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2"/>
  </p:sldMasterIdLst>
  <p:notesMasterIdLst>
    <p:notesMasterId r:id="rId44"/>
  </p:notesMasterIdLst>
  <p:sldIdLst>
    <p:sldId id="697" r:id="rId3"/>
    <p:sldId id="703" r:id="rId4"/>
    <p:sldId id="701" r:id="rId5"/>
    <p:sldId id="702" r:id="rId6"/>
    <p:sldId id="704" r:id="rId7"/>
    <p:sldId id="707" r:id="rId8"/>
    <p:sldId id="712" r:id="rId9"/>
    <p:sldId id="705" r:id="rId10"/>
    <p:sldId id="706" r:id="rId11"/>
    <p:sldId id="709" r:id="rId12"/>
    <p:sldId id="713" r:id="rId13"/>
    <p:sldId id="714" r:id="rId14"/>
    <p:sldId id="945" r:id="rId15"/>
    <p:sldId id="946" r:id="rId16"/>
    <p:sldId id="947" r:id="rId17"/>
    <p:sldId id="948" r:id="rId18"/>
    <p:sldId id="949" r:id="rId19"/>
    <p:sldId id="716" r:id="rId20"/>
    <p:sldId id="717" r:id="rId21"/>
    <p:sldId id="718" r:id="rId22"/>
    <p:sldId id="922" r:id="rId23"/>
    <p:sldId id="923" r:id="rId24"/>
    <p:sldId id="925" r:id="rId25"/>
    <p:sldId id="926" r:id="rId26"/>
    <p:sldId id="927" r:id="rId27"/>
    <p:sldId id="928" r:id="rId28"/>
    <p:sldId id="929" r:id="rId29"/>
    <p:sldId id="930" r:id="rId30"/>
    <p:sldId id="931" r:id="rId31"/>
    <p:sldId id="932" r:id="rId32"/>
    <p:sldId id="933" r:id="rId33"/>
    <p:sldId id="934" r:id="rId34"/>
    <p:sldId id="935" r:id="rId35"/>
    <p:sldId id="920" r:id="rId36"/>
    <p:sldId id="937" r:id="rId37"/>
    <p:sldId id="731" r:id="rId38"/>
    <p:sldId id="940" r:id="rId39"/>
    <p:sldId id="941" r:id="rId40"/>
    <p:sldId id="942" r:id="rId41"/>
    <p:sldId id="943" r:id="rId42"/>
    <p:sldId id="94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2537" autoAdjust="0"/>
  </p:normalViewPr>
  <p:slideViewPr>
    <p:cSldViewPr>
      <p:cViewPr varScale="1">
        <p:scale>
          <a:sx n="127" d="100"/>
          <a:sy n="127" d="100"/>
        </p:scale>
        <p:origin x="1064" y="18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00BFCF-8F27-4775-A75C-FAB6C4D28C2C}" type="datetimeFigureOut">
              <a:rPr lang="en-US" smtClean="0"/>
              <a:pPr/>
              <a:t>4/2/20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6F42-9BAD-4ADC-9380-BAF04DBAEE78}" type="slidenum">
              <a:rPr lang="en-US" smtClean="0"/>
              <a:pPr/>
              <a:t>‹#›</a:t>
            </a:fld>
            <a:endParaRPr lang="en-US"/>
          </a:p>
        </p:txBody>
      </p:sp>
    </p:spTree>
    <p:extLst>
      <p:ext uri="{BB962C8B-B14F-4D97-AF65-F5344CB8AC3E}">
        <p14:creationId xmlns:p14="http://schemas.microsoft.com/office/powerpoint/2010/main" val="183974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3C534-D55E-BB4C-855F-D591140389A6}" type="slidenum">
              <a:rPr lang="en-US" smtClean="0"/>
              <a:pPr/>
              <a:t>1</a:t>
            </a:fld>
            <a:endParaRPr lang="en-US"/>
          </a:p>
        </p:txBody>
      </p:sp>
    </p:spTree>
    <p:extLst>
      <p:ext uri="{BB962C8B-B14F-4D97-AF65-F5344CB8AC3E}">
        <p14:creationId xmlns:p14="http://schemas.microsoft.com/office/powerpoint/2010/main" val="893762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35CF5D6-CE87-4068-A231-DD0448093B9C}" type="slidenum">
              <a:rPr lang="en-US" altLang="en-US">
                <a:solidFill>
                  <a:prstClr val="black"/>
                </a:solidFill>
              </a:rPr>
              <a:pPr/>
              <a:t>30</a:t>
            </a:fld>
            <a:endParaRPr lang="en-US" altLang="en-US">
              <a:solidFill>
                <a:prstClr val="black"/>
              </a:solidFill>
            </a:endParaRPr>
          </a:p>
        </p:txBody>
      </p:sp>
      <p:sp>
        <p:nvSpPr>
          <p:cNvPr id="109571" name="Rectangle 2"/>
          <p:cNvSpPr>
            <a:spLocks noGrp="1" noRot="1" noChangeAspect="1" noChangeArrowheads="1" noTextEdit="1"/>
          </p:cNvSpPr>
          <p:nvPr>
            <p:ph type="sldImg"/>
          </p:nvPr>
        </p:nvSpPr>
        <p:spPr>
          <a:xfrm>
            <a:off x="1146175" y="687388"/>
            <a:ext cx="4567238" cy="3425825"/>
          </a:xfrm>
          <a:ln/>
        </p:spPr>
      </p:sp>
      <p:sp>
        <p:nvSpPr>
          <p:cNvPr id="109572" name="Rectangle 3"/>
          <p:cNvSpPr>
            <a:spLocks noGrp="1" noChangeArrowheads="1"/>
          </p:cNvSpPr>
          <p:nvPr>
            <p:ph type="body" idx="1"/>
          </p:nvPr>
        </p:nvSpPr>
        <p:spPr>
          <a:xfrm>
            <a:off x="913805" y="4348238"/>
            <a:ext cx="5030391" cy="3693584"/>
          </a:xfrm>
          <a:noFill/>
          <a:ln/>
        </p:spPr>
        <p:txBody>
          <a:bodyPr/>
          <a:lstStyle/>
          <a:p>
            <a:r>
              <a:rPr lang="en-US"/>
              <a:t>What changed my mind was the work by Dean Tullsen at U. Washington who addressed waste issue, by proposing simultaneous multithreading.</a:t>
            </a:r>
          </a:p>
          <a:p>
            <a:endParaRPr lang="en-US"/>
          </a:p>
          <a:p>
            <a:r>
              <a:rPr lang="en-US"/>
              <a:t>What he suggested was simply using any available slot for any available thread.</a:t>
            </a:r>
          </a:p>
          <a:p>
            <a:endParaRPr lang="en-US"/>
          </a:p>
          <a:p>
            <a:r>
              <a:rPr lang="en-US"/>
              <a:t>But his work was somewhat incomplete, so we then collaborated to work on achieving the goal of uncompromsed single stream performance - and multithreading...</a:t>
            </a:r>
          </a:p>
          <a:p>
            <a:endParaRPr lang="en-US"/>
          </a:p>
        </p:txBody>
      </p:sp>
    </p:spTree>
    <p:extLst>
      <p:ext uri="{BB962C8B-B14F-4D97-AF65-F5344CB8AC3E}">
        <p14:creationId xmlns:p14="http://schemas.microsoft.com/office/powerpoint/2010/main" val="39271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showing that with parallelism, even two “smaller” cores may provide better overall performance</a:t>
            </a:r>
            <a:r>
              <a:rPr lang="en-US" baseline="0" dirty="0"/>
              <a:t> than one “regular” core (and the smaller cores are likely to be cheaper from an area and power standpoint due to how these tend to grow super-linearly).</a:t>
            </a:r>
            <a:endParaRPr lang="en-US" dirty="0"/>
          </a:p>
        </p:txBody>
      </p:sp>
      <p:sp>
        <p:nvSpPr>
          <p:cNvPr id="4" name="Slide Number Placeholder 3"/>
          <p:cNvSpPr>
            <a:spLocks noGrp="1"/>
          </p:cNvSpPr>
          <p:nvPr>
            <p:ph type="sldNum" sz="quarter" idx="10"/>
          </p:nvPr>
        </p:nvSpPr>
        <p:spPr/>
        <p:txBody>
          <a:bodyPr/>
          <a:lstStyle/>
          <a:p>
            <a:fld id="{5F1E2C53-E4B9-43B9-987B-02BF94A4A27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11803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But you’re stuck if you care about single-thread performance</a:t>
            </a:r>
          </a:p>
        </p:txBody>
      </p:sp>
      <p:sp>
        <p:nvSpPr>
          <p:cNvPr id="4" name="Slide Number Placeholder 3"/>
          <p:cNvSpPr>
            <a:spLocks noGrp="1"/>
          </p:cNvSpPr>
          <p:nvPr>
            <p:ph type="sldNum" sz="quarter" idx="10"/>
          </p:nvPr>
        </p:nvSpPr>
        <p:spPr/>
        <p:txBody>
          <a:bodyPr/>
          <a:lstStyle/>
          <a:p>
            <a:fld id="{5F1E2C53-E4B9-43B9-987B-02BF94A4A27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41680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a multi-threaded application, two 3.0GHz cores is probably better than one 3.8Ghz core.</a:t>
            </a:r>
          </a:p>
        </p:txBody>
      </p:sp>
      <p:sp>
        <p:nvSpPr>
          <p:cNvPr id="4" name="Slide Number Placeholder 3"/>
          <p:cNvSpPr>
            <a:spLocks noGrp="1"/>
          </p:cNvSpPr>
          <p:nvPr>
            <p:ph type="sldNum" sz="quarter" idx="10"/>
          </p:nvPr>
        </p:nvSpPr>
        <p:spPr/>
        <p:txBody>
          <a:bodyPr/>
          <a:lstStyle/>
          <a:p>
            <a:fld id="{5F1E2C53-E4B9-43B9-987B-02BF94A4A276}"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390071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653547B-0BFA-4065-8E2A-1870C1E98D27}" type="slidenum">
              <a:rPr lang="en-US" altLang="en-US">
                <a:solidFill>
                  <a:prstClr val="black"/>
                </a:solidFill>
              </a:rPr>
              <a:pPr/>
              <a:t>21</a:t>
            </a:fld>
            <a:endParaRPr lang="en-US" altLang="en-US">
              <a:solidFill>
                <a:prstClr val="black"/>
              </a:solidFill>
            </a:endParaRPr>
          </a:p>
        </p:txBody>
      </p:sp>
      <p:sp>
        <p:nvSpPr>
          <p:cNvPr id="104451" name="Rectangle 2"/>
          <p:cNvSpPr>
            <a:spLocks noGrp="1" noRot="1" noChangeAspect="1" noChangeArrowheads="1" noTextEdit="1"/>
          </p:cNvSpPr>
          <p:nvPr>
            <p:ph type="sldImg"/>
          </p:nvPr>
        </p:nvSpPr>
        <p:spPr>
          <a:xfrm>
            <a:off x="1146175" y="687388"/>
            <a:ext cx="4567238" cy="3425825"/>
          </a:xfrm>
          <a:ln/>
        </p:spPr>
      </p:sp>
      <p:sp>
        <p:nvSpPr>
          <p:cNvPr id="104452" name="Rectangle 3"/>
          <p:cNvSpPr>
            <a:spLocks noGrp="1" noChangeArrowheads="1"/>
          </p:cNvSpPr>
          <p:nvPr>
            <p:ph type="body" idx="1"/>
          </p:nvPr>
        </p:nvSpPr>
        <p:spPr>
          <a:xfrm>
            <a:off x="913805" y="4348238"/>
            <a:ext cx="5030391" cy="3693584"/>
          </a:xfrm>
          <a:noFill/>
          <a:ln/>
        </p:spPr>
        <p:txBody>
          <a:bodyPr/>
          <a:lstStyle/>
          <a:p>
            <a:r>
              <a:rPr lang="en-US"/>
              <a:t>To motivate how we came to incorporate multithreading into EV8, let’s return to the early 1980’s and  take a very high level view of instruction execution.</a:t>
            </a:r>
          </a:p>
          <a:p>
            <a:r>
              <a:rPr lang="en-US"/>
              <a:t>This very abstract diagram illustrates the activity in just the execute stage of a single issue machine, with the red boxes showing instruction execution. </a:t>
            </a:r>
          </a:p>
          <a:p>
            <a:r>
              <a:rPr lang="en-US"/>
              <a:t>Note gaps due to multiple cycle operation latency and inter-instruction dependencies which result in less than perfect utilization of the function units.</a:t>
            </a:r>
          </a:p>
          <a:p>
            <a:endParaRPr lang="en-US"/>
          </a:p>
        </p:txBody>
      </p:sp>
    </p:spTree>
    <p:extLst>
      <p:ext uri="{BB962C8B-B14F-4D97-AF65-F5344CB8AC3E}">
        <p14:creationId xmlns:p14="http://schemas.microsoft.com/office/powerpoint/2010/main" val="334871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F021851-2BC7-4F3B-8FC7-6BC85548CC18}" type="slidenum">
              <a:rPr lang="en-US" altLang="en-US">
                <a:solidFill>
                  <a:prstClr val="black"/>
                </a:solidFill>
              </a:rPr>
              <a:pPr/>
              <a:t>22</a:t>
            </a:fld>
            <a:endParaRPr lang="en-US" altLang="en-US">
              <a:solidFill>
                <a:prstClr val="black"/>
              </a:solidFill>
            </a:endParaRPr>
          </a:p>
        </p:txBody>
      </p:sp>
      <p:sp>
        <p:nvSpPr>
          <p:cNvPr id="105475" name="Rectangle 2"/>
          <p:cNvSpPr>
            <a:spLocks noGrp="1" noRot="1" noChangeAspect="1" noChangeArrowheads="1" noTextEdit="1"/>
          </p:cNvSpPr>
          <p:nvPr>
            <p:ph type="sldImg"/>
          </p:nvPr>
        </p:nvSpPr>
        <p:spPr>
          <a:xfrm>
            <a:off x="1146175" y="687388"/>
            <a:ext cx="4567238" cy="3425825"/>
          </a:xfrm>
          <a:ln/>
        </p:spPr>
      </p:sp>
      <p:sp>
        <p:nvSpPr>
          <p:cNvPr id="105476" name="Rectangle 3"/>
          <p:cNvSpPr>
            <a:spLocks noGrp="1" noChangeArrowheads="1"/>
          </p:cNvSpPr>
          <p:nvPr>
            <p:ph type="body" idx="1"/>
          </p:nvPr>
        </p:nvSpPr>
        <p:spPr>
          <a:xfrm>
            <a:off x="913805" y="4348238"/>
            <a:ext cx="5030391" cy="3693584"/>
          </a:xfrm>
          <a:noFill/>
          <a:ln/>
        </p:spPr>
        <p:txBody>
          <a:bodyPr/>
          <a:lstStyle/>
          <a:p>
            <a:r>
              <a:rPr lang="en-US"/>
              <a:t>If that weren’t bad enough, for more performance we now make parallel (or wide) issue to use more function units in a cycle.</a:t>
            </a:r>
          </a:p>
          <a:p>
            <a:r>
              <a:rPr lang="en-US"/>
              <a:t>Even with sophisticated techniques like out-of-order (or dynamic) issue, and sophisticated branch prediction, this leads to more waste, since there aren’t always enough instructions to issue in a cycle.</a:t>
            </a:r>
          </a:p>
          <a:p>
            <a:endParaRPr lang="en-US"/>
          </a:p>
          <a:p>
            <a:r>
              <a:rPr lang="en-US"/>
              <a:t>Peak sustainable execution rate – 21264  = 4, a wide variety of studies have shown this function unit unitization to be under 50%, and getting worse as machines continue to get wider. </a:t>
            </a:r>
          </a:p>
          <a:p>
            <a:endParaRPr lang="en-US"/>
          </a:p>
          <a:p>
            <a:r>
              <a:rPr lang="en-US"/>
              <a:t>Note I’m not saying that its bad to keep on this trajectory, because continuing to make the machine wider is still providing an absolute single stream performance benefit. Furthermore the key point is not keeping FUs busy, because they really aren’t that expensive, but because they represent more work getting done.</a:t>
            </a:r>
          </a:p>
          <a:p>
            <a:endParaRPr lang="en-US"/>
          </a:p>
          <a:p>
            <a:r>
              <a:rPr lang="en-US"/>
              <a:t>So what can we do….</a:t>
            </a:r>
          </a:p>
          <a:p>
            <a:endParaRPr lang="en-US"/>
          </a:p>
          <a:p>
            <a:endParaRPr lang="en-US"/>
          </a:p>
          <a:p>
            <a:endParaRPr lang="en-US"/>
          </a:p>
        </p:txBody>
      </p:sp>
    </p:spTree>
    <p:extLst>
      <p:ext uri="{BB962C8B-B14F-4D97-AF65-F5344CB8AC3E}">
        <p14:creationId xmlns:p14="http://schemas.microsoft.com/office/powerpoint/2010/main" val="141861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1F253BE-D186-4BC3-B8D9-DD57E930FB9C}" type="slidenum">
              <a:rPr lang="en-US" altLang="en-US">
                <a:solidFill>
                  <a:prstClr val="black"/>
                </a:solidFill>
              </a:rPr>
              <a:pPr/>
              <a:t>23</a:t>
            </a:fld>
            <a:endParaRPr lang="en-US" altLang="en-US">
              <a:solidFill>
                <a:prstClr val="black"/>
              </a:solidFill>
            </a:endParaRPr>
          </a:p>
        </p:txBody>
      </p:sp>
      <p:sp>
        <p:nvSpPr>
          <p:cNvPr id="107523" name="Rectangle 2"/>
          <p:cNvSpPr>
            <a:spLocks noGrp="1" noRot="1" noChangeAspect="1" noChangeArrowheads="1" noTextEdit="1"/>
          </p:cNvSpPr>
          <p:nvPr>
            <p:ph type="sldImg"/>
          </p:nvPr>
        </p:nvSpPr>
        <p:spPr>
          <a:xfrm>
            <a:off x="1146175" y="687388"/>
            <a:ext cx="4567238" cy="3425825"/>
          </a:xfrm>
          <a:ln/>
        </p:spPr>
      </p:sp>
      <p:sp>
        <p:nvSpPr>
          <p:cNvPr id="107524" name="Rectangle 3"/>
          <p:cNvSpPr>
            <a:spLocks noGrp="1" noChangeArrowheads="1"/>
          </p:cNvSpPr>
          <p:nvPr>
            <p:ph type="body" idx="1"/>
          </p:nvPr>
        </p:nvSpPr>
        <p:spPr>
          <a:xfrm>
            <a:off x="913805" y="4348238"/>
            <a:ext cx="5030391" cy="3693584"/>
          </a:xfrm>
          <a:noFill/>
          <a:ln/>
        </p:spPr>
        <p:txBody>
          <a:bodyPr/>
          <a:lstStyle/>
          <a:p>
            <a:r>
              <a:rPr lang="en-US"/>
              <a:t>Another approach is to get more efficiency by using two smaller CPUs. But this sacrifices single stream performance. And Amdahl’s law tells us that sometimes you have parallelism and sometimes you don’t so one can’t always use multiple streams. This just means you still will see reduced function unit utilization. </a:t>
            </a:r>
          </a:p>
          <a:p>
            <a:endParaRPr lang="en-US"/>
          </a:p>
        </p:txBody>
      </p:sp>
    </p:spTree>
    <p:extLst>
      <p:ext uri="{BB962C8B-B14F-4D97-AF65-F5344CB8AC3E}">
        <p14:creationId xmlns:p14="http://schemas.microsoft.com/office/powerpoint/2010/main" val="3979406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1F253BE-D186-4BC3-B8D9-DD57E930FB9C}" type="slidenum">
              <a:rPr lang="en-US" altLang="en-US">
                <a:solidFill>
                  <a:prstClr val="black"/>
                </a:solidFill>
              </a:rPr>
              <a:pPr/>
              <a:t>24</a:t>
            </a:fld>
            <a:endParaRPr lang="en-US" altLang="en-US">
              <a:solidFill>
                <a:prstClr val="black"/>
              </a:solidFill>
            </a:endParaRPr>
          </a:p>
        </p:txBody>
      </p:sp>
      <p:sp>
        <p:nvSpPr>
          <p:cNvPr id="107523" name="Rectangle 2"/>
          <p:cNvSpPr>
            <a:spLocks noGrp="1" noRot="1" noChangeAspect="1" noChangeArrowheads="1" noTextEdit="1"/>
          </p:cNvSpPr>
          <p:nvPr>
            <p:ph type="sldImg"/>
          </p:nvPr>
        </p:nvSpPr>
        <p:spPr>
          <a:xfrm>
            <a:off x="1146175" y="687388"/>
            <a:ext cx="4567238" cy="3425825"/>
          </a:xfrm>
          <a:ln/>
        </p:spPr>
      </p:sp>
      <p:sp>
        <p:nvSpPr>
          <p:cNvPr id="107524" name="Rectangle 3"/>
          <p:cNvSpPr>
            <a:spLocks noGrp="1" noChangeArrowheads="1"/>
          </p:cNvSpPr>
          <p:nvPr>
            <p:ph type="body" idx="1"/>
          </p:nvPr>
        </p:nvSpPr>
        <p:spPr>
          <a:xfrm>
            <a:off x="913805" y="4348238"/>
            <a:ext cx="5030391" cy="3693584"/>
          </a:xfrm>
          <a:noFill/>
          <a:ln/>
        </p:spPr>
        <p:txBody>
          <a:bodyPr/>
          <a:lstStyle/>
          <a:p>
            <a:r>
              <a:rPr lang="en-US"/>
              <a:t>Another approach is to get more efficiency by using two smaller CPUs. But this sacrifices single stream performance. And Amdahl’s law tells us that sometimes you have parallelism and sometimes you don’t so one can’t always use multiple streams. This just means you still will see reduced function unit utilization. </a:t>
            </a:r>
          </a:p>
          <a:p>
            <a:endParaRPr lang="en-US"/>
          </a:p>
        </p:txBody>
      </p:sp>
    </p:spTree>
    <p:extLst>
      <p:ext uri="{BB962C8B-B14F-4D97-AF65-F5344CB8AC3E}">
        <p14:creationId xmlns:p14="http://schemas.microsoft.com/office/powerpoint/2010/main" val="1143249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553CE18-1B6B-4AE3-B9E5-E6C9FF08125E}" type="slidenum">
              <a:rPr lang="en-US" altLang="en-US">
                <a:solidFill>
                  <a:prstClr val="black"/>
                </a:solidFill>
              </a:rPr>
              <a:pPr/>
              <a:t>27</a:t>
            </a:fld>
            <a:endParaRPr lang="en-US" altLang="en-US">
              <a:solidFill>
                <a:prstClr val="black"/>
              </a:solidFill>
            </a:endParaRPr>
          </a:p>
        </p:txBody>
      </p:sp>
      <p:sp>
        <p:nvSpPr>
          <p:cNvPr id="108547" name="Rectangle 2"/>
          <p:cNvSpPr>
            <a:spLocks noGrp="1" noRot="1" noChangeAspect="1" noChangeArrowheads="1" noTextEdit="1"/>
          </p:cNvSpPr>
          <p:nvPr>
            <p:ph type="sldImg"/>
          </p:nvPr>
        </p:nvSpPr>
        <p:spPr>
          <a:xfrm>
            <a:off x="1146175" y="687388"/>
            <a:ext cx="4567238" cy="3425825"/>
          </a:xfrm>
          <a:ln/>
        </p:spPr>
      </p:sp>
      <p:sp>
        <p:nvSpPr>
          <p:cNvPr id="108548" name="Rectangle 3"/>
          <p:cNvSpPr>
            <a:spLocks noGrp="1" noChangeArrowheads="1"/>
          </p:cNvSpPr>
          <p:nvPr>
            <p:ph type="body" idx="1"/>
          </p:nvPr>
        </p:nvSpPr>
        <p:spPr>
          <a:xfrm>
            <a:off x="913805" y="4348238"/>
            <a:ext cx="5030391" cy="3693584"/>
          </a:xfrm>
          <a:noFill/>
          <a:ln/>
        </p:spPr>
        <p:txBody>
          <a:bodyPr/>
          <a:lstStyle/>
          <a:p>
            <a:r>
              <a:rPr lang="en-US"/>
              <a:t>Classic answer to problem of dependencies is to take instructions from multiple threads. </a:t>
            </a:r>
          </a:p>
          <a:p>
            <a:endParaRPr lang="en-US"/>
          </a:p>
          <a:p>
            <a:r>
              <a:rPr lang="en-US"/>
              <a:t>Still leaves a lot of wasted slots. Some varients of this style of multthreading result in a design where where every thread goes much slower. </a:t>
            </a:r>
          </a:p>
          <a:p>
            <a:endParaRPr lang="en-US"/>
          </a:p>
          <a:p>
            <a:r>
              <a:rPr lang="en-US"/>
              <a:t>I actually worked on this style of multithreading for my Ph.D ages ago, but had abandoned the idea until now.</a:t>
            </a:r>
          </a:p>
          <a:p>
            <a:endParaRPr lang="en-US"/>
          </a:p>
          <a:p>
            <a:endParaRPr lang="en-US"/>
          </a:p>
          <a:p>
            <a:endParaRPr lang="en-US"/>
          </a:p>
        </p:txBody>
      </p:sp>
    </p:spTree>
    <p:extLst>
      <p:ext uri="{BB962C8B-B14F-4D97-AF65-F5344CB8AC3E}">
        <p14:creationId xmlns:p14="http://schemas.microsoft.com/office/powerpoint/2010/main" val="72391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377461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lstStyle/>
          <a:p>
            <a:r>
              <a:rPr lang="en-US"/>
              <a:t>Click to edit Master title style</a:t>
            </a:r>
            <a:endParaRPr lang="en-US" dirty="0"/>
          </a:p>
        </p:txBody>
      </p:sp>
      <p:sp>
        <p:nvSpPr>
          <p:cNvPr id="3" name="Content Placeholder 2"/>
          <p:cNvSpPr>
            <a:spLocks noGrp="1"/>
          </p:cNvSpPr>
          <p:nvPr>
            <p:ph idx="1"/>
          </p:nvPr>
        </p:nvSpPr>
        <p:spPr>
          <a:xfrm>
            <a:off x="471196" y="1011484"/>
            <a:ext cx="8229600" cy="5081811"/>
          </a:xfrm>
        </p:spPr>
        <p:txBody>
          <a:bodyPr>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368899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153913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fld id="{B4873431-2C93-4EB8-B60B-19A1152A0263}" type="datetime1">
              <a:rPr lang="en-US" smtClean="0"/>
              <a:t>4/2/20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 </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0" y="6278563"/>
            <a:ext cx="9144000" cy="579437"/>
          </a:xfrm>
          <a:prstGeom prst="rect">
            <a:avLst/>
          </a:prstGeom>
          <a:solidFill>
            <a:srgbClr val="99CC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984FF"/>
              </a:solidFill>
            </a:endParaRPr>
          </a:p>
        </p:txBody>
      </p:sp>
      <p:sp>
        <p:nvSpPr>
          <p:cNvPr id="2" name="Title Placeholder 1"/>
          <p:cNvSpPr>
            <a:spLocks noGrp="1"/>
          </p:cNvSpPr>
          <p:nvPr>
            <p:ph type="title"/>
          </p:nvPr>
        </p:nvSpPr>
        <p:spPr>
          <a:xfrm>
            <a:off x="0" y="250154"/>
            <a:ext cx="9144000" cy="57606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196" y="1011485"/>
            <a:ext cx="8229600" cy="48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3DA4-3E46-45AF-808A-D7FF9D1D755F}" type="slidenum">
              <a:rPr lang="en-US" smtClean="0"/>
              <a:pPr/>
              <a:t>‹#›</a:t>
            </a:fld>
            <a:endParaRPr lang="en-US"/>
          </a:p>
        </p:txBody>
      </p:sp>
    </p:spTree>
    <p:extLst>
      <p:ext uri="{BB962C8B-B14F-4D97-AF65-F5344CB8AC3E}">
        <p14:creationId xmlns:p14="http://schemas.microsoft.com/office/powerpoint/2010/main" val="7716471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Lst>
  <p:hf sldNum="0" hdr="0" ftr="0" dt="0"/>
  <p:txStyles>
    <p:titleStyle>
      <a:lvl1pPr algn="ctr" defTabSz="914400" rtl="0" eaLnBrk="1" latinLnBrk="0" hangingPunct="1">
        <a:spcBef>
          <a:spcPct val="0"/>
        </a:spcBef>
        <a:buNone/>
        <a:defRPr lang="en-US" sz="4400" kern="1200" dirty="0" smtClean="0">
          <a:solidFill>
            <a:srgbClr val="99CCFF"/>
          </a:solidFill>
          <a:latin typeface="+mn-lt"/>
          <a:ea typeface="+mn-ea"/>
          <a:cs typeface="+mn-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dirty="0"/>
              <a:t>COMP 590-154:</a:t>
            </a:r>
            <a:br>
              <a:rPr lang="en-US" sz="5400" b="1" dirty="0"/>
            </a:br>
            <a:r>
              <a:rPr lang="en-US" sz="5400" b="1" dirty="0"/>
              <a:t>Computer Architecture</a:t>
            </a:r>
          </a:p>
        </p:txBody>
      </p:sp>
      <p:sp>
        <p:nvSpPr>
          <p:cNvPr id="3" name="Subtitle 2"/>
          <p:cNvSpPr>
            <a:spLocks noGrp="1"/>
          </p:cNvSpPr>
          <p:nvPr>
            <p:ph type="subTitle" idx="1"/>
          </p:nvPr>
        </p:nvSpPr>
        <p:spPr/>
        <p:txBody>
          <a:bodyPr>
            <a:normAutofit/>
          </a:bodyPr>
          <a:lstStyle/>
          <a:p>
            <a:pPr>
              <a:spcAft>
                <a:spcPts val="1080"/>
              </a:spcAft>
            </a:pPr>
            <a:r>
              <a:rPr lang="en-US" dirty="0">
                <a:solidFill>
                  <a:schemeClr val="tx1">
                    <a:lumMod val="95000"/>
                    <a:lumOff val="5000"/>
                  </a:schemeClr>
                </a:solidFill>
              </a:rPr>
              <a:t>Multi-{</a:t>
            </a:r>
            <a:r>
              <a:rPr lang="en-US" dirty="0" err="1">
                <a:solidFill>
                  <a:schemeClr val="tx1">
                    <a:lumMod val="95000"/>
                    <a:lumOff val="5000"/>
                  </a:schemeClr>
                </a:solidFill>
              </a:rPr>
              <a:t>Socket,Core,Thread</a:t>
            </a:r>
            <a:r>
              <a:rPr lang="en-US" dirty="0">
                <a:solidFill>
                  <a:schemeClr val="tx1">
                    <a:lumMod val="95000"/>
                    <a:lumOff val="5000"/>
                  </a:schemeClr>
                </a:solidFill>
              </a:rPr>
              <a:t>}</a:t>
            </a:r>
          </a:p>
        </p:txBody>
      </p:sp>
    </p:spTree>
    <p:extLst>
      <p:ext uri="{BB962C8B-B14F-4D97-AF65-F5344CB8AC3E}">
        <p14:creationId xmlns:p14="http://schemas.microsoft.com/office/powerpoint/2010/main" val="38188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p:txBody>
          <a:bodyPr>
            <a:normAutofit fontScale="90000"/>
          </a:bodyPr>
          <a:lstStyle/>
          <a:p>
            <a:r>
              <a:rPr lang="en-US"/>
              <a:t>Benefit of MP Depends on Workload</a:t>
            </a:r>
          </a:p>
        </p:txBody>
      </p:sp>
      <p:sp>
        <p:nvSpPr>
          <p:cNvPr id="897027" name="Rectangle 3"/>
          <p:cNvSpPr>
            <a:spLocks noGrp="1" noChangeArrowheads="1"/>
          </p:cNvSpPr>
          <p:nvPr>
            <p:ph idx="1"/>
          </p:nvPr>
        </p:nvSpPr>
        <p:spPr/>
        <p:txBody>
          <a:bodyPr/>
          <a:lstStyle/>
          <a:p>
            <a:r>
              <a:rPr lang="en-US" dirty="0"/>
              <a:t>Limited number of parallel tasks to run</a:t>
            </a:r>
          </a:p>
          <a:p>
            <a:pPr lvl="1"/>
            <a:r>
              <a:rPr lang="en-US" dirty="0"/>
              <a:t>Adding more CPUs than tasks provides zero benefit</a:t>
            </a:r>
          </a:p>
          <a:p>
            <a:r>
              <a:rPr lang="en-US" dirty="0"/>
              <a:t>For parallel code, Amdahl’s law curbs speedup</a:t>
            </a:r>
          </a:p>
        </p:txBody>
      </p:sp>
      <p:grpSp>
        <p:nvGrpSpPr>
          <p:cNvPr id="897055" name="Group 31"/>
          <p:cNvGrpSpPr>
            <a:grpSpLocks/>
          </p:cNvGrpSpPr>
          <p:nvPr/>
        </p:nvGrpSpPr>
        <p:grpSpPr bwMode="auto">
          <a:xfrm>
            <a:off x="1536700" y="3277220"/>
            <a:ext cx="5854700" cy="1303339"/>
            <a:chOff x="968" y="2352"/>
            <a:chExt cx="3688" cy="821"/>
          </a:xfrm>
        </p:grpSpPr>
        <p:sp>
          <p:nvSpPr>
            <p:cNvPr id="897028" name="Rectangle 4"/>
            <p:cNvSpPr>
              <a:spLocks noChangeArrowheads="1"/>
            </p:cNvSpPr>
            <p:nvPr/>
          </p:nvSpPr>
          <p:spPr bwMode="auto">
            <a:xfrm>
              <a:off x="968" y="2579"/>
              <a:ext cx="334" cy="96"/>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29" name="Rectangle 5"/>
            <p:cNvSpPr>
              <a:spLocks noChangeArrowheads="1"/>
            </p:cNvSpPr>
            <p:nvPr/>
          </p:nvSpPr>
          <p:spPr bwMode="auto">
            <a:xfrm>
              <a:off x="1303" y="2579"/>
              <a:ext cx="573" cy="96"/>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30" name="AutoShape 6"/>
            <p:cNvSpPr>
              <a:spLocks/>
            </p:cNvSpPr>
            <p:nvPr/>
          </p:nvSpPr>
          <p:spPr bwMode="auto">
            <a:xfrm rot="16200000">
              <a:off x="1565" y="2221"/>
              <a:ext cx="48" cy="574"/>
            </a:xfrm>
            <a:prstGeom prst="rightBrace">
              <a:avLst>
                <a:gd name="adj1" fmla="val 99653"/>
                <a:gd name="adj2" fmla="val 50000"/>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31" name="Text Box 7"/>
            <p:cNvSpPr txBox="1">
              <a:spLocks noChangeArrowheads="1"/>
            </p:cNvSpPr>
            <p:nvPr/>
          </p:nvSpPr>
          <p:spPr bwMode="auto">
            <a:xfrm>
              <a:off x="1262" y="2352"/>
              <a:ext cx="628" cy="17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200">
                  <a:solidFill>
                    <a:srgbClr val="000000"/>
                  </a:solidFill>
                  <a:latin typeface="Gill Sans MT" pitchFamily="34" charset="0"/>
                </a:rPr>
                <a:t>parallelizable</a:t>
              </a:r>
            </a:p>
          </p:txBody>
        </p:sp>
        <p:sp>
          <p:nvSpPr>
            <p:cNvPr id="897033" name="Rectangle 9"/>
            <p:cNvSpPr>
              <a:spLocks noChangeArrowheads="1"/>
            </p:cNvSpPr>
            <p:nvPr/>
          </p:nvSpPr>
          <p:spPr bwMode="auto">
            <a:xfrm>
              <a:off x="2403" y="2579"/>
              <a:ext cx="334" cy="96"/>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34" name="Rectangle 10"/>
            <p:cNvSpPr>
              <a:spLocks noChangeArrowheads="1"/>
            </p:cNvSpPr>
            <p:nvPr/>
          </p:nvSpPr>
          <p:spPr bwMode="auto">
            <a:xfrm>
              <a:off x="2737" y="2675"/>
              <a:ext cx="287" cy="95"/>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35" name="Rectangle 11"/>
            <p:cNvSpPr>
              <a:spLocks noChangeArrowheads="1"/>
            </p:cNvSpPr>
            <p:nvPr/>
          </p:nvSpPr>
          <p:spPr bwMode="auto">
            <a:xfrm>
              <a:off x="2737" y="2579"/>
              <a:ext cx="287" cy="95"/>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36" name="Rectangle 12"/>
            <p:cNvSpPr>
              <a:spLocks noChangeArrowheads="1"/>
            </p:cNvSpPr>
            <p:nvPr/>
          </p:nvSpPr>
          <p:spPr bwMode="auto">
            <a:xfrm>
              <a:off x="3311" y="2579"/>
              <a:ext cx="334" cy="96"/>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37" name="Rectangle 13"/>
            <p:cNvSpPr>
              <a:spLocks noChangeArrowheads="1"/>
            </p:cNvSpPr>
            <p:nvPr/>
          </p:nvSpPr>
          <p:spPr bwMode="auto">
            <a:xfrm>
              <a:off x="3645" y="2579"/>
              <a:ext cx="192" cy="95"/>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38" name="Rectangle 14"/>
            <p:cNvSpPr>
              <a:spLocks noChangeArrowheads="1"/>
            </p:cNvSpPr>
            <p:nvPr/>
          </p:nvSpPr>
          <p:spPr bwMode="auto">
            <a:xfrm>
              <a:off x="3645" y="2675"/>
              <a:ext cx="192" cy="95"/>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39" name="Rectangle 15"/>
            <p:cNvSpPr>
              <a:spLocks noChangeArrowheads="1"/>
            </p:cNvSpPr>
            <p:nvPr/>
          </p:nvSpPr>
          <p:spPr bwMode="auto">
            <a:xfrm>
              <a:off x="3645" y="2771"/>
              <a:ext cx="192" cy="95"/>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40" name="Rectangle 16"/>
            <p:cNvSpPr>
              <a:spLocks noChangeArrowheads="1"/>
            </p:cNvSpPr>
            <p:nvPr/>
          </p:nvSpPr>
          <p:spPr bwMode="auto">
            <a:xfrm>
              <a:off x="4505" y="2579"/>
              <a:ext cx="143" cy="95"/>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41" name="Rectangle 17"/>
            <p:cNvSpPr>
              <a:spLocks noChangeArrowheads="1"/>
            </p:cNvSpPr>
            <p:nvPr/>
          </p:nvSpPr>
          <p:spPr bwMode="auto">
            <a:xfrm>
              <a:off x="4505" y="2674"/>
              <a:ext cx="143" cy="95"/>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42" name="Rectangle 18"/>
            <p:cNvSpPr>
              <a:spLocks noChangeArrowheads="1"/>
            </p:cNvSpPr>
            <p:nvPr/>
          </p:nvSpPr>
          <p:spPr bwMode="auto">
            <a:xfrm>
              <a:off x="4171" y="2579"/>
              <a:ext cx="334" cy="96"/>
            </a:xfrm>
            <a:prstGeom prst="rect">
              <a:avLst/>
            </a:prstGeom>
            <a:solidFill>
              <a:srgbClr val="FF99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43" name="Rectangle 19"/>
            <p:cNvSpPr>
              <a:spLocks noChangeArrowheads="1"/>
            </p:cNvSpPr>
            <p:nvPr/>
          </p:nvSpPr>
          <p:spPr bwMode="auto">
            <a:xfrm>
              <a:off x="4505" y="2770"/>
              <a:ext cx="143" cy="95"/>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44" name="Rectangle 20"/>
            <p:cNvSpPr>
              <a:spLocks noChangeArrowheads="1"/>
            </p:cNvSpPr>
            <p:nvPr/>
          </p:nvSpPr>
          <p:spPr bwMode="auto">
            <a:xfrm>
              <a:off x="4505" y="2866"/>
              <a:ext cx="143" cy="95"/>
            </a:xfrm>
            <a:prstGeom prst="rect">
              <a:avLst/>
            </a:prstGeom>
            <a:solidFill>
              <a:srgbClr val="CCFFCC"/>
            </a:solidFill>
            <a:ln w="9525" algn="ctr">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7045" name="Text Box 21"/>
            <p:cNvSpPr txBox="1">
              <a:spLocks noChangeArrowheads="1"/>
            </p:cNvSpPr>
            <p:nvPr/>
          </p:nvSpPr>
          <p:spPr bwMode="auto">
            <a:xfrm>
              <a:off x="1218" y="2950"/>
              <a:ext cx="430"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1CPU</a:t>
              </a:r>
            </a:p>
          </p:txBody>
        </p:sp>
        <p:sp>
          <p:nvSpPr>
            <p:cNvPr id="897046" name="Text Box 22"/>
            <p:cNvSpPr txBox="1">
              <a:spLocks noChangeArrowheads="1"/>
            </p:cNvSpPr>
            <p:nvPr/>
          </p:nvSpPr>
          <p:spPr bwMode="auto">
            <a:xfrm>
              <a:off x="2544" y="2960"/>
              <a:ext cx="480"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2CPUs</a:t>
              </a:r>
            </a:p>
          </p:txBody>
        </p:sp>
        <p:sp>
          <p:nvSpPr>
            <p:cNvPr id="897047" name="Text Box 23"/>
            <p:cNvSpPr txBox="1">
              <a:spLocks noChangeArrowheads="1"/>
            </p:cNvSpPr>
            <p:nvPr/>
          </p:nvSpPr>
          <p:spPr bwMode="auto">
            <a:xfrm>
              <a:off x="3306" y="2960"/>
              <a:ext cx="480"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3CPUs</a:t>
              </a:r>
            </a:p>
          </p:txBody>
        </p:sp>
        <p:sp>
          <p:nvSpPr>
            <p:cNvPr id="897048" name="Text Box 24"/>
            <p:cNvSpPr txBox="1">
              <a:spLocks noChangeArrowheads="1"/>
            </p:cNvSpPr>
            <p:nvPr/>
          </p:nvSpPr>
          <p:spPr bwMode="auto">
            <a:xfrm>
              <a:off x="4176" y="2960"/>
              <a:ext cx="480"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4CPUs</a:t>
              </a:r>
            </a:p>
          </p:txBody>
        </p:sp>
      </p:grpSp>
    </p:spTree>
    <p:extLst>
      <p:ext uri="{BB962C8B-B14F-4D97-AF65-F5344CB8AC3E}">
        <p14:creationId xmlns:p14="http://schemas.microsoft.com/office/powerpoint/2010/main" val="413422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normAutofit fontScale="90000"/>
          </a:bodyPr>
          <a:lstStyle/>
          <a:p>
            <a:r>
              <a:rPr lang="en-US"/>
              <a:t>Hardware Modifications for SMP</a:t>
            </a:r>
          </a:p>
        </p:txBody>
      </p:sp>
      <p:sp>
        <p:nvSpPr>
          <p:cNvPr id="912387" name="Rectangle 3"/>
          <p:cNvSpPr>
            <a:spLocks noGrp="1" noChangeArrowheads="1"/>
          </p:cNvSpPr>
          <p:nvPr>
            <p:ph idx="1"/>
          </p:nvPr>
        </p:nvSpPr>
        <p:spPr/>
        <p:txBody>
          <a:bodyPr>
            <a:normAutofit/>
          </a:bodyPr>
          <a:lstStyle/>
          <a:p>
            <a:r>
              <a:rPr lang="en-US" dirty="0"/>
              <a:t>Processor</a:t>
            </a:r>
          </a:p>
          <a:p>
            <a:pPr lvl="1"/>
            <a:r>
              <a:rPr lang="en-US" dirty="0"/>
              <a:t>Memory interface</a:t>
            </a:r>
          </a:p>
          <a:p>
            <a:r>
              <a:rPr lang="en-US" dirty="0"/>
              <a:t>Motherboard</a:t>
            </a:r>
          </a:p>
          <a:p>
            <a:pPr lvl="1"/>
            <a:r>
              <a:rPr lang="en-US" dirty="0"/>
              <a:t>Multiple sockets (one per CPU)</a:t>
            </a:r>
          </a:p>
          <a:p>
            <a:pPr lvl="1"/>
            <a:r>
              <a:rPr lang="en-US" dirty="0" err="1"/>
              <a:t>Datapaths</a:t>
            </a:r>
            <a:r>
              <a:rPr lang="en-US" dirty="0"/>
              <a:t> between CPUs and memory</a:t>
            </a:r>
          </a:p>
          <a:p>
            <a:r>
              <a:rPr lang="en-US" dirty="0"/>
              <a:t>Other</a:t>
            </a:r>
          </a:p>
          <a:p>
            <a:pPr lvl="1"/>
            <a:r>
              <a:rPr lang="en-US" dirty="0"/>
              <a:t>Case: larger (bigger motherboard, better airflow)</a:t>
            </a:r>
          </a:p>
          <a:p>
            <a:pPr lvl="1"/>
            <a:r>
              <a:rPr lang="en-US" dirty="0"/>
              <a:t>Power: bigger power supply for N CPUs</a:t>
            </a:r>
          </a:p>
          <a:p>
            <a:pPr lvl="1"/>
            <a:r>
              <a:rPr lang="en-US" dirty="0"/>
              <a:t>Cooling: more fans to remove N CPUs worth of heat</a:t>
            </a:r>
          </a:p>
        </p:txBody>
      </p:sp>
    </p:spTree>
    <p:extLst>
      <p:ext uri="{BB962C8B-B14F-4D97-AF65-F5344CB8AC3E}">
        <p14:creationId xmlns:p14="http://schemas.microsoft.com/office/powerpoint/2010/main" val="365266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normAutofit fontScale="90000"/>
          </a:bodyPr>
          <a:lstStyle/>
          <a:p>
            <a:r>
              <a:rPr lang="en-US" dirty="0"/>
              <a:t>Chip-Multiprocessing (</a:t>
            </a:r>
            <a:r>
              <a:rPr lang="en-US" i="1" u="sng" dirty="0"/>
              <a:t>CMP</a:t>
            </a:r>
            <a:r>
              <a:rPr lang="en-US" dirty="0"/>
              <a:t>)</a:t>
            </a:r>
          </a:p>
        </p:txBody>
      </p:sp>
      <p:sp>
        <p:nvSpPr>
          <p:cNvPr id="913411" name="Rectangle 3"/>
          <p:cNvSpPr>
            <a:spLocks noGrp="1" noChangeArrowheads="1"/>
          </p:cNvSpPr>
          <p:nvPr>
            <p:ph idx="1"/>
          </p:nvPr>
        </p:nvSpPr>
        <p:spPr/>
        <p:txBody>
          <a:bodyPr/>
          <a:lstStyle/>
          <a:p>
            <a:r>
              <a:rPr lang="en-US" dirty="0"/>
              <a:t>Simple SMP on the same chip</a:t>
            </a:r>
          </a:p>
          <a:p>
            <a:pPr lvl="1"/>
            <a:r>
              <a:rPr lang="en-US" dirty="0"/>
              <a:t>CPUs now called “cores” by hardware designers</a:t>
            </a:r>
          </a:p>
          <a:p>
            <a:pPr lvl="1"/>
            <a:r>
              <a:rPr lang="en-US" dirty="0"/>
              <a:t>OS designers still call these “CPUs”</a:t>
            </a:r>
          </a:p>
        </p:txBody>
      </p:sp>
      <p:pic>
        <p:nvPicPr>
          <p:cNvPr id="913413" name="Picture 5" descr="smithfieldschematics"/>
          <p:cNvPicPr>
            <a:picLocks noChangeAspect="1" noChangeArrowheads="1"/>
          </p:cNvPicPr>
          <p:nvPr/>
        </p:nvPicPr>
        <p:blipFill>
          <a:blip r:embed="rId2"/>
          <a:srcRect/>
          <a:stretch>
            <a:fillRect/>
          </a:stretch>
        </p:blipFill>
        <p:spPr bwMode="auto">
          <a:xfrm>
            <a:off x="1308100" y="2861871"/>
            <a:ext cx="2784475" cy="2822575"/>
          </a:xfrm>
          <a:prstGeom prst="rect">
            <a:avLst/>
          </a:prstGeom>
          <a:noFill/>
        </p:spPr>
      </p:pic>
      <p:pic>
        <p:nvPicPr>
          <p:cNvPr id="913416" name="Picture 8" descr="dual-amd"/>
          <p:cNvPicPr>
            <a:picLocks noChangeAspect="1" noChangeArrowheads="1"/>
          </p:cNvPicPr>
          <p:nvPr/>
        </p:nvPicPr>
        <p:blipFill>
          <a:blip r:embed="rId3"/>
          <a:srcRect/>
          <a:stretch>
            <a:fillRect/>
          </a:stretch>
        </p:blipFill>
        <p:spPr bwMode="auto">
          <a:xfrm>
            <a:off x="4572000" y="2861871"/>
            <a:ext cx="3567113" cy="2911475"/>
          </a:xfrm>
          <a:prstGeom prst="rect">
            <a:avLst/>
          </a:prstGeom>
          <a:noFill/>
        </p:spPr>
      </p:pic>
      <p:sp>
        <p:nvSpPr>
          <p:cNvPr id="913417" name="Text Box 9"/>
          <p:cNvSpPr txBox="1">
            <a:spLocks noChangeArrowheads="1"/>
          </p:cNvSpPr>
          <p:nvPr/>
        </p:nvSpPr>
        <p:spPr bwMode="auto">
          <a:xfrm>
            <a:off x="1301750" y="5881296"/>
            <a:ext cx="2857193"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Intel “Smithfield” Block Diagram</a:t>
            </a:r>
          </a:p>
        </p:txBody>
      </p:sp>
      <p:sp>
        <p:nvSpPr>
          <p:cNvPr id="913418" name="Text Box 10"/>
          <p:cNvSpPr txBox="1">
            <a:spLocks noChangeArrowheads="1"/>
          </p:cNvSpPr>
          <p:nvPr/>
        </p:nvSpPr>
        <p:spPr bwMode="auto">
          <a:xfrm>
            <a:off x="5283200" y="5898758"/>
            <a:ext cx="2489208"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AMD Dual-Core Athlon FX</a:t>
            </a:r>
          </a:p>
        </p:txBody>
      </p:sp>
    </p:spTree>
    <p:extLst>
      <p:ext uri="{BB962C8B-B14F-4D97-AF65-F5344CB8AC3E}">
        <p14:creationId xmlns:p14="http://schemas.microsoft.com/office/powerpoint/2010/main" val="309444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On-chip Interconnects (1/5)</a:t>
            </a:r>
          </a:p>
        </p:txBody>
      </p:sp>
      <p:sp>
        <p:nvSpPr>
          <p:cNvPr id="3" name="Content Placeholder 2"/>
          <p:cNvSpPr>
            <a:spLocks noGrp="1"/>
          </p:cNvSpPr>
          <p:nvPr>
            <p:ph idx="1"/>
          </p:nvPr>
        </p:nvSpPr>
        <p:spPr/>
        <p:txBody>
          <a:bodyPr/>
          <a:lstStyle/>
          <a:p>
            <a:r>
              <a:rPr lang="en-US" dirty="0"/>
              <a:t>Today, (Core+L1+L2) = “</a:t>
            </a:r>
            <a:r>
              <a:rPr lang="en-US" i="1" u="sng" dirty="0"/>
              <a:t>core</a:t>
            </a:r>
            <a:r>
              <a:rPr lang="en-US" dirty="0"/>
              <a:t>”</a:t>
            </a:r>
          </a:p>
          <a:p>
            <a:pPr lvl="1"/>
            <a:r>
              <a:rPr lang="en-US" dirty="0"/>
              <a:t>(L3+I/</a:t>
            </a:r>
            <a:r>
              <a:rPr lang="en-US" dirty="0" err="1"/>
              <a:t>O+Memory</a:t>
            </a:r>
            <a:r>
              <a:rPr lang="en-US" dirty="0"/>
              <a:t>) = “</a:t>
            </a:r>
            <a:r>
              <a:rPr lang="en-US" i="1" u="sng" dirty="0" err="1"/>
              <a:t>uncore</a:t>
            </a:r>
            <a:r>
              <a:rPr lang="en-US" i="1" dirty="0"/>
              <a:t>”</a:t>
            </a:r>
          </a:p>
          <a:p>
            <a:r>
              <a:rPr lang="en-US" dirty="0"/>
              <a:t>How to interconnect multiple “</a:t>
            </a:r>
            <a:r>
              <a:rPr lang="en-US" dirty="0" err="1"/>
              <a:t>core”s</a:t>
            </a:r>
            <a:r>
              <a:rPr lang="en-US" dirty="0"/>
              <a:t> to “</a:t>
            </a:r>
            <a:r>
              <a:rPr lang="en-US" dirty="0" err="1"/>
              <a:t>uncore</a:t>
            </a:r>
            <a:r>
              <a:rPr lang="en-US" dirty="0"/>
              <a:t>”?</a:t>
            </a:r>
          </a:p>
          <a:p>
            <a:endParaRPr lang="en-US" dirty="0"/>
          </a:p>
          <a:p>
            <a:r>
              <a:rPr lang="en-US" dirty="0"/>
              <a:t>Possible topologies</a:t>
            </a:r>
          </a:p>
          <a:p>
            <a:pPr lvl="1"/>
            <a:r>
              <a:rPr lang="en-US" i="1" u="sng" dirty="0"/>
              <a:t>Bus</a:t>
            </a:r>
          </a:p>
          <a:p>
            <a:pPr lvl="1"/>
            <a:r>
              <a:rPr lang="en-US" dirty="0"/>
              <a:t>Crossbar</a:t>
            </a:r>
          </a:p>
          <a:p>
            <a:pPr lvl="1"/>
            <a:r>
              <a:rPr lang="en-US" dirty="0"/>
              <a:t>Ring</a:t>
            </a:r>
          </a:p>
          <a:p>
            <a:pPr lvl="1"/>
            <a:r>
              <a:rPr lang="en-US" dirty="0"/>
              <a:t>Mesh</a:t>
            </a:r>
          </a:p>
          <a:p>
            <a:pPr lvl="1"/>
            <a:r>
              <a:rPr lang="en-US" dirty="0"/>
              <a:t>Torus</a:t>
            </a:r>
          </a:p>
          <a:p>
            <a:endParaRPr lang="en-US" dirty="0"/>
          </a:p>
          <a:p>
            <a:endParaRPr lang="en-US" dirty="0"/>
          </a:p>
          <a:p>
            <a:endParaRPr lang="en-US" dirty="0"/>
          </a:p>
          <a:p>
            <a:endParaRPr lang="en-US" dirty="0"/>
          </a:p>
          <a:p>
            <a:endParaRPr lang="en-US" dirty="0"/>
          </a:p>
        </p:txBody>
      </p:sp>
      <p:sp>
        <p:nvSpPr>
          <p:cNvPr id="6" name="Rectangle 6"/>
          <p:cNvSpPr>
            <a:spLocks noChangeArrowheads="1"/>
          </p:cNvSpPr>
          <p:nvPr/>
        </p:nvSpPr>
        <p:spPr bwMode="auto">
          <a:xfrm>
            <a:off x="5969299" y="4652075"/>
            <a:ext cx="960107" cy="510176"/>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dirty="0">
                <a:solidFill>
                  <a:srgbClr val="000000"/>
                </a:solidFill>
                <a:latin typeface="Gill Sans MT" pitchFamily="34" charset="0"/>
              </a:rPr>
              <a:t>LLC $</a:t>
            </a:r>
          </a:p>
        </p:txBody>
      </p:sp>
      <p:sp>
        <p:nvSpPr>
          <p:cNvPr id="8" name="Rectangle 8"/>
          <p:cNvSpPr>
            <a:spLocks noChangeArrowheads="1"/>
          </p:cNvSpPr>
          <p:nvPr/>
        </p:nvSpPr>
        <p:spPr bwMode="auto">
          <a:xfrm>
            <a:off x="5904148" y="5450743"/>
            <a:ext cx="1090407" cy="66134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dirty="0">
                <a:solidFill>
                  <a:srgbClr val="000000"/>
                </a:solidFill>
                <a:latin typeface="Gill Sans MT" pitchFamily="34" charset="0"/>
              </a:rPr>
              <a:t>Memory</a:t>
            </a:r>
          </a:p>
          <a:p>
            <a:pPr algn="ctr" fontAlgn="base">
              <a:spcBef>
                <a:spcPct val="0"/>
              </a:spcBef>
              <a:spcAft>
                <a:spcPct val="0"/>
              </a:spcAft>
            </a:pPr>
            <a:r>
              <a:rPr lang="en-US" sz="1600" dirty="0">
                <a:solidFill>
                  <a:srgbClr val="000000"/>
                </a:solidFill>
                <a:latin typeface="Gill Sans MT" pitchFamily="34" charset="0"/>
              </a:rPr>
              <a:t>Controller</a:t>
            </a:r>
          </a:p>
        </p:txBody>
      </p:sp>
      <p:sp>
        <p:nvSpPr>
          <p:cNvPr id="10" name="Line 39"/>
          <p:cNvSpPr>
            <a:spLocks noChangeShapeType="1"/>
          </p:cNvSpPr>
          <p:nvPr/>
        </p:nvSpPr>
        <p:spPr bwMode="auto">
          <a:xfrm>
            <a:off x="6455159" y="4346468"/>
            <a:ext cx="0" cy="305608"/>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200">
              <a:solidFill>
                <a:srgbClr val="000000"/>
              </a:solidFill>
              <a:latin typeface="Gill Sans MT" pitchFamily="34" charset="0"/>
            </a:endParaRPr>
          </a:p>
        </p:txBody>
      </p:sp>
      <p:sp>
        <p:nvSpPr>
          <p:cNvPr id="11" name="Line 39"/>
          <p:cNvSpPr>
            <a:spLocks noChangeShapeType="1"/>
          </p:cNvSpPr>
          <p:nvPr/>
        </p:nvSpPr>
        <p:spPr bwMode="auto">
          <a:xfrm>
            <a:off x="6449352" y="5162252"/>
            <a:ext cx="0" cy="286971"/>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200">
              <a:solidFill>
                <a:srgbClr val="000000"/>
              </a:solidFill>
              <a:latin typeface="Gill Sans MT" pitchFamily="34" charset="0"/>
            </a:endParaRPr>
          </a:p>
        </p:txBody>
      </p:sp>
      <p:grpSp>
        <p:nvGrpSpPr>
          <p:cNvPr id="30" name="Group 29"/>
          <p:cNvGrpSpPr/>
          <p:nvPr/>
        </p:nvGrpSpPr>
        <p:grpSpPr>
          <a:xfrm>
            <a:off x="4067944" y="3140968"/>
            <a:ext cx="4762815" cy="930584"/>
            <a:chOff x="4067944" y="3140968"/>
            <a:chExt cx="4762815" cy="930584"/>
          </a:xfrm>
        </p:grpSpPr>
        <p:grpSp>
          <p:nvGrpSpPr>
            <p:cNvPr id="13" name="Group 12"/>
            <p:cNvGrpSpPr/>
            <p:nvPr/>
          </p:nvGrpSpPr>
          <p:grpSpPr>
            <a:xfrm>
              <a:off x="5292080" y="3140968"/>
              <a:ext cx="1090407" cy="930584"/>
              <a:chOff x="1722541" y="3068960"/>
              <a:chExt cx="1090407" cy="930584"/>
            </a:xfrm>
          </p:grpSpPr>
          <p:sp>
            <p:nvSpPr>
              <p:cNvPr id="4"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600" dirty="0">
                    <a:solidFill>
                      <a:srgbClr val="FFFFFF"/>
                    </a:solidFill>
                    <a:latin typeface="Gill Sans MT" pitchFamily="34" charset="0"/>
                  </a:rPr>
                  <a:t>Core</a:t>
                </a:r>
              </a:p>
            </p:txBody>
          </p:sp>
          <p:sp>
            <p:nvSpPr>
              <p:cNvPr id="12"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dirty="0">
                    <a:solidFill>
                      <a:srgbClr val="000000"/>
                    </a:solidFill>
                    <a:latin typeface="Gill Sans MT" pitchFamily="34" charset="0"/>
                  </a:rPr>
                  <a:t>$</a:t>
                </a:r>
              </a:p>
            </p:txBody>
          </p:sp>
        </p:grpSp>
        <p:grpSp>
          <p:nvGrpSpPr>
            <p:cNvPr id="21" name="Group 20"/>
            <p:cNvGrpSpPr/>
            <p:nvPr/>
          </p:nvGrpSpPr>
          <p:grpSpPr>
            <a:xfrm>
              <a:off x="6516216" y="3140968"/>
              <a:ext cx="1090407" cy="930584"/>
              <a:chOff x="1722541" y="3068960"/>
              <a:chExt cx="1090407" cy="930584"/>
            </a:xfrm>
          </p:grpSpPr>
          <p:sp>
            <p:nvSpPr>
              <p:cNvPr id="22"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600" dirty="0">
                    <a:solidFill>
                      <a:srgbClr val="FFFFFF"/>
                    </a:solidFill>
                    <a:latin typeface="Gill Sans MT" pitchFamily="34" charset="0"/>
                  </a:rPr>
                  <a:t>Core</a:t>
                </a:r>
              </a:p>
            </p:txBody>
          </p:sp>
          <p:sp>
            <p:nvSpPr>
              <p:cNvPr id="23"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dirty="0">
                    <a:solidFill>
                      <a:srgbClr val="000000"/>
                    </a:solidFill>
                    <a:latin typeface="Gill Sans MT" pitchFamily="34" charset="0"/>
                  </a:rPr>
                  <a:t>$</a:t>
                </a:r>
              </a:p>
            </p:txBody>
          </p:sp>
        </p:grpSp>
        <p:grpSp>
          <p:nvGrpSpPr>
            <p:cNvPr id="24" name="Group 23"/>
            <p:cNvGrpSpPr/>
            <p:nvPr/>
          </p:nvGrpSpPr>
          <p:grpSpPr>
            <a:xfrm>
              <a:off x="7740352" y="3140968"/>
              <a:ext cx="1090407" cy="930584"/>
              <a:chOff x="1722541" y="3068960"/>
              <a:chExt cx="1090407" cy="930584"/>
            </a:xfrm>
          </p:grpSpPr>
          <p:sp>
            <p:nvSpPr>
              <p:cNvPr id="25"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600" dirty="0">
                    <a:solidFill>
                      <a:srgbClr val="FFFFFF"/>
                    </a:solidFill>
                    <a:latin typeface="Gill Sans MT" pitchFamily="34" charset="0"/>
                  </a:rPr>
                  <a:t>Core</a:t>
                </a:r>
              </a:p>
            </p:txBody>
          </p:sp>
          <p:sp>
            <p:nvSpPr>
              <p:cNvPr id="26"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dirty="0">
                    <a:solidFill>
                      <a:srgbClr val="000000"/>
                    </a:solidFill>
                    <a:latin typeface="Gill Sans MT" pitchFamily="34" charset="0"/>
                  </a:rPr>
                  <a:t>$</a:t>
                </a:r>
              </a:p>
            </p:txBody>
          </p:sp>
        </p:grpSp>
        <p:grpSp>
          <p:nvGrpSpPr>
            <p:cNvPr id="27" name="Group 26"/>
            <p:cNvGrpSpPr/>
            <p:nvPr/>
          </p:nvGrpSpPr>
          <p:grpSpPr>
            <a:xfrm>
              <a:off x="4067944" y="3140968"/>
              <a:ext cx="1090407" cy="930584"/>
              <a:chOff x="1722541" y="3068960"/>
              <a:chExt cx="1090407" cy="930584"/>
            </a:xfrm>
          </p:grpSpPr>
          <p:sp>
            <p:nvSpPr>
              <p:cNvPr id="28"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600" dirty="0">
                    <a:solidFill>
                      <a:srgbClr val="FFFFFF"/>
                    </a:solidFill>
                    <a:latin typeface="Gill Sans MT" pitchFamily="34" charset="0"/>
                  </a:rPr>
                  <a:t>Core</a:t>
                </a:r>
              </a:p>
            </p:txBody>
          </p:sp>
          <p:sp>
            <p:nvSpPr>
              <p:cNvPr id="29"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dirty="0">
                    <a:solidFill>
                      <a:srgbClr val="000000"/>
                    </a:solidFill>
                    <a:latin typeface="Gill Sans MT" pitchFamily="34" charset="0"/>
                  </a:rPr>
                  <a:t>$</a:t>
                </a:r>
              </a:p>
            </p:txBody>
          </p:sp>
        </p:grpSp>
      </p:grpSp>
      <p:sp>
        <p:nvSpPr>
          <p:cNvPr id="32" name="Line 39"/>
          <p:cNvSpPr>
            <a:spLocks noChangeShapeType="1"/>
          </p:cNvSpPr>
          <p:nvPr/>
        </p:nvSpPr>
        <p:spPr bwMode="auto">
          <a:xfrm>
            <a:off x="4627401" y="4071552"/>
            <a:ext cx="0" cy="286972"/>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200">
              <a:solidFill>
                <a:srgbClr val="000000"/>
              </a:solidFill>
              <a:latin typeface="Gill Sans MT" pitchFamily="34" charset="0"/>
            </a:endParaRPr>
          </a:p>
        </p:txBody>
      </p:sp>
      <p:sp>
        <p:nvSpPr>
          <p:cNvPr id="33" name="Line 39"/>
          <p:cNvSpPr>
            <a:spLocks noChangeShapeType="1"/>
          </p:cNvSpPr>
          <p:nvPr/>
        </p:nvSpPr>
        <p:spPr bwMode="auto">
          <a:xfrm>
            <a:off x="5836537" y="4071552"/>
            <a:ext cx="0" cy="286972"/>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34" name="Line 39"/>
          <p:cNvSpPr>
            <a:spLocks noChangeShapeType="1"/>
          </p:cNvSpPr>
          <p:nvPr/>
        </p:nvSpPr>
        <p:spPr bwMode="auto">
          <a:xfrm>
            <a:off x="7066651" y="4071552"/>
            <a:ext cx="0" cy="286972"/>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35" name="Line 39"/>
          <p:cNvSpPr>
            <a:spLocks noChangeShapeType="1"/>
          </p:cNvSpPr>
          <p:nvPr/>
        </p:nvSpPr>
        <p:spPr bwMode="auto">
          <a:xfrm>
            <a:off x="8285555" y="4059495"/>
            <a:ext cx="0" cy="286972"/>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36" name="Line 46"/>
          <p:cNvSpPr>
            <a:spLocks noChangeShapeType="1"/>
          </p:cNvSpPr>
          <p:nvPr/>
        </p:nvSpPr>
        <p:spPr bwMode="auto">
          <a:xfrm>
            <a:off x="4067944" y="4355266"/>
            <a:ext cx="4762816" cy="0"/>
          </a:xfrm>
          <a:prstGeom prst="line">
            <a:avLst/>
          </a:prstGeom>
          <a:noFill/>
          <a:ln w="44450">
            <a:solidFill>
              <a:schemeClr val="tx1"/>
            </a:solidFill>
            <a:round/>
            <a:headEnd/>
            <a:tailEnd/>
          </a:ln>
          <a:effectLst/>
        </p:spPr>
        <p:txBody>
          <a:bodyPr wrap="none" anchor="ctr"/>
          <a:lstStyle/>
          <a:p>
            <a:pPr algn="ctr" fontAlgn="base">
              <a:spcBef>
                <a:spcPct val="0"/>
              </a:spcBef>
              <a:spcAft>
                <a:spcPct val="0"/>
              </a:spcAft>
            </a:pPr>
            <a:endParaRPr lang="en-US" sz="1200">
              <a:solidFill>
                <a:srgbClr val="000000"/>
              </a:solidFill>
              <a:latin typeface="Gill Sans MT" pitchFamily="34" charset="0"/>
            </a:endParaRPr>
          </a:p>
        </p:txBody>
      </p:sp>
      <p:pic>
        <p:nvPicPr>
          <p:cNvPr id="37" name="Picture 12" descr="http://hothardware.com/articleimages/Item1232/core-i7-die.jpg"/>
          <p:cNvPicPr>
            <a:picLocks noChangeAspect="1" noChangeArrowheads="1"/>
          </p:cNvPicPr>
          <p:nvPr/>
        </p:nvPicPr>
        <p:blipFill>
          <a:blip r:embed="rId2" cstate="print"/>
          <a:srcRect/>
          <a:stretch>
            <a:fillRect/>
          </a:stretch>
        </p:blipFill>
        <p:spPr bwMode="auto">
          <a:xfrm>
            <a:off x="2843808" y="4797152"/>
            <a:ext cx="2207543" cy="1380718"/>
          </a:xfrm>
          <a:prstGeom prst="rect">
            <a:avLst/>
          </a:prstGeom>
          <a:noFill/>
        </p:spPr>
      </p:pic>
    </p:spTree>
    <p:extLst>
      <p:ext uri="{BB962C8B-B14F-4D97-AF65-F5344CB8AC3E}">
        <p14:creationId xmlns:p14="http://schemas.microsoft.com/office/powerpoint/2010/main" val="1957283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descr="http://regmedia.co.uk/2012/09/03/oracle_sparc_t5_die_s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23" y="4052138"/>
            <a:ext cx="3286097" cy="26999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t>On-chip Interconnects (2/5)</a:t>
            </a:r>
          </a:p>
        </p:txBody>
      </p:sp>
      <p:sp>
        <p:nvSpPr>
          <p:cNvPr id="3" name="Content Placeholder 2"/>
          <p:cNvSpPr>
            <a:spLocks noGrp="1"/>
          </p:cNvSpPr>
          <p:nvPr>
            <p:ph idx="1"/>
          </p:nvPr>
        </p:nvSpPr>
        <p:spPr/>
        <p:txBody>
          <a:bodyPr/>
          <a:lstStyle/>
          <a:p>
            <a:r>
              <a:rPr lang="en-US" dirty="0"/>
              <a:t>Possible topologies</a:t>
            </a:r>
          </a:p>
          <a:p>
            <a:pPr lvl="1"/>
            <a:r>
              <a:rPr lang="en-US" dirty="0"/>
              <a:t>Bus</a:t>
            </a:r>
          </a:p>
          <a:p>
            <a:pPr lvl="1"/>
            <a:r>
              <a:rPr lang="en-US" i="1" u="sng" dirty="0"/>
              <a:t>Crossbar</a:t>
            </a:r>
          </a:p>
          <a:p>
            <a:pPr lvl="1"/>
            <a:r>
              <a:rPr lang="en-US" dirty="0"/>
              <a:t>Ring</a:t>
            </a:r>
          </a:p>
          <a:p>
            <a:pPr lvl="1"/>
            <a:r>
              <a:rPr lang="en-US" dirty="0"/>
              <a:t>Mesh</a:t>
            </a:r>
          </a:p>
          <a:p>
            <a:pPr lvl="1"/>
            <a:r>
              <a:rPr lang="en-US" dirty="0"/>
              <a:t>Torus</a:t>
            </a:r>
          </a:p>
          <a:p>
            <a:endParaRPr lang="en-US" dirty="0"/>
          </a:p>
          <a:p>
            <a:endParaRPr lang="en-US" dirty="0"/>
          </a:p>
          <a:p>
            <a:endParaRPr lang="en-US" dirty="0"/>
          </a:p>
          <a:p>
            <a:endParaRPr lang="en-US" dirty="0"/>
          </a:p>
          <a:p>
            <a:endParaRPr lang="en-US" dirty="0"/>
          </a:p>
        </p:txBody>
      </p:sp>
      <p:sp>
        <p:nvSpPr>
          <p:cNvPr id="6" name="Rectangle 6"/>
          <p:cNvSpPr>
            <a:spLocks noChangeArrowheads="1"/>
          </p:cNvSpPr>
          <p:nvPr/>
        </p:nvSpPr>
        <p:spPr bwMode="auto">
          <a:xfrm>
            <a:off x="4031472" y="2331027"/>
            <a:ext cx="846535" cy="58360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0</a:t>
            </a:r>
          </a:p>
        </p:txBody>
      </p:sp>
      <p:sp>
        <p:nvSpPr>
          <p:cNvPr id="8" name="Rectangle 8"/>
          <p:cNvSpPr>
            <a:spLocks noChangeArrowheads="1"/>
          </p:cNvSpPr>
          <p:nvPr/>
        </p:nvSpPr>
        <p:spPr bwMode="auto">
          <a:xfrm>
            <a:off x="3974028" y="4934122"/>
            <a:ext cx="961422" cy="58311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Memory</a:t>
            </a:r>
          </a:p>
          <a:p>
            <a:pPr algn="ctr" fontAlgn="base">
              <a:spcBef>
                <a:spcPct val="0"/>
              </a:spcBef>
              <a:spcAft>
                <a:spcPct val="0"/>
              </a:spcAft>
            </a:pPr>
            <a:r>
              <a:rPr lang="en-US" sz="1400" dirty="0">
                <a:solidFill>
                  <a:srgbClr val="000000"/>
                </a:solidFill>
                <a:latin typeface="Gill Sans MT" pitchFamily="34" charset="0"/>
              </a:rPr>
              <a:t>Controller</a:t>
            </a:r>
          </a:p>
        </p:txBody>
      </p:sp>
      <p:sp>
        <p:nvSpPr>
          <p:cNvPr id="10" name="Line 39"/>
          <p:cNvSpPr>
            <a:spLocks noChangeShapeType="1"/>
          </p:cNvSpPr>
          <p:nvPr/>
        </p:nvSpPr>
        <p:spPr bwMode="auto">
          <a:xfrm>
            <a:off x="4878007" y="2622827"/>
            <a:ext cx="3564562"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grpSp>
        <p:nvGrpSpPr>
          <p:cNvPr id="30" name="Group 29"/>
          <p:cNvGrpSpPr/>
          <p:nvPr/>
        </p:nvGrpSpPr>
        <p:grpSpPr>
          <a:xfrm>
            <a:off x="4962138" y="1444690"/>
            <a:ext cx="3930341" cy="767931"/>
            <a:chOff x="4067944" y="3140968"/>
            <a:chExt cx="4762815" cy="930584"/>
          </a:xfrm>
        </p:grpSpPr>
        <p:grpSp>
          <p:nvGrpSpPr>
            <p:cNvPr id="13" name="Group 12"/>
            <p:cNvGrpSpPr/>
            <p:nvPr/>
          </p:nvGrpSpPr>
          <p:grpSpPr>
            <a:xfrm>
              <a:off x="5292080" y="3140968"/>
              <a:ext cx="1090407" cy="930584"/>
              <a:chOff x="1722541" y="3068960"/>
              <a:chExt cx="1090407" cy="930584"/>
            </a:xfrm>
          </p:grpSpPr>
          <p:sp>
            <p:nvSpPr>
              <p:cNvPr id="4"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12"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nvGrpSpPr>
            <p:cNvPr id="21" name="Group 20"/>
            <p:cNvGrpSpPr/>
            <p:nvPr/>
          </p:nvGrpSpPr>
          <p:grpSpPr>
            <a:xfrm>
              <a:off x="6516216" y="3140968"/>
              <a:ext cx="1090407" cy="930584"/>
              <a:chOff x="1722541" y="3068960"/>
              <a:chExt cx="1090407" cy="930584"/>
            </a:xfrm>
          </p:grpSpPr>
          <p:sp>
            <p:nvSpPr>
              <p:cNvPr id="22"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3"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nvGrpSpPr>
            <p:cNvPr id="24" name="Group 23"/>
            <p:cNvGrpSpPr/>
            <p:nvPr/>
          </p:nvGrpSpPr>
          <p:grpSpPr>
            <a:xfrm>
              <a:off x="7740352" y="3140968"/>
              <a:ext cx="1090407" cy="930584"/>
              <a:chOff x="1722541" y="3068960"/>
              <a:chExt cx="1090407" cy="930584"/>
            </a:xfrm>
          </p:grpSpPr>
          <p:sp>
            <p:nvSpPr>
              <p:cNvPr id="25"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6"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nvGrpSpPr>
            <p:cNvPr id="27" name="Group 26"/>
            <p:cNvGrpSpPr/>
            <p:nvPr/>
          </p:nvGrpSpPr>
          <p:grpSpPr>
            <a:xfrm>
              <a:off x="4067944" y="3140968"/>
              <a:ext cx="1090407" cy="930584"/>
              <a:chOff x="1722541" y="3068960"/>
              <a:chExt cx="1090407" cy="930584"/>
            </a:xfrm>
          </p:grpSpPr>
          <p:sp>
            <p:nvSpPr>
              <p:cNvPr id="28"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9"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sp>
        <p:nvSpPr>
          <p:cNvPr id="31" name="Rectangle 6"/>
          <p:cNvSpPr>
            <a:spLocks noChangeArrowheads="1"/>
          </p:cNvSpPr>
          <p:nvPr/>
        </p:nvSpPr>
        <p:spPr bwMode="auto">
          <a:xfrm>
            <a:off x="4025467" y="2981801"/>
            <a:ext cx="846535" cy="58360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1</a:t>
            </a:r>
          </a:p>
        </p:txBody>
      </p:sp>
      <p:sp>
        <p:nvSpPr>
          <p:cNvPr id="37" name="Rectangle 6"/>
          <p:cNvSpPr>
            <a:spLocks noChangeArrowheads="1"/>
          </p:cNvSpPr>
          <p:nvPr/>
        </p:nvSpPr>
        <p:spPr bwMode="auto">
          <a:xfrm>
            <a:off x="4031472" y="3632575"/>
            <a:ext cx="846535" cy="58360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2</a:t>
            </a:r>
          </a:p>
        </p:txBody>
      </p:sp>
      <p:sp>
        <p:nvSpPr>
          <p:cNvPr id="38" name="Rectangle 6"/>
          <p:cNvSpPr>
            <a:spLocks noChangeArrowheads="1"/>
          </p:cNvSpPr>
          <p:nvPr/>
        </p:nvSpPr>
        <p:spPr bwMode="auto">
          <a:xfrm>
            <a:off x="4025466" y="4283349"/>
            <a:ext cx="846535" cy="58360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3</a:t>
            </a:r>
          </a:p>
        </p:txBody>
      </p:sp>
      <p:sp>
        <p:nvSpPr>
          <p:cNvPr id="39" name="Line 39"/>
          <p:cNvSpPr>
            <a:spLocks noChangeShapeType="1"/>
          </p:cNvSpPr>
          <p:nvPr/>
        </p:nvSpPr>
        <p:spPr bwMode="auto">
          <a:xfrm>
            <a:off x="4878007" y="3273601"/>
            <a:ext cx="3564562"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0" name="Line 39"/>
          <p:cNvSpPr>
            <a:spLocks noChangeShapeType="1"/>
          </p:cNvSpPr>
          <p:nvPr/>
        </p:nvSpPr>
        <p:spPr bwMode="auto">
          <a:xfrm>
            <a:off x="4878007" y="3924375"/>
            <a:ext cx="3564562"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1" name="Line 39"/>
          <p:cNvSpPr>
            <a:spLocks noChangeShapeType="1"/>
          </p:cNvSpPr>
          <p:nvPr/>
        </p:nvSpPr>
        <p:spPr bwMode="auto">
          <a:xfrm>
            <a:off x="4878007" y="4575149"/>
            <a:ext cx="3564562"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2" name="Line 39"/>
          <p:cNvSpPr>
            <a:spLocks noChangeShapeType="1"/>
          </p:cNvSpPr>
          <p:nvPr/>
        </p:nvSpPr>
        <p:spPr bwMode="auto">
          <a:xfrm>
            <a:off x="4935449" y="5225677"/>
            <a:ext cx="3507119"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3" name="Line 39"/>
          <p:cNvSpPr>
            <a:spLocks noChangeShapeType="1"/>
          </p:cNvSpPr>
          <p:nvPr/>
        </p:nvSpPr>
        <p:spPr bwMode="auto">
          <a:xfrm>
            <a:off x="5412047" y="2212621"/>
            <a:ext cx="0" cy="3013056"/>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4" name="Line 39"/>
          <p:cNvSpPr>
            <a:spLocks noChangeShapeType="1"/>
          </p:cNvSpPr>
          <p:nvPr/>
        </p:nvSpPr>
        <p:spPr bwMode="auto">
          <a:xfrm>
            <a:off x="6422221" y="2212621"/>
            <a:ext cx="0" cy="3013056"/>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5" name="Line 39"/>
          <p:cNvSpPr>
            <a:spLocks noChangeShapeType="1"/>
          </p:cNvSpPr>
          <p:nvPr/>
        </p:nvSpPr>
        <p:spPr bwMode="auto">
          <a:xfrm>
            <a:off x="7432395" y="2212621"/>
            <a:ext cx="0" cy="3013056"/>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6" name="Line 39"/>
          <p:cNvSpPr>
            <a:spLocks noChangeShapeType="1"/>
          </p:cNvSpPr>
          <p:nvPr/>
        </p:nvSpPr>
        <p:spPr bwMode="auto">
          <a:xfrm>
            <a:off x="8442569" y="2212621"/>
            <a:ext cx="0" cy="3013056"/>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grpSp>
        <p:nvGrpSpPr>
          <p:cNvPr id="69" name="Group 68"/>
          <p:cNvGrpSpPr/>
          <p:nvPr/>
        </p:nvGrpSpPr>
        <p:grpSpPr>
          <a:xfrm>
            <a:off x="5236005" y="2448670"/>
            <a:ext cx="346278" cy="348313"/>
            <a:chOff x="8892479" y="2996952"/>
            <a:chExt cx="331216" cy="333162"/>
          </a:xfrm>
        </p:grpSpPr>
        <p:sp>
          <p:nvSpPr>
            <p:cNvPr id="9" name="Rectangle 8"/>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8" name="Straight Connector 17"/>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50" name="Straight Connector 49"/>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61" name="Straight Connector 60"/>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64" name="Straight Connector 63"/>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65" name="Straight Connector 64"/>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66" name="Straight Connector 65"/>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77" name="Group 76"/>
          <p:cNvGrpSpPr/>
          <p:nvPr/>
        </p:nvGrpSpPr>
        <p:grpSpPr>
          <a:xfrm>
            <a:off x="6249082" y="2448670"/>
            <a:ext cx="346278" cy="348313"/>
            <a:chOff x="8892479" y="2996952"/>
            <a:chExt cx="331216" cy="333162"/>
          </a:xfrm>
        </p:grpSpPr>
        <p:sp>
          <p:nvSpPr>
            <p:cNvPr id="78" name="Rectangle 77"/>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79" name="Straight Connector 78"/>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80" name="Straight Connector 79"/>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81" name="Straight Connector 80"/>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82" name="Straight Connector 81"/>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83" name="Straight Connector 82"/>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84" name="Straight Connector 83"/>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85" name="Group 84"/>
          <p:cNvGrpSpPr/>
          <p:nvPr/>
        </p:nvGrpSpPr>
        <p:grpSpPr>
          <a:xfrm>
            <a:off x="7259256" y="2448670"/>
            <a:ext cx="346278" cy="348313"/>
            <a:chOff x="8892479" y="2996952"/>
            <a:chExt cx="331216" cy="333162"/>
          </a:xfrm>
        </p:grpSpPr>
        <p:sp>
          <p:nvSpPr>
            <p:cNvPr id="86" name="Rectangle 85"/>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87" name="Straight Connector 86"/>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88" name="Straight Connector 87"/>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89" name="Straight Connector 88"/>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90" name="Straight Connector 89"/>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91" name="Straight Connector 90"/>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92" name="Straight Connector 91"/>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93" name="Group 92"/>
          <p:cNvGrpSpPr/>
          <p:nvPr/>
        </p:nvGrpSpPr>
        <p:grpSpPr>
          <a:xfrm>
            <a:off x="8269429" y="2448670"/>
            <a:ext cx="346278" cy="348313"/>
            <a:chOff x="8892479" y="2996952"/>
            <a:chExt cx="331216" cy="333162"/>
          </a:xfrm>
        </p:grpSpPr>
        <p:sp>
          <p:nvSpPr>
            <p:cNvPr id="94" name="Rectangle 93"/>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95" name="Straight Connector 94"/>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96" name="Straight Connector 95"/>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97" name="Straight Connector 96"/>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98" name="Straight Connector 97"/>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99" name="Straight Connector 98"/>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00" name="Straight Connector 99"/>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01" name="Group 100"/>
          <p:cNvGrpSpPr/>
          <p:nvPr/>
        </p:nvGrpSpPr>
        <p:grpSpPr>
          <a:xfrm>
            <a:off x="5236005" y="3099444"/>
            <a:ext cx="346278" cy="348313"/>
            <a:chOff x="8892479" y="2996952"/>
            <a:chExt cx="331216" cy="333162"/>
          </a:xfrm>
        </p:grpSpPr>
        <p:sp>
          <p:nvSpPr>
            <p:cNvPr id="102" name="Rectangle 101"/>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03" name="Straight Connector 102"/>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04" name="Straight Connector 103"/>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05" name="Straight Connector 104"/>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06" name="Straight Connector 105"/>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07" name="Straight Connector 106"/>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08" name="Straight Connector 107"/>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09" name="Group 108"/>
          <p:cNvGrpSpPr/>
          <p:nvPr/>
        </p:nvGrpSpPr>
        <p:grpSpPr>
          <a:xfrm>
            <a:off x="6249082" y="3099444"/>
            <a:ext cx="346278" cy="348313"/>
            <a:chOff x="8892479" y="2996952"/>
            <a:chExt cx="331216" cy="333162"/>
          </a:xfrm>
        </p:grpSpPr>
        <p:sp>
          <p:nvSpPr>
            <p:cNvPr id="110" name="Rectangle 109"/>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11" name="Straight Connector 110"/>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12" name="Straight Connector 111"/>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13" name="Straight Connector 112"/>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14" name="Straight Connector 113"/>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15" name="Straight Connector 114"/>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16" name="Straight Connector 115"/>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17" name="Group 116"/>
          <p:cNvGrpSpPr/>
          <p:nvPr/>
        </p:nvGrpSpPr>
        <p:grpSpPr>
          <a:xfrm>
            <a:off x="7259256" y="3099444"/>
            <a:ext cx="346278" cy="348313"/>
            <a:chOff x="8892479" y="2996952"/>
            <a:chExt cx="331216" cy="333162"/>
          </a:xfrm>
        </p:grpSpPr>
        <p:sp>
          <p:nvSpPr>
            <p:cNvPr id="118" name="Rectangle 117"/>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19" name="Straight Connector 118"/>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20" name="Straight Connector 119"/>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21" name="Straight Connector 120"/>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22" name="Straight Connector 121"/>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23" name="Straight Connector 122"/>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24" name="Straight Connector 123"/>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25" name="Group 124"/>
          <p:cNvGrpSpPr/>
          <p:nvPr/>
        </p:nvGrpSpPr>
        <p:grpSpPr>
          <a:xfrm>
            <a:off x="8269429" y="3099444"/>
            <a:ext cx="346278" cy="348313"/>
            <a:chOff x="8892479" y="2996952"/>
            <a:chExt cx="331216" cy="333162"/>
          </a:xfrm>
        </p:grpSpPr>
        <p:sp>
          <p:nvSpPr>
            <p:cNvPr id="126" name="Rectangle 125"/>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27" name="Straight Connector 126"/>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28" name="Straight Connector 127"/>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29" name="Straight Connector 128"/>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30" name="Straight Connector 129"/>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31" name="Straight Connector 130"/>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32" name="Straight Connector 131"/>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33" name="Group 132"/>
          <p:cNvGrpSpPr/>
          <p:nvPr/>
        </p:nvGrpSpPr>
        <p:grpSpPr>
          <a:xfrm>
            <a:off x="5236005" y="3750218"/>
            <a:ext cx="346278" cy="348313"/>
            <a:chOff x="8892479" y="2996952"/>
            <a:chExt cx="331216" cy="333162"/>
          </a:xfrm>
        </p:grpSpPr>
        <p:sp>
          <p:nvSpPr>
            <p:cNvPr id="134" name="Rectangle 133"/>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35" name="Straight Connector 134"/>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36" name="Straight Connector 135"/>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37" name="Straight Connector 136"/>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38" name="Straight Connector 137"/>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39" name="Straight Connector 138"/>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40" name="Straight Connector 139"/>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41" name="Group 140"/>
          <p:cNvGrpSpPr/>
          <p:nvPr/>
        </p:nvGrpSpPr>
        <p:grpSpPr>
          <a:xfrm>
            <a:off x="6249082" y="3750218"/>
            <a:ext cx="346278" cy="348313"/>
            <a:chOff x="8892479" y="2996952"/>
            <a:chExt cx="331216" cy="333162"/>
          </a:xfrm>
        </p:grpSpPr>
        <p:sp>
          <p:nvSpPr>
            <p:cNvPr id="142" name="Rectangle 141"/>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43" name="Straight Connector 142"/>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44" name="Straight Connector 143"/>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45" name="Straight Connector 144"/>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46" name="Straight Connector 145"/>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47" name="Straight Connector 146"/>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48" name="Straight Connector 147"/>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49" name="Group 148"/>
          <p:cNvGrpSpPr/>
          <p:nvPr/>
        </p:nvGrpSpPr>
        <p:grpSpPr>
          <a:xfrm>
            <a:off x="7259256" y="3750218"/>
            <a:ext cx="346278" cy="348313"/>
            <a:chOff x="8892479" y="2996952"/>
            <a:chExt cx="331216" cy="333162"/>
          </a:xfrm>
        </p:grpSpPr>
        <p:sp>
          <p:nvSpPr>
            <p:cNvPr id="150" name="Rectangle 149"/>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51" name="Straight Connector 150"/>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52" name="Straight Connector 151"/>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53" name="Straight Connector 152"/>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54" name="Straight Connector 153"/>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55" name="Straight Connector 154"/>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56" name="Straight Connector 155"/>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57" name="Group 156"/>
          <p:cNvGrpSpPr/>
          <p:nvPr/>
        </p:nvGrpSpPr>
        <p:grpSpPr>
          <a:xfrm>
            <a:off x="8269429" y="3750218"/>
            <a:ext cx="346278" cy="348313"/>
            <a:chOff x="8892479" y="2996952"/>
            <a:chExt cx="331216" cy="333162"/>
          </a:xfrm>
        </p:grpSpPr>
        <p:sp>
          <p:nvSpPr>
            <p:cNvPr id="158" name="Rectangle 157"/>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59" name="Straight Connector 158"/>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60" name="Straight Connector 159"/>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61" name="Straight Connector 160"/>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62" name="Straight Connector 161"/>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63" name="Straight Connector 162"/>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64" name="Straight Connector 163"/>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65" name="Group 164"/>
          <p:cNvGrpSpPr/>
          <p:nvPr/>
        </p:nvGrpSpPr>
        <p:grpSpPr>
          <a:xfrm>
            <a:off x="5236005" y="4400992"/>
            <a:ext cx="346278" cy="348313"/>
            <a:chOff x="8892479" y="2996952"/>
            <a:chExt cx="331216" cy="333162"/>
          </a:xfrm>
        </p:grpSpPr>
        <p:sp>
          <p:nvSpPr>
            <p:cNvPr id="166" name="Rectangle 165"/>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67" name="Straight Connector 166"/>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68" name="Straight Connector 167"/>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69" name="Straight Connector 168"/>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70" name="Straight Connector 169"/>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71" name="Straight Connector 170"/>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72" name="Straight Connector 171"/>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73" name="Group 172"/>
          <p:cNvGrpSpPr/>
          <p:nvPr/>
        </p:nvGrpSpPr>
        <p:grpSpPr>
          <a:xfrm>
            <a:off x="6249082" y="4400992"/>
            <a:ext cx="346278" cy="348313"/>
            <a:chOff x="8892479" y="2996952"/>
            <a:chExt cx="331216" cy="333162"/>
          </a:xfrm>
        </p:grpSpPr>
        <p:sp>
          <p:nvSpPr>
            <p:cNvPr id="174" name="Rectangle 173"/>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75" name="Straight Connector 174"/>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76" name="Straight Connector 175"/>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77" name="Straight Connector 176"/>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78" name="Straight Connector 177"/>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79" name="Straight Connector 178"/>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80" name="Straight Connector 179"/>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81" name="Group 180"/>
          <p:cNvGrpSpPr/>
          <p:nvPr/>
        </p:nvGrpSpPr>
        <p:grpSpPr>
          <a:xfrm>
            <a:off x="7259256" y="4400992"/>
            <a:ext cx="346278" cy="348313"/>
            <a:chOff x="8892479" y="2996952"/>
            <a:chExt cx="331216" cy="333162"/>
          </a:xfrm>
        </p:grpSpPr>
        <p:sp>
          <p:nvSpPr>
            <p:cNvPr id="182" name="Rectangle 181"/>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83" name="Straight Connector 182"/>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84" name="Straight Connector 183"/>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85" name="Straight Connector 184"/>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86" name="Straight Connector 185"/>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87" name="Straight Connector 186"/>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88" name="Straight Connector 187"/>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89" name="Group 188"/>
          <p:cNvGrpSpPr/>
          <p:nvPr/>
        </p:nvGrpSpPr>
        <p:grpSpPr>
          <a:xfrm>
            <a:off x="8269429" y="4400992"/>
            <a:ext cx="346278" cy="348313"/>
            <a:chOff x="8892479" y="2996952"/>
            <a:chExt cx="331216" cy="333162"/>
          </a:xfrm>
        </p:grpSpPr>
        <p:sp>
          <p:nvSpPr>
            <p:cNvPr id="190" name="Rectangle 189"/>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91" name="Straight Connector 190"/>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92" name="Straight Connector 191"/>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93" name="Straight Connector 192"/>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94" name="Straight Connector 193"/>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95" name="Straight Connector 194"/>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96" name="Straight Connector 195"/>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97" name="Group 196"/>
          <p:cNvGrpSpPr/>
          <p:nvPr/>
        </p:nvGrpSpPr>
        <p:grpSpPr>
          <a:xfrm>
            <a:off x="5236005" y="5046706"/>
            <a:ext cx="346278" cy="348313"/>
            <a:chOff x="8892479" y="2996952"/>
            <a:chExt cx="331216" cy="333162"/>
          </a:xfrm>
        </p:grpSpPr>
        <p:sp>
          <p:nvSpPr>
            <p:cNvPr id="198" name="Rectangle 197"/>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99" name="Straight Connector 198"/>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200" name="Straight Connector 199"/>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201" name="Straight Connector 200"/>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202" name="Straight Connector 201"/>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203" name="Straight Connector 202"/>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204" name="Straight Connector 203"/>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205" name="Group 204"/>
          <p:cNvGrpSpPr/>
          <p:nvPr/>
        </p:nvGrpSpPr>
        <p:grpSpPr>
          <a:xfrm>
            <a:off x="6249082" y="5046706"/>
            <a:ext cx="346278" cy="348313"/>
            <a:chOff x="8892479" y="2996952"/>
            <a:chExt cx="331216" cy="333162"/>
          </a:xfrm>
        </p:grpSpPr>
        <p:sp>
          <p:nvSpPr>
            <p:cNvPr id="206" name="Rectangle 205"/>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07" name="Straight Connector 206"/>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208" name="Straight Connector 207"/>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209" name="Straight Connector 208"/>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210" name="Straight Connector 209"/>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211" name="Straight Connector 210"/>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212" name="Straight Connector 211"/>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213" name="Group 212"/>
          <p:cNvGrpSpPr/>
          <p:nvPr/>
        </p:nvGrpSpPr>
        <p:grpSpPr>
          <a:xfrm>
            <a:off x="7259256" y="5046706"/>
            <a:ext cx="346278" cy="348313"/>
            <a:chOff x="8892479" y="2996952"/>
            <a:chExt cx="331216" cy="333162"/>
          </a:xfrm>
        </p:grpSpPr>
        <p:sp>
          <p:nvSpPr>
            <p:cNvPr id="214" name="Rectangle 213"/>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15" name="Straight Connector 214"/>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216" name="Straight Connector 215"/>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217" name="Straight Connector 216"/>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218" name="Straight Connector 217"/>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219" name="Straight Connector 218"/>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220" name="Straight Connector 219"/>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221" name="Group 220"/>
          <p:cNvGrpSpPr/>
          <p:nvPr/>
        </p:nvGrpSpPr>
        <p:grpSpPr>
          <a:xfrm>
            <a:off x="8269429" y="5046706"/>
            <a:ext cx="346278" cy="348313"/>
            <a:chOff x="8892479" y="2996952"/>
            <a:chExt cx="331216" cy="333162"/>
          </a:xfrm>
        </p:grpSpPr>
        <p:sp>
          <p:nvSpPr>
            <p:cNvPr id="222" name="Rectangle 221"/>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23" name="Straight Connector 222"/>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224" name="Straight Connector 223"/>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225" name="Straight Connector 224"/>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226" name="Straight Connector 225"/>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227" name="Straight Connector 226"/>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228" name="Straight Connector 227"/>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sp>
        <p:nvSpPr>
          <p:cNvPr id="229" name="Text Box 61"/>
          <p:cNvSpPr txBox="1">
            <a:spLocks noChangeArrowheads="1"/>
          </p:cNvSpPr>
          <p:nvPr/>
        </p:nvSpPr>
        <p:spPr bwMode="auto">
          <a:xfrm rot="16200000">
            <a:off x="-1293018" y="5052812"/>
            <a:ext cx="3224384" cy="584775"/>
          </a:xfrm>
          <a:prstGeom prst="rect">
            <a:avLst/>
          </a:prstGeom>
          <a:noFill/>
          <a:ln w="9525" algn="ctr">
            <a:noFill/>
            <a:miter lim="800000"/>
            <a:headEnd/>
            <a:tailEnd/>
          </a:ln>
          <a:effectLst/>
        </p:spPr>
        <p:txBody>
          <a:bodyPr wrap="square">
            <a:spAutoFit/>
          </a:bodyPr>
          <a:lstStyle/>
          <a:p>
            <a:pPr algn="ctr" fontAlgn="base">
              <a:spcBef>
                <a:spcPct val="0"/>
              </a:spcBef>
              <a:spcAft>
                <a:spcPct val="0"/>
              </a:spcAft>
            </a:pPr>
            <a:r>
              <a:rPr lang="en-US" sz="1600" dirty="0">
                <a:solidFill>
                  <a:srgbClr val="000000"/>
                </a:solidFill>
                <a:latin typeface="Gill Sans MT" pitchFamily="34" charset="0"/>
              </a:rPr>
              <a:t>Oracle </a:t>
            </a:r>
            <a:r>
              <a:rPr lang="en-US" sz="1600" dirty="0" err="1">
                <a:solidFill>
                  <a:srgbClr val="000000"/>
                </a:solidFill>
                <a:latin typeface="Gill Sans MT" pitchFamily="34" charset="0"/>
              </a:rPr>
              <a:t>UltraSPARC</a:t>
            </a:r>
            <a:r>
              <a:rPr lang="en-US" sz="1600" dirty="0">
                <a:solidFill>
                  <a:srgbClr val="000000"/>
                </a:solidFill>
                <a:latin typeface="Gill Sans MT" pitchFamily="34" charset="0"/>
              </a:rPr>
              <a:t> T5 (3.6GHz,</a:t>
            </a:r>
            <a:br>
              <a:rPr lang="en-US" sz="1600" dirty="0">
                <a:solidFill>
                  <a:srgbClr val="000000"/>
                </a:solidFill>
                <a:latin typeface="Gill Sans MT" pitchFamily="34" charset="0"/>
              </a:rPr>
            </a:br>
            <a:r>
              <a:rPr lang="en-US" sz="1600" dirty="0">
                <a:solidFill>
                  <a:srgbClr val="000000"/>
                </a:solidFill>
                <a:latin typeface="Gill Sans MT" pitchFamily="34" charset="0"/>
              </a:rPr>
              <a:t>16 cores, 8 threads per core)</a:t>
            </a:r>
          </a:p>
        </p:txBody>
      </p:sp>
    </p:spTree>
    <p:extLst>
      <p:ext uri="{BB962C8B-B14F-4D97-AF65-F5344CB8AC3E}">
        <p14:creationId xmlns:p14="http://schemas.microsoft.com/office/powerpoint/2010/main" val="307799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On-chip Interconnects (3/5)</a:t>
            </a:r>
          </a:p>
        </p:txBody>
      </p:sp>
      <p:sp>
        <p:nvSpPr>
          <p:cNvPr id="3" name="Content Placeholder 2"/>
          <p:cNvSpPr>
            <a:spLocks noGrp="1"/>
          </p:cNvSpPr>
          <p:nvPr>
            <p:ph idx="1"/>
          </p:nvPr>
        </p:nvSpPr>
        <p:spPr/>
        <p:txBody>
          <a:bodyPr/>
          <a:lstStyle/>
          <a:p>
            <a:r>
              <a:rPr lang="en-US" dirty="0"/>
              <a:t>Possible topologies</a:t>
            </a:r>
          </a:p>
          <a:p>
            <a:pPr lvl="1"/>
            <a:r>
              <a:rPr lang="en-US" dirty="0"/>
              <a:t>Bus</a:t>
            </a:r>
          </a:p>
          <a:p>
            <a:pPr lvl="1"/>
            <a:r>
              <a:rPr lang="en-US" dirty="0"/>
              <a:t>Crossbar</a:t>
            </a:r>
          </a:p>
          <a:p>
            <a:pPr lvl="1"/>
            <a:r>
              <a:rPr lang="en-US" i="1" u="sng" dirty="0"/>
              <a:t>Ring</a:t>
            </a:r>
          </a:p>
          <a:p>
            <a:pPr lvl="1"/>
            <a:r>
              <a:rPr lang="en-US" dirty="0"/>
              <a:t>Mesh</a:t>
            </a:r>
          </a:p>
          <a:p>
            <a:pPr lvl="1"/>
            <a:r>
              <a:rPr lang="en-US" dirty="0"/>
              <a:t>Torus</a:t>
            </a:r>
          </a:p>
          <a:p>
            <a:endParaRPr lang="en-US" dirty="0"/>
          </a:p>
          <a:p>
            <a:endParaRPr lang="en-US" dirty="0"/>
          </a:p>
          <a:p>
            <a:endParaRPr lang="en-US" dirty="0"/>
          </a:p>
          <a:p>
            <a:endParaRPr lang="en-US" dirty="0"/>
          </a:p>
          <a:p>
            <a:endParaRPr lang="en-US" dirty="0"/>
          </a:p>
        </p:txBody>
      </p:sp>
      <p:sp>
        <p:nvSpPr>
          <p:cNvPr id="6" name="Rectangle 6"/>
          <p:cNvSpPr>
            <a:spLocks noChangeArrowheads="1"/>
          </p:cNvSpPr>
          <p:nvPr/>
        </p:nvSpPr>
        <p:spPr bwMode="auto">
          <a:xfrm>
            <a:off x="4989455" y="3683806"/>
            <a:ext cx="846535" cy="58360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0</a:t>
            </a:r>
          </a:p>
        </p:txBody>
      </p:sp>
      <p:sp>
        <p:nvSpPr>
          <p:cNvPr id="8" name="Rectangle 8"/>
          <p:cNvSpPr>
            <a:spLocks noChangeArrowheads="1"/>
          </p:cNvSpPr>
          <p:nvPr/>
        </p:nvSpPr>
        <p:spPr bwMode="auto">
          <a:xfrm>
            <a:off x="3275856" y="2628045"/>
            <a:ext cx="961422" cy="58311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Memory</a:t>
            </a:r>
          </a:p>
          <a:p>
            <a:pPr algn="ctr" fontAlgn="base">
              <a:spcBef>
                <a:spcPct val="0"/>
              </a:spcBef>
              <a:spcAft>
                <a:spcPct val="0"/>
              </a:spcAft>
            </a:pPr>
            <a:r>
              <a:rPr lang="en-US" sz="1400" dirty="0">
                <a:solidFill>
                  <a:srgbClr val="000000"/>
                </a:solidFill>
                <a:latin typeface="Gill Sans MT" pitchFamily="34" charset="0"/>
              </a:rPr>
              <a:t>Controller</a:t>
            </a:r>
          </a:p>
        </p:txBody>
      </p:sp>
      <p:sp>
        <p:nvSpPr>
          <p:cNvPr id="10" name="Line 39"/>
          <p:cNvSpPr>
            <a:spLocks noChangeShapeType="1"/>
          </p:cNvSpPr>
          <p:nvPr/>
        </p:nvSpPr>
        <p:spPr bwMode="auto">
          <a:xfrm>
            <a:off x="4704868" y="2622827"/>
            <a:ext cx="3737701"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grpSp>
        <p:nvGrpSpPr>
          <p:cNvPr id="30" name="Group 29"/>
          <p:cNvGrpSpPr/>
          <p:nvPr/>
        </p:nvGrpSpPr>
        <p:grpSpPr>
          <a:xfrm>
            <a:off x="4962138" y="1444690"/>
            <a:ext cx="3930341" cy="767931"/>
            <a:chOff x="4067944" y="3140968"/>
            <a:chExt cx="4762815" cy="930584"/>
          </a:xfrm>
        </p:grpSpPr>
        <p:grpSp>
          <p:nvGrpSpPr>
            <p:cNvPr id="13" name="Group 12"/>
            <p:cNvGrpSpPr/>
            <p:nvPr/>
          </p:nvGrpSpPr>
          <p:grpSpPr>
            <a:xfrm>
              <a:off x="5292080" y="3140968"/>
              <a:ext cx="1090407" cy="930584"/>
              <a:chOff x="1722541" y="3068960"/>
              <a:chExt cx="1090407" cy="930584"/>
            </a:xfrm>
          </p:grpSpPr>
          <p:sp>
            <p:nvSpPr>
              <p:cNvPr id="4"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12"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nvGrpSpPr>
            <p:cNvPr id="21" name="Group 20"/>
            <p:cNvGrpSpPr/>
            <p:nvPr/>
          </p:nvGrpSpPr>
          <p:grpSpPr>
            <a:xfrm>
              <a:off x="6516216" y="3140968"/>
              <a:ext cx="1090407" cy="930584"/>
              <a:chOff x="1722541" y="3068960"/>
              <a:chExt cx="1090407" cy="930584"/>
            </a:xfrm>
          </p:grpSpPr>
          <p:sp>
            <p:nvSpPr>
              <p:cNvPr id="22"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3"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nvGrpSpPr>
            <p:cNvPr id="24" name="Group 23"/>
            <p:cNvGrpSpPr/>
            <p:nvPr/>
          </p:nvGrpSpPr>
          <p:grpSpPr>
            <a:xfrm>
              <a:off x="7740352" y="3140968"/>
              <a:ext cx="1090407" cy="930584"/>
              <a:chOff x="1722541" y="3068960"/>
              <a:chExt cx="1090407" cy="930584"/>
            </a:xfrm>
          </p:grpSpPr>
          <p:sp>
            <p:nvSpPr>
              <p:cNvPr id="25"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6"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nvGrpSpPr>
            <p:cNvPr id="27" name="Group 26"/>
            <p:cNvGrpSpPr/>
            <p:nvPr/>
          </p:nvGrpSpPr>
          <p:grpSpPr>
            <a:xfrm>
              <a:off x="4067944" y="3140968"/>
              <a:ext cx="1090407" cy="930584"/>
              <a:chOff x="1722541" y="3068960"/>
              <a:chExt cx="1090407" cy="930584"/>
            </a:xfrm>
          </p:grpSpPr>
          <p:sp>
            <p:nvSpPr>
              <p:cNvPr id="28" name="Oval 4"/>
              <p:cNvSpPr>
                <a:spLocks noChangeArrowheads="1"/>
              </p:cNvSpPr>
              <p:nvPr/>
            </p:nvSpPr>
            <p:spPr bwMode="auto">
              <a:xfrm>
                <a:off x="1722541" y="3068960"/>
                <a:ext cx="1090407" cy="930584"/>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9" name="Rectangle 6"/>
              <p:cNvSpPr>
                <a:spLocks noChangeArrowheads="1"/>
              </p:cNvSpPr>
              <p:nvPr/>
            </p:nvSpPr>
            <p:spPr bwMode="auto">
              <a:xfrm>
                <a:off x="2027718" y="3551945"/>
                <a:ext cx="480053"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sp>
        <p:nvSpPr>
          <p:cNvPr id="31" name="Rectangle 6"/>
          <p:cNvSpPr>
            <a:spLocks noChangeArrowheads="1"/>
          </p:cNvSpPr>
          <p:nvPr/>
        </p:nvSpPr>
        <p:spPr bwMode="auto">
          <a:xfrm>
            <a:off x="6002532" y="3683806"/>
            <a:ext cx="846535" cy="58360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1</a:t>
            </a:r>
          </a:p>
        </p:txBody>
      </p:sp>
      <p:sp>
        <p:nvSpPr>
          <p:cNvPr id="37" name="Rectangle 6"/>
          <p:cNvSpPr>
            <a:spLocks noChangeArrowheads="1"/>
          </p:cNvSpPr>
          <p:nvPr/>
        </p:nvSpPr>
        <p:spPr bwMode="auto">
          <a:xfrm>
            <a:off x="7012706" y="3681187"/>
            <a:ext cx="846535" cy="58360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2</a:t>
            </a:r>
          </a:p>
        </p:txBody>
      </p:sp>
      <p:sp>
        <p:nvSpPr>
          <p:cNvPr id="38" name="Rectangle 6"/>
          <p:cNvSpPr>
            <a:spLocks noChangeArrowheads="1"/>
          </p:cNvSpPr>
          <p:nvPr/>
        </p:nvSpPr>
        <p:spPr bwMode="auto">
          <a:xfrm>
            <a:off x="8019300" y="3683806"/>
            <a:ext cx="846535" cy="583600"/>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3</a:t>
            </a:r>
          </a:p>
        </p:txBody>
      </p:sp>
      <p:sp>
        <p:nvSpPr>
          <p:cNvPr id="39" name="Line 39"/>
          <p:cNvSpPr>
            <a:spLocks noChangeShapeType="1"/>
          </p:cNvSpPr>
          <p:nvPr/>
        </p:nvSpPr>
        <p:spPr bwMode="auto">
          <a:xfrm>
            <a:off x="4704868" y="3273601"/>
            <a:ext cx="3737701"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grpSp>
        <p:nvGrpSpPr>
          <p:cNvPr id="5" name="Group 4"/>
          <p:cNvGrpSpPr/>
          <p:nvPr/>
        </p:nvGrpSpPr>
        <p:grpSpPr>
          <a:xfrm>
            <a:off x="5412047" y="2212621"/>
            <a:ext cx="3030522" cy="236049"/>
            <a:chOff x="5412047" y="2212621"/>
            <a:chExt cx="3030522" cy="3013056"/>
          </a:xfrm>
        </p:grpSpPr>
        <p:sp>
          <p:nvSpPr>
            <p:cNvPr id="43" name="Line 39"/>
            <p:cNvSpPr>
              <a:spLocks noChangeShapeType="1"/>
            </p:cNvSpPr>
            <p:nvPr/>
          </p:nvSpPr>
          <p:spPr bwMode="auto">
            <a:xfrm>
              <a:off x="5412047" y="2212621"/>
              <a:ext cx="0" cy="3013056"/>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4" name="Line 39"/>
            <p:cNvSpPr>
              <a:spLocks noChangeShapeType="1"/>
            </p:cNvSpPr>
            <p:nvPr/>
          </p:nvSpPr>
          <p:spPr bwMode="auto">
            <a:xfrm>
              <a:off x="6422221" y="2212621"/>
              <a:ext cx="0" cy="3013056"/>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5" name="Line 39"/>
            <p:cNvSpPr>
              <a:spLocks noChangeShapeType="1"/>
            </p:cNvSpPr>
            <p:nvPr/>
          </p:nvSpPr>
          <p:spPr bwMode="auto">
            <a:xfrm>
              <a:off x="7432395" y="2212621"/>
              <a:ext cx="0" cy="3013056"/>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6" name="Line 39"/>
            <p:cNvSpPr>
              <a:spLocks noChangeShapeType="1"/>
            </p:cNvSpPr>
            <p:nvPr/>
          </p:nvSpPr>
          <p:spPr bwMode="auto">
            <a:xfrm>
              <a:off x="8442569" y="2212621"/>
              <a:ext cx="0" cy="3013056"/>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grpSp>
      <p:grpSp>
        <p:nvGrpSpPr>
          <p:cNvPr id="69" name="Group 68"/>
          <p:cNvGrpSpPr/>
          <p:nvPr/>
        </p:nvGrpSpPr>
        <p:grpSpPr>
          <a:xfrm>
            <a:off x="5236005" y="2448670"/>
            <a:ext cx="346278" cy="348313"/>
            <a:chOff x="8892479" y="2996952"/>
            <a:chExt cx="331216" cy="333162"/>
          </a:xfrm>
        </p:grpSpPr>
        <p:sp>
          <p:nvSpPr>
            <p:cNvPr id="9" name="Rectangle 8"/>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8" name="Straight Connector 17"/>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50" name="Straight Connector 49"/>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61" name="Straight Connector 60"/>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64" name="Straight Connector 63"/>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65" name="Straight Connector 64"/>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66" name="Straight Connector 65"/>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77" name="Group 76"/>
          <p:cNvGrpSpPr/>
          <p:nvPr/>
        </p:nvGrpSpPr>
        <p:grpSpPr>
          <a:xfrm>
            <a:off x="6249082" y="2448670"/>
            <a:ext cx="346278" cy="348313"/>
            <a:chOff x="8892479" y="2996952"/>
            <a:chExt cx="331216" cy="333162"/>
          </a:xfrm>
        </p:grpSpPr>
        <p:sp>
          <p:nvSpPr>
            <p:cNvPr id="78" name="Rectangle 77"/>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79" name="Straight Connector 78"/>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80" name="Straight Connector 79"/>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81" name="Straight Connector 80"/>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82" name="Straight Connector 81"/>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83" name="Straight Connector 82"/>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84" name="Straight Connector 83"/>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85" name="Group 84"/>
          <p:cNvGrpSpPr/>
          <p:nvPr/>
        </p:nvGrpSpPr>
        <p:grpSpPr>
          <a:xfrm>
            <a:off x="7259256" y="2448670"/>
            <a:ext cx="346278" cy="348313"/>
            <a:chOff x="8892479" y="2996952"/>
            <a:chExt cx="331216" cy="333162"/>
          </a:xfrm>
        </p:grpSpPr>
        <p:sp>
          <p:nvSpPr>
            <p:cNvPr id="86" name="Rectangle 85"/>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87" name="Straight Connector 86"/>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88" name="Straight Connector 87"/>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89" name="Straight Connector 88"/>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90" name="Straight Connector 89"/>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91" name="Straight Connector 90"/>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92" name="Straight Connector 91"/>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93" name="Group 92"/>
          <p:cNvGrpSpPr/>
          <p:nvPr/>
        </p:nvGrpSpPr>
        <p:grpSpPr>
          <a:xfrm>
            <a:off x="8269429" y="2448670"/>
            <a:ext cx="346278" cy="348313"/>
            <a:chOff x="8892479" y="2996952"/>
            <a:chExt cx="331216" cy="333162"/>
          </a:xfrm>
        </p:grpSpPr>
        <p:sp>
          <p:nvSpPr>
            <p:cNvPr id="94" name="Rectangle 93"/>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95" name="Straight Connector 94"/>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96" name="Straight Connector 95"/>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97" name="Straight Connector 96"/>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98" name="Straight Connector 97"/>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99" name="Straight Connector 98"/>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00" name="Straight Connector 99"/>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01" name="Group 100"/>
          <p:cNvGrpSpPr/>
          <p:nvPr/>
        </p:nvGrpSpPr>
        <p:grpSpPr>
          <a:xfrm>
            <a:off x="5236005" y="3099444"/>
            <a:ext cx="346278" cy="348313"/>
            <a:chOff x="8892479" y="2996952"/>
            <a:chExt cx="331216" cy="333162"/>
          </a:xfrm>
        </p:grpSpPr>
        <p:sp>
          <p:nvSpPr>
            <p:cNvPr id="102" name="Rectangle 101"/>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03" name="Straight Connector 102"/>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04" name="Straight Connector 103"/>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05" name="Straight Connector 104"/>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06" name="Straight Connector 105"/>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07" name="Straight Connector 106"/>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08" name="Straight Connector 107"/>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09" name="Group 108"/>
          <p:cNvGrpSpPr/>
          <p:nvPr/>
        </p:nvGrpSpPr>
        <p:grpSpPr>
          <a:xfrm>
            <a:off x="6249082" y="3099444"/>
            <a:ext cx="346278" cy="348313"/>
            <a:chOff x="8892479" y="2996952"/>
            <a:chExt cx="331216" cy="333162"/>
          </a:xfrm>
        </p:grpSpPr>
        <p:sp>
          <p:nvSpPr>
            <p:cNvPr id="110" name="Rectangle 109"/>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11" name="Straight Connector 110"/>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12" name="Straight Connector 111"/>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13" name="Straight Connector 112"/>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14" name="Straight Connector 113"/>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15" name="Straight Connector 114"/>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16" name="Straight Connector 115"/>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17" name="Group 116"/>
          <p:cNvGrpSpPr/>
          <p:nvPr/>
        </p:nvGrpSpPr>
        <p:grpSpPr>
          <a:xfrm>
            <a:off x="7259256" y="3099444"/>
            <a:ext cx="346278" cy="348313"/>
            <a:chOff x="8892479" y="2996952"/>
            <a:chExt cx="331216" cy="333162"/>
          </a:xfrm>
        </p:grpSpPr>
        <p:sp>
          <p:nvSpPr>
            <p:cNvPr id="118" name="Rectangle 117"/>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19" name="Straight Connector 118"/>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20" name="Straight Connector 119"/>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21" name="Straight Connector 120"/>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22" name="Straight Connector 121"/>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23" name="Straight Connector 122"/>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24" name="Straight Connector 123"/>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grpSp>
        <p:nvGrpSpPr>
          <p:cNvPr id="125" name="Group 124"/>
          <p:cNvGrpSpPr/>
          <p:nvPr/>
        </p:nvGrpSpPr>
        <p:grpSpPr>
          <a:xfrm>
            <a:off x="8269429" y="3099444"/>
            <a:ext cx="346278" cy="348313"/>
            <a:chOff x="8892479" y="2996952"/>
            <a:chExt cx="331216" cy="333162"/>
          </a:xfrm>
        </p:grpSpPr>
        <p:sp>
          <p:nvSpPr>
            <p:cNvPr id="126" name="Rectangle 125"/>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27" name="Straight Connector 126"/>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128" name="Straight Connector 127"/>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129" name="Straight Connector 128"/>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130" name="Straight Connector 129"/>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131" name="Straight Connector 130"/>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132" name="Straight Connector 131"/>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sp>
        <p:nvSpPr>
          <p:cNvPr id="229" name="Text Box 61"/>
          <p:cNvSpPr txBox="1">
            <a:spLocks noChangeArrowheads="1"/>
          </p:cNvSpPr>
          <p:nvPr/>
        </p:nvSpPr>
        <p:spPr bwMode="auto">
          <a:xfrm rot="16200000">
            <a:off x="-801992" y="5121874"/>
            <a:ext cx="2674380" cy="584775"/>
          </a:xfrm>
          <a:prstGeom prst="rect">
            <a:avLst/>
          </a:prstGeom>
          <a:noFill/>
          <a:ln w="9525" algn="ctr">
            <a:noFill/>
            <a:miter lim="800000"/>
            <a:headEnd/>
            <a:tailEnd/>
          </a:ln>
          <a:effectLst/>
        </p:spPr>
        <p:txBody>
          <a:bodyPr wrap="square">
            <a:spAutoFit/>
          </a:bodyPr>
          <a:lstStyle/>
          <a:p>
            <a:pPr algn="ctr" fontAlgn="base">
              <a:spcBef>
                <a:spcPct val="0"/>
              </a:spcBef>
              <a:spcAft>
                <a:spcPct val="0"/>
              </a:spcAft>
            </a:pPr>
            <a:r>
              <a:rPr lang="en-US" sz="1600" dirty="0">
                <a:solidFill>
                  <a:srgbClr val="000000"/>
                </a:solidFill>
                <a:latin typeface="Gill Sans MT" pitchFamily="34" charset="0"/>
              </a:rPr>
              <a:t>Intel Sandy Bridge (3.5GHz,</a:t>
            </a:r>
            <a:br>
              <a:rPr lang="en-US" sz="1600" dirty="0">
                <a:solidFill>
                  <a:srgbClr val="000000"/>
                </a:solidFill>
                <a:latin typeface="Gill Sans MT" pitchFamily="34" charset="0"/>
              </a:rPr>
            </a:br>
            <a:r>
              <a:rPr lang="en-US" sz="1600" dirty="0">
                <a:solidFill>
                  <a:srgbClr val="000000"/>
                </a:solidFill>
                <a:latin typeface="Gill Sans MT" pitchFamily="34" charset="0"/>
              </a:rPr>
              <a:t>6 cores, 2 threads per core)</a:t>
            </a:r>
          </a:p>
        </p:txBody>
      </p:sp>
      <p:grpSp>
        <p:nvGrpSpPr>
          <p:cNvPr id="230" name="Group 229"/>
          <p:cNvGrpSpPr/>
          <p:nvPr/>
        </p:nvGrpSpPr>
        <p:grpSpPr>
          <a:xfrm>
            <a:off x="4531729" y="2786863"/>
            <a:ext cx="346278" cy="348313"/>
            <a:chOff x="8892479" y="2996952"/>
            <a:chExt cx="331216" cy="333162"/>
          </a:xfrm>
        </p:grpSpPr>
        <p:sp>
          <p:nvSpPr>
            <p:cNvPr id="231" name="Rectangle 230"/>
            <p:cNvSpPr/>
            <p:nvPr/>
          </p:nvSpPr>
          <p:spPr bwMode="auto">
            <a:xfrm>
              <a:off x="8892479" y="2996952"/>
              <a:ext cx="331216" cy="333162"/>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32" name="Straight Connector 231"/>
            <p:cNvCxnSpPr/>
            <p:nvPr/>
          </p:nvCxnSpPr>
          <p:spPr>
            <a:xfrm>
              <a:off x="8990283" y="3061545"/>
              <a:ext cx="142455" cy="213961"/>
            </a:xfrm>
            <a:prstGeom prst="line">
              <a:avLst/>
            </a:prstGeom>
            <a:noFill/>
            <a:ln w="19050">
              <a:solidFill>
                <a:schemeClr val="tx1"/>
              </a:solidFill>
              <a:round/>
              <a:headEnd type="none" w="sm" len="sm"/>
              <a:tailEnd type="none" w="sm" len="sm"/>
            </a:ln>
            <a:effectLst/>
          </p:spPr>
        </p:cxnSp>
        <p:cxnSp>
          <p:nvCxnSpPr>
            <p:cNvPr id="233" name="Straight Connector 232"/>
            <p:cNvCxnSpPr/>
            <p:nvPr/>
          </p:nvCxnSpPr>
          <p:spPr>
            <a:xfrm flipV="1">
              <a:off x="8990283" y="3061545"/>
              <a:ext cx="142455" cy="213961"/>
            </a:xfrm>
            <a:prstGeom prst="line">
              <a:avLst/>
            </a:prstGeom>
            <a:noFill/>
            <a:ln w="19050">
              <a:solidFill>
                <a:schemeClr val="tx1"/>
              </a:solidFill>
              <a:round/>
              <a:headEnd type="none" w="sm" len="sm"/>
              <a:tailEnd type="none" w="sm" len="sm"/>
            </a:ln>
            <a:effectLst/>
          </p:spPr>
        </p:cxnSp>
        <p:cxnSp>
          <p:nvCxnSpPr>
            <p:cNvPr id="234" name="Straight Connector 233"/>
            <p:cNvCxnSpPr/>
            <p:nvPr/>
          </p:nvCxnSpPr>
          <p:spPr>
            <a:xfrm>
              <a:off x="8954530" y="3275506"/>
              <a:ext cx="38010" cy="0"/>
            </a:xfrm>
            <a:prstGeom prst="line">
              <a:avLst/>
            </a:prstGeom>
            <a:noFill/>
            <a:ln w="19050">
              <a:solidFill>
                <a:schemeClr val="tx1"/>
              </a:solidFill>
              <a:round/>
              <a:headEnd type="none" w="sm" len="sm"/>
              <a:tailEnd type="none" w="sm" len="sm"/>
            </a:ln>
            <a:effectLst/>
          </p:spPr>
        </p:cxnSp>
        <p:cxnSp>
          <p:nvCxnSpPr>
            <p:cNvPr id="235" name="Straight Connector 234"/>
            <p:cNvCxnSpPr/>
            <p:nvPr/>
          </p:nvCxnSpPr>
          <p:spPr>
            <a:xfrm>
              <a:off x="8954530" y="3061545"/>
              <a:ext cx="38010" cy="0"/>
            </a:xfrm>
            <a:prstGeom prst="line">
              <a:avLst/>
            </a:prstGeom>
            <a:noFill/>
            <a:ln w="19050">
              <a:solidFill>
                <a:schemeClr val="tx1"/>
              </a:solidFill>
              <a:round/>
              <a:headEnd type="none" w="sm" len="sm"/>
              <a:tailEnd type="none" w="sm" len="sm"/>
            </a:ln>
            <a:effectLst/>
          </p:spPr>
        </p:cxnSp>
        <p:cxnSp>
          <p:nvCxnSpPr>
            <p:cNvPr id="236" name="Straight Connector 235"/>
            <p:cNvCxnSpPr/>
            <p:nvPr/>
          </p:nvCxnSpPr>
          <p:spPr>
            <a:xfrm>
              <a:off x="9130645" y="3061545"/>
              <a:ext cx="37846" cy="0"/>
            </a:xfrm>
            <a:prstGeom prst="line">
              <a:avLst/>
            </a:prstGeom>
            <a:noFill/>
            <a:ln w="19050">
              <a:solidFill>
                <a:schemeClr val="tx1"/>
              </a:solidFill>
              <a:round/>
              <a:headEnd type="none" w="sm" len="sm"/>
              <a:tailEnd type="none" w="sm" len="sm"/>
            </a:ln>
            <a:effectLst/>
          </p:spPr>
        </p:cxnSp>
        <p:cxnSp>
          <p:nvCxnSpPr>
            <p:cNvPr id="237" name="Straight Connector 236"/>
            <p:cNvCxnSpPr/>
            <p:nvPr/>
          </p:nvCxnSpPr>
          <p:spPr>
            <a:xfrm>
              <a:off x="9130645" y="3275506"/>
              <a:ext cx="37845" cy="0"/>
            </a:xfrm>
            <a:prstGeom prst="line">
              <a:avLst/>
            </a:prstGeom>
            <a:noFill/>
            <a:ln w="19050">
              <a:solidFill>
                <a:schemeClr val="tx1"/>
              </a:solidFill>
              <a:round/>
              <a:headEnd type="none" w="sm" len="sm"/>
              <a:tailEnd type="none" w="sm" len="sm"/>
            </a:ln>
            <a:effectLst/>
          </p:spPr>
        </p:cxnSp>
      </p:grpSp>
      <p:sp>
        <p:nvSpPr>
          <p:cNvPr id="239" name="Line 39"/>
          <p:cNvSpPr>
            <a:spLocks noChangeShapeType="1"/>
          </p:cNvSpPr>
          <p:nvPr/>
        </p:nvSpPr>
        <p:spPr bwMode="auto">
          <a:xfrm>
            <a:off x="5412047" y="3447757"/>
            <a:ext cx="0" cy="236049"/>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40" name="Line 39"/>
          <p:cNvSpPr>
            <a:spLocks noChangeShapeType="1"/>
          </p:cNvSpPr>
          <p:nvPr/>
        </p:nvSpPr>
        <p:spPr bwMode="auto">
          <a:xfrm>
            <a:off x="6422221" y="3447757"/>
            <a:ext cx="0" cy="236049"/>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41" name="Line 39"/>
          <p:cNvSpPr>
            <a:spLocks noChangeShapeType="1"/>
          </p:cNvSpPr>
          <p:nvPr/>
        </p:nvSpPr>
        <p:spPr bwMode="auto">
          <a:xfrm>
            <a:off x="7432395" y="3447757"/>
            <a:ext cx="0" cy="236049"/>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42" name="Line 39"/>
          <p:cNvSpPr>
            <a:spLocks noChangeShapeType="1"/>
          </p:cNvSpPr>
          <p:nvPr/>
        </p:nvSpPr>
        <p:spPr bwMode="auto">
          <a:xfrm>
            <a:off x="8442569" y="3447757"/>
            <a:ext cx="0" cy="236049"/>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43" name="Line 39"/>
          <p:cNvSpPr>
            <a:spLocks noChangeShapeType="1"/>
          </p:cNvSpPr>
          <p:nvPr/>
        </p:nvSpPr>
        <p:spPr bwMode="auto">
          <a:xfrm>
            <a:off x="8446147" y="2796983"/>
            <a:ext cx="0" cy="302461"/>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44" name="Line 39"/>
          <p:cNvSpPr>
            <a:spLocks noChangeShapeType="1"/>
          </p:cNvSpPr>
          <p:nvPr/>
        </p:nvSpPr>
        <p:spPr bwMode="auto">
          <a:xfrm>
            <a:off x="4710704" y="2622826"/>
            <a:ext cx="0" cy="164037"/>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45" name="Line 39"/>
          <p:cNvSpPr>
            <a:spLocks noChangeShapeType="1"/>
          </p:cNvSpPr>
          <p:nvPr/>
        </p:nvSpPr>
        <p:spPr bwMode="auto">
          <a:xfrm>
            <a:off x="4710704" y="3135176"/>
            <a:ext cx="0" cy="138424"/>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46" name="Line 39"/>
          <p:cNvSpPr>
            <a:spLocks noChangeShapeType="1"/>
          </p:cNvSpPr>
          <p:nvPr/>
        </p:nvSpPr>
        <p:spPr bwMode="auto">
          <a:xfrm>
            <a:off x="4237277" y="2966238"/>
            <a:ext cx="294451"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pic>
        <p:nvPicPr>
          <p:cNvPr id="182274" name="Picture 2" descr="http://images.anandtech.com/reviews/cpu/intel/SNBE/Core_I7_LGA_2011_D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502" y="4077072"/>
            <a:ext cx="3017418" cy="2674378"/>
          </a:xfrm>
          <a:prstGeom prst="rect">
            <a:avLst/>
          </a:prstGeom>
          <a:noFill/>
          <a:extLst>
            <a:ext uri="{909E8E84-426E-40DD-AFC4-6F175D3DCCD1}">
              <a14:hiddenFill xmlns:a14="http://schemas.microsoft.com/office/drawing/2010/main">
                <a:solidFill>
                  <a:srgbClr val="FFFFFF"/>
                </a:solidFill>
              </a14:hiddenFill>
            </a:ext>
          </a:extLst>
        </p:spPr>
      </p:pic>
      <p:sp>
        <p:nvSpPr>
          <p:cNvPr id="247" name="Text Box 61"/>
          <p:cNvSpPr txBox="1">
            <a:spLocks noChangeArrowheads="1"/>
          </p:cNvSpPr>
          <p:nvPr/>
        </p:nvSpPr>
        <p:spPr bwMode="auto">
          <a:xfrm>
            <a:off x="4384503" y="4509120"/>
            <a:ext cx="4507976" cy="1815882"/>
          </a:xfrm>
          <a:prstGeom prst="rect">
            <a:avLst/>
          </a:prstGeom>
          <a:noFill/>
          <a:ln w="9525" algn="ctr">
            <a:noFill/>
            <a:miter lim="800000"/>
            <a:headEnd/>
            <a:tailEnd/>
          </a:ln>
          <a:effectLst/>
        </p:spPr>
        <p:txBody>
          <a:bodyPr wrap="square">
            <a:spAutoFit/>
          </a:bodyPr>
          <a:lstStyle/>
          <a:p>
            <a:pPr marL="457200" indent="-457200">
              <a:buFont typeface="Arial" pitchFamily="34" charset="0"/>
              <a:buChar char="•"/>
            </a:pPr>
            <a:r>
              <a:rPr lang="en-US" sz="2800" dirty="0"/>
              <a:t>3 ports per switch</a:t>
            </a:r>
          </a:p>
          <a:p>
            <a:pPr marL="457200" indent="-457200">
              <a:buFont typeface="Arial" pitchFamily="34" charset="0"/>
              <a:buChar char="•"/>
            </a:pPr>
            <a:r>
              <a:rPr lang="en-US" sz="2800" dirty="0"/>
              <a:t>Simple and cheap</a:t>
            </a:r>
          </a:p>
          <a:p>
            <a:pPr marL="457200" indent="-457200">
              <a:buFont typeface="Arial" pitchFamily="34" charset="0"/>
              <a:buChar char="•"/>
            </a:pPr>
            <a:r>
              <a:rPr lang="en-US" sz="2800" dirty="0"/>
              <a:t>Can be bi-directional to reduce latency</a:t>
            </a:r>
            <a:endParaRPr lang="en-US" dirty="0"/>
          </a:p>
        </p:txBody>
      </p:sp>
    </p:spTree>
    <p:extLst>
      <p:ext uri="{BB962C8B-B14F-4D97-AF65-F5344CB8AC3E}">
        <p14:creationId xmlns:p14="http://schemas.microsoft.com/office/powerpoint/2010/main" val="387508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On-chip Interconnects (4/5)</a:t>
            </a:r>
          </a:p>
        </p:txBody>
      </p:sp>
      <p:sp>
        <p:nvSpPr>
          <p:cNvPr id="3" name="Content Placeholder 2"/>
          <p:cNvSpPr>
            <a:spLocks noGrp="1"/>
          </p:cNvSpPr>
          <p:nvPr>
            <p:ph idx="1"/>
          </p:nvPr>
        </p:nvSpPr>
        <p:spPr/>
        <p:txBody>
          <a:bodyPr/>
          <a:lstStyle/>
          <a:p>
            <a:r>
              <a:rPr lang="en-US" dirty="0"/>
              <a:t>Possible topologies</a:t>
            </a:r>
          </a:p>
          <a:p>
            <a:pPr lvl="1"/>
            <a:r>
              <a:rPr lang="en-US" dirty="0"/>
              <a:t>Bus</a:t>
            </a:r>
          </a:p>
          <a:p>
            <a:pPr lvl="1"/>
            <a:r>
              <a:rPr lang="en-US" dirty="0"/>
              <a:t>Crossbar</a:t>
            </a:r>
          </a:p>
          <a:p>
            <a:pPr lvl="1"/>
            <a:r>
              <a:rPr lang="en-US" dirty="0"/>
              <a:t>Ring</a:t>
            </a:r>
          </a:p>
          <a:p>
            <a:pPr lvl="1"/>
            <a:r>
              <a:rPr lang="en-US" i="1" u="sng" dirty="0"/>
              <a:t>Mesh</a:t>
            </a:r>
          </a:p>
          <a:p>
            <a:pPr lvl="1"/>
            <a:r>
              <a:rPr lang="en-US" dirty="0"/>
              <a:t>Torus</a:t>
            </a:r>
          </a:p>
          <a:p>
            <a:endParaRPr lang="en-US" dirty="0"/>
          </a:p>
          <a:p>
            <a:endParaRPr lang="en-US" dirty="0"/>
          </a:p>
          <a:p>
            <a:endParaRPr lang="en-US" dirty="0"/>
          </a:p>
          <a:p>
            <a:endParaRPr lang="en-US" dirty="0"/>
          </a:p>
          <a:p>
            <a:endParaRPr lang="en-US" dirty="0"/>
          </a:p>
        </p:txBody>
      </p:sp>
      <p:sp>
        <p:nvSpPr>
          <p:cNvPr id="232" name="Rectangle 231"/>
          <p:cNvSpPr/>
          <p:nvPr/>
        </p:nvSpPr>
        <p:spPr>
          <a:xfrm>
            <a:off x="0" y="6278563"/>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9" name="Text Box 61"/>
          <p:cNvSpPr txBox="1">
            <a:spLocks noChangeArrowheads="1"/>
          </p:cNvSpPr>
          <p:nvPr/>
        </p:nvSpPr>
        <p:spPr bwMode="auto">
          <a:xfrm rot="16200000">
            <a:off x="-943236" y="5015931"/>
            <a:ext cx="3224384" cy="338554"/>
          </a:xfrm>
          <a:prstGeom prst="rect">
            <a:avLst/>
          </a:prstGeom>
          <a:noFill/>
          <a:ln w="9525" algn="ctr">
            <a:noFill/>
            <a:miter lim="800000"/>
            <a:headEnd/>
            <a:tailEnd/>
          </a:ln>
          <a:effectLst/>
        </p:spPr>
        <p:txBody>
          <a:bodyPr wrap="square">
            <a:spAutoFit/>
          </a:bodyPr>
          <a:lstStyle/>
          <a:p>
            <a:pPr algn="ctr" fontAlgn="base">
              <a:spcBef>
                <a:spcPct val="0"/>
              </a:spcBef>
              <a:spcAft>
                <a:spcPct val="0"/>
              </a:spcAft>
            </a:pPr>
            <a:r>
              <a:rPr lang="en-US" sz="1600" dirty="0">
                <a:solidFill>
                  <a:srgbClr val="000000"/>
                </a:solidFill>
                <a:latin typeface="Gill Sans MT" pitchFamily="34" charset="0"/>
              </a:rPr>
              <a:t>Tilera Tile64 (866MHz, 64 cores)</a:t>
            </a:r>
          </a:p>
        </p:txBody>
      </p:sp>
      <p:grpSp>
        <p:nvGrpSpPr>
          <p:cNvPr id="54" name="Group 53"/>
          <p:cNvGrpSpPr/>
          <p:nvPr/>
        </p:nvGrpSpPr>
        <p:grpSpPr>
          <a:xfrm>
            <a:off x="4427984" y="1340768"/>
            <a:ext cx="3575783" cy="4458960"/>
            <a:chOff x="4633045" y="1425001"/>
            <a:chExt cx="3971511" cy="4952429"/>
          </a:xfrm>
        </p:grpSpPr>
        <p:sp>
          <p:nvSpPr>
            <p:cNvPr id="364" name="Line 39"/>
            <p:cNvSpPr>
              <a:spLocks noChangeShapeType="1"/>
            </p:cNvSpPr>
            <p:nvPr/>
          </p:nvSpPr>
          <p:spPr bwMode="auto">
            <a:xfrm flipH="1">
              <a:off x="4938583" y="4567582"/>
              <a:ext cx="2501001"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68" name="Line 39"/>
            <p:cNvSpPr>
              <a:spLocks noChangeShapeType="1"/>
            </p:cNvSpPr>
            <p:nvPr/>
          </p:nvSpPr>
          <p:spPr bwMode="auto">
            <a:xfrm flipH="1">
              <a:off x="4938583" y="6228368"/>
              <a:ext cx="2501001"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66" name="Line 39"/>
            <p:cNvSpPr>
              <a:spLocks noChangeShapeType="1"/>
            </p:cNvSpPr>
            <p:nvPr/>
          </p:nvSpPr>
          <p:spPr bwMode="auto">
            <a:xfrm>
              <a:off x="6180334" y="3102908"/>
              <a:ext cx="0" cy="2967185"/>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67" name="Line 39"/>
            <p:cNvSpPr>
              <a:spLocks noChangeShapeType="1"/>
            </p:cNvSpPr>
            <p:nvPr/>
          </p:nvSpPr>
          <p:spPr bwMode="auto">
            <a:xfrm>
              <a:off x="7592356" y="3102908"/>
              <a:ext cx="0" cy="2967185"/>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63" name="Line 39"/>
            <p:cNvSpPr>
              <a:spLocks noChangeShapeType="1"/>
            </p:cNvSpPr>
            <p:nvPr/>
          </p:nvSpPr>
          <p:spPr bwMode="auto">
            <a:xfrm flipH="1">
              <a:off x="4938583" y="2953842"/>
              <a:ext cx="2501001"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43" name="Line 39"/>
            <p:cNvSpPr>
              <a:spLocks noChangeShapeType="1"/>
            </p:cNvSpPr>
            <p:nvPr/>
          </p:nvSpPr>
          <p:spPr bwMode="auto">
            <a:xfrm>
              <a:off x="4785812" y="3102908"/>
              <a:ext cx="0" cy="2967185"/>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grpSp>
          <p:nvGrpSpPr>
            <p:cNvPr id="13" name="Group 12"/>
            <p:cNvGrpSpPr/>
            <p:nvPr/>
          </p:nvGrpSpPr>
          <p:grpSpPr>
            <a:xfrm>
              <a:off x="7810592" y="1425001"/>
              <a:ext cx="793964" cy="677592"/>
              <a:chOff x="1722542" y="3068958"/>
              <a:chExt cx="1090408" cy="930583"/>
            </a:xfrm>
          </p:grpSpPr>
          <p:sp>
            <p:nvSpPr>
              <p:cNvPr id="4"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12"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1" name="Rectangle 6"/>
            <p:cNvSpPr>
              <a:spLocks noChangeArrowheads="1"/>
            </p:cNvSpPr>
            <p:nvPr/>
          </p:nvSpPr>
          <p:spPr bwMode="auto">
            <a:xfrm>
              <a:off x="7857607" y="2087806"/>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1</a:t>
              </a:r>
            </a:p>
          </p:txBody>
        </p:sp>
        <p:grpSp>
          <p:nvGrpSpPr>
            <p:cNvPr id="69" name="Group 68"/>
            <p:cNvGrpSpPr/>
            <p:nvPr/>
          </p:nvGrpSpPr>
          <p:grpSpPr>
            <a:xfrm>
              <a:off x="7439589" y="2795572"/>
              <a:ext cx="305542" cy="307337"/>
              <a:chOff x="8892295" y="2764644"/>
              <a:chExt cx="331209" cy="307337"/>
            </a:xfrm>
          </p:grpSpPr>
          <p:sp>
            <p:nvSpPr>
              <p:cNvPr id="9" name="Rectangle 8"/>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18" name="Straight Connector 17"/>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50" name="Straight Connector 49"/>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61" name="Straight Connector 60"/>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64" name="Straight Connector 63"/>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65" name="Straight Connector 64"/>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sp>
          <p:nvSpPr>
            <p:cNvPr id="6" name="Rectangle 6"/>
            <p:cNvSpPr>
              <a:spLocks noChangeArrowheads="1"/>
            </p:cNvSpPr>
            <p:nvPr/>
          </p:nvSpPr>
          <p:spPr bwMode="auto">
            <a:xfrm>
              <a:off x="6405578" y="2101358"/>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0</a:t>
              </a:r>
            </a:p>
          </p:txBody>
        </p:sp>
        <p:grpSp>
          <p:nvGrpSpPr>
            <p:cNvPr id="27" name="Group 26"/>
            <p:cNvGrpSpPr/>
            <p:nvPr/>
          </p:nvGrpSpPr>
          <p:grpSpPr>
            <a:xfrm>
              <a:off x="6407320" y="1438554"/>
              <a:ext cx="793964" cy="677591"/>
              <a:chOff x="1722542" y="3068964"/>
              <a:chExt cx="1090408" cy="930585"/>
            </a:xfrm>
          </p:grpSpPr>
          <p:sp>
            <p:nvSpPr>
              <p:cNvPr id="28" name="Oval 4"/>
              <p:cNvSpPr>
                <a:spLocks noChangeArrowheads="1"/>
              </p:cNvSpPr>
              <p:nvPr/>
            </p:nvSpPr>
            <p:spPr bwMode="auto">
              <a:xfrm>
                <a:off x="1722542" y="3068964"/>
                <a:ext cx="1090408" cy="930585"/>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9" name="Rectangle 6"/>
              <p:cNvSpPr>
                <a:spLocks noChangeArrowheads="1"/>
              </p:cNvSpPr>
              <p:nvPr/>
            </p:nvSpPr>
            <p:spPr bwMode="auto">
              <a:xfrm>
                <a:off x="2027718" y="3551944"/>
                <a:ext cx="480054" cy="255089"/>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nvGrpSpPr>
            <p:cNvPr id="233" name="Group 232"/>
            <p:cNvGrpSpPr/>
            <p:nvPr/>
          </p:nvGrpSpPr>
          <p:grpSpPr>
            <a:xfrm>
              <a:off x="6036317" y="2795572"/>
              <a:ext cx="305542" cy="307337"/>
              <a:chOff x="8892295" y="2764644"/>
              <a:chExt cx="331209" cy="307337"/>
            </a:xfrm>
          </p:grpSpPr>
          <p:sp>
            <p:nvSpPr>
              <p:cNvPr id="234" name="Rectangle 233"/>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35" name="Straight Connector 234"/>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236" name="Straight Connector 235"/>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237" name="Straight Connector 236"/>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238" name="Straight Connector 237"/>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239" name="Straight Connector 238"/>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48" name="Group 47"/>
            <p:cNvGrpSpPr/>
            <p:nvPr/>
          </p:nvGrpSpPr>
          <p:grpSpPr>
            <a:xfrm>
              <a:off x="7810592" y="3052293"/>
              <a:ext cx="793964" cy="1177750"/>
              <a:chOff x="7810592" y="3014717"/>
              <a:chExt cx="793964" cy="1177750"/>
            </a:xfrm>
          </p:grpSpPr>
          <p:grpSp>
            <p:nvGrpSpPr>
              <p:cNvPr id="24" name="Group 23"/>
              <p:cNvGrpSpPr/>
              <p:nvPr/>
            </p:nvGrpSpPr>
            <p:grpSpPr>
              <a:xfrm>
                <a:off x="7810592" y="3014717"/>
                <a:ext cx="793964" cy="677591"/>
                <a:chOff x="1722542" y="3068964"/>
                <a:chExt cx="1090408" cy="930585"/>
              </a:xfrm>
            </p:grpSpPr>
            <p:sp>
              <p:nvSpPr>
                <p:cNvPr id="25" name="Oval 4"/>
                <p:cNvSpPr>
                  <a:spLocks noChangeArrowheads="1"/>
                </p:cNvSpPr>
                <p:nvPr/>
              </p:nvSpPr>
              <p:spPr bwMode="auto">
                <a:xfrm>
                  <a:off x="1722542" y="3068964"/>
                  <a:ext cx="1090408" cy="930585"/>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6" name="Rectangle 6"/>
                <p:cNvSpPr>
                  <a:spLocks noChangeArrowheads="1"/>
                </p:cNvSpPr>
                <p:nvPr/>
              </p:nvSpPr>
              <p:spPr bwMode="auto">
                <a:xfrm>
                  <a:off x="2027718" y="3551944"/>
                  <a:ext cx="480054" cy="255089"/>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8" name="Rectangle 6"/>
              <p:cNvSpPr>
                <a:spLocks noChangeArrowheads="1"/>
              </p:cNvSpPr>
              <p:nvPr/>
            </p:nvSpPr>
            <p:spPr bwMode="auto">
              <a:xfrm>
                <a:off x="7839666" y="3677522"/>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4</a:t>
                </a:r>
              </a:p>
            </p:txBody>
          </p:sp>
        </p:grpSp>
        <p:grpSp>
          <p:nvGrpSpPr>
            <p:cNvPr id="241" name="Group 240"/>
            <p:cNvGrpSpPr/>
            <p:nvPr/>
          </p:nvGrpSpPr>
          <p:grpSpPr>
            <a:xfrm>
              <a:off x="7439589" y="4422864"/>
              <a:ext cx="305542" cy="307337"/>
              <a:chOff x="8892295" y="2764644"/>
              <a:chExt cx="331209" cy="307337"/>
            </a:xfrm>
          </p:grpSpPr>
          <p:sp>
            <p:nvSpPr>
              <p:cNvPr id="242" name="Rectangle 241"/>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43" name="Straight Connector 242"/>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244" name="Straight Connector 243"/>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245" name="Straight Connector 244"/>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246" name="Straight Connector 245"/>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247" name="Straight Connector 246"/>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49" name="Group 48"/>
            <p:cNvGrpSpPr/>
            <p:nvPr/>
          </p:nvGrpSpPr>
          <p:grpSpPr>
            <a:xfrm>
              <a:off x="6407320" y="3052293"/>
              <a:ext cx="793964" cy="1177750"/>
              <a:chOff x="6407320" y="3028269"/>
              <a:chExt cx="793964" cy="1177750"/>
            </a:xfrm>
          </p:grpSpPr>
          <p:grpSp>
            <p:nvGrpSpPr>
              <p:cNvPr id="21" name="Group 20"/>
              <p:cNvGrpSpPr/>
              <p:nvPr/>
            </p:nvGrpSpPr>
            <p:grpSpPr>
              <a:xfrm>
                <a:off x="6407320" y="3028269"/>
                <a:ext cx="793964" cy="677592"/>
                <a:chOff x="1722542" y="3068958"/>
                <a:chExt cx="1090408" cy="930583"/>
              </a:xfrm>
            </p:grpSpPr>
            <p:sp>
              <p:nvSpPr>
                <p:cNvPr id="22"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3"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7" name="Rectangle 6"/>
              <p:cNvSpPr>
                <a:spLocks noChangeArrowheads="1"/>
              </p:cNvSpPr>
              <p:nvPr/>
            </p:nvSpPr>
            <p:spPr bwMode="auto">
              <a:xfrm>
                <a:off x="6430827" y="3691074"/>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3</a:t>
                </a:r>
              </a:p>
            </p:txBody>
          </p:sp>
        </p:grpSp>
        <p:grpSp>
          <p:nvGrpSpPr>
            <p:cNvPr id="249" name="Group 248"/>
            <p:cNvGrpSpPr/>
            <p:nvPr/>
          </p:nvGrpSpPr>
          <p:grpSpPr>
            <a:xfrm>
              <a:off x="6036317" y="4422864"/>
              <a:ext cx="305542" cy="307337"/>
              <a:chOff x="8892295" y="2764644"/>
              <a:chExt cx="331209" cy="307337"/>
            </a:xfrm>
          </p:grpSpPr>
          <p:sp>
            <p:nvSpPr>
              <p:cNvPr id="250" name="Rectangle 249"/>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51" name="Straight Connector 250"/>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252" name="Straight Connector 251"/>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253" name="Straight Connector 252"/>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254" name="Straight Connector 253"/>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255" name="Straight Connector 254"/>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sp>
          <p:nvSpPr>
            <p:cNvPr id="8" name="Rectangle 8"/>
            <p:cNvSpPr>
              <a:spLocks noChangeArrowheads="1"/>
            </p:cNvSpPr>
            <p:nvPr/>
          </p:nvSpPr>
          <p:spPr bwMode="auto">
            <a:xfrm>
              <a:off x="4792999" y="1975971"/>
              <a:ext cx="1089524" cy="514513"/>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Memory</a:t>
              </a:r>
            </a:p>
            <a:p>
              <a:pPr algn="ctr" fontAlgn="base">
                <a:spcBef>
                  <a:spcPct val="0"/>
                </a:spcBef>
                <a:spcAft>
                  <a:spcPct val="0"/>
                </a:spcAft>
              </a:pPr>
              <a:r>
                <a:rPr lang="en-US" sz="1400" dirty="0">
                  <a:solidFill>
                    <a:srgbClr val="000000"/>
                  </a:solidFill>
                  <a:latin typeface="Gill Sans MT" pitchFamily="34" charset="0"/>
                </a:rPr>
                <a:t>Controller</a:t>
              </a:r>
            </a:p>
          </p:txBody>
        </p:sp>
        <p:grpSp>
          <p:nvGrpSpPr>
            <p:cNvPr id="257" name="Group 256"/>
            <p:cNvGrpSpPr/>
            <p:nvPr/>
          </p:nvGrpSpPr>
          <p:grpSpPr>
            <a:xfrm>
              <a:off x="4633045" y="2795572"/>
              <a:ext cx="305542" cy="307337"/>
              <a:chOff x="8892295" y="2764644"/>
              <a:chExt cx="331209" cy="307337"/>
            </a:xfrm>
          </p:grpSpPr>
          <p:sp>
            <p:nvSpPr>
              <p:cNvPr id="258" name="Rectangle 257"/>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59" name="Straight Connector 258"/>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260" name="Straight Connector 259"/>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261" name="Straight Connector 260"/>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262" name="Straight Connector 261"/>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263" name="Straight Connector 262"/>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51" name="Group 50"/>
            <p:cNvGrpSpPr/>
            <p:nvPr/>
          </p:nvGrpSpPr>
          <p:grpSpPr>
            <a:xfrm>
              <a:off x="5004048" y="3052293"/>
              <a:ext cx="793964" cy="1177750"/>
              <a:chOff x="5004048" y="3052293"/>
              <a:chExt cx="793964" cy="1177750"/>
            </a:xfrm>
          </p:grpSpPr>
          <p:grpSp>
            <p:nvGrpSpPr>
              <p:cNvPr id="314" name="Group 313"/>
              <p:cNvGrpSpPr/>
              <p:nvPr/>
            </p:nvGrpSpPr>
            <p:grpSpPr>
              <a:xfrm>
                <a:off x="5004048" y="3052293"/>
                <a:ext cx="793964" cy="677592"/>
                <a:chOff x="1722542" y="3068958"/>
                <a:chExt cx="1090408" cy="930583"/>
              </a:xfrm>
            </p:grpSpPr>
            <p:sp>
              <p:nvSpPr>
                <p:cNvPr id="315"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316"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17" name="Rectangle 6"/>
              <p:cNvSpPr>
                <a:spLocks noChangeArrowheads="1"/>
              </p:cNvSpPr>
              <p:nvPr/>
            </p:nvSpPr>
            <p:spPr bwMode="auto">
              <a:xfrm>
                <a:off x="5051063" y="3715098"/>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2</a:t>
                </a:r>
              </a:p>
            </p:txBody>
          </p:sp>
        </p:grpSp>
        <p:grpSp>
          <p:nvGrpSpPr>
            <p:cNvPr id="318" name="Group 317"/>
            <p:cNvGrpSpPr/>
            <p:nvPr/>
          </p:nvGrpSpPr>
          <p:grpSpPr>
            <a:xfrm>
              <a:off x="4633045" y="4422864"/>
              <a:ext cx="305542" cy="307337"/>
              <a:chOff x="8892295" y="2764644"/>
              <a:chExt cx="331209" cy="307337"/>
            </a:xfrm>
          </p:grpSpPr>
          <p:sp>
            <p:nvSpPr>
              <p:cNvPr id="319" name="Rectangle 318"/>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320" name="Straight Connector 319"/>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321" name="Straight Connector 320"/>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322" name="Straight Connector 321"/>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323" name="Straight Connector 322"/>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24" name="Straight Connector 323"/>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52" name="Group 51"/>
            <p:cNvGrpSpPr/>
            <p:nvPr/>
          </p:nvGrpSpPr>
          <p:grpSpPr>
            <a:xfrm>
              <a:off x="7810592" y="4675498"/>
              <a:ext cx="793964" cy="1177750"/>
              <a:chOff x="7810592" y="4661946"/>
              <a:chExt cx="793964" cy="1177750"/>
            </a:xfrm>
          </p:grpSpPr>
          <p:grpSp>
            <p:nvGrpSpPr>
              <p:cNvPr id="328" name="Group 327"/>
              <p:cNvGrpSpPr/>
              <p:nvPr/>
            </p:nvGrpSpPr>
            <p:grpSpPr>
              <a:xfrm>
                <a:off x="7810592" y="4661946"/>
                <a:ext cx="793964" cy="677591"/>
                <a:chOff x="1722542" y="3068964"/>
                <a:chExt cx="1090408" cy="930585"/>
              </a:xfrm>
            </p:grpSpPr>
            <p:sp>
              <p:nvSpPr>
                <p:cNvPr id="347" name="Oval 4"/>
                <p:cNvSpPr>
                  <a:spLocks noChangeArrowheads="1"/>
                </p:cNvSpPr>
                <p:nvPr/>
              </p:nvSpPr>
              <p:spPr bwMode="auto">
                <a:xfrm>
                  <a:off x="1722542" y="3068964"/>
                  <a:ext cx="1090408" cy="930585"/>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348" name="Rectangle 6"/>
                <p:cNvSpPr>
                  <a:spLocks noChangeArrowheads="1"/>
                </p:cNvSpPr>
                <p:nvPr/>
              </p:nvSpPr>
              <p:spPr bwMode="auto">
                <a:xfrm>
                  <a:off x="2027718" y="3551944"/>
                  <a:ext cx="480054" cy="255089"/>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30" name="Rectangle 6"/>
              <p:cNvSpPr>
                <a:spLocks noChangeArrowheads="1"/>
              </p:cNvSpPr>
              <p:nvPr/>
            </p:nvSpPr>
            <p:spPr bwMode="auto">
              <a:xfrm>
                <a:off x="7839666" y="5324751"/>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7</a:t>
                </a:r>
              </a:p>
            </p:txBody>
          </p:sp>
        </p:grpSp>
        <p:grpSp>
          <p:nvGrpSpPr>
            <p:cNvPr id="331" name="Group 330"/>
            <p:cNvGrpSpPr/>
            <p:nvPr/>
          </p:nvGrpSpPr>
          <p:grpSpPr>
            <a:xfrm>
              <a:off x="7439589" y="6070093"/>
              <a:ext cx="305542" cy="307337"/>
              <a:chOff x="8892295" y="2764644"/>
              <a:chExt cx="331209" cy="307337"/>
            </a:xfrm>
          </p:grpSpPr>
          <p:sp>
            <p:nvSpPr>
              <p:cNvPr id="340" name="Rectangle 339"/>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341" name="Straight Connector 340"/>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342" name="Straight Connector 341"/>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343" name="Straight Connector 342"/>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344" name="Straight Connector 343"/>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45" name="Straight Connector 344"/>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53" name="Group 52"/>
            <p:cNvGrpSpPr/>
            <p:nvPr/>
          </p:nvGrpSpPr>
          <p:grpSpPr>
            <a:xfrm>
              <a:off x="6407320" y="4675498"/>
              <a:ext cx="793964" cy="1177750"/>
              <a:chOff x="6407320" y="4675498"/>
              <a:chExt cx="793964" cy="1177750"/>
            </a:xfrm>
          </p:grpSpPr>
          <p:grpSp>
            <p:nvGrpSpPr>
              <p:cNvPr id="327" name="Group 326"/>
              <p:cNvGrpSpPr/>
              <p:nvPr/>
            </p:nvGrpSpPr>
            <p:grpSpPr>
              <a:xfrm>
                <a:off x="6407320" y="4675498"/>
                <a:ext cx="793964" cy="677592"/>
                <a:chOff x="1722542" y="3068958"/>
                <a:chExt cx="1090408" cy="930583"/>
              </a:xfrm>
            </p:grpSpPr>
            <p:sp>
              <p:nvSpPr>
                <p:cNvPr id="349"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350"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29" name="Rectangle 6"/>
              <p:cNvSpPr>
                <a:spLocks noChangeArrowheads="1"/>
              </p:cNvSpPr>
              <p:nvPr/>
            </p:nvSpPr>
            <p:spPr bwMode="auto">
              <a:xfrm>
                <a:off x="6430827" y="5338303"/>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6</a:t>
                </a:r>
              </a:p>
            </p:txBody>
          </p:sp>
        </p:grpSp>
        <p:grpSp>
          <p:nvGrpSpPr>
            <p:cNvPr id="332" name="Group 331"/>
            <p:cNvGrpSpPr/>
            <p:nvPr/>
          </p:nvGrpSpPr>
          <p:grpSpPr>
            <a:xfrm>
              <a:off x="6036317" y="6070093"/>
              <a:ext cx="305542" cy="307337"/>
              <a:chOff x="8892295" y="2764644"/>
              <a:chExt cx="331209" cy="307337"/>
            </a:xfrm>
          </p:grpSpPr>
          <p:sp>
            <p:nvSpPr>
              <p:cNvPr id="333" name="Rectangle 332"/>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334" name="Straight Connector 333"/>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335" name="Straight Connector 334"/>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336" name="Straight Connector 335"/>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337" name="Straight Connector 336"/>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38" name="Straight Connector 337"/>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351" name="Group 350"/>
            <p:cNvGrpSpPr/>
            <p:nvPr/>
          </p:nvGrpSpPr>
          <p:grpSpPr>
            <a:xfrm>
              <a:off x="5004048" y="4699522"/>
              <a:ext cx="793964" cy="677592"/>
              <a:chOff x="1722542" y="3068958"/>
              <a:chExt cx="1090408" cy="930583"/>
            </a:xfrm>
          </p:grpSpPr>
          <p:sp>
            <p:nvSpPr>
              <p:cNvPr id="352"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353"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54" name="Rectangle 6"/>
            <p:cNvSpPr>
              <a:spLocks noChangeArrowheads="1"/>
            </p:cNvSpPr>
            <p:nvPr/>
          </p:nvSpPr>
          <p:spPr bwMode="auto">
            <a:xfrm>
              <a:off x="5051063" y="5362327"/>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5</a:t>
              </a:r>
            </a:p>
          </p:txBody>
        </p:sp>
        <p:grpSp>
          <p:nvGrpSpPr>
            <p:cNvPr id="355" name="Group 354"/>
            <p:cNvGrpSpPr/>
            <p:nvPr/>
          </p:nvGrpSpPr>
          <p:grpSpPr>
            <a:xfrm>
              <a:off x="4633045" y="6070093"/>
              <a:ext cx="305542" cy="307337"/>
              <a:chOff x="8892295" y="2764644"/>
              <a:chExt cx="331209" cy="307337"/>
            </a:xfrm>
          </p:grpSpPr>
          <p:sp>
            <p:nvSpPr>
              <p:cNvPr id="356" name="Rectangle 355"/>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357" name="Straight Connector 356"/>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358" name="Straight Connector 357"/>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359" name="Straight Connector 358"/>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360" name="Straight Connector 359"/>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61" name="Straight Connector 360"/>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sp>
          <p:nvSpPr>
            <p:cNvPr id="369" name="Line 39"/>
            <p:cNvSpPr>
              <a:spLocks noChangeShapeType="1"/>
            </p:cNvSpPr>
            <p:nvPr/>
          </p:nvSpPr>
          <p:spPr bwMode="auto">
            <a:xfrm flipV="1">
              <a:off x="4938582" y="2493056"/>
              <a:ext cx="353498" cy="302515"/>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70" name="Line 39"/>
            <p:cNvSpPr>
              <a:spLocks noChangeShapeType="1"/>
            </p:cNvSpPr>
            <p:nvPr/>
          </p:nvSpPr>
          <p:spPr bwMode="auto">
            <a:xfrm flipV="1">
              <a:off x="6341859" y="2616302"/>
              <a:ext cx="209480" cy="179268"/>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71" name="Line 39"/>
            <p:cNvSpPr>
              <a:spLocks noChangeShapeType="1"/>
            </p:cNvSpPr>
            <p:nvPr/>
          </p:nvSpPr>
          <p:spPr bwMode="auto">
            <a:xfrm flipV="1">
              <a:off x="7750968" y="2616302"/>
              <a:ext cx="209480" cy="179268"/>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75" name="Line 39"/>
            <p:cNvSpPr>
              <a:spLocks noChangeShapeType="1"/>
            </p:cNvSpPr>
            <p:nvPr/>
          </p:nvSpPr>
          <p:spPr bwMode="auto">
            <a:xfrm flipV="1">
              <a:off x="6341859" y="4243595"/>
              <a:ext cx="209480" cy="179268"/>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76" name="Line 39"/>
            <p:cNvSpPr>
              <a:spLocks noChangeShapeType="1"/>
            </p:cNvSpPr>
            <p:nvPr/>
          </p:nvSpPr>
          <p:spPr bwMode="auto">
            <a:xfrm flipV="1">
              <a:off x="7750968" y="4243595"/>
              <a:ext cx="209480" cy="179268"/>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78" name="Line 39"/>
            <p:cNvSpPr>
              <a:spLocks noChangeShapeType="1"/>
            </p:cNvSpPr>
            <p:nvPr/>
          </p:nvSpPr>
          <p:spPr bwMode="auto">
            <a:xfrm flipV="1">
              <a:off x="6341859" y="5890824"/>
              <a:ext cx="209480" cy="179268"/>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79" name="Line 39"/>
            <p:cNvSpPr>
              <a:spLocks noChangeShapeType="1"/>
            </p:cNvSpPr>
            <p:nvPr/>
          </p:nvSpPr>
          <p:spPr bwMode="auto">
            <a:xfrm flipV="1">
              <a:off x="7750968" y="5890824"/>
              <a:ext cx="209480" cy="179268"/>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80" name="Line 39"/>
            <p:cNvSpPr>
              <a:spLocks noChangeShapeType="1"/>
            </p:cNvSpPr>
            <p:nvPr/>
          </p:nvSpPr>
          <p:spPr bwMode="auto">
            <a:xfrm flipV="1">
              <a:off x="4936255" y="4243595"/>
              <a:ext cx="209480" cy="179268"/>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81" name="Line 39"/>
            <p:cNvSpPr>
              <a:spLocks noChangeShapeType="1"/>
            </p:cNvSpPr>
            <p:nvPr/>
          </p:nvSpPr>
          <p:spPr bwMode="auto">
            <a:xfrm flipV="1">
              <a:off x="4936255" y="5890824"/>
              <a:ext cx="209480" cy="179268"/>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grpSp>
      <p:sp>
        <p:nvSpPr>
          <p:cNvPr id="382" name="Text Box 61"/>
          <p:cNvSpPr txBox="1">
            <a:spLocks noChangeArrowheads="1"/>
          </p:cNvSpPr>
          <p:nvPr/>
        </p:nvSpPr>
        <p:spPr bwMode="auto">
          <a:xfrm>
            <a:off x="4427984" y="5805264"/>
            <a:ext cx="4248472" cy="523220"/>
          </a:xfrm>
          <a:prstGeom prst="rect">
            <a:avLst/>
          </a:prstGeom>
          <a:noFill/>
          <a:ln w="9525" algn="ctr">
            <a:noFill/>
            <a:miter lim="800000"/>
            <a:headEnd/>
            <a:tailEnd/>
          </a:ln>
          <a:effectLst/>
        </p:spPr>
        <p:txBody>
          <a:bodyPr wrap="square">
            <a:spAutoFit/>
          </a:bodyPr>
          <a:lstStyle/>
          <a:p>
            <a:pPr marL="457200" indent="-457200">
              <a:buFont typeface="Arial" pitchFamily="34" charset="0"/>
              <a:buChar char="•"/>
            </a:pPr>
            <a:r>
              <a:rPr lang="en-US" sz="2800" dirty="0"/>
              <a:t>Up to 5 ports per switch</a:t>
            </a:r>
          </a:p>
        </p:txBody>
      </p:sp>
      <p:sp>
        <p:nvSpPr>
          <p:cNvPr id="383" name="TextBox 382"/>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i="1" u="sng" dirty="0">
                <a:solidFill>
                  <a:schemeClr val="bg1"/>
                </a:solidFill>
              </a:rPr>
              <a:t>Tiled</a:t>
            </a:r>
            <a:r>
              <a:rPr lang="en-US" sz="3200" dirty="0">
                <a:solidFill>
                  <a:schemeClr val="bg1"/>
                </a:solidFill>
              </a:rPr>
              <a:t> organization combines core and cache</a:t>
            </a:r>
            <a:endParaRPr lang="en-US" sz="3200" i="1" u="sng" dirty="0">
              <a:solidFill>
                <a:schemeClr val="bg1"/>
              </a:solidFill>
            </a:endParaRPr>
          </a:p>
        </p:txBody>
      </p:sp>
      <p:pic>
        <p:nvPicPr>
          <p:cNvPr id="1026" name="Picture 2" descr="http://origin-ars.els-cdn.com/content/image/1-s2.0-S0167739X12000830-f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22712"/>
            <a:ext cx="2043223" cy="220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5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Freeform 348"/>
          <p:cNvSpPr/>
          <p:nvPr/>
        </p:nvSpPr>
        <p:spPr bwMode="auto">
          <a:xfrm rot="16200000">
            <a:off x="2281760" y="3895052"/>
            <a:ext cx="4329525" cy="243715"/>
          </a:xfrm>
          <a:custGeom>
            <a:avLst/>
            <a:gdLst>
              <a:gd name="connsiteX0" fmla="*/ 516749 w 3703379"/>
              <a:gd name="connsiteY0" fmla="*/ 719742 h 719742"/>
              <a:gd name="connsiteX1" fmla="*/ 3402 w 3703379"/>
              <a:gd name="connsiteY1" fmla="*/ 398900 h 719742"/>
              <a:gd name="connsiteX2" fmla="*/ 508728 w 3703379"/>
              <a:gd name="connsiteY2" fmla="*/ 62016 h 719742"/>
              <a:gd name="connsiteX3" fmla="*/ 3468497 w 3703379"/>
              <a:gd name="connsiteY3" fmla="*/ 62016 h 719742"/>
              <a:gd name="connsiteX4" fmla="*/ 3300054 w 3703379"/>
              <a:gd name="connsiteY4" fmla="*/ 695679 h 719742"/>
              <a:gd name="connsiteX0" fmla="*/ 650098 w 3711721"/>
              <a:gd name="connsiteY0" fmla="*/ 719742 h 719742"/>
              <a:gd name="connsiteX1" fmla="*/ 11744 w 3711721"/>
              <a:gd name="connsiteY1" fmla="*/ 398900 h 719742"/>
              <a:gd name="connsiteX2" fmla="*/ 517070 w 3711721"/>
              <a:gd name="connsiteY2" fmla="*/ 62016 h 719742"/>
              <a:gd name="connsiteX3" fmla="*/ 3476839 w 3711721"/>
              <a:gd name="connsiteY3" fmla="*/ 62016 h 719742"/>
              <a:gd name="connsiteX4" fmla="*/ 3308396 w 3711721"/>
              <a:gd name="connsiteY4" fmla="*/ 695679 h 719742"/>
              <a:gd name="connsiteX0" fmla="*/ 650098 w 3587541"/>
              <a:gd name="connsiteY0" fmla="*/ 719742 h 719742"/>
              <a:gd name="connsiteX1" fmla="*/ 11744 w 3587541"/>
              <a:gd name="connsiteY1" fmla="*/ 398900 h 719742"/>
              <a:gd name="connsiteX2" fmla="*/ 517070 w 3587541"/>
              <a:gd name="connsiteY2" fmla="*/ 62016 h 719742"/>
              <a:gd name="connsiteX3" fmla="*/ 3476839 w 3587541"/>
              <a:gd name="connsiteY3" fmla="*/ 62016 h 719742"/>
              <a:gd name="connsiteX4" fmla="*/ 2827118 w 3587541"/>
              <a:gd name="connsiteY4" fmla="*/ 695679 h 719742"/>
              <a:gd name="connsiteX0" fmla="*/ 648195 w 3497348"/>
              <a:gd name="connsiteY0" fmla="*/ 659834 h 659834"/>
              <a:gd name="connsiteX1" fmla="*/ 9841 w 3497348"/>
              <a:gd name="connsiteY1" fmla="*/ 338992 h 659834"/>
              <a:gd name="connsiteX2" fmla="*/ 515167 w 3497348"/>
              <a:gd name="connsiteY2" fmla="*/ 2108 h 659834"/>
              <a:gd name="connsiteX3" fmla="*/ 3374930 w 3497348"/>
              <a:gd name="connsiteY3" fmla="*/ 217382 h 659834"/>
              <a:gd name="connsiteX4" fmla="*/ 2825215 w 3497348"/>
              <a:gd name="connsiteY4" fmla="*/ 635771 h 659834"/>
              <a:gd name="connsiteX0" fmla="*/ 648195 w 3422676"/>
              <a:gd name="connsiteY0" fmla="*/ 759917 h 759917"/>
              <a:gd name="connsiteX1" fmla="*/ 9841 w 3422676"/>
              <a:gd name="connsiteY1" fmla="*/ 439075 h 759917"/>
              <a:gd name="connsiteX2" fmla="*/ 515167 w 3422676"/>
              <a:gd name="connsiteY2" fmla="*/ 102191 h 759917"/>
              <a:gd name="connsiteX3" fmla="*/ 3374930 w 3422676"/>
              <a:gd name="connsiteY3" fmla="*/ 317465 h 759917"/>
              <a:gd name="connsiteX4" fmla="*/ 2825215 w 3422676"/>
              <a:gd name="connsiteY4" fmla="*/ 735854 h 759917"/>
              <a:gd name="connsiteX0" fmla="*/ 648195 w 3418013"/>
              <a:gd name="connsiteY0" fmla="*/ 759917 h 759917"/>
              <a:gd name="connsiteX1" fmla="*/ 9841 w 3418013"/>
              <a:gd name="connsiteY1" fmla="*/ 439075 h 759917"/>
              <a:gd name="connsiteX2" fmla="*/ 515167 w 3418013"/>
              <a:gd name="connsiteY2" fmla="*/ 102191 h 759917"/>
              <a:gd name="connsiteX3" fmla="*/ 3374930 w 3418013"/>
              <a:gd name="connsiteY3" fmla="*/ 317465 h 759917"/>
              <a:gd name="connsiteX4" fmla="*/ 2825215 w 3418013"/>
              <a:gd name="connsiteY4" fmla="*/ 735854 h 759917"/>
              <a:gd name="connsiteX0" fmla="*/ 645183 w 3228065"/>
              <a:gd name="connsiteY0" fmla="*/ 759917 h 759917"/>
              <a:gd name="connsiteX1" fmla="*/ 6829 w 3228065"/>
              <a:gd name="connsiteY1" fmla="*/ 439075 h 759917"/>
              <a:gd name="connsiteX2" fmla="*/ 512155 w 3228065"/>
              <a:gd name="connsiteY2" fmla="*/ 102191 h 759917"/>
              <a:gd name="connsiteX3" fmla="*/ 3165656 w 3228065"/>
              <a:gd name="connsiteY3" fmla="*/ 317465 h 759917"/>
              <a:gd name="connsiteX4" fmla="*/ 2822203 w 3228065"/>
              <a:gd name="connsiteY4" fmla="*/ 735854 h 759917"/>
              <a:gd name="connsiteX0" fmla="*/ 645183 w 3172934"/>
              <a:gd name="connsiteY0" fmla="*/ 693841 h 693841"/>
              <a:gd name="connsiteX1" fmla="*/ 6829 w 3172934"/>
              <a:gd name="connsiteY1" fmla="*/ 372999 h 693841"/>
              <a:gd name="connsiteX2" fmla="*/ 512155 w 3172934"/>
              <a:gd name="connsiteY2" fmla="*/ 36115 h 693841"/>
              <a:gd name="connsiteX3" fmla="*/ 3165656 w 3172934"/>
              <a:gd name="connsiteY3" fmla="*/ 251389 h 693841"/>
              <a:gd name="connsiteX4" fmla="*/ 2822203 w 3172934"/>
              <a:gd name="connsiteY4" fmla="*/ 669778 h 693841"/>
              <a:gd name="connsiteX0" fmla="*/ 647156 w 3315452"/>
              <a:gd name="connsiteY0" fmla="*/ 685848 h 685848"/>
              <a:gd name="connsiteX1" fmla="*/ 8802 w 3315452"/>
              <a:gd name="connsiteY1" fmla="*/ 365006 h 685848"/>
              <a:gd name="connsiteX2" fmla="*/ 514128 w 3315452"/>
              <a:gd name="connsiteY2" fmla="*/ 28122 h 685848"/>
              <a:gd name="connsiteX3" fmla="*/ 3311388 w 3315452"/>
              <a:gd name="connsiteY3" fmla="*/ 261335 h 685848"/>
              <a:gd name="connsiteX4" fmla="*/ 2824176 w 3315452"/>
              <a:gd name="connsiteY4" fmla="*/ 661785 h 685848"/>
              <a:gd name="connsiteX0" fmla="*/ 639185 w 3307481"/>
              <a:gd name="connsiteY0" fmla="*/ 685848 h 685848"/>
              <a:gd name="connsiteX1" fmla="*/ 831 w 3307481"/>
              <a:gd name="connsiteY1" fmla="*/ 365006 h 685848"/>
              <a:gd name="connsiteX2" fmla="*/ 506157 w 3307481"/>
              <a:gd name="connsiteY2" fmla="*/ 28122 h 685848"/>
              <a:gd name="connsiteX3" fmla="*/ 3303417 w 3307481"/>
              <a:gd name="connsiteY3" fmla="*/ 261335 h 685848"/>
              <a:gd name="connsiteX4" fmla="*/ 2816205 w 3307481"/>
              <a:gd name="connsiteY4" fmla="*/ 661785 h 685848"/>
              <a:gd name="connsiteX0" fmla="*/ 476418 w 3144714"/>
              <a:gd name="connsiteY0" fmla="*/ 683267 h 683267"/>
              <a:gd name="connsiteX1" fmla="*/ 31825 w 3144714"/>
              <a:gd name="connsiteY1" fmla="*/ 326546 h 683267"/>
              <a:gd name="connsiteX2" fmla="*/ 343390 w 3144714"/>
              <a:gd name="connsiteY2" fmla="*/ 25541 h 683267"/>
              <a:gd name="connsiteX3" fmla="*/ 3140650 w 3144714"/>
              <a:gd name="connsiteY3" fmla="*/ 258754 h 683267"/>
              <a:gd name="connsiteX4" fmla="*/ 2653438 w 3144714"/>
              <a:gd name="connsiteY4" fmla="*/ 659204 h 683267"/>
              <a:gd name="connsiteX0" fmla="*/ 461967 w 3130263"/>
              <a:gd name="connsiteY0" fmla="*/ 683267 h 683267"/>
              <a:gd name="connsiteX1" fmla="*/ 17374 w 3130263"/>
              <a:gd name="connsiteY1" fmla="*/ 326546 h 683267"/>
              <a:gd name="connsiteX2" fmla="*/ 328939 w 3130263"/>
              <a:gd name="connsiteY2" fmla="*/ 25541 h 683267"/>
              <a:gd name="connsiteX3" fmla="*/ 3126199 w 3130263"/>
              <a:gd name="connsiteY3" fmla="*/ 258754 h 683267"/>
              <a:gd name="connsiteX4" fmla="*/ 2638987 w 3130263"/>
              <a:gd name="connsiteY4" fmla="*/ 659204 h 683267"/>
              <a:gd name="connsiteX0" fmla="*/ 510208 w 3178504"/>
              <a:gd name="connsiteY0" fmla="*/ 683267 h 683267"/>
              <a:gd name="connsiteX1" fmla="*/ 65615 w 3178504"/>
              <a:gd name="connsiteY1" fmla="*/ 326546 h 683267"/>
              <a:gd name="connsiteX2" fmla="*/ 377180 w 3178504"/>
              <a:gd name="connsiteY2" fmla="*/ 25541 h 683267"/>
              <a:gd name="connsiteX3" fmla="*/ 3174440 w 3178504"/>
              <a:gd name="connsiteY3" fmla="*/ 258754 h 683267"/>
              <a:gd name="connsiteX4" fmla="*/ 2687228 w 3178504"/>
              <a:gd name="connsiteY4" fmla="*/ 659204 h 683267"/>
              <a:gd name="connsiteX0" fmla="*/ 550439 w 3218735"/>
              <a:gd name="connsiteY0" fmla="*/ 683267 h 683267"/>
              <a:gd name="connsiteX1" fmla="*/ 105846 w 3218735"/>
              <a:gd name="connsiteY1" fmla="*/ 326546 h 683267"/>
              <a:gd name="connsiteX2" fmla="*/ 417411 w 3218735"/>
              <a:gd name="connsiteY2" fmla="*/ 25541 h 683267"/>
              <a:gd name="connsiteX3" fmla="*/ 3214671 w 3218735"/>
              <a:gd name="connsiteY3" fmla="*/ 258754 h 683267"/>
              <a:gd name="connsiteX4" fmla="*/ 2727459 w 3218735"/>
              <a:gd name="connsiteY4" fmla="*/ 659204 h 683267"/>
              <a:gd name="connsiteX0" fmla="*/ 598467 w 3266763"/>
              <a:gd name="connsiteY0" fmla="*/ 447708 h 447708"/>
              <a:gd name="connsiteX1" fmla="*/ 153874 w 3266763"/>
              <a:gd name="connsiteY1" fmla="*/ 90987 h 447708"/>
              <a:gd name="connsiteX2" fmla="*/ 3262699 w 3266763"/>
              <a:gd name="connsiteY2" fmla="*/ 23195 h 447708"/>
              <a:gd name="connsiteX3" fmla="*/ 2775487 w 3266763"/>
              <a:gd name="connsiteY3" fmla="*/ 423645 h 447708"/>
              <a:gd name="connsiteX0" fmla="*/ 515407 w 3316427"/>
              <a:gd name="connsiteY0" fmla="*/ 676407 h 676407"/>
              <a:gd name="connsiteX1" fmla="*/ 170820 w 3316427"/>
              <a:gd name="connsiteY1" fmla="*/ 14716 h 676407"/>
              <a:gd name="connsiteX2" fmla="*/ 3179639 w 3316427"/>
              <a:gd name="connsiteY2" fmla="*/ 251894 h 676407"/>
              <a:gd name="connsiteX3" fmla="*/ 2692427 w 3316427"/>
              <a:gd name="connsiteY3" fmla="*/ 652344 h 676407"/>
              <a:gd name="connsiteX0" fmla="*/ 515407 w 3316427"/>
              <a:gd name="connsiteY0" fmla="*/ 689920 h 689920"/>
              <a:gd name="connsiteX1" fmla="*/ 170820 w 3316427"/>
              <a:gd name="connsiteY1" fmla="*/ 28229 h 689920"/>
              <a:gd name="connsiteX2" fmla="*/ 3179639 w 3316427"/>
              <a:gd name="connsiteY2" fmla="*/ 175709 h 689920"/>
              <a:gd name="connsiteX3" fmla="*/ 2692427 w 3316427"/>
              <a:gd name="connsiteY3" fmla="*/ 665857 h 689920"/>
              <a:gd name="connsiteX0" fmla="*/ 515407 w 3242368"/>
              <a:gd name="connsiteY0" fmla="*/ 781450 h 781450"/>
              <a:gd name="connsiteX1" fmla="*/ 170820 w 3242368"/>
              <a:gd name="connsiteY1" fmla="*/ 119759 h 781450"/>
              <a:gd name="connsiteX2" fmla="*/ 3179639 w 3242368"/>
              <a:gd name="connsiteY2" fmla="*/ 267239 h 781450"/>
              <a:gd name="connsiteX3" fmla="*/ 2692427 w 3242368"/>
              <a:gd name="connsiteY3" fmla="*/ 757387 h 781450"/>
              <a:gd name="connsiteX0" fmla="*/ 386308 w 3113269"/>
              <a:gd name="connsiteY0" fmla="*/ 1112737 h 1112737"/>
              <a:gd name="connsiteX1" fmla="*/ 41721 w 3113269"/>
              <a:gd name="connsiteY1" fmla="*/ 451046 h 1112737"/>
              <a:gd name="connsiteX2" fmla="*/ 3050540 w 3113269"/>
              <a:gd name="connsiteY2" fmla="*/ 598526 h 1112737"/>
              <a:gd name="connsiteX3" fmla="*/ 2563328 w 3113269"/>
              <a:gd name="connsiteY3" fmla="*/ 1088674 h 1112737"/>
              <a:gd name="connsiteX0" fmla="*/ 398155 w 3125116"/>
              <a:gd name="connsiteY0" fmla="*/ 1112737 h 1112737"/>
              <a:gd name="connsiteX1" fmla="*/ 53568 w 3125116"/>
              <a:gd name="connsiteY1" fmla="*/ 451046 h 1112737"/>
              <a:gd name="connsiteX2" fmla="*/ 3062387 w 3125116"/>
              <a:gd name="connsiteY2" fmla="*/ 598526 h 1112737"/>
              <a:gd name="connsiteX3" fmla="*/ 2575175 w 3125116"/>
              <a:gd name="connsiteY3" fmla="*/ 1088674 h 1112737"/>
              <a:gd name="connsiteX0" fmla="*/ 398155 w 3152071"/>
              <a:gd name="connsiteY0" fmla="*/ 1112737 h 1112737"/>
              <a:gd name="connsiteX1" fmla="*/ 53568 w 3152071"/>
              <a:gd name="connsiteY1" fmla="*/ 451046 h 1112737"/>
              <a:gd name="connsiteX2" fmla="*/ 3062387 w 3152071"/>
              <a:gd name="connsiteY2" fmla="*/ 598526 h 1112737"/>
              <a:gd name="connsiteX3" fmla="*/ 2575175 w 3152071"/>
              <a:gd name="connsiteY3" fmla="*/ 1088674 h 1112737"/>
              <a:gd name="connsiteX0" fmla="*/ 398155 w 3217051"/>
              <a:gd name="connsiteY0" fmla="*/ 1068125 h 1068125"/>
              <a:gd name="connsiteX1" fmla="*/ 53568 w 3217051"/>
              <a:gd name="connsiteY1" fmla="*/ 406434 h 1068125"/>
              <a:gd name="connsiteX2" fmla="*/ 3062387 w 3217051"/>
              <a:gd name="connsiteY2" fmla="*/ 553914 h 1068125"/>
              <a:gd name="connsiteX3" fmla="*/ 2575175 w 3217051"/>
              <a:gd name="connsiteY3" fmla="*/ 1044062 h 1068125"/>
              <a:gd name="connsiteX0" fmla="*/ 367665 w 3200213"/>
              <a:gd name="connsiteY0" fmla="*/ 924926 h 975991"/>
              <a:gd name="connsiteX1" fmla="*/ 60581 w 3200213"/>
              <a:gd name="connsiteY1" fmla="*/ 406750 h 975991"/>
              <a:gd name="connsiteX2" fmla="*/ 3031897 w 3200213"/>
              <a:gd name="connsiteY2" fmla="*/ 410715 h 975991"/>
              <a:gd name="connsiteX3" fmla="*/ 2544685 w 3200213"/>
              <a:gd name="connsiteY3" fmla="*/ 900863 h 975991"/>
              <a:gd name="connsiteX0" fmla="*/ 422790 w 3255338"/>
              <a:gd name="connsiteY0" fmla="*/ 757933 h 757933"/>
              <a:gd name="connsiteX1" fmla="*/ 115706 w 3255338"/>
              <a:gd name="connsiteY1" fmla="*/ 239757 h 757933"/>
              <a:gd name="connsiteX2" fmla="*/ 3087022 w 3255338"/>
              <a:gd name="connsiteY2" fmla="*/ 243722 h 757933"/>
              <a:gd name="connsiteX3" fmla="*/ 2599810 w 3255338"/>
              <a:gd name="connsiteY3" fmla="*/ 733870 h 757933"/>
              <a:gd name="connsiteX0" fmla="*/ 431085 w 3263633"/>
              <a:gd name="connsiteY0" fmla="*/ 663043 h 663043"/>
              <a:gd name="connsiteX1" fmla="*/ 124001 w 3263633"/>
              <a:gd name="connsiteY1" fmla="*/ 144867 h 663043"/>
              <a:gd name="connsiteX2" fmla="*/ 3095317 w 3263633"/>
              <a:gd name="connsiteY2" fmla="*/ 148832 h 663043"/>
              <a:gd name="connsiteX3" fmla="*/ 2608105 w 3263633"/>
              <a:gd name="connsiteY3" fmla="*/ 638980 h 663043"/>
              <a:gd name="connsiteX0" fmla="*/ 439382 w 3271930"/>
              <a:gd name="connsiteY0" fmla="*/ 624027 h 624027"/>
              <a:gd name="connsiteX1" fmla="*/ 132298 w 3271930"/>
              <a:gd name="connsiteY1" fmla="*/ 105851 h 624027"/>
              <a:gd name="connsiteX2" fmla="*/ 3103614 w 3271930"/>
              <a:gd name="connsiteY2" fmla="*/ 109816 h 624027"/>
              <a:gd name="connsiteX3" fmla="*/ 2616402 w 3271930"/>
              <a:gd name="connsiteY3" fmla="*/ 599964 h 624027"/>
              <a:gd name="connsiteX0" fmla="*/ 439382 w 3274664"/>
              <a:gd name="connsiteY0" fmla="*/ 659970 h 659970"/>
              <a:gd name="connsiteX1" fmla="*/ 132298 w 3274664"/>
              <a:gd name="connsiteY1" fmla="*/ 141794 h 659970"/>
              <a:gd name="connsiteX2" fmla="*/ 3103614 w 3274664"/>
              <a:gd name="connsiteY2" fmla="*/ 145759 h 659970"/>
              <a:gd name="connsiteX3" fmla="*/ 2616402 w 3274664"/>
              <a:gd name="connsiteY3" fmla="*/ 635907 h 659970"/>
              <a:gd name="connsiteX0" fmla="*/ 504006 w 3349334"/>
              <a:gd name="connsiteY0" fmla="*/ 570840 h 570840"/>
              <a:gd name="connsiteX1" fmla="*/ 196922 w 3349334"/>
              <a:gd name="connsiteY1" fmla="*/ 52664 h 570840"/>
              <a:gd name="connsiteX2" fmla="*/ 3180738 w 3349334"/>
              <a:gd name="connsiteY2" fmla="*/ 146328 h 570840"/>
              <a:gd name="connsiteX3" fmla="*/ 2681026 w 3349334"/>
              <a:gd name="connsiteY3" fmla="*/ 546777 h 570840"/>
              <a:gd name="connsiteX0" fmla="*/ 504006 w 3340096"/>
              <a:gd name="connsiteY0" fmla="*/ 545071 h 545071"/>
              <a:gd name="connsiteX1" fmla="*/ 196922 w 3340096"/>
              <a:gd name="connsiteY1" fmla="*/ 26895 h 545071"/>
              <a:gd name="connsiteX2" fmla="*/ 3180738 w 3340096"/>
              <a:gd name="connsiteY2" fmla="*/ 120559 h 545071"/>
              <a:gd name="connsiteX3" fmla="*/ 2656024 w 3340096"/>
              <a:gd name="connsiteY3" fmla="*/ 521008 h 545071"/>
              <a:gd name="connsiteX0" fmla="*/ 437659 w 3373755"/>
              <a:gd name="connsiteY0" fmla="*/ 545077 h 545078"/>
              <a:gd name="connsiteX1" fmla="*/ 230581 w 3373755"/>
              <a:gd name="connsiteY1" fmla="*/ 26895 h 545078"/>
              <a:gd name="connsiteX2" fmla="*/ 3214397 w 3373755"/>
              <a:gd name="connsiteY2" fmla="*/ 120559 h 545078"/>
              <a:gd name="connsiteX3" fmla="*/ 2689683 w 3373755"/>
              <a:gd name="connsiteY3" fmla="*/ 521008 h 545078"/>
            </a:gdLst>
            <a:ahLst/>
            <a:cxnLst>
              <a:cxn ang="0">
                <a:pos x="connsiteX0" y="connsiteY0"/>
              </a:cxn>
              <a:cxn ang="0">
                <a:pos x="connsiteX1" y="connsiteY1"/>
              </a:cxn>
              <a:cxn ang="0">
                <a:pos x="connsiteX2" y="connsiteY2"/>
              </a:cxn>
              <a:cxn ang="0">
                <a:pos x="connsiteX3" y="connsiteY3"/>
              </a:cxn>
            </a:cxnLst>
            <a:rect l="l" t="t" r="r" b="b"/>
            <a:pathLst>
              <a:path w="3373755" h="545078">
                <a:moveTo>
                  <a:pt x="437659" y="545077"/>
                </a:moveTo>
                <a:cubicBezTo>
                  <a:pt x="87898" y="493283"/>
                  <a:pt x="-232209" y="97648"/>
                  <a:pt x="230581" y="26895"/>
                </a:cubicBezTo>
                <a:cubicBezTo>
                  <a:pt x="693371" y="-43858"/>
                  <a:pt x="2804547" y="38207"/>
                  <a:pt x="3214397" y="120559"/>
                </a:cubicBezTo>
                <a:cubicBezTo>
                  <a:pt x="3624247" y="202911"/>
                  <a:pt x="3169024" y="508132"/>
                  <a:pt x="2689683" y="521008"/>
                </a:cubicBezTo>
              </a:path>
            </a:pathLst>
          </a:custGeom>
          <a:no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rtlCol="0" anchor="ctr"/>
          <a:lstStyle/>
          <a:p>
            <a:pPr algn="ctr"/>
            <a:endParaRPr lang="en-US"/>
          </a:p>
        </p:txBody>
      </p:sp>
      <p:sp>
        <p:nvSpPr>
          <p:cNvPr id="7" name="Freeform 6"/>
          <p:cNvSpPr/>
          <p:nvPr/>
        </p:nvSpPr>
        <p:spPr bwMode="auto">
          <a:xfrm>
            <a:off x="3812669" y="2491467"/>
            <a:ext cx="4286331" cy="243712"/>
          </a:xfrm>
          <a:custGeom>
            <a:avLst/>
            <a:gdLst>
              <a:gd name="connsiteX0" fmla="*/ 516749 w 3703379"/>
              <a:gd name="connsiteY0" fmla="*/ 719742 h 719742"/>
              <a:gd name="connsiteX1" fmla="*/ 3402 w 3703379"/>
              <a:gd name="connsiteY1" fmla="*/ 398900 h 719742"/>
              <a:gd name="connsiteX2" fmla="*/ 508728 w 3703379"/>
              <a:gd name="connsiteY2" fmla="*/ 62016 h 719742"/>
              <a:gd name="connsiteX3" fmla="*/ 3468497 w 3703379"/>
              <a:gd name="connsiteY3" fmla="*/ 62016 h 719742"/>
              <a:gd name="connsiteX4" fmla="*/ 3300054 w 3703379"/>
              <a:gd name="connsiteY4" fmla="*/ 695679 h 719742"/>
              <a:gd name="connsiteX0" fmla="*/ 650098 w 3711721"/>
              <a:gd name="connsiteY0" fmla="*/ 719742 h 719742"/>
              <a:gd name="connsiteX1" fmla="*/ 11744 w 3711721"/>
              <a:gd name="connsiteY1" fmla="*/ 398900 h 719742"/>
              <a:gd name="connsiteX2" fmla="*/ 517070 w 3711721"/>
              <a:gd name="connsiteY2" fmla="*/ 62016 h 719742"/>
              <a:gd name="connsiteX3" fmla="*/ 3476839 w 3711721"/>
              <a:gd name="connsiteY3" fmla="*/ 62016 h 719742"/>
              <a:gd name="connsiteX4" fmla="*/ 3308396 w 3711721"/>
              <a:gd name="connsiteY4" fmla="*/ 695679 h 719742"/>
              <a:gd name="connsiteX0" fmla="*/ 650098 w 3587541"/>
              <a:gd name="connsiteY0" fmla="*/ 719742 h 719742"/>
              <a:gd name="connsiteX1" fmla="*/ 11744 w 3587541"/>
              <a:gd name="connsiteY1" fmla="*/ 398900 h 719742"/>
              <a:gd name="connsiteX2" fmla="*/ 517070 w 3587541"/>
              <a:gd name="connsiteY2" fmla="*/ 62016 h 719742"/>
              <a:gd name="connsiteX3" fmla="*/ 3476839 w 3587541"/>
              <a:gd name="connsiteY3" fmla="*/ 62016 h 719742"/>
              <a:gd name="connsiteX4" fmla="*/ 2827118 w 3587541"/>
              <a:gd name="connsiteY4" fmla="*/ 695679 h 719742"/>
              <a:gd name="connsiteX0" fmla="*/ 648195 w 3497348"/>
              <a:gd name="connsiteY0" fmla="*/ 659834 h 659834"/>
              <a:gd name="connsiteX1" fmla="*/ 9841 w 3497348"/>
              <a:gd name="connsiteY1" fmla="*/ 338992 h 659834"/>
              <a:gd name="connsiteX2" fmla="*/ 515167 w 3497348"/>
              <a:gd name="connsiteY2" fmla="*/ 2108 h 659834"/>
              <a:gd name="connsiteX3" fmla="*/ 3374930 w 3497348"/>
              <a:gd name="connsiteY3" fmla="*/ 217382 h 659834"/>
              <a:gd name="connsiteX4" fmla="*/ 2825215 w 3497348"/>
              <a:gd name="connsiteY4" fmla="*/ 635771 h 659834"/>
              <a:gd name="connsiteX0" fmla="*/ 648195 w 3422676"/>
              <a:gd name="connsiteY0" fmla="*/ 759917 h 759917"/>
              <a:gd name="connsiteX1" fmla="*/ 9841 w 3422676"/>
              <a:gd name="connsiteY1" fmla="*/ 439075 h 759917"/>
              <a:gd name="connsiteX2" fmla="*/ 515167 w 3422676"/>
              <a:gd name="connsiteY2" fmla="*/ 102191 h 759917"/>
              <a:gd name="connsiteX3" fmla="*/ 3374930 w 3422676"/>
              <a:gd name="connsiteY3" fmla="*/ 317465 h 759917"/>
              <a:gd name="connsiteX4" fmla="*/ 2825215 w 3422676"/>
              <a:gd name="connsiteY4" fmla="*/ 735854 h 759917"/>
              <a:gd name="connsiteX0" fmla="*/ 648195 w 3418013"/>
              <a:gd name="connsiteY0" fmla="*/ 759917 h 759917"/>
              <a:gd name="connsiteX1" fmla="*/ 9841 w 3418013"/>
              <a:gd name="connsiteY1" fmla="*/ 439075 h 759917"/>
              <a:gd name="connsiteX2" fmla="*/ 515167 w 3418013"/>
              <a:gd name="connsiteY2" fmla="*/ 102191 h 759917"/>
              <a:gd name="connsiteX3" fmla="*/ 3374930 w 3418013"/>
              <a:gd name="connsiteY3" fmla="*/ 317465 h 759917"/>
              <a:gd name="connsiteX4" fmla="*/ 2825215 w 3418013"/>
              <a:gd name="connsiteY4" fmla="*/ 735854 h 759917"/>
              <a:gd name="connsiteX0" fmla="*/ 645183 w 3228065"/>
              <a:gd name="connsiteY0" fmla="*/ 759917 h 759917"/>
              <a:gd name="connsiteX1" fmla="*/ 6829 w 3228065"/>
              <a:gd name="connsiteY1" fmla="*/ 439075 h 759917"/>
              <a:gd name="connsiteX2" fmla="*/ 512155 w 3228065"/>
              <a:gd name="connsiteY2" fmla="*/ 102191 h 759917"/>
              <a:gd name="connsiteX3" fmla="*/ 3165656 w 3228065"/>
              <a:gd name="connsiteY3" fmla="*/ 317465 h 759917"/>
              <a:gd name="connsiteX4" fmla="*/ 2822203 w 3228065"/>
              <a:gd name="connsiteY4" fmla="*/ 735854 h 759917"/>
              <a:gd name="connsiteX0" fmla="*/ 645183 w 3172934"/>
              <a:gd name="connsiteY0" fmla="*/ 693841 h 693841"/>
              <a:gd name="connsiteX1" fmla="*/ 6829 w 3172934"/>
              <a:gd name="connsiteY1" fmla="*/ 372999 h 693841"/>
              <a:gd name="connsiteX2" fmla="*/ 512155 w 3172934"/>
              <a:gd name="connsiteY2" fmla="*/ 36115 h 693841"/>
              <a:gd name="connsiteX3" fmla="*/ 3165656 w 3172934"/>
              <a:gd name="connsiteY3" fmla="*/ 251389 h 693841"/>
              <a:gd name="connsiteX4" fmla="*/ 2822203 w 3172934"/>
              <a:gd name="connsiteY4" fmla="*/ 669778 h 693841"/>
              <a:gd name="connsiteX0" fmla="*/ 647156 w 3315452"/>
              <a:gd name="connsiteY0" fmla="*/ 685848 h 685848"/>
              <a:gd name="connsiteX1" fmla="*/ 8802 w 3315452"/>
              <a:gd name="connsiteY1" fmla="*/ 365006 h 685848"/>
              <a:gd name="connsiteX2" fmla="*/ 514128 w 3315452"/>
              <a:gd name="connsiteY2" fmla="*/ 28122 h 685848"/>
              <a:gd name="connsiteX3" fmla="*/ 3311388 w 3315452"/>
              <a:gd name="connsiteY3" fmla="*/ 261335 h 685848"/>
              <a:gd name="connsiteX4" fmla="*/ 2824176 w 3315452"/>
              <a:gd name="connsiteY4" fmla="*/ 661785 h 685848"/>
              <a:gd name="connsiteX0" fmla="*/ 639185 w 3307481"/>
              <a:gd name="connsiteY0" fmla="*/ 685848 h 685848"/>
              <a:gd name="connsiteX1" fmla="*/ 831 w 3307481"/>
              <a:gd name="connsiteY1" fmla="*/ 365006 h 685848"/>
              <a:gd name="connsiteX2" fmla="*/ 506157 w 3307481"/>
              <a:gd name="connsiteY2" fmla="*/ 28122 h 685848"/>
              <a:gd name="connsiteX3" fmla="*/ 3303417 w 3307481"/>
              <a:gd name="connsiteY3" fmla="*/ 261335 h 685848"/>
              <a:gd name="connsiteX4" fmla="*/ 2816205 w 3307481"/>
              <a:gd name="connsiteY4" fmla="*/ 661785 h 685848"/>
              <a:gd name="connsiteX0" fmla="*/ 476418 w 3144714"/>
              <a:gd name="connsiteY0" fmla="*/ 683267 h 683267"/>
              <a:gd name="connsiteX1" fmla="*/ 31825 w 3144714"/>
              <a:gd name="connsiteY1" fmla="*/ 326546 h 683267"/>
              <a:gd name="connsiteX2" fmla="*/ 343390 w 3144714"/>
              <a:gd name="connsiteY2" fmla="*/ 25541 h 683267"/>
              <a:gd name="connsiteX3" fmla="*/ 3140650 w 3144714"/>
              <a:gd name="connsiteY3" fmla="*/ 258754 h 683267"/>
              <a:gd name="connsiteX4" fmla="*/ 2653438 w 3144714"/>
              <a:gd name="connsiteY4" fmla="*/ 659204 h 683267"/>
              <a:gd name="connsiteX0" fmla="*/ 461967 w 3130263"/>
              <a:gd name="connsiteY0" fmla="*/ 683267 h 683267"/>
              <a:gd name="connsiteX1" fmla="*/ 17374 w 3130263"/>
              <a:gd name="connsiteY1" fmla="*/ 326546 h 683267"/>
              <a:gd name="connsiteX2" fmla="*/ 328939 w 3130263"/>
              <a:gd name="connsiteY2" fmla="*/ 25541 h 683267"/>
              <a:gd name="connsiteX3" fmla="*/ 3126199 w 3130263"/>
              <a:gd name="connsiteY3" fmla="*/ 258754 h 683267"/>
              <a:gd name="connsiteX4" fmla="*/ 2638987 w 3130263"/>
              <a:gd name="connsiteY4" fmla="*/ 659204 h 683267"/>
              <a:gd name="connsiteX0" fmla="*/ 510208 w 3178504"/>
              <a:gd name="connsiteY0" fmla="*/ 683267 h 683267"/>
              <a:gd name="connsiteX1" fmla="*/ 65615 w 3178504"/>
              <a:gd name="connsiteY1" fmla="*/ 326546 h 683267"/>
              <a:gd name="connsiteX2" fmla="*/ 377180 w 3178504"/>
              <a:gd name="connsiteY2" fmla="*/ 25541 h 683267"/>
              <a:gd name="connsiteX3" fmla="*/ 3174440 w 3178504"/>
              <a:gd name="connsiteY3" fmla="*/ 258754 h 683267"/>
              <a:gd name="connsiteX4" fmla="*/ 2687228 w 3178504"/>
              <a:gd name="connsiteY4" fmla="*/ 659204 h 683267"/>
              <a:gd name="connsiteX0" fmla="*/ 550439 w 3218735"/>
              <a:gd name="connsiteY0" fmla="*/ 683267 h 683267"/>
              <a:gd name="connsiteX1" fmla="*/ 105846 w 3218735"/>
              <a:gd name="connsiteY1" fmla="*/ 326546 h 683267"/>
              <a:gd name="connsiteX2" fmla="*/ 417411 w 3218735"/>
              <a:gd name="connsiteY2" fmla="*/ 25541 h 683267"/>
              <a:gd name="connsiteX3" fmla="*/ 3214671 w 3218735"/>
              <a:gd name="connsiteY3" fmla="*/ 258754 h 683267"/>
              <a:gd name="connsiteX4" fmla="*/ 2727459 w 3218735"/>
              <a:gd name="connsiteY4" fmla="*/ 659204 h 683267"/>
              <a:gd name="connsiteX0" fmla="*/ 598467 w 3266763"/>
              <a:gd name="connsiteY0" fmla="*/ 447708 h 447708"/>
              <a:gd name="connsiteX1" fmla="*/ 153874 w 3266763"/>
              <a:gd name="connsiteY1" fmla="*/ 90987 h 447708"/>
              <a:gd name="connsiteX2" fmla="*/ 3262699 w 3266763"/>
              <a:gd name="connsiteY2" fmla="*/ 23195 h 447708"/>
              <a:gd name="connsiteX3" fmla="*/ 2775487 w 3266763"/>
              <a:gd name="connsiteY3" fmla="*/ 423645 h 447708"/>
              <a:gd name="connsiteX0" fmla="*/ 515407 w 3316427"/>
              <a:gd name="connsiteY0" fmla="*/ 676407 h 676407"/>
              <a:gd name="connsiteX1" fmla="*/ 170820 w 3316427"/>
              <a:gd name="connsiteY1" fmla="*/ 14716 h 676407"/>
              <a:gd name="connsiteX2" fmla="*/ 3179639 w 3316427"/>
              <a:gd name="connsiteY2" fmla="*/ 251894 h 676407"/>
              <a:gd name="connsiteX3" fmla="*/ 2692427 w 3316427"/>
              <a:gd name="connsiteY3" fmla="*/ 652344 h 676407"/>
              <a:gd name="connsiteX0" fmla="*/ 515407 w 3316427"/>
              <a:gd name="connsiteY0" fmla="*/ 689920 h 689920"/>
              <a:gd name="connsiteX1" fmla="*/ 170820 w 3316427"/>
              <a:gd name="connsiteY1" fmla="*/ 28229 h 689920"/>
              <a:gd name="connsiteX2" fmla="*/ 3179639 w 3316427"/>
              <a:gd name="connsiteY2" fmla="*/ 175709 h 689920"/>
              <a:gd name="connsiteX3" fmla="*/ 2692427 w 3316427"/>
              <a:gd name="connsiteY3" fmla="*/ 665857 h 689920"/>
              <a:gd name="connsiteX0" fmla="*/ 515407 w 3242368"/>
              <a:gd name="connsiteY0" fmla="*/ 781450 h 781450"/>
              <a:gd name="connsiteX1" fmla="*/ 170820 w 3242368"/>
              <a:gd name="connsiteY1" fmla="*/ 119759 h 781450"/>
              <a:gd name="connsiteX2" fmla="*/ 3179639 w 3242368"/>
              <a:gd name="connsiteY2" fmla="*/ 267239 h 781450"/>
              <a:gd name="connsiteX3" fmla="*/ 2692427 w 3242368"/>
              <a:gd name="connsiteY3" fmla="*/ 757387 h 781450"/>
              <a:gd name="connsiteX0" fmla="*/ 386308 w 3113269"/>
              <a:gd name="connsiteY0" fmla="*/ 1112737 h 1112737"/>
              <a:gd name="connsiteX1" fmla="*/ 41721 w 3113269"/>
              <a:gd name="connsiteY1" fmla="*/ 451046 h 1112737"/>
              <a:gd name="connsiteX2" fmla="*/ 3050540 w 3113269"/>
              <a:gd name="connsiteY2" fmla="*/ 598526 h 1112737"/>
              <a:gd name="connsiteX3" fmla="*/ 2563328 w 3113269"/>
              <a:gd name="connsiteY3" fmla="*/ 1088674 h 1112737"/>
              <a:gd name="connsiteX0" fmla="*/ 398155 w 3125116"/>
              <a:gd name="connsiteY0" fmla="*/ 1112737 h 1112737"/>
              <a:gd name="connsiteX1" fmla="*/ 53568 w 3125116"/>
              <a:gd name="connsiteY1" fmla="*/ 451046 h 1112737"/>
              <a:gd name="connsiteX2" fmla="*/ 3062387 w 3125116"/>
              <a:gd name="connsiteY2" fmla="*/ 598526 h 1112737"/>
              <a:gd name="connsiteX3" fmla="*/ 2575175 w 3125116"/>
              <a:gd name="connsiteY3" fmla="*/ 1088674 h 1112737"/>
              <a:gd name="connsiteX0" fmla="*/ 398155 w 3152071"/>
              <a:gd name="connsiteY0" fmla="*/ 1112737 h 1112737"/>
              <a:gd name="connsiteX1" fmla="*/ 53568 w 3152071"/>
              <a:gd name="connsiteY1" fmla="*/ 451046 h 1112737"/>
              <a:gd name="connsiteX2" fmla="*/ 3062387 w 3152071"/>
              <a:gd name="connsiteY2" fmla="*/ 598526 h 1112737"/>
              <a:gd name="connsiteX3" fmla="*/ 2575175 w 3152071"/>
              <a:gd name="connsiteY3" fmla="*/ 1088674 h 1112737"/>
              <a:gd name="connsiteX0" fmla="*/ 398155 w 3217051"/>
              <a:gd name="connsiteY0" fmla="*/ 1068125 h 1068125"/>
              <a:gd name="connsiteX1" fmla="*/ 53568 w 3217051"/>
              <a:gd name="connsiteY1" fmla="*/ 406434 h 1068125"/>
              <a:gd name="connsiteX2" fmla="*/ 3062387 w 3217051"/>
              <a:gd name="connsiteY2" fmla="*/ 553914 h 1068125"/>
              <a:gd name="connsiteX3" fmla="*/ 2575175 w 3217051"/>
              <a:gd name="connsiteY3" fmla="*/ 1044062 h 1068125"/>
              <a:gd name="connsiteX0" fmla="*/ 367665 w 3200213"/>
              <a:gd name="connsiteY0" fmla="*/ 924926 h 975991"/>
              <a:gd name="connsiteX1" fmla="*/ 60581 w 3200213"/>
              <a:gd name="connsiteY1" fmla="*/ 406750 h 975991"/>
              <a:gd name="connsiteX2" fmla="*/ 3031897 w 3200213"/>
              <a:gd name="connsiteY2" fmla="*/ 410715 h 975991"/>
              <a:gd name="connsiteX3" fmla="*/ 2544685 w 3200213"/>
              <a:gd name="connsiteY3" fmla="*/ 900863 h 975991"/>
              <a:gd name="connsiteX0" fmla="*/ 422790 w 3255338"/>
              <a:gd name="connsiteY0" fmla="*/ 757933 h 757933"/>
              <a:gd name="connsiteX1" fmla="*/ 115706 w 3255338"/>
              <a:gd name="connsiteY1" fmla="*/ 239757 h 757933"/>
              <a:gd name="connsiteX2" fmla="*/ 3087022 w 3255338"/>
              <a:gd name="connsiteY2" fmla="*/ 243722 h 757933"/>
              <a:gd name="connsiteX3" fmla="*/ 2599810 w 3255338"/>
              <a:gd name="connsiteY3" fmla="*/ 733870 h 757933"/>
              <a:gd name="connsiteX0" fmla="*/ 431085 w 3263633"/>
              <a:gd name="connsiteY0" fmla="*/ 663043 h 663043"/>
              <a:gd name="connsiteX1" fmla="*/ 124001 w 3263633"/>
              <a:gd name="connsiteY1" fmla="*/ 144867 h 663043"/>
              <a:gd name="connsiteX2" fmla="*/ 3095317 w 3263633"/>
              <a:gd name="connsiteY2" fmla="*/ 148832 h 663043"/>
              <a:gd name="connsiteX3" fmla="*/ 2608105 w 3263633"/>
              <a:gd name="connsiteY3" fmla="*/ 638980 h 663043"/>
              <a:gd name="connsiteX0" fmla="*/ 439382 w 3271930"/>
              <a:gd name="connsiteY0" fmla="*/ 624027 h 624027"/>
              <a:gd name="connsiteX1" fmla="*/ 132298 w 3271930"/>
              <a:gd name="connsiteY1" fmla="*/ 105851 h 624027"/>
              <a:gd name="connsiteX2" fmla="*/ 3103614 w 3271930"/>
              <a:gd name="connsiteY2" fmla="*/ 109816 h 624027"/>
              <a:gd name="connsiteX3" fmla="*/ 2616402 w 3271930"/>
              <a:gd name="connsiteY3" fmla="*/ 599964 h 624027"/>
              <a:gd name="connsiteX0" fmla="*/ 439382 w 3274664"/>
              <a:gd name="connsiteY0" fmla="*/ 659970 h 659970"/>
              <a:gd name="connsiteX1" fmla="*/ 132298 w 3274664"/>
              <a:gd name="connsiteY1" fmla="*/ 141794 h 659970"/>
              <a:gd name="connsiteX2" fmla="*/ 3103614 w 3274664"/>
              <a:gd name="connsiteY2" fmla="*/ 145759 h 659970"/>
              <a:gd name="connsiteX3" fmla="*/ 2616402 w 3274664"/>
              <a:gd name="connsiteY3" fmla="*/ 635907 h 659970"/>
              <a:gd name="connsiteX0" fmla="*/ 504006 w 3349334"/>
              <a:gd name="connsiteY0" fmla="*/ 570840 h 570840"/>
              <a:gd name="connsiteX1" fmla="*/ 196922 w 3349334"/>
              <a:gd name="connsiteY1" fmla="*/ 52664 h 570840"/>
              <a:gd name="connsiteX2" fmla="*/ 3180738 w 3349334"/>
              <a:gd name="connsiteY2" fmla="*/ 146328 h 570840"/>
              <a:gd name="connsiteX3" fmla="*/ 2681026 w 3349334"/>
              <a:gd name="connsiteY3" fmla="*/ 546777 h 570840"/>
              <a:gd name="connsiteX0" fmla="*/ 504006 w 3340096"/>
              <a:gd name="connsiteY0" fmla="*/ 545071 h 545071"/>
              <a:gd name="connsiteX1" fmla="*/ 196922 w 3340096"/>
              <a:gd name="connsiteY1" fmla="*/ 26895 h 545071"/>
              <a:gd name="connsiteX2" fmla="*/ 3180738 w 3340096"/>
              <a:gd name="connsiteY2" fmla="*/ 120559 h 545071"/>
              <a:gd name="connsiteX3" fmla="*/ 2656024 w 3340096"/>
              <a:gd name="connsiteY3" fmla="*/ 521008 h 545071"/>
            </a:gdLst>
            <a:ahLst/>
            <a:cxnLst>
              <a:cxn ang="0">
                <a:pos x="connsiteX0" y="connsiteY0"/>
              </a:cxn>
              <a:cxn ang="0">
                <a:pos x="connsiteX1" y="connsiteY1"/>
              </a:cxn>
              <a:cxn ang="0">
                <a:pos x="connsiteX2" y="connsiteY2"/>
              </a:cxn>
              <a:cxn ang="0">
                <a:pos x="connsiteX3" y="connsiteY3"/>
              </a:cxn>
            </a:cxnLst>
            <a:rect l="l" t="t" r="r" b="b"/>
            <a:pathLst>
              <a:path w="3340096" h="545071">
                <a:moveTo>
                  <a:pt x="504006" y="545071"/>
                </a:moveTo>
                <a:cubicBezTo>
                  <a:pt x="154245" y="493277"/>
                  <a:pt x="-249200" y="97647"/>
                  <a:pt x="196922" y="26895"/>
                </a:cubicBezTo>
                <a:cubicBezTo>
                  <a:pt x="643044" y="-43857"/>
                  <a:pt x="2770888" y="38207"/>
                  <a:pt x="3180738" y="120559"/>
                </a:cubicBezTo>
                <a:cubicBezTo>
                  <a:pt x="3590588" y="202911"/>
                  <a:pt x="3135365" y="508132"/>
                  <a:pt x="2656024" y="521008"/>
                </a:cubicBezTo>
              </a:path>
            </a:pathLst>
          </a:custGeom>
          <a:no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On-chip Interconnects (5/5)</a:t>
            </a:r>
          </a:p>
        </p:txBody>
      </p:sp>
      <p:sp>
        <p:nvSpPr>
          <p:cNvPr id="3" name="Content Placeholder 2"/>
          <p:cNvSpPr>
            <a:spLocks noGrp="1"/>
          </p:cNvSpPr>
          <p:nvPr>
            <p:ph idx="1"/>
          </p:nvPr>
        </p:nvSpPr>
        <p:spPr/>
        <p:txBody>
          <a:bodyPr/>
          <a:lstStyle/>
          <a:p>
            <a:r>
              <a:rPr lang="en-US" dirty="0"/>
              <a:t>Possible topologies</a:t>
            </a:r>
          </a:p>
          <a:p>
            <a:pPr lvl="1"/>
            <a:r>
              <a:rPr lang="en-US" dirty="0"/>
              <a:t>Bus</a:t>
            </a:r>
          </a:p>
          <a:p>
            <a:pPr lvl="1"/>
            <a:r>
              <a:rPr lang="en-US" dirty="0"/>
              <a:t>Crossbar</a:t>
            </a:r>
          </a:p>
          <a:p>
            <a:pPr lvl="1"/>
            <a:r>
              <a:rPr lang="en-US" dirty="0"/>
              <a:t>Ring</a:t>
            </a:r>
          </a:p>
          <a:p>
            <a:pPr lvl="1"/>
            <a:r>
              <a:rPr lang="en-US" dirty="0"/>
              <a:t>Mesh</a:t>
            </a:r>
          </a:p>
          <a:p>
            <a:pPr lvl="1"/>
            <a:r>
              <a:rPr lang="en-US" i="1" u="sng" dirty="0"/>
              <a:t>Torus</a:t>
            </a:r>
          </a:p>
          <a:p>
            <a:endParaRPr lang="en-US" i="1" u="sng" dirty="0"/>
          </a:p>
          <a:p>
            <a:r>
              <a:rPr lang="en-US" dirty="0"/>
              <a:t>5 ports per switch</a:t>
            </a:r>
          </a:p>
          <a:p>
            <a:r>
              <a:rPr lang="en-US" dirty="0"/>
              <a:t>Can be “folded”</a:t>
            </a:r>
            <a:br>
              <a:rPr lang="en-US" dirty="0"/>
            </a:br>
            <a:r>
              <a:rPr lang="en-US" dirty="0"/>
              <a:t>to avoid long links</a:t>
            </a:r>
          </a:p>
          <a:p>
            <a:endParaRPr lang="en-US" dirty="0"/>
          </a:p>
          <a:p>
            <a:endParaRPr lang="en-US" dirty="0"/>
          </a:p>
          <a:p>
            <a:endParaRPr lang="en-US" dirty="0"/>
          </a:p>
          <a:p>
            <a:endParaRPr lang="en-US" dirty="0"/>
          </a:p>
        </p:txBody>
      </p:sp>
      <p:sp>
        <p:nvSpPr>
          <p:cNvPr id="233" name="Line 39"/>
          <p:cNvSpPr>
            <a:spLocks noChangeShapeType="1"/>
          </p:cNvSpPr>
          <p:nvPr/>
        </p:nvSpPr>
        <p:spPr bwMode="auto">
          <a:xfrm>
            <a:off x="5821099" y="2851485"/>
            <a:ext cx="0" cy="2671529"/>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34" name="Line 39"/>
          <p:cNvSpPr>
            <a:spLocks noChangeShapeType="1"/>
          </p:cNvSpPr>
          <p:nvPr/>
        </p:nvSpPr>
        <p:spPr bwMode="auto">
          <a:xfrm>
            <a:off x="7092424" y="2851485"/>
            <a:ext cx="0" cy="2671529"/>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36" name="Line 39"/>
          <p:cNvSpPr>
            <a:spLocks noChangeShapeType="1"/>
          </p:cNvSpPr>
          <p:nvPr/>
        </p:nvSpPr>
        <p:spPr bwMode="auto">
          <a:xfrm>
            <a:off x="4565529" y="2851485"/>
            <a:ext cx="0" cy="2671529"/>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grpSp>
        <p:nvGrpSpPr>
          <p:cNvPr id="237" name="Group 236"/>
          <p:cNvGrpSpPr/>
          <p:nvPr/>
        </p:nvGrpSpPr>
        <p:grpSpPr>
          <a:xfrm>
            <a:off x="7288915" y="1340768"/>
            <a:ext cx="714852" cy="610076"/>
            <a:chOff x="1722542" y="3068958"/>
            <a:chExt cx="1090408" cy="930583"/>
          </a:xfrm>
        </p:grpSpPr>
        <p:sp>
          <p:nvSpPr>
            <p:cNvPr id="345"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346"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238" name="Rectangle 6"/>
          <p:cNvSpPr>
            <a:spLocks noChangeArrowheads="1"/>
          </p:cNvSpPr>
          <p:nvPr/>
        </p:nvSpPr>
        <p:spPr bwMode="auto">
          <a:xfrm>
            <a:off x="7331245" y="1937530"/>
            <a:ext cx="672522" cy="46363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1</a:t>
            </a:r>
          </a:p>
        </p:txBody>
      </p:sp>
      <p:sp>
        <p:nvSpPr>
          <p:cNvPr id="240" name="Rectangle 6"/>
          <p:cNvSpPr>
            <a:spLocks noChangeArrowheads="1"/>
          </p:cNvSpPr>
          <p:nvPr/>
        </p:nvSpPr>
        <p:spPr bwMode="auto">
          <a:xfrm>
            <a:off x="6023899" y="1949732"/>
            <a:ext cx="672522" cy="46363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0</a:t>
            </a:r>
          </a:p>
        </p:txBody>
      </p:sp>
      <p:grpSp>
        <p:nvGrpSpPr>
          <p:cNvPr id="241" name="Group 240"/>
          <p:cNvGrpSpPr/>
          <p:nvPr/>
        </p:nvGrpSpPr>
        <p:grpSpPr>
          <a:xfrm>
            <a:off x="6025467" y="1352971"/>
            <a:ext cx="714852" cy="610075"/>
            <a:chOff x="1722542" y="3068964"/>
            <a:chExt cx="1090408" cy="930585"/>
          </a:xfrm>
        </p:grpSpPr>
        <p:sp>
          <p:nvSpPr>
            <p:cNvPr id="337" name="Oval 4"/>
            <p:cNvSpPr>
              <a:spLocks noChangeArrowheads="1"/>
            </p:cNvSpPr>
            <p:nvPr/>
          </p:nvSpPr>
          <p:spPr bwMode="auto">
            <a:xfrm>
              <a:off x="1722542" y="3068964"/>
              <a:ext cx="1090408" cy="930585"/>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338" name="Rectangle 6"/>
            <p:cNvSpPr>
              <a:spLocks noChangeArrowheads="1"/>
            </p:cNvSpPr>
            <p:nvPr/>
          </p:nvSpPr>
          <p:spPr bwMode="auto">
            <a:xfrm>
              <a:off x="2027718" y="3551944"/>
              <a:ext cx="480054" cy="255089"/>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grpSp>
        <p:nvGrpSpPr>
          <p:cNvPr id="243" name="Group 242"/>
          <p:cNvGrpSpPr/>
          <p:nvPr/>
        </p:nvGrpSpPr>
        <p:grpSpPr>
          <a:xfrm>
            <a:off x="7288915" y="2805914"/>
            <a:ext cx="714852" cy="1060397"/>
            <a:chOff x="7810592" y="3014717"/>
            <a:chExt cx="793964" cy="1177750"/>
          </a:xfrm>
        </p:grpSpPr>
        <p:grpSp>
          <p:nvGrpSpPr>
            <p:cNvPr id="327" name="Group 326"/>
            <p:cNvGrpSpPr/>
            <p:nvPr/>
          </p:nvGrpSpPr>
          <p:grpSpPr>
            <a:xfrm>
              <a:off x="7810592" y="3014717"/>
              <a:ext cx="793964" cy="677591"/>
              <a:chOff x="1722542" y="3068964"/>
              <a:chExt cx="1090408" cy="930585"/>
            </a:xfrm>
          </p:grpSpPr>
          <p:sp>
            <p:nvSpPr>
              <p:cNvPr id="329" name="Oval 4"/>
              <p:cNvSpPr>
                <a:spLocks noChangeArrowheads="1"/>
              </p:cNvSpPr>
              <p:nvPr/>
            </p:nvSpPr>
            <p:spPr bwMode="auto">
              <a:xfrm>
                <a:off x="1722542" y="3068964"/>
                <a:ext cx="1090408" cy="930585"/>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330" name="Rectangle 6"/>
              <p:cNvSpPr>
                <a:spLocks noChangeArrowheads="1"/>
              </p:cNvSpPr>
              <p:nvPr/>
            </p:nvSpPr>
            <p:spPr bwMode="auto">
              <a:xfrm>
                <a:off x="2027718" y="3551944"/>
                <a:ext cx="480054" cy="255089"/>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28" name="Rectangle 6"/>
            <p:cNvSpPr>
              <a:spLocks noChangeArrowheads="1"/>
            </p:cNvSpPr>
            <p:nvPr/>
          </p:nvSpPr>
          <p:spPr bwMode="auto">
            <a:xfrm>
              <a:off x="7839666" y="3677522"/>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4</a:t>
              </a:r>
            </a:p>
          </p:txBody>
        </p:sp>
      </p:grpSp>
      <p:grpSp>
        <p:nvGrpSpPr>
          <p:cNvPr id="245" name="Group 244"/>
          <p:cNvGrpSpPr/>
          <p:nvPr/>
        </p:nvGrpSpPr>
        <p:grpSpPr>
          <a:xfrm>
            <a:off x="6025467" y="2805914"/>
            <a:ext cx="714852" cy="1060397"/>
            <a:chOff x="6407320" y="3028269"/>
            <a:chExt cx="793964" cy="1177750"/>
          </a:xfrm>
        </p:grpSpPr>
        <p:grpSp>
          <p:nvGrpSpPr>
            <p:cNvPr id="317" name="Group 316"/>
            <p:cNvGrpSpPr/>
            <p:nvPr/>
          </p:nvGrpSpPr>
          <p:grpSpPr>
            <a:xfrm>
              <a:off x="6407320" y="3028269"/>
              <a:ext cx="793964" cy="677592"/>
              <a:chOff x="1722542" y="3068958"/>
              <a:chExt cx="1090408" cy="930583"/>
            </a:xfrm>
          </p:grpSpPr>
          <p:sp>
            <p:nvSpPr>
              <p:cNvPr id="319"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320"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18" name="Rectangle 6"/>
            <p:cNvSpPr>
              <a:spLocks noChangeArrowheads="1"/>
            </p:cNvSpPr>
            <p:nvPr/>
          </p:nvSpPr>
          <p:spPr bwMode="auto">
            <a:xfrm>
              <a:off x="6430827" y="3691074"/>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3</a:t>
              </a:r>
            </a:p>
          </p:txBody>
        </p:sp>
      </p:grpSp>
      <p:sp>
        <p:nvSpPr>
          <p:cNvPr id="247" name="Rectangle 8"/>
          <p:cNvSpPr>
            <a:spLocks noChangeArrowheads="1"/>
          </p:cNvSpPr>
          <p:nvPr/>
        </p:nvSpPr>
        <p:spPr bwMode="auto">
          <a:xfrm>
            <a:off x="4572000" y="1836838"/>
            <a:ext cx="980962" cy="463246"/>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Memory</a:t>
            </a:r>
          </a:p>
          <a:p>
            <a:pPr algn="ctr" fontAlgn="base">
              <a:spcBef>
                <a:spcPct val="0"/>
              </a:spcBef>
              <a:spcAft>
                <a:spcPct val="0"/>
              </a:spcAft>
            </a:pPr>
            <a:r>
              <a:rPr lang="en-US" sz="1400" dirty="0">
                <a:solidFill>
                  <a:srgbClr val="000000"/>
                </a:solidFill>
                <a:latin typeface="Gill Sans MT" pitchFamily="34" charset="0"/>
              </a:rPr>
              <a:t>Controller</a:t>
            </a:r>
          </a:p>
        </p:txBody>
      </p:sp>
      <p:grpSp>
        <p:nvGrpSpPr>
          <p:cNvPr id="249" name="Group 248"/>
          <p:cNvGrpSpPr/>
          <p:nvPr/>
        </p:nvGrpSpPr>
        <p:grpSpPr>
          <a:xfrm>
            <a:off x="4762020" y="2805914"/>
            <a:ext cx="714852" cy="1060397"/>
            <a:chOff x="5004048" y="3052293"/>
            <a:chExt cx="793964" cy="1177750"/>
          </a:xfrm>
        </p:grpSpPr>
        <p:grpSp>
          <p:nvGrpSpPr>
            <p:cNvPr id="301" name="Group 300"/>
            <p:cNvGrpSpPr/>
            <p:nvPr/>
          </p:nvGrpSpPr>
          <p:grpSpPr>
            <a:xfrm>
              <a:off x="5004048" y="3052293"/>
              <a:ext cx="793964" cy="677592"/>
              <a:chOff x="1722542" y="3068958"/>
              <a:chExt cx="1090408" cy="930583"/>
            </a:xfrm>
          </p:grpSpPr>
          <p:sp>
            <p:nvSpPr>
              <p:cNvPr id="303"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304"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302" name="Rectangle 6"/>
            <p:cNvSpPr>
              <a:spLocks noChangeArrowheads="1"/>
            </p:cNvSpPr>
            <p:nvPr/>
          </p:nvSpPr>
          <p:spPr bwMode="auto">
            <a:xfrm>
              <a:off x="5051063" y="3715098"/>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2</a:t>
              </a:r>
            </a:p>
          </p:txBody>
        </p:sp>
      </p:grpSp>
      <p:grpSp>
        <p:nvGrpSpPr>
          <p:cNvPr id="251" name="Group 250"/>
          <p:cNvGrpSpPr/>
          <p:nvPr/>
        </p:nvGrpSpPr>
        <p:grpSpPr>
          <a:xfrm>
            <a:off x="7288915" y="4267380"/>
            <a:ext cx="714852" cy="1060397"/>
            <a:chOff x="7810592" y="4661946"/>
            <a:chExt cx="793964" cy="1177750"/>
          </a:xfrm>
        </p:grpSpPr>
        <p:grpSp>
          <p:nvGrpSpPr>
            <p:cNvPr id="291" name="Group 290"/>
            <p:cNvGrpSpPr/>
            <p:nvPr/>
          </p:nvGrpSpPr>
          <p:grpSpPr>
            <a:xfrm>
              <a:off x="7810592" y="4661946"/>
              <a:ext cx="793964" cy="677591"/>
              <a:chOff x="1722542" y="3068964"/>
              <a:chExt cx="1090408" cy="930585"/>
            </a:xfrm>
          </p:grpSpPr>
          <p:sp>
            <p:nvSpPr>
              <p:cNvPr id="293" name="Oval 4"/>
              <p:cNvSpPr>
                <a:spLocks noChangeArrowheads="1"/>
              </p:cNvSpPr>
              <p:nvPr/>
            </p:nvSpPr>
            <p:spPr bwMode="auto">
              <a:xfrm>
                <a:off x="1722542" y="3068964"/>
                <a:ext cx="1090408" cy="930585"/>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94" name="Rectangle 6"/>
              <p:cNvSpPr>
                <a:spLocks noChangeArrowheads="1"/>
              </p:cNvSpPr>
              <p:nvPr/>
            </p:nvSpPr>
            <p:spPr bwMode="auto">
              <a:xfrm>
                <a:off x="2027718" y="3551944"/>
                <a:ext cx="480054" cy="255089"/>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292" name="Rectangle 6"/>
            <p:cNvSpPr>
              <a:spLocks noChangeArrowheads="1"/>
            </p:cNvSpPr>
            <p:nvPr/>
          </p:nvSpPr>
          <p:spPr bwMode="auto">
            <a:xfrm>
              <a:off x="7839666" y="5324751"/>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7</a:t>
              </a:r>
            </a:p>
          </p:txBody>
        </p:sp>
      </p:grpSp>
      <p:grpSp>
        <p:nvGrpSpPr>
          <p:cNvPr id="253" name="Group 252"/>
          <p:cNvGrpSpPr/>
          <p:nvPr/>
        </p:nvGrpSpPr>
        <p:grpSpPr>
          <a:xfrm>
            <a:off x="6025467" y="4267380"/>
            <a:ext cx="714852" cy="1060397"/>
            <a:chOff x="6407320" y="4675498"/>
            <a:chExt cx="793964" cy="1177750"/>
          </a:xfrm>
        </p:grpSpPr>
        <p:grpSp>
          <p:nvGrpSpPr>
            <p:cNvPr id="281" name="Group 280"/>
            <p:cNvGrpSpPr/>
            <p:nvPr/>
          </p:nvGrpSpPr>
          <p:grpSpPr>
            <a:xfrm>
              <a:off x="6407320" y="4675498"/>
              <a:ext cx="793964" cy="677592"/>
              <a:chOff x="1722542" y="3068958"/>
              <a:chExt cx="1090408" cy="930583"/>
            </a:xfrm>
          </p:grpSpPr>
          <p:sp>
            <p:nvSpPr>
              <p:cNvPr id="283"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84"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282" name="Rectangle 6"/>
            <p:cNvSpPr>
              <a:spLocks noChangeArrowheads="1"/>
            </p:cNvSpPr>
            <p:nvPr/>
          </p:nvSpPr>
          <p:spPr bwMode="auto">
            <a:xfrm>
              <a:off x="6430827" y="5338303"/>
              <a:ext cx="746949" cy="51494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6</a:t>
              </a:r>
            </a:p>
          </p:txBody>
        </p:sp>
      </p:grpSp>
      <p:grpSp>
        <p:nvGrpSpPr>
          <p:cNvPr id="255" name="Group 254"/>
          <p:cNvGrpSpPr/>
          <p:nvPr/>
        </p:nvGrpSpPr>
        <p:grpSpPr>
          <a:xfrm>
            <a:off x="4762020" y="4289010"/>
            <a:ext cx="714852" cy="610076"/>
            <a:chOff x="1722542" y="3068958"/>
            <a:chExt cx="1090408" cy="930583"/>
          </a:xfrm>
        </p:grpSpPr>
        <p:sp>
          <p:nvSpPr>
            <p:cNvPr id="273" name="Oval 4"/>
            <p:cNvSpPr>
              <a:spLocks noChangeArrowheads="1"/>
            </p:cNvSpPr>
            <p:nvPr/>
          </p:nvSpPr>
          <p:spPr bwMode="auto">
            <a:xfrm>
              <a:off x="1722542" y="3068958"/>
              <a:ext cx="1090408" cy="930583"/>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t" anchorCtr="0"/>
            <a:lstStyle/>
            <a:p>
              <a:pPr algn="ctr" eaLnBrk="0" fontAlgn="base" hangingPunct="0">
                <a:spcBef>
                  <a:spcPct val="0"/>
                </a:spcBef>
                <a:spcAft>
                  <a:spcPct val="0"/>
                </a:spcAft>
              </a:pPr>
              <a:r>
                <a:rPr lang="en-US" sz="1400" dirty="0">
                  <a:solidFill>
                    <a:srgbClr val="FFFFFF"/>
                  </a:solidFill>
                  <a:latin typeface="Gill Sans MT" pitchFamily="34" charset="0"/>
                </a:rPr>
                <a:t>Core</a:t>
              </a:r>
            </a:p>
          </p:txBody>
        </p:sp>
        <p:sp>
          <p:nvSpPr>
            <p:cNvPr id="274" name="Rectangle 6"/>
            <p:cNvSpPr>
              <a:spLocks noChangeArrowheads="1"/>
            </p:cNvSpPr>
            <p:nvPr/>
          </p:nvSpPr>
          <p:spPr bwMode="auto">
            <a:xfrm>
              <a:off x="2027718" y="3551945"/>
              <a:ext cx="480054" cy="255088"/>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p:txBody>
        </p:sp>
      </p:grpSp>
      <p:sp>
        <p:nvSpPr>
          <p:cNvPr id="256" name="Rectangle 6"/>
          <p:cNvSpPr>
            <a:spLocks noChangeArrowheads="1"/>
          </p:cNvSpPr>
          <p:nvPr/>
        </p:nvSpPr>
        <p:spPr bwMode="auto">
          <a:xfrm>
            <a:off x="4804350" y="4885772"/>
            <a:ext cx="672522" cy="463635"/>
          </a:xfrm>
          <a:prstGeom prst="rect">
            <a:avLst/>
          </a:prstGeom>
          <a:solidFill>
            <a:srgbClr val="FFC000"/>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srgbClr val="000000"/>
                </a:solidFill>
                <a:latin typeface="Gill Sans MT" pitchFamily="34" charset="0"/>
              </a:rPr>
              <a:t>$</a:t>
            </a:r>
          </a:p>
          <a:p>
            <a:pPr algn="ctr" fontAlgn="base">
              <a:spcBef>
                <a:spcPct val="0"/>
              </a:spcBef>
              <a:spcAft>
                <a:spcPct val="0"/>
              </a:spcAft>
            </a:pPr>
            <a:r>
              <a:rPr lang="en-US" sz="1400" dirty="0">
                <a:solidFill>
                  <a:srgbClr val="000000"/>
                </a:solidFill>
                <a:latin typeface="Gill Sans MT" pitchFamily="34" charset="0"/>
              </a:rPr>
              <a:t>Bank 5</a:t>
            </a:r>
          </a:p>
        </p:txBody>
      </p:sp>
      <p:sp>
        <p:nvSpPr>
          <p:cNvPr id="258" name="Line 39"/>
          <p:cNvSpPr>
            <a:spLocks noChangeShapeType="1"/>
          </p:cNvSpPr>
          <p:nvPr/>
        </p:nvSpPr>
        <p:spPr bwMode="auto">
          <a:xfrm flipV="1">
            <a:off x="4703077" y="2302400"/>
            <a:ext cx="318275" cy="272372"/>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59" name="Line 39"/>
          <p:cNvSpPr>
            <a:spLocks noChangeShapeType="1"/>
          </p:cNvSpPr>
          <p:nvPr/>
        </p:nvSpPr>
        <p:spPr bwMode="auto">
          <a:xfrm flipV="1">
            <a:off x="5966529" y="2413366"/>
            <a:ext cx="188607" cy="161405"/>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60" name="Line 39"/>
          <p:cNvSpPr>
            <a:spLocks noChangeShapeType="1"/>
          </p:cNvSpPr>
          <p:nvPr/>
        </p:nvSpPr>
        <p:spPr bwMode="auto">
          <a:xfrm flipV="1">
            <a:off x="7235232" y="2413366"/>
            <a:ext cx="188607" cy="161405"/>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61" name="Line 39"/>
          <p:cNvSpPr>
            <a:spLocks noChangeShapeType="1"/>
          </p:cNvSpPr>
          <p:nvPr/>
        </p:nvSpPr>
        <p:spPr bwMode="auto">
          <a:xfrm flipV="1">
            <a:off x="5966529" y="3878512"/>
            <a:ext cx="188607" cy="161405"/>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62" name="Line 39"/>
          <p:cNvSpPr>
            <a:spLocks noChangeShapeType="1"/>
          </p:cNvSpPr>
          <p:nvPr/>
        </p:nvSpPr>
        <p:spPr bwMode="auto">
          <a:xfrm flipV="1">
            <a:off x="7235232" y="3878512"/>
            <a:ext cx="188607" cy="161405"/>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63" name="Line 39"/>
          <p:cNvSpPr>
            <a:spLocks noChangeShapeType="1"/>
          </p:cNvSpPr>
          <p:nvPr/>
        </p:nvSpPr>
        <p:spPr bwMode="auto">
          <a:xfrm flipV="1">
            <a:off x="5966529" y="5361608"/>
            <a:ext cx="188607" cy="161405"/>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64" name="Line 39"/>
          <p:cNvSpPr>
            <a:spLocks noChangeShapeType="1"/>
          </p:cNvSpPr>
          <p:nvPr/>
        </p:nvSpPr>
        <p:spPr bwMode="auto">
          <a:xfrm flipV="1">
            <a:off x="7235232" y="5361608"/>
            <a:ext cx="188607" cy="161405"/>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65" name="Line 39"/>
          <p:cNvSpPr>
            <a:spLocks noChangeShapeType="1"/>
          </p:cNvSpPr>
          <p:nvPr/>
        </p:nvSpPr>
        <p:spPr bwMode="auto">
          <a:xfrm flipV="1">
            <a:off x="4700982" y="3878512"/>
            <a:ext cx="188607" cy="161405"/>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66" name="Line 39"/>
          <p:cNvSpPr>
            <a:spLocks noChangeShapeType="1"/>
          </p:cNvSpPr>
          <p:nvPr/>
        </p:nvSpPr>
        <p:spPr bwMode="auto">
          <a:xfrm flipV="1">
            <a:off x="4700982" y="5361608"/>
            <a:ext cx="188607" cy="161405"/>
          </a:xfrm>
          <a:prstGeom prst="line">
            <a:avLst/>
          </a:prstGeom>
          <a:noFill/>
          <a:ln w="9525">
            <a:solidFill>
              <a:schemeClr val="tx1"/>
            </a:solidFill>
            <a:round/>
            <a:headEnd type="triangle"/>
            <a:tailEnd type="triangl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347" name="Freeform 346"/>
          <p:cNvSpPr/>
          <p:nvPr/>
        </p:nvSpPr>
        <p:spPr bwMode="auto">
          <a:xfrm>
            <a:off x="3812669" y="3910463"/>
            <a:ext cx="4286331" cy="243712"/>
          </a:xfrm>
          <a:custGeom>
            <a:avLst/>
            <a:gdLst>
              <a:gd name="connsiteX0" fmla="*/ 516749 w 3703379"/>
              <a:gd name="connsiteY0" fmla="*/ 719742 h 719742"/>
              <a:gd name="connsiteX1" fmla="*/ 3402 w 3703379"/>
              <a:gd name="connsiteY1" fmla="*/ 398900 h 719742"/>
              <a:gd name="connsiteX2" fmla="*/ 508728 w 3703379"/>
              <a:gd name="connsiteY2" fmla="*/ 62016 h 719742"/>
              <a:gd name="connsiteX3" fmla="*/ 3468497 w 3703379"/>
              <a:gd name="connsiteY3" fmla="*/ 62016 h 719742"/>
              <a:gd name="connsiteX4" fmla="*/ 3300054 w 3703379"/>
              <a:gd name="connsiteY4" fmla="*/ 695679 h 719742"/>
              <a:gd name="connsiteX0" fmla="*/ 650098 w 3711721"/>
              <a:gd name="connsiteY0" fmla="*/ 719742 h 719742"/>
              <a:gd name="connsiteX1" fmla="*/ 11744 w 3711721"/>
              <a:gd name="connsiteY1" fmla="*/ 398900 h 719742"/>
              <a:gd name="connsiteX2" fmla="*/ 517070 w 3711721"/>
              <a:gd name="connsiteY2" fmla="*/ 62016 h 719742"/>
              <a:gd name="connsiteX3" fmla="*/ 3476839 w 3711721"/>
              <a:gd name="connsiteY3" fmla="*/ 62016 h 719742"/>
              <a:gd name="connsiteX4" fmla="*/ 3308396 w 3711721"/>
              <a:gd name="connsiteY4" fmla="*/ 695679 h 719742"/>
              <a:gd name="connsiteX0" fmla="*/ 650098 w 3587541"/>
              <a:gd name="connsiteY0" fmla="*/ 719742 h 719742"/>
              <a:gd name="connsiteX1" fmla="*/ 11744 w 3587541"/>
              <a:gd name="connsiteY1" fmla="*/ 398900 h 719742"/>
              <a:gd name="connsiteX2" fmla="*/ 517070 w 3587541"/>
              <a:gd name="connsiteY2" fmla="*/ 62016 h 719742"/>
              <a:gd name="connsiteX3" fmla="*/ 3476839 w 3587541"/>
              <a:gd name="connsiteY3" fmla="*/ 62016 h 719742"/>
              <a:gd name="connsiteX4" fmla="*/ 2827118 w 3587541"/>
              <a:gd name="connsiteY4" fmla="*/ 695679 h 719742"/>
              <a:gd name="connsiteX0" fmla="*/ 648195 w 3497348"/>
              <a:gd name="connsiteY0" fmla="*/ 659834 h 659834"/>
              <a:gd name="connsiteX1" fmla="*/ 9841 w 3497348"/>
              <a:gd name="connsiteY1" fmla="*/ 338992 h 659834"/>
              <a:gd name="connsiteX2" fmla="*/ 515167 w 3497348"/>
              <a:gd name="connsiteY2" fmla="*/ 2108 h 659834"/>
              <a:gd name="connsiteX3" fmla="*/ 3374930 w 3497348"/>
              <a:gd name="connsiteY3" fmla="*/ 217382 h 659834"/>
              <a:gd name="connsiteX4" fmla="*/ 2825215 w 3497348"/>
              <a:gd name="connsiteY4" fmla="*/ 635771 h 659834"/>
              <a:gd name="connsiteX0" fmla="*/ 648195 w 3422676"/>
              <a:gd name="connsiteY0" fmla="*/ 759917 h 759917"/>
              <a:gd name="connsiteX1" fmla="*/ 9841 w 3422676"/>
              <a:gd name="connsiteY1" fmla="*/ 439075 h 759917"/>
              <a:gd name="connsiteX2" fmla="*/ 515167 w 3422676"/>
              <a:gd name="connsiteY2" fmla="*/ 102191 h 759917"/>
              <a:gd name="connsiteX3" fmla="*/ 3374930 w 3422676"/>
              <a:gd name="connsiteY3" fmla="*/ 317465 h 759917"/>
              <a:gd name="connsiteX4" fmla="*/ 2825215 w 3422676"/>
              <a:gd name="connsiteY4" fmla="*/ 735854 h 759917"/>
              <a:gd name="connsiteX0" fmla="*/ 648195 w 3418013"/>
              <a:gd name="connsiteY0" fmla="*/ 759917 h 759917"/>
              <a:gd name="connsiteX1" fmla="*/ 9841 w 3418013"/>
              <a:gd name="connsiteY1" fmla="*/ 439075 h 759917"/>
              <a:gd name="connsiteX2" fmla="*/ 515167 w 3418013"/>
              <a:gd name="connsiteY2" fmla="*/ 102191 h 759917"/>
              <a:gd name="connsiteX3" fmla="*/ 3374930 w 3418013"/>
              <a:gd name="connsiteY3" fmla="*/ 317465 h 759917"/>
              <a:gd name="connsiteX4" fmla="*/ 2825215 w 3418013"/>
              <a:gd name="connsiteY4" fmla="*/ 735854 h 759917"/>
              <a:gd name="connsiteX0" fmla="*/ 645183 w 3228065"/>
              <a:gd name="connsiteY0" fmla="*/ 759917 h 759917"/>
              <a:gd name="connsiteX1" fmla="*/ 6829 w 3228065"/>
              <a:gd name="connsiteY1" fmla="*/ 439075 h 759917"/>
              <a:gd name="connsiteX2" fmla="*/ 512155 w 3228065"/>
              <a:gd name="connsiteY2" fmla="*/ 102191 h 759917"/>
              <a:gd name="connsiteX3" fmla="*/ 3165656 w 3228065"/>
              <a:gd name="connsiteY3" fmla="*/ 317465 h 759917"/>
              <a:gd name="connsiteX4" fmla="*/ 2822203 w 3228065"/>
              <a:gd name="connsiteY4" fmla="*/ 735854 h 759917"/>
              <a:gd name="connsiteX0" fmla="*/ 645183 w 3172934"/>
              <a:gd name="connsiteY0" fmla="*/ 693841 h 693841"/>
              <a:gd name="connsiteX1" fmla="*/ 6829 w 3172934"/>
              <a:gd name="connsiteY1" fmla="*/ 372999 h 693841"/>
              <a:gd name="connsiteX2" fmla="*/ 512155 w 3172934"/>
              <a:gd name="connsiteY2" fmla="*/ 36115 h 693841"/>
              <a:gd name="connsiteX3" fmla="*/ 3165656 w 3172934"/>
              <a:gd name="connsiteY3" fmla="*/ 251389 h 693841"/>
              <a:gd name="connsiteX4" fmla="*/ 2822203 w 3172934"/>
              <a:gd name="connsiteY4" fmla="*/ 669778 h 693841"/>
              <a:gd name="connsiteX0" fmla="*/ 647156 w 3315452"/>
              <a:gd name="connsiteY0" fmla="*/ 685848 h 685848"/>
              <a:gd name="connsiteX1" fmla="*/ 8802 w 3315452"/>
              <a:gd name="connsiteY1" fmla="*/ 365006 h 685848"/>
              <a:gd name="connsiteX2" fmla="*/ 514128 w 3315452"/>
              <a:gd name="connsiteY2" fmla="*/ 28122 h 685848"/>
              <a:gd name="connsiteX3" fmla="*/ 3311388 w 3315452"/>
              <a:gd name="connsiteY3" fmla="*/ 261335 h 685848"/>
              <a:gd name="connsiteX4" fmla="*/ 2824176 w 3315452"/>
              <a:gd name="connsiteY4" fmla="*/ 661785 h 685848"/>
              <a:gd name="connsiteX0" fmla="*/ 639185 w 3307481"/>
              <a:gd name="connsiteY0" fmla="*/ 685848 h 685848"/>
              <a:gd name="connsiteX1" fmla="*/ 831 w 3307481"/>
              <a:gd name="connsiteY1" fmla="*/ 365006 h 685848"/>
              <a:gd name="connsiteX2" fmla="*/ 506157 w 3307481"/>
              <a:gd name="connsiteY2" fmla="*/ 28122 h 685848"/>
              <a:gd name="connsiteX3" fmla="*/ 3303417 w 3307481"/>
              <a:gd name="connsiteY3" fmla="*/ 261335 h 685848"/>
              <a:gd name="connsiteX4" fmla="*/ 2816205 w 3307481"/>
              <a:gd name="connsiteY4" fmla="*/ 661785 h 685848"/>
              <a:gd name="connsiteX0" fmla="*/ 476418 w 3144714"/>
              <a:gd name="connsiteY0" fmla="*/ 683267 h 683267"/>
              <a:gd name="connsiteX1" fmla="*/ 31825 w 3144714"/>
              <a:gd name="connsiteY1" fmla="*/ 326546 h 683267"/>
              <a:gd name="connsiteX2" fmla="*/ 343390 w 3144714"/>
              <a:gd name="connsiteY2" fmla="*/ 25541 h 683267"/>
              <a:gd name="connsiteX3" fmla="*/ 3140650 w 3144714"/>
              <a:gd name="connsiteY3" fmla="*/ 258754 h 683267"/>
              <a:gd name="connsiteX4" fmla="*/ 2653438 w 3144714"/>
              <a:gd name="connsiteY4" fmla="*/ 659204 h 683267"/>
              <a:gd name="connsiteX0" fmla="*/ 461967 w 3130263"/>
              <a:gd name="connsiteY0" fmla="*/ 683267 h 683267"/>
              <a:gd name="connsiteX1" fmla="*/ 17374 w 3130263"/>
              <a:gd name="connsiteY1" fmla="*/ 326546 h 683267"/>
              <a:gd name="connsiteX2" fmla="*/ 328939 w 3130263"/>
              <a:gd name="connsiteY2" fmla="*/ 25541 h 683267"/>
              <a:gd name="connsiteX3" fmla="*/ 3126199 w 3130263"/>
              <a:gd name="connsiteY3" fmla="*/ 258754 h 683267"/>
              <a:gd name="connsiteX4" fmla="*/ 2638987 w 3130263"/>
              <a:gd name="connsiteY4" fmla="*/ 659204 h 683267"/>
              <a:gd name="connsiteX0" fmla="*/ 510208 w 3178504"/>
              <a:gd name="connsiteY0" fmla="*/ 683267 h 683267"/>
              <a:gd name="connsiteX1" fmla="*/ 65615 w 3178504"/>
              <a:gd name="connsiteY1" fmla="*/ 326546 h 683267"/>
              <a:gd name="connsiteX2" fmla="*/ 377180 w 3178504"/>
              <a:gd name="connsiteY2" fmla="*/ 25541 h 683267"/>
              <a:gd name="connsiteX3" fmla="*/ 3174440 w 3178504"/>
              <a:gd name="connsiteY3" fmla="*/ 258754 h 683267"/>
              <a:gd name="connsiteX4" fmla="*/ 2687228 w 3178504"/>
              <a:gd name="connsiteY4" fmla="*/ 659204 h 683267"/>
              <a:gd name="connsiteX0" fmla="*/ 550439 w 3218735"/>
              <a:gd name="connsiteY0" fmla="*/ 683267 h 683267"/>
              <a:gd name="connsiteX1" fmla="*/ 105846 w 3218735"/>
              <a:gd name="connsiteY1" fmla="*/ 326546 h 683267"/>
              <a:gd name="connsiteX2" fmla="*/ 417411 w 3218735"/>
              <a:gd name="connsiteY2" fmla="*/ 25541 h 683267"/>
              <a:gd name="connsiteX3" fmla="*/ 3214671 w 3218735"/>
              <a:gd name="connsiteY3" fmla="*/ 258754 h 683267"/>
              <a:gd name="connsiteX4" fmla="*/ 2727459 w 3218735"/>
              <a:gd name="connsiteY4" fmla="*/ 659204 h 683267"/>
              <a:gd name="connsiteX0" fmla="*/ 598467 w 3266763"/>
              <a:gd name="connsiteY0" fmla="*/ 447708 h 447708"/>
              <a:gd name="connsiteX1" fmla="*/ 153874 w 3266763"/>
              <a:gd name="connsiteY1" fmla="*/ 90987 h 447708"/>
              <a:gd name="connsiteX2" fmla="*/ 3262699 w 3266763"/>
              <a:gd name="connsiteY2" fmla="*/ 23195 h 447708"/>
              <a:gd name="connsiteX3" fmla="*/ 2775487 w 3266763"/>
              <a:gd name="connsiteY3" fmla="*/ 423645 h 447708"/>
              <a:gd name="connsiteX0" fmla="*/ 515407 w 3316427"/>
              <a:gd name="connsiteY0" fmla="*/ 676407 h 676407"/>
              <a:gd name="connsiteX1" fmla="*/ 170820 w 3316427"/>
              <a:gd name="connsiteY1" fmla="*/ 14716 h 676407"/>
              <a:gd name="connsiteX2" fmla="*/ 3179639 w 3316427"/>
              <a:gd name="connsiteY2" fmla="*/ 251894 h 676407"/>
              <a:gd name="connsiteX3" fmla="*/ 2692427 w 3316427"/>
              <a:gd name="connsiteY3" fmla="*/ 652344 h 676407"/>
              <a:gd name="connsiteX0" fmla="*/ 515407 w 3316427"/>
              <a:gd name="connsiteY0" fmla="*/ 689920 h 689920"/>
              <a:gd name="connsiteX1" fmla="*/ 170820 w 3316427"/>
              <a:gd name="connsiteY1" fmla="*/ 28229 h 689920"/>
              <a:gd name="connsiteX2" fmla="*/ 3179639 w 3316427"/>
              <a:gd name="connsiteY2" fmla="*/ 175709 h 689920"/>
              <a:gd name="connsiteX3" fmla="*/ 2692427 w 3316427"/>
              <a:gd name="connsiteY3" fmla="*/ 665857 h 689920"/>
              <a:gd name="connsiteX0" fmla="*/ 515407 w 3242368"/>
              <a:gd name="connsiteY0" fmla="*/ 781450 h 781450"/>
              <a:gd name="connsiteX1" fmla="*/ 170820 w 3242368"/>
              <a:gd name="connsiteY1" fmla="*/ 119759 h 781450"/>
              <a:gd name="connsiteX2" fmla="*/ 3179639 w 3242368"/>
              <a:gd name="connsiteY2" fmla="*/ 267239 h 781450"/>
              <a:gd name="connsiteX3" fmla="*/ 2692427 w 3242368"/>
              <a:gd name="connsiteY3" fmla="*/ 757387 h 781450"/>
              <a:gd name="connsiteX0" fmla="*/ 386308 w 3113269"/>
              <a:gd name="connsiteY0" fmla="*/ 1112737 h 1112737"/>
              <a:gd name="connsiteX1" fmla="*/ 41721 w 3113269"/>
              <a:gd name="connsiteY1" fmla="*/ 451046 h 1112737"/>
              <a:gd name="connsiteX2" fmla="*/ 3050540 w 3113269"/>
              <a:gd name="connsiteY2" fmla="*/ 598526 h 1112737"/>
              <a:gd name="connsiteX3" fmla="*/ 2563328 w 3113269"/>
              <a:gd name="connsiteY3" fmla="*/ 1088674 h 1112737"/>
              <a:gd name="connsiteX0" fmla="*/ 398155 w 3125116"/>
              <a:gd name="connsiteY0" fmla="*/ 1112737 h 1112737"/>
              <a:gd name="connsiteX1" fmla="*/ 53568 w 3125116"/>
              <a:gd name="connsiteY1" fmla="*/ 451046 h 1112737"/>
              <a:gd name="connsiteX2" fmla="*/ 3062387 w 3125116"/>
              <a:gd name="connsiteY2" fmla="*/ 598526 h 1112737"/>
              <a:gd name="connsiteX3" fmla="*/ 2575175 w 3125116"/>
              <a:gd name="connsiteY3" fmla="*/ 1088674 h 1112737"/>
              <a:gd name="connsiteX0" fmla="*/ 398155 w 3152071"/>
              <a:gd name="connsiteY0" fmla="*/ 1112737 h 1112737"/>
              <a:gd name="connsiteX1" fmla="*/ 53568 w 3152071"/>
              <a:gd name="connsiteY1" fmla="*/ 451046 h 1112737"/>
              <a:gd name="connsiteX2" fmla="*/ 3062387 w 3152071"/>
              <a:gd name="connsiteY2" fmla="*/ 598526 h 1112737"/>
              <a:gd name="connsiteX3" fmla="*/ 2575175 w 3152071"/>
              <a:gd name="connsiteY3" fmla="*/ 1088674 h 1112737"/>
              <a:gd name="connsiteX0" fmla="*/ 398155 w 3217051"/>
              <a:gd name="connsiteY0" fmla="*/ 1068125 h 1068125"/>
              <a:gd name="connsiteX1" fmla="*/ 53568 w 3217051"/>
              <a:gd name="connsiteY1" fmla="*/ 406434 h 1068125"/>
              <a:gd name="connsiteX2" fmla="*/ 3062387 w 3217051"/>
              <a:gd name="connsiteY2" fmla="*/ 553914 h 1068125"/>
              <a:gd name="connsiteX3" fmla="*/ 2575175 w 3217051"/>
              <a:gd name="connsiteY3" fmla="*/ 1044062 h 1068125"/>
              <a:gd name="connsiteX0" fmla="*/ 367665 w 3200213"/>
              <a:gd name="connsiteY0" fmla="*/ 924926 h 975991"/>
              <a:gd name="connsiteX1" fmla="*/ 60581 w 3200213"/>
              <a:gd name="connsiteY1" fmla="*/ 406750 h 975991"/>
              <a:gd name="connsiteX2" fmla="*/ 3031897 w 3200213"/>
              <a:gd name="connsiteY2" fmla="*/ 410715 h 975991"/>
              <a:gd name="connsiteX3" fmla="*/ 2544685 w 3200213"/>
              <a:gd name="connsiteY3" fmla="*/ 900863 h 975991"/>
              <a:gd name="connsiteX0" fmla="*/ 422790 w 3255338"/>
              <a:gd name="connsiteY0" fmla="*/ 757933 h 757933"/>
              <a:gd name="connsiteX1" fmla="*/ 115706 w 3255338"/>
              <a:gd name="connsiteY1" fmla="*/ 239757 h 757933"/>
              <a:gd name="connsiteX2" fmla="*/ 3087022 w 3255338"/>
              <a:gd name="connsiteY2" fmla="*/ 243722 h 757933"/>
              <a:gd name="connsiteX3" fmla="*/ 2599810 w 3255338"/>
              <a:gd name="connsiteY3" fmla="*/ 733870 h 757933"/>
              <a:gd name="connsiteX0" fmla="*/ 431085 w 3263633"/>
              <a:gd name="connsiteY0" fmla="*/ 663043 h 663043"/>
              <a:gd name="connsiteX1" fmla="*/ 124001 w 3263633"/>
              <a:gd name="connsiteY1" fmla="*/ 144867 h 663043"/>
              <a:gd name="connsiteX2" fmla="*/ 3095317 w 3263633"/>
              <a:gd name="connsiteY2" fmla="*/ 148832 h 663043"/>
              <a:gd name="connsiteX3" fmla="*/ 2608105 w 3263633"/>
              <a:gd name="connsiteY3" fmla="*/ 638980 h 663043"/>
              <a:gd name="connsiteX0" fmla="*/ 439382 w 3271930"/>
              <a:gd name="connsiteY0" fmla="*/ 624027 h 624027"/>
              <a:gd name="connsiteX1" fmla="*/ 132298 w 3271930"/>
              <a:gd name="connsiteY1" fmla="*/ 105851 h 624027"/>
              <a:gd name="connsiteX2" fmla="*/ 3103614 w 3271930"/>
              <a:gd name="connsiteY2" fmla="*/ 109816 h 624027"/>
              <a:gd name="connsiteX3" fmla="*/ 2616402 w 3271930"/>
              <a:gd name="connsiteY3" fmla="*/ 599964 h 624027"/>
              <a:gd name="connsiteX0" fmla="*/ 439382 w 3274664"/>
              <a:gd name="connsiteY0" fmla="*/ 659970 h 659970"/>
              <a:gd name="connsiteX1" fmla="*/ 132298 w 3274664"/>
              <a:gd name="connsiteY1" fmla="*/ 141794 h 659970"/>
              <a:gd name="connsiteX2" fmla="*/ 3103614 w 3274664"/>
              <a:gd name="connsiteY2" fmla="*/ 145759 h 659970"/>
              <a:gd name="connsiteX3" fmla="*/ 2616402 w 3274664"/>
              <a:gd name="connsiteY3" fmla="*/ 635907 h 659970"/>
              <a:gd name="connsiteX0" fmla="*/ 504006 w 3349334"/>
              <a:gd name="connsiteY0" fmla="*/ 570840 h 570840"/>
              <a:gd name="connsiteX1" fmla="*/ 196922 w 3349334"/>
              <a:gd name="connsiteY1" fmla="*/ 52664 h 570840"/>
              <a:gd name="connsiteX2" fmla="*/ 3180738 w 3349334"/>
              <a:gd name="connsiteY2" fmla="*/ 146328 h 570840"/>
              <a:gd name="connsiteX3" fmla="*/ 2681026 w 3349334"/>
              <a:gd name="connsiteY3" fmla="*/ 546777 h 570840"/>
              <a:gd name="connsiteX0" fmla="*/ 504006 w 3340096"/>
              <a:gd name="connsiteY0" fmla="*/ 545071 h 545071"/>
              <a:gd name="connsiteX1" fmla="*/ 196922 w 3340096"/>
              <a:gd name="connsiteY1" fmla="*/ 26895 h 545071"/>
              <a:gd name="connsiteX2" fmla="*/ 3180738 w 3340096"/>
              <a:gd name="connsiteY2" fmla="*/ 120559 h 545071"/>
              <a:gd name="connsiteX3" fmla="*/ 2656024 w 3340096"/>
              <a:gd name="connsiteY3" fmla="*/ 521008 h 545071"/>
            </a:gdLst>
            <a:ahLst/>
            <a:cxnLst>
              <a:cxn ang="0">
                <a:pos x="connsiteX0" y="connsiteY0"/>
              </a:cxn>
              <a:cxn ang="0">
                <a:pos x="connsiteX1" y="connsiteY1"/>
              </a:cxn>
              <a:cxn ang="0">
                <a:pos x="connsiteX2" y="connsiteY2"/>
              </a:cxn>
              <a:cxn ang="0">
                <a:pos x="connsiteX3" y="connsiteY3"/>
              </a:cxn>
            </a:cxnLst>
            <a:rect l="l" t="t" r="r" b="b"/>
            <a:pathLst>
              <a:path w="3340096" h="545071">
                <a:moveTo>
                  <a:pt x="504006" y="545071"/>
                </a:moveTo>
                <a:cubicBezTo>
                  <a:pt x="154245" y="493277"/>
                  <a:pt x="-249200" y="97647"/>
                  <a:pt x="196922" y="26895"/>
                </a:cubicBezTo>
                <a:cubicBezTo>
                  <a:pt x="643044" y="-43857"/>
                  <a:pt x="2770888" y="38207"/>
                  <a:pt x="3180738" y="120559"/>
                </a:cubicBezTo>
                <a:cubicBezTo>
                  <a:pt x="3590588" y="202911"/>
                  <a:pt x="3135365" y="508132"/>
                  <a:pt x="2656024" y="521008"/>
                </a:cubicBezTo>
              </a:path>
            </a:pathLst>
          </a:custGeom>
          <a:no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rtlCol="0" anchor="ctr"/>
          <a:lstStyle/>
          <a:p>
            <a:pPr algn="ctr"/>
            <a:endParaRPr lang="en-US"/>
          </a:p>
        </p:txBody>
      </p:sp>
      <p:sp>
        <p:nvSpPr>
          <p:cNvPr id="348" name="Freeform 347"/>
          <p:cNvSpPr/>
          <p:nvPr/>
        </p:nvSpPr>
        <p:spPr bwMode="auto">
          <a:xfrm>
            <a:off x="3812669" y="5440992"/>
            <a:ext cx="4286331" cy="243712"/>
          </a:xfrm>
          <a:custGeom>
            <a:avLst/>
            <a:gdLst>
              <a:gd name="connsiteX0" fmla="*/ 516749 w 3703379"/>
              <a:gd name="connsiteY0" fmla="*/ 719742 h 719742"/>
              <a:gd name="connsiteX1" fmla="*/ 3402 w 3703379"/>
              <a:gd name="connsiteY1" fmla="*/ 398900 h 719742"/>
              <a:gd name="connsiteX2" fmla="*/ 508728 w 3703379"/>
              <a:gd name="connsiteY2" fmla="*/ 62016 h 719742"/>
              <a:gd name="connsiteX3" fmla="*/ 3468497 w 3703379"/>
              <a:gd name="connsiteY3" fmla="*/ 62016 h 719742"/>
              <a:gd name="connsiteX4" fmla="*/ 3300054 w 3703379"/>
              <a:gd name="connsiteY4" fmla="*/ 695679 h 719742"/>
              <a:gd name="connsiteX0" fmla="*/ 650098 w 3711721"/>
              <a:gd name="connsiteY0" fmla="*/ 719742 h 719742"/>
              <a:gd name="connsiteX1" fmla="*/ 11744 w 3711721"/>
              <a:gd name="connsiteY1" fmla="*/ 398900 h 719742"/>
              <a:gd name="connsiteX2" fmla="*/ 517070 w 3711721"/>
              <a:gd name="connsiteY2" fmla="*/ 62016 h 719742"/>
              <a:gd name="connsiteX3" fmla="*/ 3476839 w 3711721"/>
              <a:gd name="connsiteY3" fmla="*/ 62016 h 719742"/>
              <a:gd name="connsiteX4" fmla="*/ 3308396 w 3711721"/>
              <a:gd name="connsiteY4" fmla="*/ 695679 h 719742"/>
              <a:gd name="connsiteX0" fmla="*/ 650098 w 3587541"/>
              <a:gd name="connsiteY0" fmla="*/ 719742 h 719742"/>
              <a:gd name="connsiteX1" fmla="*/ 11744 w 3587541"/>
              <a:gd name="connsiteY1" fmla="*/ 398900 h 719742"/>
              <a:gd name="connsiteX2" fmla="*/ 517070 w 3587541"/>
              <a:gd name="connsiteY2" fmla="*/ 62016 h 719742"/>
              <a:gd name="connsiteX3" fmla="*/ 3476839 w 3587541"/>
              <a:gd name="connsiteY3" fmla="*/ 62016 h 719742"/>
              <a:gd name="connsiteX4" fmla="*/ 2827118 w 3587541"/>
              <a:gd name="connsiteY4" fmla="*/ 695679 h 719742"/>
              <a:gd name="connsiteX0" fmla="*/ 648195 w 3497348"/>
              <a:gd name="connsiteY0" fmla="*/ 659834 h 659834"/>
              <a:gd name="connsiteX1" fmla="*/ 9841 w 3497348"/>
              <a:gd name="connsiteY1" fmla="*/ 338992 h 659834"/>
              <a:gd name="connsiteX2" fmla="*/ 515167 w 3497348"/>
              <a:gd name="connsiteY2" fmla="*/ 2108 h 659834"/>
              <a:gd name="connsiteX3" fmla="*/ 3374930 w 3497348"/>
              <a:gd name="connsiteY3" fmla="*/ 217382 h 659834"/>
              <a:gd name="connsiteX4" fmla="*/ 2825215 w 3497348"/>
              <a:gd name="connsiteY4" fmla="*/ 635771 h 659834"/>
              <a:gd name="connsiteX0" fmla="*/ 648195 w 3422676"/>
              <a:gd name="connsiteY0" fmla="*/ 759917 h 759917"/>
              <a:gd name="connsiteX1" fmla="*/ 9841 w 3422676"/>
              <a:gd name="connsiteY1" fmla="*/ 439075 h 759917"/>
              <a:gd name="connsiteX2" fmla="*/ 515167 w 3422676"/>
              <a:gd name="connsiteY2" fmla="*/ 102191 h 759917"/>
              <a:gd name="connsiteX3" fmla="*/ 3374930 w 3422676"/>
              <a:gd name="connsiteY3" fmla="*/ 317465 h 759917"/>
              <a:gd name="connsiteX4" fmla="*/ 2825215 w 3422676"/>
              <a:gd name="connsiteY4" fmla="*/ 735854 h 759917"/>
              <a:gd name="connsiteX0" fmla="*/ 648195 w 3418013"/>
              <a:gd name="connsiteY0" fmla="*/ 759917 h 759917"/>
              <a:gd name="connsiteX1" fmla="*/ 9841 w 3418013"/>
              <a:gd name="connsiteY1" fmla="*/ 439075 h 759917"/>
              <a:gd name="connsiteX2" fmla="*/ 515167 w 3418013"/>
              <a:gd name="connsiteY2" fmla="*/ 102191 h 759917"/>
              <a:gd name="connsiteX3" fmla="*/ 3374930 w 3418013"/>
              <a:gd name="connsiteY3" fmla="*/ 317465 h 759917"/>
              <a:gd name="connsiteX4" fmla="*/ 2825215 w 3418013"/>
              <a:gd name="connsiteY4" fmla="*/ 735854 h 759917"/>
              <a:gd name="connsiteX0" fmla="*/ 645183 w 3228065"/>
              <a:gd name="connsiteY0" fmla="*/ 759917 h 759917"/>
              <a:gd name="connsiteX1" fmla="*/ 6829 w 3228065"/>
              <a:gd name="connsiteY1" fmla="*/ 439075 h 759917"/>
              <a:gd name="connsiteX2" fmla="*/ 512155 w 3228065"/>
              <a:gd name="connsiteY2" fmla="*/ 102191 h 759917"/>
              <a:gd name="connsiteX3" fmla="*/ 3165656 w 3228065"/>
              <a:gd name="connsiteY3" fmla="*/ 317465 h 759917"/>
              <a:gd name="connsiteX4" fmla="*/ 2822203 w 3228065"/>
              <a:gd name="connsiteY4" fmla="*/ 735854 h 759917"/>
              <a:gd name="connsiteX0" fmla="*/ 645183 w 3172934"/>
              <a:gd name="connsiteY0" fmla="*/ 693841 h 693841"/>
              <a:gd name="connsiteX1" fmla="*/ 6829 w 3172934"/>
              <a:gd name="connsiteY1" fmla="*/ 372999 h 693841"/>
              <a:gd name="connsiteX2" fmla="*/ 512155 w 3172934"/>
              <a:gd name="connsiteY2" fmla="*/ 36115 h 693841"/>
              <a:gd name="connsiteX3" fmla="*/ 3165656 w 3172934"/>
              <a:gd name="connsiteY3" fmla="*/ 251389 h 693841"/>
              <a:gd name="connsiteX4" fmla="*/ 2822203 w 3172934"/>
              <a:gd name="connsiteY4" fmla="*/ 669778 h 693841"/>
              <a:gd name="connsiteX0" fmla="*/ 647156 w 3315452"/>
              <a:gd name="connsiteY0" fmla="*/ 685848 h 685848"/>
              <a:gd name="connsiteX1" fmla="*/ 8802 w 3315452"/>
              <a:gd name="connsiteY1" fmla="*/ 365006 h 685848"/>
              <a:gd name="connsiteX2" fmla="*/ 514128 w 3315452"/>
              <a:gd name="connsiteY2" fmla="*/ 28122 h 685848"/>
              <a:gd name="connsiteX3" fmla="*/ 3311388 w 3315452"/>
              <a:gd name="connsiteY3" fmla="*/ 261335 h 685848"/>
              <a:gd name="connsiteX4" fmla="*/ 2824176 w 3315452"/>
              <a:gd name="connsiteY4" fmla="*/ 661785 h 685848"/>
              <a:gd name="connsiteX0" fmla="*/ 639185 w 3307481"/>
              <a:gd name="connsiteY0" fmla="*/ 685848 h 685848"/>
              <a:gd name="connsiteX1" fmla="*/ 831 w 3307481"/>
              <a:gd name="connsiteY1" fmla="*/ 365006 h 685848"/>
              <a:gd name="connsiteX2" fmla="*/ 506157 w 3307481"/>
              <a:gd name="connsiteY2" fmla="*/ 28122 h 685848"/>
              <a:gd name="connsiteX3" fmla="*/ 3303417 w 3307481"/>
              <a:gd name="connsiteY3" fmla="*/ 261335 h 685848"/>
              <a:gd name="connsiteX4" fmla="*/ 2816205 w 3307481"/>
              <a:gd name="connsiteY4" fmla="*/ 661785 h 685848"/>
              <a:gd name="connsiteX0" fmla="*/ 476418 w 3144714"/>
              <a:gd name="connsiteY0" fmla="*/ 683267 h 683267"/>
              <a:gd name="connsiteX1" fmla="*/ 31825 w 3144714"/>
              <a:gd name="connsiteY1" fmla="*/ 326546 h 683267"/>
              <a:gd name="connsiteX2" fmla="*/ 343390 w 3144714"/>
              <a:gd name="connsiteY2" fmla="*/ 25541 h 683267"/>
              <a:gd name="connsiteX3" fmla="*/ 3140650 w 3144714"/>
              <a:gd name="connsiteY3" fmla="*/ 258754 h 683267"/>
              <a:gd name="connsiteX4" fmla="*/ 2653438 w 3144714"/>
              <a:gd name="connsiteY4" fmla="*/ 659204 h 683267"/>
              <a:gd name="connsiteX0" fmla="*/ 461967 w 3130263"/>
              <a:gd name="connsiteY0" fmla="*/ 683267 h 683267"/>
              <a:gd name="connsiteX1" fmla="*/ 17374 w 3130263"/>
              <a:gd name="connsiteY1" fmla="*/ 326546 h 683267"/>
              <a:gd name="connsiteX2" fmla="*/ 328939 w 3130263"/>
              <a:gd name="connsiteY2" fmla="*/ 25541 h 683267"/>
              <a:gd name="connsiteX3" fmla="*/ 3126199 w 3130263"/>
              <a:gd name="connsiteY3" fmla="*/ 258754 h 683267"/>
              <a:gd name="connsiteX4" fmla="*/ 2638987 w 3130263"/>
              <a:gd name="connsiteY4" fmla="*/ 659204 h 683267"/>
              <a:gd name="connsiteX0" fmla="*/ 510208 w 3178504"/>
              <a:gd name="connsiteY0" fmla="*/ 683267 h 683267"/>
              <a:gd name="connsiteX1" fmla="*/ 65615 w 3178504"/>
              <a:gd name="connsiteY1" fmla="*/ 326546 h 683267"/>
              <a:gd name="connsiteX2" fmla="*/ 377180 w 3178504"/>
              <a:gd name="connsiteY2" fmla="*/ 25541 h 683267"/>
              <a:gd name="connsiteX3" fmla="*/ 3174440 w 3178504"/>
              <a:gd name="connsiteY3" fmla="*/ 258754 h 683267"/>
              <a:gd name="connsiteX4" fmla="*/ 2687228 w 3178504"/>
              <a:gd name="connsiteY4" fmla="*/ 659204 h 683267"/>
              <a:gd name="connsiteX0" fmla="*/ 550439 w 3218735"/>
              <a:gd name="connsiteY0" fmla="*/ 683267 h 683267"/>
              <a:gd name="connsiteX1" fmla="*/ 105846 w 3218735"/>
              <a:gd name="connsiteY1" fmla="*/ 326546 h 683267"/>
              <a:gd name="connsiteX2" fmla="*/ 417411 w 3218735"/>
              <a:gd name="connsiteY2" fmla="*/ 25541 h 683267"/>
              <a:gd name="connsiteX3" fmla="*/ 3214671 w 3218735"/>
              <a:gd name="connsiteY3" fmla="*/ 258754 h 683267"/>
              <a:gd name="connsiteX4" fmla="*/ 2727459 w 3218735"/>
              <a:gd name="connsiteY4" fmla="*/ 659204 h 683267"/>
              <a:gd name="connsiteX0" fmla="*/ 598467 w 3266763"/>
              <a:gd name="connsiteY0" fmla="*/ 447708 h 447708"/>
              <a:gd name="connsiteX1" fmla="*/ 153874 w 3266763"/>
              <a:gd name="connsiteY1" fmla="*/ 90987 h 447708"/>
              <a:gd name="connsiteX2" fmla="*/ 3262699 w 3266763"/>
              <a:gd name="connsiteY2" fmla="*/ 23195 h 447708"/>
              <a:gd name="connsiteX3" fmla="*/ 2775487 w 3266763"/>
              <a:gd name="connsiteY3" fmla="*/ 423645 h 447708"/>
              <a:gd name="connsiteX0" fmla="*/ 515407 w 3316427"/>
              <a:gd name="connsiteY0" fmla="*/ 676407 h 676407"/>
              <a:gd name="connsiteX1" fmla="*/ 170820 w 3316427"/>
              <a:gd name="connsiteY1" fmla="*/ 14716 h 676407"/>
              <a:gd name="connsiteX2" fmla="*/ 3179639 w 3316427"/>
              <a:gd name="connsiteY2" fmla="*/ 251894 h 676407"/>
              <a:gd name="connsiteX3" fmla="*/ 2692427 w 3316427"/>
              <a:gd name="connsiteY3" fmla="*/ 652344 h 676407"/>
              <a:gd name="connsiteX0" fmla="*/ 515407 w 3316427"/>
              <a:gd name="connsiteY0" fmla="*/ 689920 h 689920"/>
              <a:gd name="connsiteX1" fmla="*/ 170820 w 3316427"/>
              <a:gd name="connsiteY1" fmla="*/ 28229 h 689920"/>
              <a:gd name="connsiteX2" fmla="*/ 3179639 w 3316427"/>
              <a:gd name="connsiteY2" fmla="*/ 175709 h 689920"/>
              <a:gd name="connsiteX3" fmla="*/ 2692427 w 3316427"/>
              <a:gd name="connsiteY3" fmla="*/ 665857 h 689920"/>
              <a:gd name="connsiteX0" fmla="*/ 515407 w 3242368"/>
              <a:gd name="connsiteY0" fmla="*/ 781450 h 781450"/>
              <a:gd name="connsiteX1" fmla="*/ 170820 w 3242368"/>
              <a:gd name="connsiteY1" fmla="*/ 119759 h 781450"/>
              <a:gd name="connsiteX2" fmla="*/ 3179639 w 3242368"/>
              <a:gd name="connsiteY2" fmla="*/ 267239 h 781450"/>
              <a:gd name="connsiteX3" fmla="*/ 2692427 w 3242368"/>
              <a:gd name="connsiteY3" fmla="*/ 757387 h 781450"/>
              <a:gd name="connsiteX0" fmla="*/ 386308 w 3113269"/>
              <a:gd name="connsiteY0" fmla="*/ 1112737 h 1112737"/>
              <a:gd name="connsiteX1" fmla="*/ 41721 w 3113269"/>
              <a:gd name="connsiteY1" fmla="*/ 451046 h 1112737"/>
              <a:gd name="connsiteX2" fmla="*/ 3050540 w 3113269"/>
              <a:gd name="connsiteY2" fmla="*/ 598526 h 1112737"/>
              <a:gd name="connsiteX3" fmla="*/ 2563328 w 3113269"/>
              <a:gd name="connsiteY3" fmla="*/ 1088674 h 1112737"/>
              <a:gd name="connsiteX0" fmla="*/ 398155 w 3125116"/>
              <a:gd name="connsiteY0" fmla="*/ 1112737 h 1112737"/>
              <a:gd name="connsiteX1" fmla="*/ 53568 w 3125116"/>
              <a:gd name="connsiteY1" fmla="*/ 451046 h 1112737"/>
              <a:gd name="connsiteX2" fmla="*/ 3062387 w 3125116"/>
              <a:gd name="connsiteY2" fmla="*/ 598526 h 1112737"/>
              <a:gd name="connsiteX3" fmla="*/ 2575175 w 3125116"/>
              <a:gd name="connsiteY3" fmla="*/ 1088674 h 1112737"/>
              <a:gd name="connsiteX0" fmla="*/ 398155 w 3152071"/>
              <a:gd name="connsiteY0" fmla="*/ 1112737 h 1112737"/>
              <a:gd name="connsiteX1" fmla="*/ 53568 w 3152071"/>
              <a:gd name="connsiteY1" fmla="*/ 451046 h 1112737"/>
              <a:gd name="connsiteX2" fmla="*/ 3062387 w 3152071"/>
              <a:gd name="connsiteY2" fmla="*/ 598526 h 1112737"/>
              <a:gd name="connsiteX3" fmla="*/ 2575175 w 3152071"/>
              <a:gd name="connsiteY3" fmla="*/ 1088674 h 1112737"/>
              <a:gd name="connsiteX0" fmla="*/ 398155 w 3217051"/>
              <a:gd name="connsiteY0" fmla="*/ 1068125 h 1068125"/>
              <a:gd name="connsiteX1" fmla="*/ 53568 w 3217051"/>
              <a:gd name="connsiteY1" fmla="*/ 406434 h 1068125"/>
              <a:gd name="connsiteX2" fmla="*/ 3062387 w 3217051"/>
              <a:gd name="connsiteY2" fmla="*/ 553914 h 1068125"/>
              <a:gd name="connsiteX3" fmla="*/ 2575175 w 3217051"/>
              <a:gd name="connsiteY3" fmla="*/ 1044062 h 1068125"/>
              <a:gd name="connsiteX0" fmla="*/ 367665 w 3200213"/>
              <a:gd name="connsiteY0" fmla="*/ 924926 h 975991"/>
              <a:gd name="connsiteX1" fmla="*/ 60581 w 3200213"/>
              <a:gd name="connsiteY1" fmla="*/ 406750 h 975991"/>
              <a:gd name="connsiteX2" fmla="*/ 3031897 w 3200213"/>
              <a:gd name="connsiteY2" fmla="*/ 410715 h 975991"/>
              <a:gd name="connsiteX3" fmla="*/ 2544685 w 3200213"/>
              <a:gd name="connsiteY3" fmla="*/ 900863 h 975991"/>
              <a:gd name="connsiteX0" fmla="*/ 422790 w 3255338"/>
              <a:gd name="connsiteY0" fmla="*/ 757933 h 757933"/>
              <a:gd name="connsiteX1" fmla="*/ 115706 w 3255338"/>
              <a:gd name="connsiteY1" fmla="*/ 239757 h 757933"/>
              <a:gd name="connsiteX2" fmla="*/ 3087022 w 3255338"/>
              <a:gd name="connsiteY2" fmla="*/ 243722 h 757933"/>
              <a:gd name="connsiteX3" fmla="*/ 2599810 w 3255338"/>
              <a:gd name="connsiteY3" fmla="*/ 733870 h 757933"/>
              <a:gd name="connsiteX0" fmla="*/ 431085 w 3263633"/>
              <a:gd name="connsiteY0" fmla="*/ 663043 h 663043"/>
              <a:gd name="connsiteX1" fmla="*/ 124001 w 3263633"/>
              <a:gd name="connsiteY1" fmla="*/ 144867 h 663043"/>
              <a:gd name="connsiteX2" fmla="*/ 3095317 w 3263633"/>
              <a:gd name="connsiteY2" fmla="*/ 148832 h 663043"/>
              <a:gd name="connsiteX3" fmla="*/ 2608105 w 3263633"/>
              <a:gd name="connsiteY3" fmla="*/ 638980 h 663043"/>
              <a:gd name="connsiteX0" fmla="*/ 439382 w 3271930"/>
              <a:gd name="connsiteY0" fmla="*/ 624027 h 624027"/>
              <a:gd name="connsiteX1" fmla="*/ 132298 w 3271930"/>
              <a:gd name="connsiteY1" fmla="*/ 105851 h 624027"/>
              <a:gd name="connsiteX2" fmla="*/ 3103614 w 3271930"/>
              <a:gd name="connsiteY2" fmla="*/ 109816 h 624027"/>
              <a:gd name="connsiteX3" fmla="*/ 2616402 w 3271930"/>
              <a:gd name="connsiteY3" fmla="*/ 599964 h 624027"/>
              <a:gd name="connsiteX0" fmla="*/ 439382 w 3274664"/>
              <a:gd name="connsiteY0" fmla="*/ 659970 h 659970"/>
              <a:gd name="connsiteX1" fmla="*/ 132298 w 3274664"/>
              <a:gd name="connsiteY1" fmla="*/ 141794 h 659970"/>
              <a:gd name="connsiteX2" fmla="*/ 3103614 w 3274664"/>
              <a:gd name="connsiteY2" fmla="*/ 145759 h 659970"/>
              <a:gd name="connsiteX3" fmla="*/ 2616402 w 3274664"/>
              <a:gd name="connsiteY3" fmla="*/ 635907 h 659970"/>
              <a:gd name="connsiteX0" fmla="*/ 504006 w 3349334"/>
              <a:gd name="connsiteY0" fmla="*/ 570840 h 570840"/>
              <a:gd name="connsiteX1" fmla="*/ 196922 w 3349334"/>
              <a:gd name="connsiteY1" fmla="*/ 52664 h 570840"/>
              <a:gd name="connsiteX2" fmla="*/ 3180738 w 3349334"/>
              <a:gd name="connsiteY2" fmla="*/ 146328 h 570840"/>
              <a:gd name="connsiteX3" fmla="*/ 2681026 w 3349334"/>
              <a:gd name="connsiteY3" fmla="*/ 546777 h 570840"/>
              <a:gd name="connsiteX0" fmla="*/ 504006 w 3340096"/>
              <a:gd name="connsiteY0" fmla="*/ 545071 h 545071"/>
              <a:gd name="connsiteX1" fmla="*/ 196922 w 3340096"/>
              <a:gd name="connsiteY1" fmla="*/ 26895 h 545071"/>
              <a:gd name="connsiteX2" fmla="*/ 3180738 w 3340096"/>
              <a:gd name="connsiteY2" fmla="*/ 120559 h 545071"/>
              <a:gd name="connsiteX3" fmla="*/ 2656024 w 3340096"/>
              <a:gd name="connsiteY3" fmla="*/ 521008 h 545071"/>
            </a:gdLst>
            <a:ahLst/>
            <a:cxnLst>
              <a:cxn ang="0">
                <a:pos x="connsiteX0" y="connsiteY0"/>
              </a:cxn>
              <a:cxn ang="0">
                <a:pos x="connsiteX1" y="connsiteY1"/>
              </a:cxn>
              <a:cxn ang="0">
                <a:pos x="connsiteX2" y="connsiteY2"/>
              </a:cxn>
              <a:cxn ang="0">
                <a:pos x="connsiteX3" y="connsiteY3"/>
              </a:cxn>
            </a:cxnLst>
            <a:rect l="l" t="t" r="r" b="b"/>
            <a:pathLst>
              <a:path w="3340096" h="545071">
                <a:moveTo>
                  <a:pt x="504006" y="545071"/>
                </a:moveTo>
                <a:cubicBezTo>
                  <a:pt x="154245" y="493277"/>
                  <a:pt x="-249200" y="97647"/>
                  <a:pt x="196922" y="26895"/>
                </a:cubicBezTo>
                <a:cubicBezTo>
                  <a:pt x="643044" y="-43857"/>
                  <a:pt x="2770888" y="38207"/>
                  <a:pt x="3180738" y="120559"/>
                </a:cubicBezTo>
                <a:cubicBezTo>
                  <a:pt x="3590588" y="202911"/>
                  <a:pt x="3135365" y="508132"/>
                  <a:pt x="2656024" y="521008"/>
                </a:cubicBezTo>
              </a:path>
            </a:pathLst>
          </a:custGeom>
          <a:no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rtlCol="0" anchor="ctr"/>
          <a:lstStyle/>
          <a:p>
            <a:pPr algn="ctr"/>
            <a:endParaRPr lang="en-US"/>
          </a:p>
        </p:txBody>
      </p:sp>
      <p:sp>
        <p:nvSpPr>
          <p:cNvPr id="350" name="Freeform 349"/>
          <p:cNvSpPr/>
          <p:nvPr/>
        </p:nvSpPr>
        <p:spPr bwMode="auto">
          <a:xfrm rot="16200000">
            <a:off x="3545204" y="3895052"/>
            <a:ext cx="4329525" cy="243715"/>
          </a:xfrm>
          <a:custGeom>
            <a:avLst/>
            <a:gdLst>
              <a:gd name="connsiteX0" fmla="*/ 516749 w 3703379"/>
              <a:gd name="connsiteY0" fmla="*/ 719742 h 719742"/>
              <a:gd name="connsiteX1" fmla="*/ 3402 w 3703379"/>
              <a:gd name="connsiteY1" fmla="*/ 398900 h 719742"/>
              <a:gd name="connsiteX2" fmla="*/ 508728 w 3703379"/>
              <a:gd name="connsiteY2" fmla="*/ 62016 h 719742"/>
              <a:gd name="connsiteX3" fmla="*/ 3468497 w 3703379"/>
              <a:gd name="connsiteY3" fmla="*/ 62016 h 719742"/>
              <a:gd name="connsiteX4" fmla="*/ 3300054 w 3703379"/>
              <a:gd name="connsiteY4" fmla="*/ 695679 h 719742"/>
              <a:gd name="connsiteX0" fmla="*/ 650098 w 3711721"/>
              <a:gd name="connsiteY0" fmla="*/ 719742 h 719742"/>
              <a:gd name="connsiteX1" fmla="*/ 11744 w 3711721"/>
              <a:gd name="connsiteY1" fmla="*/ 398900 h 719742"/>
              <a:gd name="connsiteX2" fmla="*/ 517070 w 3711721"/>
              <a:gd name="connsiteY2" fmla="*/ 62016 h 719742"/>
              <a:gd name="connsiteX3" fmla="*/ 3476839 w 3711721"/>
              <a:gd name="connsiteY3" fmla="*/ 62016 h 719742"/>
              <a:gd name="connsiteX4" fmla="*/ 3308396 w 3711721"/>
              <a:gd name="connsiteY4" fmla="*/ 695679 h 719742"/>
              <a:gd name="connsiteX0" fmla="*/ 650098 w 3587541"/>
              <a:gd name="connsiteY0" fmla="*/ 719742 h 719742"/>
              <a:gd name="connsiteX1" fmla="*/ 11744 w 3587541"/>
              <a:gd name="connsiteY1" fmla="*/ 398900 h 719742"/>
              <a:gd name="connsiteX2" fmla="*/ 517070 w 3587541"/>
              <a:gd name="connsiteY2" fmla="*/ 62016 h 719742"/>
              <a:gd name="connsiteX3" fmla="*/ 3476839 w 3587541"/>
              <a:gd name="connsiteY3" fmla="*/ 62016 h 719742"/>
              <a:gd name="connsiteX4" fmla="*/ 2827118 w 3587541"/>
              <a:gd name="connsiteY4" fmla="*/ 695679 h 719742"/>
              <a:gd name="connsiteX0" fmla="*/ 648195 w 3497348"/>
              <a:gd name="connsiteY0" fmla="*/ 659834 h 659834"/>
              <a:gd name="connsiteX1" fmla="*/ 9841 w 3497348"/>
              <a:gd name="connsiteY1" fmla="*/ 338992 h 659834"/>
              <a:gd name="connsiteX2" fmla="*/ 515167 w 3497348"/>
              <a:gd name="connsiteY2" fmla="*/ 2108 h 659834"/>
              <a:gd name="connsiteX3" fmla="*/ 3374930 w 3497348"/>
              <a:gd name="connsiteY3" fmla="*/ 217382 h 659834"/>
              <a:gd name="connsiteX4" fmla="*/ 2825215 w 3497348"/>
              <a:gd name="connsiteY4" fmla="*/ 635771 h 659834"/>
              <a:gd name="connsiteX0" fmla="*/ 648195 w 3422676"/>
              <a:gd name="connsiteY0" fmla="*/ 759917 h 759917"/>
              <a:gd name="connsiteX1" fmla="*/ 9841 w 3422676"/>
              <a:gd name="connsiteY1" fmla="*/ 439075 h 759917"/>
              <a:gd name="connsiteX2" fmla="*/ 515167 w 3422676"/>
              <a:gd name="connsiteY2" fmla="*/ 102191 h 759917"/>
              <a:gd name="connsiteX3" fmla="*/ 3374930 w 3422676"/>
              <a:gd name="connsiteY3" fmla="*/ 317465 h 759917"/>
              <a:gd name="connsiteX4" fmla="*/ 2825215 w 3422676"/>
              <a:gd name="connsiteY4" fmla="*/ 735854 h 759917"/>
              <a:gd name="connsiteX0" fmla="*/ 648195 w 3418013"/>
              <a:gd name="connsiteY0" fmla="*/ 759917 h 759917"/>
              <a:gd name="connsiteX1" fmla="*/ 9841 w 3418013"/>
              <a:gd name="connsiteY1" fmla="*/ 439075 h 759917"/>
              <a:gd name="connsiteX2" fmla="*/ 515167 w 3418013"/>
              <a:gd name="connsiteY2" fmla="*/ 102191 h 759917"/>
              <a:gd name="connsiteX3" fmla="*/ 3374930 w 3418013"/>
              <a:gd name="connsiteY3" fmla="*/ 317465 h 759917"/>
              <a:gd name="connsiteX4" fmla="*/ 2825215 w 3418013"/>
              <a:gd name="connsiteY4" fmla="*/ 735854 h 759917"/>
              <a:gd name="connsiteX0" fmla="*/ 645183 w 3228065"/>
              <a:gd name="connsiteY0" fmla="*/ 759917 h 759917"/>
              <a:gd name="connsiteX1" fmla="*/ 6829 w 3228065"/>
              <a:gd name="connsiteY1" fmla="*/ 439075 h 759917"/>
              <a:gd name="connsiteX2" fmla="*/ 512155 w 3228065"/>
              <a:gd name="connsiteY2" fmla="*/ 102191 h 759917"/>
              <a:gd name="connsiteX3" fmla="*/ 3165656 w 3228065"/>
              <a:gd name="connsiteY3" fmla="*/ 317465 h 759917"/>
              <a:gd name="connsiteX4" fmla="*/ 2822203 w 3228065"/>
              <a:gd name="connsiteY4" fmla="*/ 735854 h 759917"/>
              <a:gd name="connsiteX0" fmla="*/ 645183 w 3172934"/>
              <a:gd name="connsiteY0" fmla="*/ 693841 h 693841"/>
              <a:gd name="connsiteX1" fmla="*/ 6829 w 3172934"/>
              <a:gd name="connsiteY1" fmla="*/ 372999 h 693841"/>
              <a:gd name="connsiteX2" fmla="*/ 512155 w 3172934"/>
              <a:gd name="connsiteY2" fmla="*/ 36115 h 693841"/>
              <a:gd name="connsiteX3" fmla="*/ 3165656 w 3172934"/>
              <a:gd name="connsiteY3" fmla="*/ 251389 h 693841"/>
              <a:gd name="connsiteX4" fmla="*/ 2822203 w 3172934"/>
              <a:gd name="connsiteY4" fmla="*/ 669778 h 693841"/>
              <a:gd name="connsiteX0" fmla="*/ 647156 w 3315452"/>
              <a:gd name="connsiteY0" fmla="*/ 685848 h 685848"/>
              <a:gd name="connsiteX1" fmla="*/ 8802 w 3315452"/>
              <a:gd name="connsiteY1" fmla="*/ 365006 h 685848"/>
              <a:gd name="connsiteX2" fmla="*/ 514128 w 3315452"/>
              <a:gd name="connsiteY2" fmla="*/ 28122 h 685848"/>
              <a:gd name="connsiteX3" fmla="*/ 3311388 w 3315452"/>
              <a:gd name="connsiteY3" fmla="*/ 261335 h 685848"/>
              <a:gd name="connsiteX4" fmla="*/ 2824176 w 3315452"/>
              <a:gd name="connsiteY4" fmla="*/ 661785 h 685848"/>
              <a:gd name="connsiteX0" fmla="*/ 639185 w 3307481"/>
              <a:gd name="connsiteY0" fmla="*/ 685848 h 685848"/>
              <a:gd name="connsiteX1" fmla="*/ 831 w 3307481"/>
              <a:gd name="connsiteY1" fmla="*/ 365006 h 685848"/>
              <a:gd name="connsiteX2" fmla="*/ 506157 w 3307481"/>
              <a:gd name="connsiteY2" fmla="*/ 28122 h 685848"/>
              <a:gd name="connsiteX3" fmla="*/ 3303417 w 3307481"/>
              <a:gd name="connsiteY3" fmla="*/ 261335 h 685848"/>
              <a:gd name="connsiteX4" fmla="*/ 2816205 w 3307481"/>
              <a:gd name="connsiteY4" fmla="*/ 661785 h 685848"/>
              <a:gd name="connsiteX0" fmla="*/ 476418 w 3144714"/>
              <a:gd name="connsiteY0" fmla="*/ 683267 h 683267"/>
              <a:gd name="connsiteX1" fmla="*/ 31825 w 3144714"/>
              <a:gd name="connsiteY1" fmla="*/ 326546 h 683267"/>
              <a:gd name="connsiteX2" fmla="*/ 343390 w 3144714"/>
              <a:gd name="connsiteY2" fmla="*/ 25541 h 683267"/>
              <a:gd name="connsiteX3" fmla="*/ 3140650 w 3144714"/>
              <a:gd name="connsiteY3" fmla="*/ 258754 h 683267"/>
              <a:gd name="connsiteX4" fmla="*/ 2653438 w 3144714"/>
              <a:gd name="connsiteY4" fmla="*/ 659204 h 683267"/>
              <a:gd name="connsiteX0" fmla="*/ 461967 w 3130263"/>
              <a:gd name="connsiteY0" fmla="*/ 683267 h 683267"/>
              <a:gd name="connsiteX1" fmla="*/ 17374 w 3130263"/>
              <a:gd name="connsiteY1" fmla="*/ 326546 h 683267"/>
              <a:gd name="connsiteX2" fmla="*/ 328939 w 3130263"/>
              <a:gd name="connsiteY2" fmla="*/ 25541 h 683267"/>
              <a:gd name="connsiteX3" fmla="*/ 3126199 w 3130263"/>
              <a:gd name="connsiteY3" fmla="*/ 258754 h 683267"/>
              <a:gd name="connsiteX4" fmla="*/ 2638987 w 3130263"/>
              <a:gd name="connsiteY4" fmla="*/ 659204 h 683267"/>
              <a:gd name="connsiteX0" fmla="*/ 510208 w 3178504"/>
              <a:gd name="connsiteY0" fmla="*/ 683267 h 683267"/>
              <a:gd name="connsiteX1" fmla="*/ 65615 w 3178504"/>
              <a:gd name="connsiteY1" fmla="*/ 326546 h 683267"/>
              <a:gd name="connsiteX2" fmla="*/ 377180 w 3178504"/>
              <a:gd name="connsiteY2" fmla="*/ 25541 h 683267"/>
              <a:gd name="connsiteX3" fmla="*/ 3174440 w 3178504"/>
              <a:gd name="connsiteY3" fmla="*/ 258754 h 683267"/>
              <a:gd name="connsiteX4" fmla="*/ 2687228 w 3178504"/>
              <a:gd name="connsiteY4" fmla="*/ 659204 h 683267"/>
              <a:gd name="connsiteX0" fmla="*/ 550439 w 3218735"/>
              <a:gd name="connsiteY0" fmla="*/ 683267 h 683267"/>
              <a:gd name="connsiteX1" fmla="*/ 105846 w 3218735"/>
              <a:gd name="connsiteY1" fmla="*/ 326546 h 683267"/>
              <a:gd name="connsiteX2" fmla="*/ 417411 w 3218735"/>
              <a:gd name="connsiteY2" fmla="*/ 25541 h 683267"/>
              <a:gd name="connsiteX3" fmla="*/ 3214671 w 3218735"/>
              <a:gd name="connsiteY3" fmla="*/ 258754 h 683267"/>
              <a:gd name="connsiteX4" fmla="*/ 2727459 w 3218735"/>
              <a:gd name="connsiteY4" fmla="*/ 659204 h 683267"/>
              <a:gd name="connsiteX0" fmla="*/ 598467 w 3266763"/>
              <a:gd name="connsiteY0" fmla="*/ 447708 h 447708"/>
              <a:gd name="connsiteX1" fmla="*/ 153874 w 3266763"/>
              <a:gd name="connsiteY1" fmla="*/ 90987 h 447708"/>
              <a:gd name="connsiteX2" fmla="*/ 3262699 w 3266763"/>
              <a:gd name="connsiteY2" fmla="*/ 23195 h 447708"/>
              <a:gd name="connsiteX3" fmla="*/ 2775487 w 3266763"/>
              <a:gd name="connsiteY3" fmla="*/ 423645 h 447708"/>
              <a:gd name="connsiteX0" fmla="*/ 515407 w 3316427"/>
              <a:gd name="connsiteY0" fmla="*/ 676407 h 676407"/>
              <a:gd name="connsiteX1" fmla="*/ 170820 w 3316427"/>
              <a:gd name="connsiteY1" fmla="*/ 14716 h 676407"/>
              <a:gd name="connsiteX2" fmla="*/ 3179639 w 3316427"/>
              <a:gd name="connsiteY2" fmla="*/ 251894 h 676407"/>
              <a:gd name="connsiteX3" fmla="*/ 2692427 w 3316427"/>
              <a:gd name="connsiteY3" fmla="*/ 652344 h 676407"/>
              <a:gd name="connsiteX0" fmla="*/ 515407 w 3316427"/>
              <a:gd name="connsiteY0" fmla="*/ 689920 h 689920"/>
              <a:gd name="connsiteX1" fmla="*/ 170820 w 3316427"/>
              <a:gd name="connsiteY1" fmla="*/ 28229 h 689920"/>
              <a:gd name="connsiteX2" fmla="*/ 3179639 w 3316427"/>
              <a:gd name="connsiteY2" fmla="*/ 175709 h 689920"/>
              <a:gd name="connsiteX3" fmla="*/ 2692427 w 3316427"/>
              <a:gd name="connsiteY3" fmla="*/ 665857 h 689920"/>
              <a:gd name="connsiteX0" fmla="*/ 515407 w 3242368"/>
              <a:gd name="connsiteY0" fmla="*/ 781450 h 781450"/>
              <a:gd name="connsiteX1" fmla="*/ 170820 w 3242368"/>
              <a:gd name="connsiteY1" fmla="*/ 119759 h 781450"/>
              <a:gd name="connsiteX2" fmla="*/ 3179639 w 3242368"/>
              <a:gd name="connsiteY2" fmla="*/ 267239 h 781450"/>
              <a:gd name="connsiteX3" fmla="*/ 2692427 w 3242368"/>
              <a:gd name="connsiteY3" fmla="*/ 757387 h 781450"/>
              <a:gd name="connsiteX0" fmla="*/ 386308 w 3113269"/>
              <a:gd name="connsiteY0" fmla="*/ 1112737 h 1112737"/>
              <a:gd name="connsiteX1" fmla="*/ 41721 w 3113269"/>
              <a:gd name="connsiteY1" fmla="*/ 451046 h 1112737"/>
              <a:gd name="connsiteX2" fmla="*/ 3050540 w 3113269"/>
              <a:gd name="connsiteY2" fmla="*/ 598526 h 1112737"/>
              <a:gd name="connsiteX3" fmla="*/ 2563328 w 3113269"/>
              <a:gd name="connsiteY3" fmla="*/ 1088674 h 1112737"/>
              <a:gd name="connsiteX0" fmla="*/ 398155 w 3125116"/>
              <a:gd name="connsiteY0" fmla="*/ 1112737 h 1112737"/>
              <a:gd name="connsiteX1" fmla="*/ 53568 w 3125116"/>
              <a:gd name="connsiteY1" fmla="*/ 451046 h 1112737"/>
              <a:gd name="connsiteX2" fmla="*/ 3062387 w 3125116"/>
              <a:gd name="connsiteY2" fmla="*/ 598526 h 1112737"/>
              <a:gd name="connsiteX3" fmla="*/ 2575175 w 3125116"/>
              <a:gd name="connsiteY3" fmla="*/ 1088674 h 1112737"/>
              <a:gd name="connsiteX0" fmla="*/ 398155 w 3152071"/>
              <a:gd name="connsiteY0" fmla="*/ 1112737 h 1112737"/>
              <a:gd name="connsiteX1" fmla="*/ 53568 w 3152071"/>
              <a:gd name="connsiteY1" fmla="*/ 451046 h 1112737"/>
              <a:gd name="connsiteX2" fmla="*/ 3062387 w 3152071"/>
              <a:gd name="connsiteY2" fmla="*/ 598526 h 1112737"/>
              <a:gd name="connsiteX3" fmla="*/ 2575175 w 3152071"/>
              <a:gd name="connsiteY3" fmla="*/ 1088674 h 1112737"/>
              <a:gd name="connsiteX0" fmla="*/ 398155 w 3217051"/>
              <a:gd name="connsiteY0" fmla="*/ 1068125 h 1068125"/>
              <a:gd name="connsiteX1" fmla="*/ 53568 w 3217051"/>
              <a:gd name="connsiteY1" fmla="*/ 406434 h 1068125"/>
              <a:gd name="connsiteX2" fmla="*/ 3062387 w 3217051"/>
              <a:gd name="connsiteY2" fmla="*/ 553914 h 1068125"/>
              <a:gd name="connsiteX3" fmla="*/ 2575175 w 3217051"/>
              <a:gd name="connsiteY3" fmla="*/ 1044062 h 1068125"/>
              <a:gd name="connsiteX0" fmla="*/ 367665 w 3200213"/>
              <a:gd name="connsiteY0" fmla="*/ 924926 h 975991"/>
              <a:gd name="connsiteX1" fmla="*/ 60581 w 3200213"/>
              <a:gd name="connsiteY1" fmla="*/ 406750 h 975991"/>
              <a:gd name="connsiteX2" fmla="*/ 3031897 w 3200213"/>
              <a:gd name="connsiteY2" fmla="*/ 410715 h 975991"/>
              <a:gd name="connsiteX3" fmla="*/ 2544685 w 3200213"/>
              <a:gd name="connsiteY3" fmla="*/ 900863 h 975991"/>
              <a:gd name="connsiteX0" fmla="*/ 422790 w 3255338"/>
              <a:gd name="connsiteY0" fmla="*/ 757933 h 757933"/>
              <a:gd name="connsiteX1" fmla="*/ 115706 w 3255338"/>
              <a:gd name="connsiteY1" fmla="*/ 239757 h 757933"/>
              <a:gd name="connsiteX2" fmla="*/ 3087022 w 3255338"/>
              <a:gd name="connsiteY2" fmla="*/ 243722 h 757933"/>
              <a:gd name="connsiteX3" fmla="*/ 2599810 w 3255338"/>
              <a:gd name="connsiteY3" fmla="*/ 733870 h 757933"/>
              <a:gd name="connsiteX0" fmla="*/ 431085 w 3263633"/>
              <a:gd name="connsiteY0" fmla="*/ 663043 h 663043"/>
              <a:gd name="connsiteX1" fmla="*/ 124001 w 3263633"/>
              <a:gd name="connsiteY1" fmla="*/ 144867 h 663043"/>
              <a:gd name="connsiteX2" fmla="*/ 3095317 w 3263633"/>
              <a:gd name="connsiteY2" fmla="*/ 148832 h 663043"/>
              <a:gd name="connsiteX3" fmla="*/ 2608105 w 3263633"/>
              <a:gd name="connsiteY3" fmla="*/ 638980 h 663043"/>
              <a:gd name="connsiteX0" fmla="*/ 439382 w 3271930"/>
              <a:gd name="connsiteY0" fmla="*/ 624027 h 624027"/>
              <a:gd name="connsiteX1" fmla="*/ 132298 w 3271930"/>
              <a:gd name="connsiteY1" fmla="*/ 105851 h 624027"/>
              <a:gd name="connsiteX2" fmla="*/ 3103614 w 3271930"/>
              <a:gd name="connsiteY2" fmla="*/ 109816 h 624027"/>
              <a:gd name="connsiteX3" fmla="*/ 2616402 w 3271930"/>
              <a:gd name="connsiteY3" fmla="*/ 599964 h 624027"/>
              <a:gd name="connsiteX0" fmla="*/ 439382 w 3274664"/>
              <a:gd name="connsiteY0" fmla="*/ 659970 h 659970"/>
              <a:gd name="connsiteX1" fmla="*/ 132298 w 3274664"/>
              <a:gd name="connsiteY1" fmla="*/ 141794 h 659970"/>
              <a:gd name="connsiteX2" fmla="*/ 3103614 w 3274664"/>
              <a:gd name="connsiteY2" fmla="*/ 145759 h 659970"/>
              <a:gd name="connsiteX3" fmla="*/ 2616402 w 3274664"/>
              <a:gd name="connsiteY3" fmla="*/ 635907 h 659970"/>
              <a:gd name="connsiteX0" fmla="*/ 504006 w 3349334"/>
              <a:gd name="connsiteY0" fmla="*/ 570840 h 570840"/>
              <a:gd name="connsiteX1" fmla="*/ 196922 w 3349334"/>
              <a:gd name="connsiteY1" fmla="*/ 52664 h 570840"/>
              <a:gd name="connsiteX2" fmla="*/ 3180738 w 3349334"/>
              <a:gd name="connsiteY2" fmla="*/ 146328 h 570840"/>
              <a:gd name="connsiteX3" fmla="*/ 2681026 w 3349334"/>
              <a:gd name="connsiteY3" fmla="*/ 546777 h 570840"/>
              <a:gd name="connsiteX0" fmla="*/ 504006 w 3340096"/>
              <a:gd name="connsiteY0" fmla="*/ 545071 h 545071"/>
              <a:gd name="connsiteX1" fmla="*/ 196922 w 3340096"/>
              <a:gd name="connsiteY1" fmla="*/ 26895 h 545071"/>
              <a:gd name="connsiteX2" fmla="*/ 3180738 w 3340096"/>
              <a:gd name="connsiteY2" fmla="*/ 120559 h 545071"/>
              <a:gd name="connsiteX3" fmla="*/ 2656024 w 3340096"/>
              <a:gd name="connsiteY3" fmla="*/ 521008 h 545071"/>
              <a:gd name="connsiteX0" fmla="*/ 437659 w 3373755"/>
              <a:gd name="connsiteY0" fmla="*/ 545077 h 545078"/>
              <a:gd name="connsiteX1" fmla="*/ 230581 w 3373755"/>
              <a:gd name="connsiteY1" fmla="*/ 26895 h 545078"/>
              <a:gd name="connsiteX2" fmla="*/ 3214397 w 3373755"/>
              <a:gd name="connsiteY2" fmla="*/ 120559 h 545078"/>
              <a:gd name="connsiteX3" fmla="*/ 2689683 w 3373755"/>
              <a:gd name="connsiteY3" fmla="*/ 521008 h 545078"/>
            </a:gdLst>
            <a:ahLst/>
            <a:cxnLst>
              <a:cxn ang="0">
                <a:pos x="connsiteX0" y="connsiteY0"/>
              </a:cxn>
              <a:cxn ang="0">
                <a:pos x="connsiteX1" y="connsiteY1"/>
              </a:cxn>
              <a:cxn ang="0">
                <a:pos x="connsiteX2" y="connsiteY2"/>
              </a:cxn>
              <a:cxn ang="0">
                <a:pos x="connsiteX3" y="connsiteY3"/>
              </a:cxn>
            </a:cxnLst>
            <a:rect l="l" t="t" r="r" b="b"/>
            <a:pathLst>
              <a:path w="3373755" h="545078">
                <a:moveTo>
                  <a:pt x="437659" y="545077"/>
                </a:moveTo>
                <a:cubicBezTo>
                  <a:pt x="87898" y="493283"/>
                  <a:pt x="-232209" y="97648"/>
                  <a:pt x="230581" y="26895"/>
                </a:cubicBezTo>
                <a:cubicBezTo>
                  <a:pt x="693371" y="-43858"/>
                  <a:pt x="2804547" y="38207"/>
                  <a:pt x="3214397" y="120559"/>
                </a:cubicBezTo>
                <a:cubicBezTo>
                  <a:pt x="3624247" y="202911"/>
                  <a:pt x="3169024" y="508132"/>
                  <a:pt x="2689683" y="521008"/>
                </a:cubicBezTo>
              </a:path>
            </a:pathLst>
          </a:custGeom>
          <a:no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rtlCol="0" anchor="ctr"/>
          <a:lstStyle/>
          <a:p>
            <a:pPr algn="ctr"/>
            <a:endParaRPr lang="en-US"/>
          </a:p>
        </p:txBody>
      </p:sp>
      <p:sp>
        <p:nvSpPr>
          <p:cNvPr id="351" name="Freeform 350"/>
          <p:cNvSpPr/>
          <p:nvPr/>
        </p:nvSpPr>
        <p:spPr bwMode="auto">
          <a:xfrm rot="16200000">
            <a:off x="4795221" y="3895052"/>
            <a:ext cx="4329525" cy="243715"/>
          </a:xfrm>
          <a:custGeom>
            <a:avLst/>
            <a:gdLst>
              <a:gd name="connsiteX0" fmla="*/ 516749 w 3703379"/>
              <a:gd name="connsiteY0" fmla="*/ 719742 h 719742"/>
              <a:gd name="connsiteX1" fmla="*/ 3402 w 3703379"/>
              <a:gd name="connsiteY1" fmla="*/ 398900 h 719742"/>
              <a:gd name="connsiteX2" fmla="*/ 508728 w 3703379"/>
              <a:gd name="connsiteY2" fmla="*/ 62016 h 719742"/>
              <a:gd name="connsiteX3" fmla="*/ 3468497 w 3703379"/>
              <a:gd name="connsiteY3" fmla="*/ 62016 h 719742"/>
              <a:gd name="connsiteX4" fmla="*/ 3300054 w 3703379"/>
              <a:gd name="connsiteY4" fmla="*/ 695679 h 719742"/>
              <a:gd name="connsiteX0" fmla="*/ 650098 w 3711721"/>
              <a:gd name="connsiteY0" fmla="*/ 719742 h 719742"/>
              <a:gd name="connsiteX1" fmla="*/ 11744 w 3711721"/>
              <a:gd name="connsiteY1" fmla="*/ 398900 h 719742"/>
              <a:gd name="connsiteX2" fmla="*/ 517070 w 3711721"/>
              <a:gd name="connsiteY2" fmla="*/ 62016 h 719742"/>
              <a:gd name="connsiteX3" fmla="*/ 3476839 w 3711721"/>
              <a:gd name="connsiteY3" fmla="*/ 62016 h 719742"/>
              <a:gd name="connsiteX4" fmla="*/ 3308396 w 3711721"/>
              <a:gd name="connsiteY4" fmla="*/ 695679 h 719742"/>
              <a:gd name="connsiteX0" fmla="*/ 650098 w 3587541"/>
              <a:gd name="connsiteY0" fmla="*/ 719742 h 719742"/>
              <a:gd name="connsiteX1" fmla="*/ 11744 w 3587541"/>
              <a:gd name="connsiteY1" fmla="*/ 398900 h 719742"/>
              <a:gd name="connsiteX2" fmla="*/ 517070 w 3587541"/>
              <a:gd name="connsiteY2" fmla="*/ 62016 h 719742"/>
              <a:gd name="connsiteX3" fmla="*/ 3476839 w 3587541"/>
              <a:gd name="connsiteY3" fmla="*/ 62016 h 719742"/>
              <a:gd name="connsiteX4" fmla="*/ 2827118 w 3587541"/>
              <a:gd name="connsiteY4" fmla="*/ 695679 h 719742"/>
              <a:gd name="connsiteX0" fmla="*/ 648195 w 3497348"/>
              <a:gd name="connsiteY0" fmla="*/ 659834 h 659834"/>
              <a:gd name="connsiteX1" fmla="*/ 9841 w 3497348"/>
              <a:gd name="connsiteY1" fmla="*/ 338992 h 659834"/>
              <a:gd name="connsiteX2" fmla="*/ 515167 w 3497348"/>
              <a:gd name="connsiteY2" fmla="*/ 2108 h 659834"/>
              <a:gd name="connsiteX3" fmla="*/ 3374930 w 3497348"/>
              <a:gd name="connsiteY3" fmla="*/ 217382 h 659834"/>
              <a:gd name="connsiteX4" fmla="*/ 2825215 w 3497348"/>
              <a:gd name="connsiteY4" fmla="*/ 635771 h 659834"/>
              <a:gd name="connsiteX0" fmla="*/ 648195 w 3422676"/>
              <a:gd name="connsiteY0" fmla="*/ 759917 h 759917"/>
              <a:gd name="connsiteX1" fmla="*/ 9841 w 3422676"/>
              <a:gd name="connsiteY1" fmla="*/ 439075 h 759917"/>
              <a:gd name="connsiteX2" fmla="*/ 515167 w 3422676"/>
              <a:gd name="connsiteY2" fmla="*/ 102191 h 759917"/>
              <a:gd name="connsiteX3" fmla="*/ 3374930 w 3422676"/>
              <a:gd name="connsiteY3" fmla="*/ 317465 h 759917"/>
              <a:gd name="connsiteX4" fmla="*/ 2825215 w 3422676"/>
              <a:gd name="connsiteY4" fmla="*/ 735854 h 759917"/>
              <a:gd name="connsiteX0" fmla="*/ 648195 w 3418013"/>
              <a:gd name="connsiteY0" fmla="*/ 759917 h 759917"/>
              <a:gd name="connsiteX1" fmla="*/ 9841 w 3418013"/>
              <a:gd name="connsiteY1" fmla="*/ 439075 h 759917"/>
              <a:gd name="connsiteX2" fmla="*/ 515167 w 3418013"/>
              <a:gd name="connsiteY2" fmla="*/ 102191 h 759917"/>
              <a:gd name="connsiteX3" fmla="*/ 3374930 w 3418013"/>
              <a:gd name="connsiteY3" fmla="*/ 317465 h 759917"/>
              <a:gd name="connsiteX4" fmla="*/ 2825215 w 3418013"/>
              <a:gd name="connsiteY4" fmla="*/ 735854 h 759917"/>
              <a:gd name="connsiteX0" fmla="*/ 645183 w 3228065"/>
              <a:gd name="connsiteY0" fmla="*/ 759917 h 759917"/>
              <a:gd name="connsiteX1" fmla="*/ 6829 w 3228065"/>
              <a:gd name="connsiteY1" fmla="*/ 439075 h 759917"/>
              <a:gd name="connsiteX2" fmla="*/ 512155 w 3228065"/>
              <a:gd name="connsiteY2" fmla="*/ 102191 h 759917"/>
              <a:gd name="connsiteX3" fmla="*/ 3165656 w 3228065"/>
              <a:gd name="connsiteY3" fmla="*/ 317465 h 759917"/>
              <a:gd name="connsiteX4" fmla="*/ 2822203 w 3228065"/>
              <a:gd name="connsiteY4" fmla="*/ 735854 h 759917"/>
              <a:gd name="connsiteX0" fmla="*/ 645183 w 3172934"/>
              <a:gd name="connsiteY0" fmla="*/ 693841 h 693841"/>
              <a:gd name="connsiteX1" fmla="*/ 6829 w 3172934"/>
              <a:gd name="connsiteY1" fmla="*/ 372999 h 693841"/>
              <a:gd name="connsiteX2" fmla="*/ 512155 w 3172934"/>
              <a:gd name="connsiteY2" fmla="*/ 36115 h 693841"/>
              <a:gd name="connsiteX3" fmla="*/ 3165656 w 3172934"/>
              <a:gd name="connsiteY3" fmla="*/ 251389 h 693841"/>
              <a:gd name="connsiteX4" fmla="*/ 2822203 w 3172934"/>
              <a:gd name="connsiteY4" fmla="*/ 669778 h 693841"/>
              <a:gd name="connsiteX0" fmla="*/ 647156 w 3315452"/>
              <a:gd name="connsiteY0" fmla="*/ 685848 h 685848"/>
              <a:gd name="connsiteX1" fmla="*/ 8802 w 3315452"/>
              <a:gd name="connsiteY1" fmla="*/ 365006 h 685848"/>
              <a:gd name="connsiteX2" fmla="*/ 514128 w 3315452"/>
              <a:gd name="connsiteY2" fmla="*/ 28122 h 685848"/>
              <a:gd name="connsiteX3" fmla="*/ 3311388 w 3315452"/>
              <a:gd name="connsiteY3" fmla="*/ 261335 h 685848"/>
              <a:gd name="connsiteX4" fmla="*/ 2824176 w 3315452"/>
              <a:gd name="connsiteY4" fmla="*/ 661785 h 685848"/>
              <a:gd name="connsiteX0" fmla="*/ 639185 w 3307481"/>
              <a:gd name="connsiteY0" fmla="*/ 685848 h 685848"/>
              <a:gd name="connsiteX1" fmla="*/ 831 w 3307481"/>
              <a:gd name="connsiteY1" fmla="*/ 365006 h 685848"/>
              <a:gd name="connsiteX2" fmla="*/ 506157 w 3307481"/>
              <a:gd name="connsiteY2" fmla="*/ 28122 h 685848"/>
              <a:gd name="connsiteX3" fmla="*/ 3303417 w 3307481"/>
              <a:gd name="connsiteY3" fmla="*/ 261335 h 685848"/>
              <a:gd name="connsiteX4" fmla="*/ 2816205 w 3307481"/>
              <a:gd name="connsiteY4" fmla="*/ 661785 h 685848"/>
              <a:gd name="connsiteX0" fmla="*/ 476418 w 3144714"/>
              <a:gd name="connsiteY0" fmla="*/ 683267 h 683267"/>
              <a:gd name="connsiteX1" fmla="*/ 31825 w 3144714"/>
              <a:gd name="connsiteY1" fmla="*/ 326546 h 683267"/>
              <a:gd name="connsiteX2" fmla="*/ 343390 w 3144714"/>
              <a:gd name="connsiteY2" fmla="*/ 25541 h 683267"/>
              <a:gd name="connsiteX3" fmla="*/ 3140650 w 3144714"/>
              <a:gd name="connsiteY3" fmla="*/ 258754 h 683267"/>
              <a:gd name="connsiteX4" fmla="*/ 2653438 w 3144714"/>
              <a:gd name="connsiteY4" fmla="*/ 659204 h 683267"/>
              <a:gd name="connsiteX0" fmla="*/ 461967 w 3130263"/>
              <a:gd name="connsiteY0" fmla="*/ 683267 h 683267"/>
              <a:gd name="connsiteX1" fmla="*/ 17374 w 3130263"/>
              <a:gd name="connsiteY1" fmla="*/ 326546 h 683267"/>
              <a:gd name="connsiteX2" fmla="*/ 328939 w 3130263"/>
              <a:gd name="connsiteY2" fmla="*/ 25541 h 683267"/>
              <a:gd name="connsiteX3" fmla="*/ 3126199 w 3130263"/>
              <a:gd name="connsiteY3" fmla="*/ 258754 h 683267"/>
              <a:gd name="connsiteX4" fmla="*/ 2638987 w 3130263"/>
              <a:gd name="connsiteY4" fmla="*/ 659204 h 683267"/>
              <a:gd name="connsiteX0" fmla="*/ 510208 w 3178504"/>
              <a:gd name="connsiteY0" fmla="*/ 683267 h 683267"/>
              <a:gd name="connsiteX1" fmla="*/ 65615 w 3178504"/>
              <a:gd name="connsiteY1" fmla="*/ 326546 h 683267"/>
              <a:gd name="connsiteX2" fmla="*/ 377180 w 3178504"/>
              <a:gd name="connsiteY2" fmla="*/ 25541 h 683267"/>
              <a:gd name="connsiteX3" fmla="*/ 3174440 w 3178504"/>
              <a:gd name="connsiteY3" fmla="*/ 258754 h 683267"/>
              <a:gd name="connsiteX4" fmla="*/ 2687228 w 3178504"/>
              <a:gd name="connsiteY4" fmla="*/ 659204 h 683267"/>
              <a:gd name="connsiteX0" fmla="*/ 550439 w 3218735"/>
              <a:gd name="connsiteY0" fmla="*/ 683267 h 683267"/>
              <a:gd name="connsiteX1" fmla="*/ 105846 w 3218735"/>
              <a:gd name="connsiteY1" fmla="*/ 326546 h 683267"/>
              <a:gd name="connsiteX2" fmla="*/ 417411 w 3218735"/>
              <a:gd name="connsiteY2" fmla="*/ 25541 h 683267"/>
              <a:gd name="connsiteX3" fmla="*/ 3214671 w 3218735"/>
              <a:gd name="connsiteY3" fmla="*/ 258754 h 683267"/>
              <a:gd name="connsiteX4" fmla="*/ 2727459 w 3218735"/>
              <a:gd name="connsiteY4" fmla="*/ 659204 h 683267"/>
              <a:gd name="connsiteX0" fmla="*/ 598467 w 3266763"/>
              <a:gd name="connsiteY0" fmla="*/ 447708 h 447708"/>
              <a:gd name="connsiteX1" fmla="*/ 153874 w 3266763"/>
              <a:gd name="connsiteY1" fmla="*/ 90987 h 447708"/>
              <a:gd name="connsiteX2" fmla="*/ 3262699 w 3266763"/>
              <a:gd name="connsiteY2" fmla="*/ 23195 h 447708"/>
              <a:gd name="connsiteX3" fmla="*/ 2775487 w 3266763"/>
              <a:gd name="connsiteY3" fmla="*/ 423645 h 447708"/>
              <a:gd name="connsiteX0" fmla="*/ 515407 w 3316427"/>
              <a:gd name="connsiteY0" fmla="*/ 676407 h 676407"/>
              <a:gd name="connsiteX1" fmla="*/ 170820 w 3316427"/>
              <a:gd name="connsiteY1" fmla="*/ 14716 h 676407"/>
              <a:gd name="connsiteX2" fmla="*/ 3179639 w 3316427"/>
              <a:gd name="connsiteY2" fmla="*/ 251894 h 676407"/>
              <a:gd name="connsiteX3" fmla="*/ 2692427 w 3316427"/>
              <a:gd name="connsiteY3" fmla="*/ 652344 h 676407"/>
              <a:gd name="connsiteX0" fmla="*/ 515407 w 3316427"/>
              <a:gd name="connsiteY0" fmla="*/ 689920 h 689920"/>
              <a:gd name="connsiteX1" fmla="*/ 170820 w 3316427"/>
              <a:gd name="connsiteY1" fmla="*/ 28229 h 689920"/>
              <a:gd name="connsiteX2" fmla="*/ 3179639 w 3316427"/>
              <a:gd name="connsiteY2" fmla="*/ 175709 h 689920"/>
              <a:gd name="connsiteX3" fmla="*/ 2692427 w 3316427"/>
              <a:gd name="connsiteY3" fmla="*/ 665857 h 689920"/>
              <a:gd name="connsiteX0" fmla="*/ 515407 w 3242368"/>
              <a:gd name="connsiteY0" fmla="*/ 781450 h 781450"/>
              <a:gd name="connsiteX1" fmla="*/ 170820 w 3242368"/>
              <a:gd name="connsiteY1" fmla="*/ 119759 h 781450"/>
              <a:gd name="connsiteX2" fmla="*/ 3179639 w 3242368"/>
              <a:gd name="connsiteY2" fmla="*/ 267239 h 781450"/>
              <a:gd name="connsiteX3" fmla="*/ 2692427 w 3242368"/>
              <a:gd name="connsiteY3" fmla="*/ 757387 h 781450"/>
              <a:gd name="connsiteX0" fmla="*/ 386308 w 3113269"/>
              <a:gd name="connsiteY0" fmla="*/ 1112737 h 1112737"/>
              <a:gd name="connsiteX1" fmla="*/ 41721 w 3113269"/>
              <a:gd name="connsiteY1" fmla="*/ 451046 h 1112737"/>
              <a:gd name="connsiteX2" fmla="*/ 3050540 w 3113269"/>
              <a:gd name="connsiteY2" fmla="*/ 598526 h 1112737"/>
              <a:gd name="connsiteX3" fmla="*/ 2563328 w 3113269"/>
              <a:gd name="connsiteY3" fmla="*/ 1088674 h 1112737"/>
              <a:gd name="connsiteX0" fmla="*/ 398155 w 3125116"/>
              <a:gd name="connsiteY0" fmla="*/ 1112737 h 1112737"/>
              <a:gd name="connsiteX1" fmla="*/ 53568 w 3125116"/>
              <a:gd name="connsiteY1" fmla="*/ 451046 h 1112737"/>
              <a:gd name="connsiteX2" fmla="*/ 3062387 w 3125116"/>
              <a:gd name="connsiteY2" fmla="*/ 598526 h 1112737"/>
              <a:gd name="connsiteX3" fmla="*/ 2575175 w 3125116"/>
              <a:gd name="connsiteY3" fmla="*/ 1088674 h 1112737"/>
              <a:gd name="connsiteX0" fmla="*/ 398155 w 3152071"/>
              <a:gd name="connsiteY0" fmla="*/ 1112737 h 1112737"/>
              <a:gd name="connsiteX1" fmla="*/ 53568 w 3152071"/>
              <a:gd name="connsiteY1" fmla="*/ 451046 h 1112737"/>
              <a:gd name="connsiteX2" fmla="*/ 3062387 w 3152071"/>
              <a:gd name="connsiteY2" fmla="*/ 598526 h 1112737"/>
              <a:gd name="connsiteX3" fmla="*/ 2575175 w 3152071"/>
              <a:gd name="connsiteY3" fmla="*/ 1088674 h 1112737"/>
              <a:gd name="connsiteX0" fmla="*/ 398155 w 3217051"/>
              <a:gd name="connsiteY0" fmla="*/ 1068125 h 1068125"/>
              <a:gd name="connsiteX1" fmla="*/ 53568 w 3217051"/>
              <a:gd name="connsiteY1" fmla="*/ 406434 h 1068125"/>
              <a:gd name="connsiteX2" fmla="*/ 3062387 w 3217051"/>
              <a:gd name="connsiteY2" fmla="*/ 553914 h 1068125"/>
              <a:gd name="connsiteX3" fmla="*/ 2575175 w 3217051"/>
              <a:gd name="connsiteY3" fmla="*/ 1044062 h 1068125"/>
              <a:gd name="connsiteX0" fmla="*/ 367665 w 3200213"/>
              <a:gd name="connsiteY0" fmla="*/ 924926 h 975991"/>
              <a:gd name="connsiteX1" fmla="*/ 60581 w 3200213"/>
              <a:gd name="connsiteY1" fmla="*/ 406750 h 975991"/>
              <a:gd name="connsiteX2" fmla="*/ 3031897 w 3200213"/>
              <a:gd name="connsiteY2" fmla="*/ 410715 h 975991"/>
              <a:gd name="connsiteX3" fmla="*/ 2544685 w 3200213"/>
              <a:gd name="connsiteY3" fmla="*/ 900863 h 975991"/>
              <a:gd name="connsiteX0" fmla="*/ 422790 w 3255338"/>
              <a:gd name="connsiteY0" fmla="*/ 757933 h 757933"/>
              <a:gd name="connsiteX1" fmla="*/ 115706 w 3255338"/>
              <a:gd name="connsiteY1" fmla="*/ 239757 h 757933"/>
              <a:gd name="connsiteX2" fmla="*/ 3087022 w 3255338"/>
              <a:gd name="connsiteY2" fmla="*/ 243722 h 757933"/>
              <a:gd name="connsiteX3" fmla="*/ 2599810 w 3255338"/>
              <a:gd name="connsiteY3" fmla="*/ 733870 h 757933"/>
              <a:gd name="connsiteX0" fmla="*/ 431085 w 3263633"/>
              <a:gd name="connsiteY0" fmla="*/ 663043 h 663043"/>
              <a:gd name="connsiteX1" fmla="*/ 124001 w 3263633"/>
              <a:gd name="connsiteY1" fmla="*/ 144867 h 663043"/>
              <a:gd name="connsiteX2" fmla="*/ 3095317 w 3263633"/>
              <a:gd name="connsiteY2" fmla="*/ 148832 h 663043"/>
              <a:gd name="connsiteX3" fmla="*/ 2608105 w 3263633"/>
              <a:gd name="connsiteY3" fmla="*/ 638980 h 663043"/>
              <a:gd name="connsiteX0" fmla="*/ 439382 w 3271930"/>
              <a:gd name="connsiteY0" fmla="*/ 624027 h 624027"/>
              <a:gd name="connsiteX1" fmla="*/ 132298 w 3271930"/>
              <a:gd name="connsiteY1" fmla="*/ 105851 h 624027"/>
              <a:gd name="connsiteX2" fmla="*/ 3103614 w 3271930"/>
              <a:gd name="connsiteY2" fmla="*/ 109816 h 624027"/>
              <a:gd name="connsiteX3" fmla="*/ 2616402 w 3271930"/>
              <a:gd name="connsiteY3" fmla="*/ 599964 h 624027"/>
              <a:gd name="connsiteX0" fmla="*/ 439382 w 3274664"/>
              <a:gd name="connsiteY0" fmla="*/ 659970 h 659970"/>
              <a:gd name="connsiteX1" fmla="*/ 132298 w 3274664"/>
              <a:gd name="connsiteY1" fmla="*/ 141794 h 659970"/>
              <a:gd name="connsiteX2" fmla="*/ 3103614 w 3274664"/>
              <a:gd name="connsiteY2" fmla="*/ 145759 h 659970"/>
              <a:gd name="connsiteX3" fmla="*/ 2616402 w 3274664"/>
              <a:gd name="connsiteY3" fmla="*/ 635907 h 659970"/>
              <a:gd name="connsiteX0" fmla="*/ 504006 w 3349334"/>
              <a:gd name="connsiteY0" fmla="*/ 570840 h 570840"/>
              <a:gd name="connsiteX1" fmla="*/ 196922 w 3349334"/>
              <a:gd name="connsiteY1" fmla="*/ 52664 h 570840"/>
              <a:gd name="connsiteX2" fmla="*/ 3180738 w 3349334"/>
              <a:gd name="connsiteY2" fmla="*/ 146328 h 570840"/>
              <a:gd name="connsiteX3" fmla="*/ 2681026 w 3349334"/>
              <a:gd name="connsiteY3" fmla="*/ 546777 h 570840"/>
              <a:gd name="connsiteX0" fmla="*/ 504006 w 3340096"/>
              <a:gd name="connsiteY0" fmla="*/ 545071 h 545071"/>
              <a:gd name="connsiteX1" fmla="*/ 196922 w 3340096"/>
              <a:gd name="connsiteY1" fmla="*/ 26895 h 545071"/>
              <a:gd name="connsiteX2" fmla="*/ 3180738 w 3340096"/>
              <a:gd name="connsiteY2" fmla="*/ 120559 h 545071"/>
              <a:gd name="connsiteX3" fmla="*/ 2656024 w 3340096"/>
              <a:gd name="connsiteY3" fmla="*/ 521008 h 545071"/>
              <a:gd name="connsiteX0" fmla="*/ 437659 w 3373755"/>
              <a:gd name="connsiteY0" fmla="*/ 545077 h 545078"/>
              <a:gd name="connsiteX1" fmla="*/ 230581 w 3373755"/>
              <a:gd name="connsiteY1" fmla="*/ 26895 h 545078"/>
              <a:gd name="connsiteX2" fmla="*/ 3214397 w 3373755"/>
              <a:gd name="connsiteY2" fmla="*/ 120559 h 545078"/>
              <a:gd name="connsiteX3" fmla="*/ 2689683 w 3373755"/>
              <a:gd name="connsiteY3" fmla="*/ 521008 h 545078"/>
            </a:gdLst>
            <a:ahLst/>
            <a:cxnLst>
              <a:cxn ang="0">
                <a:pos x="connsiteX0" y="connsiteY0"/>
              </a:cxn>
              <a:cxn ang="0">
                <a:pos x="connsiteX1" y="connsiteY1"/>
              </a:cxn>
              <a:cxn ang="0">
                <a:pos x="connsiteX2" y="connsiteY2"/>
              </a:cxn>
              <a:cxn ang="0">
                <a:pos x="connsiteX3" y="connsiteY3"/>
              </a:cxn>
            </a:cxnLst>
            <a:rect l="l" t="t" r="r" b="b"/>
            <a:pathLst>
              <a:path w="3373755" h="545078">
                <a:moveTo>
                  <a:pt x="437659" y="545077"/>
                </a:moveTo>
                <a:cubicBezTo>
                  <a:pt x="87898" y="493283"/>
                  <a:pt x="-232209" y="97648"/>
                  <a:pt x="230581" y="26895"/>
                </a:cubicBezTo>
                <a:cubicBezTo>
                  <a:pt x="693371" y="-43858"/>
                  <a:pt x="2804547" y="38207"/>
                  <a:pt x="3214397" y="120559"/>
                </a:cubicBezTo>
                <a:cubicBezTo>
                  <a:pt x="3624247" y="202911"/>
                  <a:pt x="3169024" y="508132"/>
                  <a:pt x="2689683" y="521008"/>
                </a:cubicBezTo>
              </a:path>
            </a:pathLst>
          </a:custGeom>
          <a:no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p:spPr>
        <p:txBody>
          <a:bodyPr rtlCol="0" anchor="ctr"/>
          <a:lstStyle/>
          <a:p>
            <a:pPr algn="ctr"/>
            <a:endParaRPr lang="en-US"/>
          </a:p>
        </p:txBody>
      </p:sp>
      <p:sp>
        <p:nvSpPr>
          <p:cNvPr id="231" name="Line 39"/>
          <p:cNvSpPr>
            <a:spLocks noChangeShapeType="1"/>
          </p:cNvSpPr>
          <p:nvPr/>
        </p:nvSpPr>
        <p:spPr bwMode="auto">
          <a:xfrm flipH="1">
            <a:off x="4703078" y="4170217"/>
            <a:ext cx="2251797"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32" name="Line 39"/>
          <p:cNvSpPr>
            <a:spLocks noChangeShapeType="1"/>
          </p:cNvSpPr>
          <p:nvPr/>
        </p:nvSpPr>
        <p:spPr bwMode="auto">
          <a:xfrm flipH="1">
            <a:off x="4703078" y="5665519"/>
            <a:ext cx="2251797"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sp>
        <p:nvSpPr>
          <p:cNvPr id="235" name="Line 39"/>
          <p:cNvSpPr>
            <a:spLocks noChangeShapeType="1"/>
          </p:cNvSpPr>
          <p:nvPr/>
        </p:nvSpPr>
        <p:spPr bwMode="auto">
          <a:xfrm flipH="1">
            <a:off x="4703078" y="2717273"/>
            <a:ext cx="2251797" cy="0"/>
          </a:xfrm>
          <a:prstGeom prst="line">
            <a:avLst/>
          </a:prstGeom>
          <a:noFill/>
          <a:ln w="9525">
            <a:solidFill>
              <a:schemeClr val="tx1"/>
            </a:solidFill>
            <a:round/>
            <a:headEnd type="none"/>
            <a:tailEnd type="none" w="med" len="med"/>
          </a:ln>
          <a:effectLst/>
        </p:spPr>
        <p:txBody>
          <a:bodyPr wrap="none" anchor="ctr"/>
          <a:lstStyle/>
          <a:p>
            <a:pPr algn="ctr" fontAlgn="base">
              <a:spcBef>
                <a:spcPct val="0"/>
              </a:spcBef>
              <a:spcAft>
                <a:spcPct val="0"/>
              </a:spcAft>
            </a:pPr>
            <a:endParaRPr lang="en-US" sz="1400">
              <a:solidFill>
                <a:srgbClr val="000000"/>
              </a:solidFill>
              <a:latin typeface="Gill Sans MT" pitchFamily="34" charset="0"/>
            </a:endParaRPr>
          </a:p>
        </p:txBody>
      </p:sp>
      <p:grpSp>
        <p:nvGrpSpPr>
          <p:cNvPr id="239" name="Group 238"/>
          <p:cNvGrpSpPr/>
          <p:nvPr/>
        </p:nvGrpSpPr>
        <p:grpSpPr>
          <a:xfrm>
            <a:off x="6954879" y="2574773"/>
            <a:ext cx="275097" cy="276713"/>
            <a:chOff x="8892295" y="2764644"/>
            <a:chExt cx="331209" cy="307337"/>
          </a:xfrm>
        </p:grpSpPr>
        <p:sp>
          <p:nvSpPr>
            <p:cNvPr id="339" name="Rectangle 338"/>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340" name="Straight Connector 339"/>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341" name="Straight Connector 340"/>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342" name="Straight Connector 341"/>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343" name="Straight Connector 342"/>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44" name="Straight Connector 343"/>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242" name="Group 241"/>
          <p:cNvGrpSpPr/>
          <p:nvPr/>
        </p:nvGrpSpPr>
        <p:grpSpPr>
          <a:xfrm>
            <a:off x="5691432" y="2574773"/>
            <a:ext cx="275097" cy="276713"/>
            <a:chOff x="8892295" y="2764644"/>
            <a:chExt cx="331209" cy="307337"/>
          </a:xfrm>
        </p:grpSpPr>
        <p:sp>
          <p:nvSpPr>
            <p:cNvPr id="331" name="Rectangle 330"/>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332" name="Straight Connector 331"/>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333" name="Straight Connector 332"/>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334" name="Straight Connector 333"/>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335" name="Straight Connector 334"/>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36" name="Straight Connector 335"/>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244" name="Group 243"/>
          <p:cNvGrpSpPr/>
          <p:nvPr/>
        </p:nvGrpSpPr>
        <p:grpSpPr>
          <a:xfrm>
            <a:off x="6954879" y="4039918"/>
            <a:ext cx="275097" cy="276713"/>
            <a:chOff x="8892295" y="2764644"/>
            <a:chExt cx="331209" cy="307337"/>
          </a:xfrm>
        </p:grpSpPr>
        <p:sp>
          <p:nvSpPr>
            <p:cNvPr id="321" name="Rectangle 320"/>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322" name="Straight Connector 321"/>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323" name="Straight Connector 322"/>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324" name="Straight Connector 323"/>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325" name="Straight Connector 324"/>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26" name="Straight Connector 325"/>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246" name="Group 245"/>
          <p:cNvGrpSpPr/>
          <p:nvPr/>
        </p:nvGrpSpPr>
        <p:grpSpPr>
          <a:xfrm>
            <a:off x="5691432" y="4039918"/>
            <a:ext cx="275097" cy="276713"/>
            <a:chOff x="8892295" y="2764644"/>
            <a:chExt cx="331209" cy="307337"/>
          </a:xfrm>
        </p:grpSpPr>
        <p:sp>
          <p:nvSpPr>
            <p:cNvPr id="311" name="Rectangle 310"/>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312" name="Straight Connector 311"/>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313" name="Straight Connector 312"/>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314" name="Straight Connector 313"/>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315" name="Straight Connector 314"/>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16" name="Straight Connector 315"/>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248" name="Group 247"/>
          <p:cNvGrpSpPr/>
          <p:nvPr/>
        </p:nvGrpSpPr>
        <p:grpSpPr>
          <a:xfrm>
            <a:off x="4427984" y="2574773"/>
            <a:ext cx="275097" cy="276713"/>
            <a:chOff x="8892295" y="2764644"/>
            <a:chExt cx="331209" cy="307337"/>
          </a:xfrm>
        </p:grpSpPr>
        <p:sp>
          <p:nvSpPr>
            <p:cNvPr id="305" name="Rectangle 304"/>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306" name="Straight Connector 305"/>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307" name="Straight Connector 306"/>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308" name="Straight Connector 307"/>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309" name="Straight Connector 308"/>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10" name="Straight Connector 309"/>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250" name="Group 249"/>
          <p:cNvGrpSpPr/>
          <p:nvPr/>
        </p:nvGrpSpPr>
        <p:grpSpPr>
          <a:xfrm>
            <a:off x="4427984" y="4039918"/>
            <a:ext cx="275097" cy="276713"/>
            <a:chOff x="8892295" y="2764644"/>
            <a:chExt cx="331209" cy="307337"/>
          </a:xfrm>
        </p:grpSpPr>
        <p:sp>
          <p:nvSpPr>
            <p:cNvPr id="295" name="Rectangle 294"/>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96" name="Straight Connector 295"/>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297" name="Straight Connector 296"/>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298" name="Straight Connector 297"/>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299" name="Straight Connector 298"/>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300" name="Straight Connector 299"/>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252" name="Group 251"/>
          <p:cNvGrpSpPr/>
          <p:nvPr/>
        </p:nvGrpSpPr>
        <p:grpSpPr>
          <a:xfrm>
            <a:off x="6954879" y="5523015"/>
            <a:ext cx="275097" cy="276713"/>
            <a:chOff x="8892295" y="2764644"/>
            <a:chExt cx="331209" cy="307337"/>
          </a:xfrm>
        </p:grpSpPr>
        <p:sp>
          <p:nvSpPr>
            <p:cNvPr id="285" name="Rectangle 284"/>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86" name="Straight Connector 285"/>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287" name="Straight Connector 286"/>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288" name="Straight Connector 287"/>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289" name="Straight Connector 288"/>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290" name="Straight Connector 289"/>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254" name="Group 253"/>
          <p:cNvGrpSpPr/>
          <p:nvPr/>
        </p:nvGrpSpPr>
        <p:grpSpPr>
          <a:xfrm>
            <a:off x="5691432" y="5523015"/>
            <a:ext cx="275097" cy="276713"/>
            <a:chOff x="8892295" y="2764644"/>
            <a:chExt cx="331209" cy="307337"/>
          </a:xfrm>
        </p:grpSpPr>
        <p:sp>
          <p:nvSpPr>
            <p:cNvPr id="275" name="Rectangle 274"/>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76" name="Straight Connector 275"/>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277" name="Straight Connector 276"/>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278" name="Straight Connector 277"/>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279" name="Straight Connector 278"/>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280" name="Straight Connector 279"/>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grpSp>
        <p:nvGrpSpPr>
          <p:cNvPr id="257" name="Group 256"/>
          <p:cNvGrpSpPr/>
          <p:nvPr/>
        </p:nvGrpSpPr>
        <p:grpSpPr>
          <a:xfrm>
            <a:off x="4427984" y="5523015"/>
            <a:ext cx="275097" cy="276713"/>
            <a:chOff x="8892295" y="2764644"/>
            <a:chExt cx="331209" cy="307337"/>
          </a:xfrm>
        </p:grpSpPr>
        <p:sp>
          <p:nvSpPr>
            <p:cNvPr id="267" name="Rectangle 266"/>
            <p:cNvSpPr/>
            <p:nvPr/>
          </p:nvSpPr>
          <p:spPr bwMode="auto">
            <a:xfrm>
              <a:off x="8892295" y="2764644"/>
              <a:ext cx="331209" cy="307337"/>
            </a:xfrm>
            <a:prstGeom prst="rect">
              <a:avLst/>
            </a:prstGeom>
            <a:solidFill>
              <a:srgbClr val="3366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sz="28000" dirty="0">
                <a:solidFill>
                  <a:srgbClr val="000000"/>
                </a:solidFill>
                <a:latin typeface="Gill Sans MT" pitchFamily="34" charset="0"/>
              </a:endParaRPr>
            </a:p>
          </p:txBody>
        </p:sp>
        <p:cxnSp>
          <p:nvCxnSpPr>
            <p:cNvPr id="268" name="Straight Connector 267"/>
            <p:cNvCxnSpPr/>
            <p:nvPr/>
          </p:nvCxnSpPr>
          <p:spPr>
            <a:xfrm>
              <a:off x="8990097" y="2824230"/>
              <a:ext cx="142452" cy="197376"/>
            </a:xfrm>
            <a:prstGeom prst="line">
              <a:avLst/>
            </a:prstGeom>
            <a:noFill/>
            <a:ln w="19050">
              <a:solidFill>
                <a:schemeClr val="tx1"/>
              </a:solidFill>
              <a:round/>
              <a:headEnd type="none" w="sm" len="sm"/>
              <a:tailEnd type="none" w="sm" len="sm"/>
            </a:ln>
            <a:effectLst/>
          </p:spPr>
        </p:cxnSp>
        <p:cxnSp>
          <p:nvCxnSpPr>
            <p:cNvPr id="269" name="Straight Connector 268"/>
            <p:cNvCxnSpPr/>
            <p:nvPr/>
          </p:nvCxnSpPr>
          <p:spPr>
            <a:xfrm flipV="1">
              <a:off x="8990097" y="2824230"/>
              <a:ext cx="142452" cy="197376"/>
            </a:xfrm>
            <a:prstGeom prst="line">
              <a:avLst/>
            </a:prstGeom>
            <a:noFill/>
            <a:ln w="19050">
              <a:solidFill>
                <a:schemeClr val="tx1"/>
              </a:solidFill>
              <a:round/>
              <a:headEnd type="none" w="sm" len="sm"/>
              <a:tailEnd type="none" w="sm" len="sm"/>
            </a:ln>
            <a:effectLst/>
          </p:spPr>
        </p:cxnSp>
        <p:cxnSp>
          <p:nvCxnSpPr>
            <p:cNvPr id="270" name="Straight Connector 269"/>
            <p:cNvCxnSpPr/>
            <p:nvPr/>
          </p:nvCxnSpPr>
          <p:spPr>
            <a:xfrm>
              <a:off x="8954360" y="3021606"/>
              <a:ext cx="38010" cy="0"/>
            </a:xfrm>
            <a:prstGeom prst="line">
              <a:avLst/>
            </a:prstGeom>
            <a:noFill/>
            <a:ln w="19050">
              <a:solidFill>
                <a:schemeClr val="tx1"/>
              </a:solidFill>
              <a:round/>
              <a:headEnd type="none" w="sm" len="sm"/>
              <a:tailEnd type="none" w="sm" len="sm"/>
            </a:ln>
            <a:effectLst/>
          </p:spPr>
        </p:cxnSp>
        <p:cxnSp>
          <p:nvCxnSpPr>
            <p:cNvPr id="271" name="Straight Connector 270"/>
            <p:cNvCxnSpPr/>
            <p:nvPr/>
          </p:nvCxnSpPr>
          <p:spPr>
            <a:xfrm>
              <a:off x="8954377" y="2824230"/>
              <a:ext cx="38010" cy="0"/>
            </a:xfrm>
            <a:prstGeom prst="line">
              <a:avLst/>
            </a:prstGeom>
            <a:noFill/>
            <a:ln w="19050">
              <a:solidFill>
                <a:schemeClr val="tx1"/>
              </a:solidFill>
              <a:round/>
              <a:headEnd type="none" w="sm" len="sm"/>
              <a:tailEnd type="none" w="sm" len="sm"/>
            </a:ln>
            <a:effectLst/>
          </p:spPr>
        </p:cxnSp>
        <p:cxnSp>
          <p:nvCxnSpPr>
            <p:cNvPr id="272" name="Straight Connector 271"/>
            <p:cNvCxnSpPr/>
            <p:nvPr/>
          </p:nvCxnSpPr>
          <p:spPr>
            <a:xfrm>
              <a:off x="9130527" y="2824230"/>
              <a:ext cx="37845" cy="0"/>
            </a:xfrm>
            <a:prstGeom prst="line">
              <a:avLst/>
            </a:prstGeom>
            <a:noFill/>
            <a:ln w="19050">
              <a:solidFill>
                <a:schemeClr val="tx1"/>
              </a:solidFill>
              <a:round/>
              <a:headEnd type="none" w="sm" len="sm"/>
              <a:tailEnd type="none" w="sm" len="sm"/>
            </a:ln>
            <a:effectLst/>
          </p:spPr>
        </p:cxnSp>
      </p:grpSp>
    </p:spTree>
    <p:extLst>
      <p:ext uri="{BB962C8B-B14F-4D97-AF65-F5344CB8AC3E}">
        <p14:creationId xmlns:p14="http://schemas.microsoft.com/office/powerpoint/2010/main" val="1092413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normAutofit fontScale="90000"/>
          </a:bodyPr>
          <a:lstStyle/>
          <a:p>
            <a:r>
              <a:rPr lang="en-US"/>
              <a:t>Benefits of CMP</a:t>
            </a:r>
            <a:endParaRPr lang="en-US" dirty="0"/>
          </a:p>
        </p:txBody>
      </p:sp>
      <p:sp>
        <p:nvSpPr>
          <p:cNvPr id="914435" name="Rectangle 3"/>
          <p:cNvSpPr>
            <a:spLocks noGrp="1" noChangeArrowheads="1"/>
          </p:cNvSpPr>
          <p:nvPr>
            <p:ph idx="1"/>
          </p:nvPr>
        </p:nvSpPr>
        <p:spPr/>
        <p:txBody>
          <a:bodyPr/>
          <a:lstStyle/>
          <a:p>
            <a:r>
              <a:rPr lang="en-US" dirty="0"/>
              <a:t>Cheaper than multi-chip SMP</a:t>
            </a:r>
          </a:p>
          <a:p>
            <a:pPr lvl="1"/>
            <a:r>
              <a:rPr lang="en-US" dirty="0"/>
              <a:t>All/most interface logic integrated on chip</a:t>
            </a:r>
          </a:p>
          <a:p>
            <a:pPr lvl="2"/>
            <a:r>
              <a:rPr lang="en-US" dirty="0"/>
              <a:t>Fewer chips</a:t>
            </a:r>
          </a:p>
          <a:p>
            <a:pPr lvl="2"/>
            <a:r>
              <a:rPr lang="en-US" dirty="0"/>
              <a:t>Single CPU socket</a:t>
            </a:r>
          </a:p>
          <a:p>
            <a:pPr lvl="2"/>
            <a:r>
              <a:rPr lang="en-US" dirty="0"/>
              <a:t>Single interface to memory</a:t>
            </a:r>
          </a:p>
          <a:p>
            <a:pPr lvl="1"/>
            <a:r>
              <a:rPr lang="en-US" dirty="0"/>
              <a:t>Less power than multi-chip SMP</a:t>
            </a:r>
          </a:p>
          <a:p>
            <a:pPr lvl="2"/>
            <a:r>
              <a:rPr lang="en-US" dirty="0"/>
              <a:t>Communication on die uses less power than chip to chip</a:t>
            </a:r>
          </a:p>
          <a:p>
            <a:r>
              <a:rPr lang="en-US" dirty="0"/>
              <a:t>Efficiency</a:t>
            </a:r>
          </a:p>
          <a:p>
            <a:pPr lvl="1"/>
            <a:r>
              <a:rPr lang="en-US" dirty="0"/>
              <a:t>Use for transistors instead of wider/more aggressive </a:t>
            </a:r>
            <a:r>
              <a:rPr lang="en-US" dirty="0" err="1"/>
              <a:t>OoO</a:t>
            </a:r>
            <a:endParaRPr lang="en-US" dirty="0"/>
          </a:p>
          <a:p>
            <a:pPr lvl="1"/>
            <a:r>
              <a:rPr lang="en-US" dirty="0"/>
              <a:t>Potentially better use of hardware resources</a:t>
            </a:r>
          </a:p>
        </p:txBody>
      </p:sp>
    </p:spTree>
    <p:extLst>
      <p:ext uri="{BB962C8B-B14F-4D97-AF65-F5344CB8AC3E}">
        <p14:creationId xmlns:p14="http://schemas.microsoft.com/office/powerpoint/2010/main" val="237823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normAutofit fontScale="90000"/>
          </a:bodyPr>
          <a:lstStyle/>
          <a:p>
            <a:r>
              <a:rPr lang="en-US"/>
              <a:t>CMP Performance vs. Power</a:t>
            </a:r>
            <a:endParaRPr lang="en-US" dirty="0"/>
          </a:p>
        </p:txBody>
      </p:sp>
      <p:sp>
        <p:nvSpPr>
          <p:cNvPr id="915459" name="Rectangle 3"/>
          <p:cNvSpPr>
            <a:spLocks noGrp="1" noChangeArrowheads="1"/>
          </p:cNvSpPr>
          <p:nvPr>
            <p:ph idx="1"/>
          </p:nvPr>
        </p:nvSpPr>
        <p:spPr/>
        <p:txBody>
          <a:bodyPr/>
          <a:lstStyle/>
          <a:p>
            <a:r>
              <a:rPr lang="en-US" dirty="0"/>
              <a:t>2x CPUs not necessarily equal to 2x performance</a:t>
            </a:r>
          </a:p>
          <a:p>
            <a:r>
              <a:rPr lang="en-US" dirty="0"/>
              <a:t>2x CPUs </a:t>
            </a:r>
            <a:r>
              <a:rPr lang="en-US" dirty="0">
                <a:sym typeface="Wingdings" pitchFamily="2" charset="2"/>
              </a:rPr>
              <a:t> ½ power for each</a:t>
            </a:r>
          </a:p>
          <a:p>
            <a:pPr lvl="1"/>
            <a:r>
              <a:rPr lang="en-US" dirty="0"/>
              <a:t>Maybe a little better than ½ if resources can be shared</a:t>
            </a:r>
          </a:p>
          <a:p>
            <a:r>
              <a:rPr lang="en-US" dirty="0"/>
              <a:t>Back-of-the-Envelope calculation:</a:t>
            </a:r>
          </a:p>
          <a:p>
            <a:pPr lvl="1"/>
            <a:r>
              <a:rPr lang="en-US" dirty="0"/>
              <a:t>3.8 GHz CPU at 100W</a:t>
            </a:r>
          </a:p>
          <a:p>
            <a:pPr lvl="1"/>
            <a:r>
              <a:rPr lang="en-US" dirty="0"/>
              <a:t>Dual-core: 50W per Core</a:t>
            </a:r>
          </a:p>
          <a:p>
            <a:pPr lvl="1"/>
            <a:r>
              <a:rPr lang="en-US" dirty="0"/>
              <a:t>P </a:t>
            </a:r>
            <a:r>
              <a:rPr lang="en-US" dirty="0">
                <a:sym typeface="Symbol" pitchFamily="18" charset="2"/>
              </a:rPr>
              <a:t> V3:  V</a:t>
            </a:r>
            <a:r>
              <a:rPr lang="en-US" baseline="-25000" dirty="0">
                <a:sym typeface="Symbol" pitchFamily="18" charset="2"/>
              </a:rPr>
              <a:t>orig</a:t>
            </a:r>
            <a:r>
              <a:rPr lang="en-US" baseline="30000" dirty="0">
                <a:sym typeface="Symbol" pitchFamily="18" charset="2"/>
              </a:rPr>
              <a:t>3</a:t>
            </a:r>
            <a:r>
              <a:rPr lang="en-US" dirty="0">
                <a:sym typeface="Symbol" pitchFamily="18" charset="2"/>
              </a:rPr>
              <a:t>/V</a:t>
            </a:r>
            <a:r>
              <a:rPr lang="en-US" baseline="-25000" dirty="0">
                <a:sym typeface="Symbol" pitchFamily="18" charset="2"/>
              </a:rPr>
              <a:t>CMP</a:t>
            </a:r>
            <a:r>
              <a:rPr lang="en-US" baseline="30000" dirty="0">
                <a:sym typeface="Symbol" pitchFamily="18" charset="2"/>
              </a:rPr>
              <a:t>3</a:t>
            </a:r>
            <a:r>
              <a:rPr lang="en-US" dirty="0">
                <a:sym typeface="Symbol" pitchFamily="18" charset="2"/>
              </a:rPr>
              <a:t> = 100W/50W  </a:t>
            </a:r>
            <a:r>
              <a:rPr lang="en-US" dirty="0">
                <a:sym typeface="Wingdings" pitchFamily="2" charset="2"/>
              </a:rPr>
              <a:t>  V</a:t>
            </a:r>
            <a:r>
              <a:rPr lang="en-US" baseline="-25000" dirty="0">
                <a:sym typeface="Wingdings" pitchFamily="2" charset="2"/>
              </a:rPr>
              <a:t>CMP</a:t>
            </a:r>
            <a:r>
              <a:rPr lang="en-US" dirty="0">
                <a:sym typeface="Wingdings" pitchFamily="2" charset="2"/>
              </a:rPr>
              <a:t> = 0.8 </a:t>
            </a:r>
            <a:r>
              <a:rPr lang="en-US" dirty="0" err="1">
                <a:sym typeface="Wingdings" pitchFamily="2" charset="2"/>
              </a:rPr>
              <a:t>V</a:t>
            </a:r>
            <a:r>
              <a:rPr lang="en-US" baseline="-25000" dirty="0" err="1">
                <a:sym typeface="Wingdings" pitchFamily="2" charset="2"/>
              </a:rPr>
              <a:t>orig</a:t>
            </a:r>
            <a:endParaRPr lang="en-US" baseline="-25000" dirty="0">
              <a:sym typeface="Wingdings" pitchFamily="2" charset="2"/>
            </a:endParaRPr>
          </a:p>
          <a:p>
            <a:pPr lvl="1"/>
            <a:r>
              <a:rPr lang="en-US" dirty="0">
                <a:sym typeface="Wingdings" pitchFamily="2" charset="2"/>
              </a:rPr>
              <a:t>f </a:t>
            </a:r>
            <a:r>
              <a:rPr lang="en-US" dirty="0">
                <a:sym typeface="Symbol" pitchFamily="18" charset="2"/>
              </a:rPr>
              <a:t> V:   </a:t>
            </a:r>
            <a:r>
              <a:rPr lang="en-US" dirty="0" err="1">
                <a:sym typeface="Symbol" pitchFamily="18" charset="2"/>
              </a:rPr>
              <a:t>f</a:t>
            </a:r>
            <a:r>
              <a:rPr lang="en-US" baseline="-25000" dirty="0" err="1">
                <a:sym typeface="Symbol" pitchFamily="18" charset="2"/>
              </a:rPr>
              <a:t>CMP</a:t>
            </a:r>
            <a:r>
              <a:rPr lang="en-US" dirty="0">
                <a:sym typeface="Symbol" pitchFamily="18" charset="2"/>
              </a:rPr>
              <a:t> = 3.0GHz</a:t>
            </a:r>
          </a:p>
        </p:txBody>
      </p:sp>
    </p:spTree>
    <p:extLst>
      <p:ext uri="{BB962C8B-B14F-4D97-AF65-F5344CB8AC3E}">
        <p14:creationId xmlns:p14="http://schemas.microsoft.com/office/powerpoint/2010/main" val="125930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5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5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54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545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5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normAutofit fontScale="90000"/>
          </a:bodyPr>
          <a:lstStyle/>
          <a:p>
            <a:r>
              <a:rPr lang="en-US"/>
              <a:t>Getting More Performance</a:t>
            </a:r>
            <a:endParaRPr lang="en-US" dirty="0"/>
          </a:p>
        </p:txBody>
      </p:sp>
      <p:sp>
        <p:nvSpPr>
          <p:cNvPr id="888835" name="Rectangle 3"/>
          <p:cNvSpPr>
            <a:spLocks noGrp="1" noChangeArrowheads="1"/>
          </p:cNvSpPr>
          <p:nvPr>
            <p:ph idx="1"/>
          </p:nvPr>
        </p:nvSpPr>
        <p:spPr/>
        <p:txBody>
          <a:bodyPr>
            <a:normAutofit/>
          </a:bodyPr>
          <a:lstStyle/>
          <a:p>
            <a:r>
              <a:rPr lang="en-US" dirty="0"/>
              <a:t>Keep pushing IPC and/or </a:t>
            </a:r>
            <a:r>
              <a:rPr lang="en-US" dirty="0" err="1"/>
              <a:t>frequenecy</a:t>
            </a:r>
            <a:endParaRPr lang="en-US" dirty="0"/>
          </a:p>
          <a:p>
            <a:pPr lvl="1"/>
            <a:r>
              <a:rPr lang="en-US" dirty="0"/>
              <a:t>Design complexity (time to market)</a:t>
            </a:r>
          </a:p>
          <a:p>
            <a:pPr lvl="1"/>
            <a:r>
              <a:rPr lang="en-US" dirty="0"/>
              <a:t>Cooling (cost)</a:t>
            </a:r>
          </a:p>
          <a:p>
            <a:pPr lvl="1"/>
            <a:r>
              <a:rPr lang="en-US" dirty="0"/>
              <a:t>Power delivery (cost)</a:t>
            </a:r>
          </a:p>
          <a:p>
            <a:pPr lvl="1"/>
            <a:r>
              <a:rPr lang="en-US" dirty="0"/>
              <a:t>…</a:t>
            </a:r>
          </a:p>
          <a:p>
            <a:r>
              <a:rPr lang="en-US" dirty="0"/>
              <a:t>Possible, but too costly</a:t>
            </a:r>
          </a:p>
        </p:txBody>
      </p:sp>
    </p:spTree>
    <p:extLst>
      <p:ext uri="{BB962C8B-B14F-4D97-AF65-F5344CB8AC3E}">
        <p14:creationId xmlns:p14="http://schemas.microsoft.com/office/powerpoint/2010/main" val="685581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p:txBody>
          <a:bodyPr>
            <a:normAutofit fontScale="90000"/>
          </a:bodyPr>
          <a:lstStyle/>
          <a:p>
            <a:r>
              <a:rPr lang="en-US" dirty="0"/>
              <a:t>Multi-Threading</a:t>
            </a:r>
          </a:p>
        </p:txBody>
      </p:sp>
      <p:sp>
        <p:nvSpPr>
          <p:cNvPr id="920579" name="Rectangle 3"/>
          <p:cNvSpPr>
            <a:spLocks noGrp="1" noChangeArrowheads="1"/>
          </p:cNvSpPr>
          <p:nvPr>
            <p:ph idx="1"/>
          </p:nvPr>
        </p:nvSpPr>
        <p:spPr/>
        <p:txBody>
          <a:bodyPr/>
          <a:lstStyle/>
          <a:p>
            <a:r>
              <a:rPr lang="en-US" dirty="0" err="1"/>
              <a:t>Uni</a:t>
            </a:r>
            <a:r>
              <a:rPr lang="en-US" dirty="0"/>
              <a:t>-Processor: 4-6 wide, lucky if you get 1-2 IPC</a:t>
            </a:r>
          </a:p>
          <a:p>
            <a:pPr lvl="1"/>
            <a:r>
              <a:rPr lang="en-US" dirty="0"/>
              <a:t>Poor utilization of transistors</a:t>
            </a:r>
          </a:p>
          <a:p>
            <a:r>
              <a:rPr lang="en-US" dirty="0"/>
              <a:t>SMP: 2-4 CPUs, but need independent threads</a:t>
            </a:r>
          </a:p>
          <a:p>
            <a:pPr lvl="1"/>
            <a:r>
              <a:rPr lang="en-US" dirty="0"/>
              <a:t>Poor utilization as well (if limited tasks)</a:t>
            </a:r>
          </a:p>
          <a:p>
            <a:r>
              <a:rPr lang="en-US" i="1" u="sng" dirty="0"/>
              <a:t>{Coarse-</a:t>
            </a:r>
            <a:r>
              <a:rPr lang="en-US" i="1" u="sng" dirty="0" err="1"/>
              <a:t>Grained,Fine</a:t>
            </a:r>
            <a:r>
              <a:rPr lang="en-US" i="1" u="sng" dirty="0"/>
              <a:t>-</a:t>
            </a:r>
            <a:r>
              <a:rPr lang="en-US" i="1" u="sng" dirty="0" err="1"/>
              <a:t>Grained,Simultaneous</a:t>
            </a:r>
            <a:r>
              <a:rPr lang="en-US" i="1" u="sng" dirty="0"/>
              <a:t>}-MT</a:t>
            </a:r>
            <a:endParaRPr lang="en-US" dirty="0"/>
          </a:p>
          <a:p>
            <a:pPr lvl="1"/>
            <a:r>
              <a:rPr lang="en-US" dirty="0"/>
              <a:t>Use single large </a:t>
            </a:r>
            <a:r>
              <a:rPr lang="en-US" dirty="0" err="1"/>
              <a:t>uni</a:t>
            </a:r>
            <a:r>
              <a:rPr lang="en-US" dirty="0"/>
              <a:t>-processor as a multi-processor</a:t>
            </a:r>
          </a:p>
          <a:p>
            <a:pPr lvl="2"/>
            <a:r>
              <a:rPr lang="en-US" dirty="0"/>
              <a:t>Core provide multiple hardware contexts (threads)</a:t>
            </a:r>
          </a:p>
          <a:p>
            <a:pPr lvl="3"/>
            <a:r>
              <a:rPr lang="en-US" dirty="0"/>
              <a:t>Per-thread PC</a:t>
            </a:r>
          </a:p>
          <a:p>
            <a:pPr lvl="3"/>
            <a:r>
              <a:rPr lang="en-US" dirty="0"/>
              <a:t>Per-thread ARF (or map table)</a:t>
            </a:r>
          </a:p>
          <a:p>
            <a:pPr lvl="1"/>
            <a:r>
              <a:rPr lang="en-US" dirty="0"/>
              <a:t>Each core appears as multiple CPUs</a:t>
            </a:r>
          </a:p>
          <a:p>
            <a:pPr lvl="2"/>
            <a:r>
              <a:rPr lang="en-US" dirty="0"/>
              <a:t>OS designers still call these “CPUs”</a:t>
            </a:r>
          </a:p>
          <a:p>
            <a:pPr lvl="1"/>
            <a:endParaRPr lang="en-US" dirty="0"/>
          </a:p>
        </p:txBody>
      </p:sp>
    </p:spTree>
    <p:extLst>
      <p:ext uri="{BB962C8B-B14F-4D97-AF65-F5344CB8AC3E}">
        <p14:creationId xmlns:p14="http://schemas.microsoft.com/office/powerpoint/2010/main" val="1272545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7"/>
          <p:cNvSpPr>
            <a:spLocks noChangeArrowheads="1"/>
          </p:cNvSpPr>
          <p:nvPr/>
        </p:nvSpPr>
        <p:spPr bwMode="auto">
          <a:xfrm>
            <a:off x="3677048" y="1901825"/>
            <a:ext cx="584200"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8130" name="Rectangle 2"/>
          <p:cNvSpPr>
            <a:spLocks noGrp="1" noChangeArrowheads="1"/>
          </p:cNvSpPr>
          <p:nvPr>
            <p:ph type="title"/>
          </p:nvPr>
        </p:nvSpPr>
        <p:spPr/>
        <p:txBody>
          <a:bodyPr>
            <a:normAutofit fontScale="90000"/>
          </a:bodyPr>
          <a:lstStyle/>
          <a:p>
            <a:pPr eaLnBrk="1" hangingPunct="1"/>
            <a:r>
              <a:rPr lang="en-US" dirty="0"/>
              <a:t>Scalar Pipeline</a:t>
            </a:r>
          </a:p>
        </p:txBody>
      </p:sp>
      <p:sp>
        <p:nvSpPr>
          <p:cNvPr id="48131" name="Rectangle 3"/>
          <p:cNvSpPr>
            <a:spLocks noChangeArrowheads="1"/>
          </p:cNvSpPr>
          <p:nvPr/>
        </p:nvSpPr>
        <p:spPr bwMode="auto">
          <a:xfrm>
            <a:off x="1644650" y="1901825"/>
            <a:ext cx="584200"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8132" name="Rectangle 4"/>
          <p:cNvSpPr>
            <a:spLocks noChangeArrowheads="1"/>
          </p:cNvSpPr>
          <p:nvPr/>
        </p:nvSpPr>
        <p:spPr bwMode="auto">
          <a:xfrm>
            <a:off x="2322116" y="1901825"/>
            <a:ext cx="584200"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8133" name="Rectangle 5"/>
          <p:cNvSpPr>
            <a:spLocks noChangeArrowheads="1"/>
          </p:cNvSpPr>
          <p:nvPr/>
        </p:nvSpPr>
        <p:spPr bwMode="auto">
          <a:xfrm>
            <a:off x="2999582" y="1901825"/>
            <a:ext cx="584200"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8137" name="Rectangle 9"/>
          <p:cNvSpPr>
            <a:spLocks noChangeArrowheads="1"/>
          </p:cNvSpPr>
          <p:nvPr/>
        </p:nvSpPr>
        <p:spPr bwMode="auto">
          <a:xfrm>
            <a:off x="5709446" y="1901825"/>
            <a:ext cx="584200"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8138" name="Rectangle 10"/>
          <p:cNvSpPr>
            <a:spLocks noChangeArrowheads="1"/>
          </p:cNvSpPr>
          <p:nvPr/>
        </p:nvSpPr>
        <p:spPr bwMode="auto">
          <a:xfrm>
            <a:off x="6386912" y="1901825"/>
            <a:ext cx="584200"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8139" name="Rectangle 11"/>
          <p:cNvSpPr>
            <a:spLocks noChangeArrowheads="1"/>
          </p:cNvSpPr>
          <p:nvPr/>
        </p:nvSpPr>
        <p:spPr bwMode="auto">
          <a:xfrm>
            <a:off x="7064375" y="1901825"/>
            <a:ext cx="584200"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8141" name="Rectangle 13"/>
          <p:cNvSpPr>
            <a:spLocks noChangeArrowheads="1"/>
          </p:cNvSpPr>
          <p:nvPr/>
        </p:nvSpPr>
        <p:spPr bwMode="auto">
          <a:xfrm>
            <a:off x="3303588" y="1360488"/>
            <a:ext cx="809625" cy="393700"/>
          </a:xfrm>
          <a:prstGeom prst="rect">
            <a:avLst/>
          </a:prstGeom>
          <a:noFill/>
          <a:ln w="12700">
            <a:noFill/>
            <a:miter lim="800000"/>
            <a:headEnd/>
            <a:tailEnd/>
          </a:ln>
        </p:spPr>
        <p:txBody>
          <a:bodyPr lIns="90488" tIns="44450" rIns="90488" bIns="44450">
            <a:spAutoFit/>
          </a:bodyPr>
          <a:lstStyle/>
          <a:p>
            <a:pPr eaLnBrk="0" fontAlgn="base" hangingPunct="0">
              <a:spcBef>
                <a:spcPct val="50000"/>
              </a:spcBef>
              <a:spcAft>
                <a:spcPct val="0"/>
              </a:spcAft>
            </a:pPr>
            <a:r>
              <a:rPr lang="en-US" sz="2000" b="1">
                <a:solidFill>
                  <a:srgbClr val="000000"/>
                </a:solidFill>
                <a:latin typeface="Arial" charset="0"/>
              </a:rPr>
              <a:t>Time</a:t>
            </a:r>
          </a:p>
        </p:txBody>
      </p:sp>
      <p:sp>
        <p:nvSpPr>
          <p:cNvPr id="48142" name="Line 14"/>
          <p:cNvSpPr>
            <a:spLocks noChangeShapeType="1"/>
          </p:cNvSpPr>
          <p:nvPr/>
        </p:nvSpPr>
        <p:spPr bwMode="auto">
          <a:xfrm>
            <a:off x="4054202" y="1587500"/>
            <a:ext cx="1885950" cy="0"/>
          </a:xfrm>
          <a:prstGeom prst="line">
            <a:avLst/>
          </a:prstGeom>
          <a:noFill/>
          <a:ln w="12700">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16" name="TextBox 1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Dependencies limit functional unit utilization</a:t>
            </a:r>
          </a:p>
        </p:txBody>
      </p:sp>
      <p:sp>
        <p:nvSpPr>
          <p:cNvPr id="17" name="Rectangle 8"/>
          <p:cNvSpPr>
            <a:spLocks noChangeArrowheads="1"/>
          </p:cNvSpPr>
          <p:nvPr/>
        </p:nvSpPr>
        <p:spPr bwMode="auto">
          <a:xfrm>
            <a:off x="4354461"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18" name="Rectangle 16"/>
          <p:cNvSpPr>
            <a:spLocks noChangeArrowheads="1"/>
          </p:cNvSpPr>
          <p:nvPr/>
        </p:nvSpPr>
        <p:spPr bwMode="auto">
          <a:xfrm>
            <a:off x="5031914"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Tree>
    <p:extLst>
      <p:ext uri="{BB962C8B-B14F-4D97-AF65-F5344CB8AC3E}">
        <p14:creationId xmlns:p14="http://schemas.microsoft.com/office/powerpoint/2010/main" val="351219977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eaLnBrk="1" hangingPunct="1"/>
            <a:r>
              <a:rPr lang="en-US" dirty="0"/>
              <a:t>Superscalar Pipeline</a:t>
            </a:r>
          </a:p>
        </p:txBody>
      </p:sp>
      <p:sp>
        <p:nvSpPr>
          <p:cNvPr id="49156" name="Rectangle 4"/>
          <p:cNvSpPr>
            <a:spLocks noChangeArrowheads="1"/>
          </p:cNvSpPr>
          <p:nvPr/>
        </p:nvSpPr>
        <p:spPr bwMode="auto">
          <a:xfrm>
            <a:off x="4354513"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57" name="Rectangle 5"/>
          <p:cNvSpPr>
            <a:spLocks noChangeArrowheads="1"/>
          </p:cNvSpPr>
          <p:nvPr/>
        </p:nvSpPr>
        <p:spPr bwMode="auto">
          <a:xfrm>
            <a:off x="4354513"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58" name="Rectangle 6"/>
          <p:cNvSpPr>
            <a:spLocks noChangeArrowheads="1"/>
          </p:cNvSpPr>
          <p:nvPr/>
        </p:nvSpPr>
        <p:spPr bwMode="auto">
          <a:xfrm>
            <a:off x="1644650"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59" name="Rectangle 7"/>
          <p:cNvSpPr>
            <a:spLocks noChangeArrowheads="1"/>
          </p:cNvSpPr>
          <p:nvPr/>
        </p:nvSpPr>
        <p:spPr bwMode="auto">
          <a:xfrm>
            <a:off x="4352925"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0" name="Rectangle 8"/>
          <p:cNvSpPr>
            <a:spLocks noChangeArrowheads="1"/>
          </p:cNvSpPr>
          <p:nvPr/>
        </p:nvSpPr>
        <p:spPr bwMode="auto">
          <a:xfrm>
            <a:off x="4354461"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1" name="Rectangle 9"/>
          <p:cNvSpPr>
            <a:spLocks noChangeArrowheads="1"/>
          </p:cNvSpPr>
          <p:nvPr/>
        </p:nvSpPr>
        <p:spPr bwMode="auto">
          <a:xfrm>
            <a:off x="5032375"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2" name="Rectangle 10"/>
          <p:cNvSpPr>
            <a:spLocks noChangeArrowheads="1"/>
          </p:cNvSpPr>
          <p:nvPr/>
        </p:nvSpPr>
        <p:spPr bwMode="auto">
          <a:xfrm>
            <a:off x="7064375"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3" name="Rectangle 11"/>
          <p:cNvSpPr>
            <a:spLocks noChangeArrowheads="1"/>
          </p:cNvSpPr>
          <p:nvPr/>
        </p:nvSpPr>
        <p:spPr bwMode="auto">
          <a:xfrm>
            <a:off x="5032375"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4" name="Rectangle 12"/>
          <p:cNvSpPr>
            <a:spLocks noChangeArrowheads="1"/>
          </p:cNvSpPr>
          <p:nvPr/>
        </p:nvSpPr>
        <p:spPr bwMode="auto">
          <a:xfrm>
            <a:off x="5708650"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5" name="Rectangle 13"/>
          <p:cNvSpPr>
            <a:spLocks noChangeArrowheads="1"/>
          </p:cNvSpPr>
          <p:nvPr/>
        </p:nvSpPr>
        <p:spPr bwMode="auto">
          <a:xfrm>
            <a:off x="5030788"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6" name="Rectangle 14"/>
          <p:cNvSpPr>
            <a:spLocks noChangeArrowheads="1"/>
          </p:cNvSpPr>
          <p:nvPr/>
        </p:nvSpPr>
        <p:spPr bwMode="auto">
          <a:xfrm>
            <a:off x="6384925"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7" name="Rectangle 15"/>
          <p:cNvSpPr>
            <a:spLocks noChangeArrowheads="1"/>
          </p:cNvSpPr>
          <p:nvPr/>
        </p:nvSpPr>
        <p:spPr bwMode="auto">
          <a:xfrm>
            <a:off x="2999555"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8" name="Rectangle 16"/>
          <p:cNvSpPr>
            <a:spLocks noChangeArrowheads="1"/>
          </p:cNvSpPr>
          <p:nvPr/>
        </p:nvSpPr>
        <p:spPr bwMode="auto">
          <a:xfrm>
            <a:off x="5031914"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69" name="Rectangle 17"/>
          <p:cNvSpPr>
            <a:spLocks noChangeArrowheads="1"/>
          </p:cNvSpPr>
          <p:nvPr/>
        </p:nvSpPr>
        <p:spPr bwMode="auto">
          <a:xfrm>
            <a:off x="3000375"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70" name="Rectangle 18"/>
          <p:cNvSpPr>
            <a:spLocks noChangeArrowheads="1"/>
          </p:cNvSpPr>
          <p:nvPr/>
        </p:nvSpPr>
        <p:spPr bwMode="auto">
          <a:xfrm>
            <a:off x="2322513"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71" name="Rectangle 19"/>
          <p:cNvSpPr>
            <a:spLocks noChangeArrowheads="1"/>
          </p:cNvSpPr>
          <p:nvPr/>
        </p:nvSpPr>
        <p:spPr bwMode="auto">
          <a:xfrm>
            <a:off x="3000375"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72" name="Rectangle 20"/>
          <p:cNvSpPr>
            <a:spLocks noChangeArrowheads="1"/>
          </p:cNvSpPr>
          <p:nvPr/>
        </p:nvSpPr>
        <p:spPr bwMode="auto">
          <a:xfrm>
            <a:off x="7064375"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73" name="Rectangle 21"/>
          <p:cNvSpPr>
            <a:spLocks noChangeArrowheads="1"/>
          </p:cNvSpPr>
          <p:nvPr/>
        </p:nvSpPr>
        <p:spPr bwMode="auto">
          <a:xfrm>
            <a:off x="2320925"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74" name="Rectangle 22"/>
          <p:cNvSpPr>
            <a:spLocks noChangeArrowheads="1"/>
          </p:cNvSpPr>
          <p:nvPr/>
        </p:nvSpPr>
        <p:spPr bwMode="auto">
          <a:xfrm>
            <a:off x="2998788"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81" name="Rectangle 24"/>
          <p:cNvSpPr>
            <a:spLocks noChangeArrowheads="1"/>
          </p:cNvSpPr>
          <p:nvPr/>
        </p:nvSpPr>
        <p:spPr bwMode="auto">
          <a:xfrm>
            <a:off x="6386820"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82" name="Rectangle 25"/>
          <p:cNvSpPr>
            <a:spLocks noChangeArrowheads="1"/>
          </p:cNvSpPr>
          <p:nvPr/>
        </p:nvSpPr>
        <p:spPr bwMode="auto">
          <a:xfrm>
            <a:off x="6386818"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83" name="Rectangle 26"/>
          <p:cNvSpPr>
            <a:spLocks noChangeArrowheads="1"/>
          </p:cNvSpPr>
          <p:nvPr/>
        </p:nvSpPr>
        <p:spPr bwMode="auto">
          <a:xfrm>
            <a:off x="1644649" y="35147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84" name="Rectangle 27"/>
          <p:cNvSpPr>
            <a:spLocks noChangeArrowheads="1"/>
          </p:cNvSpPr>
          <p:nvPr/>
        </p:nvSpPr>
        <p:spPr bwMode="auto">
          <a:xfrm>
            <a:off x="6386818" y="35147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85" name="Rectangle 28"/>
          <p:cNvSpPr>
            <a:spLocks noChangeArrowheads="1"/>
          </p:cNvSpPr>
          <p:nvPr/>
        </p:nvSpPr>
        <p:spPr bwMode="auto">
          <a:xfrm>
            <a:off x="1644649"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86" name="Rectangle 29"/>
          <p:cNvSpPr>
            <a:spLocks noChangeArrowheads="1"/>
          </p:cNvSpPr>
          <p:nvPr/>
        </p:nvSpPr>
        <p:spPr bwMode="auto">
          <a:xfrm>
            <a:off x="2322102"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87" name="Rectangle 30"/>
          <p:cNvSpPr>
            <a:spLocks noChangeArrowheads="1"/>
          </p:cNvSpPr>
          <p:nvPr/>
        </p:nvSpPr>
        <p:spPr bwMode="auto">
          <a:xfrm>
            <a:off x="1644649"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88" name="Rectangle 31"/>
          <p:cNvSpPr>
            <a:spLocks noChangeArrowheads="1"/>
          </p:cNvSpPr>
          <p:nvPr/>
        </p:nvSpPr>
        <p:spPr bwMode="auto">
          <a:xfrm>
            <a:off x="3677007"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89" name="Rectangle 32"/>
          <p:cNvSpPr>
            <a:spLocks noChangeArrowheads="1"/>
          </p:cNvSpPr>
          <p:nvPr/>
        </p:nvSpPr>
        <p:spPr bwMode="auto">
          <a:xfrm>
            <a:off x="3677007" y="35147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90" name="Rectangle 33"/>
          <p:cNvSpPr>
            <a:spLocks noChangeArrowheads="1"/>
          </p:cNvSpPr>
          <p:nvPr/>
        </p:nvSpPr>
        <p:spPr bwMode="auto">
          <a:xfrm>
            <a:off x="3677008"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91" name="Rectangle 34"/>
          <p:cNvSpPr>
            <a:spLocks noChangeArrowheads="1"/>
          </p:cNvSpPr>
          <p:nvPr/>
        </p:nvSpPr>
        <p:spPr bwMode="auto">
          <a:xfrm>
            <a:off x="5709367"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92" name="Rectangle 35"/>
          <p:cNvSpPr>
            <a:spLocks noChangeArrowheads="1"/>
          </p:cNvSpPr>
          <p:nvPr/>
        </p:nvSpPr>
        <p:spPr bwMode="auto">
          <a:xfrm>
            <a:off x="7064271"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93" name="Rectangle 36"/>
          <p:cNvSpPr>
            <a:spLocks noChangeArrowheads="1"/>
          </p:cNvSpPr>
          <p:nvPr/>
        </p:nvSpPr>
        <p:spPr bwMode="auto">
          <a:xfrm>
            <a:off x="2322102"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94" name="Rectangle 37"/>
          <p:cNvSpPr>
            <a:spLocks noChangeArrowheads="1"/>
          </p:cNvSpPr>
          <p:nvPr/>
        </p:nvSpPr>
        <p:spPr bwMode="auto">
          <a:xfrm>
            <a:off x="5709366"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95" name="Rectangle 38"/>
          <p:cNvSpPr>
            <a:spLocks noChangeArrowheads="1"/>
          </p:cNvSpPr>
          <p:nvPr/>
        </p:nvSpPr>
        <p:spPr bwMode="auto">
          <a:xfrm>
            <a:off x="3675596" y="4322763"/>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76" name="Rectangle 39"/>
          <p:cNvSpPr>
            <a:spLocks noChangeArrowheads="1"/>
          </p:cNvSpPr>
          <p:nvPr/>
        </p:nvSpPr>
        <p:spPr bwMode="auto">
          <a:xfrm>
            <a:off x="5708650"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77" name="Rectangle 40"/>
          <p:cNvSpPr>
            <a:spLocks noChangeArrowheads="1"/>
          </p:cNvSpPr>
          <p:nvPr/>
        </p:nvSpPr>
        <p:spPr bwMode="auto">
          <a:xfrm>
            <a:off x="7062788"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9178" name="Rectangle 41"/>
          <p:cNvSpPr>
            <a:spLocks noChangeArrowheads="1"/>
          </p:cNvSpPr>
          <p:nvPr/>
        </p:nvSpPr>
        <p:spPr bwMode="auto">
          <a:xfrm>
            <a:off x="3303588" y="1360488"/>
            <a:ext cx="809625" cy="393700"/>
          </a:xfrm>
          <a:prstGeom prst="rect">
            <a:avLst/>
          </a:prstGeom>
          <a:noFill/>
          <a:ln w="12700">
            <a:noFill/>
            <a:miter lim="800000"/>
            <a:headEnd/>
            <a:tailEnd/>
          </a:ln>
        </p:spPr>
        <p:txBody>
          <a:bodyPr lIns="90488" tIns="44450" rIns="90488" bIns="44450">
            <a:spAutoFit/>
          </a:bodyPr>
          <a:lstStyle/>
          <a:p>
            <a:pPr eaLnBrk="0" fontAlgn="base" hangingPunct="0">
              <a:spcBef>
                <a:spcPct val="50000"/>
              </a:spcBef>
              <a:spcAft>
                <a:spcPct val="0"/>
              </a:spcAft>
            </a:pPr>
            <a:r>
              <a:rPr lang="en-US" sz="2000" b="1">
                <a:solidFill>
                  <a:srgbClr val="000000"/>
                </a:solidFill>
                <a:latin typeface="Arial" charset="0"/>
              </a:rPr>
              <a:t>Time</a:t>
            </a:r>
          </a:p>
        </p:txBody>
      </p:sp>
      <p:sp>
        <p:nvSpPr>
          <p:cNvPr id="49179" name="Line 42"/>
          <p:cNvSpPr>
            <a:spLocks noChangeShapeType="1"/>
          </p:cNvSpPr>
          <p:nvPr/>
        </p:nvSpPr>
        <p:spPr bwMode="auto">
          <a:xfrm>
            <a:off x="4054202" y="1587500"/>
            <a:ext cx="1885950" cy="0"/>
          </a:xfrm>
          <a:prstGeom prst="line">
            <a:avLst/>
          </a:prstGeom>
          <a:noFill/>
          <a:ln w="12700">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4" name="TextBox 43"/>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Higher performance than scalar, but lower utilization</a:t>
            </a:r>
          </a:p>
        </p:txBody>
      </p:sp>
    </p:spTree>
    <p:extLst>
      <p:ext uri="{BB962C8B-B14F-4D97-AF65-F5344CB8AC3E}">
        <p14:creationId xmlns:p14="http://schemas.microsoft.com/office/powerpoint/2010/main" val="5500882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pPr eaLnBrk="1" hangingPunct="1"/>
            <a:r>
              <a:rPr lang="en-US" dirty="0"/>
              <a:t>Chip Multiprocessing (CMP)</a:t>
            </a:r>
          </a:p>
        </p:txBody>
      </p:sp>
      <p:sp>
        <p:nvSpPr>
          <p:cNvPr id="51204" name="Rectangle 4"/>
          <p:cNvSpPr>
            <a:spLocks noChangeArrowheads="1"/>
          </p:cNvSpPr>
          <p:nvPr/>
        </p:nvSpPr>
        <p:spPr bwMode="auto">
          <a:xfrm>
            <a:off x="1644650"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5" name="Rectangle 5"/>
          <p:cNvSpPr>
            <a:spLocks noChangeArrowheads="1"/>
          </p:cNvSpPr>
          <p:nvPr/>
        </p:nvSpPr>
        <p:spPr bwMode="auto">
          <a:xfrm>
            <a:off x="2322513"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6" name="Rectangle 6"/>
          <p:cNvSpPr>
            <a:spLocks noChangeArrowheads="1"/>
          </p:cNvSpPr>
          <p:nvPr/>
        </p:nvSpPr>
        <p:spPr bwMode="auto">
          <a:xfrm>
            <a:off x="3676650"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7" name="Rectangle 7"/>
          <p:cNvSpPr>
            <a:spLocks noChangeArrowheads="1"/>
          </p:cNvSpPr>
          <p:nvPr/>
        </p:nvSpPr>
        <p:spPr bwMode="auto">
          <a:xfrm>
            <a:off x="5708650"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8" name="Rectangle 8"/>
          <p:cNvSpPr>
            <a:spLocks noChangeArrowheads="1"/>
          </p:cNvSpPr>
          <p:nvPr/>
        </p:nvSpPr>
        <p:spPr bwMode="auto">
          <a:xfrm>
            <a:off x="6386513"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9" name="Rectangle 9"/>
          <p:cNvSpPr>
            <a:spLocks noChangeArrowheads="1"/>
          </p:cNvSpPr>
          <p:nvPr/>
        </p:nvSpPr>
        <p:spPr bwMode="auto">
          <a:xfrm>
            <a:off x="7064375"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0" name="Rectangle 10"/>
          <p:cNvSpPr>
            <a:spLocks noChangeArrowheads="1"/>
          </p:cNvSpPr>
          <p:nvPr/>
        </p:nvSpPr>
        <p:spPr bwMode="auto">
          <a:xfrm>
            <a:off x="1644650"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1" name="Rectangle 11"/>
          <p:cNvSpPr>
            <a:spLocks noChangeArrowheads="1"/>
          </p:cNvSpPr>
          <p:nvPr/>
        </p:nvSpPr>
        <p:spPr bwMode="auto">
          <a:xfrm>
            <a:off x="2322116"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2" name="Rectangle 12"/>
          <p:cNvSpPr>
            <a:spLocks noChangeArrowheads="1"/>
          </p:cNvSpPr>
          <p:nvPr/>
        </p:nvSpPr>
        <p:spPr bwMode="auto">
          <a:xfrm>
            <a:off x="3677048"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3" name="Rectangle 13"/>
          <p:cNvSpPr>
            <a:spLocks noChangeArrowheads="1"/>
          </p:cNvSpPr>
          <p:nvPr/>
        </p:nvSpPr>
        <p:spPr bwMode="auto">
          <a:xfrm>
            <a:off x="5709446"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4" name="Rectangle 14"/>
          <p:cNvSpPr>
            <a:spLocks noChangeArrowheads="1"/>
          </p:cNvSpPr>
          <p:nvPr/>
        </p:nvSpPr>
        <p:spPr bwMode="auto">
          <a:xfrm>
            <a:off x="6386912"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7" name="Rectangle 16"/>
          <p:cNvSpPr>
            <a:spLocks noChangeArrowheads="1"/>
          </p:cNvSpPr>
          <p:nvPr/>
        </p:nvSpPr>
        <p:spPr bwMode="auto">
          <a:xfrm>
            <a:off x="7064409" y="35147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8" name="Rectangle 17"/>
          <p:cNvSpPr>
            <a:spLocks noChangeArrowheads="1"/>
          </p:cNvSpPr>
          <p:nvPr/>
        </p:nvSpPr>
        <p:spPr bwMode="auto">
          <a:xfrm>
            <a:off x="1646061" y="35147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9" name="Rectangle 18"/>
          <p:cNvSpPr>
            <a:spLocks noChangeArrowheads="1"/>
          </p:cNvSpPr>
          <p:nvPr/>
        </p:nvSpPr>
        <p:spPr bwMode="auto">
          <a:xfrm>
            <a:off x="2323355" y="35147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0" name="Rectangle 19"/>
          <p:cNvSpPr>
            <a:spLocks noChangeArrowheads="1"/>
          </p:cNvSpPr>
          <p:nvPr/>
        </p:nvSpPr>
        <p:spPr bwMode="auto">
          <a:xfrm>
            <a:off x="3000648" y="35147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1" name="Rectangle 20"/>
          <p:cNvSpPr>
            <a:spLocks noChangeArrowheads="1"/>
          </p:cNvSpPr>
          <p:nvPr/>
        </p:nvSpPr>
        <p:spPr bwMode="auto">
          <a:xfrm>
            <a:off x="5032529" y="35147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2" name="Rectangle 21"/>
          <p:cNvSpPr>
            <a:spLocks noChangeArrowheads="1"/>
          </p:cNvSpPr>
          <p:nvPr/>
        </p:nvSpPr>
        <p:spPr bwMode="auto">
          <a:xfrm>
            <a:off x="1644650" y="4322763"/>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3" name="Rectangle 22"/>
          <p:cNvSpPr>
            <a:spLocks noChangeArrowheads="1"/>
          </p:cNvSpPr>
          <p:nvPr/>
        </p:nvSpPr>
        <p:spPr bwMode="auto">
          <a:xfrm>
            <a:off x="6387116" y="35147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4" name="Rectangle 23"/>
          <p:cNvSpPr>
            <a:spLocks noChangeArrowheads="1"/>
          </p:cNvSpPr>
          <p:nvPr/>
        </p:nvSpPr>
        <p:spPr bwMode="auto">
          <a:xfrm>
            <a:off x="6385705" y="4322763"/>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6" name="Rectangle 24"/>
          <p:cNvSpPr>
            <a:spLocks noChangeArrowheads="1"/>
          </p:cNvSpPr>
          <p:nvPr/>
        </p:nvSpPr>
        <p:spPr bwMode="auto">
          <a:xfrm>
            <a:off x="3000375"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7" name="Rectangle 25"/>
          <p:cNvSpPr>
            <a:spLocks noChangeArrowheads="1"/>
          </p:cNvSpPr>
          <p:nvPr/>
        </p:nvSpPr>
        <p:spPr bwMode="auto">
          <a:xfrm>
            <a:off x="4354513"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8" name="Rectangle 26"/>
          <p:cNvSpPr>
            <a:spLocks noChangeArrowheads="1"/>
          </p:cNvSpPr>
          <p:nvPr/>
        </p:nvSpPr>
        <p:spPr bwMode="auto">
          <a:xfrm>
            <a:off x="5032375"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9" name="Rectangle 27"/>
          <p:cNvSpPr>
            <a:spLocks noChangeArrowheads="1"/>
          </p:cNvSpPr>
          <p:nvPr/>
        </p:nvSpPr>
        <p:spPr bwMode="auto">
          <a:xfrm>
            <a:off x="2999582"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0" name="Rectangle 28"/>
          <p:cNvSpPr>
            <a:spLocks noChangeArrowheads="1"/>
          </p:cNvSpPr>
          <p:nvPr/>
        </p:nvSpPr>
        <p:spPr bwMode="auto">
          <a:xfrm>
            <a:off x="4354514"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1" name="Rectangle 29"/>
          <p:cNvSpPr>
            <a:spLocks noChangeArrowheads="1"/>
          </p:cNvSpPr>
          <p:nvPr/>
        </p:nvSpPr>
        <p:spPr bwMode="auto">
          <a:xfrm>
            <a:off x="5031980"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2" name="Rectangle 30"/>
          <p:cNvSpPr>
            <a:spLocks noChangeArrowheads="1"/>
          </p:cNvSpPr>
          <p:nvPr/>
        </p:nvSpPr>
        <p:spPr bwMode="auto">
          <a:xfrm>
            <a:off x="7064375"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3" name="Rectangle 31"/>
          <p:cNvSpPr>
            <a:spLocks noChangeArrowheads="1"/>
          </p:cNvSpPr>
          <p:nvPr/>
        </p:nvSpPr>
        <p:spPr bwMode="auto">
          <a:xfrm>
            <a:off x="5708650"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4" name="Rectangle 32"/>
          <p:cNvSpPr>
            <a:spLocks noChangeArrowheads="1"/>
          </p:cNvSpPr>
          <p:nvPr/>
        </p:nvSpPr>
        <p:spPr bwMode="auto">
          <a:xfrm>
            <a:off x="3676650"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5" name="Rectangle 33"/>
          <p:cNvSpPr>
            <a:spLocks noChangeArrowheads="1"/>
          </p:cNvSpPr>
          <p:nvPr/>
        </p:nvSpPr>
        <p:spPr bwMode="auto">
          <a:xfrm>
            <a:off x="4354513"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6" name="Rectangle 34"/>
          <p:cNvSpPr>
            <a:spLocks noChangeArrowheads="1"/>
          </p:cNvSpPr>
          <p:nvPr/>
        </p:nvSpPr>
        <p:spPr bwMode="auto">
          <a:xfrm>
            <a:off x="2320925"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7" name="Rectangle 35"/>
          <p:cNvSpPr>
            <a:spLocks noChangeArrowheads="1"/>
          </p:cNvSpPr>
          <p:nvPr/>
        </p:nvSpPr>
        <p:spPr bwMode="auto">
          <a:xfrm>
            <a:off x="2998788"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8" name="Rectangle 36"/>
          <p:cNvSpPr>
            <a:spLocks noChangeArrowheads="1"/>
          </p:cNvSpPr>
          <p:nvPr/>
        </p:nvSpPr>
        <p:spPr bwMode="auto">
          <a:xfrm>
            <a:off x="3676650"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9" name="Rectangle 37"/>
          <p:cNvSpPr>
            <a:spLocks noChangeArrowheads="1"/>
          </p:cNvSpPr>
          <p:nvPr/>
        </p:nvSpPr>
        <p:spPr bwMode="auto">
          <a:xfrm>
            <a:off x="4352925"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0" name="Rectangle 38"/>
          <p:cNvSpPr>
            <a:spLocks noChangeArrowheads="1"/>
          </p:cNvSpPr>
          <p:nvPr/>
        </p:nvSpPr>
        <p:spPr bwMode="auto">
          <a:xfrm>
            <a:off x="5030788"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1" name="Rectangle 39"/>
          <p:cNvSpPr>
            <a:spLocks noChangeArrowheads="1"/>
          </p:cNvSpPr>
          <p:nvPr/>
        </p:nvSpPr>
        <p:spPr bwMode="auto">
          <a:xfrm>
            <a:off x="5708650"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2" name="Rectangle 40"/>
          <p:cNvSpPr>
            <a:spLocks noChangeArrowheads="1"/>
          </p:cNvSpPr>
          <p:nvPr/>
        </p:nvSpPr>
        <p:spPr bwMode="auto">
          <a:xfrm>
            <a:off x="7062788"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3" name="Rectangle 41"/>
          <p:cNvSpPr>
            <a:spLocks noChangeArrowheads="1"/>
          </p:cNvSpPr>
          <p:nvPr/>
        </p:nvSpPr>
        <p:spPr bwMode="auto">
          <a:xfrm>
            <a:off x="3303588" y="1360488"/>
            <a:ext cx="809625" cy="393700"/>
          </a:xfrm>
          <a:prstGeom prst="rect">
            <a:avLst/>
          </a:prstGeom>
          <a:noFill/>
          <a:ln w="12700">
            <a:noFill/>
            <a:miter lim="800000"/>
            <a:headEnd/>
            <a:tailEnd/>
          </a:ln>
        </p:spPr>
        <p:txBody>
          <a:bodyPr lIns="90488" tIns="44450" rIns="90488" bIns="44450">
            <a:spAutoFit/>
          </a:bodyPr>
          <a:lstStyle/>
          <a:p>
            <a:pPr eaLnBrk="0" fontAlgn="base" hangingPunct="0">
              <a:spcBef>
                <a:spcPct val="50000"/>
              </a:spcBef>
              <a:spcAft>
                <a:spcPct val="0"/>
              </a:spcAft>
            </a:pPr>
            <a:r>
              <a:rPr lang="en-US" sz="2000" b="1">
                <a:solidFill>
                  <a:srgbClr val="000000"/>
                </a:solidFill>
                <a:latin typeface="Arial" charset="0"/>
              </a:rPr>
              <a:t>Time</a:t>
            </a:r>
          </a:p>
        </p:txBody>
      </p:sp>
      <p:sp>
        <p:nvSpPr>
          <p:cNvPr id="51234" name="Line 42"/>
          <p:cNvSpPr>
            <a:spLocks noChangeShapeType="1"/>
          </p:cNvSpPr>
          <p:nvPr/>
        </p:nvSpPr>
        <p:spPr bwMode="auto">
          <a:xfrm>
            <a:off x="4054202" y="1587500"/>
            <a:ext cx="1885950" cy="0"/>
          </a:xfrm>
          <a:prstGeom prst="line">
            <a:avLst/>
          </a:prstGeom>
          <a:noFill/>
          <a:ln w="12700">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5" name="Line 43"/>
          <p:cNvSpPr>
            <a:spLocks noChangeShapeType="1"/>
          </p:cNvSpPr>
          <p:nvPr/>
        </p:nvSpPr>
        <p:spPr bwMode="auto">
          <a:xfrm>
            <a:off x="1143000" y="3396748"/>
            <a:ext cx="6829425" cy="0"/>
          </a:xfrm>
          <a:prstGeom prst="line">
            <a:avLst/>
          </a:prstGeom>
          <a:noFill/>
          <a:ln w="12700">
            <a:solidFill>
              <a:schemeClr val="tx1"/>
            </a:solidFill>
            <a:prstDash val="dash"/>
            <a:round/>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5" name="TextBox 44"/>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Limited utilization when running one thread</a:t>
            </a:r>
          </a:p>
        </p:txBody>
      </p:sp>
    </p:spTree>
    <p:extLst>
      <p:ext uri="{BB962C8B-B14F-4D97-AF65-F5344CB8AC3E}">
        <p14:creationId xmlns:p14="http://schemas.microsoft.com/office/powerpoint/2010/main" val="13267521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pPr eaLnBrk="1" hangingPunct="1"/>
            <a:r>
              <a:rPr lang="en-US" dirty="0"/>
              <a:t>Coarse-Grained Multithreading (1/3)</a:t>
            </a:r>
          </a:p>
        </p:txBody>
      </p:sp>
      <p:sp>
        <p:nvSpPr>
          <p:cNvPr id="51204" name="Rectangle 4"/>
          <p:cNvSpPr>
            <a:spLocks noChangeArrowheads="1"/>
          </p:cNvSpPr>
          <p:nvPr/>
        </p:nvSpPr>
        <p:spPr bwMode="auto">
          <a:xfrm>
            <a:off x="1644650"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5" name="Rectangle 5"/>
          <p:cNvSpPr>
            <a:spLocks noChangeArrowheads="1"/>
          </p:cNvSpPr>
          <p:nvPr/>
        </p:nvSpPr>
        <p:spPr bwMode="auto">
          <a:xfrm>
            <a:off x="2322513"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6" name="Rectangle 6"/>
          <p:cNvSpPr>
            <a:spLocks noChangeArrowheads="1"/>
          </p:cNvSpPr>
          <p:nvPr/>
        </p:nvSpPr>
        <p:spPr bwMode="auto">
          <a:xfrm>
            <a:off x="3676650"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7" name="Rectangle 7"/>
          <p:cNvSpPr>
            <a:spLocks noChangeArrowheads="1"/>
          </p:cNvSpPr>
          <p:nvPr/>
        </p:nvSpPr>
        <p:spPr bwMode="auto">
          <a:xfrm>
            <a:off x="5708650" y="19018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8" name="Rectangle 8"/>
          <p:cNvSpPr>
            <a:spLocks noChangeArrowheads="1"/>
          </p:cNvSpPr>
          <p:nvPr/>
        </p:nvSpPr>
        <p:spPr bwMode="auto">
          <a:xfrm>
            <a:off x="6386513" y="19018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09" name="Rectangle 9"/>
          <p:cNvSpPr>
            <a:spLocks noChangeArrowheads="1"/>
          </p:cNvSpPr>
          <p:nvPr/>
        </p:nvSpPr>
        <p:spPr bwMode="auto">
          <a:xfrm>
            <a:off x="7064375" y="19018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0" name="Rectangle 10"/>
          <p:cNvSpPr>
            <a:spLocks noChangeArrowheads="1"/>
          </p:cNvSpPr>
          <p:nvPr/>
        </p:nvSpPr>
        <p:spPr bwMode="auto">
          <a:xfrm>
            <a:off x="1644650"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1" name="Rectangle 11"/>
          <p:cNvSpPr>
            <a:spLocks noChangeArrowheads="1"/>
          </p:cNvSpPr>
          <p:nvPr/>
        </p:nvSpPr>
        <p:spPr bwMode="auto">
          <a:xfrm>
            <a:off x="2322513"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2" name="Rectangle 12"/>
          <p:cNvSpPr>
            <a:spLocks noChangeArrowheads="1"/>
          </p:cNvSpPr>
          <p:nvPr/>
        </p:nvSpPr>
        <p:spPr bwMode="auto">
          <a:xfrm>
            <a:off x="3676650"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3" name="Rectangle 13"/>
          <p:cNvSpPr>
            <a:spLocks noChangeArrowheads="1"/>
          </p:cNvSpPr>
          <p:nvPr/>
        </p:nvSpPr>
        <p:spPr bwMode="auto">
          <a:xfrm>
            <a:off x="5708650" y="270827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4" name="Rectangle 14"/>
          <p:cNvSpPr>
            <a:spLocks noChangeArrowheads="1"/>
          </p:cNvSpPr>
          <p:nvPr/>
        </p:nvSpPr>
        <p:spPr bwMode="auto">
          <a:xfrm>
            <a:off x="6386513" y="270827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7" name="Rectangle 16"/>
          <p:cNvSpPr>
            <a:spLocks noChangeArrowheads="1"/>
          </p:cNvSpPr>
          <p:nvPr/>
        </p:nvSpPr>
        <p:spPr bwMode="auto">
          <a:xfrm>
            <a:off x="7064409" y="35147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8" name="Rectangle 17"/>
          <p:cNvSpPr>
            <a:spLocks noChangeArrowheads="1"/>
          </p:cNvSpPr>
          <p:nvPr/>
        </p:nvSpPr>
        <p:spPr bwMode="auto">
          <a:xfrm>
            <a:off x="1646061" y="35147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9" name="Rectangle 18"/>
          <p:cNvSpPr>
            <a:spLocks noChangeArrowheads="1"/>
          </p:cNvSpPr>
          <p:nvPr/>
        </p:nvSpPr>
        <p:spPr bwMode="auto">
          <a:xfrm>
            <a:off x="2323355" y="35147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0" name="Rectangle 19"/>
          <p:cNvSpPr>
            <a:spLocks noChangeArrowheads="1"/>
          </p:cNvSpPr>
          <p:nvPr/>
        </p:nvSpPr>
        <p:spPr bwMode="auto">
          <a:xfrm>
            <a:off x="3000648" y="35147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1" name="Rectangle 20"/>
          <p:cNvSpPr>
            <a:spLocks noChangeArrowheads="1"/>
          </p:cNvSpPr>
          <p:nvPr/>
        </p:nvSpPr>
        <p:spPr bwMode="auto">
          <a:xfrm>
            <a:off x="5032529" y="35147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2" name="Rectangle 21"/>
          <p:cNvSpPr>
            <a:spLocks noChangeArrowheads="1"/>
          </p:cNvSpPr>
          <p:nvPr/>
        </p:nvSpPr>
        <p:spPr bwMode="auto">
          <a:xfrm>
            <a:off x="1644650" y="4322763"/>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3" name="Rectangle 22"/>
          <p:cNvSpPr>
            <a:spLocks noChangeArrowheads="1"/>
          </p:cNvSpPr>
          <p:nvPr/>
        </p:nvSpPr>
        <p:spPr bwMode="auto">
          <a:xfrm>
            <a:off x="6387116" y="35147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44" name="Rectangle 23"/>
          <p:cNvSpPr>
            <a:spLocks noChangeArrowheads="1"/>
          </p:cNvSpPr>
          <p:nvPr/>
        </p:nvSpPr>
        <p:spPr bwMode="auto">
          <a:xfrm>
            <a:off x="6385705" y="4322763"/>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6" name="Rectangle 24"/>
          <p:cNvSpPr>
            <a:spLocks noChangeArrowheads="1"/>
          </p:cNvSpPr>
          <p:nvPr/>
        </p:nvSpPr>
        <p:spPr bwMode="auto">
          <a:xfrm>
            <a:off x="3000375"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8" name="Rectangle 26"/>
          <p:cNvSpPr>
            <a:spLocks noChangeArrowheads="1"/>
          </p:cNvSpPr>
          <p:nvPr/>
        </p:nvSpPr>
        <p:spPr bwMode="auto">
          <a:xfrm>
            <a:off x="5032375"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19" name="Rectangle 27"/>
          <p:cNvSpPr>
            <a:spLocks noChangeArrowheads="1"/>
          </p:cNvSpPr>
          <p:nvPr/>
        </p:nvSpPr>
        <p:spPr bwMode="auto">
          <a:xfrm>
            <a:off x="3000375"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0" name="Rectangle 28"/>
          <p:cNvSpPr>
            <a:spLocks noChangeArrowheads="1"/>
          </p:cNvSpPr>
          <p:nvPr/>
        </p:nvSpPr>
        <p:spPr bwMode="auto">
          <a:xfrm>
            <a:off x="4354513"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1" name="Rectangle 29"/>
          <p:cNvSpPr>
            <a:spLocks noChangeArrowheads="1"/>
          </p:cNvSpPr>
          <p:nvPr/>
        </p:nvSpPr>
        <p:spPr bwMode="auto">
          <a:xfrm>
            <a:off x="5032375"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2" name="Rectangle 30"/>
          <p:cNvSpPr>
            <a:spLocks noChangeArrowheads="1"/>
          </p:cNvSpPr>
          <p:nvPr/>
        </p:nvSpPr>
        <p:spPr bwMode="auto">
          <a:xfrm>
            <a:off x="7064375"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3" name="Rectangle 31"/>
          <p:cNvSpPr>
            <a:spLocks noChangeArrowheads="1"/>
          </p:cNvSpPr>
          <p:nvPr/>
        </p:nvSpPr>
        <p:spPr bwMode="auto">
          <a:xfrm>
            <a:off x="5708650"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4" name="Rectangle 32"/>
          <p:cNvSpPr>
            <a:spLocks noChangeArrowheads="1"/>
          </p:cNvSpPr>
          <p:nvPr/>
        </p:nvSpPr>
        <p:spPr bwMode="auto">
          <a:xfrm>
            <a:off x="3676650"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5" name="Rectangle 33"/>
          <p:cNvSpPr>
            <a:spLocks noChangeArrowheads="1"/>
          </p:cNvSpPr>
          <p:nvPr/>
        </p:nvSpPr>
        <p:spPr bwMode="auto">
          <a:xfrm>
            <a:off x="4354513"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6" name="Rectangle 34"/>
          <p:cNvSpPr>
            <a:spLocks noChangeArrowheads="1"/>
          </p:cNvSpPr>
          <p:nvPr/>
        </p:nvSpPr>
        <p:spPr bwMode="auto">
          <a:xfrm>
            <a:off x="2320925"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7" name="Rectangle 35"/>
          <p:cNvSpPr>
            <a:spLocks noChangeArrowheads="1"/>
          </p:cNvSpPr>
          <p:nvPr/>
        </p:nvSpPr>
        <p:spPr bwMode="auto">
          <a:xfrm>
            <a:off x="2998788"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8" name="Rectangle 36"/>
          <p:cNvSpPr>
            <a:spLocks noChangeArrowheads="1"/>
          </p:cNvSpPr>
          <p:nvPr/>
        </p:nvSpPr>
        <p:spPr bwMode="auto">
          <a:xfrm>
            <a:off x="3676650"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29" name="Rectangle 37"/>
          <p:cNvSpPr>
            <a:spLocks noChangeArrowheads="1"/>
          </p:cNvSpPr>
          <p:nvPr/>
        </p:nvSpPr>
        <p:spPr bwMode="auto">
          <a:xfrm>
            <a:off x="4352925"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0" name="Rectangle 38"/>
          <p:cNvSpPr>
            <a:spLocks noChangeArrowheads="1"/>
          </p:cNvSpPr>
          <p:nvPr/>
        </p:nvSpPr>
        <p:spPr bwMode="auto">
          <a:xfrm>
            <a:off x="5030788"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1" name="Rectangle 39"/>
          <p:cNvSpPr>
            <a:spLocks noChangeArrowheads="1"/>
          </p:cNvSpPr>
          <p:nvPr/>
        </p:nvSpPr>
        <p:spPr bwMode="auto">
          <a:xfrm>
            <a:off x="5708650"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2" name="Rectangle 40"/>
          <p:cNvSpPr>
            <a:spLocks noChangeArrowheads="1"/>
          </p:cNvSpPr>
          <p:nvPr/>
        </p:nvSpPr>
        <p:spPr bwMode="auto">
          <a:xfrm>
            <a:off x="7062788" y="4322763"/>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1233" name="Rectangle 41"/>
          <p:cNvSpPr>
            <a:spLocks noChangeArrowheads="1"/>
          </p:cNvSpPr>
          <p:nvPr/>
        </p:nvSpPr>
        <p:spPr bwMode="auto">
          <a:xfrm>
            <a:off x="3303588" y="1360488"/>
            <a:ext cx="809625" cy="393700"/>
          </a:xfrm>
          <a:prstGeom prst="rect">
            <a:avLst/>
          </a:prstGeom>
          <a:noFill/>
          <a:ln w="12700">
            <a:noFill/>
            <a:miter lim="800000"/>
            <a:headEnd/>
            <a:tailEnd/>
          </a:ln>
        </p:spPr>
        <p:txBody>
          <a:bodyPr lIns="90488" tIns="44450" rIns="90488" bIns="44450">
            <a:spAutoFit/>
          </a:bodyPr>
          <a:lstStyle/>
          <a:p>
            <a:pPr eaLnBrk="0" fontAlgn="base" hangingPunct="0">
              <a:spcBef>
                <a:spcPct val="50000"/>
              </a:spcBef>
              <a:spcAft>
                <a:spcPct val="0"/>
              </a:spcAft>
            </a:pPr>
            <a:r>
              <a:rPr lang="en-US" sz="2000" b="1">
                <a:solidFill>
                  <a:srgbClr val="000000"/>
                </a:solidFill>
                <a:latin typeface="Arial" charset="0"/>
              </a:rPr>
              <a:t>Time</a:t>
            </a:r>
          </a:p>
        </p:txBody>
      </p:sp>
      <p:sp>
        <p:nvSpPr>
          <p:cNvPr id="51234" name="Line 42"/>
          <p:cNvSpPr>
            <a:spLocks noChangeShapeType="1"/>
          </p:cNvSpPr>
          <p:nvPr/>
        </p:nvSpPr>
        <p:spPr bwMode="auto">
          <a:xfrm>
            <a:off x="4054202" y="1587500"/>
            <a:ext cx="1885950" cy="0"/>
          </a:xfrm>
          <a:prstGeom prst="line">
            <a:avLst/>
          </a:prstGeom>
          <a:noFill/>
          <a:ln w="12700">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3" name="TextBox 42"/>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Only good for long latency ops (i.e., cache misses)</a:t>
            </a:r>
          </a:p>
        </p:txBody>
      </p:sp>
      <p:sp>
        <p:nvSpPr>
          <p:cNvPr id="46" name="Rectangle 26"/>
          <p:cNvSpPr>
            <a:spLocks noChangeArrowheads="1"/>
          </p:cNvSpPr>
          <p:nvPr/>
        </p:nvSpPr>
        <p:spPr bwMode="auto">
          <a:xfrm>
            <a:off x="4352925"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2" name="Rectangle 1"/>
          <p:cNvSpPr/>
          <p:nvPr/>
        </p:nvSpPr>
        <p:spPr>
          <a:xfrm>
            <a:off x="4309607" y="1698777"/>
            <a:ext cx="687570" cy="338640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Hardware Context Switch</a:t>
            </a:r>
          </a:p>
        </p:txBody>
      </p:sp>
    </p:spTree>
    <p:extLst>
      <p:ext uri="{BB962C8B-B14F-4D97-AF65-F5344CB8AC3E}">
        <p14:creationId xmlns:p14="http://schemas.microsoft.com/office/powerpoint/2010/main" val="23546369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1026"/>
          <p:cNvSpPr>
            <a:spLocks noGrp="1" noChangeArrowheads="1"/>
          </p:cNvSpPr>
          <p:nvPr>
            <p:ph type="title"/>
          </p:nvPr>
        </p:nvSpPr>
        <p:spPr/>
        <p:txBody>
          <a:bodyPr>
            <a:normAutofit fontScale="90000"/>
          </a:bodyPr>
          <a:lstStyle/>
          <a:p>
            <a:r>
              <a:rPr lang="en-US"/>
              <a:t>Coarse-Grained Multithreading (2/3)</a:t>
            </a:r>
            <a:endParaRPr lang="en-US" dirty="0"/>
          </a:p>
        </p:txBody>
      </p:sp>
      <p:sp>
        <p:nvSpPr>
          <p:cNvPr id="557059" name="Rectangle 1027" descr="Rectangle: Click to edit Master text styles&#10;Second level&#10;Third level&#10;Fourth level&#10;Fifth level"/>
          <p:cNvSpPr>
            <a:spLocks noGrp="1" noChangeArrowheads="1"/>
          </p:cNvSpPr>
          <p:nvPr>
            <p:ph idx="1"/>
          </p:nvPr>
        </p:nvSpPr>
        <p:spPr/>
        <p:txBody>
          <a:bodyPr>
            <a:normAutofit/>
          </a:bodyPr>
          <a:lstStyle/>
          <a:p>
            <a:pPr>
              <a:buFontTx/>
              <a:buChar char="+"/>
            </a:pPr>
            <a:r>
              <a:rPr lang="en-US">
                <a:solidFill>
                  <a:srgbClr val="000000"/>
                </a:solidFill>
              </a:rPr>
              <a:t>Sacrifices a little single thread performance</a:t>
            </a:r>
          </a:p>
          <a:p>
            <a:pPr>
              <a:buFontTx/>
              <a:buChar char="–"/>
            </a:pPr>
            <a:r>
              <a:rPr lang="en-US">
                <a:solidFill>
                  <a:srgbClr val="000000"/>
                </a:solidFill>
              </a:rPr>
              <a:t>Tolerates only long latencies (e.g., L2 misses)</a:t>
            </a:r>
          </a:p>
          <a:p>
            <a:r>
              <a:rPr lang="en-US">
                <a:solidFill>
                  <a:srgbClr val="000000"/>
                </a:solidFill>
              </a:rPr>
              <a:t>Thread scheduling policy</a:t>
            </a:r>
          </a:p>
          <a:p>
            <a:pPr lvl="1"/>
            <a:r>
              <a:rPr lang="en-US">
                <a:solidFill>
                  <a:srgbClr val="000000"/>
                </a:solidFill>
              </a:rPr>
              <a:t>Designate a “preferred” thread (e.g., thread A)</a:t>
            </a:r>
          </a:p>
          <a:p>
            <a:pPr lvl="1"/>
            <a:r>
              <a:rPr lang="en-US">
                <a:solidFill>
                  <a:srgbClr val="000000"/>
                </a:solidFill>
              </a:rPr>
              <a:t>Switch to thread B on thread A L2 miss</a:t>
            </a:r>
          </a:p>
          <a:p>
            <a:pPr lvl="1"/>
            <a:r>
              <a:rPr lang="en-US">
                <a:solidFill>
                  <a:srgbClr val="000000"/>
                </a:solidFill>
              </a:rPr>
              <a:t>Switch back to A when A L2 miss returns</a:t>
            </a:r>
          </a:p>
          <a:p>
            <a:r>
              <a:rPr lang="en-US">
                <a:solidFill>
                  <a:srgbClr val="000000"/>
                </a:solidFill>
              </a:rPr>
              <a:t>Pipeline partitioning</a:t>
            </a:r>
          </a:p>
          <a:p>
            <a:pPr lvl="1"/>
            <a:r>
              <a:rPr lang="en-US">
                <a:solidFill>
                  <a:srgbClr val="000000"/>
                </a:solidFill>
              </a:rPr>
              <a:t>None, flush on switch</a:t>
            </a:r>
          </a:p>
          <a:p>
            <a:pPr lvl="1">
              <a:buFontTx/>
              <a:buChar char="–"/>
            </a:pPr>
            <a:r>
              <a:rPr lang="en-US">
                <a:solidFill>
                  <a:srgbClr val="000000"/>
                </a:solidFill>
              </a:rPr>
              <a:t>Can’t tolerate latencies shorter than twice pipeline depth</a:t>
            </a:r>
          </a:p>
          <a:p>
            <a:pPr lvl="1"/>
            <a:r>
              <a:rPr lang="en-US">
                <a:solidFill>
                  <a:srgbClr val="000000"/>
                </a:solidFill>
              </a:rPr>
              <a:t>Need short in-order pipeline for good performance</a:t>
            </a:r>
          </a:p>
          <a:p>
            <a:endParaRPr lang="en-US" dirty="0">
              <a:solidFill>
                <a:srgbClr val="000000"/>
              </a:solidFill>
            </a:endParaRPr>
          </a:p>
        </p:txBody>
      </p:sp>
    </p:spTree>
    <p:extLst>
      <p:ext uri="{BB962C8B-B14F-4D97-AF65-F5344CB8AC3E}">
        <p14:creationId xmlns:p14="http://schemas.microsoft.com/office/powerpoint/2010/main" val="294603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947" name="Rectangle 59"/>
          <p:cNvSpPr>
            <a:spLocks noChangeArrowheads="1"/>
          </p:cNvSpPr>
          <p:nvPr/>
        </p:nvSpPr>
        <p:spPr bwMode="auto">
          <a:xfrm>
            <a:off x="2057400" y="4481512"/>
            <a:ext cx="5410200" cy="914400"/>
          </a:xfrm>
          <a:prstGeom prst="rect">
            <a:avLst/>
          </a:prstGeom>
          <a:solidFill>
            <a:schemeClr val="hlink"/>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95" name="Rectangle 109"/>
          <p:cNvSpPr>
            <a:spLocks noChangeArrowheads="1"/>
          </p:cNvSpPr>
          <p:nvPr/>
        </p:nvSpPr>
        <p:spPr bwMode="auto">
          <a:xfrm flipH="1" flipV="1">
            <a:off x="2436813" y="4936169"/>
            <a:ext cx="304800" cy="460239"/>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96" name="Rectangle 112"/>
          <p:cNvSpPr>
            <a:spLocks noChangeArrowheads="1"/>
          </p:cNvSpPr>
          <p:nvPr/>
        </p:nvSpPr>
        <p:spPr bwMode="auto">
          <a:xfrm>
            <a:off x="2438400" y="4933131"/>
            <a:ext cx="304800" cy="463278"/>
          </a:xfrm>
          <a:prstGeom prst="rtTriangl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890" name="Rectangle 2"/>
          <p:cNvSpPr>
            <a:spLocks noGrp="1" noChangeArrowheads="1"/>
          </p:cNvSpPr>
          <p:nvPr>
            <p:ph type="title"/>
          </p:nvPr>
        </p:nvSpPr>
        <p:spPr/>
        <p:txBody>
          <a:bodyPr>
            <a:normAutofit fontScale="90000"/>
          </a:bodyPr>
          <a:lstStyle/>
          <a:p>
            <a:r>
              <a:rPr lang="en-US" dirty="0"/>
              <a:t>Coarse-Grained Multithreading (3/3)</a:t>
            </a:r>
          </a:p>
        </p:txBody>
      </p:sp>
      <p:sp>
        <p:nvSpPr>
          <p:cNvPr id="549893" name="Rectangle 5"/>
          <p:cNvSpPr>
            <a:spLocks noChangeArrowheads="1"/>
          </p:cNvSpPr>
          <p:nvPr/>
        </p:nvSpPr>
        <p:spPr bwMode="auto">
          <a:xfrm>
            <a:off x="2057400" y="1993776"/>
            <a:ext cx="5410200" cy="914400"/>
          </a:xfrm>
          <a:prstGeom prst="rect">
            <a:avLst/>
          </a:prstGeom>
          <a:solidFill>
            <a:schemeClr val="hlink"/>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894" name="Rectangle 6"/>
          <p:cNvSpPr>
            <a:spLocks noChangeArrowheads="1"/>
          </p:cNvSpPr>
          <p:nvPr/>
        </p:nvSpPr>
        <p:spPr bwMode="auto">
          <a:xfrm>
            <a:off x="5334000" y="1612776"/>
            <a:ext cx="914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regfile</a:t>
            </a:r>
          </a:p>
        </p:txBody>
      </p:sp>
      <p:sp>
        <p:nvSpPr>
          <p:cNvPr id="549895" name="Freeform 7"/>
          <p:cNvSpPr>
            <a:spLocks/>
          </p:cNvSpPr>
          <p:nvPr/>
        </p:nvSpPr>
        <p:spPr bwMode="auto">
          <a:xfrm>
            <a:off x="5410200" y="2298576"/>
            <a:ext cx="304800" cy="609600"/>
          </a:xfrm>
          <a:custGeom>
            <a:avLst/>
            <a:gdLst/>
            <a:ahLst/>
            <a:cxnLst>
              <a:cxn ang="0">
                <a:pos x="0" y="0"/>
              </a:cxn>
              <a:cxn ang="0">
                <a:pos x="0" y="288"/>
              </a:cxn>
              <a:cxn ang="0">
                <a:pos x="85" y="386"/>
              </a:cxn>
              <a:cxn ang="0">
                <a:pos x="0" y="480"/>
              </a:cxn>
              <a:cxn ang="0">
                <a:pos x="0" y="768"/>
              </a:cxn>
              <a:cxn ang="0">
                <a:pos x="384" y="576"/>
              </a:cxn>
              <a:cxn ang="0">
                <a:pos x="384" y="192"/>
              </a:cxn>
              <a:cxn ang="0">
                <a:pos x="0" y="0"/>
              </a:cxn>
            </a:cxnLst>
            <a:rect l="0" t="0" r="r" b="b"/>
            <a:pathLst>
              <a:path w="384" h="768">
                <a:moveTo>
                  <a:pt x="0" y="0"/>
                </a:moveTo>
                <a:lnTo>
                  <a:pt x="0" y="288"/>
                </a:lnTo>
                <a:lnTo>
                  <a:pt x="85" y="386"/>
                </a:lnTo>
                <a:lnTo>
                  <a:pt x="0" y="480"/>
                </a:lnTo>
                <a:lnTo>
                  <a:pt x="0" y="768"/>
                </a:lnTo>
                <a:lnTo>
                  <a:pt x="384" y="576"/>
                </a:lnTo>
                <a:lnTo>
                  <a:pt x="384" y="192"/>
                </a:lnTo>
                <a:lnTo>
                  <a:pt x="0" y="0"/>
                </a:lnTo>
                <a:close/>
              </a:path>
            </a:pathLst>
          </a:custGeom>
          <a:solidFill>
            <a:schemeClr val="bg1"/>
          </a:solidFill>
          <a:ln w="28575" cap="flat" cmpd="sng">
            <a:solidFill>
              <a:srgbClr val="000000"/>
            </a:solidFill>
            <a:prstDash val="solid"/>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896" name="Rectangle 8"/>
          <p:cNvSpPr>
            <a:spLocks noChangeArrowheads="1"/>
          </p:cNvSpPr>
          <p:nvPr/>
        </p:nvSpPr>
        <p:spPr bwMode="auto">
          <a:xfrm>
            <a:off x="5943600" y="1993776"/>
            <a:ext cx="304800" cy="7620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D$</a:t>
            </a:r>
          </a:p>
        </p:txBody>
      </p:sp>
      <p:sp>
        <p:nvSpPr>
          <p:cNvPr id="549897" name="Line 9"/>
          <p:cNvSpPr>
            <a:spLocks noChangeShapeType="1"/>
          </p:cNvSpPr>
          <p:nvPr/>
        </p:nvSpPr>
        <p:spPr bwMode="auto">
          <a:xfrm>
            <a:off x="6629400" y="2603376"/>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898" name="Line 10"/>
          <p:cNvSpPr>
            <a:spLocks noChangeShapeType="1"/>
          </p:cNvSpPr>
          <p:nvPr/>
        </p:nvSpPr>
        <p:spPr bwMode="auto">
          <a:xfrm>
            <a:off x="6629400" y="2831976"/>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899" name="Rectangle 11"/>
          <p:cNvSpPr>
            <a:spLocks noChangeArrowheads="1"/>
          </p:cNvSpPr>
          <p:nvPr/>
        </p:nvSpPr>
        <p:spPr bwMode="auto">
          <a:xfrm>
            <a:off x="4953000" y="1993776"/>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00" name="Rectangle 12"/>
          <p:cNvSpPr>
            <a:spLocks noChangeArrowheads="1"/>
          </p:cNvSpPr>
          <p:nvPr/>
        </p:nvSpPr>
        <p:spPr bwMode="auto">
          <a:xfrm>
            <a:off x="6477000" y="1993776"/>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01" name="Line 13"/>
          <p:cNvSpPr>
            <a:spLocks noChangeShapeType="1"/>
          </p:cNvSpPr>
          <p:nvPr/>
        </p:nvSpPr>
        <p:spPr bwMode="auto">
          <a:xfrm>
            <a:off x="6248400" y="2603376"/>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02" name="Line 14"/>
          <p:cNvSpPr>
            <a:spLocks noChangeShapeType="1"/>
          </p:cNvSpPr>
          <p:nvPr/>
        </p:nvSpPr>
        <p:spPr bwMode="auto">
          <a:xfrm>
            <a:off x="5105400" y="2450976"/>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03" name="Line 15"/>
          <p:cNvSpPr>
            <a:spLocks noChangeShapeType="1"/>
          </p:cNvSpPr>
          <p:nvPr/>
        </p:nvSpPr>
        <p:spPr bwMode="auto">
          <a:xfrm>
            <a:off x="5105400" y="2755776"/>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04" name="Freeform 16"/>
          <p:cNvSpPr>
            <a:spLocks/>
          </p:cNvSpPr>
          <p:nvPr/>
        </p:nvSpPr>
        <p:spPr bwMode="auto">
          <a:xfrm>
            <a:off x="5181600" y="2146176"/>
            <a:ext cx="7620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06" name="Freeform 18"/>
          <p:cNvSpPr>
            <a:spLocks/>
          </p:cNvSpPr>
          <p:nvPr/>
        </p:nvSpPr>
        <p:spPr bwMode="auto">
          <a:xfrm flipV="1">
            <a:off x="5791200" y="2603376"/>
            <a:ext cx="685800" cy="2286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07" name="Freeform 19"/>
          <p:cNvSpPr>
            <a:spLocks/>
          </p:cNvSpPr>
          <p:nvPr/>
        </p:nvSpPr>
        <p:spPr bwMode="auto">
          <a:xfrm>
            <a:off x="4724400" y="1841376"/>
            <a:ext cx="609600" cy="609600"/>
          </a:xfrm>
          <a:custGeom>
            <a:avLst/>
            <a:gdLst/>
            <a:ahLst/>
            <a:cxnLst>
              <a:cxn ang="0">
                <a:pos x="384" y="0"/>
              </a:cxn>
              <a:cxn ang="0">
                <a:pos x="0" y="0"/>
              </a:cxn>
              <a:cxn ang="0">
                <a:pos x="0" y="432"/>
              </a:cxn>
              <a:cxn ang="0">
                <a:pos x="144" y="432"/>
              </a:cxn>
            </a:cxnLst>
            <a:rect l="0" t="0" r="r" b="b"/>
            <a:pathLst>
              <a:path w="384" h="432">
                <a:moveTo>
                  <a:pt x="384" y="0"/>
                </a:moveTo>
                <a:lnTo>
                  <a:pt x="0" y="0"/>
                </a:lnTo>
                <a:lnTo>
                  <a:pt x="0" y="432"/>
                </a:lnTo>
                <a:lnTo>
                  <a:pt x="144" y="432"/>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08" name="Freeform 20"/>
          <p:cNvSpPr>
            <a:spLocks/>
          </p:cNvSpPr>
          <p:nvPr/>
        </p:nvSpPr>
        <p:spPr bwMode="auto">
          <a:xfrm>
            <a:off x="4572000" y="1688976"/>
            <a:ext cx="762000" cy="1066800"/>
          </a:xfrm>
          <a:custGeom>
            <a:avLst/>
            <a:gdLst/>
            <a:ahLst/>
            <a:cxnLst>
              <a:cxn ang="0">
                <a:pos x="480" y="0"/>
              </a:cxn>
              <a:cxn ang="0">
                <a:pos x="0" y="0"/>
              </a:cxn>
              <a:cxn ang="0">
                <a:pos x="0" y="768"/>
              </a:cxn>
              <a:cxn ang="0">
                <a:pos x="240" y="768"/>
              </a:cxn>
            </a:cxnLst>
            <a:rect l="0" t="0" r="r" b="b"/>
            <a:pathLst>
              <a:path w="480" h="768">
                <a:moveTo>
                  <a:pt x="480" y="0"/>
                </a:moveTo>
                <a:lnTo>
                  <a:pt x="0" y="0"/>
                </a:lnTo>
                <a:lnTo>
                  <a:pt x="0" y="768"/>
                </a:lnTo>
                <a:lnTo>
                  <a:pt x="240" y="768"/>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09" name="Rectangle 21"/>
          <p:cNvSpPr>
            <a:spLocks noChangeArrowheads="1"/>
          </p:cNvSpPr>
          <p:nvPr/>
        </p:nvSpPr>
        <p:spPr bwMode="auto">
          <a:xfrm>
            <a:off x="1905000" y="1993776"/>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10" name="Rectangle 22"/>
          <p:cNvSpPr>
            <a:spLocks noChangeArrowheads="1"/>
          </p:cNvSpPr>
          <p:nvPr/>
        </p:nvSpPr>
        <p:spPr bwMode="auto">
          <a:xfrm>
            <a:off x="2438400" y="1993776"/>
            <a:ext cx="303213" cy="4572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a:solidFill>
                  <a:srgbClr val="000000"/>
                </a:solidFill>
              </a:rPr>
              <a:t>I$</a:t>
            </a:r>
          </a:p>
        </p:txBody>
      </p:sp>
      <p:sp>
        <p:nvSpPr>
          <p:cNvPr id="549911" name="Line 23"/>
          <p:cNvSpPr>
            <a:spLocks noChangeShapeType="1"/>
          </p:cNvSpPr>
          <p:nvPr/>
        </p:nvSpPr>
        <p:spPr bwMode="auto">
          <a:xfrm>
            <a:off x="2057400" y="2450976"/>
            <a:ext cx="152400" cy="0"/>
          </a:xfrm>
          <a:prstGeom prst="line">
            <a:avLst/>
          </a:prstGeom>
          <a:noFill/>
          <a:ln w="28575">
            <a:solidFill>
              <a:srgbClr val="000000"/>
            </a:solidFill>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12" name="Freeform 24"/>
          <p:cNvSpPr>
            <a:spLocks/>
          </p:cNvSpPr>
          <p:nvPr/>
        </p:nvSpPr>
        <p:spPr bwMode="auto">
          <a:xfrm>
            <a:off x="2209800" y="2222376"/>
            <a:ext cx="2286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14" name="Line 26"/>
          <p:cNvSpPr>
            <a:spLocks noChangeShapeType="1"/>
          </p:cNvSpPr>
          <p:nvPr/>
        </p:nvSpPr>
        <p:spPr bwMode="auto">
          <a:xfrm>
            <a:off x="2743200" y="2146176"/>
            <a:ext cx="685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15" name="Rectangle 27"/>
          <p:cNvSpPr>
            <a:spLocks noChangeArrowheads="1"/>
          </p:cNvSpPr>
          <p:nvPr/>
        </p:nvSpPr>
        <p:spPr bwMode="auto">
          <a:xfrm>
            <a:off x="3429000" y="1993776"/>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16" name="Freeform 28"/>
          <p:cNvSpPr>
            <a:spLocks/>
          </p:cNvSpPr>
          <p:nvPr/>
        </p:nvSpPr>
        <p:spPr bwMode="auto">
          <a:xfrm flipV="1">
            <a:off x="2209800" y="2527176"/>
            <a:ext cx="228600" cy="1524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20" name="Rectangle 32"/>
          <p:cNvSpPr>
            <a:spLocks noChangeArrowheads="1"/>
          </p:cNvSpPr>
          <p:nvPr/>
        </p:nvSpPr>
        <p:spPr bwMode="auto">
          <a:xfrm>
            <a:off x="2438400" y="2450976"/>
            <a:ext cx="303213" cy="4572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a:solidFill>
                  <a:srgbClr val="000000"/>
                </a:solidFill>
              </a:rPr>
              <a:t>B</a:t>
            </a:r>
          </a:p>
          <a:p>
            <a:pPr algn="ctr" eaLnBrk="0" fontAlgn="base" hangingPunct="0">
              <a:spcBef>
                <a:spcPct val="0"/>
              </a:spcBef>
              <a:spcAft>
                <a:spcPct val="0"/>
              </a:spcAft>
            </a:pPr>
            <a:r>
              <a:rPr lang="en-US" sz="1600">
                <a:solidFill>
                  <a:srgbClr val="000000"/>
                </a:solidFill>
              </a:rPr>
              <a:t>P</a:t>
            </a:r>
          </a:p>
        </p:txBody>
      </p:sp>
      <p:sp>
        <p:nvSpPr>
          <p:cNvPr id="549921" name="Line 33"/>
          <p:cNvSpPr>
            <a:spLocks noChangeShapeType="1"/>
          </p:cNvSpPr>
          <p:nvPr/>
        </p:nvSpPr>
        <p:spPr bwMode="auto">
          <a:xfrm>
            <a:off x="5715000" y="2603376"/>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22" name="Freeform 34"/>
          <p:cNvSpPr>
            <a:spLocks/>
          </p:cNvSpPr>
          <p:nvPr/>
        </p:nvSpPr>
        <p:spPr bwMode="auto">
          <a:xfrm>
            <a:off x="6248400" y="1765176"/>
            <a:ext cx="973931" cy="952500"/>
          </a:xfrm>
          <a:custGeom>
            <a:avLst/>
            <a:gdLst/>
            <a:ahLst/>
            <a:cxnLst>
              <a:cxn ang="0">
                <a:pos x="528" y="576"/>
              </a:cxn>
              <a:cxn ang="0">
                <a:pos x="672" y="576"/>
              </a:cxn>
              <a:cxn ang="0">
                <a:pos x="672" y="0"/>
              </a:cxn>
              <a:cxn ang="0">
                <a:pos x="0" y="0"/>
              </a:cxn>
            </a:cxnLst>
            <a:rect l="0" t="0" r="r" b="b"/>
            <a:pathLst>
              <a:path w="672" h="576">
                <a:moveTo>
                  <a:pt x="528" y="576"/>
                </a:moveTo>
                <a:lnTo>
                  <a:pt x="672" y="576"/>
                </a:lnTo>
                <a:lnTo>
                  <a:pt x="672" y="0"/>
                </a:lnTo>
                <a:lnTo>
                  <a:pt x="0"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46" name="Line 58"/>
          <p:cNvSpPr>
            <a:spLocks noChangeShapeType="1"/>
          </p:cNvSpPr>
          <p:nvPr/>
        </p:nvSpPr>
        <p:spPr bwMode="auto">
          <a:xfrm>
            <a:off x="3581400" y="2146176"/>
            <a:ext cx="1371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48" name="Rectangle 60"/>
          <p:cNvSpPr>
            <a:spLocks noChangeArrowheads="1"/>
          </p:cNvSpPr>
          <p:nvPr/>
        </p:nvSpPr>
        <p:spPr bwMode="auto">
          <a:xfrm>
            <a:off x="5334000" y="4100512"/>
            <a:ext cx="914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regfile</a:t>
            </a:r>
          </a:p>
        </p:txBody>
      </p:sp>
      <p:sp>
        <p:nvSpPr>
          <p:cNvPr id="549949" name="Freeform 61"/>
          <p:cNvSpPr>
            <a:spLocks/>
          </p:cNvSpPr>
          <p:nvPr/>
        </p:nvSpPr>
        <p:spPr bwMode="auto">
          <a:xfrm>
            <a:off x="5410200" y="4786312"/>
            <a:ext cx="304800" cy="609600"/>
          </a:xfrm>
          <a:custGeom>
            <a:avLst/>
            <a:gdLst/>
            <a:ahLst/>
            <a:cxnLst>
              <a:cxn ang="0">
                <a:pos x="0" y="0"/>
              </a:cxn>
              <a:cxn ang="0">
                <a:pos x="0" y="288"/>
              </a:cxn>
              <a:cxn ang="0">
                <a:pos x="85" y="386"/>
              </a:cxn>
              <a:cxn ang="0">
                <a:pos x="0" y="480"/>
              </a:cxn>
              <a:cxn ang="0">
                <a:pos x="0" y="768"/>
              </a:cxn>
              <a:cxn ang="0">
                <a:pos x="384" y="576"/>
              </a:cxn>
              <a:cxn ang="0">
                <a:pos x="384" y="192"/>
              </a:cxn>
              <a:cxn ang="0">
                <a:pos x="0" y="0"/>
              </a:cxn>
            </a:cxnLst>
            <a:rect l="0" t="0" r="r" b="b"/>
            <a:pathLst>
              <a:path w="384" h="768">
                <a:moveTo>
                  <a:pt x="0" y="0"/>
                </a:moveTo>
                <a:lnTo>
                  <a:pt x="0" y="288"/>
                </a:lnTo>
                <a:lnTo>
                  <a:pt x="85" y="386"/>
                </a:lnTo>
                <a:lnTo>
                  <a:pt x="0" y="480"/>
                </a:lnTo>
                <a:lnTo>
                  <a:pt x="0" y="768"/>
                </a:lnTo>
                <a:lnTo>
                  <a:pt x="384" y="576"/>
                </a:lnTo>
                <a:lnTo>
                  <a:pt x="384" y="192"/>
                </a:lnTo>
                <a:lnTo>
                  <a:pt x="0" y="0"/>
                </a:lnTo>
                <a:close/>
              </a:path>
            </a:pathLst>
          </a:custGeom>
          <a:solidFill>
            <a:schemeClr val="bg1"/>
          </a:solidFill>
          <a:ln w="28575" cap="flat" cmpd="sng">
            <a:solidFill>
              <a:srgbClr val="000000"/>
            </a:solidFill>
            <a:prstDash val="solid"/>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51" name="Line 63"/>
          <p:cNvSpPr>
            <a:spLocks noChangeShapeType="1"/>
          </p:cNvSpPr>
          <p:nvPr/>
        </p:nvSpPr>
        <p:spPr bwMode="auto">
          <a:xfrm>
            <a:off x="6629400" y="5091112"/>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52" name="Line 64"/>
          <p:cNvSpPr>
            <a:spLocks noChangeShapeType="1"/>
          </p:cNvSpPr>
          <p:nvPr/>
        </p:nvSpPr>
        <p:spPr bwMode="auto">
          <a:xfrm>
            <a:off x="6629400" y="5319712"/>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53" name="Rectangle 65"/>
          <p:cNvSpPr>
            <a:spLocks noChangeArrowheads="1"/>
          </p:cNvSpPr>
          <p:nvPr/>
        </p:nvSpPr>
        <p:spPr bwMode="auto">
          <a:xfrm>
            <a:off x="4953000" y="4481512"/>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54" name="Rectangle 66"/>
          <p:cNvSpPr>
            <a:spLocks noChangeArrowheads="1"/>
          </p:cNvSpPr>
          <p:nvPr/>
        </p:nvSpPr>
        <p:spPr bwMode="auto">
          <a:xfrm>
            <a:off x="6477000" y="4481512"/>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55" name="Line 67"/>
          <p:cNvSpPr>
            <a:spLocks noChangeShapeType="1"/>
          </p:cNvSpPr>
          <p:nvPr/>
        </p:nvSpPr>
        <p:spPr bwMode="auto">
          <a:xfrm>
            <a:off x="6248400" y="5091112"/>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56" name="Line 68"/>
          <p:cNvSpPr>
            <a:spLocks noChangeShapeType="1"/>
          </p:cNvSpPr>
          <p:nvPr/>
        </p:nvSpPr>
        <p:spPr bwMode="auto">
          <a:xfrm>
            <a:off x="5105400" y="4938712"/>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57" name="Line 69"/>
          <p:cNvSpPr>
            <a:spLocks noChangeShapeType="1"/>
          </p:cNvSpPr>
          <p:nvPr/>
        </p:nvSpPr>
        <p:spPr bwMode="auto">
          <a:xfrm>
            <a:off x="5105400" y="5243512"/>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58" name="Freeform 70"/>
          <p:cNvSpPr>
            <a:spLocks/>
          </p:cNvSpPr>
          <p:nvPr/>
        </p:nvSpPr>
        <p:spPr bwMode="auto">
          <a:xfrm>
            <a:off x="5181600" y="4633912"/>
            <a:ext cx="7620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59" name="AutoShape 71"/>
          <p:cNvSpPr>
            <a:spLocks noChangeArrowheads="1"/>
          </p:cNvSpPr>
          <p:nvPr/>
        </p:nvSpPr>
        <p:spPr bwMode="auto">
          <a:xfrm rot="5400000">
            <a:off x="6819900" y="5129212"/>
            <a:ext cx="3810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60" name="Freeform 72"/>
          <p:cNvSpPr>
            <a:spLocks/>
          </p:cNvSpPr>
          <p:nvPr/>
        </p:nvSpPr>
        <p:spPr bwMode="auto">
          <a:xfrm flipV="1">
            <a:off x="5791200" y="5091112"/>
            <a:ext cx="685800" cy="2286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63" name="Rectangle 75"/>
          <p:cNvSpPr>
            <a:spLocks noChangeArrowheads="1"/>
          </p:cNvSpPr>
          <p:nvPr/>
        </p:nvSpPr>
        <p:spPr bwMode="auto">
          <a:xfrm>
            <a:off x="1905000" y="4481512"/>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65" name="Line 77"/>
          <p:cNvSpPr>
            <a:spLocks noChangeShapeType="1"/>
          </p:cNvSpPr>
          <p:nvPr/>
        </p:nvSpPr>
        <p:spPr bwMode="auto">
          <a:xfrm>
            <a:off x="2057400" y="4938712"/>
            <a:ext cx="152400" cy="0"/>
          </a:xfrm>
          <a:prstGeom prst="line">
            <a:avLst/>
          </a:prstGeom>
          <a:noFill/>
          <a:ln w="28575">
            <a:solidFill>
              <a:srgbClr val="000000"/>
            </a:solidFill>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66" name="Freeform 78"/>
          <p:cNvSpPr>
            <a:spLocks/>
          </p:cNvSpPr>
          <p:nvPr/>
        </p:nvSpPr>
        <p:spPr bwMode="auto">
          <a:xfrm>
            <a:off x="2209800" y="4710112"/>
            <a:ext cx="2286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67" name="AutoShape 79"/>
          <p:cNvSpPr>
            <a:spLocks noChangeArrowheads="1"/>
          </p:cNvSpPr>
          <p:nvPr/>
        </p:nvSpPr>
        <p:spPr bwMode="auto">
          <a:xfrm rot="5400000">
            <a:off x="2514600" y="5504656"/>
            <a:ext cx="3048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68" name="Line 80"/>
          <p:cNvSpPr>
            <a:spLocks noChangeShapeType="1"/>
          </p:cNvSpPr>
          <p:nvPr/>
        </p:nvSpPr>
        <p:spPr bwMode="auto">
          <a:xfrm>
            <a:off x="2743200" y="4633912"/>
            <a:ext cx="685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69" name="Rectangle 81"/>
          <p:cNvSpPr>
            <a:spLocks noChangeArrowheads="1"/>
          </p:cNvSpPr>
          <p:nvPr/>
        </p:nvSpPr>
        <p:spPr bwMode="auto">
          <a:xfrm>
            <a:off x="3429000" y="4481512"/>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70" name="Freeform 82"/>
          <p:cNvSpPr>
            <a:spLocks/>
          </p:cNvSpPr>
          <p:nvPr/>
        </p:nvSpPr>
        <p:spPr bwMode="auto">
          <a:xfrm flipV="1">
            <a:off x="2209800" y="5014912"/>
            <a:ext cx="228600" cy="1524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71" name="Freeform 83"/>
          <p:cNvSpPr>
            <a:spLocks/>
          </p:cNvSpPr>
          <p:nvPr/>
        </p:nvSpPr>
        <p:spPr bwMode="auto">
          <a:xfrm>
            <a:off x="2743200" y="5167312"/>
            <a:ext cx="304800" cy="342942"/>
          </a:xfrm>
          <a:custGeom>
            <a:avLst/>
            <a:gdLst/>
            <a:ahLst/>
            <a:cxnLst>
              <a:cxn ang="0">
                <a:pos x="0" y="0"/>
              </a:cxn>
              <a:cxn ang="0">
                <a:pos x="192" y="0"/>
              </a:cxn>
              <a:cxn ang="0">
                <a:pos x="192" y="240"/>
              </a:cxn>
              <a:cxn ang="0">
                <a:pos x="0" y="240"/>
              </a:cxn>
            </a:cxnLst>
            <a:rect l="0" t="0" r="r" b="b"/>
            <a:pathLst>
              <a:path w="192" h="240">
                <a:moveTo>
                  <a:pt x="0" y="0"/>
                </a:moveTo>
                <a:lnTo>
                  <a:pt x="192" y="0"/>
                </a:lnTo>
                <a:lnTo>
                  <a:pt x="192" y="240"/>
                </a:lnTo>
                <a:lnTo>
                  <a:pt x="0" y="24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72" name="Freeform 84"/>
          <p:cNvSpPr>
            <a:spLocks/>
          </p:cNvSpPr>
          <p:nvPr/>
        </p:nvSpPr>
        <p:spPr bwMode="auto">
          <a:xfrm>
            <a:off x="2743200" y="5091111"/>
            <a:ext cx="3048000" cy="562265"/>
          </a:xfrm>
          <a:custGeom>
            <a:avLst/>
            <a:gdLst/>
            <a:ahLst/>
            <a:cxnLst>
              <a:cxn ang="0">
                <a:pos x="2160" y="0"/>
              </a:cxn>
              <a:cxn ang="0">
                <a:pos x="2160" y="576"/>
              </a:cxn>
              <a:cxn ang="0">
                <a:pos x="0" y="576"/>
              </a:cxn>
            </a:cxnLst>
            <a:rect l="0" t="0" r="r" b="b"/>
            <a:pathLst>
              <a:path w="2160" h="576">
                <a:moveTo>
                  <a:pt x="2160" y="0"/>
                </a:moveTo>
                <a:lnTo>
                  <a:pt x="2160" y="576"/>
                </a:lnTo>
                <a:lnTo>
                  <a:pt x="0" y="576"/>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73" name="Freeform 85"/>
          <p:cNvSpPr>
            <a:spLocks/>
          </p:cNvSpPr>
          <p:nvPr/>
        </p:nvSpPr>
        <p:spPr bwMode="auto">
          <a:xfrm>
            <a:off x="1600200" y="4938712"/>
            <a:ext cx="990600" cy="642144"/>
          </a:xfrm>
          <a:custGeom>
            <a:avLst/>
            <a:gdLst/>
            <a:ahLst/>
            <a:cxnLst>
              <a:cxn ang="0">
                <a:pos x="624" y="528"/>
              </a:cxn>
              <a:cxn ang="0">
                <a:pos x="0" y="528"/>
              </a:cxn>
              <a:cxn ang="0">
                <a:pos x="0" y="0"/>
              </a:cxn>
              <a:cxn ang="0">
                <a:pos x="192" y="0"/>
              </a:cxn>
            </a:cxnLst>
            <a:rect l="0" t="0" r="r" b="b"/>
            <a:pathLst>
              <a:path w="624" h="528">
                <a:moveTo>
                  <a:pt x="624" y="528"/>
                </a:moveTo>
                <a:lnTo>
                  <a:pt x="0" y="528"/>
                </a:ln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75" name="Line 87"/>
          <p:cNvSpPr>
            <a:spLocks noChangeShapeType="1"/>
          </p:cNvSpPr>
          <p:nvPr/>
        </p:nvSpPr>
        <p:spPr bwMode="auto">
          <a:xfrm>
            <a:off x="5715000" y="5091112"/>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76" name="Freeform 88"/>
          <p:cNvSpPr>
            <a:spLocks/>
          </p:cNvSpPr>
          <p:nvPr/>
        </p:nvSpPr>
        <p:spPr bwMode="auto">
          <a:xfrm>
            <a:off x="6629400" y="4089648"/>
            <a:ext cx="592931" cy="1115764"/>
          </a:xfrm>
          <a:custGeom>
            <a:avLst/>
            <a:gdLst/>
            <a:ahLst/>
            <a:cxnLst>
              <a:cxn ang="0">
                <a:pos x="528" y="576"/>
              </a:cxn>
              <a:cxn ang="0">
                <a:pos x="672" y="576"/>
              </a:cxn>
              <a:cxn ang="0">
                <a:pos x="672" y="0"/>
              </a:cxn>
              <a:cxn ang="0">
                <a:pos x="0" y="0"/>
              </a:cxn>
            </a:cxnLst>
            <a:rect l="0" t="0" r="r" b="b"/>
            <a:pathLst>
              <a:path w="672" h="576">
                <a:moveTo>
                  <a:pt x="528" y="576"/>
                </a:moveTo>
                <a:lnTo>
                  <a:pt x="672" y="576"/>
                </a:lnTo>
                <a:lnTo>
                  <a:pt x="672" y="0"/>
                </a:lnTo>
                <a:lnTo>
                  <a:pt x="0"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77" name="Line 89"/>
          <p:cNvSpPr>
            <a:spLocks noChangeShapeType="1"/>
          </p:cNvSpPr>
          <p:nvPr/>
        </p:nvSpPr>
        <p:spPr bwMode="auto">
          <a:xfrm>
            <a:off x="3581400" y="4633912"/>
            <a:ext cx="1371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80" name="Line 92"/>
          <p:cNvSpPr>
            <a:spLocks noChangeShapeType="1"/>
          </p:cNvSpPr>
          <p:nvPr/>
        </p:nvSpPr>
        <p:spPr bwMode="auto">
          <a:xfrm flipH="1">
            <a:off x="5105400" y="4024312"/>
            <a:ext cx="228600" cy="0"/>
          </a:xfrm>
          <a:prstGeom prst="line">
            <a:avLst/>
          </a:prstGeom>
          <a:noFill/>
          <a:ln w="28575">
            <a:solidFill>
              <a:srgbClr val="FF0909"/>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81" name="Line 93"/>
          <p:cNvSpPr>
            <a:spLocks noChangeShapeType="1"/>
          </p:cNvSpPr>
          <p:nvPr/>
        </p:nvSpPr>
        <p:spPr bwMode="auto">
          <a:xfrm flipH="1">
            <a:off x="5105400" y="4329112"/>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83" name="Line 95"/>
          <p:cNvSpPr>
            <a:spLocks noChangeShapeType="1"/>
          </p:cNvSpPr>
          <p:nvPr/>
        </p:nvSpPr>
        <p:spPr bwMode="auto">
          <a:xfrm flipH="1">
            <a:off x="4724400" y="3871912"/>
            <a:ext cx="609600" cy="0"/>
          </a:xfrm>
          <a:prstGeom prst="line">
            <a:avLst/>
          </a:prstGeom>
          <a:noFill/>
          <a:ln w="28575">
            <a:solidFill>
              <a:srgbClr val="FF0909"/>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84" name="Line 96"/>
          <p:cNvSpPr>
            <a:spLocks noChangeShapeType="1"/>
          </p:cNvSpPr>
          <p:nvPr/>
        </p:nvSpPr>
        <p:spPr bwMode="auto">
          <a:xfrm flipH="1">
            <a:off x="4724400" y="4176712"/>
            <a:ext cx="609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86" name="Line 98"/>
          <p:cNvSpPr>
            <a:spLocks noChangeShapeType="1"/>
          </p:cNvSpPr>
          <p:nvPr/>
        </p:nvSpPr>
        <p:spPr bwMode="auto">
          <a:xfrm flipH="1">
            <a:off x="6248400" y="3933056"/>
            <a:ext cx="228600" cy="0"/>
          </a:xfrm>
          <a:prstGeom prst="line">
            <a:avLst/>
          </a:prstGeom>
          <a:noFill/>
          <a:ln w="28575">
            <a:solidFill>
              <a:srgbClr val="FF0909"/>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89" name="Rectangle 101"/>
          <p:cNvSpPr>
            <a:spLocks noChangeArrowheads="1"/>
          </p:cNvSpPr>
          <p:nvPr/>
        </p:nvSpPr>
        <p:spPr bwMode="auto">
          <a:xfrm>
            <a:off x="1981200" y="3795712"/>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90" name="Rectangle 102"/>
          <p:cNvSpPr>
            <a:spLocks noChangeArrowheads="1"/>
          </p:cNvSpPr>
          <p:nvPr/>
        </p:nvSpPr>
        <p:spPr bwMode="auto">
          <a:xfrm>
            <a:off x="1828800" y="3795712"/>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49991" name="Line 103"/>
          <p:cNvSpPr>
            <a:spLocks noChangeShapeType="1"/>
          </p:cNvSpPr>
          <p:nvPr/>
        </p:nvSpPr>
        <p:spPr bwMode="auto">
          <a:xfrm>
            <a:off x="1981200" y="4100512"/>
            <a:ext cx="0" cy="38100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92" name="Text Box 104"/>
          <p:cNvSpPr txBox="1">
            <a:spLocks noChangeArrowheads="1"/>
          </p:cNvSpPr>
          <p:nvPr/>
        </p:nvSpPr>
        <p:spPr bwMode="auto">
          <a:xfrm>
            <a:off x="1143000" y="3429000"/>
            <a:ext cx="1778244" cy="36933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dirty="0">
                <a:solidFill>
                  <a:srgbClr val="000000"/>
                </a:solidFill>
              </a:rPr>
              <a:t>thread scheduler</a:t>
            </a:r>
          </a:p>
        </p:txBody>
      </p:sp>
      <p:sp>
        <p:nvSpPr>
          <p:cNvPr id="549993" name="Freeform 105"/>
          <p:cNvSpPr>
            <a:spLocks/>
          </p:cNvSpPr>
          <p:nvPr/>
        </p:nvSpPr>
        <p:spPr bwMode="auto">
          <a:xfrm>
            <a:off x="1219200" y="3871912"/>
            <a:ext cx="4876800" cy="1981200"/>
          </a:xfrm>
          <a:custGeom>
            <a:avLst/>
            <a:gdLst/>
            <a:ahLst/>
            <a:cxnLst>
              <a:cxn ang="0">
                <a:pos x="3072" y="864"/>
              </a:cxn>
              <a:cxn ang="0">
                <a:pos x="3072" y="1248"/>
              </a:cxn>
              <a:cxn ang="0">
                <a:pos x="0" y="1248"/>
              </a:cxn>
              <a:cxn ang="0">
                <a:pos x="0" y="0"/>
              </a:cxn>
              <a:cxn ang="0">
                <a:pos x="384" y="0"/>
              </a:cxn>
            </a:cxnLst>
            <a:rect l="0" t="0" r="r" b="b"/>
            <a:pathLst>
              <a:path w="3072" h="1248">
                <a:moveTo>
                  <a:pt x="3072" y="864"/>
                </a:moveTo>
                <a:lnTo>
                  <a:pt x="3072" y="1248"/>
                </a:lnTo>
                <a:lnTo>
                  <a:pt x="0" y="1248"/>
                </a:lnTo>
                <a:lnTo>
                  <a:pt x="0" y="0"/>
                </a:lnTo>
                <a:lnTo>
                  <a:pt x="384" y="0"/>
                </a:lnTo>
              </a:path>
            </a:pathLst>
          </a:custGeom>
          <a:noFill/>
          <a:ln w="12700" cap="flat" cmpd="sng">
            <a:solidFill>
              <a:srgbClr val="FF0909"/>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94" name="Text Box 106"/>
          <p:cNvSpPr txBox="1">
            <a:spLocks noChangeArrowheads="1"/>
          </p:cNvSpPr>
          <p:nvPr/>
        </p:nvSpPr>
        <p:spPr bwMode="auto">
          <a:xfrm>
            <a:off x="2838450" y="5791200"/>
            <a:ext cx="10985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rPr>
              <a:t>L2 miss?</a:t>
            </a:r>
          </a:p>
        </p:txBody>
      </p:sp>
      <p:sp>
        <p:nvSpPr>
          <p:cNvPr id="549995" name="Freeform 107"/>
          <p:cNvSpPr>
            <a:spLocks/>
          </p:cNvSpPr>
          <p:nvPr/>
        </p:nvSpPr>
        <p:spPr bwMode="auto">
          <a:xfrm>
            <a:off x="4648200" y="4329112"/>
            <a:ext cx="685800" cy="609600"/>
          </a:xfrm>
          <a:custGeom>
            <a:avLst/>
            <a:gdLst/>
            <a:ahLst/>
            <a:cxnLst>
              <a:cxn ang="0">
                <a:pos x="432" y="0"/>
              </a:cxn>
              <a:cxn ang="0">
                <a:pos x="0" y="0"/>
              </a:cxn>
              <a:cxn ang="0">
                <a:pos x="0" y="384"/>
              </a:cxn>
              <a:cxn ang="0">
                <a:pos x="192" y="384"/>
              </a:cxn>
            </a:cxnLst>
            <a:rect l="0" t="0" r="r" b="b"/>
            <a:pathLst>
              <a:path w="432" h="384">
                <a:moveTo>
                  <a:pt x="432" y="0"/>
                </a:moveTo>
                <a:lnTo>
                  <a:pt x="0" y="0"/>
                </a:lnTo>
                <a:lnTo>
                  <a:pt x="0" y="384"/>
                </a:lnTo>
                <a:lnTo>
                  <a:pt x="192" y="384"/>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96" name="Freeform 108"/>
          <p:cNvSpPr>
            <a:spLocks/>
          </p:cNvSpPr>
          <p:nvPr/>
        </p:nvSpPr>
        <p:spPr bwMode="auto">
          <a:xfrm>
            <a:off x="4495800" y="4024312"/>
            <a:ext cx="457238" cy="1219200"/>
          </a:xfrm>
          <a:custGeom>
            <a:avLst/>
            <a:gdLst>
              <a:gd name="connsiteX0" fmla="*/ 1368 w 5455"/>
              <a:gd name="connsiteY0" fmla="*/ 0 h 10000"/>
              <a:gd name="connsiteX1" fmla="*/ 0 w 5455"/>
              <a:gd name="connsiteY1" fmla="*/ 0 h 10000"/>
              <a:gd name="connsiteX2" fmla="*/ 0 w 5455"/>
              <a:gd name="connsiteY2" fmla="*/ 10000 h 10000"/>
              <a:gd name="connsiteX3" fmla="*/ 5455 w 5455"/>
              <a:gd name="connsiteY3" fmla="*/ 10000 h 10000"/>
              <a:gd name="connsiteX0" fmla="*/ 1403 w 10000"/>
              <a:gd name="connsiteY0" fmla="*/ 0 h 10000"/>
              <a:gd name="connsiteX1" fmla="*/ 0 w 10000"/>
              <a:gd name="connsiteY1" fmla="*/ 0 h 10000"/>
              <a:gd name="connsiteX2" fmla="*/ 0 w 10000"/>
              <a:gd name="connsiteY2" fmla="*/ 10000 h 10000"/>
              <a:gd name="connsiteX3" fmla="*/ 10000 w 10000"/>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00" h="10000">
                <a:moveTo>
                  <a:pt x="1403" y="0"/>
                </a:moveTo>
                <a:lnTo>
                  <a:pt x="0" y="0"/>
                </a:lnTo>
                <a:lnTo>
                  <a:pt x="0" y="10000"/>
                </a:lnTo>
                <a:lnTo>
                  <a:pt x="10000" y="1000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82" name="AutoShape 94"/>
          <p:cNvSpPr>
            <a:spLocks noChangeArrowheads="1"/>
          </p:cNvSpPr>
          <p:nvPr/>
        </p:nvSpPr>
        <p:spPr bwMode="auto">
          <a:xfrm rot="5400000">
            <a:off x="4419600" y="3948112"/>
            <a:ext cx="457200" cy="152400"/>
          </a:xfrm>
          <a:prstGeom prst="flowChartTerminator">
            <a:avLst/>
          </a:prstGeom>
          <a:solidFill>
            <a:srgbClr val="FF0909"/>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79" name="AutoShape 91"/>
          <p:cNvSpPr>
            <a:spLocks noChangeArrowheads="1"/>
          </p:cNvSpPr>
          <p:nvPr/>
        </p:nvSpPr>
        <p:spPr bwMode="auto">
          <a:xfrm rot="5400000">
            <a:off x="4800600" y="4100512"/>
            <a:ext cx="457200" cy="152400"/>
          </a:xfrm>
          <a:prstGeom prst="flowChartTerminator">
            <a:avLst/>
          </a:prstGeom>
          <a:solidFill>
            <a:srgbClr val="FF0909"/>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97" name="Rectangle 109"/>
          <p:cNvSpPr>
            <a:spLocks noChangeArrowheads="1"/>
          </p:cNvSpPr>
          <p:nvPr/>
        </p:nvSpPr>
        <p:spPr bwMode="auto">
          <a:xfrm flipH="1" flipV="1">
            <a:off x="2436813" y="4481511"/>
            <a:ext cx="304800" cy="460239"/>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000" name="Rectangle 112"/>
          <p:cNvSpPr>
            <a:spLocks noChangeArrowheads="1"/>
          </p:cNvSpPr>
          <p:nvPr/>
        </p:nvSpPr>
        <p:spPr bwMode="auto">
          <a:xfrm>
            <a:off x="2438400" y="4478473"/>
            <a:ext cx="304800" cy="463278"/>
          </a:xfrm>
          <a:prstGeom prst="rtTriangl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003" name="Rectangle 115"/>
          <p:cNvSpPr>
            <a:spLocks noChangeArrowheads="1"/>
          </p:cNvSpPr>
          <p:nvPr/>
        </p:nvSpPr>
        <p:spPr bwMode="auto">
          <a:xfrm>
            <a:off x="2438400" y="4481512"/>
            <a:ext cx="303213" cy="4572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dirty="0">
                <a:solidFill>
                  <a:srgbClr val="000000"/>
                </a:solidFill>
              </a:rPr>
              <a:t>I$</a:t>
            </a:r>
          </a:p>
        </p:txBody>
      </p:sp>
      <p:sp>
        <p:nvSpPr>
          <p:cNvPr id="550004" name="Rectangle 116"/>
          <p:cNvSpPr>
            <a:spLocks noChangeArrowheads="1"/>
          </p:cNvSpPr>
          <p:nvPr/>
        </p:nvSpPr>
        <p:spPr bwMode="auto">
          <a:xfrm>
            <a:off x="2438400" y="4938712"/>
            <a:ext cx="303213" cy="4572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dirty="0">
                <a:solidFill>
                  <a:srgbClr val="000000"/>
                </a:solidFill>
              </a:rPr>
              <a:t>B</a:t>
            </a:r>
          </a:p>
          <a:p>
            <a:pPr algn="ctr" eaLnBrk="0" fontAlgn="base" hangingPunct="0">
              <a:spcBef>
                <a:spcPct val="0"/>
              </a:spcBef>
              <a:spcAft>
                <a:spcPct val="0"/>
              </a:spcAft>
            </a:pPr>
            <a:r>
              <a:rPr lang="en-US" sz="1600" dirty="0">
                <a:solidFill>
                  <a:srgbClr val="000000"/>
                </a:solidFill>
              </a:rPr>
              <a:t>P</a:t>
            </a:r>
          </a:p>
        </p:txBody>
      </p:sp>
      <p:sp>
        <p:nvSpPr>
          <p:cNvPr id="550007" name="Rectangle 119"/>
          <p:cNvSpPr>
            <a:spLocks noChangeArrowheads="1"/>
          </p:cNvSpPr>
          <p:nvPr/>
        </p:nvSpPr>
        <p:spPr bwMode="auto">
          <a:xfrm flipH="1" flipV="1">
            <a:off x="5943600" y="4481512"/>
            <a:ext cx="304800" cy="769144"/>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008" name="Rectangle 120"/>
          <p:cNvSpPr>
            <a:spLocks noChangeArrowheads="1"/>
          </p:cNvSpPr>
          <p:nvPr/>
        </p:nvSpPr>
        <p:spPr bwMode="auto">
          <a:xfrm>
            <a:off x="5943599" y="4481512"/>
            <a:ext cx="302419" cy="762000"/>
          </a:xfrm>
          <a:prstGeom prst="rtTriangl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010" name="Rectangle 122"/>
          <p:cNvSpPr>
            <a:spLocks noChangeArrowheads="1"/>
          </p:cNvSpPr>
          <p:nvPr/>
        </p:nvSpPr>
        <p:spPr bwMode="auto">
          <a:xfrm>
            <a:off x="5943600" y="4481512"/>
            <a:ext cx="304800" cy="7620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D$</a:t>
            </a:r>
          </a:p>
        </p:txBody>
      </p:sp>
      <p:sp>
        <p:nvSpPr>
          <p:cNvPr id="93" name="Text Box 104"/>
          <p:cNvSpPr txBox="1">
            <a:spLocks noChangeArrowheads="1"/>
          </p:cNvSpPr>
          <p:nvPr/>
        </p:nvSpPr>
        <p:spPr bwMode="auto">
          <a:xfrm>
            <a:off x="1143000" y="1472044"/>
            <a:ext cx="1694695" cy="36933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dirty="0">
                <a:solidFill>
                  <a:srgbClr val="000000"/>
                </a:solidFill>
              </a:rPr>
              <a:t>original pipeline</a:t>
            </a:r>
          </a:p>
        </p:txBody>
      </p:sp>
      <p:sp>
        <p:nvSpPr>
          <p:cNvPr id="94" name="Line 98"/>
          <p:cNvSpPr>
            <a:spLocks noChangeShapeType="1"/>
          </p:cNvSpPr>
          <p:nvPr/>
        </p:nvSpPr>
        <p:spPr bwMode="auto">
          <a:xfrm flipH="1">
            <a:off x="6248400" y="4252912"/>
            <a:ext cx="228600" cy="0"/>
          </a:xfrm>
          <a:prstGeom prst="line">
            <a:avLst/>
          </a:prstGeom>
          <a:noFill/>
          <a:ln w="28575">
            <a:solidFill>
              <a:srgbClr val="FF0909"/>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85" name="AutoShape 97"/>
          <p:cNvSpPr>
            <a:spLocks noChangeArrowheads="1"/>
          </p:cNvSpPr>
          <p:nvPr/>
        </p:nvSpPr>
        <p:spPr bwMode="auto">
          <a:xfrm rot="5400000">
            <a:off x="6324600" y="4013448"/>
            <a:ext cx="457200" cy="152400"/>
          </a:xfrm>
          <a:prstGeom prst="flowChartTerminator">
            <a:avLst/>
          </a:prstGeom>
          <a:solidFill>
            <a:srgbClr val="FF0909"/>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49978" name="Rectangle 90"/>
          <p:cNvSpPr>
            <a:spLocks noChangeArrowheads="1"/>
          </p:cNvSpPr>
          <p:nvPr/>
        </p:nvSpPr>
        <p:spPr bwMode="auto">
          <a:xfrm>
            <a:off x="5334000" y="3795712"/>
            <a:ext cx="914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FFFFFF"/>
                </a:solidFill>
              </a:rPr>
              <a:t>regfile</a:t>
            </a:r>
          </a:p>
        </p:txBody>
      </p:sp>
      <p:sp>
        <p:nvSpPr>
          <p:cNvPr id="549905" name="AutoShape 17"/>
          <p:cNvSpPr>
            <a:spLocks noChangeArrowheads="1"/>
          </p:cNvSpPr>
          <p:nvPr/>
        </p:nvSpPr>
        <p:spPr bwMode="auto">
          <a:xfrm rot="5400000">
            <a:off x="6819900" y="2641476"/>
            <a:ext cx="3810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97" name="AutoShape 79"/>
          <p:cNvSpPr>
            <a:spLocks noChangeArrowheads="1"/>
          </p:cNvSpPr>
          <p:nvPr/>
        </p:nvSpPr>
        <p:spPr bwMode="auto">
          <a:xfrm rot="5400000">
            <a:off x="2514600" y="3016921"/>
            <a:ext cx="3048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98" name="Freeform 83"/>
          <p:cNvSpPr>
            <a:spLocks/>
          </p:cNvSpPr>
          <p:nvPr/>
        </p:nvSpPr>
        <p:spPr bwMode="auto">
          <a:xfrm>
            <a:off x="2743200" y="2679577"/>
            <a:ext cx="304800" cy="342942"/>
          </a:xfrm>
          <a:custGeom>
            <a:avLst/>
            <a:gdLst/>
            <a:ahLst/>
            <a:cxnLst>
              <a:cxn ang="0">
                <a:pos x="0" y="0"/>
              </a:cxn>
              <a:cxn ang="0">
                <a:pos x="192" y="0"/>
              </a:cxn>
              <a:cxn ang="0">
                <a:pos x="192" y="240"/>
              </a:cxn>
              <a:cxn ang="0">
                <a:pos x="0" y="240"/>
              </a:cxn>
            </a:cxnLst>
            <a:rect l="0" t="0" r="r" b="b"/>
            <a:pathLst>
              <a:path w="192" h="240">
                <a:moveTo>
                  <a:pt x="0" y="0"/>
                </a:moveTo>
                <a:lnTo>
                  <a:pt x="192" y="0"/>
                </a:lnTo>
                <a:lnTo>
                  <a:pt x="192" y="240"/>
                </a:lnTo>
                <a:lnTo>
                  <a:pt x="0" y="24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99" name="Freeform 84"/>
          <p:cNvSpPr>
            <a:spLocks/>
          </p:cNvSpPr>
          <p:nvPr/>
        </p:nvSpPr>
        <p:spPr bwMode="auto">
          <a:xfrm>
            <a:off x="2743200" y="2603376"/>
            <a:ext cx="3048000" cy="562265"/>
          </a:xfrm>
          <a:custGeom>
            <a:avLst/>
            <a:gdLst/>
            <a:ahLst/>
            <a:cxnLst>
              <a:cxn ang="0">
                <a:pos x="2160" y="0"/>
              </a:cxn>
              <a:cxn ang="0">
                <a:pos x="2160" y="576"/>
              </a:cxn>
              <a:cxn ang="0">
                <a:pos x="0" y="576"/>
              </a:cxn>
            </a:cxnLst>
            <a:rect l="0" t="0" r="r" b="b"/>
            <a:pathLst>
              <a:path w="2160" h="576">
                <a:moveTo>
                  <a:pt x="2160" y="0"/>
                </a:moveTo>
                <a:lnTo>
                  <a:pt x="2160" y="576"/>
                </a:lnTo>
                <a:lnTo>
                  <a:pt x="0" y="576"/>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100" name="Freeform 85"/>
          <p:cNvSpPr>
            <a:spLocks/>
          </p:cNvSpPr>
          <p:nvPr/>
        </p:nvSpPr>
        <p:spPr bwMode="auto">
          <a:xfrm>
            <a:off x="1600200" y="2450977"/>
            <a:ext cx="990600" cy="642144"/>
          </a:xfrm>
          <a:custGeom>
            <a:avLst/>
            <a:gdLst/>
            <a:ahLst/>
            <a:cxnLst>
              <a:cxn ang="0">
                <a:pos x="624" y="528"/>
              </a:cxn>
              <a:cxn ang="0">
                <a:pos x="0" y="528"/>
              </a:cxn>
              <a:cxn ang="0">
                <a:pos x="0" y="0"/>
              </a:cxn>
              <a:cxn ang="0">
                <a:pos x="192" y="0"/>
              </a:cxn>
            </a:cxnLst>
            <a:rect l="0" t="0" r="r" b="b"/>
            <a:pathLst>
              <a:path w="624" h="528">
                <a:moveTo>
                  <a:pt x="624" y="528"/>
                </a:moveTo>
                <a:lnTo>
                  <a:pt x="0" y="528"/>
                </a:ln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2174533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en-US" dirty="0"/>
              <a:t>Fine-Grained Multithreading (1/3)</a:t>
            </a:r>
          </a:p>
        </p:txBody>
      </p:sp>
      <p:sp>
        <p:nvSpPr>
          <p:cNvPr id="52227" name="Rectangle 3"/>
          <p:cNvSpPr>
            <a:spLocks noChangeArrowheads="1"/>
          </p:cNvSpPr>
          <p:nvPr/>
        </p:nvSpPr>
        <p:spPr bwMode="auto">
          <a:xfrm>
            <a:off x="1644650" y="1901825"/>
            <a:ext cx="584200"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28" name="Rectangle 4"/>
          <p:cNvSpPr>
            <a:spLocks noChangeArrowheads="1"/>
          </p:cNvSpPr>
          <p:nvPr/>
        </p:nvSpPr>
        <p:spPr bwMode="auto">
          <a:xfrm>
            <a:off x="2322513" y="1901825"/>
            <a:ext cx="584200"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29" name="Rectangle 5"/>
          <p:cNvSpPr>
            <a:spLocks noChangeArrowheads="1"/>
          </p:cNvSpPr>
          <p:nvPr/>
        </p:nvSpPr>
        <p:spPr bwMode="auto">
          <a:xfrm>
            <a:off x="3000375" y="1901825"/>
            <a:ext cx="584200" cy="585216"/>
          </a:xfrm>
          <a:prstGeom prst="rect">
            <a:avLst/>
          </a:prstGeom>
          <a:gradFill rotWithShape="0">
            <a:gsLst>
              <a:gs pos="0">
                <a:srgbClr val="00C000"/>
              </a:gs>
              <a:gs pos="100000">
                <a:srgbClr val="00AC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30" name="Rectangle 6"/>
          <p:cNvSpPr>
            <a:spLocks noChangeArrowheads="1"/>
          </p:cNvSpPr>
          <p:nvPr/>
        </p:nvSpPr>
        <p:spPr bwMode="auto">
          <a:xfrm>
            <a:off x="3676650" y="1901825"/>
            <a:ext cx="584200"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31" name="Rectangle 7"/>
          <p:cNvSpPr>
            <a:spLocks noChangeArrowheads="1"/>
          </p:cNvSpPr>
          <p:nvPr/>
        </p:nvSpPr>
        <p:spPr bwMode="auto">
          <a:xfrm>
            <a:off x="4354513" y="1901825"/>
            <a:ext cx="584200"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32" name="Rectangle 8"/>
          <p:cNvSpPr>
            <a:spLocks noChangeArrowheads="1"/>
          </p:cNvSpPr>
          <p:nvPr/>
        </p:nvSpPr>
        <p:spPr bwMode="auto">
          <a:xfrm>
            <a:off x="5032375" y="1901825"/>
            <a:ext cx="584200"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34" name="Rectangle 10"/>
          <p:cNvSpPr>
            <a:spLocks noChangeArrowheads="1"/>
          </p:cNvSpPr>
          <p:nvPr/>
        </p:nvSpPr>
        <p:spPr bwMode="auto">
          <a:xfrm>
            <a:off x="1644650" y="3514725"/>
            <a:ext cx="584200"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35" name="Rectangle 11"/>
          <p:cNvSpPr>
            <a:spLocks noChangeArrowheads="1"/>
          </p:cNvSpPr>
          <p:nvPr/>
        </p:nvSpPr>
        <p:spPr bwMode="auto">
          <a:xfrm>
            <a:off x="3676650" y="3514725"/>
            <a:ext cx="584200"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36" name="Rectangle 12"/>
          <p:cNvSpPr>
            <a:spLocks noChangeArrowheads="1"/>
          </p:cNvSpPr>
          <p:nvPr/>
        </p:nvSpPr>
        <p:spPr bwMode="auto">
          <a:xfrm>
            <a:off x="5032375" y="3514725"/>
            <a:ext cx="584200"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37" name="Rectangle 13"/>
          <p:cNvSpPr>
            <a:spLocks noChangeArrowheads="1"/>
          </p:cNvSpPr>
          <p:nvPr/>
        </p:nvSpPr>
        <p:spPr bwMode="auto">
          <a:xfrm>
            <a:off x="5708650" y="1901825"/>
            <a:ext cx="584200" cy="585216"/>
          </a:xfrm>
          <a:prstGeom prst="rect">
            <a:avLst/>
          </a:prstGeom>
          <a:gradFill rotWithShape="0">
            <a:gsLst>
              <a:gs pos="0">
                <a:srgbClr val="00C000"/>
              </a:gs>
              <a:gs pos="100000">
                <a:srgbClr val="00AC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38" name="Rectangle 14"/>
          <p:cNvSpPr>
            <a:spLocks noChangeArrowheads="1"/>
          </p:cNvSpPr>
          <p:nvPr/>
        </p:nvSpPr>
        <p:spPr bwMode="auto">
          <a:xfrm>
            <a:off x="5708650" y="3514725"/>
            <a:ext cx="584200" cy="585216"/>
          </a:xfrm>
          <a:prstGeom prst="rect">
            <a:avLst/>
          </a:prstGeom>
          <a:gradFill rotWithShape="0">
            <a:gsLst>
              <a:gs pos="0">
                <a:srgbClr val="00C000"/>
              </a:gs>
              <a:gs pos="100000">
                <a:srgbClr val="00AC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39" name="Rectangle 15"/>
          <p:cNvSpPr>
            <a:spLocks noChangeArrowheads="1"/>
          </p:cNvSpPr>
          <p:nvPr/>
        </p:nvSpPr>
        <p:spPr bwMode="auto">
          <a:xfrm>
            <a:off x="6386513" y="1901825"/>
            <a:ext cx="584200"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40" name="Rectangle 16"/>
          <p:cNvSpPr>
            <a:spLocks noChangeArrowheads="1"/>
          </p:cNvSpPr>
          <p:nvPr/>
        </p:nvSpPr>
        <p:spPr bwMode="auto">
          <a:xfrm>
            <a:off x="6386513" y="3514725"/>
            <a:ext cx="584200"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41" name="Rectangle 17"/>
          <p:cNvSpPr>
            <a:spLocks noChangeArrowheads="1"/>
          </p:cNvSpPr>
          <p:nvPr/>
        </p:nvSpPr>
        <p:spPr bwMode="auto">
          <a:xfrm>
            <a:off x="7064375" y="1901825"/>
            <a:ext cx="584200"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42" name="Rectangle 18"/>
          <p:cNvSpPr>
            <a:spLocks noChangeArrowheads="1"/>
          </p:cNvSpPr>
          <p:nvPr/>
        </p:nvSpPr>
        <p:spPr bwMode="auto">
          <a:xfrm>
            <a:off x="2324100" y="3514725"/>
            <a:ext cx="584200"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43" name="Rectangle 19"/>
          <p:cNvSpPr>
            <a:spLocks noChangeArrowheads="1"/>
          </p:cNvSpPr>
          <p:nvPr/>
        </p:nvSpPr>
        <p:spPr bwMode="auto">
          <a:xfrm>
            <a:off x="3000375" y="3514725"/>
            <a:ext cx="584200"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44" name="Rectangle 20"/>
          <p:cNvSpPr>
            <a:spLocks noChangeArrowheads="1"/>
          </p:cNvSpPr>
          <p:nvPr/>
        </p:nvSpPr>
        <p:spPr bwMode="auto">
          <a:xfrm>
            <a:off x="4354513" y="3514725"/>
            <a:ext cx="584200"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45" name="Rectangle 21"/>
          <p:cNvSpPr>
            <a:spLocks noChangeArrowheads="1"/>
          </p:cNvSpPr>
          <p:nvPr/>
        </p:nvSpPr>
        <p:spPr bwMode="auto">
          <a:xfrm>
            <a:off x="7064375" y="3514725"/>
            <a:ext cx="584200"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46" name="Rectangle 22"/>
          <p:cNvSpPr>
            <a:spLocks noChangeArrowheads="1"/>
          </p:cNvSpPr>
          <p:nvPr/>
        </p:nvSpPr>
        <p:spPr bwMode="auto">
          <a:xfrm>
            <a:off x="3275856" y="1360488"/>
            <a:ext cx="809625" cy="393700"/>
          </a:xfrm>
          <a:prstGeom prst="rect">
            <a:avLst/>
          </a:prstGeom>
          <a:noFill/>
          <a:ln w="12700">
            <a:noFill/>
            <a:miter lim="800000"/>
            <a:headEnd/>
            <a:tailEnd/>
          </a:ln>
        </p:spPr>
        <p:txBody>
          <a:bodyPr lIns="90488" tIns="44450" rIns="90488" bIns="44450">
            <a:spAutoFit/>
          </a:bodyPr>
          <a:lstStyle/>
          <a:p>
            <a:pPr eaLnBrk="0" fontAlgn="base" hangingPunct="0">
              <a:spcBef>
                <a:spcPct val="50000"/>
              </a:spcBef>
              <a:spcAft>
                <a:spcPct val="0"/>
              </a:spcAft>
            </a:pPr>
            <a:r>
              <a:rPr lang="en-US" sz="2000" b="1" dirty="0">
                <a:solidFill>
                  <a:srgbClr val="000000"/>
                </a:solidFill>
                <a:latin typeface="Arial" charset="0"/>
              </a:rPr>
              <a:t>Time</a:t>
            </a:r>
          </a:p>
        </p:txBody>
      </p:sp>
      <p:sp>
        <p:nvSpPr>
          <p:cNvPr id="52247" name="Line 23"/>
          <p:cNvSpPr>
            <a:spLocks noChangeShapeType="1"/>
          </p:cNvSpPr>
          <p:nvPr/>
        </p:nvSpPr>
        <p:spPr bwMode="auto">
          <a:xfrm>
            <a:off x="3984625" y="1587500"/>
            <a:ext cx="1885950" cy="0"/>
          </a:xfrm>
          <a:prstGeom prst="line">
            <a:avLst/>
          </a:prstGeom>
          <a:noFill/>
          <a:ln w="12700">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2248" name="Text Box 24"/>
          <p:cNvSpPr txBox="1">
            <a:spLocks noChangeArrowheads="1"/>
          </p:cNvSpPr>
          <p:nvPr/>
        </p:nvSpPr>
        <p:spPr bwMode="auto">
          <a:xfrm>
            <a:off x="2895600" y="2564904"/>
            <a:ext cx="3810000" cy="369332"/>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dirty="0">
                <a:solidFill>
                  <a:srgbClr val="000000"/>
                </a:solidFill>
                <a:latin typeface="Calibri" pitchFamily="34" charset="0"/>
              </a:rPr>
              <a:t>Saturated workload → Lots of threads</a:t>
            </a:r>
          </a:p>
        </p:txBody>
      </p:sp>
      <p:sp>
        <p:nvSpPr>
          <p:cNvPr id="52249" name="Text Box 25"/>
          <p:cNvSpPr txBox="1">
            <a:spLocks noChangeArrowheads="1"/>
          </p:cNvSpPr>
          <p:nvPr/>
        </p:nvSpPr>
        <p:spPr bwMode="auto">
          <a:xfrm>
            <a:off x="2971800" y="4211796"/>
            <a:ext cx="3962400" cy="369332"/>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dirty="0">
                <a:solidFill>
                  <a:srgbClr val="000000"/>
                </a:solidFill>
                <a:latin typeface="Calibri" pitchFamily="34" charset="0"/>
              </a:rPr>
              <a:t>Unsaturated workload → Lots of stalls</a:t>
            </a:r>
          </a:p>
        </p:txBody>
      </p:sp>
      <p:sp>
        <p:nvSpPr>
          <p:cNvPr id="27" name="TextBox 26"/>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Intra-thread dependencies still limit performance</a:t>
            </a:r>
          </a:p>
        </p:txBody>
      </p:sp>
    </p:spTree>
    <p:extLst>
      <p:ext uri="{BB962C8B-B14F-4D97-AF65-F5344CB8AC3E}">
        <p14:creationId xmlns:p14="http://schemas.microsoft.com/office/powerpoint/2010/main" val="10612204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normAutofit fontScale="90000"/>
          </a:bodyPr>
          <a:lstStyle/>
          <a:p>
            <a:r>
              <a:rPr lang="en-US" dirty="0"/>
              <a:t>Fine-Grained Multithreading (2/3)</a:t>
            </a:r>
          </a:p>
        </p:txBody>
      </p:sp>
      <p:sp>
        <p:nvSpPr>
          <p:cNvPr id="560131" name="Rectangle 3" descr="Rectangle: Click to edit Master text styles&#10;Second level&#10;Third level&#10;Fourth level&#10;Fifth level"/>
          <p:cNvSpPr>
            <a:spLocks noGrp="1" noChangeArrowheads="1"/>
          </p:cNvSpPr>
          <p:nvPr>
            <p:ph idx="1"/>
          </p:nvPr>
        </p:nvSpPr>
        <p:spPr/>
        <p:txBody>
          <a:bodyPr/>
          <a:lstStyle/>
          <a:p>
            <a:pPr>
              <a:lnSpc>
                <a:spcPct val="90000"/>
              </a:lnSpc>
              <a:buFontTx/>
              <a:buChar char="–"/>
            </a:pPr>
            <a:r>
              <a:rPr lang="en-US" dirty="0">
                <a:solidFill>
                  <a:srgbClr val="000000"/>
                </a:solidFill>
              </a:rPr>
              <a:t>Sacrifices significant single-thread performance</a:t>
            </a:r>
          </a:p>
          <a:p>
            <a:pPr>
              <a:lnSpc>
                <a:spcPct val="90000"/>
              </a:lnSpc>
              <a:buFontTx/>
              <a:buChar char="+"/>
            </a:pPr>
            <a:r>
              <a:rPr lang="en-US" dirty="0">
                <a:solidFill>
                  <a:srgbClr val="000000"/>
                </a:solidFill>
              </a:rPr>
              <a:t>Tolerates everything</a:t>
            </a:r>
          </a:p>
          <a:p>
            <a:pPr lvl="1">
              <a:lnSpc>
                <a:spcPct val="90000"/>
              </a:lnSpc>
              <a:buFontTx/>
              <a:buChar char="+"/>
            </a:pPr>
            <a:r>
              <a:rPr lang="en-US" dirty="0">
                <a:solidFill>
                  <a:srgbClr val="000000"/>
                </a:solidFill>
              </a:rPr>
              <a:t>L2 misses</a:t>
            </a:r>
          </a:p>
          <a:p>
            <a:pPr lvl="1">
              <a:lnSpc>
                <a:spcPct val="90000"/>
              </a:lnSpc>
              <a:buFontTx/>
              <a:buChar char="+"/>
            </a:pPr>
            <a:r>
              <a:rPr lang="en-US" dirty="0" err="1">
                <a:solidFill>
                  <a:srgbClr val="000000"/>
                </a:solidFill>
              </a:rPr>
              <a:t>Mispredicted</a:t>
            </a:r>
            <a:r>
              <a:rPr lang="en-US" dirty="0">
                <a:solidFill>
                  <a:srgbClr val="000000"/>
                </a:solidFill>
              </a:rPr>
              <a:t> branches</a:t>
            </a:r>
          </a:p>
          <a:p>
            <a:pPr lvl="1">
              <a:lnSpc>
                <a:spcPct val="90000"/>
              </a:lnSpc>
              <a:buFontTx/>
              <a:buChar char="+"/>
            </a:pPr>
            <a:r>
              <a:rPr lang="en-US" dirty="0">
                <a:solidFill>
                  <a:srgbClr val="000000"/>
                </a:solidFill>
              </a:rPr>
              <a:t>etc...</a:t>
            </a:r>
          </a:p>
          <a:p>
            <a:pPr>
              <a:lnSpc>
                <a:spcPct val="90000"/>
              </a:lnSpc>
            </a:pPr>
            <a:r>
              <a:rPr lang="en-US" dirty="0">
                <a:solidFill>
                  <a:srgbClr val="000000"/>
                </a:solidFill>
              </a:rPr>
              <a:t>Thread scheduling policy</a:t>
            </a:r>
          </a:p>
          <a:p>
            <a:pPr lvl="1">
              <a:lnSpc>
                <a:spcPct val="90000"/>
              </a:lnSpc>
            </a:pPr>
            <a:r>
              <a:rPr lang="en-US" dirty="0">
                <a:solidFill>
                  <a:srgbClr val="000000"/>
                </a:solidFill>
              </a:rPr>
              <a:t>Switch threads often (e.g., every cycle)</a:t>
            </a:r>
          </a:p>
          <a:p>
            <a:pPr lvl="1">
              <a:lnSpc>
                <a:spcPct val="90000"/>
              </a:lnSpc>
            </a:pPr>
            <a:r>
              <a:rPr lang="en-US" dirty="0">
                <a:solidFill>
                  <a:srgbClr val="000000"/>
                </a:solidFill>
              </a:rPr>
              <a:t>Use round-robin policy, skip threads with long-latency ops</a:t>
            </a:r>
          </a:p>
          <a:p>
            <a:pPr>
              <a:lnSpc>
                <a:spcPct val="90000"/>
              </a:lnSpc>
            </a:pPr>
            <a:r>
              <a:rPr lang="en-US" dirty="0">
                <a:solidFill>
                  <a:srgbClr val="000000"/>
                </a:solidFill>
              </a:rPr>
              <a:t>Pipeline partitioning</a:t>
            </a:r>
          </a:p>
          <a:p>
            <a:pPr lvl="1">
              <a:lnSpc>
                <a:spcPct val="90000"/>
              </a:lnSpc>
            </a:pPr>
            <a:r>
              <a:rPr lang="en-US" dirty="0">
                <a:solidFill>
                  <a:srgbClr val="000000"/>
                </a:solidFill>
              </a:rPr>
              <a:t>Dynamic, no flushing</a:t>
            </a:r>
          </a:p>
          <a:p>
            <a:pPr lvl="1">
              <a:lnSpc>
                <a:spcPct val="90000"/>
              </a:lnSpc>
            </a:pPr>
            <a:r>
              <a:rPr lang="en-US" dirty="0">
                <a:solidFill>
                  <a:srgbClr val="000000"/>
                </a:solidFill>
              </a:rPr>
              <a:t>Length of pipeline doesn’t matter</a:t>
            </a:r>
          </a:p>
        </p:txBody>
      </p:sp>
    </p:spTree>
    <p:extLst>
      <p:ext uri="{BB962C8B-B14F-4D97-AF65-F5344CB8AC3E}">
        <p14:creationId xmlns:p14="http://schemas.microsoft.com/office/powerpoint/2010/main" val="1857236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257" name="Line 81"/>
          <p:cNvSpPr>
            <a:spLocks noChangeShapeType="1"/>
          </p:cNvSpPr>
          <p:nvPr/>
        </p:nvSpPr>
        <p:spPr bwMode="auto">
          <a:xfrm flipH="1">
            <a:off x="4724400" y="3311624"/>
            <a:ext cx="609600" cy="0"/>
          </a:xfrm>
          <a:prstGeom prst="line">
            <a:avLst/>
          </a:prstGeom>
          <a:noFill/>
          <a:ln w="28575">
            <a:solidFill>
              <a:schemeClr val="accent1"/>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59" name="Line 83"/>
          <p:cNvSpPr>
            <a:spLocks noChangeShapeType="1"/>
          </p:cNvSpPr>
          <p:nvPr/>
        </p:nvSpPr>
        <p:spPr bwMode="auto">
          <a:xfrm flipH="1">
            <a:off x="4724400" y="3006824"/>
            <a:ext cx="609600" cy="0"/>
          </a:xfrm>
          <a:prstGeom prst="line">
            <a:avLst/>
          </a:prstGeom>
          <a:noFill/>
          <a:ln w="28575">
            <a:solidFill>
              <a:srgbClr val="52F4C2"/>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178" name="Rectangle 2"/>
          <p:cNvSpPr>
            <a:spLocks noGrp="1" noChangeArrowheads="1"/>
          </p:cNvSpPr>
          <p:nvPr>
            <p:ph type="title"/>
          </p:nvPr>
        </p:nvSpPr>
        <p:spPr/>
        <p:txBody>
          <a:bodyPr>
            <a:normAutofit fontScale="90000"/>
          </a:bodyPr>
          <a:lstStyle/>
          <a:p>
            <a:r>
              <a:rPr lang="en-US" dirty="0"/>
              <a:t>Fine-Grained Multithreading (3/3)</a:t>
            </a:r>
          </a:p>
        </p:txBody>
      </p:sp>
      <p:sp>
        <p:nvSpPr>
          <p:cNvPr id="562179" name="Rectangle 3" descr="Rectangle: Click to edit Master text styles&#10;Second level&#10;Third level&#10;Fourth level&#10;Fifth level"/>
          <p:cNvSpPr>
            <a:spLocks noGrp="1" noChangeArrowheads="1"/>
          </p:cNvSpPr>
          <p:nvPr>
            <p:ph idx="1"/>
          </p:nvPr>
        </p:nvSpPr>
        <p:spPr/>
        <p:txBody>
          <a:bodyPr/>
          <a:lstStyle/>
          <a:p>
            <a:r>
              <a:rPr lang="en-US" dirty="0"/>
              <a:t>(Many) more threads</a:t>
            </a:r>
          </a:p>
          <a:p>
            <a:r>
              <a:rPr lang="en-US" dirty="0"/>
              <a:t>Multiple threads in pipeline at once</a:t>
            </a:r>
          </a:p>
        </p:txBody>
      </p:sp>
      <p:sp>
        <p:nvSpPr>
          <p:cNvPr id="562211" name="Rectangle 35"/>
          <p:cNvSpPr>
            <a:spLocks noChangeArrowheads="1"/>
          </p:cNvSpPr>
          <p:nvPr/>
        </p:nvSpPr>
        <p:spPr bwMode="auto">
          <a:xfrm>
            <a:off x="2057400" y="4226024"/>
            <a:ext cx="5410200" cy="914400"/>
          </a:xfrm>
          <a:prstGeom prst="rect">
            <a:avLst/>
          </a:prstGeom>
          <a:solidFill>
            <a:schemeClr val="hlink"/>
          </a:solidFill>
          <a:ln w="12700">
            <a:noFill/>
            <a:miter lim="800000"/>
            <a:headEnd/>
            <a:tailEnd/>
          </a:ln>
          <a:effectLst/>
        </p:spPr>
        <p:txBody>
          <a:bodyPr wrap="none" anchor="ctr"/>
          <a:lstStyle/>
          <a:p>
            <a:pPr eaLnBrk="0" fontAlgn="base" hangingPunct="0">
              <a:spcBef>
                <a:spcPct val="0"/>
              </a:spcBef>
              <a:spcAft>
                <a:spcPct val="0"/>
              </a:spcAft>
            </a:pPr>
            <a:endParaRPr lang="en-US" dirty="0">
              <a:solidFill>
                <a:srgbClr val="000000"/>
              </a:solidFill>
            </a:endParaRPr>
          </a:p>
        </p:txBody>
      </p:sp>
      <p:sp>
        <p:nvSpPr>
          <p:cNvPr id="562213" name="Freeform 37"/>
          <p:cNvSpPr>
            <a:spLocks/>
          </p:cNvSpPr>
          <p:nvPr/>
        </p:nvSpPr>
        <p:spPr bwMode="auto">
          <a:xfrm>
            <a:off x="5410200" y="4530824"/>
            <a:ext cx="304800" cy="609600"/>
          </a:xfrm>
          <a:custGeom>
            <a:avLst/>
            <a:gdLst/>
            <a:ahLst/>
            <a:cxnLst>
              <a:cxn ang="0">
                <a:pos x="0" y="0"/>
              </a:cxn>
              <a:cxn ang="0">
                <a:pos x="0" y="288"/>
              </a:cxn>
              <a:cxn ang="0">
                <a:pos x="85" y="386"/>
              </a:cxn>
              <a:cxn ang="0">
                <a:pos x="0" y="480"/>
              </a:cxn>
              <a:cxn ang="0">
                <a:pos x="0" y="768"/>
              </a:cxn>
              <a:cxn ang="0">
                <a:pos x="384" y="576"/>
              </a:cxn>
              <a:cxn ang="0">
                <a:pos x="384" y="192"/>
              </a:cxn>
              <a:cxn ang="0">
                <a:pos x="0" y="0"/>
              </a:cxn>
            </a:cxnLst>
            <a:rect l="0" t="0" r="r" b="b"/>
            <a:pathLst>
              <a:path w="384" h="768">
                <a:moveTo>
                  <a:pt x="0" y="0"/>
                </a:moveTo>
                <a:lnTo>
                  <a:pt x="0" y="288"/>
                </a:lnTo>
                <a:lnTo>
                  <a:pt x="85" y="386"/>
                </a:lnTo>
                <a:lnTo>
                  <a:pt x="0" y="480"/>
                </a:lnTo>
                <a:lnTo>
                  <a:pt x="0" y="768"/>
                </a:lnTo>
                <a:lnTo>
                  <a:pt x="384" y="576"/>
                </a:lnTo>
                <a:lnTo>
                  <a:pt x="384" y="192"/>
                </a:lnTo>
                <a:lnTo>
                  <a:pt x="0" y="0"/>
                </a:lnTo>
                <a:close/>
              </a:path>
            </a:pathLst>
          </a:custGeom>
          <a:solidFill>
            <a:schemeClr val="bg1"/>
          </a:solidFill>
          <a:ln w="28575" cap="flat" cmpd="sng">
            <a:solidFill>
              <a:srgbClr val="000000"/>
            </a:solidFill>
            <a:prstDash val="solid"/>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15" name="Line 39"/>
          <p:cNvSpPr>
            <a:spLocks noChangeShapeType="1"/>
          </p:cNvSpPr>
          <p:nvPr/>
        </p:nvSpPr>
        <p:spPr bwMode="auto">
          <a:xfrm>
            <a:off x="6629400" y="4835624"/>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16" name="Line 40"/>
          <p:cNvSpPr>
            <a:spLocks noChangeShapeType="1"/>
          </p:cNvSpPr>
          <p:nvPr/>
        </p:nvSpPr>
        <p:spPr bwMode="auto">
          <a:xfrm>
            <a:off x="6629400" y="5064224"/>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17" name="Rectangle 41"/>
          <p:cNvSpPr>
            <a:spLocks noChangeArrowheads="1"/>
          </p:cNvSpPr>
          <p:nvPr/>
        </p:nvSpPr>
        <p:spPr bwMode="auto">
          <a:xfrm>
            <a:off x="4953000" y="4226024"/>
            <a:ext cx="152400" cy="914400"/>
          </a:xfrm>
          <a:prstGeom prst="rect">
            <a:avLst/>
          </a:prstGeom>
          <a:solidFill>
            <a:schemeClr val="accent1"/>
          </a:solidFill>
          <a:ln w="28575">
            <a:solidFill>
              <a:schemeClr val="accent1"/>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62218" name="Rectangle 42"/>
          <p:cNvSpPr>
            <a:spLocks noChangeArrowheads="1"/>
          </p:cNvSpPr>
          <p:nvPr/>
        </p:nvSpPr>
        <p:spPr bwMode="auto">
          <a:xfrm>
            <a:off x="6477000" y="4226024"/>
            <a:ext cx="152400" cy="914400"/>
          </a:xfrm>
          <a:prstGeom prst="rect">
            <a:avLst/>
          </a:prstGeom>
          <a:solidFill>
            <a:srgbClr val="52F4C2"/>
          </a:solidFill>
          <a:ln w="28575">
            <a:solidFill>
              <a:srgbClr val="52F4C2"/>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62219" name="Line 43"/>
          <p:cNvSpPr>
            <a:spLocks noChangeShapeType="1"/>
          </p:cNvSpPr>
          <p:nvPr/>
        </p:nvSpPr>
        <p:spPr bwMode="auto">
          <a:xfrm>
            <a:off x="6248400" y="4835624"/>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20" name="Line 44"/>
          <p:cNvSpPr>
            <a:spLocks noChangeShapeType="1"/>
          </p:cNvSpPr>
          <p:nvPr/>
        </p:nvSpPr>
        <p:spPr bwMode="auto">
          <a:xfrm>
            <a:off x="5105400" y="4683224"/>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21" name="Line 45"/>
          <p:cNvSpPr>
            <a:spLocks noChangeShapeType="1"/>
          </p:cNvSpPr>
          <p:nvPr/>
        </p:nvSpPr>
        <p:spPr bwMode="auto">
          <a:xfrm>
            <a:off x="5105400" y="4988024"/>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22" name="Freeform 46"/>
          <p:cNvSpPr>
            <a:spLocks/>
          </p:cNvSpPr>
          <p:nvPr/>
        </p:nvSpPr>
        <p:spPr bwMode="auto">
          <a:xfrm>
            <a:off x="5181600" y="4378424"/>
            <a:ext cx="7620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23" name="AutoShape 47"/>
          <p:cNvSpPr>
            <a:spLocks noChangeArrowheads="1"/>
          </p:cNvSpPr>
          <p:nvPr/>
        </p:nvSpPr>
        <p:spPr bwMode="auto">
          <a:xfrm rot="5400000">
            <a:off x="6819900" y="4873724"/>
            <a:ext cx="3810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24" name="Freeform 48"/>
          <p:cNvSpPr>
            <a:spLocks/>
          </p:cNvSpPr>
          <p:nvPr/>
        </p:nvSpPr>
        <p:spPr bwMode="auto">
          <a:xfrm flipV="1">
            <a:off x="5791200" y="4835624"/>
            <a:ext cx="685800" cy="2286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27" name="Rectangle 51"/>
          <p:cNvSpPr>
            <a:spLocks noChangeArrowheads="1"/>
          </p:cNvSpPr>
          <p:nvPr/>
        </p:nvSpPr>
        <p:spPr bwMode="auto">
          <a:xfrm>
            <a:off x="1905000" y="4226024"/>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62229" name="Line 53"/>
          <p:cNvSpPr>
            <a:spLocks noChangeShapeType="1"/>
          </p:cNvSpPr>
          <p:nvPr/>
        </p:nvSpPr>
        <p:spPr bwMode="auto">
          <a:xfrm>
            <a:off x="2057400" y="4683224"/>
            <a:ext cx="152400" cy="0"/>
          </a:xfrm>
          <a:prstGeom prst="line">
            <a:avLst/>
          </a:prstGeom>
          <a:noFill/>
          <a:ln w="28575">
            <a:solidFill>
              <a:srgbClr val="000000"/>
            </a:solidFill>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30" name="Freeform 54"/>
          <p:cNvSpPr>
            <a:spLocks/>
          </p:cNvSpPr>
          <p:nvPr/>
        </p:nvSpPr>
        <p:spPr bwMode="auto">
          <a:xfrm>
            <a:off x="2209800" y="4454624"/>
            <a:ext cx="2286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32" name="Line 56"/>
          <p:cNvSpPr>
            <a:spLocks noChangeShapeType="1"/>
          </p:cNvSpPr>
          <p:nvPr/>
        </p:nvSpPr>
        <p:spPr bwMode="auto">
          <a:xfrm>
            <a:off x="2743200" y="4378424"/>
            <a:ext cx="685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33" name="Rectangle 57"/>
          <p:cNvSpPr>
            <a:spLocks noChangeArrowheads="1"/>
          </p:cNvSpPr>
          <p:nvPr/>
        </p:nvSpPr>
        <p:spPr bwMode="auto">
          <a:xfrm>
            <a:off x="3429000" y="4226024"/>
            <a:ext cx="152400" cy="914400"/>
          </a:xfrm>
          <a:prstGeom prst="rect">
            <a:avLst/>
          </a:prstGeom>
          <a:solidFill>
            <a:srgbClr val="FF0909"/>
          </a:solidFill>
          <a:ln w="28575">
            <a:solidFill>
              <a:srgbClr val="FF0909"/>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62234" name="Freeform 58"/>
          <p:cNvSpPr>
            <a:spLocks/>
          </p:cNvSpPr>
          <p:nvPr/>
        </p:nvSpPr>
        <p:spPr bwMode="auto">
          <a:xfrm flipV="1">
            <a:off x="2209800" y="4759424"/>
            <a:ext cx="228600" cy="1524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39" name="Line 63"/>
          <p:cNvSpPr>
            <a:spLocks noChangeShapeType="1"/>
          </p:cNvSpPr>
          <p:nvPr/>
        </p:nvSpPr>
        <p:spPr bwMode="auto">
          <a:xfrm>
            <a:off x="5715000" y="4835624"/>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40" name="Freeform 64"/>
          <p:cNvSpPr>
            <a:spLocks/>
          </p:cNvSpPr>
          <p:nvPr/>
        </p:nvSpPr>
        <p:spPr bwMode="auto">
          <a:xfrm>
            <a:off x="6629400" y="3540224"/>
            <a:ext cx="590384" cy="1409700"/>
          </a:xfrm>
          <a:custGeom>
            <a:avLst/>
            <a:gdLst/>
            <a:ahLst/>
            <a:cxnLst>
              <a:cxn ang="0">
                <a:pos x="528" y="576"/>
              </a:cxn>
              <a:cxn ang="0">
                <a:pos x="672" y="576"/>
              </a:cxn>
              <a:cxn ang="0">
                <a:pos x="672" y="0"/>
              </a:cxn>
              <a:cxn ang="0">
                <a:pos x="0" y="0"/>
              </a:cxn>
            </a:cxnLst>
            <a:rect l="0" t="0" r="r" b="b"/>
            <a:pathLst>
              <a:path w="672" h="576">
                <a:moveTo>
                  <a:pt x="528" y="576"/>
                </a:moveTo>
                <a:lnTo>
                  <a:pt x="672" y="576"/>
                </a:lnTo>
                <a:lnTo>
                  <a:pt x="672" y="0"/>
                </a:lnTo>
                <a:lnTo>
                  <a:pt x="0"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41" name="Line 65"/>
          <p:cNvSpPr>
            <a:spLocks noChangeShapeType="1"/>
          </p:cNvSpPr>
          <p:nvPr/>
        </p:nvSpPr>
        <p:spPr bwMode="auto">
          <a:xfrm>
            <a:off x="3581400" y="4378424"/>
            <a:ext cx="1371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43" name="Line 67"/>
          <p:cNvSpPr>
            <a:spLocks noChangeShapeType="1"/>
          </p:cNvSpPr>
          <p:nvPr/>
        </p:nvSpPr>
        <p:spPr bwMode="auto">
          <a:xfrm flipH="1">
            <a:off x="5105400" y="3768824"/>
            <a:ext cx="228600" cy="0"/>
          </a:xfrm>
          <a:prstGeom prst="line">
            <a:avLst/>
          </a:prstGeom>
          <a:noFill/>
          <a:ln w="28575">
            <a:solidFill>
              <a:srgbClr val="FF0909"/>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44" name="Line 68"/>
          <p:cNvSpPr>
            <a:spLocks noChangeShapeType="1"/>
          </p:cNvSpPr>
          <p:nvPr/>
        </p:nvSpPr>
        <p:spPr bwMode="auto">
          <a:xfrm flipH="1">
            <a:off x="5105400" y="4073624"/>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46" name="Line 70"/>
          <p:cNvSpPr>
            <a:spLocks noChangeShapeType="1"/>
          </p:cNvSpPr>
          <p:nvPr/>
        </p:nvSpPr>
        <p:spPr bwMode="auto">
          <a:xfrm flipH="1">
            <a:off x="4724400" y="3616424"/>
            <a:ext cx="609600" cy="0"/>
          </a:xfrm>
          <a:prstGeom prst="line">
            <a:avLst/>
          </a:prstGeom>
          <a:noFill/>
          <a:ln w="28575">
            <a:solidFill>
              <a:srgbClr val="FF0909"/>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47" name="Line 71"/>
          <p:cNvSpPr>
            <a:spLocks noChangeShapeType="1"/>
          </p:cNvSpPr>
          <p:nvPr/>
        </p:nvSpPr>
        <p:spPr bwMode="auto">
          <a:xfrm flipH="1">
            <a:off x="4724400" y="3921224"/>
            <a:ext cx="609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50" name="Line 74"/>
          <p:cNvSpPr>
            <a:spLocks noChangeShapeType="1"/>
          </p:cNvSpPr>
          <p:nvPr/>
        </p:nvSpPr>
        <p:spPr bwMode="auto">
          <a:xfrm flipH="1">
            <a:off x="6248400" y="3707107"/>
            <a:ext cx="228600" cy="0"/>
          </a:xfrm>
          <a:prstGeom prst="line">
            <a:avLst/>
          </a:prstGeom>
          <a:noFill/>
          <a:ln w="28575">
            <a:solidFill>
              <a:srgbClr val="FF0909"/>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54" name="Line 78"/>
          <p:cNvSpPr>
            <a:spLocks noChangeShapeType="1"/>
          </p:cNvSpPr>
          <p:nvPr/>
        </p:nvSpPr>
        <p:spPr bwMode="auto">
          <a:xfrm flipH="1">
            <a:off x="6248400" y="3387824"/>
            <a:ext cx="228600" cy="0"/>
          </a:xfrm>
          <a:prstGeom prst="line">
            <a:avLst/>
          </a:prstGeom>
          <a:noFill/>
          <a:ln w="28575">
            <a:solidFill>
              <a:schemeClr val="accent1"/>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55" name="Line 79"/>
          <p:cNvSpPr>
            <a:spLocks noChangeShapeType="1"/>
          </p:cNvSpPr>
          <p:nvPr/>
        </p:nvSpPr>
        <p:spPr bwMode="auto">
          <a:xfrm flipH="1">
            <a:off x="6248400" y="3083024"/>
            <a:ext cx="228600" cy="0"/>
          </a:xfrm>
          <a:prstGeom prst="line">
            <a:avLst/>
          </a:prstGeom>
          <a:noFill/>
          <a:ln w="28575">
            <a:solidFill>
              <a:srgbClr val="52F4C2"/>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56" name="Line 80"/>
          <p:cNvSpPr>
            <a:spLocks noChangeShapeType="1"/>
          </p:cNvSpPr>
          <p:nvPr/>
        </p:nvSpPr>
        <p:spPr bwMode="auto">
          <a:xfrm flipH="1">
            <a:off x="5105400" y="3464024"/>
            <a:ext cx="228600" cy="0"/>
          </a:xfrm>
          <a:prstGeom prst="line">
            <a:avLst/>
          </a:prstGeom>
          <a:noFill/>
          <a:ln w="28575">
            <a:solidFill>
              <a:schemeClr val="accent1"/>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58" name="Line 82"/>
          <p:cNvSpPr>
            <a:spLocks noChangeShapeType="1"/>
          </p:cNvSpPr>
          <p:nvPr/>
        </p:nvSpPr>
        <p:spPr bwMode="auto">
          <a:xfrm flipH="1">
            <a:off x="5105400" y="3159224"/>
            <a:ext cx="228600" cy="0"/>
          </a:xfrm>
          <a:prstGeom prst="line">
            <a:avLst/>
          </a:prstGeom>
          <a:noFill/>
          <a:ln w="28575">
            <a:solidFill>
              <a:srgbClr val="52F4C2"/>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60" name="Freeform 84"/>
          <p:cNvSpPr>
            <a:spLocks/>
          </p:cNvSpPr>
          <p:nvPr/>
        </p:nvSpPr>
        <p:spPr bwMode="auto">
          <a:xfrm>
            <a:off x="4648200" y="4073624"/>
            <a:ext cx="685800" cy="609600"/>
          </a:xfrm>
          <a:custGeom>
            <a:avLst/>
            <a:gdLst/>
            <a:ahLst/>
            <a:cxnLst>
              <a:cxn ang="0">
                <a:pos x="432" y="0"/>
              </a:cxn>
              <a:cxn ang="0">
                <a:pos x="0" y="0"/>
              </a:cxn>
              <a:cxn ang="0">
                <a:pos x="0" y="384"/>
              </a:cxn>
              <a:cxn ang="0">
                <a:pos x="192" y="384"/>
              </a:cxn>
            </a:cxnLst>
            <a:rect l="0" t="0" r="r" b="b"/>
            <a:pathLst>
              <a:path w="432" h="384">
                <a:moveTo>
                  <a:pt x="432" y="0"/>
                </a:moveTo>
                <a:lnTo>
                  <a:pt x="0" y="0"/>
                </a:lnTo>
                <a:lnTo>
                  <a:pt x="0" y="384"/>
                </a:lnTo>
                <a:lnTo>
                  <a:pt x="192" y="384"/>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62" name="Freeform 86"/>
          <p:cNvSpPr>
            <a:spLocks/>
          </p:cNvSpPr>
          <p:nvPr/>
        </p:nvSpPr>
        <p:spPr bwMode="auto">
          <a:xfrm>
            <a:off x="4495800" y="3464028"/>
            <a:ext cx="457238" cy="1523996"/>
          </a:xfrm>
          <a:custGeom>
            <a:avLst/>
            <a:gdLst>
              <a:gd name="connsiteX0" fmla="*/ 937 w 5455"/>
              <a:gd name="connsiteY0" fmla="*/ 0 h 10016"/>
              <a:gd name="connsiteX1" fmla="*/ 0 w 5455"/>
              <a:gd name="connsiteY1" fmla="*/ 16 h 10016"/>
              <a:gd name="connsiteX2" fmla="*/ 0 w 5455"/>
              <a:gd name="connsiteY2" fmla="*/ 10016 h 10016"/>
              <a:gd name="connsiteX3" fmla="*/ 5455 w 5455"/>
              <a:gd name="connsiteY3" fmla="*/ 10016 h 10016"/>
              <a:gd name="connsiteX0" fmla="*/ 1614 w 10000"/>
              <a:gd name="connsiteY0" fmla="*/ 31 h 9984"/>
              <a:gd name="connsiteX1" fmla="*/ 0 w 10000"/>
              <a:gd name="connsiteY1" fmla="*/ 0 h 9984"/>
              <a:gd name="connsiteX2" fmla="*/ 0 w 10000"/>
              <a:gd name="connsiteY2" fmla="*/ 9984 h 9984"/>
              <a:gd name="connsiteX3" fmla="*/ 10000 w 10000"/>
              <a:gd name="connsiteY3" fmla="*/ 9984 h 9984"/>
              <a:gd name="connsiteX0" fmla="*/ 1822 w 10000"/>
              <a:gd name="connsiteY0" fmla="*/ 0 h 10000"/>
              <a:gd name="connsiteX1" fmla="*/ 0 w 10000"/>
              <a:gd name="connsiteY1" fmla="*/ 0 h 10000"/>
              <a:gd name="connsiteX2" fmla="*/ 0 w 10000"/>
              <a:gd name="connsiteY2" fmla="*/ 10000 h 10000"/>
              <a:gd name="connsiteX3" fmla="*/ 10000 w 10000"/>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00" h="10000">
                <a:moveTo>
                  <a:pt x="1822" y="0"/>
                </a:moveTo>
                <a:lnTo>
                  <a:pt x="0" y="0"/>
                </a:lnTo>
                <a:lnTo>
                  <a:pt x="0" y="10000"/>
                </a:lnTo>
                <a:lnTo>
                  <a:pt x="10000" y="1000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dirty="0">
              <a:solidFill>
                <a:srgbClr val="000000"/>
              </a:solidFill>
            </a:endParaRPr>
          </a:p>
        </p:txBody>
      </p:sp>
      <p:sp>
        <p:nvSpPr>
          <p:cNvPr id="562245" name="AutoShape 69"/>
          <p:cNvSpPr>
            <a:spLocks noChangeArrowheads="1"/>
          </p:cNvSpPr>
          <p:nvPr/>
        </p:nvSpPr>
        <p:spPr bwMode="auto">
          <a:xfrm rot="5400000">
            <a:off x="4114800" y="3387824"/>
            <a:ext cx="1066800" cy="152400"/>
          </a:xfrm>
          <a:prstGeom prst="flowChartTerminator">
            <a:avLst/>
          </a:prstGeom>
          <a:solidFill>
            <a:srgbClr val="FF0909"/>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48" name="AutoShape 72"/>
          <p:cNvSpPr>
            <a:spLocks noChangeArrowheads="1"/>
          </p:cNvSpPr>
          <p:nvPr/>
        </p:nvSpPr>
        <p:spPr bwMode="auto">
          <a:xfrm rot="5400000">
            <a:off x="4419600" y="3464024"/>
            <a:ext cx="1219200" cy="152400"/>
          </a:xfrm>
          <a:prstGeom prst="flowChartTerminator">
            <a:avLst/>
          </a:prstGeom>
          <a:solidFill>
            <a:srgbClr val="FF0909"/>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63" name="Rectangle 87"/>
          <p:cNvSpPr>
            <a:spLocks noChangeArrowheads="1"/>
          </p:cNvSpPr>
          <p:nvPr/>
        </p:nvSpPr>
        <p:spPr bwMode="auto">
          <a:xfrm>
            <a:off x="1981200" y="3540224"/>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62264" name="Rectangle 88"/>
          <p:cNvSpPr>
            <a:spLocks noChangeArrowheads="1"/>
          </p:cNvSpPr>
          <p:nvPr/>
        </p:nvSpPr>
        <p:spPr bwMode="auto">
          <a:xfrm>
            <a:off x="1828800" y="3540224"/>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62265" name="Line 89"/>
          <p:cNvSpPr>
            <a:spLocks noChangeShapeType="1"/>
          </p:cNvSpPr>
          <p:nvPr/>
        </p:nvSpPr>
        <p:spPr bwMode="auto">
          <a:xfrm>
            <a:off x="1981200" y="3845024"/>
            <a:ext cx="0" cy="38100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66" name="Rectangle 90"/>
          <p:cNvSpPr>
            <a:spLocks noChangeArrowheads="1"/>
          </p:cNvSpPr>
          <p:nvPr/>
        </p:nvSpPr>
        <p:spPr bwMode="auto">
          <a:xfrm>
            <a:off x="1676400" y="3540224"/>
            <a:ext cx="1524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62267" name="Rectangle 91"/>
          <p:cNvSpPr>
            <a:spLocks noChangeArrowheads="1"/>
          </p:cNvSpPr>
          <p:nvPr/>
        </p:nvSpPr>
        <p:spPr bwMode="auto">
          <a:xfrm>
            <a:off x="2133600" y="3540224"/>
            <a:ext cx="152400" cy="304800"/>
          </a:xfrm>
          <a:prstGeom prst="rect">
            <a:avLst/>
          </a:prstGeom>
          <a:solidFill>
            <a:schemeClr val="accent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62268" name="Text Box 92"/>
          <p:cNvSpPr txBox="1">
            <a:spLocks noChangeArrowheads="1"/>
          </p:cNvSpPr>
          <p:nvPr/>
        </p:nvSpPr>
        <p:spPr bwMode="auto">
          <a:xfrm>
            <a:off x="1143000" y="3159224"/>
            <a:ext cx="1887538"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rPr>
              <a:t>thread scheduler</a:t>
            </a:r>
          </a:p>
        </p:txBody>
      </p:sp>
      <p:sp>
        <p:nvSpPr>
          <p:cNvPr id="70" name="Rectangle 102"/>
          <p:cNvSpPr>
            <a:spLocks noChangeArrowheads="1"/>
          </p:cNvSpPr>
          <p:nvPr/>
        </p:nvSpPr>
        <p:spPr bwMode="auto">
          <a:xfrm flipH="1" flipV="1">
            <a:off x="2438400" y="4226024"/>
            <a:ext cx="304800" cy="453768"/>
          </a:xfrm>
          <a:prstGeom prst="diagStripe">
            <a:avLst/>
          </a:prstGeom>
          <a:solidFill>
            <a:schemeClr val="accent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77" name="Rectangle 101"/>
          <p:cNvSpPr>
            <a:spLocks noChangeArrowheads="1"/>
          </p:cNvSpPr>
          <p:nvPr/>
        </p:nvSpPr>
        <p:spPr bwMode="auto">
          <a:xfrm>
            <a:off x="2438400" y="4237208"/>
            <a:ext cx="304800" cy="446016"/>
          </a:xfrm>
          <a:prstGeom prst="diagStrip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12" name="Rectangle 36"/>
          <p:cNvSpPr>
            <a:spLocks noChangeArrowheads="1"/>
          </p:cNvSpPr>
          <p:nvPr/>
        </p:nvSpPr>
        <p:spPr bwMode="auto">
          <a:xfrm>
            <a:off x="5334000" y="3845024"/>
            <a:ext cx="914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dirty="0" err="1">
                <a:solidFill>
                  <a:srgbClr val="000000"/>
                </a:solidFill>
              </a:rPr>
              <a:t>regfile</a:t>
            </a:r>
            <a:endParaRPr lang="en-US" sz="1400" dirty="0">
              <a:solidFill>
                <a:srgbClr val="000000"/>
              </a:solidFill>
            </a:endParaRPr>
          </a:p>
        </p:txBody>
      </p:sp>
      <p:sp>
        <p:nvSpPr>
          <p:cNvPr id="562242" name="Rectangle 66"/>
          <p:cNvSpPr>
            <a:spLocks noChangeArrowheads="1"/>
          </p:cNvSpPr>
          <p:nvPr/>
        </p:nvSpPr>
        <p:spPr bwMode="auto">
          <a:xfrm>
            <a:off x="5334000" y="3540224"/>
            <a:ext cx="914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FFFFFF"/>
                </a:solidFill>
              </a:rPr>
              <a:t>regfile</a:t>
            </a:r>
          </a:p>
        </p:txBody>
      </p:sp>
      <p:sp>
        <p:nvSpPr>
          <p:cNvPr id="562249" name="AutoShape 73"/>
          <p:cNvSpPr>
            <a:spLocks noChangeArrowheads="1"/>
          </p:cNvSpPr>
          <p:nvPr/>
        </p:nvSpPr>
        <p:spPr bwMode="auto">
          <a:xfrm rot="5400000">
            <a:off x="5943600" y="3464024"/>
            <a:ext cx="1219200" cy="152400"/>
          </a:xfrm>
          <a:prstGeom prst="flowChartTerminator">
            <a:avLst/>
          </a:prstGeom>
          <a:solidFill>
            <a:srgbClr val="FF0909"/>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52" name="Rectangle 76"/>
          <p:cNvSpPr>
            <a:spLocks noChangeArrowheads="1"/>
          </p:cNvSpPr>
          <p:nvPr/>
        </p:nvSpPr>
        <p:spPr bwMode="auto">
          <a:xfrm>
            <a:off x="5334000" y="3235424"/>
            <a:ext cx="914400" cy="304800"/>
          </a:xfrm>
          <a:prstGeom prst="rect">
            <a:avLst/>
          </a:prstGeom>
          <a:solidFill>
            <a:schemeClr val="accent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regfile</a:t>
            </a:r>
          </a:p>
        </p:txBody>
      </p:sp>
      <p:sp>
        <p:nvSpPr>
          <p:cNvPr id="562253" name="Rectangle 77"/>
          <p:cNvSpPr>
            <a:spLocks noChangeArrowheads="1"/>
          </p:cNvSpPr>
          <p:nvPr/>
        </p:nvSpPr>
        <p:spPr bwMode="auto">
          <a:xfrm>
            <a:off x="5334000" y="2930624"/>
            <a:ext cx="9144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regfile</a:t>
            </a:r>
          </a:p>
        </p:txBody>
      </p:sp>
      <p:sp>
        <p:nvSpPr>
          <p:cNvPr id="69" name="Line 74"/>
          <p:cNvSpPr>
            <a:spLocks noChangeShapeType="1"/>
          </p:cNvSpPr>
          <p:nvPr/>
        </p:nvSpPr>
        <p:spPr bwMode="auto">
          <a:xfrm flipH="1">
            <a:off x="6248400" y="3988053"/>
            <a:ext cx="228600" cy="0"/>
          </a:xfrm>
          <a:prstGeom prst="line">
            <a:avLst/>
          </a:prstGeom>
          <a:noFill/>
          <a:ln w="28575">
            <a:solidFill>
              <a:srgbClr val="FF0909"/>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74" name="Rectangle 98"/>
          <p:cNvSpPr>
            <a:spLocks noChangeArrowheads="1"/>
          </p:cNvSpPr>
          <p:nvPr/>
        </p:nvSpPr>
        <p:spPr bwMode="auto">
          <a:xfrm flipV="1">
            <a:off x="2438400" y="4226024"/>
            <a:ext cx="189384" cy="303084"/>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75" name="Rectangle 99"/>
          <p:cNvSpPr>
            <a:spLocks noChangeArrowheads="1"/>
          </p:cNvSpPr>
          <p:nvPr/>
        </p:nvSpPr>
        <p:spPr bwMode="auto">
          <a:xfrm flipH="1">
            <a:off x="2558040" y="4421024"/>
            <a:ext cx="179299" cy="262200"/>
          </a:xfrm>
          <a:prstGeom prst="rtTriangle">
            <a:avLst/>
          </a:prstGeom>
          <a:solidFill>
            <a:srgbClr val="52F4C2"/>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62228" name="Rectangle 52"/>
          <p:cNvSpPr>
            <a:spLocks noChangeArrowheads="1"/>
          </p:cNvSpPr>
          <p:nvPr/>
        </p:nvSpPr>
        <p:spPr bwMode="auto">
          <a:xfrm>
            <a:off x="2438400" y="4226024"/>
            <a:ext cx="303213" cy="4572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dirty="0">
                <a:solidFill>
                  <a:srgbClr val="000000"/>
                </a:solidFill>
              </a:rPr>
              <a:t>I$</a:t>
            </a:r>
          </a:p>
        </p:txBody>
      </p:sp>
      <p:grpSp>
        <p:nvGrpSpPr>
          <p:cNvPr id="2" name="Group 1"/>
          <p:cNvGrpSpPr/>
          <p:nvPr/>
        </p:nvGrpSpPr>
        <p:grpSpPr>
          <a:xfrm>
            <a:off x="2438400" y="4683224"/>
            <a:ext cx="304800" cy="457200"/>
            <a:chOff x="2438400" y="4683224"/>
            <a:chExt cx="304800" cy="457200"/>
          </a:xfrm>
        </p:grpSpPr>
        <p:sp>
          <p:nvSpPr>
            <p:cNvPr id="71" name="Rectangle 102"/>
            <p:cNvSpPr>
              <a:spLocks noChangeArrowheads="1"/>
            </p:cNvSpPr>
            <p:nvPr/>
          </p:nvSpPr>
          <p:spPr bwMode="auto">
            <a:xfrm flipH="1" flipV="1">
              <a:off x="2438400" y="4683224"/>
              <a:ext cx="304800" cy="453768"/>
            </a:xfrm>
            <a:prstGeom prst="diagStripe">
              <a:avLst/>
            </a:prstGeom>
            <a:solidFill>
              <a:schemeClr val="accent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72" name="Rectangle 101"/>
            <p:cNvSpPr>
              <a:spLocks noChangeArrowheads="1"/>
            </p:cNvSpPr>
            <p:nvPr/>
          </p:nvSpPr>
          <p:spPr bwMode="auto">
            <a:xfrm>
              <a:off x="2438400" y="4694408"/>
              <a:ext cx="304800" cy="446016"/>
            </a:xfrm>
            <a:prstGeom prst="diagStrip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73" name="Rectangle 98"/>
            <p:cNvSpPr>
              <a:spLocks noChangeArrowheads="1"/>
            </p:cNvSpPr>
            <p:nvPr/>
          </p:nvSpPr>
          <p:spPr bwMode="auto">
            <a:xfrm flipV="1">
              <a:off x="2438400" y="4683224"/>
              <a:ext cx="189384" cy="303084"/>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74" name="Rectangle 99"/>
            <p:cNvSpPr>
              <a:spLocks noChangeArrowheads="1"/>
            </p:cNvSpPr>
            <p:nvPr/>
          </p:nvSpPr>
          <p:spPr bwMode="auto">
            <a:xfrm flipH="1">
              <a:off x="2558040" y="4878224"/>
              <a:ext cx="179299" cy="262200"/>
            </a:xfrm>
            <a:prstGeom prst="rtTriangle">
              <a:avLst/>
            </a:prstGeom>
            <a:solidFill>
              <a:srgbClr val="52F4C2"/>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grpSp>
      <p:grpSp>
        <p:nvGrpSpPr>
          <p:cNvPr id="76" name="Group 75"/>
          <p:cNvGrpSpPr/>
          <p:nvPr/>
        </p:nvGrpSpPr>
        <p:grpSpPr>
          <a:xfrm>
            <a:off x="5940152" y="4226027"/>
            <a:ext cx="308248" cy="771474"/>
            <a:chOff x="2438400" y="4679831"/>
            <a:chExt cx="308248" cy="467366"/>
          </a:xfrm>
        </p:grpSpPr>
        <p:sp>
          <p:nvSpPr>
            <p:cNvPr id="77" name="Rectangle 102"/>
            <p:cNvSpPr>
              <a:spLocks noChangeArrowheads="1"/>
            </p:cNvSpPr>
            <p:nvPr/>
          </p:nvSpPr>
          <p:spPr bwMode="auto">
            <a:xfrm flipH="1" flipV="1">
              <a:off x="2438400" y="4683224"/>
              <a:ext cx="304800" cy="453768"/>
            </a:xfrm>
            <a:prstGeom prst="diagStripe">
              <a:avLst/>
            </a:prstGeom>
            <a:solidFill>
              <a:schemeClr val="accent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78" name="Rectangle 101"/>
            <p:cNvSpPr>
              <a:spLocks noChangeArrowheads="1"/>
            </p:cNvSpPr>
            <p:nvPr/>
          </p:nvSpPr>
          <p:spPr bwMode="auto">
            <a:xfrm>
              <a:off x="2441848" y="4679831"/>
              <a:ext cx="304800" cy="467366"/>
            </a:xfrm>
            <a:prstGeom prst="diagStrip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79" name="Rectangle 98"/>
            <p:cNvSpPr>
              <a:spLocks noChangeArrowheads="1"/>
            </p:cNvSpPr>
            <p:nvPr/>
          </p:nvSpPr>
          <p:spPr bwMode="auto">
            <a:xfrm flipV="1">
              <a:off x="2438400" y="4679831"/>
              <a:ext cx="189384" cy="306477"/>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80" name="Rectangle 99"/>
            <p:cNvSpPr>
              <a:spLocks noChangeArrowheads="1"/>
            </p:cNvSpPr>
            <p:nvPr/>
          </p:nvSpPr>
          <p:spPr bwMode="auto">
            <a:xfrm flipH="1">
              <a:off x="2558039" y="4878224"/>
              <a:ext cx="188608" cy="262200"/>
            </a:xfrm>
            <a:prstGeom prst="rtTriangle">
              <a:avLst/>
            </a:prstGeom>
            <a:solidFill>
              <a:srgbClr val="52F4C2"/>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grpSp>
      <p:sp>
        <p:nvSpPr>
          <p:cNvPr id="562238" name="Rectangle 62"/>
          <p:cNvSpPr>
            <a:spLocks noChangeArrowheads="1"/>
          </p:cNvSpPr>
          <p:nvPr/>
        </p:nvSpPr>
        <p:spPr bwMode="auto">
          <a:xfrm>
            <a:off x="2438400" y="4683224"/>
            <a:ext cx="303213" cy="4572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a:solidFill>
                  <a:srgbClr val="000000"/>
                </a:solidFill>
              </a:rPr>
              <a:t>B</a:t>
            </a:r>
          </a:p>
          <a:p>
            <a:pPr algn="ctr" eaLnBrk="0" fontAlgn="base" hangingPunct="0">
              <a:spcBef>
                <a:spcPct val="0"/>
              </a:spcBef>
              <a:spcAft>
                <a:spcPct val="0"/>
              </a:spcAft>
            </a:pPr>
            <a:r>
              <a:rPr lang="en-US" sz="1600">
                <a:solidFill>
                  <a:srgbClr val="000000"/>
                </a:solidFill>
              </a:rPr>
              <a:t>P</a:t>
            </a:r>
          </a:p>
        </p:txBody>
      </p:sp>
      <p:sp>
        <p:nvSpPr>
          <p:cNvPr id="562214" name="Rectangle 38"/>
          <p:cNvSpPr>
            <a:spLocks noChangeArrowheads="1"/>
          </p:cNvSpPr>
          <p:nvPr/>
        </p:nvSpPr>
        <p:spPr bwMode="auto">
          <a:xfrm>
            <a:off x="5943600" y="4226024"/>
            <a:ext cx="304800" cy="7620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D$</a:t>
            </a:r>
          </a:p>
        </p:txBody>
      </p:sp>
      <p:sp>
        <p:nvSpPr>
          <p:cNvPr id="85" name="AutoShape 79"/>
          <p:cNvSpPr>
            <a:spLocks noChangeArrowheads="1"/>
          </p:cNvSpPr>
          <p:nvPr/>
        </p:nvSpPr>
        <p:spPr bwMode="auto">
          <a:xfrm rot="5400000">
            <a:off x="2514600" y="5248311"/>
            <a:ext cx="3048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86" name="Freeform 83"/>
          <p:cNvSpPr>
            <a:spLocks/>
          </p:cNvSpPr>
          <p:nvPr/>
        </p:nvSpPr>
        <p:spPr bwMode="auto">
          <a:xfrm>
            <a:off x="2743200" y="4910967"/>
            <a:ext cx="304800" cy="342942"/>
          </a:xfrm>
          <a:custGeom>
            <a:avLst/>
            <a:gdLst/>
            <a:ahLst/>
            <a:cxnLst>
              <a:cxn ang="0">
                <a:pos x="0" y="0"/>
              </a:cxn>
              <a:cxn ang="0">
                <a:pos x="192" y="0"/>
              </a:cxn>
              <a:cxn ang="0">
                <a:pos x="192" y="240"/>
              </a:cxn>
              <a:cxn ang="0">
                <a:pos x="0" y="240"/>
              </a:cxn>
            </a:cxnLst>
            <a:rect l="0" t="0" r="r" b="b"/>
            <a:pathLst>
              <a:path w="192" h="240">
                <a:moveTo>
                  <a:pt x="0" y="0"/>
                </a:moveTo>
                <a:lnTo>
                  <a:pt x="192" y="0"/>
                </a:lnTo>
                <a:lnTo>
                  <a:pt x="192" y="240"/>
                </a:lnTo>
                <a:lnTo>
                  <a:pt x="0" y="24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87" name="Freeform 84"/>
          <p:cNvSpPr>
            <a:spLocks/>
          </p:cNvSpPr>
          <p:nvPr/>
        </p:nvSpPr>
        <p:spPr bwMode="auto">
          <a:xfrm>
            <a:off x="2743200" y="4834766"/>
            <a:ext cx="3048000" cy="562265"/>
          </a:xfrm>
          <a:custGeom>
            <a:avLst/>
            <a:gdLst/>
            <a:ahLst/>
            <a:cxnLst>
              <a:cxn ang="0">
                <a:pos x="2160" y="0"/>
              </a:cxn>
              <a:cxn ang="0">
                <a:pos x="2160" y="576"/>
              </a:cxn>
              <a:cxn ang="0">
                <a:pos x="0" y="576"/>
              </a:cxn>
            </a:cxnLst>
            <a:rect l="0" t="0" r="r" b="b"/>
            <a:pathLst>
              <a:path w="2160" h="576">
                <a:moveTo>
                  <a:pt x="2160" y="0"/>
                </a:moveTo>
                <a:lnTo>
                  <a:pt x="2160" y="576"/>
                </a:lnTo>
                <a:lnTo>
                  <a:pt x="0" y="576"/>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88" name="Freeform 85"/>
          <p:cNvSpPr>
            <a:spLocks/>
          </p:cNvSpPr>
          <p:nvPr/>
        </p:nvSpPr>
        <p:spPr bwMode="auto">
          <a:xfrm>
            <a:off x="1600200" y="4682367"/>
            <a:ext cx="990600" cy="642144"/>
          </a:xfrm>
          <a:custGeom>
            <a:avLst/>
            <a:gdLst/>
            <a:ahLst/>
            <a:cxnLst>
              <a:cxn ang="0">
                <a:pos x="624" y="528"/>
              </a:cxn>
              <a:cxn ang="0">
                <a:pos x="0" y="528"/>
              </a:cxn>
              <a:cxn ang="0">
                <a:pos x="0" y="0"/>
              </a:cxn>
              <a:cxn ang="0">
                <a:pos x="192" y="0"/>
              </a:cxn>
            </a:cxnLst>
            <a:rect l="0" t="0" r="r" b="b"/>
            <a:pathLst>
              <a:path w="624" h="528">
                <a:moveTo>
                  <a:pt x="624" y="528"/>
                </a:moveTo>
                <a:lnTo>
                  <a:pt x="0" y="528"/>
                </a:ln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19897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normAutofit fontScale="90000"/>
          </a:bodyPr>
          <a:lstStyle/>
          <a:p>
            <a:r>
              <a:rPr lang="en-US"/>
              <a:t>Bridging the Gap</a:t>
            </a:r>
          </a:p>
        </p:txBody>
      </p:sp>
      <p:sp>
        <p:nvSpPr>
          <p:cNvPr id="884740" name="Line 4"/>
          <p:cNvSpPr>
            <a:spLocks noChangeShapeType="1"/>
          </p:cNvSpPr>
          <p:nvPr/>
        </p:nvSpPr>
        <p:spPr bwMode="auto">
          <a:xfrm>
            <a:off x="2066925" y="2062163"/>
            <a:ext cx="0" cy="2352675"/>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41" name="Line 5"/>
          <p:cNvSpPr>
            <a:spLocks noChangeShapeType="1"/>
          </p:cNvSpPr>
          <p:nvPr/>
        </p:nvSpPr>
        <p:spPr bwMode="auto">
          <a:xfrm>
            <a:off x="2066925" y="4414838"/>
            <a:ext cx="5845175"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42" name="Text Box 6"/>
          <p:cNvSpPr txBox="1">
            <a:spLocks noChangeArrowheads="1"/>
          </p:cNvSpPr>
          <p:nvPr/>
        </p:nvSpPr>
        <p:spPr bwMode="auto">
          <a:xfrm>
            <a:off x="1577975" y="1989138"/>
            <a:ext cx="546946"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b="1">
                <a:solidFill>
                  <a:srgbClr val="0000FF"/>
                </a:solidFill>
                <a:latin typeface="Gill Sans MT" pitchFamily="34" charset="0"/>
              </a:rPr>
              <a:t>IPC</a:t>
            </a:r>
          </a:p>
        </p:txBody>
      </p:sp>
      <p:sp>
        <p:nvSpPr>
          <p:cNvPr id="884743" name="Line 7"/>
          <p:cNvSpPr>
            <a:spLocks noChangeShapeType="1"/>
          </p:cNvSpPr>
          <p:nvPr/>
        </p:nvSpPr>
        <p:spPr bwMode="auto">
          <a:xfrm>
            <a:off x="1992313" y="3808413"/>
            <a:ext cx="150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44" name="Line 8"/>
          <p:cNvSpPr>
            <a:spLocks noChangeShapeType="1"/>
          </p:cNvSpPr>
          <p:nvPr/>
        </p:nvSpPr>
        <p:spPr bwMode="auto">
          <a:xfrm>
            <a:off x="1992313" y="3125788"/>
            <a:ext cx="150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45" name="Line 9"/>
          <p:cNvSpPr>
            <a:spLocks noChangeShapeType="1"/>
          </p:cNvSpPr>
          <p:nvPr/>
        </p:nvSpPr>
        <p:spPr bwMode="auto">
          <a:xfrm>
            <a:off x="1992313" y="2443163"/>
            <a:ext cx="15081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46" name="Text Box 10"/>
          <p:cNvSpPr txBox="1">
            <a:spLocks noChangeArrowheads="1"/>
          </p:cNvSpPr>
          <p:nvPr/>
        </p:nvSpPr>
        <p:spPr bwMode="auto">
          <a:xfrm>
            <a:off x="1571625" y="2292350"/>
            <a:ext cx="492444"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100</a:t>
            </a:r>
          </a:p>
        </p:txBody>
      </p:sp>
      <p:sp>
        <p:nvSpPr>
          <p:cNvPr id="884747" name="Text Box 11"/>
          <p:cNvSpPr txBox="1">
            <a:spLocks noChangeArrowheads="1"/>
          </p:cNvSpPr>
          <p:nvPr/>
        </p:nvSpPr>
        <p:spPr bwMode="auto">
          <a:xfrm>
            <a:off x="1619250" y="2941638"/>
            <a:ext cx="389851"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10</a:t>
            </a:r>
          </a:p>
        </p:txBody>
      </p:sp>
      <p:sp>
        <p:nvSpPr>
          <p:cNvPr id="884748" name="Text Box 12"/>
          <p:cNvSpPr txBox="1">
            <a:spLocks noChangeArrowheads="1"/>
          </p:cNvSpPr>
          <p:nvPr/>
        </p:nvSpPr>
        <p:spPr bwMode="auto">
          <a:xfrm>
            <a:off x="1689100" y="3625850"/>
            <a:ext cx="287259"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1</a:t>
            </a:r>
          </a:p>
        </p:txBody>
      </p:sp>
      <p:sp>
        <p:nvSpPr>
          <p:cNvPr id="884749" name="Text Box 13"/>
          <p:cNvSpPr txBox="1">
            <a:spLocks noChangeArrowheads="1"/>
          </p:cNvSpPr>
          <p:nvPr/>
        </p:nvSpPr>
        <p:spPr bwMode="auto">
          <a:xfrm>
            <a:off x="1635125" y="4552950"/>
            <a:ext cx="1128834" cy="584775"/>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Single-Issue</a:t>
            </a:r>
          </a:p>
          <a:p>
            <a:pPr algn="ctr" fontAlgn="base">
              <a:spcBef>
                <a:spcPct val="0"/>
              </a:spcBef>
              <a:spcAft>
                <a:spcPct val="0"/>
              </a:spcAft>
            </a:pPr>
            <a:r>
              <a:rPr lang="en-US" sz="1600">
                <a:solidFill>
                  <a:srgbClr val="000000"/>
                </a:solidFill>
                <a:latin typeface="Gill Sans MT" pitchFamily="34" charset="0"/>
              </a:rPr>
              <a:t>Pipelined</a:t>
            </a:r>
          </a:p>
        </p:txBody>
      </p:sp>
      <p:sp>
        <p:nvSpPr>
          <p:cNvPr id="884750" name="Text Box 14"/>
          <p:cNvSpPr txBox="1">
            <a:spLocks noChangeArrowheads="1"/>
          </p:cNvSpPr>
          <p:nvPr/>
        </p:nvSpPr>
        <p:spPr bwMode="auto">
          <a:xfrm>
            <a:off x="3344863" y="4578350"/>
            <a:ext cx="1351781" cy="830997"/>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Superscalar</a:t>
            </a:r>
          </a:p>
          <a:p>
            <a:pPr algn="ctr" fontAlgn="base">
              <a:spcBef>
                <a:spcPct val="0"/>
              </a:spcBef>
              <a:spcAft>
                <a:spcPct val="0"/>
              </a:spcAft>
            </a:pPr>
            <a:r>
              <a:rPr lang="en-US" sz="1600">
                <a:solidFill>
                  <a:srgbClr val="000000"/>
                </a:solidFill>
                <a:latin typeface="Gill Sans MT" pitchFamily="34" charset="0"/>
              </a:rPr>
              <a:t>Out-of-Order</a:t>
            </a:r>
          </a:p>
          <a:p>
            <a:pPr algn="ctr" fontAlgn="base">
              <a:spcBef>
                <a:spcPct val="0"/>
              </a:spcBef>
              <a:spcAft>
                <a:spcPct val="0"/>
              </a:spcAft>
            </a:pPr>
            <a:r>
              <a:rPr lang="en-US" sz="1600">
                <a:solidFill>
                  <a:srgbClr val="000000"/>
                </a:solidFill>
                <a:latin typeface="Gill Sans MT" pitchFamily="34" charset="0"/>
              </a:rPr>
              <a:t>(Today)</a:t>
            </a:r>
          </a:p>
        </p:txBody>
      </p:sp>
      <p:sp>
        <p:nvSpPr>
          <p:cNvPr id="884751" name="Text Box 15"/>
          <p:cNvSpPr txBox="1">
            <a:spLocks noChangeArrowheads="1"/>
          </p:cNvSpPr>
          <p:nvPr/>
        </p:nvSpPr>
        <p:spPr bwMode="auto">
          <a:xfrm>
            <a:off x="4903788" y="4578350"/>
            <a:ext cx="1377301" cy="1077218"/>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Superscalar</a:t>
            </a:r>
          </a:p>
          <a:p>
            <a:pPr algn="ctr" fontAlgn="base">
              <a:spcBef>
                <a:spcPct val="0"/>
              </a:spcBef>
              <a:spcAft>
                <a:spcPct val="0"/>
              </a:spcAft>
            </a:pPr>
            <a:r>
              <a:rPr lang="en-US" sz="1600">
                <a:solidFill>
                  <a:srgbClr val="000000"/>
                </a:solidFill>
                <a:latin typeface="Gill Sans MT" pitchFamily="34" charset="0"/>
              </a:rPr>
              <a:t>Out-of-Order</a:t>
            </a:r>
          </a:p>
          <a:p>
            <a:pPr algn="ctr" fontAlgn="base">
              <a:spcBef>
                <a:spcPct val="0"/>
              </a:spcBef>
              <a:spcAft>
                <a:spcPct val="0"/>
              </a:spcAft>
            </a:pPr>
            <a:r>
              <a:rPr lang="en-US" sz="1600">
                <a:solidFill>
                  <a:srgbClr val="000000"/>
                </a:solidFill>
                <a:latin typeface="Gill Sans MT" pitchFamily="34" charset="0"/>
              </a:rPr>
              <a:t>(Hypothetical-</a:t>
            </a:r>
          </a:p>
          <a:p>
            <a:pPr algn="ctr" fontAlgn="base">
              <a:spcBef>
                <a:spcPct val="0"/>
              </a:spcBef>
              <a:spcAft>
                <a:spcPct val="0"/>
              </a:spcAft>
            </a:pPr>
            <a:r>
              <a:rPr lang="en-US" sz="1600">
                <a:solidFill>
                  <a:srgbClr val="000000"/>
                </a:solidFill>
                <a:latin typeface="Gill Sans MT" pitchFamily="34" charset="0"/>
              </a:rPr>
              <a:t>Aggressive)</a:t>
            </a:r>
          </a:p>
        </p:txBody>
      </p:sp>
      <p:sp>
        <p:nvSpPr>
          <p:cNvPr id="884752" name="Text Box 16"/>
          <p:cNvSpPr txBox="1">
            <a:spLocks noChangeArrowheads="1"/>
          </p:cNvSpPr>
          <p:nvPr/>
        </p:nvSpPr>
        <p:spPr bwMode="auto">
          <a:xfrm>
            <a:off x="7015163" y="4568825"/>
            <a:ext cx="688009"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Limits</a:t>
            </a:r>
          </a:p>
        </p:txBody>
      </p:sp>
      <p:sp>
        <p:nvSpPr>
          <p:cNvPr id="884755" name="Line 19"/>
          <p:cNvSpPr>
            <a:spLocks noChangeShapeType="1"/>
          </p:cNvSpPr>
          <p:nvPr/>
        </p:nvSpPr>
        <p:spPr bwMode="auto">
          <a:xfrm>
            <a:off x="2066925" y="3808413"/>
            <a:ext cx="5845175" cy="0"/>
          </a:xfrm>
          <a:prstGeom prst="line">
            <a:avLst/>
          </a:prstGeom>
          <a:noFill/>
          <a:ln w="9525">
            <a:solidFill>
              <a:schemeClr val="tx1"/>
            </a:solidFill>
            <a:prstDash val="dash"/>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56" name="Line 20"/>
          <p:cNvSpPr>
            <a:spLocks noChangeShapeType="1"/>
          </p:cNvSpPr>
          <p:nvPr/>
        </p:nvSpPr>
        <p:spPr bwMode="auto">
          <a:xfrm>
            <a:off x="2066925" y="3125788"/>
            <a:ext cx="5845175" cy="0"/>
          </a:xfrm>
          <a:prstGeom prst="line">
            <a:avLst/>
          </a:prstGeom>
          <a:noFill/>
          <a:ln w="9525">
            <a:solidFill>
              <a:schemeClr val="tx1"/>
            </a:solidFill>
            <a:prstDash val="dash"/>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57" name="Line 21"/>
          <p:cNvSpPr>
            <a:spLocks noChangeShapeType="1"/>
          </p:cNvSpPr>
          <p:nvPr/>
        </p:nvSpPr>
        <p:spPr bwMode="auto">
          <a:xfrm>
            <a:off x="2066925" y="2443163"/>
            <a:ext cx="5845175" cy="0"/>
          </a:xfrm>
          <a:prstGeom prst="line">
            <a:avLst/>
          </a:prstGeom>
          <a:noFill/>
          <a:ln w="9525">
            <a:solidFill>
              <a:schemeClr val="tx1"/>
            </a:solidFill>
            <a:prstDash val="dash"/>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58" name="Line 22"/>
          <p:cNvSpPr>
            <a:spLocks noChangeShapeType="1"/>
          </p:cNvSpPr>
          <p:nvPr/>
        </p:nvSpPr>
        <p:spPr bwMode="auto">
          <a:xfrm flipV="1">
            <a:off x="2066925" y="3732213"/>
            <a:ext cx="1973263" cy="379412"/>
          </a:xfrm>
          <a:prstGeom prst="line">
            <a:avLst/>
          </a:prstGeom>
          <a:noFill/>
          <a:ln w="38100">
            <a:solidFill>
              <a:srgbClr val="0000FF"/>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59" name="Line 23"/>
          <p:cNvSpPr>
            <a:spLocks noChangeShapeType="1"/>
          </p:cNvSpPr>
          <p:nvPr/>
        </p:nvSpPr>
        <p:spPr bwMode="auto">
          <a:xfrm flipV="1">
            <a:off x="4040188" y="3656013"/>
            <a:ext cx="1670050" cy="76200"/>
          </a:xfrm>
          <a:prstGeom prst="line">
            <a:avLst/>
          </a:prstGeom>
          <a:noFill/>
          <a:ln w="38100">
            <a:solidFill>
              <a:srgbClr val="0000FF"/>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60" name="Line 24"/>
          <p:cNvSpPr>
            <a:spLocks noChangeShapeType="1"/>
          </p:cNvSpPr>
          <p:nvPr/>
        </p:nvSpPr>
        <p:spPr bwMode="auto">
          <a:xfrm flipV="1">
            <a:off x="5710238" y="2366963"/>
            <a:ext cx="1746250" cy="1290637"/>
          </a:xfrm>
          <a:prstGeom prst="line">
            <a:avLst/>
          </a:prstGeom>
          <a:noFill/>
          <a:ln w="38100">
            <a:solidFill>
              <a:srgbClr val="0000FF"/>
            </a:solidFill>
            <a:prstDash val="dash"/>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61" name="Oval 25"/>
          <p:cNvSpPr>
            <a:spLocks noChangeArrowheads="1"/>
          </p:cNvSpPr>
          <p:nvPr/>
        </p:nvSpPr>
        <p:spPr bwMode="auto">
          <a:xfrm>
            <a:off x="3965575" y="3505200"/>
            <a:ext cx="2276475" cy="379413"/>
          </a:xfrm>
          <a:prstGeom prst="ellipse">
            <a:avLst/>
          </a:prstGeom>
          <a:noFill/>
          <a:ln w="12700" algn="ctr">
            <a:solidFill>
              <a:srgbClr val="FF0000"/>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62" name="Text Box 26"/>
          <p:cNvSpPr txBox="1">
            <a:spLocks noChangeArrowheads="1"/>
          </p:cNvSpPr>
          <p:nvPr/>
        </p:nvSpPr>
        <p:spPr bwMode="auto">
          <a:xfrm>
            <a:off x="6061075" y="3838575"/>
            <a:ext cx="2098973" cy="738664"/>
          </a:xfrm>
          <a:prstGeom prst="rect">
            <a:avLst/>
          </a:prstGeom>
          <a:solidFill>
            <a:srgbClr val="000080"/>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algn="ctr" fontAlgn="base">
              <a:spcBef>
                <a:spcPct val="0"/>
              </a:spcBef>
              <a:spcAft>
                <a:spcPct val="0"/>
              </a:spcAft>
            </a:pPr>
            <a:r>
              <a:rPr lang="en-US" sz="1400">
                <a:solidFill>
                  <a:srgbClr val="FFFFFF"/>
                </a:solidFill>
                <a:latin typeface="Gill Sans MT" pitchFamily="34" charset="0"/>
              </a:rPr>
              <a:t>Diminishing returns w.r.t.</a:t>
            </a:r>
          </a:p>
          <a:p>
            <a:pPr algn="ctr" fontAlgn="base">
              <a:spcBef>
                <a:spcPct val="0"/>
              </a:spcBef>
              <a:spcAft>
                <a:spcPct val="0"/>
              </a:spcAft>
            </a:pPr>
            <a:r>
              <a:rPr lang="en-US" sz="1400">
                <a:solidFill>
                  <a:srgbClr val="FFFFFF"/>
                </a:solidFill>
                <a:latin typeface="Gill Sans MT" pitchFamily="34" charset="0"/>
              </a:rPr>
              <a:t>larger instruction window,</a:t>
            </a:r>
          </a:p>
          <a:p>
            <a:pPr algn="ctr" fontAlgn="base">
              <a:spcBef>
                <a:spcPct val="0"/>
              </a:spcBef>
              <a:spcAft>
                <a:spcPct val="0"/>
              </a:spcAft>
            </a:pPr>
            <a:r>
              <a:rPr lang="en-US" sz="1400">
                <a:solidFill>
                  <a:srgbClr val="FFFFFF"/>
                </a:solidFill>
                <a:latin typeface="Gill Sans MT" pitchFamily="34" charset="0"/>
              </a:rPr>
              <a:t>higher issue-width</a:t>
            </a:r>
          </a:p>
        </p:txBody>
      </p:sp>
      <p:sp>
        <p:nvSpPr>
          <p:cNvPr id="884763" name="Line 27"/>
          <p:cNvSpPr>
            <a:spLocks noChangeShapeType="1"/>
          </p:cNvSpPr>
          <p:nvPr/>
        </p:nvSpPr>
        <p:spPr bwMode="auto">
          <a:xfrm flipV="1">
            <a:off x="2066925" y="2138363"/>
            <a:ext cx="3795713" cy="909637"/>
          </a:xfrm>
          <a:prstGeom prst="line">
            <a:avLst/>
          </a:prstGeom>
          <a:noFill/>
          <a:ln w="38100">
            <a:solidFill>
              <a:srgbClr val="FF00FF"/>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4764" name="AutoShape 28"/>
          <p:cNvSpPr>
            <a:spLocks noChangeArrowheads="1"/>
          </p:cNvSpPr>
          <p:nvPr/>
        </p:nvSpPr>
        <p:spPr bwMode="auto">
          <a:xfrm>
            <a:off x="2143125" y="1987550"/>
            <a:ext cx="2049463" cy="531813"/>
          </a:xfrm>
          <a:prstGeom prst="roundRect">
            <a:avLst>
              <a:gd name="adj" fmla="val 16667"/>
            </a:avLst>
          </a:prstGeom>
          <a:solidFill>
            <a:srgbClr val="00008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Power has been growing</a:t>
            </a:r>
          </a:p>
          <a:p>
            <a:pPr algn="ctr" fontAlgn="base">
              <a:spcBef>
                <a:spcPct val="0"/>
              </a:spcBef>
              <a:spcAft>
                <a:spcPct val="0"/>
              </a:spcAft>
            </a:pPr>
            <a:r>
              <a:rPr lang="en-US" sz="1400">
                <a:solidFill>
                  <a:srgbClr val="FFFFFF"/>
                </a:solidFill>
                <a:latin typeface="Gill Sans MT" pitchFamily="34" charset="0"/>
              </a:rPr>
              <a:t>exponentially as well</a:t>
            </a:r>
          </a:p>
        </p:txBody>
      </p:sp>
      <p:sp>
        <p:nvSpPr>
          <p:cNvPr id="884765" name="Text Box 29"/>
          <p:cNvSpPr txBox="1">
            <a:spLocks noChangeArrowheads="1"/>
          </p:cNvSpPr>
          <p:nvPr/>
        </p:nvSpPr>
        <p:spPr bwMode="auto">
          <a:xfrm>
            <a:off x="870738" y="1989138"/>
            <a:ext cx="890501"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b="1" dirty="0">
                <a:solidFill>
                  <a:srgbClr val="FF00FF"/>
                </a:solidFill>
                <a:latin typeface="Gill Sans MT" pitchFamily="34" charset="0"/>
              </a:rPr>
              <a:t>Watts </a:t>
            </a:r>
            <a:r>
              <a:rPr lang="en-US" sz="1600" dirty="0">
                <a:solidFill>
                  <a:srgbClr val="000000"/>
                </a:solidFill>
                <a:latin typeface="Gill Sans MT" pitchFamily="34" charset="0"/>
              </a:rPr>
              <a:t>/</a:t>
            </a:r>
          </a:p>
        </p:txBody>
      </p:sp>
    </p:spTree>
    <p:extLst>
      <p:ext uri="{BB962C8B-B14F-4D97-AF65-F5344CB8AC3E}">
        <p14:creationId xmlns:p14="http://schemas.microsoft.com/office/powerpoint/2010/main" val="174296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47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47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47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47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4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61" grpId="0" animBg="1"/>
      <p:bldP spid="884762" grpId="0" animBg="1"/>
      <p:bldP spid="884763" grpId="0" animBg="1"/>
      <p:bldP spid="884764" grpId="0" animBg="1"/>
      <p:bldP spid="88476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dirty="0"/>
              <a:t>Simultaneous Multithreading (1/3)</a:t>
            </a:r>
          </a:p>
        </p:txBody>
      </p:sp>
      <p:sp>
        <p:nvSpPr>
          <p:cNvPr id="53251" name="Rectangle 3"/>
          <p:cNvSpPr>
            <a:spLocks noChangeArrowheads="1"/>
          </p:cNvSpPr>
          <p:nvPr/>
        </p:nvSpPr>
        <p:spPr bwMode="auto">
          <a:xfrm>
            <a:off x="2322513" y="19018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52" name="Rectangle 4"/>
          <p:cNvSpPr>
            <a:spLocks noChangeArrowheads="1"/>
          </p:cNvSpPr>
          <p:nvPr/>
        </p:nvSpPr>
        <p:spPr bwMode="auto">
          <a:xfrm>
            <a:off x="3000375" y="1901825"/>
            <a:ext cx="585216" cy="585216"/>
          </a:xfrm>
          <a:prstGeom prst="rect">
            <a:avLst/>
          </a:prstGeom>
          <a:gradFill rotWithShape="0">
            <a:gsLst>
              <a:gs pos="0">
                <a:srgbClr val="00C000"/>
              </a:gs>
              <a:gs pos="100000">
                <a:srgbClr val="00AC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53" name="Rectangle 5"/>
          <p:cNvSpPr>
            <a:spLocks noChangeArrowheads="1"/>
          </p:cNvSpPr>
          <p:nvPr/>
        </p:nvSpPr>
        <p:spPr bwMode="auto">
          <a:xfrm>
            <a:off x="3676650" y="1901825"/>
            <a:ext cx="585216"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54" name="Rectangle 6"/>
          <p:cNvSpPr>
            <a:spLocks noChangeArrowheads="1"/>
          </p:cNvSpPr>
          <p:nvPr/>
        </p:nvSpPr>
        <p:spPr bwMode="auto">
          <a:xfrm>
            <a:off x="4354513"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55" name="Rectangle 7"/>
          <p:cNvSpPr>
            <a:spLocks noChangeArrowheads="1"/>
          </p:cNvSpPr>
          <p:nvPr/>
        </p:nvSpPr>
        <p:spPr bwMode="auto">
          <a:xfrm>
            <a:off x="5032375" y="190182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56" name="Rectangle 8"/>
          <p:cNvSpPr>
            <a:spLocks noChangeArrowheads="1"/>
          </p:cNvSpPr>
          <p:nvPr/>
        </p:nvSpPr>
        <p:spPr bwMode="auto">
          <a:xfrm>
            <a:off x="6386513" y="19018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58" name="Rectangle 10"/>
          <p:cNvSpPr>
            <a:spLocks noChangeArrowheads="1"/>
          </p:cNvSpPr>
          <p:nvPr/>
        </p:nvSpPr>
        <p:spPr bwMode="auto">
          <a:xfrm>
            <a:off x="2322513" y="270827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59" name="Rectangle 11"/>
          <p:cNvSpPr>
            <a:spLocks noChangeArrowheads="1"/>
          </p:cNvSpPr>
          <p:nvPr/>
        </p:nvSpPr>
        <p:spPr bwMode="auto">
          <a:xfrm>
            <a:off x="3000375" y="270827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0" name="Rectangle 12"/>
          <p:cNvSpPr>
            <a:spLocks noChangeArrowheads="1"/>
          </p:cNvSpPr>
          <p:nvPr/>
        </p:nvSpPr>
        <p:spPr bwMode="auto">
          <a:xfrm>
            <a:off x="2322513"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1" name="Rectangle 13"/>
          <p:cNvSpPr>
            <a:spLocks noChangeArrowheads="1"/>
          </p:cNvSpPr>
          <p:nvPr/>
        </p:nvSpPr>
        <p:spPr bwMode="auto">
          <a:xfrm>
            <a:off x="5708650" y="3514725"/>
            <a:ext cx="585216" cy="585216"/>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2" name="Rectangle 14"/>
          <p:cNvSpPr>
            <a:spLocks noChangeArrowheads="1"/>
          </p:cNvSpPr>
          <p:nvPr/>
        </p:nvSpPr>
        <p:spPr bwMode="auto">
          <a:xfrm>
            <a:off x="3676650" y="270827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3" name="Rectangle 15"/>
          <p:cNvSpPr>
            <a:spLocks noChangeArrowheads="1"/>
          </p:cNvSpPr>
          <p:nvPr/>
        </p:nvSpPr>
        <p:spPr bwMode="auto">
          <a:xfrm>
            <a:off x="5708650" y="270827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4" name="Rectangle 16"/>
          <p:cNvSpPr>
            <a:spLocks noChangeArrowheads="1"/>
          </p:cNvSpPr>
          <p:nvPr/>
        </p:nvSpPr>
        <p:spPr bwMode="auto">
          <a:xfrm>
            <a:off x="6386513" y="2708275"/>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5" name="Rectangle 17"/>
          <p:cNvSpPr>
            <a:spLocks noChangeArrowheads="1"/>
          </p:cNvSpPr>
          <p:nvPr/>
        </p:nvSpPr>
        <p:spPr bwMode="auto">
          <a:xfrm>
            <a:off x="7064375" y="3515783"/>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6" name="Rectangle 18"/>
          <p:cNvSpPr>
            <a:spLocks noChangeArrowheads="1"/>
          </p:cNvSpPr>
          <p:nvPr/>
        </p:nvSpPr>
        <p:spPr bwMode="auto">
          <a:xfrm>
            <a:off x="1644650" y="4322763"/>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7" name="Rectangle 19"/>
          <p:cNvSpPr>
            <a:spLocks noChangeArrowheads="1"/>
          </p:cNvSpPr>
          <p:nvPr/>
        </p:nvSpPr>
        <p:spPr bwMode="auto">
          <a:xfrm>
            <a:off x="3676650" y="4322763"/>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8" name="Rectangle 20"/>
          <p:cNvSpPr>
            <a:spLocks noChangeArrowheads="1"/>
          </p:cNvSpPr>
          <p:nvPr/>
        </p:nvSpPr>
        <p:spPr bwMode="auto">
          <a:xfrm>
            <a:off x="4352925" y="4322763"/>
            <a:ext cx="585216" cy="585216"/>
          </a:xfrm>
          <a:prstGeom prst="rect">
            <a:avLst/>
          </a:prstGeom>
          <a:gradFill rotWithShape="0">
            <a:gsLst>
              <a:gs pos="0">
                <a:srgbClr val="FAFD00"/>
              </a:gs>
              <a:gs pos="100000">
                <a:srgbClr val="E1E3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69" name="Rectangle 21"/>
          <p:cNvSpPr>
            <a:spLocks noChangeArrowheads="1"/>
          </p:cNvSpPr>
          <p:nvPr/>
        </p:nvSpPr>
        <p:spPr bwMode="auto">
          <a:xfrm>
            <a:off x="7064375" y="2708804"/>
            <a:ext cx="585216" cy="585216"/>
          </a:xfrm>
          <a:prstGeom prst="rect">
            <a:avLst/>
          </a:prstGeom>
          <a:gradFill rotWithShape="0">
            <a:gsLst>
              <a:gs pos="0">
                <a:srgbClr val="00C000"/>
              </a:gs>
              <a:gs pos="100000">
                <a:srgbClr val="00AC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0" name="Rectangle 22"/>
          <p:cNvSpPr>
            <a:spLocks noChangeArrowheads="1"/>
          </p:cNvSpPr>
          <p:nvPr/>
        </p:nvSpPr>
        <p:spPr bwMode="auto">
          <a:xfrm>
            <a:off x="4354513" y="3514725"/>
            <a:ext cx="585216" cy="585216"/>
          </a:xfrm>
          <a:prstGeom prst="rect">
            <a:avLst/>
          </a:prstGeom>
          <a:gradFill rotWithShape="0">
            <a:gsLst>
              <a:gs pos="0">
                <a:srgbClr val="00C000"/>
              </a:gs>
              <a:gs pos="100000">
                <a:srgbClr val="00AC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1" name="Rectangle 23"/>
          <p:cNvSpPr>
            <a:spLocks noChangeArrowheads="1"/>
          </p:cNvSpPr>
          <p:nvPr/>
        </p:nvSpPr>
        <p:spPr bwMode="auto">
          <a:xfrm>
            <a:off x="2320925" y="4322763"/>
            <a:ext cx="585216" cy="585216"/>
          </a:xfrm>
          <a:prstGeom prst="rect">
            <a:avLst/>
          </a:prstGeom>
          <a:gradFill rotWithShape="0">
            <a:gsLst>
              <a:gs pos="0">
                <a:srgbClr val="00C000"/>
              </a:gs>
              <a:gs pos="100000">
                <a:srgbClr val="00AC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2" name="Rectangle 24"/>
          <p:cNvSpPr>
            <a:spLocks noChangeArrowheads="1"/>
          </p:cNvSpPr>
          <p:nvPr/>
        </p:nvSpPr>
        <p:spPr bwMode="auto">
          <a:xfrm>
            <a:off x="5708650" y="4322763"/>
            <a:ext cx="585216" cy="585216"/>
          </a:xfrm>
          <a:prstGeom prst="rect">
            <a:avLst/>
          </a:prstGeom>
          <a:gradFill rotWithShape="0">
            <a:gsLst>
              <a:gs pos="0">
                <a:srgbClr val="00C000"/>
              </a:gs>
              <a:gs pos="100000">
                <a:srgbClr val="00AC00"/>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3" name="Rectangle 25"/>
          <p:cNvSpPr>
            <a:spLocks noChangeArrowheads="1"/>
          </p:cNvSpPr>
          <p:nvPr/>
        </p:nvSpPr>
        <p:spPr bwMode="auto">
          <a:xfrm>
            <a:off x="1644650" y="19018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4" name="Rectangle 26"/>
          <p:cNvSpPr>
            <a:spLocks noChangeArrowheads="1"/>
          </p:cNvSpPr>
          <p:nvPr/>
        </p:nvSpPr>
        <p:spPr bwMode="auto">
          <a:xfrm>
            <a:off x="1644650" y="270827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5" name="Rectangle 27"/>
          <p:cNvSpPr>
            <a:spLocks noChangeArrowheads="1"/>
          </p:cNvSpPr>
          <p:nvPr/>
        </p:nvSpPr>
        <p:spPr bwMode="auto">
          <a:xfrm>
            <a:off x="3676650" y="35147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6" name="Rectangle 28"/>
          <p:cNvSpPr>
            <a:spLocks noChangeArrowheads="1"/>
          </p:cNvSpPr>
          <p:nvPr/>
        </p:nvSpPr>
        <p:spPr bwMode="auto">
          <a:xfrm>
            <a:off x="6386513" y="3514725"/>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7" name="Rectangle 29"/>
          <p:cNvSpPr>
            <a:spLocks noChangeArrowheads="1"/>
          </p:cNvSpPr>
          <p:nvPr/>
        </p:nvSpPr>
        <p:spPr bwMode="auto">
          <a:xfrm>
            <a:off x="2998788" y="4322763"/>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8" name="Rectangle 30"/>
          <p:cNvSpPr>
            <a:spLocks noChangeArrowheads="1"/>
          </p:cNvSpPr>
          <p:nvPr/>
        </p:nvSpPr>
        <p:spPr bwMode="auto">
          <a:xfrm>
            <a:off x="5030788" y="4322763"/>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79" name="Rectangle 31"/>
          <p:cNvSpPr>
            <a:spLocks noChangeArrowheads="1"/>
          </p:cNvSpPr>
          <p:nvPr/>
        </p:nvSpPr>
        <p:spPr bwMode="auto">
          <a:xfrm>
            <a:off x="6384925" y="4322763"/>
            <a:ext cx="585216" cy="585216"/>
          </a:xfrm>
          <a:prstGeom prst="rect">
            <a:avLst/>
          </a:prstGeom>
          <a:gradFill rotWithShape="0">
            <a:gsLst>
              <a:gs pos="0">
                <a:srgbClr val="F10534"/>
              </a:gs>
              <a:gs pos="100000">
                <a:srgbClr val="D8052F"/>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80" name="Rectangle 32"/>
          <p:cNvSpPr>
            <a:spLocks noChangeArrowheads="1"/>
          </p:cNvSpPr>
          <p:nvPr/>
        </p:nvSpPr>
        <p:spPr bwMode="auto">
          <a:xfrm>
            <a:off x="5708650" y="1901825"/>
            <a:ext cx="585216"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81" name="Rectangle 33"/>
          <p:cNvSpPr>
            <a:spLocks noChangeArrowheads="1"/>
          </p:cNvSpPr>
          <p:nvPr/>
        </p:nvSpPr>
        <p:spPr bwMode="auto">
          <a:xfrm>
            <a:off x="7064375" y="1901825"/>
            <a:ext cx="585216"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82" name="Rectangle 34"/>
          <p:cNvSpPr>
            <a:spLocks noChangeArrowheads="1"/>
          </p:cNvSpPr>
          <p:nvPr/>
        </p:nvSpPr>
        <p:spPr bwMode="auto">
          <a:xfrm>
            <a:off x="4354513" y="2708275"/>
            <a:ext cx="585216"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83" name="Rectangle 35"/>
          <p:cNvSpPr>
            <a:spLocks noChangeArrowheads="1"/>
          </p:cNvSpPr>
          <p:nvPr/>
        </p:nvSpPr>
        <p:spPr bwMode="auto">
          <a:xfrm>
            <a:off x="5032375" y="2708275"/>
            <a:ext cx="585216"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84" name="Rectangle 36"/>
          <p:cNvSpPr>
            <a:spLocks noChangeArrowheads="1"/>
          </p:cNvSpPr>
          <p:nvPr/>
        </p:nvSpPr>
        <p:spPr bwMode="auto">
          <a:xfrm>
            <a:off x="1644650" y="3514725"/>
            <a:ext cx="585216"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85" name="Rectangle 37"/>
          <p:cNvSpPr>
            <a:spLocks noChangeArrowheads="1"/>
          </p:cNvSpPr>
          <p:nvPr/>
        </p:nvSpPr>
        <p:spPr bwMode="auto">
          <a:xfrm>
            <a:off x="3000375" y="3514725"/>
            <a:ext cx="585216"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86" name="Rectangle 38"/>
          <p:cNvSpPr>
            <a:spLocks noChangeArrowheads="1"/>
          </p:cNvSpPr>
          <p:nvPr/>
        </p:nvSpPr>
        <p:spPr bwMode="auto">
          <a:xfrm>
            <a:off x="5032375" y="3514725"/>
            <a:ext cx="585216"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87" name="Rectangle 39"/>
          <p:cNvSpPr>
            <a:spLocks noChangeArrowheads="1"/>
          </p:cNvSpPr>
          <p:nvPr/>
        </p:nvSpPr>
        <p:spPr bwMode="auto">
          <a:xfrm>
            <a:off x="7064375" y="4322763"/>
            <a:ext cx="585216" cy="585216"/>
          </a:xfrm>
          <a:prstGeom prst="rect">
            <a:avLst/>
          </a:prstGeom>
          <a:gradFill rotWithShape="0">
            <a:gsLst>
              <a:gs pos="0">
                <a:srgbClr val="114FFB"/>
              </a:gs>
              <a:gs pos="100000">
                <a:srgbClr val="0F47E1"/>
              </a:gs>
            </a:gsLst>
            <a:lin ang="0" scaled="1"/>
          </a:gradFill>
          <a:ln w="12700">
            <a:solidFill>
              <a:schemeClr val="tx1"/>
            </a:solidFill>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53288" name="Rectangle 40"/>
          <p:cNvSpPr>
            <a:spLocks noChangeArrowheads="1"/>
          </p:cNvSpPr>
          <p:nvPr/>
        </p:nvSpPr>
        <p:spPr bwMode="auto">
          <a:xfrm>
            <a:off x="3275856" y="1360488"/>
            <a:ext cx="809625" cy="393700"/>
          </a:xfrm>
          <a:prstGeom prst="rect">
            <a:avLst/>
          </a:prstGeom>
          <a:noFill/>
          <a:ln w="12700">
            <a:noFill/>
            <a:miter lim="800000"/>
            <a:headEnd/>
            <a:tailEnd/>
          </a:ln>
        </p:spPr>
        <p:txBody>
          <a:bodyPr lIns="90488" tIns="44450" rIns="90488" bIns="44450">
            <a:spAutoFit/>
          </a:bodyPr>
          <a:lstStyle/>
          <a:p>
            <a:pPr eaLnBrk="0" fontAlgn="base" hangingPunct="0">
              <a:spcBef>
                <a:spcPct val="50000"/>
              </a:spcBef>
              <a:spcAft>
                <a:spcPct val="0"/>
              </a:spcAft>
            </a:pPr>
            <a:r>
              <a:rPr lang="en-US" sz="2000" b="1" dirty="0">
                <a:solidFill>
                  <a:srgbClr val="000000"/>
                </a:solidFill>
                <a:latin typeface="Arial" charset="0"/>
              </a:rPr>
              <a:t>Time</a:t>
            </a:r>
          </a:p>
        </p:txBody>
      </p:sp>
      <p:sp>
        <p:nvSpPr>
          <p:cNvPr id="53289" name="Line 41"/>
          <p:cNvSpPr>
            <a:spLocks noChangeShapeType="1"/>
          </p:cNvSpPr>
          <p:nvPr/>
        </p:nvSpPr>
        <p:spPr bwMode="auto">
          <a:xfrm>
            <a:off x="3984625" y="1587500"/>
            <a:ext cx="1885950" cy="0"/>
          </a:xfrm>
          <a:prstGeom prst="line">
            <a:avLst/>
          </a:prstGeom>
          <a:noFill/>
          <a:ln w="12700">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3" name="TextBox 42"/>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Max utilization of functional units</a:t>
            </a:r>
          </a:p>
        </p:txBody>
      </p:sp>
    </p:spTree>
    <p:extLst>
      <p:ext uri="{BB962C8B-B14F-4D97-AF65-F5344CB8AC3E}">
        <p14:creationId xmlns:p14="http://schemas.microsoft.com/office/powerpoint/2010/main" val="39861384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normAutofit fontScale="90000"/>
          </a:bodyPr>
          <a:lstStyle/>
          <a:p>
            <a:r>
              <a:rPr lang="en-US" dirty="0"/>
              <a:t>Simultaneous Multithreading (2/3)</a:t>
            </a:r>
          </a:p>
        </p:txBody>
      </p:sp>
      <p:sp>
        <p:nvSpPr>
          <p:cNvPr id="559107" name="Rectangle 3" descr="Rectangle: Click to edit Master text styles&#10;Second level&#10;Third level&#10;Fourth level&#10;Fifth level"/>
          <p:cNvSpPr>
            <a:spLocks noGrp="1" noChangeArrowheads="1"/>
          </p:cNvSpPr>
          <p:nvPr>
            <p:ph idx="1"/>
          </p:nvPr>
        </p:nvSpPr>
        <p:spPr/>
        <p:txBody>
          <a:bodyPr>
            <a:normAutofit/>
          </a:bodyPr>
          <a:lstStyle/>
          <a:p>
            <a:pPr>
              <a:buFontTx/>
              <a:buChar char="+"/>
            </a:pPr>
            <a:r>
              <a:rPr lang="en-US" dirty="0">
                <a:solidFill>
                  <a:srgbClr val="000000"/>
                </a:solidFill>
              </a:rPr>
              <a:t>Tolerates all latencies</a:t>
            </a:r>
          </a:p>
          <a:p>
            <a:pPr>
              <a:buFontTx/>
              <a:buChar char="±"/>
            </a:pPr>
            <a:r>
              <a:rPr lang="en-US" dirty="0">
                <a:solidFill>
                  <a:srgbClr val="000000"/>
                </a:solidFill>
              </a:rPr>
              <a:t>Sacrifices some single thread performance</a:t>
            </a:r>
          </a:p>
          <a:p>
            <a:pPr>
              <a:buFont typeface="Calibri" pitchFamily="34" charset="0"/>
              <a:buChar char="‒"/>
            </a:pPr>
            <a:r>
              <a:rPr lang="en-US" dirty="0">
                <a:solidFill>
                  <a:srgbClr val="000000"/>
                </a:solidFill>
              </a:rPr>
              <a:t>Thread scheduling policy</a:t>
            </a:r>
          </a:p>
          <a:p>
            <a:pPr lvl="1">
              <a:buFont typeface="Arial" pitchFamily="34" charset="0"/>
              <a:buChar char="•"/>
            </a:pPr>
            <a:r>
              <a:rPr lang="en-US" dirty="0">
                <a:solidFill>
                  <a:srgbClr val="000000"/>
                </a:solidFill>
              </a:rPr>
              <a:t>Round-robin (like Fine-Grained MT)</a:t>
            </a:r>
          </a:p>
          <a:p>
            <a:pPr>
              <a:buFont typeface="Calibri" pitchFamily="34" charset="0"/>
              <a:buChar char="‒"/>
            </a:pPr>
            <a:r>
              <a:rPr lang="en-US" dirty="0">
                <a:solidFill>
                  <a:srgbClr val="000000"/>
                </a:solidFill>
              </a:rPr>
              <a:t>Pipeline partitioning</a:t>
            </a:r>
          </a:p>
          <a:p>
            <a:pPr lvl="1">
              <a:buFont typeface="Arial" pitchFamily="34" charset="0"/>
              <a:buChar char="•"/>
            </a:pPr>
            <a:r>
              <a:rPr lang="en-US" dirty="0">
                <a:solidFill>
                  <a:srgbClr val="000000"/>
                </a:solidFill>
              </a:rPr>
              <a:t>Dynamic</a:t>
            </a:r>
          </a:p>
          <a:p>
            <a:pPr>
              <a:buFont typeface="Calibri" pitchFamily="34" charset="0"/>
              <a:buChar char="‒"/>
            </a:pPr>
            <a:r>
              <a:rPr lang="en-US" dirty="0">
                <a:solidFill>
                  <a:srgbClr val="000000"/>
                </a:solidFill>
              </a:rPr>
              <a:t>Examples</a:t>
            </a:r>
          </a:p>
          <a:p>
            <a:pPr lvl="1">
              <a:buFont typeface="Calibri" pitchFamily="34" charset="0"/>
              <a:buChar char="‒"/>
            </a:pPr>
            <a:r>
              <a:rPr lang="en-US" dirty="0">
                <a:solidFill>
                  <a:srgbClr val="000000"/>
                </a:solidFill>
              </a:rPr>
              <a:t>Pentium4 (</a:t>
            </a:r>
            <a:r>
              <a:rPr lang="en-US" i="1" u="sng" dirty="0">
                <a:solidFill>
                  <a:srgbClr val="000000"/>
                </a:solidFill>
              </a:rPr>
              <a:t>hyper-threading</a:t>
            </a:r>
            <a:r>
              <a:rPr lang="en-US" dirty="0">
                <a:solidFill>
                  <a:srgbClr val="000000"/>
                </a:solidFill>
              </a:rPr>
              <a:t>): 5-way issue, 2 threads</a:t>
            </a:r>
          </a:p>
          <a:p>
            <a:pPr lvl="1">
              <a:buFont typeface="Calibri" pitchFamily="34" charset="0"/>
              <a:buChar char="‒"/>
            </a:pPr>
            <a:r>
              <a:rPr lang="en-US" dirty="0">
                <a:solidFill>
                  <a:srgbClr val="000000"/>
                </a:solidFill>
              </a:rPr>
              <a:t>Alpha 21464: 8-way issue, 4 threads (canceled)</a:t>
            </a:r>
          </a:p>
        </p:txBody>
      </p:sp>
    </p:spTree>
    <p:extLst>
      <p:ext uri="{BB962C8B-B14F-4D97-AF65-F5344CB8AC3E}">
        <p14:creationId xmlns:p14="http://schemas.microsoft.com/office/powerpoint/2010/main" val="80586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normAutofit fontScale="90000"/>
          </a:bodyPr>
          <a:lstStyle/>
          <a:p>
            <a:r>
              <a:rPr lang="en-US" dirty="0"/>
              <a:t>Simultaneous Multithreading (3/3)</a:t>
            </a:r>
          </a:p>
        </p:txBody>
      </p:sp>
      <p:sp>
        <p:nvSpPr>
          <p:cNvPr id="550916" name="Rectangle 4"/>
          <p:cNvSpPr>
            <a:spLocks noChangeArrowheads="1"/>
          </p:cNvSpPr>
          <p:nvPr/>
        </p:nvSpPr>
        <p:spPr bwMode="auto">
          <a:xfrm>
            <a:off x="3429000" y="2360489"/>
            <a:ext cx="3429000" cy="914400"/>
          </a:xfrm>
          <a:prstGeom prst="rect">
            <a:avLst/>
          </a:prstGeom>
          <a:solidFill>
            <a:schemeClr val="accent1"/>
          </a:solidFill>
          <a:ln w="12700">
            <a:noFill/>
            <a:miter lim="800000"/>
            <a:headEnd/>
            <a:tailEnd/>
          </a:ln>
          <a:effectLst/>
        </p:spPr>
        <p:txBody>
          <a:bodyPr wrap="none" anchor="ctr"/>
          <a:lstStyle/>
          <a:p>
            <a:pPr algn="ctr" eaLnBrk="0" fontAlgn="base" hangingPunct="0">
              <a:spcBef>
                <a:spcPct val="0"/>
              </a:spcBef>
              <a:spcAft>
                <a:spcPct val="0"/>
              </a:spcAft>
            </a:pPr>
            <a:endParaRPr lang="en-US" b="1">
              <a:solidFill>
                <a:srgbClr val="000000"/>
              </a:solidFill>
            </a:endParaRPr>
          </a:p>
        </p:txBody>
      </p:sp>
      <p:sp>
        <p:nvSpPr>
          <p:cNvPr id="550917" name="Rectangle 5"/>
          <p:cNvSpPr>
            <a:spLocks noChangeArrowheads="1"/>
          </p:cNvSpPr>
          <p:nvPr/>
        </p:nvSpPr>
        <p:spPr bwMode="auto">
          <a:xfrm>
            <a:off x="1371600" y="2360489"/>
            <a:ext cx="1828800" cy="914400"/>
          </a:xfrm>
          <a:prstGeom prst="rect">
            <a:avLst/>
          </a:prstGeom>
          <a:solidFill>
            <a:schemeClr val="hlink"/>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18" name="Rectangle 6"/>
          <p:cNvSpPr>
            <a:spLocks noChangeArrowheads="1"/>
          </p:cNvSpPr>
          <p:nvPr/>
        </p:nvSpPr>
        <p:spPr bwMode="auto">
          <a:xfrm>
            <a:off x="4648200" y="1979489"/>
            <a:ext cx="914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regfile</a:t>
            </a:r>
          </a:p>
        </p:txBody>
      </p:sp>
      <p:sp>
        <p:nvSpPr>
          <p:cNvPr id="550919" name="Freeform 7"/>
          <p:cNvSpPr>
            <a:spLocks/>
          </p:cNvSpPr>
          <p:nvPr/>
        </p:nvSpPr>
        <p:spPr bwMode="auto">
          <a:xfrm>
            <a:off x="4724400" y="2665289"/>
            <a:ext cx="304800" cy="609600"/>
          </a:xfrm>
          <a:custGeom>
            <a:avLst/>
            <a:gdLst/>
            <a:ahLst/>
            <a:cxnLst>
              <a:cxn ang="0">
                <a:pos x="0" y="0"/>
              </a:cxn>
              <a:cxn ang="0">
                <a:pos x="0" y="288"/>
              </a:cxn>
              <a:cxn ang="0">
                <a:pos x="85" y="386"/>
              </a:cxn>
              <a:cxn ang="0">
                <a:pos x="0" y="480"/>
              </a:cxn>
              <a:cxn ang="0">
                <a:pos x="0" y="768"/>
              </a:cxn>
              <a:cxn ang="0">
                <a:pos x="384" y="576"/>
              </a:cxn>
              <a:cxn ang="0">
                <a:pos x="384" y="192"/>
              </a:cxn>
              <a:cxn ang="0">
                <a:pos x="0" y="0"/>
              </a:cxn>
            </a:cxnLst>
            <a:rect l="0" t="0" r="r" b="b"/>
            <a:pathLst>
              <a:path w="384" h="768">
                <a:moveTo>
                  <a:pt x="0" y="0"/>
                </a:moveTo>
                <a:lnTo>
                  <a:pt x="0" y="288"/>
                </a:lnTo>
                <a:lnTo>
                  <a:pt x="85" y="386"/>
                </a:lnTo>
                <a:lnTo>
                  <a:pt x="0" y="480"/>
                </a:lnTo>
                <a:lnTo>
                  <a:pt x="0" y="768"/>
                </a:lnTo>
                <a:lnTo>
                  <a:pt x="384" y="576"/>
                </a:lnTo>
                <a:lnTo>
                  <a:pt x="384" y="192"/>
                </a:lnTo>
                <a:lnTo>
                  <a:pt x="0" y="0"/>
                </a:lnTo>
                <a:close/>
              </a:path>
            </a:pathLst>
          </a:custGeom>
          <a:solidFill>
            <a:schemeClr val="bg1"/>
          </a:solidFill>
          <a:ln w="28575" cap="flat" cmpd="sng">
            <a:solidFill>
              <a:srgbClr val="000000"/>
            </a:solidFill>
            <a:prstDash val="solid"/>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20" name="Rectangle 8"/>
          <p:cNvSpPr>
            <a:spLocks noChangeArrowheads="1"/>
          </p:cNvSpPr>
          <p:nvPr/>
        </p:nvSpPr>
        <p:spPr bwMode="auto">
          <a:xfrm>
            <a:off x="5257800" y="2360489"/>
            <a:ext cx="304800" cy="7620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D$</a:t>
            </a:r>
          </a:p>
        </p:txBody>
      </p:sp>
      <p:sp>
        <p:nvSpPr>
          <p:cNvPr id="550921" name="Line 9"/>
          <p:cNvSpPr>
            <a:spLocks noChangeShapeType="1"/>
          </p:cNvSpPr>
          <p:nvPr/>
        </p:nvSpPr>
        <p:spPr bwMode="auto">
          <a:xfrm>
            <a:off x="5943600" y="2970089"/>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22" name="Line 10"/>
          <p:cNvSpPr>
            <a:spLocks noChangeShapeType="1"/>
          </p:cNvSpPr>
          <p:nvPr/>
        </p:nvSpPr>
        <p:spPr bwMode="auto">
          <a:xfrm>
            <a:off x="5943600" y="3198689"/>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23" name="Rectangle 11"/>
          <p:cNvSpPr>
            <a:spLocks noChangeArrowheads="1"/>
          </p:cNvSpPr>
          <p:nvPr/>
        </p:nvSpPr>
        <p:spPr bwMode="auto">
          <a:xfrm>
            <a:off x="4267200" y="2360489"/>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24" name="Rectangle 12"/>
          <p:cNvSpPr>
            <a:spLocks noChangeArrowheads="1"/>
          </p:cNvSpPr>
          <p:nvPr/>
        </p:nvSpPr>
        <p:spPr bwMode="auto">
          <a:xfrm>
            <a:off x="5791200" y="2360489"/>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25" name="Line 13"/>
          <p:cNvSpPr>
            <a:spLocks noChangeShapeType="1"/>
          </p:cNvSpPr>
          <p:nvPr/>
        </p:nvSpPr>
        <p:spPr bwMode="auto">
          <a:xfrm>
            <a:off x="5562600" y="2970089"/>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26" name="Line 14"/>
          <p:cNvSpPr>
            <a:spLocks noChangeShapeType="1"/>
          </p:cNvSpPr>
          <p:nvPr/>
        </p:nvSpPr>
        <p:spPr bwMode="auto">
          <a:xfrm>
            <a:off x="4419600" y="2817689"/>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27" name="Line 15"/>
          <p:cNvSpPr>
            <a:spLocks noChangeShapeType="1"/>
          </p:cNvSpPr>
          <p:nvPr/>
        </p:nvSpPr>
        <p:spPr bwMode="auto">
          <a:xfrm>
            <a:off x="4419600" y="3122489"/>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28" name="Freeform 16"/>
          <p:cNvSpPr>
            <a:spLocks/>
          </p:cNvSpPr>
          <p:nvPr/>
        </p:nvSpPr>
        <p:spPr bwMode="auto">
          <a:xfrm>
            <a:off x="4495800" y="2512889"/>
            <a:ext cx="7620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29" name="AutoShape 17"/>
          <p:cNvSpPr>
            <a:spLocks noChangeArrowheads="1"/>
          </p:cNvSpPr>
          <p:nvPr/>
        </p:nvSpPr>
        <p:spPr bwMode="auto">
          <a:xfrm rot="5400000">
            <a:off x="6134100" y="3008189"/>
            <a:ext cx="3810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30" name="Freeform 18"/>
          <p:cNvSpPr>
            <a:spLocks/>
          </p:cNvSpPr>
          <p:nvPr/>
        </p:nvSpPr>
        <p:spPr bwMode="auto">
          <a:xfrm flipV="1">
            <a:off x="5105400" y="2970089"/>
            <a:ext cx="685800" cy="2286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31" name="Freeform 19"/>
          <p:cNvSpPr>
            <a:spLocks/>
          </p:cNvSpPr>
          <p:nvPr/>
        </p:nvSpPr>
        <p:spPr bwMode="auto">
          <a:xfrm>
            <a:off x="4038600" y="2208089"/>
            <a:ext cx="609600" cy="609600"/>
          </a:xfrm>
          <a:custGeom>
            <a:avLst/>
            <a:gdLst/>
            <a:ahLst/>
            <a:cxnLst>
              <a:cxn ang="0">
                <a:pos x="384" y="0"/>
              </a:cxn>
              <a:cxn ang="0">
                <a:pos x="0" y="0"/>
              </a:cxn>
              <a:cxn ang="0">
                <a:pos x="0" y="432"/>
              </a:cxn>
              <a:cxn ang="0">
                <a:pos x="144" y="432"/>
              </a:cxn>
            </a:cxnLst>
            <a:rect l="0" t="0" r="r" b="b"/>
            <a:pathLst>
              <a:path w="384" h="432">
                <a:moveTo>
                  <a:pt x="384" y="0"/>
                </a:moveTo>
                <a:lnTo>
                  <a:pt x="0" y="0"/>
                </a:lnTo>
                <a:lnTo>
                  <a:pt x="0" y="432"/>
                </a:lnTo>
                <a:lnTo>
                  <a:pt x="144" y="432"/>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32" name="Freeform 20"/>
          <p:cNvSpPr>
            <a:spLocks/>
          </p:cNvSpPr>
          <p:nvPr/>
        </p:nvSpPr>
        <p:spPr bwMode="auto">
          <a:xfrm>
            <a:off x="3886200" y="2055689"/>
            <a:ext cx="762000" cy="1066800"/>
          </a:xfrm>
          <a:custGeom>
            <a:avLst/>
            <a:gdLst/>
            <a:ahLst/>
            <a:cxnLst>
              <a:cxn ang="0">
                <a:pos x="480" y="0"/>
              </a:cxn>
              <a:cxn ang="0">
                <a:pos x="0" y="0"/>
              </a:cxn>
              <a:cxn ang="0">
                <a:pos x="0" y="768"/>
              </a:cxn>
              <a:cxn ang="0">
                <a:pos x="240" y="768"/>
              </a:cxn>
            </a:cxnLst>
            <a:rect l="0" t="0" r="r" b="b"/>
            <a:pathLst>
              <a:path w="480" h="768">
                <a:moveTo>
                  <a:pt x="480" y="0"/>
                </a:moveTo>
                <a:lnTo>
                  <a:pt x="0" y="0"/>
                </a:lnTo>
                <a:lnTo>
                  <a:pt x="0" y="768"/>
                </a:lnTo>
                <a:lnTo>
                  <a:pt x="240" y="768"/>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33" name="Rectangle 21"/>
          <p:cNvSpPr>
            <a:spLocks noChangeArrowheads="1"/>
          </p:cNvSpPr>
          <p:nvPr/>
        </p:nvSpPr>
        <p:spPr bwMode="auto">
          <a:xfrm>
            <a:off x="1219200" y="2360489"/>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34" name="Rectangle 22"/>
          <p:cNvSpPr>
            <a:spLocks noChangeArrowheads="1"/>
          </p:cNvSpPr>
          <p:nvPr/>
        </p:nvSpPr>
        <p:spPr bwMode="auto">
          <a:xfrm>
            <a:off x="1752600" y="2360489"/>
            <a:ext cx="303213" cy="4572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a:solidFill>
                  <a:srgbClr val="000000"/>
                </a:solidFill>
              </a:rPr>
              <a:t>I$</a:t>
            </a:r>
          </a:p>
        </p:txBody>
      </p:sp>
      <p:sp>
        <p:nvSpPr>
          <p:cNvPr id="550935" name="Line 23"/>
          <p:cNvSpPr>
            <a:spLocks noChangeShapeType="1"/>
          </p:cNvSpPr>
          <p:nvPr/>
        </p:nvSpPr>
        <p:spPr bwMode="auto">
          <a:xfrm>
            <a:off x="1371600" y="2817689"/>
            <a:ext cx="152400" cy="0"/>
          </a:xfrm>
          <a:prstGeom prst="line">
            <a:avLst/>
          </a:prstGeom>
          <a:noFill/>
          <a:ln w="28575">
            <a:solidFill>
              <a:srgbClr val="000000"/>
            </a:solidFill>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36" name="Freeform 24"/>
          <p:cNvSpPr>
            <a:spLocks/>
          </p:cNvSpPr>
          <p:nvPr/>
        </p:nvSpPr>
        <p:spPr bwMode="auto">
          <a:xfrm>
            <a:off x="1524000" y="2589089"/>
            <a:ext cx="2286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37" name="AutoShape 25"/>
          <p:cNvSpPr>
            <a:spLocks noChangeArrowheads="1"/>
          </p:cNvSpPr>
          <p:nvPr/>
        </p:nvSpPr>
        <p:spPr bwMode="auto">
          <a:xfrm rot="5400000">
            <a:off x="1828800" y="3389189"/>
            <a:ext cx="3048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38" name="Line 26"/>
          <p:cNvSpPr>
            <a:spLocks noChangeShapeType="1"/>
          </p:cNvSpPr>
          <p:nvPr/>
        </p:nvSpPr>
        <p:spPr bwMode="auto">
          <a:xfrm>
            <a:off x="2057400" y="2512889"/>
            <a:ext cx="685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39" name="Rectangle 27"/>
          <p:cNvSpPr>
            <a:spLocks noChangeArrowheads="1"/>
          </p:cNvSpPr>
          <p:nvPr/>
        </p:nvSpPr>
        <p:spPr bwMode="auto">
          <a:xfrm>
            <a:off x="2743200" y="2360489"/>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40" name="Freeform 28"/>
          <p:cNvSpPr>
            <a:spLocks/>
          </p:cNvSpPr>
          <p:nvPr/>
        </p:nvSpPr>
        <p:spPr bwMode="auto">
          <a:xfrm flipV="1">
            <a:off x="1524000" y="2893889"/>
            <a:ext cx="228600" cy="1524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41" name="Freeform 29"/>
          <p:cNvSpPr>
            <a:spLocks/>
          </p:cNvSpPr>
          <p:nvPr/>
        </p:nvSpPr>
        <p:spPr bwMode="auto">
          <a:xfrm>
            <a:off x="2057400" y="3084389"/>
            <a:ext cx="304800" cy="304800"/>
          </a:xfrm>
          <a:custGeom>
            <a:avLst/>
            <a:gdLst/>
            <a:ahLst/>
            <a:cxnLst>
              <a:cxn ang="0">
                <a:pos x="0" y="0"/>
              </a:cxn>
              <a:cxn ang="0">
                <a:pos x="192" y="0"/>
              </a:cxn>
              <a:cxn ang="0">
                <a:pos x="192" y="240"/>
              </a:cxn>
              <a:cxn ang="0">
                <a:pos x="0" y="240"/>
              </a:cxn>
            </a:cxnLst>
            <a:rect l="0" t="0" r="r" b="b"/>
            <a:pathLst>
              <a:path w="192" h="240">
                <a:moveTo>
                  <a:pt x="0" y="0"/>
                </a:moveTo>
                <a:lnTo>
                  <a:pt x="192" y="0"/>
                </a:lnTo>
                <a:lnTo>
                  <a:pt x="192" y="240"/>
                </a:lnTo>
                <a:lnTo>
                  <a:pt x="0" y="24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42" name="Freeform 30"/>
          <p:cNvSpPr>
            <a:spLocks/>
          </p:cNvSpPr>
          <p:nvPr/>
        </p:nvSpPr>
        <p:spPr bwMode="auto">
          <a:xfrm>
            <a:off x="2057400" y="3008189"/>
            <a:ext cx="3048000" cy="533400"/>
          </a:xfrm>
          <a:custGeom>
            <a:avLst/>
            <a:gdLst/>
            <a:ahLst/>
            <a:cxnLst>
              <a:cxn ang="0">
                <a:pos x="2160" y="0"/>
              </a:cxn>
              <a:cxn ang="0">
                <a:pos x="2160" y="576"/>
              </a:cxn>
              <a:cxn ang="0">
                <a:pos x="0" y="576"/>
              </a:cxn>
            </a:cxnLst>
            <a:rect l="0" t="0" r="r" b="b"/>
            <a:pathLst>
              <a:path w="2160" h="576">
                <a:moveTo>
                  <a:pt x="2160" y="0"/>
                </a:moveTo>
                <a:lnTo>
                  <a:pt x="2160" y="576"/>
                </a:lnTo>
                <a:lnTo>
                  <a:pt x="0" y="576"/>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43" name="Freeform 31"/>
          <p:cNvSpPr>
            <a:spLocks/>
          </p:cNvSpPr>
          <p:nvPr/>
        </p:nvSpPr>
        <p:spPr bwMode="auto">
          <a:xfrm>
            <a:off x="914400" y="2855789"/>
            <a:ext cx="990600" cy="609600"/>
          </a:xfrm>
          <a:custGeom>
            <a:avLst/>
            <a:gdLst/>
            <a:ahLst/>
            <a:cxnLst>
              <a:cxn ang="0">
                <a:pos x="624" y="528"/>
              </a:cxn>
              <a:cxn ang="0">
                <a:pos x="0" y="528"/>
              </a:cxn>
              <a:cxn ang="0">
                <a:pos x="0" y="0"/>
              </a:cxn>
              <a:cxn ang="0">
                <a:pos x="192" y="0"/>
              </a:cxn>
            </a:cxnLst>
            <a:rect l="0" t="0" r="r" b="b"/>
            <a:pathLst>
              <a:path w="624" h="528">
                <a:moveTo>
                  <a:pt x="624" y="528"/>
                </a:moveTo>
                <a:lnTo>
                  <a:pt x="0" y="528"/>
                </a:ln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44" name="Rectangle 32"/>
          <p:cNvSpPr>
            <a:spLocks noChangeArrowheads="1"/>
          </p:cNvSpPr>
          <p:nvPr/>
        </p:nvSpPr>
        <p:spPr bwMode="auto">
          <a:xfrm>
            <a:off x="1752600" y="2817689"/>
            <a:ext cx="303213" cy="4572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a:solidFill>
                  <a:srgbClr val="000000"/>
                </a:solidFill>
              </a:rPr>
              <a:t>B</a:t>
            </a:r>
          </a:p>
          <a:p>
            <a:pPr algn="ctr" eaLnBrk="0" fontAlgn="base" hangingPunct="0">
              <a:spcBef>
                <a:spcPct val="0"/>
              </a:spcBef>
              <a:spcAft>
                <a:spcPct val="0"/>
              </a:spcAft>
            </a:pPr>
            <a:r>
              <a:rPr lang="en-US" sz="1600">
                <a:solidFill>
                  <a:srgbClr val="000000"/>
                </a:solidFill>
              </a:rPr>
              <a:t>P</a:t>
            </a:r>
          </a:p>
        </p:txBody>
      </p:sp>
      <p:sp>
        <p:nvSpPr>
          <p:cNvPr id="550945" name="Line 33"/>
          <p:cNvSpPr>
            <a:spLocks noChangeShapeType="1"/>
          </p:cNvSpPr>
          <p:nvPr/>
        </p:nvSpPr>
        <p:spPr bwMode="auto">
          <a:xfrm>
            <a:off x="5029200" y="2970089"/>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47" name="Rectangle 35"/>
          <p:cNvSpPr>
            <a:spLocks noChangeArrowheads="1"/>
          </p:cNvSpPr>
          <p:nvPr/>
        </p:nvSpPr>
        <p:spPr bwMode="auto">
          <a:xfrm>
            <a:off x="37338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48" name="Rectangle 36"/>
          <p:cNvSpPr>
            <a:spLocks noChangeArrowheads="1"/>
          </p:cNvSpPr>
          <p:nvPr/>
        </p:nvSpPr>
        <p:spPr bwMode="auto">
          <a:xfrm>
            <a:off x="38862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49" name="Rectangle 37"/>
          <p:cNvSpPr>
            <a:spLocks noChangeArrowheads="1"/>
          </p:cNvSpPr>
          <p:nvPr/>
        </p:nvSpPr>
        <p:spPr bwMode="auto">
          <a:xfrm>
            <a:off x="40386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0" name="Rectangle 38"/>
          <p:cNvSpPr>
            <a:spLocks noChangeArrowheads="1"/>
          </p:cNvSpPr>
          <p:nvPr/>
        </p:nvSpPr>
        <p:spPr bwMode="auto">
          <a:xfrm>
            <a:off x="41910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1" name="Rectangle 39"/>
          <p:cNvSpPr>
            <a:spLocks noChangeArrowheads="1"/>
          </p:cNvSpPr>
          <p:nvPr/>
        </p:nvSpPr>
        <p:spPr bwMode="auto">
          <a:xfrm>
            <a:off x="43434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2" name="Rectangle 40"/>
          <p:cNvSpPr>
            <a:spLocks noChangeArrowheads="1"/>
          </p:cNvSpPr>
          <p:nvPr/>
        </p:nvSpPr>
        <p:spPr bwMode="auto">
          <a:xfrm>
            <a:off x="44958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3" name="Rectangle 41"/>
          <p:cNvSpPr>
            <a:spLocks noChangeArrowheads="1"/>
          </p:cNvSpPr>
          <p:nvPr/>
        </p:nvSpPr>
        <p:spPr bwMode="auto">
          <a:xfrm>
            <a:off x="46482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4" name="Rectangle 42"/>
          <p:cNvSpPr>
            <a:spLocks noChangeArrowheads="1"/>
          </p:cNvSpPr>
          <p:nvPr/>
        </p:nvSpPr>
        <p:spPr bwMode="auto">
          <a:xfrm>
            <a:off x="48006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5" name="Rectangle 43"/>
          <p:cNvSpPr>
            <a:spLocks noChangeArrowheads="1"/>
          </p:cNvSpPr>
          <p:nvPr/>
        </p:nvSpPr>
        <p:spPr bwMode="auto">
          <a:xfrm>
            <a:off x="49530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6" name="Rectangle 44"/>
          <p:cNvSpPr>
            <a:spLocks noChangeArrowheads="1"/>
          </p:cNvSpPr>
          <p:nvPr/>
        </p:nvSpPr>
        <p:spPr bwMode="auto">
          <a:xfrm>
            <a:off x="51054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7" name="Rectangle 45"/>
          <p:cNvSpPr>
            <a:spLocks noChangeArrowheads="1"/>
          </p:cNvSpPr>
          <p:nvPr/>
        </p:nvSpPr>
        <p:spPr bwMode="auto">
          <a:xfrm>
            <a:off x="52578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8" name="Rectangle 46"/>
          <p:cNvSpPr>
            <a:spLocks noChangeArrowheads="1"/>
          </p:cNvSpPr>
          <p:nvPr/>
        </p:nvSpPr>
        <p:spPr bwMode="auto">
          <a:xfrm>
            <a:off x="54102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59" name="Rectangle 47"/>
          <p:cNvSpPr>
            <a:spLocks noChangeArrowheads="1"/>
          </p:cNvSpPr>
          <p:nvPr/>
        </p:nvSpPr>
        <p:spPr bwMode="auto">
          <a:xfrm>
            <a:off x="55626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60" name="Rectangle 48"/>
          <p:cNvSpPr>
            <a:spLocks noChangeArrowheads="1"/>
          </p:cNvSpPr>
          <p:nvPr/>
        </p:nvSpPr>
        <p:spPr bwMode="auto">
          <a:xfrm>
            <a:off x="57150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61" name="Rectangle 49"/>
          <p:cNvSpPr>
            <a:spLocks noChangeArrowheads="1"/>
          </p:cNvSpPr>
          <p:nvPr/>
        </p:nvSpPr>
        <p:spPr bwMode="auto">
          <a:xfrm>
            <a:off x="58674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62" name="Rectangle 50"/>
          <p:cNvSpPr>
            <a:spLocks noChangeArrowheads="1"/>
          </p:cNvSpPr>
          <p:nvPr/>
        </p:nvSpPr>
        <p:spPr bwMode="auto">
          <a:xfrm>
            <a:off x="60198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63" name="Rectangle 51"/>
          <p:cNvSpPr>
            <a:spLocks noChangeArrowheads="1"/>
          </p:cNvSpPr>
          <p:nvPr/>
        </p:nvSpPr>
        <p:spPr bwMode="auto">
          <a:xfrm>
            <a:off x="61722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64" name="Rectangle 52"/>
          <p:cNvSpPr>
            <a:spLocks noChangeArrowheads="1"/>
          </p:cNvSpPr>
          <p:nvPr/>
        </p:nvSpPr>
        <p:spPr bwMode="auto">
          <a:xfrm>
            <a:off x="6324600" y="1522289"/>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70" name="Rectangle 58"/>
          <p:cNvSpPr>
            <a:spLocks noChangeArrowheads="1"/>
          </p:cNvSpPr>
          <p:nvPr/>
        </p:nvSpPr>
        <p:spPr bwMode="auto">
          <a:xfrm>
            <a:off x="7086600" y="2360489"/>
            <a:ext cx="457200" cy="914400"/>
          </a:xfrm>
          <a:prstGeom prst="rect">
            <a:avLst/>
          </a:prstGeom>
          <a:solidFill>
            <a:schemeClr val="hlink"/>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73" name="Freeform 61"/>
          <p:cNvSpPr>
            <a:spLocks/>
          </p:cNvSpPr>
          <p:nvPr/>
        </p:nvSpPr>
        <p:spPr bwMode="auto">
          <a:xfrm>
            <a:off x="5562600" y="2131889"/>
            <a:ext cx="1143000" cy="952500"/>
          </a:xfrm>
          <a:custGeom>
            <a:avLst/>
            <a:gdLst/>
            <a:ahLst/>
            <a:cxnLst>
              <a:cxn ang="0">
                <a:pos x="528" y="576"/>
              </a:cxn>
              <a:cxn ang="0">
                <a:pos x="720" y="576"/>
              </a:cxn>
              <a:cxn ang="0">
                <a:pos x="720" y="0"/>
              </a:cxn>
              <a:cxn ang="0">
                <a:pos x="0" y="0"/>
              </a:cxn>
            </a:cxnLst>
            <a:rect l="0" t="0" r="r" b="b"/>
            <a:pathLst>
              <a:path w="720" h="576">
                <a:moveTo>
                  <a:pt x="528" y="576"/>
                </a:moveTo>
                <a:lnTo>
                  <a:pt x="720" y="576"/>
                </a:lnTo>
                <a:lnTo>
                  <a:pt x="720" y="0"/>
                </a:lnTo>
                <a:lnTo>
                  <a:pt x="0"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75" name="Rectangle 63"/>
          <p:cNvSpPr>
            <a:spLocks noChangeArrowheads="1"/>
          </p:cNvSpPr>
          <p:nvPr/>
        </p:nvSpPr>
        <p:spPr bwMode="auto">
          <a:xfrm>
            <a:off x="2743200" y="1674689"/>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78" name="Text Box 66"/>
          <p:cNvSpPr txBox="1">
            <a:spLocks noChangeArrowheads="1"/>
          </p:cNvSpPr>
          <p:nvPr/>
        </p:nvSpPr>
        <p:spPr bwMode="auto">
          <a:xfrm>
            <a:off x="2241550" y="1334095"/>
            <a:ext cx="1187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dirty="0">
                <a:solidFill>
                  <a:srgbClr val="000000"/>
                </a:solidFill>
              </a:rPr>
              <a:t>map table</a:t>
            </a:r>
          </a:p>
        </p:txBody>
      </p:sp>
      <p:sp>
        <p:nvSpPr>
          <p:cNvPr id="550979" name="Line 67"/>
          <p:cNvSpPr>
            <a:spLocks noChangeShapeType="1"/>
          </p:cNvSpPr>
          <p:nvPr/>
        </p:nvSpPr>
        <p:spPr bwMode="auto">
          <a:xfrm>
            <a:off x="2819400" y="1979489"/>
            <a:ext cx="0" cy="38100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81" name="Freeform 69"/>
          <p:cNvSpPr>
            <a:spLocks/>
          </p:cNvSpPr>
          <p:nvPr/>
        </p:nvSpPr>
        <p:spPr bwMode="auto">
          <a:xfrm>
            <a:off x="2895600" y="1674689"/>
            <a:ext cx="838200" cy="838200"/>
          </a:xfrm>
          <a:custGeom>
            <a:avLst/>
            <a:gdLst/>
            <a:ahLst/>
            <a:cxnLst>
              <a:cxn ang="0">
                <a:pos x="0" y="528"/>
              </a:cxn>
              <a:cxn ang="0">
                <a:pos x="240" y="528"/>
              </a:cxn>
              <a:cxn ang="0">
                <a:pos x="240" y="0"/>
              </a:cxn>
              <a:cxn ang="0">
                <a:pos x="528" y="0"/>
              </a:cxn>
            </a:cxnLst>
            <a:rect l="0" t="0" r="r" b="b"/>
            <a:pathLst>
              <a:path w="528" h="528">
                <a:moveTo>
                  <a:pt x="0" y="528"/>
                </a:moveTo>
                <a:lnTo>
                  <a:pt x="240" y="528"/>
                </a:lnTo>
                <a:lnTo>
                  <a:pt x="240" y="0"/>
                </a:lnTo>
                <a:lnTo>
                  <a:pt x="528"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82" name="Line 70"/>
          <p:cNvSpPr>
            <a:spLocks noChangeShapeType="1"/>
          </p:cNvSpPr>
          <p:nvPr/>
        </p:nvSpPr>
        <p:spPr bwMode="auto">
          <a:xfrm>
            <a:off x="6477000" y="1674689"/>
            <a:ext cx="1066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83" name="Rectangle 71"/>
          <p:cNvSpPr>
            <a:spLocks noChangeArrowheads="1"/>
          </p:cNvSpPr>
          <p:nvPr/>
        </p:nvSpPr>
        <p:spPr bwMode="auto">
          <a:xfrm>
            <a:off x="3429000" y="4927848"/>
            <a:ext cx="3429000" cy="914400"/>
          </a:xfrm>
          <a:prstGeom prst="rect">
            <a:avLst/>
          </a:prstGeom>
          <a:solidFill>
            <a:schemeClr val="accent1"/>
          </a:solidFill>
          <a:ln w="12700">
            <a:noFill/>
            <a:miter lim="800000"/>
            <a:headEnd/>
            <a:tailEnd/>
          </a:ln>
          <a:effectLst/>
        </p:spPr>
        <p:txBody>
          <a:bodyPr wrap="none" anchor="ctr"/>
          <a:lstStyle/>
          <a:p>
            <a:pPr algn="ctr" eaLnBrk="0" fontAlgn="base" hangingPunct="0">
              <a:spcBef>
                <a:spcPct val="0"/>
              </a:spcBef>
              <a:spcAft>
                <a:spcPct val="0"/>
              </a:spcAft>
            </a:pPr>
            <a:endParaRPr lang="en-US" b="1">
              <a:solidFill>
                <a:srgbClr val="000000"/>
              </a:solidFill>
            </a:endParaRPr>
          </a:p>
        </p:txBody>
      </p:sp>
      <p:sp>
        <p:nvSpPr>
          <p:cNvPr id="550984" name="Rectangle 72"/>
          <p:cNvSpPr>
            <a:spLocks noChangeArrowheads="1"/>
          </p:cNvSpPr>
          <p:nvPr/>
        </p:nvSpPr>
        <p:spPr bwMode="auto">
          <a:xfrm>
            <a:off x="1371600" y="4927848"/>
            <a:ext cx="1828800" cy="914400"/>
          </a:xfrm>
          <a:prstGeom prst="rect">
            <a:avLst/>
          </a:prstGeom>
          <a:solidFill>
            <a:schemeClr val="hlink"/>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86" name="Freeform 74"/>
          <p:cNvSpPr>
            <a:spLocks/>
          </p:cNvSpPr>
          <p:nvPr/>
        </p:nvSpPr>
        <p:spPr bwMode="auto">
          <a:xfrm>
            <a:off x="4724400" y="5232648"/>
            <a:ext cx="304800" cy="609600"/>
          </a:xfrm>
          <a:custGeom>
            <a:avLst/>
            <a:gdLst/>
            <a:ahLst/>
            <a:cxnLst>
              <a:cxn ang="0">
                <a:pos x="0" y="0"/>
              </a:cxn>
              <a:cxn ang="0">
                <a:pos x="0" y="288"/>
              </a:cxn>
              <a:cxn ang="0">
                <a:pos x="85" y="386"/>
              </a:cxn>
              <a:cxn ang="0">
                <a:pos x="0" y="480"/>
              </a:cxn>
              <a:cxn ang="0">
                <a:pos x="0" y="768"/>
              </a:cxn>
              <a:cxn ang="0">
                <a:pos x="384" y="576"/>
              </a:cxn>
              <a:cxn ang="0">
                <a:pos x="384" y="192"/>
              </a:cxn>
              <a:cxn ang="0">
                <a:pos x="0" y="0"/>
              </a:cxn>
            </a:cxnLst>
            <a:rect l="0" t="0" r="r" b="b"/>
            <a:pathLst>
              <a:path w="384" h="768">
                <a:moveTo>
                  <a:pt x="0" y="0"/>
                </a:moveTo>
                <a:lnTo>
                  <a:pt x="0" y="288"/>
                </a:lnTo>
                <a:lnTo>
                  <a:pt x="85" y="386"/>
                </a:lnTo>
                <a:lnTo>
                  <a:pt x="0" y="480"/>
                </a:lnTo>
                <a:lnTo>
                  <a:pt x="0" y="768"/>
                </a:lnTo>
                <a:lnTo>
                  <a:pt x="384" y="576"/>
                </a:lnTo>
                <a:lnTo>
                  <a:pt x="384" y="192"/>
                </a:lnTo>
                <a:lnTo>
                  <a:pt x="0" y="0"/>
                </a:lnTo>
                <a:close/>
              </a:path>
            </a:pathLst>
          </a:custGeom>
          <a:solidFill>
            <a:schemeClr val="bg1"/>
          </a:solidFill>
          <a:ln w="28575" cap="flat" cmpd="sng">
            <a:solidFill>
              <a:srgbClr val="000000"/>
            </a:solidFill>
            <a:prstDash val="solid"/>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88" name="Line 76"/>
          <p:cNvSpPr>
            <a:spLocks noChangeShapeType="1"/>
          </p:cNvSpPr>
          <p:nvPr/>
        </p:nvSpPr>
        <p:spPr bwMode="auto">
          <a:xfrm>
            <a:off x="5943600" y="5537448"/>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89" name="Line 77"/>
          <p:cNvSpPr>
            <a:spLocks noChangeShapeType="1"/>
          </p:cNvSpPr>
          <p:nvPr/>
        </p:nvSpPr>
        <p:spPr bwMode="auto">
          <a:xfrm>
            <a:off x="5943600" y="5766048"/>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90" name="Rectangle 78"/>
          <p:cNvSpPr>
            <a:spLocks noChangeArrowheads="1"/>
          </p:cNvSpPr>
          <p:nvPr/>
        </p:nvSpPr>
        <p:spPr bwMode="auto">
          <a:xfrm>
            <a:off x="4267200" y="4927848"/>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91" name="Rectangle 79"/>
          <p:cNvSpPr>
            <a:spLocks noChangeArrowheads="1"/>
          </p:cNvSpPr>
          <p:nvPr/>
        </p:nvSpPr>
        <p:spPr bwMode="auto">
          <a:xfrm>
            <a:off x="5791200" y="4927848"/>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0992" name="Line 80"/>
          <p:cNvSpPr>
            <a:spLocks noChangeShapeType="1"/>
          </p:cNvSpPr>
          <p:nvPr/>
        </p:nvSpPr>
        <p:spPr bwMode="auto">
          <a:xfrm>
            <a:off x="5562600" y="5537448"/>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93" name="Line 81"/>
          <p:cNvSpPr>
            <a:spLocks noChangeShapeType="1"/>
          </p:cNvSpPr>
          <p:nvPr/>
        </p:nvSpPr>
        <p:spPr bwMode="auto">
          <a:xfrm>
            <a:off x="4419600" y="5385048"/>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94" name="Line 82"/>
          <p:cNvSpPr>
            <a:spLocks noChangeShapeType="1"/>
          </p:cNvSpPr>
          <p:nvPr/>
        </p:nvSpPr>
        <p:spPr bwMode="auto">
          <a:xfrm>
            <a:off x="4419600" y="5689848"/>
            <a:ext cx="304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95" name="Freeform 83"/>
          <p:cNvSpPr>
            <a:spLocks/>
          </p:cNvSpPr>
          <p:nvPr/>
        </p:nvSpPr>
        <p:spPr bwMode="auto">
          <a:xfrm>
            <a:off x="4495800" y="5080248"/>
            <a:ext cx="7620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96" name="AutoShape 84"/>
          <p:cNvSpPr>
            <a:spLocks noChangeArrowheads="1"/>
          </p:cNvSpPr>
          <p:nvPr/>
        </p:nvSpPr>
        <p:spPr bwMode="auto">
          <a:xfrm rot="5400000">
            <a:off x="6134100" y="5575548"/>
            <a:ext cx="3810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97" name="Freeform 85"/>
          <p:cNvSpPr>
            <a:spLocks/>
          </p:cNvSpPr>
          <p:nvPr/>
        </p:nvSpPr>
        <p:spPr bwMode="auto">
          <a:xfrm flipV="1">
            <a:off x="5105400" y="5537448"/>
            <a:ext cx="685800" cy="2286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98" name="Freeform 86"/>
          <p:cNvSpPr>
            <a:spLocks/>
          </p:cNvSpPr>
          <p:nvPr/>
        </p:nvSpPr>
        <p:spPr bwMode="auto">
          <a:xfrm>
            <a:off x="4038600" y="4775448"/>
            <a:ext cx="609600" cy="609600"/>
          </a:xfrm>
          <a:custGeom>
            <a:avLst/>
            <a:gdLst/>
            <a:ahLst/>
            <a:cxnLst>
              <a:cxn ang="0">
                <a:pos x="384" y="0"/>
              </a:cxn>
              <a:cxn ang="0">
                <a:pos x="0" y="0"/>
              </a:cxn>
              <a:cxn ang="0">
                <a:pos x="0" y="432"/>
              </a:cxn>
              <a:cxn ang="0">
                <a:pos x="144" y="432"/>
              </a:cxn>
            </a:cxnLst>
            <a:rect l="0" t="0" r="r" b="b"/>
            <a:pathLst>
              <a:path w="384" h="432">
                <a:moveTo>
                  <a:pt x="384" y="0"/>
                </a:moveTo>
                <a:lnTo>
                  <a:pt x="0" y="0"/>
                </a:lnTo>
                <a:lnTo>
                  <a:pt x="0" y="432"/>
                </a:lnTo>
                <a:lnTo>
                  <a:pt x="144" y="432"/>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99" name="Freeform 87"/>
          <p:cNvSpPr>
            <a:spLocks/>
          </p:cNvSpPr>
          <p:nvPr/>
        </p:nvSpPr>
        <p:spPr bwMode="auto">
          <a:xfrm>
            <a:off x="3886200" y="4623048"/>
            <a:ext cx="762000" cy="1066800"/>
          </a:xfrm>
          <a:custGeom>
            <a:avLst/>
            <a:gdLst/>
            <a:ahLst/>
            <a:cxnLst>
              <a:cxn ang="0">
                <a:pos x="480" y="0"/>
              </a:cxn>
              <a:cxn ang="0">
                <a:pos x="0" y="0"/>
              </a:cxn>
              <a:cxn ang="0">
                <a:pos x="0" y="768"/>
              </a:cxn>
              <a:cxn ang="0">
                <a:pos x="240" y="768"/>
              </a:cxn>
            </a:cxnLst>
            <a:rect l="0" t="0" r="r" b="b"/>
            <a:pathLst>
              <a:path w="480" h="768">
                <a:moveTo>
                  <a:pt x="480" y="0"/>
                </a:moveTo>
                <a:lnTo>
                  <a:pt x="0" y="0"/>
                </a:lnTo>
                <a:lnTo>
                  <a:pt x="0" y="768"/>
                </a:lnTo>
                <a:lnTo>
                  <a:pt x="240" y="768"/>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00" name="Rectangle 88"/>
          <p:cNvSpPr>
            <a:spLocks noChangeArrowheads="1"/>
          </p:cNvSpPr>
          <p:nvPr/>
        </p:nvSpPr>
        <p:spPr bwMode="auto">
          <a:xfrm>
            <a:off x="1219200" y="4927848"/>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02" name="Line 90"/>
          <p:cNvSpPr>
            <a:spLocks noChangeShapeType="1"/>
          </p:cNvSpPr>
          <p:nvPr/>
        </p:nvSpPr>
        <p:spPr bwMode="auto">
          <a:xfrm>
            <a:off x="1371600" y="5385048"/>
            <a:ext cx="152400" cy="0"/>
          </a:xfrm>
          <a:prstGeom prst="line">
            <a:avLst/>
          </a:prstGeom>
          <a:noFill/>
          <a:ln w="28575">
            <a:solidFill>
              <a:srgbClr val="000000"/>
            </a:solidFill>
            <a:round/>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03" name="Freeform 91"/>
          <p:cNvSpPr>
            <a:spLocks/>
          </p:cNvSpPr>
          <p:nvPr/>
        </p:nvSpPr>
        <p:spPr bwMode="auto">
          <a:xfrm>
            <a:off x="1524000" y="5156448"/>
            <a:ext cx="228600" cy="3048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04" name="AutoShape 92"/>
          <p:cNvSpPr>
            <a:spLocks noChangeArrowheads="1"/>
          </p:cNvSpPr>
          <p:nvPr/>
        </p:nvSpPr>
        <p:spPr bwMode="auto">
          <a:xfrm rot="5400000">
            <a:off x="1828800" y="5956548"/>
            <a:ext cx="304800" cy="152400"/>
          </a:xfrm>
          <a:prstGeom prst="flowChartTerminator">
            <a:avLst/>
          </a:prstGeom>
          <a:solidFill>
            <a:schemeClr val="bg1"/>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05" name="Line 93"/>
          <p:cNvSpPr>
            <a:spLocks noChangeShapeType="1"/>
          </p:cNvSpPr>
          <p:nvPr/>
        </p:nvSpPr>
        <p:spPr bwMode="auto">
          <a:xfrm>
            <a:off x="2057400" y="5080248"/>
            <a:ext cx="685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06" name="Rectangle 94"/>
          <p:cNvSpPr>
            <a:spLocks noChangeArrowheads="1"/>
          </p:cNvSpPr>
          <p:nvPr/>
        </p:nvSpPr>
        <p:spPr bwMode="auto">
          <a:xfrm>
            <a:off x="2743200" y="4927848"/>
            <a:ext cx="152400" cy="914400"/>
          </a:xfrm>
          <a:prstGeom prst="rect">
            <a:avLst/>
          </a:prstGeom>
          <a:solidFill>
            <a:srgbClr val="000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07" name="Freeform 95"/>
          <p:cNvSpPr>
            <a:spLocks/>
          </p:cNvSpPr>
          <p:nvPr/>
        </p:nvSpPr>
        <p:spPr bwMode="auto">
          <a:xfrm flipV="1">
            <a:off x="1524000" y="5461248"/>
            <a:ext cx="228600" cy="152400"/>
          </a:xfrm>
          <a:custGeom>
            <a:avLst/>
            <a:gdLst/>
            <a:ahLst/>
            <a:cxnLst>
              <a:cxn ang="0">
                <a:pos x="0" y="576"/>
              </a:cxn>
              <a:cxn ang="0">
                <a:pos x="0" y="0"/>
              </a:cxn>
              <a:cxn ang="0">
                <a:pos x="192" y="0"/>
              </a:cxn>
            </a:cxnLst>
            <a:rect l="0" t="0" r="r" b="b"/>
            <a:pathLst>
              <a:path w="192" h="576">
                <a:moveTo>
                  <a:pt x="0" y="576"/>
                </a:move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08" name="Freeform 96"/>
          <p:cNvSpPr>
            <a:spLocks/>
          </p:cNvSpPr>
          <p:nvPr/>
        </p:nvSpPr>
        <p:spPr bwMode="auto">
          <a:xfrm>
            <a:off x="2057400" y="5651748"/>
            <a:ext cx="304800" cy="304800"/>
          </a:xfrm>
          <a:custGeom>
            <a:avLst/>
            <a:gdLst/>
            <a:ahLst/>
            <a:cxnLst>
              <a:cxn ang="0">
                <a:pos x="0" y="0"/>
              </a:cxn>
              <a:cxn ang="0">
                <a:pos x="192" y="0"/>
              </a:cxn>
              <a:cxn ang="0">
                <a:pos x="192" y="240"/>
              </a:cxn>
              <a:cxn ang="0">
                <a:pos x="0" y="240"/>
              </a:cxn>
            </a:cxnLst>
            <a:rect l="0" t="0" r="r" b="b"/>
            <a:pathLst>
              <a:path w="192" h="240">
                <a:moveTo>
                  <a:pt x="0" y="0"/>
                </a:moveTo>
                <a:lnTo>
                  <a:pt x="192" y="0"/>
                </a:lnTo>
                <a:lnTo>
                  <a:pt x="192" y="240"/>
                </a:lnTo>
                <a:lnTo>
                  <a:pt x="0" y="24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09" name="Freeform 97"/>
          <p:cNvSpPr>
            <a:spLocks/>
          </p:cNvSpPr>
          <p:nvPr/>
        </p:nvSpPr>
        <p:spPr bwMode="auto">
          <a:xfrm>
            <a:off x="2057400" y="5575548"/>
            <a:ext cx="3048000" cy="533400"/>
          </a:xfrm>
          <a:custGeom>
            <a:avLst/>
            <a:gdLst/>
            <a:ahLst/>
            <a:cxnLst>
              <a:cxn ang="0">
                <a:pos x="2160" y="0"/>
              </a:cxn>
              <a:cxn ang="0">
                <a:pos x="2160" y="576"/>
              </a:cxn>
              <a:cxn ang="0">
                <a:pos x="0" y="576"/>
              </a:cxn>
            </a:cxnLst>
            <a:rect l="0" t="0" r="r" b="b"/>
            <a:pathLst>
              <a:path w="2160" h="576">
                <a:moveTo>
                  <a:pt x="2160" y="0"/>
                </a:moveTo>
                <a:lnTo>
                  <a:pt x="2160" y="576"/>
                </a:lnTo>
                <a:lnTo>
                  <a:pt x="0" y="576"/>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10" name="Freeform 98"/>
          <p:cNvSpPr>
            <a:spLocks/>
          </p:cNvSpPr>
          <p:nvPr/>
        </p:nvSpPr>
        <p:spPr bwMode="auto">
          <a:xfrm>
            <a:off x="914400" y="5423148"/>
            <a:ext cx="990600" cy="609600"/>
          </a:xfrm>
          <a:custGeom>
            <a:avLst/>
            <a:gdLst/>
            <a:ahLst/>
            <a:cxnLst>
              <a:cxn ang="0">
                <a:pos x="624" y="528"/>
              </a:cxn>
              <a:cxn ang="0">
                <a:pos x="0" y="528"/>
              </a:cxn>
              <a:cxn ang="0">
                <a:pos x="0" y="0"/>
              </a:cxn>
              <a:cxn ang="0">
                <a:pos x="192" y="0"/>
              </a:cxn>
            </a:cxnLst>
            <a:rect l="0" t="0" r="r" b="b"/>
            <a:pathLst>
              <a:path w="624" h="528">
                <a:moveTo>
                  <a:pt x="624" y="528"/>
                </a:moveTo>
                <a:lnTo>
                  <a:pt x="0" y="528"/>
                </a:lnTo>
                <a:lnTo>
                  <a:pt x="0" y="0"/>
                </a:lnTo>
                <a:lnTo>
                  <a:pt x="192"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12" name="Line 100"/>
          <p:cNvSpPr>
            <a:spLocks noChangeShapeType="1"/>
          </p:cNvSpPr>
          <p:nvPr/>
        </p:nvSpPr>
        <p:spPr bwMode="auto">
          <a:xfrm>
            <a:off x="5029200" y="5537448"/>
            <a:ext cx="2286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13" name="Rectangle 101"/>
          <p:cNvSpPr>
            <a:spLocks noChangeArrowheads="1"/>
          </p:cNvSpPr>
          <p:nvPr/>
        </p:nvSpPr>
        <p:spPr bwMode="auto">
          <a:xfrm>
            <a:off x="3733800" y="40896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14" name="Rectangle 102"/>
          <p:cNvSpPr>
            <a:spLocks noChangeArrowheads="1"/>
          </p:cNvSpPr>
          <p:nvPr/>
        </p:nvSpPr>
        <p:spPr bwMode="auto">
          <a:xfrm>
            <a:off x="3886200" y="40896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FF0909"/>
              </a:solidFill>
            </a:endParaRPr>
          </a:p>
        </p:txBody>
      </p:sp>
      <p:sp>
        <p:nvSpPr>
          <p:cNvPr id="551015" name="Rectangle 103"/>
          <p:cNvSpPr>
            <a:spLocks noChangeArrowheads="1"/>
          </p:cNvSpPr>
          <p:nvPr/>
        </p:nvSpPr>
        <p:spPr bwMode="auto">
          <a:xfrm>
            <a:off x="4038600" y="40896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FF0909"/>
              </a:solidFill>
            </a:endParaRPr>
          </a:p>
        </p:txBody>
      </p:sp>
      <p:sp>
        <p:nvSpPr>
          <p:cNvPr id="551016" name="Rectangle 104"/>
          <p:cNvSpPr>
            <a:spLocks noChangeArrowheads="1"/>
          </p:cNvSpPr>
          <p:nvPr/>
        </p:nvSpPr>
        <p:spPr bwMode="auto">
          <a:xfrm>
            <a:off x="4191000" y="40896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FF0909"/>
              </a:solidFill>
            </a:endParaRPr>
          </a:p>
        </p:txBody>
      </p:sp>
      <p:sp>
        <p:nvSpPr>
          <p:cNvPr id="551017" name="Rectangle 105"/>
          <p:cNvSpPr>
            <a:spLocks noChangeArrowheads="1"/>
          </p:cNvSpPr>
          <p:nvPr/>
        </p:nvSpPr>
        <p:spPr bwMode="auto">
          <a:xfrm>
            <a:off x="4343400" y="40896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FF0909"/>
              </a:solidFill>
            </a:endParaRPr>
          </a:p>
        </p:txBody>
      </p:sp>
      <p:sp>
        <p:nvSpPr>
          <p:cNvPr id="551018" name="Rectangle 106"/>
          <p:cNvSpPr>
            <a:spLocks noChangeArrowheads="1"/>
          </p:cNvSpPr>
          <p:nvPr/>
        </p:nvSpPr>
        <p:spPr bwMode="auto">
          <a:xfrm>
            <a:off x="4495800" y="40896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FF0909"/>
              </a:solidFill>
            </a:endParaRPr>
          </a:p>
        </p:txBody>
      </p:sp>
      <p:sp>
        <p:nvSpPr>
          <p:cNvPr id="551019" name="Rectangle 107"/>
          <p:cNvSpPr>
            <a:spLocks noChangeArrowheads="1"/>
          </p:cNvSpPr>
          <p:nvPr/>
        </p:nvSpPr>
        <p:spPr bwMode="auto">
          <a:xfrm>
            <a:off x="4648200" y="40896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FF0909"/>
              </a:solidFill>
            </a:endParaRPr>
          </a:p>
        </p:txBody>
      </p:sp>
      <p:sp>
        <p:nvSpPr>
          <p:cNvPr id="551020" name="Rectangle 108"/>
          <p:cNvSpPr>
            <a:spLocks noChangeArrowheads="1"/>
          </p:cNvSpPr>
          <p:nvPr/>
        </p:nvSpPr>
        <p:spPr bwMode="auto">
          <a:xfrm>
            <a:off x="4800600" y="40896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FF0909"/>
              </a:solidFill>
            </a:endParaRPr>
          </a:p>
        </p:txBody>
      </p:sp>
      <p:sp>
        <p:nvSpPr>
          <p:cNvPr id="551021" name="Rectangle 109"/>
          <p:cNvSpPr>
            <a:spLocks noChangeArrowheads="1"/>
          </p:cNvSpPr>
          <p:nvPr/>
        </p:nvSpPr>
        <p:spPr bwMode="auto">
          <a:xfrm>
            <a:off x="4953000" y="40896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22" name="Rectangle 110"/>
          <p:cNvSpPr>
            <a:spLocks noChangeArrowheads="1"/>
          </p:cNvSpPr>
          <p:nvPr/>
        </p:nvSpPr>
        <p:spPr bwMode="auto">
          <a:xfrm>
            <a:off x="5105400" y="4089648"/>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23" name="Rectangle 111"/>
          <p:cNvSpPr>
            <a:spLocks noChangeArrowheads="1"/>
          </p:cNvSpPr>
          <p:nvPr/>
        </p:nvSpPr>
        <p:spPr bwMode="auto">
          <a:xfrm>
            <a:off x="5257800" y="4089648"/>
            <a:ext cx="152400" cy="304800"/>
          </a:xfrm>
          <a:prstGeom prst="rect">
            <a:avLst/>
          </a:prstGeom>
          <a:solidFill>
            <a:srgbClr val="FFFFFF"/>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24" name="Rectangle 112"/>
          <p:cNvSpPr>
            <a:spLocks noChangeArrowheads="1"/>
          </p:cNvSpPr>
          <p:nvPr/>
        </p:nvSpPr>
        <p:spPr bwMode="auto">
          <a:xfrm>
            <a:off x="5410200" y="4089648"/>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25" name="Rectangle 113"/>
          <p:cNvSpPr>
            <a:spLocks noChangeArrowheads="1"/>
          </p:cNvSpPr>
          <p:nvPr/>
        </p:nvSpPr>
        <p:spPr bwMode="auto">
          <a:xfrm>
            <a:off x="5562600" y="4089648"/>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26" name="Rectangle 114"/>
          <p:cNvSpPr>
            <a:spLocks noChangeArrowheads="1"/>
          </p:cNvSpPr>
          <p:nvPr/>
        </p:nvSpPr>
        <p:spPr bwMode="auto">
          <a:xfrm>
            <a:off x="5715000" y="4089648"/>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27" name="Rectangle 115"/>
          <p:cNvSpPr>
            <a:spLocks noChangeArrowheads="1"/>
          </p:cNvSpPr>
          <p:nvPr/>
        </p:nvSpPr>
        <p:spPr bwMode="auto">
          <a:xfrm>
            <a:off x="5867400" y="4089648"/>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28" name="Rectangle 116"/>
          <p:cNvSpPr>
            <a:spLocks noChangeArrowheads="1"/>
          </p:cNvSpPr>
          <p:nvPr/>
        </p:nvSpPr>
        <p:spPr bwMode="auto">
          <a:xfrm>
            <a:off x="6019800" y="4089648"/>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29" name="Rectangle 117"/>
          <p:cNvSpPr>
            <a:spLocks noChangeArrowheads="1"/>
          </p:cNvSpPr>
          <p:nvPr/>
        </p:nvSpPr>
        <p:spPr bwMode="auto">
          <a:xfrm>
            <a:off x="6172200" y="4089648"/>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30" name="Rectangle 118"/>
          <p:cNvSpPr>
            <a:spLocks noChangeArrowheads="1"/>
          </p:cNvSpPr>
          <p:nvPr/>
        </p:nvSpPr>
        <p:spPr bwMode="auto">
          <a:xfrm>
            <a:off x="6324600" y="4089648"/>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31" name="Rectangle 119"/>
          <p:cNvSpPr>
            <a:spLocks noChangeArrowheads="1"/>
          </p:cNvSpPr>
          <p:nvPr/>
        </p:nvSpPr>
        <p:spPr bwMode="auto">
          <a:xfrm>
            <a:off x="7086600" y="4927848"/>
            <a:ext cx="457200" cy="914400"/>
          </a:xfrm>
          <a:prstGeom prst="rect">
            <a:avLst/>
          </a:prstGeom>
          <a:solidFill>
            <a:schemeClr val="hlink"/>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32" name="Freeform 120"/>
          <p:cNvSpPr>
            <a:spLocks/>
          </p:cNvSpPr>
          <p:nvPr/>
        </p:nvSpPr>
        <p:spPr bwMode="auto">
          <a:xfrm>
            <a:off x="5562600" y="4698998"/>
            <a:ext cx="1143000" cy="952749"/>
          </a:xfrm>
          <a:custGeom>
            <a:avLst/>
            <a:gdLst/>
            <a:ahLst/>
            <a:cxnLst>
              <a:cxn ang="0">
                <a:pos x="528" y="576"/>
              </a:cxn>
              <a:cxn ang="0">
                <a:pos x="720" y="576"/>
              </a:cxn>
              <a:cxn ang="0">
                <a:pos x="720" y="0"/>
              </a:cxn>
              <a:cxn ang="0">
                <a:pos x="0" y="0"/>
              </a:cxn>
            </a:cxnLst>
            <a:rect l="0" t="0" r="r" b="b"/>
            <a:pathLst>
              <a:path w="720" h="576">
                <a:moveTo>
                  <a:pt x="528" y="576"/>
                </a:moveTo>
                <a:lnTo>
                  <a:pt x="720" y="576"/>
                </a:lnTo>
                <a:lnTo>
                  <a:pt x="720" y="0"/>
                </a:lnTo>
                <a:lnTo>
                  <a:pt x="0"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33" name="Rectangle 121"/>
          <p:cNvSpPr>
            <a:spLocks noChangeArrowheads="1"/>
          </p:cNvSpPr>
          <p:nvPr/>
        </p:nvSpPr>
        <p:spPr bwMode="auto">
          <a:xfrm>
            <a:off x="2667000" y="42420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34" name="Text Box 122"/>
          <p:cNvSpPr txBox="1">
            <a:spLocks noChangeArrowheads="1"/>
          </p:cNvSpPr>
          <p:nvPr/>
        </p:nvSpPr>
        <p:spPr bwMode="auto">
          <a:xfrm>
            <a:off x="2241550" y="3861048"/>
            <a:ext cx="13017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rPr>
              <a:t>map tables</a:t>
            </a:r>
          </a:p>
        </p:txBody>
      </p:sp>
      <p:sp>
        <p:nvSpPr>
          <p:cNvPr id="551035" name="Line 123"/>
          <p:cNvSpPr>
            <a:spLocks noChangeShapeType="1"/>
          </p:cNvSpPr>
          <p:nvPr/>
        </p:nvSpPr>
        <p:spPr bwMode="auto">
          <a:xfrm>
            <a:off x="2819400" y="4546848"/>
            <a:ext cx="0" cy="38100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36" name="Freeform 124"/>
          <p:cNvSpPr>
            <a:spLocks/>
          </p:cNvSpPr>
          <p:nvPr/>
        </p:nvSpPr>
        <p:spPr bwMode="auto">
          <a:xfrm>
            <a:off x="2895600" y="4242048"/>
            <a:ext cx="838200" cy="838200"/>
          </a:xfrm>
          <a:custGeom>
            <a:avLst/>
            <a:gdLst/>
            <a:ahLst/>
            <a:cxnLst>
              <a:cxn ang="0">
                <a:pos x="0" y="528"/>
              </a:cxn>
              <a:cxn ang="0">
                <a:pos x="240" y="528"/>
              </a:cxn>
              <a:cxn ang="0">
                <a:pos x="240" y="0"/>
              </a:cxn>
              <a:cxn ang="0">
                <a:pos x="528" y="0"/>
              </a:cxn>
            </a:cxnLst>
            <a:rect l="0" t="0" r="r" b="b"/>
            <a:pathLst>
              <a:path w="528" h="528">
                <a:moveTo>
                  <a:pt x="0" y="528"/>
                </a:moveTo>
                <a:lnTo>
                  <a:pt x="240" y="528"/>
                </a:lnTo>
                <a:lnTo>
                  <a:pt x="240" y="0"/>
                </a:lnTo>
                <a:lnTo>
                  <a:pt x="528" y="0"/>
                </a:lnTo>
              </a:path>
            </a:pathLst>
          </a:custGeom>
          <a:noFill/>
          <a:ln w="28575" cap="flat" cmpd="sng">
            <a:solidFill>
              <a:srgbClr val="000000"/>
            </a:solidFill>
            <a:prstDash val="solid"/>
            <a:round/>
            <a:headEnd type="none" w="med" len="me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37" name="Line 125"/>
          <p:cNvSpPr>
            <a:spLocks noChangeShapeType="1"/>
          </p:cNvSpPr>
          <p:nvPr/>
        </p:nvSpPr>
        <p:spPr bwMode="auto">
          <a:xfrm>
            <a:off x="6477000" y="4242048"/>
            <a:ext cx="1066800" cy="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66" name="Rectangle 154"/>
          <p:cNvSpPr>
            <a:spLocks noChangeArrowheads="1"/>
          </p:cNvSpPr>
          <p:nvPr/>
        </p:nvSpPr>
        <p:spPr bwMode="auto">
          <a:xfrm>
            <a:off x="2819400" y="4242048"/>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67" name="Rectangle 155"/>
          <p:cNvSpPr>
            <a:spLocks noChangeArrowheads="1"/>
          </p:cNvSpPr>
          <p:nvPr/>
        </p:nvSpPr>
        <p:spPr bwMode="auto">
          <a:xfrm>
            <a:off x="1143000" y="4242048"/>
            <a:ext cx="152400" cy="304800"/>
          </a:xfrm>
          <a:prstGeom prst="rect">
            <a:avLst/>
          </a:prstGeom>
          <a:solidFill>
            <a:srgbClr val="FF0909"/>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68" name="Text Box 156"/>
          <p:cNvSpPr txBox="1">
            <a:spLocks noChangeArrowheads="1"/>
          </p:cNvSpPr>
          <p:nvPr/>
        </p:nvSpPr>
        <p:spPr bwMode="auto">
          <a:xfrm>
            <a:off x="304800" y="3861048"/>
            <a:ext cx="1887538"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rPr>
              <a:t>thread scheduler</a:t>
            </a:r>
          </a:p>
        </p:txBody>
      </p:sp>
      <p:sp>
        <p:nvSpPr>
          <p:cNvPr id="551069" name="Rectangle 157"/>
          <p:cNvSpPr>
            <a:spLocks noChangeArrowheads="1"/>
          </p:cNvSpPr>
          <p:nvPr/>
        </p:nvSpPr>
        <p:spPr bwMode="auto">
          <a:xfrm>
            <a:off x="1295400" y="4242048"/>
            <a:ext cx="152400" cy="304800"/>
          </a:xfrm>
          <a:prstGeom prst="rect">
            <a:avLst/>
          </a:prstGeom>
          <a:solidFill>
            <a:schemeClr val="bg1"/>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endParaRPr lang="en-US" sz="1600">
              <a:solidFill>
                <a:srgbClr val="000000"/>
              </a:solidFill>
            </a:endParaRPr>
          </a:p>
        </p:txBody>
      </p:sp>
      <p:sp>
        <p:nvSpPr>
          <p:cNvPr id="551070" name="Line 158"/>
          <p:cNvSpPr>
            <a:spLocks noChangeShapeType="1"/>
          </p:cNvSpPr>
          <p:nvPr/>
        </p:nvSpPr>
        <p:spPr bwMode="auto">
          <a:xfrm>
            <a:off x="1295400" y="4546848"/>
            <a:ext cx="0" cy="381000"/>
          </a:xfrm>
          <a:prstGeom prst="line">
            <a:avLst/>
          </a:prstGeom>
          <a:noFill/>
          <a:ln w="28575">
            <a:solidFill>
              <a:srgbClr val="00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134" name="Text Box 104"/>
          <p:cNvSpPr txBox="1">
            <a:spLocks noChangeArrowheads="1"/>
          </p:cNvSpPr>
          <p:nvPr/>
        </p:nvSpPr>
        <p:spPr bwMode="auto">
          <a:xfrm>
            <a:off x="401221" y="1337623"/>
            <a:ext cx="1694695" cy="36933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dirty="0">
                <a:solidFill>
                  <a:srgbClr val="000000"/>
                </a:solidFill>
              </a:rPr>
              <a:t>original pipeline</a:t>
            </a:r>
          </a:p>
        </p:txBody>
      </p:sp>
      <p:grpSp>
        <p:nvGrpSpPr>
          <p:cNvPr id="2" name="Group 1"/>
          <p:cNvGrpSpPr/>
          <p:nvPr/>
        </p:nvGrpSpPr>
        <p:grpSpPr>
          <a:xfrm>
            <a:off x="1749426" y="4921770"/>
            <a:ext cx="306387" cy="463278"/>
            <a:chOff x="2436813" y="4933131"/>
            <a:chExt cx="306387" cy="463278"/>
          </a:xfrm>
        </p:grpSpPr>
        <p:sp>
          <p:nvSpPr>
            <p:cNvPr id="139" name="Rectangle 109"/>
            <p:cNvSpPr>
              <a:spLocks noChangeArrowheads="1"/>
            </p:cNvSpPr>
            <p:nvPr/>
          </p:nvSpPr>
          <p:spPr bwMode="auto">
            <a:xfrm flipH="1" flipV="1">
              <a:off x="2436813" y="4936170"/>
              <a:ext cx="304800" cy="460239"/>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140" name="Rectangle 112"/>
            <p:cNvSpPr>
              <a:spLocks noChangeArrowheads="1"/>
            </p:cNvSpPr>
            <p:nvPr/>
          </p:nvSpPr>
          <p:spPr bwMode="auto">
            <a:xfrm>
              <a:off x="2438400" y="4933131"/>
              <a:ext cx="304800" cy="463278"/>
            </a:xfrm>
            <a:prstGeom prst="rtTriangl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grpSp>
      <p:grpSp>
        <p:nvGrpSpPr>
          <p:cNvPr id="142" name="Group 141"/>
          <p:cNvGrpSpPr/>
          <p:nvPr/>
        </p:nvGrpSpPr>
        <p:grpSpPr>
          <a:xfrm>
            <a:off x="1749426" y="5382009"/>
            <a:ext cx="306387" cy="463278"/>
            <a:chOff x="2436813" y="4933131"/>
            <a:chExt cx="306387" cy="463278"/>
          </a:xfrm>
        </p:grpSpPr>
        <p:sp>
          <p:nvSpPr>
            <p:cNvPr id="143" name="Rectangle 109"/>
            <p:cNvSpPr>
              <a:spLocks noChangeArrowheads="1"/>
            </p:cNvSpPr>
            <p:nvPr/>
          </p:nvSpPr>
          <p:spPr bwMode="auto">
            <a:xfrm flipH="1" flipV="1">
              <a:off x="2436813" y="4936170"/>
              <a:ext cx="304800" cy="460239"/>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144" name="Rectangle 112"/>
            <p:cNvSpPr>
              <a:spLocks noChangeArrowheads="1"/>
            </p:cNvSpPr>
            <p:nvPr/>
          </p:nvSpPr>
          <p:spPr bwMode="auto">
            <a:xfrm>
              <a:off x="2438400" y="4933131"/>
              <a:ext cx="304800" cy="463278"/>
            </a:xfrm>
            <a:prstGeom prst="rtTriangl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grpSp>
      <p:sp>
        <p:nvSpPr>
          <p:cNvPr id="551058" name="Rectangle 146"/>
          <p:cNvSpPr>
            <a:spLocks noChangeArrowheads="1"/>
          </p:cNvSpPr>
          <p:nvPr/>
        </p:nvSpPr>
        <p:spPr bwMode="auto">
          <a:xfrm>
            <a:off x="1752600" y="4927848"/>
            <a:ext cx="303213" cy="4572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a:solidFill>
                  <a:srgbClr val="000000"/>
                </a:solidFill>
              </a:rPr>
              <a:t>I$</a:t>
            </a:r>
          </a:p>
        </p:txBody>
      </p:sp>
      <p:sp>
        <p:nvSpPr>
          <p:cNvPr id="551059" name="Rectangle 147"/>
          <p:cNvSpPr>
            <a:spLocks noChangeArrowheads="1"/>
          </p:cNvSpPr>
          <p:nvPr/>
        </p:nvSpPr>
        <p:spPr bwMode="auto">
          <a:xfrm>
            <a:off x="1752600" y="5385048"/>
            <a:ext cx="303213" cy="4572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600">
                <a:solidFill>
                  <a:srgbClr val="000000"/>
                </a:solidFill>
              </a:rPr>
              <a:t>B</a:t>
            </a:r>
          </a:p>
          <a:p>
            <a:pPr algn="ctr" eaLnBrk="0" fontAlgn="base" hangingPunct="0">
              <a:spcBef>
                <a:spcPct val="0"/>
              </a:spcBef>
              <a:spcAft>
                <a:spcPct val="0"/>
              </a:spcAft>
            </a:pPr>
            <a:r>
              <a:rPr lang="en-US" sz="1600">
                <a:solidFill>
                  <a:srgbClr val="000000"/>
                </a:solidFill>
              </a:rPr>
              <a:t>P</a:t>
            </a:r>
          </a:p>
        </p:txBody>
      </p:sp>
      <p:sp>
        <p:nvSpPr>
          <p:cNvPr id="145" name="Rectangle 109"/>
          <p:cNvSpPr>
            <a:spLocks noChangeArrowheads="1"/>
          </p:cNvSpPr>
          <p:nvPr/>
        </p:nvSpPr>
        <p:spPr bwMode="auto">
          <a:xfrm flipH="1" flipV="1">
            <a:off x="4648198" y="4549390"/>
            <a:ext cx="912813" cy="302258"/>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146" name="Rectangle 112"/>
          <p:cNvSpPr>
            <a:spLocks noChangeArrowheads="1"/>
          </p:cNvSpPr>
          <p:nvPr/>
        </p:nvSpPr>
        <p:spPr bwMode="auto">
          <a:xfrm>
            <a:off x="4649786" y="4546351"/>
            <a:ext cx="912813" cy="305297"/>
          </a:xfrm>
          <a:prstGeom prst="rtTriangl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0985" name="Rectangle 73"/>
          <p:cNvSpPr>
            <a:spLocks noChangeArrowheads="1"/>
          </p:cNvSpPr>
          <p:nvPr/>
        </p:nvSpPr>
        <p:spPr bwMode="auto">
          <a:xfrm>
            <a:off x="4648200" y="4546848"/>
            <a:ext cx="914400" cy="3048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dirty="0" err="1">
                <a:solidFill>
                  <a:srgbClr val="000000"/>
                </a:solidFill>
              </a:rPr>
              <a:t>regfile</a:t>
            </a:r>
            <a:endParaRPr lang="en-US" sz="1400" dirty="0">
              <a:solidFill>
                <a:srgbClr val="000000"/>
              </a:solidFill>
            </a:endParaRPr>
          </a:p>
        </p:txBody>
      </p:sp>
      <p:sp>
        <p:nvSpPr>
          <p:cNvPr id="147" name="Rectangle 109"/>
          <p:cNvSpPr>
            <a:spLocks noChangeArrowheads="1"/>
          </p:cNvSpPr>
          <p:nvPr/>
        </p:nvSpPr>
        <p:spPr bwMode="auto">
          <a:xfrm flipH="1" flipV="1">
            <a:off x="5256211" y="4930389"/>
            <a:ext cx="304800" cy="770817"/>
          </a:xfrm>
          <a:prstGeom prst="rtTriangle">
            <a:avLst/>
          </a:prstGeom>
          <a:solidFill>
            <a:srgbClr val="FF0909"/>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148" name="Rectangle 112"/>
          <p:cNvSpPr>
            <a:spLocks noChangeArrowheads="1"/>
          </p:cNvSpPr>
          <p:nvPr/>
        </p:nvSpPr>
        <p:spPr bwMode="auto">
          <a:xfrm>
            <a:off x="5257798" y="4927350"/>
            <a:ext cx="304800" cy="773857"/>
          </a:xfrm>
          <a:prstGeom prst="rtTriangle">
            <a:avLst/>
          </a:prstGeom>
          <a:solidFill>
            <a:schemeClr val="bg1"/>
          </a:solidFill>
          <a:ln w="12700">
            <a:noFill/>
            <a:miter lim="800000"/>
            <a:headEnd/>
            <a:tailEn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51065" name="Rectangle 153"/>
          <p:cNvSpPr>
            <a:spLocks noChangeArrowheads="1"/>
          </p:cNvSpPr>
          <p:nvPr/>
        </p:nvSpPr>
        <p:spPr bwMode="auto">
          <a:xfrm>
            <a:off x="5257800" y="4927848"/>
            <a:ext cx="304800" cy="762000"/>
          </a:xfrm>
          <a:prstGeom prst="rect">
            <a:avLst/>
          </a:prstGeom>
          <a:no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1400">
                <a:solidFill>
                  <a:srgbClr val="000000"/>
                </a:solidFill>
              </a:rPr>
              <a:t>D$</a:t>
            </a:r>
          </a:p>
        </p:txBody>
      </p:sp>
    </p:spTree>
    <p:extLst>
      <p:ext uri="{BB962C8B-B14F-4D97-AF65-F5344CB8AC3E}">
        <p14:creationId xmlns:p14="http://schemas.microsoft.com/office/powerpoint/2010/main" val="1812971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fontScale="90000"/>
          </a:bodyPr>
          <a:lstStyle/>
          <a:p>
            <a:r>
              <a:rPr lang="en-US"/>
              <a:t>Issues for SMT</a:t>
            </a:r>
          </a:p>
        </p:txBody>
      </p:sp>
      <p:sp>
        <p:nvSpPr>
          <p:cNvPr id="556035" name="Rectangle 3" descr="Rectangle: Click to edit Master text styles&#10;Second level&#10;Third level&#10;Fourth level&#10;Fifth level"/>
          <p:cNvSpPr>
            <a:spLocks noGrp="1" noChangeArrowheads="1"/>
          </p:cNvSpPr>
          <p:nvPr>
            <p:ph idx="1"/>
          </p:nvPr>
        </p:nvSpPr>
        <p:spPr/>
        <p:txBody>
          <a:bodyPr/>
          <a:lstStyle/>
          <a:p>
            <a:r>
              <a:rPr lang="en-US"/>
              <a:t>Cache interference</a:t>
            </a:r>
          </a:p>
          <a:p>
            <a:pPr lvl="1"/>
            <a:r>
              <a:rPr lang="en-US"/>
              <a:t>Concern for all MT variants</a:t>
            </a:r>
          </a:p>
          <a:p>
            <a:pPr lvl="1"/>
            <a:r>
              <a:rPr lang="en-US"/>
              <a:t>Shared memory SPMD threads help here</a:t>
            </a:r>
          </a:p>
          <a:p>
            <a:pPr lvl="2"/>
            <a:r>
              <a:rPr lang="en-US"/>
              <a:t>Same insns. </a:t>
            </a:r>
            <a:r>
              <a:rPr lang="en-US">
                <a:sym typeface="Symbol" pitchFamily="18" charset="2"/>
              </a:rPr>
              <a:t> </a:t>
            </a:r>
            <a:r>
              <a:rPr lang="en-US"/>
              <a:t>share I$</a:t>
            </a:r>
          </a:p>
          <a:p>
            <a:pPr lvl="2"/>
            <a:r>
              <a:rPr lang="en-US"/>
              <a:t>Shared data </a:t>
            </a:r>
            <a:r>
              <a:rPr lang="en-US">
                <a:sym typeface="Symbol" pitchFamily="18" charset="2"/>
              </a:rPr>
              <a:t> </a:t>
            </a:r>
            <a:r>
              <a:rPr lang="en-US"/>
              <a:t>less D$ contention</a:t>
            </a:r>
          </a:p>
          <a:p>
            <a:pPr lvl="2"/>
            <a:r>
              <a:rPr lang="en-US"/>
              <a:t>MT is good for “server” workloads</a:t>
            </a:r>
          </a:p>
          <a:p>
            <a:pPr lvl="1"/>
            <a:r>
              <a:rPr lang="en-US"/>
              <a:t>SMT might want a larger L2 (which is OK)</a:t>
            </a:r>
          </a:p>
          <a:p>
            <a:pPr lvl="2"/>
            <a:r>
              <a:rPr lang="en-US"/>
              <a:t>Out-of-order tolerates L1 misses</a:t>
            </a:r>
          </a:p>
          <a:p>
            <a:r>
              <a:rPr lang="en-US"/>
              <a:t>Large map table and physical register file</a:t>
            </a:r>
          </a:p>
          <a:p>
            <a:pPr lvl="1"/>
            <a:r>
              <a:rPr lang="en-US"/>
              <a:t>#maptable-entries = (#threads * #arch-regs)</a:t>
            </a:r>
          </a:p>
          <a:p>
            <a:pPr lvl="1"/>
            <a:r>
              <a:rPr lang="en-US"/>
              <a:t>#phys-regs = (#threads * #arch-regs) + #in-flight insns</a:t>
            </a:r>
          </a:p>
          <a:p>
            <a:pPr lvl="1"/>
            <a:endParaRPr lang="en-US" dirty="0"/>
          </a:p>
        </p:txBody>
      </p:sp>
    </p:spTree>
    <p:extLst>
      <p:ext uri="{BB962C8B-B14F-4D97-AF65-F5344CB8AC3E}">
        <p14:creationId xmlns:p14="http://schemas.microsoft.com/office/powerpoint/2010/main" val="2087648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normAutofit fontScale="90000"/>
          </a:bodyPr>
          <a:lstStyle/>
          <a:p>
            <a:r>
              <a:rPr lang="en-US" dirty="0"/>
              <a:t>Latency vs. Throughput</a:t>
            </a:r>
          </a:p>
        </p:txBody>
      </p:sp>
      <p:sp>
        <p:nvSpPr>
          <p:cNvPr id="558083" name="Rectangle 3" descr="Rectangle: Click to edit Master text styles&#10;Second level&#10;Third level&#10;Fourth level&#10;Fifth level"/>
          <p:cNvSpPr>
            <a:spLocks noGrp="1" noChangeArrowheads="1"/>
          </p:cNvSpPr>
          <p:nvPr>
            <p:ph idx="1"/>
          </p:nvPr>
        </p:nvSpPr>
        <p:spPr/>
        <p:txBody>
          <a:bodyPr>
            <a:normAutofit fontScale="92500"/>
          </a:bodyPr>
          <a:lstStyle/>
          <a:p>
            <a:r>
              <a:rPr lang="en-US" dirty="0"/>
              <a:t>MT trades (single-thread) latency for throughput</a:t>
            </a:r>
          </a:p>
          <a:p>
            <a:pPr lvl="1"/>
            <a:r>
              <a:rPr lang="en-US" dirty="0"/>
              <a:t>Sharing processor degrades latency of individual threads</a:t>
            </a:r>
          </a:p>
          <a:p>
            <a:pPr lvl="1"/>
            <a:r>
              <a:rPr lang="en-US" dirty="0"/>
              <a:t>But improves aggregate latency of both threads</a:t>
            </a:r>
          </a:p>
          <a:p>
            <a:pPr lvl="1"/>
            <a:r>
              <a:rPr lang="en-US" dirty="0"/>
              <a:t>Improves utilization</a:t>
            </a:r>
          </a:p>
          <a:p>
            <a:r>
              <a:rPr lang="en-US" dirty="0"/>
              <a:t>Example</a:t>
            </a:r>
          </a:p>
          <a:p>
            <a:pPr lvl="1"/>
            <a:r>
              <a:rPr lang="en-US" dirty="0"/>
              <a:t>Thread A: individual latency=10s, latency with thread B=15s</a:t>
            </a:r>
          </a:p>
          <a:p>
            <a:pPr lvl="1"/>
            <a:r>
              <a:rPr lang="en-US" dirty="0"/>
              <a:t>Thread B: individual latency=20s, latency with thread A=25s</a:t>
            </a:r>
          </a:p>
          <a:p>
            <a:pPr lvl="1"/>
            <a:r>
              <a:rPr lang="en-US" dirty="0"/>
              <a:t>Sequential latency (first A then B or vice versa): 30s</a:t>
            </a:r>
          </a:p>
          <a:p>
            <a:pPr lvl="1"/>
            <a:r>
              <a:rPr lang="en-US" dirty="0"/>
              <a:t>Parallel latency (A and B simultaneously): 25s</a:t>
            </a:r>
          </a:p>
          <a:p>
            <a:pPr lvl="1"/>
            <a:r>
              <a:rPr lang="en-US" dirty="0"/>
              <a:t>MT slows each thread by 5s</a:t>
            </a:r>
          </a:p>
          <a:p>
            <a:pPr lvl="1"/>
            <a:r>
              <a:rPr lang="en-US" dirty="0"/>
              <a:t>But improves total latency by 5s</a:t>
            </a:r>
          </a:p>
        </p:txBody>
      </p:sp>
      <p:sp>
        <p:nvSpPr>
          <p:cNvPr id="6" name="TextBox 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Benefits of MT depend on workload</a:t>
            </a:r>
          </a:p>
        </p:txBody>
      </p:sp>
    </p:spTree>
    <p:extLst>
      <p:ext uri="{BB962C8B-B14F-4D97-AF65-F5344CB8AC3E}">
        <p14:creationId xmlns:p14="http://schemas.microsoft.com/office/powerpoint/2010/main" val="2627513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normAutofit fontScale="90000"/>
          </a:bodyPr>
          <a:lstStyle/>
          <a:p>
            <a:r>
              <a:rPr lang="en-US" dirty="0"/>
              <a:t>CMP vs. MT</a:t>
            </a:r>
          </a:p>
        </p:txBody>
      </p:sp>
      <p:sp>
        <p:nvSpPr>
          <p:cNvPr id="564227" name="Rectangle 3" descr="Rectangle: Click to edit Master text styles&#10;Second level&#10;Third level&#10;Fourth level&#10;Fifth level"/>
          <p:cNvSpPr>
            <a:spLocks noGrp="1" noChangeArrowheads="1"/>
          </p:cNvSpPr>
          <p:nvPr>
            <p:ph idx="1"/>
          </p:nvPr>
        </p:nvSpPr>
        <p:spPr/>
        <p:txBody>
          <a:bodyPr>
            <a:normAutofit fontScale="92500"/>
          </a:bodyPr>
          <a:lstStyle/>
          <a:p>
            <a:r>
              <a:rPr lang="en-US" dirty="0"/>
              <a:t>If you wanted to run multiple threads would you build a…</a:t>
            </a:r>
          </a:p>
          <a:p>
            <a:pPr lvl="1"/>
            <a:r>
              <a:rPr lang="en-US" dirty="0"/>
              <a:t>Chip multiprocessor (CMP): multiple separate pipelines?</a:t>
            </a:r>
          </a:p>
          <a:p>
            <a:pPr lvl="1"/>
            <a:r>
              <a:rPr lang="en-US" dirty="0"/>
              <a:t>A multithreaded processor (MT): a single larger pipeline?</a:t>
            </a:r>
          </a:p>
          <a:p>
            <a:r>
              <a:rPr lang="en-US" dirty="0"/>
              <a:t>Both will get you throughput on multiple threads</a:t>
            </a:r>
          </a:p>
          <a:p>
            <a:pPr lvl="1"/>
            <a:r>
              <a:rPr lang="en-US" dirty="0"/>
              <a:t>CMP will be simpler, possibly faster clock</a:t>
            </a:r>
          </a:p>
          <a:p>
            <a:pPr lvl="1"/>
            <a:r>
              <a:rPr lang="en-US" dirty="0"/>
              <a:t>SMT will get you better performance (IPC) on a single thread</a:t>
            </a:r>
          </a:p>
          <a:p>
            <a:pPr lvl="2"/>
            <a:r>
              <a:rPr lang="en-US" dirty="0"/>
              <a:t>SMT is basically an ILP engine that converts TLP to ILP</a:t>
            </a:r>
          </a:p>
          <a:p>
            <a:pPr lvl="2"/>
            <a:r>
              <a:rPr lang="en-US" dirty="0"/>
              <a:t>CMP is mainly a TLP engine</a:t>
            </a:r>
          </a:p>
          <a:p>
            <a:r>
              <a:rPr lang="en-US" dirty="0"/>
              <a:t>Do both (CMP of MTs</a:t>
            </a:r>
            <a:r>
              <a:rPr lang="en-US"/>
              <a:t>), Example: Sun </a:t>
            </a:r>
            <a:r>
              <a:rPr lang="en-US" dirty="0" err="1"/>
              <a:t>UltraSPARC</a:t>
            </a:r>
            <a:r>
              <a:rPr lang="en-US" dirty="0"/>
              <a:t> T1</a:t>
            </a:r>
          </a:p>
          <a:p>
            <a:pPr lvl="1"/>
            <a:r>
              <a:rPr lang="en-US" dirty="0"/>
              <a:t>8 processors, each with 4-threads (fine-grained threading)</a:t>
            </a:r>
          </a:p>
          <a:p>
            <a:pPr lvl="1"/>
            <a:r>
              <a:rPr lang="en-US" dirty="0"/>
              <a:t>1Ghz clock, in-order, short pipeline</a:t>
            </a:r>
          </a:p>
          <a:p>
            <a:pPr lvl="1"/>
            <a:r>
              <a:rPr lang="en-US" dirty="0"/>
              <a:t>Designed for power-efficient “throughput computing”</a:t>
            </a:r>
          </a:p>
        </p:txBody>
      </p:sp>
    </p:spTree>
    <p:extLst>
      <p:ext uri="{BB962C8B-B14F-4D97-AF65-F5344CB8AC3E}">
        <p14:creationId xmlns:p14="http://schemas.microsoft.com/office/powerpoint/2010/main" val="4083230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normAutofit fontScale="90000"/>
          </a:bodyPr>
          <a:lstStyle/>
          <a:p>
            <a:r>
              <a:rPr lang="en-US" dirty="0"/>
              <a:t>Combining MP Techniques (1/2)</a:t>
            </a:r>
          </a:p>
        </p:txBody>
      </p:sp>
      <p:sp>
        <p:nvSpPr>
          <p:cNvPr id="932867" name="Rectangle 3"/>
          <p:cNvSpPr>
            <a:spLocks noGrp="1" noChangeArrowheads="1"/>
          </p:cNvSpPr>
          <p:nvPr>
            <p:ph idx="1"/>
          </p:nvPr>
        </p:nvSpPr>
        <p:spPr/>
        <p:txBody>
          <a:bodyPr>
            <a:normAutofit fontScale="92500"/>
          </a:bodyPr>
          <a:lstStyle/>
          <a:p>
            <a:pPr>
              <a:lnSpc>
                <a:spcPct val="90000"/>
              </a:lnSpc>
            </a:pPr>
            <a:r>
              <a:rPr lang="en-US" dirty="0"/>
              <a:t>System can have SMP, CMP, and SMT at the same time</a:t>
            </a:r>
          </a:p>
          <a:p>
            <a:pPr>
              <a:lnSpc>
                <a:spcPct val="90000"/>
              </a:lnSpc>
            </a:pPr>
            <a:r>
              <a:rPr lang="en-US" dirty="0"/>
              <a:t>Example machine with 32 threads</a:t>
            </a:r>
          </a:p>
          <a:p>
            <a:pPr lvl="1">
              <a:lnSpc>
                <a:spcPct val="90000"/>
              </a:lnSpc>
            </a:pPr>
            <a:r>
              <a:rPr lang="en-US" dirty="0"/>
              <a:t>Use 2-socket SMP motherboard with two chips</a:t>
            </a:r>
          </a:p>
          <a:p>
            <a:pPr lvl="1">
              <a:lnSpc>
                <a:spcPct val="90000"/>
              </a:lnSpc>
            </a:pPr>
            <a:r>
              <a:rPr lang="en-US" dirty="0"/>
              <a:t>Each chip with an 8-core CMP</a:t>
            </a:r>
          </a:p>
          <a:p>
            <a:pPr lvl="1">
              <a:lnSpc>
                <a:spcPct val="90000"/>
              </a:lnSpc>
            </a:pPr>
            <a:r>
              <a:rPr lang="en-US" dirty="0"/>
              <a:t>Where each core is 2-way SMT</a:t>
            </a:r>
          </a:p>
          <a:p>
            <a:pPr>
              <a:lnSpc>
                <a:spcPct val="90000"/>
              </a:lnSpc>
            </a:pPr>
            <a:r>
              <a:rPr lang="en-US" dirty="0"/>
              <a:t>Makes life difficult for the OS scheduler</a:t>
            </a:r>
          </a:p>
          <a:p>
            <a:pPr lvl="1">
              <a:lnSpc>
                <a:spcPct val="90000"/>
              </a:lnSpc>
            </a:pPr>
            <a:r>
              <a:rPr lang="en-US" dirty="0"/>
              <a:t>OS needs to know which CPUs are…</a:t>
            </a:r>
          </a:p>
          <a:p>
            <a:pPr lvl="2">
              <a:lnSpc>
                <a:spcPct val="90000"/>
              </a:lnSpc>
            </a:pPr>
            <a:r>
              <a:rPr lang="en-US" dirty="0"/>
              <a:t>Real physical processor (SMP): highest independent performance</a:t>
            </a:r>
          </a:p>
          <a:p>
            <a:pPr lvl="2">
              <a:lnSpc>
                <a:spcPct val="90000"/>
              </a:lnSpc>
            </a:pPr>
            <a:r>
              <a:rPr lang="en-US" dirty="0"/>
              <a:t>Cores in same chip: fast core-to-core comm., but shared resources</a:t>
            </a:r>
          </a:p>
          <a:p>
            <a:pPr lvl="2">
              <a:lnSpc>
                <a:spcPct val="90000"/>
              </a:lnSpc>
            </a:pPr>
            <a:r>
              <a:rPr lang="en-US" dirty="0"/>
              <a:t>Threads in same core: competing for resources</a:t>
            </a:r>
          </a:p>
          <a:p>
            <a:pPr lvl="1">
              <a:lnSpc>
                <a:spcPct val="90000"/>
              </a:lnSpc>
            </a:pPr>
            <a:r>
              <a:rPr lang="en-US" dirty="0"/>
              <a:t>Distinct apps. scheduled on different CPUs</a:t>
            </a:r>
          </a:p>
          <a:p>
            <a:pPr lvl="1">
              <a:lnSpc>
                <a:spcPct val="90000"/>
              </a:lnSpc>
            </a:pPr>
            <a:r>
              <a:rPr lang="en-US" dirty="0"/>
              <a:t>Cooperative apps. (e.g., </a:t>
            </a:r>
            <a:r>
              <a:rPr lang="en-US" dirty="0" err="1"/>
              <a:t>pthreads</a:t>
            </a:r>
            <a:r>
              <a:rPr lang="en-US" dirty="0"/>
              <a:t>) scheduled on same core</a:t>
            </a:r>
          </a:p>
          <a:p>
            <a:pPr lvl="1">
              <a:lnSpc>
                <a:spcPct val="90000"/>
              </a:lnSpc>
            </a:pPr>
            <a:r>
              <a:rPr lang="en-US" dirty="0"/>
              <a:t>Use SMT as last choice (or don’t use for some apps.)</a:t>
            </a:r>
          </a:p>
        </p:txBody>
      </p:sp>
    </p:spTree>
    <p:extLst>
      <p:ext uri="{BB962C8B-B14F-4D97-AF65-F5344CB8AC3E}">
        <p14:creationId xmlns:p14="http://schemas.microsoft.com/office/powerpoint/2010/main" val="584177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Combining MP Techniques (2/2)</a:t>
            </a:r>
          </a:p>
        </p:txBody>
      </p:sp>
      <p:pic>
        <p:nvPicPr>
          <p:cNvPr id="3076" name="Picture 4" descr="http://www.softech.cz/Obrazky/SWS/N3/698580_img.asp%253Fsti.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63" y="1340768"/>
            <a:ext cx="8825370"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68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Scalability Beyond the Machine</a:t>
            </a:r>
          </a:p>
        </p:txBody>
      </p:sp>
      <p:pic>
        <p:nvPicPr>
          <p:cNvPr id="2050" name="Picture 2" descr="http://www.opencompute.org/wp/wp-content/uploads/2012/10/OCP_in_ASH_front-768x1024.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80693" y="1011238"/>
            <a:ext cx="3811190" cy="508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345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Server Racks</a:t>
            </a:r>
          </a:p>
        </p:txBody>
      </p:sp>
      <p:pic>
        <p:nvPicPr>
          <p:cNvPr id="1026" name="Picture 2" descr="http://lincolnarchives.com/images/server-racks.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570038" y="1113631"/>
            <a:ext cx="603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6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normAutofit fontScale="90000"/>
          </a:bodyPr>
          <a:lstStyle/>
          <a:p>
            <a:r>
              <a:rPr lang="en-US" dirty="0"/>
              <a:t>Higher Complexity not Worth Effort</a:t>
            </a:r>
          </a:p>
        </p:txBody>
      </p:sp>
      <p:sp>
        <p:nvSpPr>
          <p:cNvPr id="886788" name="Line 4"/>
          <p:cNvSpPr>
            <a:spLocks noChangeShapeType="1"/>
          </p:cNvSpPr>
          <p:nvPr/>
        </p:nvSpPr>
        <p:spPr bwMode="auto">
          <a:xfrm flipV="1">
            <a:off x="2068513" y="1911350"/>
            <a:ext cx="0" cy="2732088"/>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6789" name="Line 5"/>
          <p:cNvSpPr>
            <a:spLocks noChangeShapeType="1"/>
          </p:cNvSpPr>
          <p:nvPr/>
        </p:nvSpPr>
        <p:spPr bwMode="auto">
          <a:xfrm>
            <a:off x="2068513" y="4643438"/>
            <a:ext cx="4779962" cy="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6790" name="Text Box 6"/>
          <p:cNvSpPr txBox="1">
            <a:spLocks noChangeArrowheads="1"/>
          </p:cNvSpPr>
          <p:nvPr/>
        </p:nvSpPr>
        <p:spPr bwMode="auto">
          <a:xfrm>
            <a:off x="6934200" y="4495800"/>
            <a:ext cx="832793"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“Effort”</a:t>
            </a:r>
          </a:p>
        </p:txBody>
      </p:sp>
      <p:sp>
        <p:nvSpPr>
          <p:cNvPr id="886791" name="Text Box 7"/>
          <p:cNvSpPr txBox="1">
            <a:spLocks noChangeArrowheads="1"/>
          </p:cNvSpPr>
          <p:nvPr/>
        </p:nvSpPr>
        <p:spPr bwMode="auto">
          <a:xfrm>
            <a:off x="849313" y="1762125"/>
            <a:ext cx="1245149"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Performance</a:t>
            </a:r>
          </a:p>
        </p:txBody>
      </p:sp>
      <p:sp>
        <p:nvSpPr>
          <p:cNvPr id="886793" name="Freeform 9"/>
          <p:cNvSpPr>
            <a:spLocks/>
          </p:cNvSpPr>
          <p:nvPr/>
        </p:nvSpPr>
        <p:spPr bwMode="auto">
          <a:xfrm>
            <a:off x="2068513" y="2519363"/>
            <a:ext cx="4779962" cy="1517650"/>
          </a:xfrm>
          <a:custGeom>
            <a:avLst/>
            <a:gdLst/>
            <a:ahLst/>
            <a:cxnLst>
              <a:cxn ang="0">
                <a:pos x="0" y="956"/>
              </a:cxn>
              <a:cxn ang="0">
                <a:pos x="1051" y="191"/>
              </a:cxn>
              <a:cxn ang="0">
                <a:pos x="3011" y="0"/>
              </a:cxn>
            </a:cxnLst>
            <a:rect l="0" t="0" r="r" b="b"/>
            <a:pathLst>
              <a:path w="3011" h="956">
                <a:moveTo>
                  <a:pt x="0" y="956"/>
                </a:moveTo>
                <a:cubicBezTo>
                  <a:pt x="274" y="653"/>
                  <a:pt x="549" y="350"/>
                  <a:pt x="1051" y="191"/>
                </a:cubicBezTo>
                <a:cubicBezTo>
                  <a:pt x="1553" y="32"/>
                  <a:pt x="2282" y="16"/>
                  <a:pt x="3011" y="0"/>
                </a:cubicBezTo>
              </a:path>
            </a:pathLst>
          </a:custGeom>
          <a:noFill/>
          <a:ln w="38100" cap="flat" cmpd="sng">
            <a:solidFill>
              <a:schemeClr val="tx1"/>
            </a:solidFill>
            <a:prstDash val="solid"/>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6794" name="Text Box 10"/>
          <p:cNvSpPr txBox="1">
            <a:spLocks noChangeArrowheads="1"/>
          </p:cNvSpPr>
          <p:nvPr/>
        </p:nvSpPr>
        <p:spPr bwMode="auto">
          <a:xfrm>
            <a:off x="1646238" y="4779963"/>
            <a:ext cx="935000" cy="584775"/>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Scalar</a:t>
            </a:r>
          </a:p>
          <a:p>
            <a:pPr algn="ctr" fontAlgn="base">
              <a:spcBef>
                <a:spcPct val="0"/>
              </a:spcBef>
              <a:spcAft>
                <a:spcPct val="0"/>
              </a:spcAft>
            </a:pPr>
            <a:r>
              <a:rPr lang="en-US" sz="1600">
                <a:solidFill>
                  <a:srgbClr val="000000"/>
                </a:solidFill>
                <a:latin typeface="Gill Sans MT" pitchFamily="34" charset="0"/>
              </a:rPr>
              <a:t>In-Order</a:t>
            </a:r>
          </a:p>
        </p:txBody>
      </p:sp>
      <p:sp>
        <p:nvSpPr>
          <p:cNvPr id="886795" name="Text Box 11"/>
          <p:cNvSpPr txBox="1">
            <a:spLocks noChangeArrowheads="1"/>
          </p:cNvSpPr>
          <p:nvPr/>
        </p:nvSpPr>
        <p:spPr bwMode="auto">
          <a:xfrm>
            <a:off x="2886075" y="4797425"/>
            <a:ext cx="1697901" cy="584775"/>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Moderate-Pipe</a:t>
            </a:r>
          </a:p>
          <a:p>
            <a:pPr algn="ctr" fontAlgn="base">
              <a:spcBef>
                <a:spcPct val="0"/>
              </a:spcBef>
              <a:spcAft>
                <a:spcPct val="0"/>
              </a:spcAft>
            </a:pPr>
            <a:r>
              <a:rPr lang="en-US" sz="1600">
                <a:solidFill>
                  <a:srgbClr val="000000"/>
                </a:solidFill>
                <a:latin typeface="Gill Sans MT" pitchFamily="34" charset="0"/>
              </a:rPr>
              <a:t>Superscalar/OOO</a:t>
            </a:r>
          </a:p>
        </p:txBody>
      </p:sp>
      <p:sp>
        <p:nvSpPr>
          <p:cNvPr id="886796" name="Text Box 12"/>
          <p:cNvSpPr txBox="1">
            <a:spLocks noChangeArrowheads="1"/>
          </p:cNvSpPr>
          <p:nvPr/>
        </p:nvSpPr>
        <p:spPr bwMode="auto">
          <a:xfrm>
            <a:off x="4729163" y="4797425"/>
            <a:ext cx="1697901" cy="830997"/>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Very-Deep-Pipe</a:t>
            </a:r>
          </a:p>
          <a:p>
            <a:pPr algn="ctr" fontAlgn="base">
              <a:spcBef>
                <a:spcPct val="0"/>
              </a:spcBef>
              <a:spcAft>
                <a:spcPct val="0"/>
              </a:spcAft>
            </a:pPr>
            <a:r>
              <a:rPr lang="en-US" sz="1600">
                <a:solidFill>
                  <a:srgbClr val="000000"/>
                </a:solidFill>
                <a:latin typeface="Gill Sans MT" pitchFamily="34" charset="0"/>
              </a:rPr>
              <a:t>Aggressive</a:t>
            </a:r>
          </a:p>
          <a:p>
            <a:pPr algn="ctr" fontAlgn="base">
              <a:spcBef>
                <a:spcPct val="0"/>
              </a:spcBef>
              <a:spcAft>
                <a:spcPct val="0"/>
              </a:spcAft>
            </a:pPr>
            <a:r>
              <a:rPr lang="en-US" sz="1600">
                <a:solidFill>
                  <a:srgbClr val="000000"/>
                </a:solidFill>
                <a:latin typeface="Gill Sans MT" pitchFamily="34" charset="0"/>
              </a:rPr>
              <a:t>Superscalar/OOO</a:t>
            </a:r>
          </a:p>
        </p:txBody>
      </p:sp>
      <p:grpSp>
        <p:nvGrpSpPr>
          <p:cNvPr id="886799" name="Group 15"/>
          <p:cNvGrpSpPr>
            <a:grpSpLocks/>
          </p:cNvGrpSpPr>
          <p:nvPr/>
        </p:nvGrpSpPr>
        <p:grpSpPr bwMode="auto">
          <a:xfrm>
            <a:off x="2068513" y="2822575"/>
            <a:ext cx="1593850" cy="1820863"/>
            <a:chOff x="1255" y="1921"/>
            <a:chExt cx="1004" cy="1147"/>
          </a:xfrm>
        </p:grpSpPr>
        <p:sp>
          <p:nvSpPr>
            <p:cNvPr id="886797" name="Line 13"/>
            <p:cNvSpPr>
              <a:spLocks noChangeShapeType="1"/>
            </p:cNvSpPr>
            <p:nvPr/>
          </p:nvSpPr>
          <p:spPr bwMode="auto">
            <a:xfrm flipV="1">
              <a:off x="2259" y="1921"/>
              <a:ext cx="0" cy="1147"/>
            </a:xfrm>
            <a:prstGeom prst="line">
              <a:avLst/>
            </a:prstGeom>
            <a:noFill/>
            <a:ln w="9525">
              <a:solidFill>
                <a:srgbClr val="0000FF"/>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6798" name="Line 14"/>
            <p:cNvSpPr>
              <a:spLocks noChangeShapeType="1"/>
            </p:cNvSpPr>
            <p:nvPr/>
          </p:nvSpPr>
          <p:spPr bwMode="auto">
            <a:xfrm flipH="1">
              <a:off x="1255" y="1921"/>
              <a:ext cx="1004" cy="0"/>
            </a:xfrm>
            <a:prstGeom prst="line">
              <a:avLst/>
            </a:prstGeom>
            <a:noFill/>
            <a:ln w="9525">
              <a:solidFill>
                <a:srgbClr val="0000FF"/>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sp>
        <p:nvSpPr>
          <p:cNvPr id="886800" name="AutoShape 16"/>
          <p:cNvSpPr>
            <a:spLocks noChangeArrowheads="1"/>
          </p:cNvSpPr>
          <p:nvPr/>
        </p:nvSpPr>
        <p:spPr bwMode="auto">
          <a:xfrm>
            <a:off x="2143125" y="1758950"/>
            <a:ext cx="1744663" cy="760413"/>
          </a:xfrm>
          <a:prstGeom prst="roundRect">
            <a:avLst>
              <a:gd name="adj" fmla="val 16667"/>
            </a:avLst>
          </a:prstGeom>
          <a:solidFill>
            <a:srgbClr val="00008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Made sense to go</a:t>
            </a:r>
          </a:p>
          <a:p>
            <a:pPr algn="ctr" fontAlgn="base">
              <a:spcBef>
                <a:spcPct val="0"/>
              </a:spcBef>
              <a:spcAft>
                <a:spcPct val="0"/>
              </a:spcAft>
            </a:pPr>
            <a:r>
              <a:rPr lang="en-US" sz="1400">
                <a:solidFill>
                  <a:srgbClr val="FFFFFF"/>
                </a:solidFill>
                <a:latin typeface="Gill Sans MT" pitchFamily="34" charset="0"/>
              </a:rPr>
              <a:t>Superscalar/OOO:</a:t>
            </a:r>
          </a:p>
          <a:p>
            <a:pPr algn="ctr" fontAlgn="base">
              <a:spcBef>
                <a:spcPct val="0"/>
              </a:spcBef>
              <a:spcAft>
                <a:spcPct val="0"/>
              </a:spcAft>
            </a:pPr>
            <a:r>
              <a:rPr lang="en-US" sz="1400">
                <a:solidFill>
                  <a:srgbClr val="FFFFFF"/>
                </a:solidFill>
                <a:latin typeface="Gill Sans MT" pitchFamily="34" charset="0"/>
              </a:rPr>
              <a:t>good ROI</a:t>
            </a:r>
          </a:p>
        </p:txBody>
      </p:sp>
      <p:grpSp>
        <p:nvGrpSpPr>
          <p:cNvPr id="886804" name="Group 20"/>
          <p:cNvGrpSpPr>
            <a:grpSpLocks/>
          </p:cNvGrpSpPr>
          <p:nvPr/>
        </p:nvGrpSpPr>
        <p:grpSpPr bwMode="auto">
          <a:xfrm>
            <a:off x="2068513" y="2549525"/>
            <a:ext cx="3414712" cy="2093913"/>
            <a:chOff x="1255" y="1749"/>
            <a:chExt cx="2151" cy="1319"/>
          </a:xfrm>
        </p:grpSpPr>
        <p:sp>
          <p:nvSpPr>
            <p:cNvPr id="886801" name="Line 17"/>
            <p:cNvSpPr>
              <a:spLocks noChangeShapeType="1"/>
            </p:cNvSpPr>
            <p:nvPr/>
          </p:nvSpPr>
          <p:spPr bwMode="auto">
            <a:xfrm flipV="1">
              <a:off x="3406" y="1749"/>
              <a:ext cx="0" cy="1319"/>
            </a:xfrm>
            <a:prstGeom prst="line">
              <a:avLst/>
            </a:prstGeom>
            <a:noFill/>
            <a:ln w="12700">
              <a:solidFill>
                <a:srgbClr val="FF0000"/>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86802" name="Line 18"/>
            <p:cNvSpPr>
              <a:spLocks noChangeShapeType="1"/>
            </p:cNvSpPr>
            <p:nvPr/>
          </p:nvSpPr>
          <p:spPr bwMode="auto">
            <a:xfrm flipH="1">
              <a:off x="1255" y="1758"/>
              <a:ext cx="2151" cy="0"/>
            </a:xfrm>
            <a:prstGeom prst="line">
              <a:avLst/>
            </a:prstGeom>
            <a:noFill/>
            <a:ln w="12700">
              <a:solidFill>
                <a:srgbClr val="FF0000"/>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sp>
        <p:nvSpPr>
          <p:cNvPr id="886803" name="AutoShape 19"/>
          <p:cNvSpPr>
            <a:spLocks noChangeArrowheads="1"/>
          </p:cNvSpPr>
          <p:nvPr/>
        </p:nvSpPr>
        <p:spPr bwMode="auto">
          <a:xfrm>
            <a:off x="5786438" y="2822575"/>
            <a:ext cx="1744662" cy="760413"/>
          </a:xfrm>
          <a:prstGeom prst="roundRect">
            <a:avLst>
              <a:gd name="adj" fmla="val 16667"/>
            </a:avLst>
          </a:prstGeom>
          <a:solidFill>
            <a:srgbClr val="00008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Very little gain for</a:t>
            </a:r>
          </a:p>
          <a:p>
            <a:pPr algn="ctr" fontAlgn="base">
              <a:spcBef>
                <a:spcPct val="0"/>
              </a:spcBef>
              <a:spcAft>
                <a:spcPct val="0"/>
              </a:spcAft>
            </a:pPr>
            <a:r>
              <a:rPr lang="en-US" sz="1400">
                <a:solidFill>
                  <a:srgbClr val="FFFFFF"/>
                </a:solidFill>
                <a:latin typeface="Gill Sans MT" pitchFamily="34" charset="0"/>
              </a:rPr>
              <a:t>substantial effort</a:t>
            </a:r>
          </a:p>
        </p:txBody>
      </p:sp>
    </p:spTree>
    <p:extLst>
      <p:ext uri="{BB962C8B-B14F-4D97-AF65-F5344CB8AC3E}">
        <p14:creationId xmlns:p14="http://schemas.microsoft.com/office/powerpoint/2010/main" val="365854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68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67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68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800" grpId="0" animBg="1"/>
      <p:bldP spid="88680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Datacenters (1/2)</a:t>
            </a:r>
          </a:p>
        </p:txBody>
      </p:sp>
      <p:pic>
        <p:nvPicPr>
          <p:cNvPr id="4" name="Content Placeholder 3" descr="dc-high_contrast.jpg"/>
          <p:cNvPicPr>
            <a:picLocks noGrp="1" noChangeAspect="1"/>
          </p:cNvPicPr>
          <p:nvPr>
            <p:ph idx="1"/>
          </p:nvPr>
        </p:nvPicPr>
        <p:blipFill>
          <a:blip r:embed="rId2" cstate="print"/>
          <a:stretch>
            <a:fillRect/>
          </a:stretch>
        </p:blipFill>
        <p:spPr>
          <a:xfrm>
            <a:off x="251520" y="1232453"/>
            <a:ext cx="8640960" cy="5041126"/>
          </a:xfrm>
          <a:prstGeom prst="rect">
            <a:avLst/>
          </a:prstGeom>
        </p:spPr>
      </p:pic>
    </p:spTree>
    <p:extLst>
      <p:ext uri="{BB962C8B-B14F-4D97-AF65-F5344CB8AC3E}">
        <p14:creationId xmlns:p14="http://schemas.microsoft.com/office/powerpoint/2010/main" val="4011002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Datacenters (2/2)</a:t>
            </a:r>
          </a:p>
        </p:txBody>
      </p:sp>
      <p:pic>
        <p:nvPicPr>
          <p:cNvPr id="6" name="Picture 2" descr="http://www.microsoft.com/presspass/emea/presscentre/images/large/02.MicrosoftDublinDataCentreAerialView.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03288" y="1113631"/>
            <a:ext cx="7366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8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normAutofit fontScale="90000"/>
          </a:bodyPr>
          <a:lstStyle/>
          <a:p>
            <a:r>
              <a:rPr lang="en-US"/>
              <a:t>User Visible/Invisible</a:t>
            </a:r>
          </a:p>
        </p:txBody>
      </p:sp>
      <p:sp>
        <p:nvSpPr>
          <p:cNvPr id="889859" name="Rectangle 3"/>
          <p:cNvSpPr>
            <a:spLocks noGrp="1" noChangeArrowheads="1"/>
          </p:cNvSpPr>
          <p:nvPr>
            <p:ph idx="1"/>
          </p:nvPr>
        </p:nvSpPr>
        <p:spPr/>
        <p:txBody>
          <a:bodyPr/>
          <a:lstStyle/>
          <a:p>
            <a:r>
              <a:rPr lang="en-US" dirty="0"/>
              <a:t>All performance gains up to this point were “free”</a:t>
            </a:r>
          </a:p>
          <a:p>
            <a:pPr lvl="1"/>
            <a:r>
              <a:rPr lang="en-US" dirty="0"/>
              <a:t>No user intervention required (beyond buying new chip)</a:t>
            </a:r>
          </a:p>
          <a:p>
            <a:pPr lvl="2"/>
            <a:r>
              <a:rPr lang="en-US" dirty="0"/>
              <a:t>Recompilation/rewriting could provide even more benefit</a:t>
            </a:r>
          </a:p>
          <a:p>
            <a:pPr lvl="1"/>
            <a:r>
              <a:rPr lang="en-US" dirty="0"/>
              <a:t>Higher frequency &amp; higher IPC</a:t>
            </a:r>
          </a:p>
          <a:p>
            <a:pPr lvl="1"/>
            <a:r>
              <a:rPr lang="en-US" dirty="0"/>
              <a:t>Same ISA, different micro-architecture</a:t>
            </a:r>
          </a:p>
          <a:p>
            <a:r>
              <a:rPr lang="en-US" dirty="0"/>
              <a:t>Multi-processing pushes parallelism above ISA</a:t>
            </a:r>
          </a:p>
          <a:p>
            <a:pPr lvl="1"/>
            <a:r>
              <a:rPr lang="en-US" dirty="0"/>
              <a:t>Coarse grained parallelism</a:t>
            </a:r>
          </a:p>
          <a:p>
            <a:pPr lvl="2"/>
            <a:r>
              <a:rPr lang="en-US" dirty="0"/>
              <a:t>Provide multiple processing elements</a:t>
            </a:r>
          </a:p>
          <a:p>
            <a:pPr lvl="1"/>
            <a:r>
              <a:rPr lang="en-US" dirty="0"/>
              <a:t>User (or developer) responsible for finding parallelism</a:t>
            </a:r>
          </a:p>
          <a:p>
            <a:pPr lvl="2"/>
            <a:r>
              <a:rPr lang="en-US" dirty="0"/>
              <a:t>User decides how to use resources</a:t>
            </a:r>
          </a:p>
          <a:p>
            <a:pPr lvl="1"/>
            <a:endParaRPr lang="en-US" dirty="0"/>
          </a:p>
          <a:p>
            <a:pPr lvl="1"/>
            <a:endParaRPr lang="en-US" dirty="0"/>
          </a:p>
        </p:txBody>
      </p:sp>
    </p:spTree>
    <p:extLst>
      <p:ext uri="{BB962C8B-B14F-4D97-AF65-F5344CB8AC3E}">
        <p14:creationId xmlns:p14="http://schemas.microsoft.com/office/powerpoint/2010/main" val="104144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normAutofit fontScale="90000"/>
          </a:bodyPr>
          <a:lstStyle/>
          <a:p>
            <a:r>
              <a:rPr lang="en-US"/>
              <a:t>Sources of (Coarse) Parallelism</a:t>
            </a:r>
          </a:p>
        </p:txBody>
      </p:sp>
      <p:sp>
        <p:nvSpPr>
          <p:cNvPr id="896003" name="Rectangle 3"/>
          <p:cNvSpPr>
            <a:spLocks noGrp="1" noChangeArrowheads="1"/>
          </p:cNvSpPr>
          <p:nvPr>
            <p:ph idx="1"/>
          </p:nvPr>
        </p:nvSpPr>
        <p:spPr/>
        <p:txBody>
          <a:bodyPr/>
          <a:lstStyle/>
          <a:p>
            <a:r>
              <a:rPr lang="en-US" dirty="0"/>
              <a:t>Different applications</a:t>
            </a:r>
          </a:p>
          <a:p>
            <a:pPr lvl="1"/>
            <a:r>
              <a:rPr lang="en-US" dirty="0"/>
              <a:t>MP3 player in background while you work in Office</a:t>
            </a:r>
          </a:p>
          <a:p>
            <a:pPr lvl="1"/>
            <a:r>
              <a:rPr lang="en-US" dirty="0"/>
              <a:t>Other background tasks: OS/kernel, virus check, etc…</a:t>
            </a:r>
          </a:p>
          <a:p>
            <a:pPr lvl="1"/>
            <a:r>
              <a:rPr lang="en-US" dirty="0"/>
              <a:t>Piped applications</a:t>
            </a:r>
          </a:p>
          <a:p>
            <a:pPr lvl="2"/>
            <a:r>
              <a:rPr lang="en-US" dirty="0" err="1"/>
              <a:t>gunzip</a:t>
            </a:r>
            <a:r>
              <a:rPr lang="en-US" dirty="0"/>
              <a:t> -c foo.gz | </a:t>
            </a:r>
            <a:r>
              <a:rPr lang="en-US" dirty="0" err="1"/>
              <a:t>grep</a:t>
            </a:r>
            <a:r>
              <a:rPr lang="en-US" dirty="0"/>
              <a:t> bar | </a:t>
            </a:r>
            <a:r>
              <a:rPr lang="en-US" dirty="0" err="1"/>
              <a:t>perl</a:t>
            </a:r>
            <a:r>
              <a:rPr lang="en-US" dirty="0"/>
              <a:t> some-script.pl</a:t>
            </a:r>
          </a:p>
          <a:p>
            <a:r>
              <a:rPr lang="en-US" dirty="0"/>
              <a:t>Threads within the same application</a:t>
            </a:r>
          </a:p>
          <a:p>
            <a:pPr lvl="1"/>
            <a:r>
              <a:rPr lang="en-US" dirty="0"/>
              <a:t>Java (scheduling, GC, etc...)</a:t>
            </a:r>
          </a:p>
          <a:p>
            <a:pPr lvl="1"/>
            <a:r>
              <a:rPr lang="en-US" dirty="0"/>
              <a:t>Explicitly coded multi-threading</a:t>
            </a:r>
          </a:p>
          <a:p>
            <a:pPr lvl="2"/>
            <a:r>
              <a:rPr lang="en-US" dirty="0" err="1"/>
              <a:t>pthreads</a:t>
            </a:r>
            <a:r>
              <a:rPr lang="en-US" dirty="0"/>
              <a:t>, MPI, etc…</a:t>
            </a:r>
          </a:p>
        </p:txBody>
      </p:sp>
    </p:spTree>
    <p:extLst>
      <p:ext uri="{BB962C8B-B14F-4D97-AF65-F5344CB8AC3E}">
        <p14:creationId xmlns:p14="http://schemas.microsoft.com/office/powerpoint/2010/main" val="386401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normAutofit fontScale="90000"/>
          </a:bodyPr>
          <a:lstStyle/>
          <a:p>
            <a:r>
              <a:rPr lang="en-US" dirty="0"/>
              <a:t>SMP Machines</a:t>
            </a:r>
          </a:p>
        </p:txBody>
      </p:sp>
      <p:sp>
        <p:nvSpPr>
          <p:cNvPr id="911363" name="Rectangle 3"/>
          <p:cNvSpPr>
            <a:spLocks noGrp="1" noChangeArrowheads="1"/>
          </p:cNvSpPr>
          <p:nvPr>
            <p:ph idx="1"/>
          </p:nvPr>
        </p:nvSpPr>
        <p:spPr/>
        <p:txBody>
          <a:bodyPr/>
          <a:lstStyle/>
          <a:p>
            <a:pPr>
              <a:lnSpc>
                <a:spcPct val="90000"/>
              </a:lnSpc>
            </a:pPr>
            <a:r>
              <a:rPr lang="en-US" i="1" u="sng" dirty="0"/>
              <a:t>SMP</a:t>
            </a:r>
            <a:r>
              <a:rPr lang="en-US" dirty="0"/>
              <a:t> = Symmetric Multi-Processing</a:t>
            </a:r>
          </a:p>
          <a:p>
            <a:pPr lvl="1">
              <a:lnSpc>
                <a:spcPct val="90000"/>
              </a:lnSpc>
            </a:pPr>
            <a:r>
              <a:rPr lang="en-US" dirty="0"/>
              <a:t>Symmetric = All CPUs have “equal” access to memory</a:t>
            </a:r>
          </a:p>
          <a:p>
            <a:pPr>
              <a:lnSpc>
                <a:spcPct val="90000"/>
              </a:lnSpc>
            </a:pPr>
            <a:r>
              <a:rPr lang="en-US" dirty="0"/>
              <a:t>OS sees multiple CPUs</a:t>
            </a:r>
          </a:p>
          <a:p>
            <a:pPr lvl="1">
              <a:lnSpc>
                <a:spcPct val="90000"/>
              </a:lnSpc>
            </a:pPr>
            <a:r>
              <a:rPr lang="en-US" dirty="0"/>
              <a:t>Runs one process (or thread) on each CPU</a:t>
            </a:r>
          </a:p>
        </p:txBody>
      </p:sp>
      <p:pic>
        <p:nvPicPr>
          <p:cNvPr id="911365" name="Picture 5" descr="2vp6cpu"/>
          <p:cNvPicPr>
            <a:picLocks noChangeAspect="1" noChangeArrowheads="1"/>
          </p:cNvPicPr>
          <p:nvPr/>
        </p:nvPicPr>
        <p:blipFill>
          <a:blip r:embed="rId2"/>
          <a:srcRect l="10121" t="15381" r="33363"/>
          <a:stretch>
            <a:fillRect/>
          </a:stretch>
        </p:blipFill>
        <p:spPr bwMode="auto">
          <a:xfrm>
            <a:off x="1004888" y="3559969"/>
            <a:ext cx="2125662" cy="2100262"/>
          </a:xfrm>
          <a:prstGeom prst="rect">
            <a:avLst/>
          </a:prstGeom>
          <a:noFill/>
        </p:spPr>
      </p:pic>
      <p:sp>
        <p:nvSpPr>
          <p:cNvPr id="911366" name="Line 6"/>
          <p:cNvSpPr>
            <a:spLocks noChangeShapeType="1"/>
          </p:cNvSpPr>
          <p:nvPr/>
        </p:nvSpPr>
        <p:spPr bwMode="auto">
          <a:xfrm flipH="1">
            <a:off x="2825750" y="3944144"/>
            <a:ext cx="760413" cy="74612"/>
          </a:xfrm>
          <a:prstGeom prst="line">
            <a:avLst/>
          </a:prstGeom>
          <a:noFill/>
          <a:ln w="50800">
            <a:solidFill>
              <a:srgbClr val="0000FF"/>
            </a:solidFill>
            <a:round/>
            <a:headEnd/>
            <a:tailEnd type="triangle" w="med" len="med"/>
          </a:ln>
          <a:effectLst>
            <a:outerShdw dist="35921" dir="2700000" algn="ctr" rotWithShape="0">
              <a:srgbClr val="FFFFFF"/>
            </a:outerShdw>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911367" name="Line 7"/>
          <p:cNvSpPr>
            <a:spLocks noChangeShapeType="1"/>
          </p:cNvSpPr>
          <p:nvPr/>
        </p:nvSpPr>
        <p:spPr bwMode="auto">
          <a:xfrm flipH="1">
            <a:off x="2371725" y="4398169"/>
            <a:ext cx="1214438" cy="228600"/>
          </a:xfrm>
          <a:prstGeom prst="line">
            <a:avLst/>
          </a:prstGeom>
          <a:noFill/>
          <a:ln w="50800">
            <a:solidFill>
              <a:srgbClr val="6600CC"/>
            </a:solidFill>
            <a:round/>
            <a:headEnd/>
            <a:tailEnd type="triangle" w="med" len="med"/>
          </a:ln>
          <a:effectLst>
            <a:outerShdw dist="35921" dir="2700000" algn="ctr" rotWithShape="0">
              <a:srgbClr val="FFFFFF"/>
            </a:outerShdw>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911368" name="Text Box 8"/>
          <p:cNvSpPr txBox="1">
            <a:spLocks noChangeArrowheads="1"/>
          </p:cNvSpPr>
          <p:nvPr/>
        </p:nvSpPr>
        <p:spPr bwMode="auto">
          <a:xfrm>
            <a:off x="3644900" y="3793331"/>
            <a:ext cx="649538"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CPU</a:t>
            </a:r>
            <a:r>
              <a:rPr lang="en-US" sz="1600" baseline="-25000">
                <a:solidFill>
                  <a:srgbClr val="000000"/>
                </a:solidFill>
                <a:latin typeface="Gill Sans MT" pitchFamily="34" charset="0"/>
              </a:rPr>
              <a:t>0</a:t>
            </a:r>
          </a:p>
        </p:txBody>
      </p:sp>
      <p:sp>
        <p:nvSpPr>
          <p:cNvPr id="911369" name="Text Box 9"/>
          <p:cNvSpPr txBox="1">
            <a:spLocks noChangeArrowheads="1"/>
          </p:cNvSpPr>
          <p:nvPr/>
        </p:nvSpPr>
        <p:spPr bwMode="auto">
          <a:xfrm>
            <a:off x="3654425" y="4248944"/>
            <a:ext cx="649538"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CPU</a:t>
            </a:r>
            <a:r>
              <a:rPr lang="en-US" sz="1600" baseline="-25000">
                <a:solidFill>
                  <a:srgbClr val="000000"/>
                </a:solidFill>
                <a:latin typeface="Gill Sans MT" pitchFamily="34" charset="0"/>
              </a:rPr>
              <a:t>1</a:t>
            </a:r>
          </a:p>
        </p:txBody>
      </p:sp>
      <p:pic>
        <p:nvPicPr>
          <p:cNvPr id="911371" name="Picture 11" descr="quad_amd"/>
          <p:cNvPicPr>
            <a:picLocks noChangeAspect="1" noChangeArrowheads="1"/>
          </p:cNvPicPr>
          <p:nvPr/>
        </p:nvPicPr>
        <p:blipFill>
          <a:blip r:embed="rId3"/>
          <a:srcRect l="4887" t="6572" r="6870" b="5560"/>
          <a:stretch>
            <a:fillRect/>
          </a:stretch>
        </p:blipFill>
        <p:spPr bwMode="auto">
          <a:xfrm>
            <a:off x="4875213" y="3317081"/>
            <a:ext cx="3263900" cy="2416175"/>
          </a:xfrm>
          <a:prstGeom prst="rect">
            <a:avLst/>
          </a:prstGeom>
          <a:noFill/>
        </p:spPr>
      </p:pic>
      <p:sp>
        <p:nvSpPr>
          <p:cNvPr id="911372" name="Line 12"/>
          <p:cNvSpPr>
            <a:spLocks noChangeShapeType="1"/>
          </p:cNvSpPr>
          <p:nvPr/>
        </p:nvSpPr>
        <p:spPr bwMode="auto">
          <a:xfrm>
            <a:off x="4270375" y="3944144"/>
            <a:ext cx="2198688" cy="74612"/>
          </a:xfrm>
          <a:prstGeom prst="line">
            <a:avLst/>
          </a:prstGeom>
          <a:noFill/>
          <a:ln w="50800">
            <a:solidFill>
              <a:srgbClr val="0000FF"/>
            </a:solidFill>
            <a:round/>
            <a:headEnd/>
            <a:tailEnd type="triangle" w="med" len="med"/>
          </a:ln>
          <a:effectLst>
            <a:outerShdw dist="35921" dir="2700000" algn="ctr" rotWithShape="0">
              <a:srgbClr val="FFFFFF"/>
            </a:outerShdw>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911373" name="Line 13"/>
          <p:cNvSpPr>
            <a:spLocks noChangeShapeType="1"/>
          </p:cNvSpPr>
          <p:nvPr/>
        </p:nvSpPr>
        <p:spPr bwMode="auto">
          <a:xfrm flipV="1">
            <a:off x="4268788" y="4094956"/>
            <a:ext cx="2959100" cy="303213"/>
          </a:xfrm>
          <a:prstGeom prst="line">
            <a:avLst/>
          </a:prstGeom>
          <a:noFill/>
          <a:ln w="50800">
            <a:solidFill>
              <a:srgbClr val="6600CC"/>
            </a:solidFill>
            <a:round/>
            <a:headEnd/>
            <a:tailEnd type="triangle" w="med" len="med"/>
          </a:ln>
          <a:effectLst>
            <a:outerShdw dist="35921" dir="2700000" algn="ctr" rotWithShape="0">
              <a:srgbClr val="FFFFFF"/>
            </a:outerShdw>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911374" name="Text Box 14"/>
          <p:cNvSpPr txBox="1">
            <a:spLocks noChangeArrowheads="1"/>
          </p:cNvSpPr>
          <p:nvPr/>
        </p:nvSpPr>
        <p:spPr bwMode="auto">
          <a:xfrm>
            <a:off x="3649663" y="4671219"/>
            <a:ext cx="649537"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CPU</a:t>
            </a:r>
            <a:r>
              <a:rPr lang="en-US" sz="1600" baseline="-25000">
                <a:solidFill>
                  <a:srgbClr val="000000"/>
                </a:solidFill>
                <a:latin typeface="Gill Sans MT" pitchFamily="34" charset="0"/>
              </a:rPr>
              <a:t>2</a:t>
            </a:r>
          </a:p>
        </p:txBody>
      </p:sp>
      <p:sp>
        <p:nvSpPr>
          <p:cNvPr id="911375" name="Text Box 15"/>
          <p:cNvSpPr txBox="1">
            <a:spLocks noChangeArrowheads="1"/>
          </p:cNvSpPr>
          <p:nvPr/>
        </p:nvSpPr>
        <p:spPr bwMode="auto">
          <a:xfrm>
            <a:off x="3648075" y="5126831"/>
            <a:ext cx="649538"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CPU</a:t>
            </a:r>
            <a:r>
              <a:rPr lang="en-US" sz="1600" baseline="-25000">
                <a:solidFill>
                  <a:srgbClr val="000000"/>
                </a:solidFill>
                <a:latin typeface="Gill Sans MT" pitchFamily="34" charset="0"/>
              </a:rPr>
              <a:t>3</a:t>
            </a:r>
          </a:p>
        </p:txBody>
      </p:sp>
      <p:sp>
        <p:nvSpPr>
          <p:cNvPr id="911376" name="Line 16"/>
          <p:cNvSpPr>
            <a:spLocks noChangeShapeType="1"/>
          </p:cNvSpPr>
          <p:nvPr/>
        </p:nvSpPr>
        <p:spPr bwMode="auto">
          <a:xfrm>
            <a:off x="4268788" y="4779169"/>
            <a:ext cx="2198687" cy="74612"/>
          </a:xfrm>
          <a:prstGeom prst="line">
            <a:avLst/>
          </a:prstGeom>
          <a:noFill/>
          <a:ln w="50800">
            <a:solidFill>
              <a:srgbClr val="FF0000"/>
            </a:solidFill>
            <a:round/>
            <a:headEnd/>
            <a:tailEnd type="triangle" w="med" len="med"/>
          </a:ln>
          <a:effectLst>
            <a:outerShdw dist="35921" dir="2700000" algn="ctr" rotWithShape="0">
              <a:srgbClr val="FFFFFF"/>
            </a:outerShdw>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911377" name="Line 17"/>
          <p:cNvSpPr>
            <a:spLocks noChangeShapeType="1"/>
          </p:cNvSpPr>
          <p:nvPr/>
        </p:nvSpPr>
        <p:spPr bwMode="auto">
          <a:xfrm flipV="1">
            <a:off x="4268788" y="4929981"/>
            <a:ext cx="2959100" cy="303213"/>
          </a:xfrm>
          <a:prstGeom prst="line">
            <a:avLst/>
          </a:prstGeom>
          <a:noFill/>
          <a:ln w="50800">
            <a:solidFill>
              <a:srgbClr val="00FF00"/>
            </a:solidFill>
            <a:round/>
            <a:headEnd/>
            <a:tailEnd type="triangle" w="med" len="med"/>
          </a:ln>
          <a:effectLst>
            <a:outerShdw dist="35921" dir="2700000" algn="ctr" rotWithShape="0">
              <a:srgbClr val="FFFFFF"/>
            </a:outerShdw>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Tree>
    <p:extLst>
      <p:ext uri="{BB962C8B-B14F-4D97-AF65-F5344CB8AC3E}">
        <p14:creationId xmlns:p14="http://schemas.microsoft.com/office/powerpoint/2010/main" val="178220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normAutofit fontScale="90000"/>
          </a:bodyPr>
          <a:lstStyle/>
          <a:p>
            <a:r>
              <a:rPr lang="en-US" dirty="0"/>
              <a:t>MP Workload Benefits</a:t>
            </a:r>
          </a:p>
        </p:txBody>
      </p:sp>
      <p:sp>
        <p:nvSpPr>
          <p:cNvPr id="890884" name="Rectangle 4"/>
          <p:cNvSpPr>
            <a:spLocks noChangeArrowheads="1"/>
          </p:cNvSpPr>
          <p:nvPr/>
        </p:nvSpPr>
        <p:spPr bwMode="auto">
          <a:xfrm>
            <a:off x="1462088" y="2060575"/>
            <a:ext cx="606425" cy="606425"/>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dirty="0">
                <a:solidFill>
                  <a:srgbClr val="000000"/>
                </a:solidFill>
                <a:latin typeface="Gill Sans MT" pitchFamily="34" charset="0"/>
              </a:rPr>
              <a:t>3-wide</a:t>
            </a:r>
          </a:p>
          <a:p>
            <a:pPr algn="ctr" fontAlgn="base">
              <a:spcBef>
                <a:spcPct val="0"/>
              </a:spcBef>
              <a:spcAft>
                <a:spcPct val="0"/>
              </a:spcAft>
            </a:pPr>
            <a:r>
              <a:rPr lang="en-US" sz="1400" dirty="0">
                <a:solidFill>
                  <a:srgbClr val="000000"/>
                </a:solidFill>
                <a:latin typeface="Gill Sans MT" pitchFamily="34" charset="0"/>
              </a:rPr>
              <a:t>OOO</a:t>
            </a:r>
          </a:p>
          <a:p>
            <a:pPr algn="ctr" fontAlgn="base">
              <a:spcBef>
                <a:spcPct val="0"/>
              </a:spcBef>
              <a:spcAft>
                <a:spcPct val="0"/>
              </a:spcAft>
            </a:pPr>
            <a:r>
              <a:rPr lang="en-US" sz="1400" dirty="0">
                <a:solidFill>
                  <a:srgbClr val="000000"/>
                </a:solidFill>
                <a:latin typeface="Gill Sans MT" pitchFamily="34" charset="0"/>
              </a:rPr>
              <a:t>CPU</a:t>
            </a:r>
          </a:p>
        </p:txBody>
      </p:sp>
      <p:sp>
        <p:nvSpPr>
          <p:cNvPr id="890885" name="Line 5"/>
          <p:cNvSpPr>
            <a:spLocks noChangeShapeType="1"/>
          </p:cNvSpPr>
          <p:nvPr/>
        </p:nvSpPr>
        <p:spPr bwMode="auto">
          <a:xfrm>
            <a:off x="2598738" y="2212975"/>
            <a:ext cx="0" cy="303213"/>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886" name="Line 6"/>
          <p:cNvSpPr>
            <a:spLocks noChangeShapeType="1"/>
          </p:cNvSpPr>
          <p:nvPr/>
        </p:nvSpPr>
        <p:spPr bwMode="auto">
          <a:xfrm>
            <a:off x="2598738" y="2363788"/>
            <a:ext cx="2125662"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887" name="Line 7"/>
          <p:cNvSpPr>
            <a:spLocks noChangeShapeType="1"/>
          </p:cNvSpPr>
          <p:nvPr/>
        </p:nvSpPr>
        <p:spPr bwMode="auto">
          <a:xfrm>
            <a:off x="4724400" y="2212975"/>
            <a:ext cx="0" cy="303213"/>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888" name="Line 8"/>
          <p:cNvSpPr>
            <a:spLocks noChangeShapeType="1"/>
          </p:cNvSpPr>
          <p:nvPr/>
        </p:nvSpPr>
        <p:spPr bwMode="auto">
          <a:xfrm>
            <a:off x="4724400" y="2363788"/>
            <a:ext cx="2960688"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889" name="Text Box 9"/>
          <p:cNvSpPr txBox="1">
            <a:spLocks noChangeArrowheads="1"/>
          </p:cNvSpPr>
          <p:nvPr/>
        </p:nvSpPr>
        <p:spPr bwMode="auto">
          <a:xfrm>
            <a:off x="3238500" y="1911350"/>
            <a:ext cx="72039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A</a:t>
            </a:r>
          </a:p>
        </p:txBody>
      </p:sp>
      <p:sp>
        <p:nvSpPr>
          <p:cNvPr id="890890" name="Text Box 10"/>
          <p:cNvSpPr txBox="1">
            <a:spLocks noChangeArrowheads="1"/>
          </p:cNvSpPr>
          <p:nvPr/>
        </p:nvSpPr>
        <p:spPr bwMode="auto">
          <a:xfrm>
            <a:off x="5857875" y="1911350"/>
            <a:ext cx="72007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B</a:t>
            </a:r>
          </a:p>
        </p:txBody>
      </p:sp>
      <p:grpSp>
        <p:nvGrpSpPr>
          <p:cNvPr id="890922" name="Group 42"/>
          <p:cNvGrpSpPr>
            <a:grpSpLocks/>
          </p:cNvGrpSpPr>
          <p:nvPr/>
        </p:nvGrpSpPr>
        <p:grpSpPr bwMode="auto">
          <a:xfrm>
            <a:off x="1309688" y="2895600"/>
            <a:ext cx="6400800" cy="912813"/>
            <a:chOff x="968" y="1873"/>
            <a:chExt cx="4032" cy="575"/>
          </a:xfrm>
        </p:grpSpPr>
        <p:sp>
          <p:nvSpPr>
            <p:cNvPr id="890891" name="Rectangle 11"/>
            <p:cNvSpPr>
              <a:spLocks noChangeArrowheads="1"/>
            </p:cNvSpPr>
            <p:nvPr/>
          </p:nvSpPr>
          <p:spPr bwMode="auto">
            <a:xfrm>
              <a:off x="968" y="1873"/>
              <a:ext cx="574" cy="573"/>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dirty="0">
                  <a:solidFill>
                    <a:srgbClr val="000000"/>
                  </a:solidFill>
                  <a:latin typeface="Gill Sans MT" pitchFamily="34" charset="0"/>
                </a:rPr>
                <a:t>4-wide</a:t>
              </a:r>
            </a:p>
            <a:p>
              <a:pPr algn="ctr" fontAlgn="base">
                <a:spcBef>
                  <a:spcPct val="0"/>
                </a:spcBef>
                <a:spcAft>
                  <a:spcPct val="0"/>
                </a:spcAft>
              </a:pPr>
              <a:r>
                <a:rPr lang="en-US" sz="1400" dirty="0">
                  <a:solidFill>
                    <a:srgbClr val="000000"/>
                  </a:solidFill>
                  <a:latin typeface="Gill Sans MT" pitchFamily="34" charset="0"/>
                </a:rPr>
                <a:t>OOO</a:t>
              </a:r>
            </a:p>
            <a:p>
              <a:pPr algn="ctr" fontAlgn="base">
                <a:spcBef>
                  <a:spcPct val="0"/>
                </a:spcBef>
                <a:spcAft>
                  <a:spcPct val="0"/>
                </a:spcAft>
              </a:pPr>
              <a:r>
                <a:rPr lang="en-US" sz="1400" dirty="0">
                  <a:solidFill>
                    <a:srgbClr val="000000"/>
                  </a:solidFill>
                  <a:latin typeface="Gill Sans MT" pitchFamily="34" charset="0"/>
                </a:rPr>
                <a:t>CPU</a:t>
              </a:r>
            </a:p>
          </p:txBody>
        </p:sp>
        <p:sp>
          <p:nvSpPr>
            <p:cNvPr id="890892" name="Line 12"/>
            <p:cNvSpPr>
              <a:spLocks noChangeShapeType="1"/>
            </p:cNvSpPr>
            <p:nvPr/>
          </p:nvSpPr>
          <p:spPr bwMode="auto">
            <a:xfrm>
              <a:off x="1780" y="2064"/>
              <a:ext cx="0" cy="191"/>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893" name="Line 13"/>
            <p:cNvSpPr>
              <a:spLocks noChangeShapeType="1"/>
            </p:cNvSpPr>
            <p:nvPr/>
          </p:nvSpPr>
          <p:spPr bwMode="auto">
            <a:xfrm>
              <a:off x="1780" y="2159"/>
              <a:ext cx="1100"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894" name="Line 14"/>
            <p:cNvSpPr>
              <a:spLocks noChangeShapeType="1"/>
            </p:cNvSpPr>
            <p:nvPr/>
          </p:nvSpPr>
          <p:spPr bwMode="auto">
            <a:xfrm>
              <a:off x="2880" y="2064"/>
              <a:ext cx="0" cy="191"/>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895" name="Line 15"/>
            <p:cNvSpPr>
              <a:spLocks noChangeShapeType="1"/>
            </p:cNvSpPr>
            <p:nvPr/>
          </p:nvSpPr>
          <p:spPr bwMode="auto">
            <a:xfrm>
              <a:off x="2880" y="2159"/>
              <a:ext cx="1674"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896" name="Text Box 16"/>
            <p:cNvSpPr txBox="1">
              <a:spLocks noChangeArrowheads="1"/>
            </p:cNvSpPr>
            <p:nvPr/>
          </p:nvSpPr>
          <p:spPr bwMode="auto">
            <a:xfrm>
              <a:off x="2104" y="1874"/>
              <a:ext cx="454"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A</a:t>
              </a:r>
            </a:p>
          </p:txBody>
        </p:sp>
        <p:sp>
          <p:nvSpPr>
            <p:cNvPr id="890897" name="Text Box 17"/>
            <p:cNvSpPr txBox="1">
              <a:spLocks noChangeArrowheads="1"/>
            </p:cNvSpPr>
            <p:nvPr/>
          </p:nvSpPr>
          <p:spPr bwMode="auto">
            <a:xfrm>
              <a:off x="3534" y="1874"/>
              <a:ext cx="454"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B</a:t>
              </a:r>
            </a:p>
          </p:txBody>
        </p:sp>
        <p:sp>
          <p:nvSpPr>
            <p:cNvPr id="890899" name="Rectangle 19"/>
            <p:cNvSpPr>
              <a:spLocks noChangeArrowheads="1"/>
            </p:cNvSpPr>
            <p:nvPr/>
          </p:nvSpPr>
          <p:spPr bwMode="auto">
            <a:xfrm>
              <a:off x="4553" y="2064"/>
              <a:ext cx="431" cy="191"/>
            </a:xfrm>
            <a:prstGeom prst="rect">
              <a:avLst/>
            </a:prstGeom>
            <a:solidFill>
              <a:srgbClr val="00FF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00" name="Text Box 20"/>
            <p:cNvSpPr txBox="1">
              <a:spLocks noChangeArrowheads="1"/>
            </p:cNvSpPr>
            <p:nvPr/>
          </p:nvSpPr>
          <p:spPr bwMode="auto">
            <a:xfrm>
              <a:off x="4523" y="2236"/>
              <a:ext cx="477" cy="212"/>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Benefit</a:t>
              </a:r>
            </a:p>
          </p:txBody>
        </p:sp>
        <p:sp>
          <p:nvSpPr>
            <p:cNvPr id="46" name="Line 14"/>
            <p:cNvSpPr>
              <a:spLocks noChangeShapeType="1"/>
            </p:cNvSpPr>
            <p:nvPr/>
          </p:nvSpPr>
          <p:spPr bwMode="auto">
            <a:xfrm>
              <a:off x="4553" y="2064"/>
              <a:ext cx="0" cy="191"/>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890923" name="Group 43"/>
          <p:cNvGrpSpPr>
            <a:grpSpLocks/>
          </p:cNvGrpSpPr>
          <p:nvPr/>
        </p:nvGrpSpPr>
        <p:grpSpPr bwMode="auto">
          <a:xfrm>
            <a:off x="1116013" y="3884613"/>
            <a:ext cx="6569075" cy="679450"/>
            <a:chOff x="846" y="2496"/>
            <a:chExt cx="4138" cy="428"/>
          </a:xfrm>
        </p:grpSpPr>
        <p:sp>
          <p:nvSpPr>
            <p:cNvPr id="890902" name="Rectangle 22"/>
            <p:cNvSpPr>
              <a:spLocks noChangeArrowheads="1"/>
            </p:cNvSpPr>
            <p:nvPr/>
          </p:nvSpPr>
          <p:spPr bwMode="auto">
            <a:xfrm>
              <a:off x="1303" y="2542"/>
              <a:ext cx="382" cy="382"/>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3-wide</a:t>
              </a:r>
            </a:p>
            <a:p>
              <a:pPr algn="ctr" fontAlgn="base">
                <a:spcBef>
                  <a:spcPct val="0"/>
                </a:spcBef>
                <a:spcAft>
                  <a:spcPct val="0"/>
                </a:spcAft>
              </a:pPr>
              <a:r>
                <a:rPr lang="en-US" sz="1400">
                  <a:solidFill>
                    <a:srgbClr val="000000"/>
                  </a:solidFill>
                  <a:latin typeface="Gill Sans MT" pitchFamily="34" charset="0"/>
                </a:rPr>
                <a:t>OOO</a:t>
              </a:r>
            </a:p>
            <a:p>
              <a:pPr algn="ctr" fontAlgn="base">
                <a:spcBef>
                  <a:spcPct val="0"/>
                </a:spcBef>
                <a:spcAft>
                  <a:spcPct val="0"/>
                </a:spcAft>
              </a:pPr>
              <a:r>
                <a:rPr lang="en-US" sz="1400">
                  <a:solidFill>
                    <a:srgbClr val="000000"/>
                  </a:solidFill>
                  <a:latin typeface="Gill Sans MT" pitchFamily="34" charset="0"/>
                </a:rPr>
                <a:t>CPU</a:t>
              </a:r>
            </a:p>
          </p:txBody>
        </p:sp>
        <p:sp>
          <p:nvSpPr>
            <p:cNvPr id="890903" name="Line 23"/>
            <p:cNvSpPr>
              <a:spLocks noChangeShapeType="1"/>
            </p:cNvSpPr>
            <p:nvPr/>
          </p:nvSpPr>
          <p:spPr bwMode="auto">
            <a:xfrm>
              <a:off x="1780" y="2590"/>
              <a:ext cx="0" cy="191"/>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04" name="Line 24"/>
            <p:cNvSpPr>
              <a:spLocks noChangeShapeType="1"/>
            </p:cNvSpPr>
            <p:nvPr/>
          </p:nvSpPr>
          <p:spPr bwMode="auto">
            <a:xfrm>
              <a:off x="1780" y="2686"/>
              <a:ext cx="1339"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05" name="Line 25"/>
            <p:cNvSpPr>
              <a:spLocks noChangeShapeType="1"/>
            </p:cNvSpPr>
            <p:nvPr/>
          </p:nvSpPr>
          <p:spPr bwMode="auto">
            <a:xfrm>
              <a:off x="1780" y="2685"/>
              <a:ext cx="0" cy="191"/>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06" name="Line 26"/>
            <p:cNvSpPr>
              <a:spLocks noChangeShapeType="1"/>
            </p:cNvSpPr>
            <p:nvPr/>
          </p:nvSpPr>
          <p:spPr bwMode="auto">
            <a:xfrm>
              <a:off x="1780" y="2781"/>
              <a:ext cx="1865"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07" name="Text Box 27"/>
            <p:cNvSpPr txBox="1">
              <a:spLocks noChangeArrowheads="1"/>
            </p:cNvSpPr>
            <p:nvPr/>
          </p:nvSpPr>
          <p:spPr bwMode="auto">
            <a:xfrm>
              <a:off x="2200" y="2496"/>
              <a:ext cx="454"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A</a:t>
              </a:r>
            </a:p>
          </p:txBody>
        </p:sp>
        <p:sp>
          <p:nvSpPr>
            <p:cNvPr id="890908" name="Text Box 28"/>
            <p:cNvSpPr txBox="1">
              <a:spLocks noChangeArrowheads="1"/>
            </p:cNvSpPr>
            <p:nvPr/>
          </p:nvSpPr>
          <p:spPr bwMode="auto">
            <a:xfrm>
              <a:off x="3152" y="2570"/>
              <a:ext cx="454"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B</a:t>
              </a:r>
            </a:p>
          </p:txBody>
        </p:sp>
        <p:sp>
          <p:nvSpPr>
            <p:cNvPr id="890909" name="Rectangle 29"/>
            <p:cNvSpPr>
              <a:spLocks noChangeArrowheads="1"/>
            </p:cNvSpPr>
            <p:nvPr/>
          </p:nvSpPr>
          <p:spPr bwMode="auto">
            <a:xfrm>
              <a:off x="3645" y="2638"/>
              <a:ext cx="1339" cy="191"/>
            </a:xfrm>
            <a:prstGeom prst="rect">
              <a:avLst/>
            </a:prstGeom>
            <a:solidFill>
              <a:srgbClr val="00FF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01" name="Rectangle 21"/>
            <p:cNvSpPr>
              <a:spLocks noChangeArrowheads="1"/>
            </p:cNvSpPr>
            <p:nvPr/>
          </p:nvSpPr>
          <p:spPr bwMode="auto">
            <a:xfrm>
              <a:off x="846" y="2542"/>
              <a:ext cx="360" cy="382"/>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dirty="0">
                  <a:solidFill>
                    <a:srgbClr val="000000"/>
                  </a:solidFill>
                  <a:latin typeface="Gill Sans MT" pitchFamily="34" charset="0"/>
                </a:rPr>
                <a:t>3-wide</a:t>
              </a:r>
            </a:p>
            <a:p>
              <a:pPr algn="ctr" fontAlgn="base">
                <a:spcBef>
                  <a:spcPct val="0"/>
                </a:spcBef>
                <a:spcAft>
                  <a:spcPct val="0"/>
                </a:spcAft>
              </a:pPr>
              <a:r>
                <a:rPr lang="en-US" sz="1400" dirty="0">
                  <a:solidFill>
                    <a:srgbClr val="000000"/>
                  </a:solidFill>
                  <a:latin typeface="Gill Sans MT" pitchFamily="34" charset="0"/>
                </a:rPr>
                <a:t>OOO</a:t>
              </a:r>
            </a:p>
            <a:p>
              <a:pPr algn="ctr" fontAlgn="base">
                <a:spcBef>
                  <a:spcPct val="0"/>
                </a:spcBef>
                <a:spcAft>
                  <a:spcPct val="0"/>
                </a:spcAft>
              </a:pPr>
              <a:r>
                <a:rPr lang="en-US" sz="1400" dirty="0">
                  <a:solidFill>
                    <a:srgbClr val="000000"/>
                  </a:solidFill>
                  <a:latin typeface="Gill Sans MT" pitchFamily="34" charset="0"/>
                </a:rPr>
                <a:t>CPU</a:t>
              </a:r>
            </a:p>
          </p:txBody>
        </p:sp>
        <p:sp>
          <p:nvSpPr>
            <p:cNvPr id="47" name="Line 25"/>
            <p:cNvSpPr>
              <a:spLocks noChangeShapeType="1"/>
            </p:cNvSpPr>
            <p:nvPr/>
          </p:nvSpPr>
          <p:spPr bwMode="auto">
            <a:xfrm>
              <a:off x="3645" y="2685"/>
              <a:ext cx="0" cy="191"/>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grpSp>
        <p:nvGrpSpPr>
          <p:cNvPr id="890924" name="Group 44"/>
          <p:cNvGrpSpPr>
            <a:grpSpLocks/>
          </p:cNvGrpSpPr>
          <p:nvPr/>
        </p:nvGrpSpPr>
        <p:grpSpPr bwMode="auto">
          <a:xfrm>
            <a:off x="1233488" y="4643438"/>
            <a:ext cx="6451600" cy="604837"/>
            <a:chOff x="920" y="2974"/>
            <a:chExt cx="4064" cy="381"/>
          </a:xfrm>
        </p:grpSpPr>
        <p:sp>
          <p:nvSpPr>
            <p:cNvPr id="890911" name="Rectangle 31"/>
            <p:cNvSpPr>
              <a:spLocks noChangeArrowheads="1"/>
            </p:cNvSpPr>
            <p:nvPr/>
          </p:nvSpPr>
          <p:spPr bwMode="auto">
            <a:xfrm>
              <a:off x="1302" y="3068"/>
              <a:ext cx="287" cy="286"/>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2-wide</a:t>
              </a:r>
            </a:p>
            <a:p>
              <a:pPr algn="ctr" fontAlgn="base">
                <a:spcBef>
                  <a:spcPct val="0"/>
                </a:spcBef>
                <a:spcAft>
                  <a:spcPct val="0"/>
                </a:spcAft>
              </a:pPr>
              <a:r>
                <a:rPr lang="en-US" sz="1000">
                  <a:solidFill>
                    <a:srgbClr val="000000"/>
                  </a:solidFill>
                  <a:latin typeface="Gill Sans MT" pitchFamily="34" charset="0"/>
                </a:rPr>
                <a:t>OOO</a:t>
              </a:r>
            </a:p>
            <a:p>
              <a:pPr algn="ctr" fontAlgn="base">
                <a:spcBef>
                  <a:spcPct val="0"/>
                </a:spcBef>
                <a:spcAft>
                  <a:spcPct val="0"/>
                </a:spcAft>
              </a:pPr>
              <a:r>
                <a:rPr lang="en-US" sz="1000">
                  <a:solidFill>
                    <a:srgbClr val="000000"/>
                  </a:solidFill>
                  <a:latin typeface="Gill Sans MT" pitchFamily="34" charset="0"/>
                </a:rPr>
                <a:t>CPU</a:t>
              </a:r>
            </a:p>
          </p:txBody>
        </p:sp>
        <p:sp>
          <p:nvSpPr>
            <p:cNvPr id="890912" name="Line 32"/>
            <p:cNvSpPr>
              <a:spLocks noChangeShapeType="1"/>
            </p:cNvSpPr>
            <p:nvPr/>
          </p:nvSpPr>
          <p:spPr bwMode="auto">
            <a:xfrm>
              <a:off x="1780" y="3068"/>
              <a:ext cx="0" cy="191"/>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13" name="Line 33"/>
            <p:cNvSpPr>
              <a:spLocks noChangeShapeType="1"/>
            </p:cNvSpPr>
            <p:nvPr/>
          </p:nvSpPr>
          <p:spPr bwMode="auto">
            <a:xfrm>
              <a:off x="1780" y="3163"/>
              <a:ext cx="1769" cy="1"/>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14" name="Line 34"/>
            <p:cNvSpPr>
              <a:spLocks noChangeShapeType="1"/>
            </p:cNvSpPr>
            <p:nvPr/>
          </p:nvSpPr>
          <p:spPr bwMode="auto">
            <a:xfrm>
              <a:off x="1780" y="3163"/>
              <a:ext cx="0" cy="191"/>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15" name="Line 35"/>
            <p:cNvSpPr>
              <a:spLocks noChangeShapeType="1"/>
            </p:cNvSpPr>
            <p:nvPr/>
          </p:nvSpPr>
          <p:spPr bwMode="auto">
            <a:xfrm>
              <a:off x="1780" y="3258"/>
              <a:ext cx="2343" cy="1"/>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16" name="Rectangle 36"/>
            <p:cNvSpPr>
              <a:spLocks noChangeArrowheads="1"/>
            </p:cNvSpPr>
            <p:nvPr/>
          </p:nvSpPr>
          <p:spPr bwMode="auto">
            <a:xfrm>
              <a:off x="4123" y="3116"/>
              <a:ext cx="861" cy="191"/>
            </a:xfrm>
            <a:prstGeom prst="rect">
              <a:avLst/>
            </a:prstGeom>
            <a:solidFill>
              <a:srgbClr val="00FF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17" name="Text Box 37"/>
            <p:cNvSpPr txBox="1">
              <a:spLocks noChangeArrowheads="1"/>
            </p:cNvSpPr>
            <p:nvPr/>
          </p:nvSpPr>
          <p:spPr bwMode="auto">
            <a:xfrm>
              <a:off x="3594" y="3069"/>
              <a:ext cx="454"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B</a:t>
              </a:r>
            </a:p>
          </p:txBody>
        </p:sp>
        <p:sp>
          <p:nvSpPr>
            <p:cNvPr id="890918" name="Text Box 38"/>
            <p:cNvSpPr txBox="1">
              <a:spLocks noChangeArrowheads="1"/>
            </p:cNvSpPr>
            <p:nvPr/>
          </p:nvSpPr>
          <p:spPr bwMode="auto">
            <a:xfrm>
              <a:off x="2403" y="2974"/>
              <a:ext cx="454" cy="213"/>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A</a:t>
              </a:r>
            </a:p>
          </p:txBody>
        </p:sp>
        <p:sp>
          <p:nvSpPr>
            <p:cNvPr id="890910" name="Rectangle 30"/>
            <p:cNvSpPr>
              <a:spLocks noChangeArrowheads="1"/>
            </p:cNvSpPr>
            <p:nvPr/>
          </p:nvSpPr>
          <p:spPr bwMode="auto">
            <a:xfrm>
              <a:off x="920" y="3069"/>
              <a:ext cx="287" cy="286"/>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dirty="0">
                  <a:solidFill>
                    <a:srgbClr val="000000"/>
                  </a:solidFill>
                  <a:latin typeface="Gill Sans MT" pitchFamily="34" charset="0"/>
                </a:rPr>
                <a:t>2-wide</a:t>
              </a:r>
            </a:p>
            <a:p>
              <a:pPr algn="ctr" fontAlgn="base">
                <a:spcBef>
                  <a:spcPct val="0"/>
                </a:spcBef>
                <a:spcAft>
                  <a:spcPct val="0"/>
                </a:spcAft>
              </a:pPr>
              <a:r>
                <a:rPr lang="en-US" sz="1000" dirty="0">
                  <a:solidFill>
                    <a:srgbClr val="000000"/>
                  </a:solidFill>
                  <a:latin typeface="Gill Sans MT" pitchFamily="34" charset="0"/>
                </a:rPr>
                <a:t>OOO</a:t>
              </a:r>
            </a:p>
            <a:p>
              <a:pPr algn="ctr" fontAlgn="base">
                <a:spcBef>
                  <a:spcPct val="0"/>
                </a:spcBef>
                <a:spcAft>
                  <a:spcPct val="0"/>
                </a:spcAft>
              </a:pPr>
              <a:r>
                <a:rPr lang="en-US" sz="1000" dirty="0">
                  <a:solidFill>
                    <a:srgbClr val="000000"/>
                  </a:solidFill>
                  <a:latin typeface="Gill Sans MT" pitchFamily="34" charset="0"/>
                </a:rPr>
                <a:t>CPU</a:t>
              </a:r>
            </a:p>
          </p:txBody>
        </p:sp>
        <p:sp>
          <p:nvSpPr>
            <p:cNvPr id="48" name="Line 34"/>
            <p:cNvSpPr>
              <a:spLocks noChangeShapeType="1"/>
            </p:cNvSpPr>
            <p:nvPr/>
          </p:nvSpPr>
          <p:spPr bwMode="auto">
            <a:xfrm>
              <a:off x="4123" y="3163"/>
              <a:ext cx="0" cy="191"/>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grpSp>
      <p:sp>
        <p:nvSpPr>
          <p:cNvPr id="890919" name="Line 39"/>
          <p:cNvSpPr>
            <a:spLocks noChangeShapeType="1"/>
          </p:cNvSpPr>
          <p:nvPr/>
        </p:nvSpPr>
        <p:spPr bwMode="auto">
          <a:xfrm>
            <a:off x="2598738" y="1833563"/>
            <a:ext cx="5237162" cy="0"/>
          </a:xfrm>
          <a:prstGeom prst="line">
            <a:avLst/>
          </a:prstGeom>
          <a:noFill/>
          <a:ln w="9525">
            <a:solidFill>
              <a:schemeClr val="tx1"/>
            </a:solidFill>
            <a:prstDash val="dash"/>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890920" name="Text Box 40"/>
          <p:cNvSpPr txBox="1">
            <a:spLocks noChangeArrowheads="1"/>
          </p:cNvSpPr>
          <p:nvPr/>
        </p:nvSpPr>
        <p:spPr bwMode="auto">
          <a:xfrm>
            <a:off x="7080250" y="1531938"/>
            <a:ext cx="841897"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runtime</a:t>
            </a:r>
          </a:p>
        </p:txBody>
      </p:sp>
      <p:sp>
        <p:nvSpPr>
          <p:cNvPr id="890921" name="Line 41"/>
          <p:cNvSpPr>
            <a:spLocks noChangeShapeType="1"/>
          </p:cNvSpPr>
          <p:nvPr/>
        </p:nvSpPr>
        <p:spPr bwMode="auto">
          <a:xfrm flipV="1">
            <a:off x="2598738" y="1757363"/>
            <a:ext cx="0" cy="15240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44" name="TextBox 43"/>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Assumes you have multiple tasks/programs to run</a:t>
            </a:r>
          </a:p>
        </p:txBody>
      </p:sp>
      <p:sp>
        <p:nvSpPr>
          <p:cNvPr id="45" name="Line 7"/>
          <p:cNvSpPr>
            <a:spLocks noChangeShapeType="1"/>
          </p:cNvSpPr>
          <p:nvPr/>
        </p:nvSpPr>
        <p:spPr bwMode="auto">
          <a:xfrm>
            <a:off x="7685088" y="2212975"/>
            <a:ext cx="0" cy="303213"/>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Tree>
    <p:extLst>
      <p:ext uri="{BB962C8B-B14F-4D97-AF65-F5344CB8AC3E}">
        <p14:creationId xmlns:p14="http://schemas.microsoft.com/office/powerpoint/2010/main" val="240080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normAutofit fontScale="90000"/>
          </a:bodyPr>
          <a:lstStyle/>
          <a:p>
            <a:r>
              <a:rPr lang="en-US" dirty="0"/>
              <a:t>… If Only One Task Available</a:t>
            </a:r>
          </a:p>
        </p:txBody>
      </p:sp>
      <p:sp>
        <p:nvSpPr>
          <p:cNvPr id="37" name="Rectangle 3"/>
          <p:cNvSpPr>
            <a:spLocks noChangeArrowheads="1"/>
          </p:cNvSpPr>
          <p:nvPr/>
        </p:nvSpPr>
        <p:spPr bwMode="auto">
          <a:xfrm>
            <a:off x="1461294" y="2061368"/>
            <a:ext cx="606425" cy="606425"/>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dirty="0">
                <a:solidFill>
                  <a:srgbClr val="000000"/>
                </a:solidFill>
                <a:latin typeface="Gill Sans MT" pitchFamily="34" charset="0"/>
              </a:rPr>
              <a:t>3-wide</a:t>
            </a:r>
          </a:p>
          <a:p>
            <a:pPr algn="ctr" fontAlgn="base">
              <a:spcBef>
                <a:spcPct val="0"/>
              </a:spcBef>
              <a:spcAft>
                <a:spcPct val="0"/>
              </a:spcAft>
            </a:pPr>
            <a:r>
              <a:rPr lang="en-US" sz="1400" dirty="0">
                <a:solidFill>
                  <a:srgbClr val="000000"/>
                </a:solidFill>
                <a:latin typeface="Gill Sans MT" pitchFamily="34" charset="0"/>
              </a:rPr>
              <a:t>OOO</a:t>
            </a:r>
          </a:p>
          <a:p>
            <a:pPr algn="ctr" fontAlgn="base">
              <a:spcBef>
                <a:spcPct val="0"/>
              </a:spcBef>
              <a:spcAft>
                <a:spcPct val="0"/>
              </a:spcAft>
            </a:pPr>
            <a:r>
              <a:rPr lang="en-US" sz="1400" dirty="0">
                <a:solidFill>
                  <a:srgbClr val="000000"/>
                </a:solidFill>
                <a:latin typeface="Gill Sans MT" pitchFamily="34" charset="0"/>
              </a:rPr>
              <a:t>CPU</a:t>
            </a:r>
          </a:p>
        </p:txBody>
      </p:sp>
      <p:sp>
        <p:nvSpPr>
          <p:cNvPr id="38" name="Line 4"/>
          <p:cNvSpPr>
            <a:spLocks noChangeShapeType="1"/>
          </p:cNvSpPr>
          <p:nvPr/>
        </p:nvSpPr>
        <p:spPr bwMode="auto">
          <a:xfrm>
            <a:off x="2597944" y="2213768"/>
            <a:ext cx="0" cy="303212"/>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39" name="Line 5"/>
          <p:cNvSpPr>
            <a:spLocks noChangeShapeType="1"/>
          </p:cNvSpPr>
          <p:nvPr/>
        </p:nvSpPr>
        <p:spPr bwMode="auto">
          <a:xfrm>
            <a:off x="2597944" y="2364580"/>
            <a:ext cx="2125663"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40" name="Text Box 8"/>
          <p:cNvSpPr txBox="1">
            <a:spLocks noChangeArrowheads="1"/>
          </p:cNvSpPr>
          <p:nvPr/>
        </p:nvSpPr>
        <p:spPr bwMode="auto">
          <a:xfrm>
            <a:off x="3237707" y="1912143"/>
            <a:ext cx="72039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A</a:t>
            </a:r>
          </a:p>
        </p:txBody>
      </p:sp>
      <p:sp>
        <p:nvSpPr>
          <p:cNvPr id="41" name="Rectangle 11"/>
          <p:cNvSpPr>
            <a:spLocks noChangeArrowheads="1"/>
          </p:cNvSpPr>
          <p:nvPr/>
        </p:nvSpPr>
        <p:spPr bwMode="auto">
          <a:xfrm>
            <a:off x="1308894" y="2896393"/>
            <a:ext cx="911225" cy="909637"/>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4-wide</a:t>
            </a:r>
          </a:p>
          <a:p>
            <a:pPr algn="ctr" fontAlgn="base">
              <a:spcBef>
                <a:spcPct val="0"/>
              </a:spcBef>
              <a:spcAft>
                <a:spcPct val="0"/>
              </a:spcAft>
            </a:pPr>
            <a:r>
              <a:rPr lang="en-US" sz="1400">
                <a:solidFill>
                  <a:srgbClr val="000000"/>
                </a:solidFill>
                <a:latin typeface="Gill Sans MT" pitchFamily="34" charset="0"/>
              </a:rPr>
              <a:t>OOO</a:t>
            </a:r>
          </a:p>
          <a:p>
            <a:pPr algn="ctr" fontAlgn="base">
              <a:spcBef>
                <a:spcPct val="0"/>
              </a:spcBef>
              <a:spcAft>
                <a:spcPct val="0"/>
              </a:spcAft>
            </a:pPr>
            <a:r>
              <a:rPr lang="en-US" sz="1400">
                <a:solidFill>
                  <a:srgbClr val="000000"/>
                </a:solidFill>
                <a:latin typeface="Gill Sans MT" pitchFamily="34" charset="0"/>
              </a:rPr>
              <a:t>CPU</a:t>
            </a:r>
          </a:p>
        </p:txBody>
      </p:sp>
      <p:sp>
        <p:nvSpPr>
          <p:cNvPr id="42" name="Line 12"/>
          <p:cNvSpPr>
            <a:spLocks noChangeShapeType="1"/>
          </p:cNvSpPr>
          <p:nvPr/>
        </p:nvSpPr>
        <p:spPr bwMode="auto">
          <a:xfrm>
            <a:off x="2597944" y="3199605"/>
            <a:ext cx="0" cy="303213"/>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43" name="Line 13"/>
          <p:cNvSpPr>
            <a:spLocks noChangeShapeType="1"/>
          </p:cNvSpPr>
          <p:nvPr/>
        </p:nvSpPr>
        <p:spPr bwMode="auto">
          <a:xfrm>
            <a:off x="2597944" y="3350419"/>
            <a:ext cx="1746250"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44" name="Text Box 16"/>
          <p:cNvSpPr txBox="1">
            <a:spLocks noChangeArrowheads="1"/>
          </p:cNvSpPr>
          <p:nvPr/>
        </p:nvSpPr>
        <p:spPr bwMode="auto">
          <a:xfrm>
            <a:off x="3112294" y="2897980"/>
            <a:ext cx="72039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A</a:t>
            </a:r>
          </a:p>
        </p:txBody>
      </p:sp>
      <p:sp>
        <p:nvSpPr>
          <p:cNvPr id="45" name="Rectangle 18"/>
          <p:cNvSpPr>
            <a:spLocks noChangeArrowheads="1"/>
          </p:cNvSpPr>
          <p:nvPr/>
        </p:nvSpPr>
        <p:spPr bwMode="auto">
          <a:xfrm>
            <a:off x="4344194" y="3199605"/>
            <a:ext cx="379413" cy="303213"/>
          </a:xfrm>
          <a:prstGeom prst="rect">
            <a:avLst/>
          </a:prstGeom>
          <a:solidFill>
            <a:srgbClr val="00FF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46" name="Text Box 19"/>
          <p:cNvSpPr txBox="1">
            <a:spLocks noChangeArrowheads="1"/>
          </p:cNvSpPr>
          <p:nvPr/>
        </p:nvSpPr>
        <p:spPr bwMode="auto">
          <a:xfrm>
            <a:off x="4695032" y="3169443"/>
            <a:ext cx="757237" cy="336550"/>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Benefit</a:t>
            </a:r>
          </a:p>
        </p:txBody>
      </p:sp>
      <p:sp>
        <p:nvSpPr>
          <p:cNvPr id="47" name="Rectangle 21"/>
          <p:cNvSpPr>
            <a:spLocks noChangeArrowheads="1"/>
          </p:cNvSpPr>
          <p:nvPr/>
        </p:nvSpPr>
        <p:spPr bwMode="auto">
          <a:xfrm>
            <a:off x="1115616" y="3958430"/>
            <a:ext cx="571103" cy="606425"/>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dirty="0">
                <a:solidFill>
                  <a:srgbClr val="000000"/>
                </a:solidFill>
                <a:latin typeface="Gill Sans MT" pitchFamily="34" charset="0"/>
              </a:rPr>
              <a:t>3-wide</a:t>
            </a:r>
          </a:p>
          <a:p>
            <a:pPr algn="ctr" fontAlgn="base">
              <a:spcBef>
                <a:spcPct val="0"/>
              </a:spcBef>
              <a:spcAft>
                <a:spcPct val="0"/>
              </a:spcAft>
            </a:pPr>
            <a:r>
              <a:rPr lang="en-US" sz="1400" dirty="0">
                <a:solidFill>
                  <a:srgbClr val="000000"/>
                </a:solidFill>
                <a:latin typeface="Gill Sans MT" pitchFamily="34" charset="0"/>
              </a:rPr>
              <a:t>OOO</a:t>
            </a:r>
          </a:p>
          <a:p>
            <a:pPr algn="ctr" fontAlgn="base">
              <a:spcBef>
                <a:spcPct val="0"/>
              </a:spcBef>
              <a:spcAft>
                <a:spcPct val="0"/>
              </a:spcAft>
            </a:pPr>
            <a:r>
              <a:rPr lang="en-US" sz="1400" dirty="0">
                <a:solidFill>
                  <a:srgbClr val="000000"/>
                </a:solidFill>
                <a:latin typeface="Gill Sans MT" pitchFamily="34" charset="0"/>
              </a:rPr>
              <a:t>CPU</a:t>
            </a:r>
          </a:p>
        </p:txBody>
      </p:sp>
      <p:sp>
        <p:nvSpPr>
          <p:cNvPr id="48" name="Rectangle 22"/>
          <p:cNvSpPr>
            <a:spLocks noChangeArrowheads="1"/>
          </p:cNvSpPr>
          <p:nvPr/>
        </p:nvSpPr>
        <p:spPr bwMode="auto">
          <a:xfrm>
            <a:off x="1840707" y="3958430"/>
            <a:ext cx="606425" cy="606425"/>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3-wide</a:t>
            </a:r>
          </a:p>
          <a:p>
            <a:pPr algn="ctr" fontAlgn="base">
              <a:spcBef>
                <a:spcPct val="0"/>
              </a:spcBef>
              <a:spcAft>
                <a:spcPct val="0"/>
              </a:spcAft>
            </a:pPr>
            <a:r>
              <a:rPr lang="en-US" sz="1400">
                <a:solidFill>
                  <a:srgbClr val="000000"/>
                </a:solidFill>
                <a:latin typeface="Gill Sans MT" pitchFamily="34" charset="0"/>
              </a:rPr>
              <a:t>OOO</a:t>
            </a:r>
          </a:p>
          <a:p>
            <a:pPr algn="ctr" fontAlgn="base">
              <a:spcBef>
                <a:spcPct val="0"/>
              </a:spcBef>
              <a:spcAft>
                <a:spcPct val="0"/>
              </a:spcAft>
            </a:pPr>
            <a:r>
              <a:rPr lang="en-US" sz="1400">
                <a:solidFill>
                  <a:srgbClr val="000000"/>
                </a:solidFill>
                <a:latin typeface="Gill Sans MT" pitchFamily="34" charset="0"/>
              </a:rPr>
              <a:t>CPU</a:t>
            </a:r>
          </a:p>
        </p:txBody>
      </p:sp>
      <p:sp>
        <p:nvSpPr>
          <p:cNvPr id="49" name="Line 23"/>
          <p:cNvSpPr>
            <a:spLocks noChangeShapeType="1"/>
          </p:cNvSpPr>
          <p:nvPr/>
        </p:nvSpPr>
        <p:spPr bwMode="auto">
          <a:xfrm>
            <a:off x="2597944" y="4034630"/>
            <a:ext cx="0" cy="303213"/>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50" name="Line 24"/>
          <p:cNvSpPr>
            <a:spLocks noChangeShapeType="1"/>
          </p:cNvSpPr>
          <p:nvPr/>
        </p:nvSpPr>
        <p:spPr bwMode="auto">
          <a:xfrm>
            <a:off x="2597944" y="4187030"/>
            <a:ext cx="2125663" cy="0"/>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51" name="Line 25"/>
          <p:cNvSpPr>
            <a:spLocks noChangeShapeType="1"/>
          </p:cNvSpPr>
          <p:nvPr/>
        </p:nvSpPr>
        <p:spPr bwMode="auto">
          <a:xfrm>
            <a:off x="2597944" y="4185443"/>
            <a:ext cx="0" cy="303212"/>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52" name="Text Box 27"/>
          <p:cNvSpPr txBox="1">
            <a:spLocks noChangeArrowheads="1"/>
          </p:cNvSpPr>
          <p:nvPr/>
        </p:nvSpPr>
        <p:spPr bwMode="auto">
          <a:xfrm>
            <a:off x="3264694" y="3885405"/>
            <a:ext cx="72039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A</a:t>
            </a:r>
          </a:p>
        </p:txBody>
      </p:sp>
      <p:sp>
        <p:nvSpPr>
          <p:cNvPr id="53" name="Rectangle 31"/>
          <p:cNvSpPr>
            <a:spLocks noChangeArrowheads="1"/>
          </p:cNvSpPr>
          <p:nvPr/>
        </p:nvSpPr>
        <p:spPr bwMode="auto">
          <a:xfrm>
            <a:off x="1232694" y="4793454"/>
            <a:ext cx="455613" cy="454025"/>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dirty="0">
                <a:solidFill>
                  <a:srgbClr val="000000"/>
                </a:solidFill>
                <a:latin typeface="Gill Sans MT" pitchFamily="34" charset="0"/>
              </a:rPr>
              <a:t>2-wide</a:t>
            </a:r>
          </a:p>
          <a:p>
            <a:pPr algn="ctr" fontAlgn="base">
              <a:spcBef>
                <a:spcPct val="0"/>
              </a:spcBef>
              <a:spcAft>
                <a:spcPct val="0"/>
              </a:spcAft>
            </a:pPr>
            <a:r>
              <a:rPr lang="en-US" sz="1000" dirty="0">
                <a:solidFill>
                  <a:srgbClr val="000000"/>
                </a:solidFill>
                <a:latin typeface="Gill Sans MT" pitchFamily="34" charset="0"/>
              </a:rPr>
              <a:t>OOO</a:t>
            </a:r>
          </a:p>
          <a:p>
            <a:pPr algn="ctr" fontAlgn="base">
              <a:spcBef>
                <a:spcPct val="0"/>
              </a:spcBef>
              <a:spcAft>
                <a:spcPct val="0"/>
              </a:spcAft>
            </a:pPr>
            <a:r>
              <a:rPr lang="en-US" sz="1000" dirty="0">
                <a:solidFill>
                  <a:srgbClr val="000000"/>
                </a:solidFill>
                <a:latin typeface="Gill Sans MT" pitchFamily="34" charset="0"/>
              </a:rPr>
              <a:t>CPU</a:t>
            </a:r>
          </a:p>
        </p:txBody>
      </p:sp>
      <p:sp>
        <p:nvSpPr>
          <p:cNvPr id="54" name="Rectangle 32"/>
          <p:cNvSpPr>
            <a:spLocks noChangeArrowheads="1"/>
          </p:cNvSpPr>
          <p:nvPr/>
        </p:nvSpPr>
        <p:spPr bwMode="auto">
          <a:xfrm>
            <a:off x="1839119" y="4793455"/>
            <a:ext cx="455613" cy="454025"/>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2-wide</a:t>
            </a:r>
          </a:p>
          <a:p>
            <a:pPr algn="ctr" fontAlgn="base">
              <a:spcBef>
                <a:spcPct val="0"/>
              </a:spcBef>
              <a:spcAft>
                <a:spcPct val="0"/>
              </a:spcAft>
            </a:pPr>
            <a:r>
              <a:rPr lang="en-US" sz="1000">
                <a:solidFill>
                  <a:srgbClr val="000000"/>
                </a:solidFill>
                <a:latin typeface="Gill Sans MT" pitchFamily="34" charset="0"/>
              </a:rPr>
              <a:t>OOO</a:t>
            </a:r>
          </a:p>
          <a:p>
            <a:pPr algn="ctr" fontAlgn="base">
              <a:spcBef>
                <a:spcPct val="0"/>
              </a:spcBef>
              <a:spcAft>
                <a:spcPct val="0"/>
              </a:spcAft>
            </a:pPr>
            <a:r>
              <a:rPr lang="en-US" sz="1000">
                <a:solidFill>
                  <a:srgbClr val="000000"/>
                </a:solidFill>
                <a:latin typeface="Gill Sans MT" pitchFamily="34" charset="0"/>
              </a:rPr>
              <a:t>CPU</a:t>
            </a:r>
          </a:p>
        </p:txBody>
      </p:sp>
      <p:sp>
        <p:nvSpPr>
          <p:cNvPr id="55" name="Line 33"/>
          <p:cNvSpPr>
            <a:spLocks noChangeShapeType="1"/>
          </p:cNvSpPr>
          <p:nvPr/>
        </p:nvSpPr>
        <p:spPr bwMode="auto">
          <a:xfrm>
            <a:off x="2597944" y="4793455"/>
            <a:ext cx="0" cy="303213"/>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56" name="Line 34"/>
          <p:cNvSpPr>
            <a:spLocks noChangeShapeType="1"/>
          </p:cNvSpPr>
          <p:nvPr/>
        </p:nvSpPr>
        <p:spPr bwMode="auto">
          <a:xfrm>
            <a:off x="2597944" y="4944268"/>
            <a:ext cx="2808288" cy="1587"/>
          </a:xfrm>
          <a:prstGeom prst="line">
            <a:avLst/>
          </a:prstGeom>
          <a:noFill/>
          <a:ln w="9525">
            <a:solidFill>
              <a:schemeClr val="tx1"/>
            </a:solidFill>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57" name="Line 35"/>
          <p:cNvSpPr>
            <a:spLocks noChangeShapeType="1"/>
          </p:cNvSpPr>
          <p:nvPr/>
        </p:nvSpPr>
        <p:spPr bwMode="auto">
          <a:xfrm>
            <a:off x="2597944" y="4944268"/>
            <a:ext cx="0" cy="303212"/>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58" name="Text Box 39"/>
          <p:cNvSpPr txBox="1">
            <a:spLocks noChangeArrowheads="1"/>
          </p:cNvSpPr>
          <p:nvPr/>
        </p:nvSpPr>
        <p:spPr bwMode="auto">
          <a:xfrm>
            <a:off x="3586957" y="4644230"/>
            <a:ext cx="720390"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Task A</a:t>
            </a:r>
          </a:p>
        </p:txBody>
      </p:sp>
      <p:sp>
        <p:nvSpPr>
          <p:cNvPr id="59" name="Line 40"/>
          <p:cNvSpPr>
            <a:spLocks noChangeShapeType="1"/>
          </p:cNvSpPr>
          <p:nvPr/>
        </p:nvSpPr>
        <p:spPr bwMode="auto">
          <a:xfrm>
            <a:off x="2597944" y="1834355"/>
            <a:ext cx="5237163" cy="0"/>
          </a:xfrm>
          <a:prstGeom prst="line">
            <a:avLst/>
          </a:prstGeom>
          <a:noFill/>
          <a:ln w="9525">
            <a:solidFill>
              <a:schemeClr val="tx1"/>
            </a:solidFill>
            <a:prstDash val="dash"/>
            <a:round/>
            <a:headEnd/>
            <a:tailEnd type="triangle" w="med" len="me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0" name="Text Box 41"/>
          <p:cNvSpPr txBox="1">
            <a:spLocks noChangeArrowheads="1"/>
          </p:cNvSpPr>
          <p:nvPr/>
        </p:nvSpPr>
        <p:spPr bwMode="auto">
          <a:xfrm>
            <a:off x="7079457" y="1532730"/>
            <a:ext cx="841897"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runtime</a:t>
            </a:r>
          </a:p>
        </p:txBody>
      </p:sp>
      <p:sp>
        <p:nvSpPr>
          <p:cNvPr id="61" name="Line 42"/>
          <p:cNvSpPr>
            <a:spLocks noChangeShapeType="1"/>
          </p:cNvSpPr>
          <p:nvPr/>
        </p:nvSpPr>
        <p:spPr bwMode="auto">
          <a:xfrm flipV="1">
            <a:off x="2597944" y="1758155"/>
            <a:ext cx="0" cy="152400"/>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2" name="Rectangle 44"/>
          <p:cNvSpPr>
            <a:spLocks noChangeArrowheads="1"/>
          </p:cNvSpPr>
          <p:nvPr/>
        </p:nvSpPr>
        <p:spPr bwMode="auto">
          <a:xfrm>
            <a:off x="1839119" y="3958430"/>
            <a:ext cx="608013" cy="608013"/>
          </a:xfrm>
          <a:prstGeom prst="rect">
            <a:avLst/>
          </a:prstGeom>
          <a:solidFill>
            <a:srgbClr val="000000">
              <a:alpha val="70000"/>
            </a:srgbClr>
          </a:solid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3" name="Rectangle 45"/>
          <p:cNvSpPr>
            <a:spLocks noChangeArrowheads="1"/>
          </p:cNvSpPr>
          <p:nvPr/>
        </p:nvSpPr>
        <p:spPr bwMode="auto">
          <a:xfrm>
            <a:off x="1839119" y="4793455"/>
            <a:ext cx="455613" cy="455613"/>
          </a:xfrm>
          <a:prstGeom prst="rect">
            <a:avLst/>
          </a:prstGeom>
          <a:solidFill>
            <a:srgbClr val="000000">
              <a:alpha val="70000"/>
            </a:srgbClr>
          </a:solidFill>
          <a:ln w="9525" algn="ctr">
            <a:noFill/>
            <a:miter lim="800000"/>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4" name="AutoShape 46"/>
          <p:cNvSpPr>
            <a:spLocks/>
          </p:cNvSpPr>
          <p:nvPr/>
        </p:nvSpPr>
        <p:spPr bwMode="auto">
          <a:xfrm rot="5400000">
            <a:off x="2105026" y="5059361"/>
            <a:ext cx="76200" cy="608013"/>
          </a:xfrm>
          <a:prstGeom prst="rightBrace">
            <a:avLst>
              <a:gd name="adj1" fmla="val 66493"/>
              <a:gd name="adj2" fmla="val 50000"/>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5" name="Text Box 47"/>
          <p:cNvSpPr txBox="1">
            <a:spLocks noChangeArrowheads="1"/>
          </p:cNvSpPr>
          <p:nvPr/>
        </p:nvSpPr>
        <p:spPr bwMode="auto">
          <a:xfrm>
            <a:off x="2026270" y="5494659"/>
            <a:ext cx="479425" cy="336550"/>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Idle</a:t>
            </a:r>
          </a:p>
        </p:txBody>
      </p:sp>
      <p:sp>
        <p:nvSpPr>
          <p:cNvPr id="66" name="Text Box 48"/>
          <p:cNvSpPr txBox="1">
            <a:spLocks noChangeArrowheads="1"/>
          </p:cNvSpPr>
          <p:nvPr/>
        </p:nvSpPr>
        <p:spPr bwMode="auto">
          <a:xfrm>
            <a:off x="4844257" y="4002880"/>
            <a:ext cx="2131033" cy="338554"/>
          </a:xfrm>
          <a:prstGeom prst="rect">
            <a:avLst/>
          </a:prstGeom>
          <a:noFill/>
          <a:ln w="9525" algn="ctr">
            <a:noFill/>
            <a:miter lim="800000"/>
            <a:headEnd/>
            <a:tailEnd/>
          </a:ln>
          <a:effectLst/>
        </p:spPr>
        <p:txBody>
          <a:bodyPr wrap="none">
            <a:spAutoFit/>
          </a:bodyPr>
          <a:lstStyle/>
          <a:p>
            <a:pPr algn="ctr" fontAlgn="base">
              <a:spcBef>
                <a:spcPct val="0"/>
              </a:spcBef>
              <a:spcAft>
                <a:spcPct val="0"/>
              </a:spcAft>
            </a:pPr>
            <a:r>
              <a:rPr lang="en-US" sz="1600">
                <a:solidFill>
                  <a:srgbClr val="000000"/>
                </a:solidFill>
                <a:latin typeface="Gill Sans MT" pitchFamily="34" charset="0"/>
              </a:rPr>
              <a:t>No benefit over 1 CPU</a:t>
            </a:r>
          </a:p>
        </p:txBody>
      </p:sp>
      <p:sp>
        <p:nvSpPr>
          <p:cNvPr id="67" name="Rectangle 49"/>
          <p:cNvSpPr>
            <a:spLocks noChangeArrowheads="1"/>
          </p:cNvSpPr>
          <p:nvPr/>
        </p:nvSpPr>
        <p:spPr bwMode="auto">
          <a:xfrm>
            <a:off x="4723607" y="5022055"/>
            <a:ext cx="682625" cy="227013"/>
          </a:xfrm>
          <a:prstGeom prst="rect">
            <a:avLst/>
          </a:prstGeom>
          <a:solidFill>
            <a:srgbClr val="FF00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68" name="Text Box 50"/>
          <p:cNvSpPr txBox="1">
            <a:spLocks noChangeArrowheads="1"/>
          </p:cNvSpPr>
          <p:nvPr/>
        </p:nvSpPr>
        <p:spPr bwMode="auto">
          <a:xfrm>
            <a:off x="5390357" y="4795043"/>
            <a:ext cx="1245149" cy="584775"/>
          </a:xfrm>
          <a:prstGeom prst="rect">
            <a:avLst/>
          </a:prstGeom>
          <a:noFill/>
          <a:ln w="9525" algn="ctr">
            <a:noFill/>
            <a:miter lim="800000"/>
            <a:headEnd/>
            <a:tailEnd/>
          </a:ln>
          <a:effectLst/>
        </p:spPr>
        <p:txBody>
          <a:bodyPr wrap="none">
            <a:spAutoFit/>
          </a:bodyPr>
          <a:lstStyle/>
          <a:p>
            <a:pPr fontAlgn="base">
              <a:spcBef>
                <a:spcPct val="0"/>
              </a:spcBef>
              <a:spcAft>
                <a:spcPct val="0"/>
              </a:spcAft>
            </a:pPr>
            <a:r>
              <a:rPr lang="en-US" sz="1600">
                <a:solidFill>
                  <a:srgbClr val="000000"/>
                </a:solidFill>
                <a:latin typeface="Gill Sans MT" pitchFamily="34" charset="0"/>
              </a:rPr>
              <a:t>Performance</a:t>
            </a:r>
          </a:p>
          <a:p>
            <a:pPr fontAlgn="base">
              <a:spcBef>
                <a:spcPct val="0"/>
              </a:spcBef>
              <a:spcAft>
                <a:spcPct val="0"/>
              </a:spcAft>
            </a:pPr>
            <a:r>
              <a:rPr lang="en-US" sz="1600">
                <a:solidFill>
                  <a:srgbClr val="000000"/>
                </a:solidFill>
                <a:latin typeface="Gill Sans MT" pitchFamily="34" charset="0"/>
              </a:rPr>
              <a:t>degradation!</a:t>
            </a:r>
          </a:p>
        </p:txBody>
      </p:sp>
      <p:sp>
        <p:nvSpPr>
          <p:cNvPr id="69" name="Line 51"/>
          <p:cNvSpPr>
            <a:spLocks noChangeShapeType="1"/>
          </p:cNvSpPr>
          <p:nvPr/>
        </p:nvSpPr>
        <p:spPr bwMode="auto">
          <a:xfrm>
            <a:off x="4723607" y="1758155"/>
            <a:ext cx="0" cy="3870325"/>
          </a:xfrm>
          <a:prstGeom prst="line">
            <a:avLst/>
          </a:prstGeom>
          <a:noFill/>
          <a:ln w="9525">
            <a:solidFill>
              <a:srgbClr val="0000FF"/>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
        <p:nvSpPr>
          <p:cNvPr id="70" name="Line 33"/>
          <p:cNvSpPr>
            <a:spLocks noChangeShapeType="1"/>
          </p:cNvSpPr>
          <p:nvPr/>
        </p:nvSpPr>
        <p:spPr bwMode="auto">
          <a:xfrm>
            <a:off x="5406232" y="4793455"/>
            <a:ext cx="0" cy="303213"/>
          </a:xfrm>
          <a:prstGeom prst="line">
            <a:avLst/>
          </a:prstGeom>
          <a:noFill/>
          <a:ln w="9525">
            <a:solidFill>
              <a:schemeClr val="tx1"/>
            </a:solidFill>
            <a:round/>
            <a:headEnd/>
            <a:tailEnd/>
          </a:ln>
          <a:effectLst/>
        </p:spPr>
        <p:txBody>
          <a:bodyPr wrap="none" anchor="ctr"/>
          <a:lstStyle/>
          <a:p>
            <a:pPr algn="ctr" fontAlgn="base">
              <a:spcBef>
                <a:spcPct val="0"/>
              </a:spcBef>
              <a:spcAft>
                <a:spcPct val="0"/>
              </a:spcAft>
            </a:pPr>
            <a:endParaRPr lang="en-US" sz="1600">
              <a:solidFill>
                <a:srgbClr val="000000"/>
              </a:solidFill>
              <a:latin typeface="Gill Sans MT" pitchFamily="34" charset="0"/>
            </a:endParaRPr>
          </a:p>
        </p:txBody>
      </p:sp>
    </p:spTree>
    <p:extLst>
      <p:ext uri="{BB962C8B-B14F-4D97-AF65-F5344CB8AC3E}">
        <p14:creationId xmlns:p14="http://schemas.microsoft.com/office/powerpoint/2010/main" val="757073441"/>
      </p:ext>
    </p:extLst>
  </p:cSld>
  <p:clrMapOvr>
    <a:masterClrMapping/>
  </p:clrMapOvr>
</p:sld>
</file>

<file path=ppt/theme/theme1.xml><?xml version="1.0" encoding="utf-8"?>
<a:theme xmlns:a="http://schemas.openxmlformats.org/drawingml/2006/main" name="L4-memory-hierarchy-and-cach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8000"/>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a:spPr>
      <a:bodyPr wrap="square" anchor="ctr"/>
      <a:lstStyle>
        <a:defPPr algn="ctr" fontAlgn="base">
          <a:spcBef>
            <a:spcPct val="0"/>
          </a:spcBef>
          <a:spcAft>
            <a:spcPct val="0"/>
          </a:spcAft>
          <a:defRPr sz="1600" dirty="0" smtClean="0">
            <a:solidFill>
              <a:srgbClr val="000000"/>
            </a:solidFill>
            <a:latin typeface="Gill Sans MT"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Props1.xml><?xml version="1.0" encoding="utf-8"?>
<ds:datastoreItem xmlns:ds="http://schemas.openxmlformats.org/officeDocument/2006/customXml" ds:itemID="{F3695433-FFAA-4056-A646-A00B780CE494}">
  <ds:schemaRefs>
    <ds:schemaRef ds:uri="http://schemas.microsoft.com/office/2006/customDocumentInformationPanel"/>
  </ds:schemaRefs>
</ds:datastoreItem>
</file>

<file path=docProps/app.xml><?xml version="1.0" encoding="utf-8"?>
<Properties xmlns="http://schemas.openxmlformats.org/officeDocument/2006/extended-properties" xmlns:vt="http://schemas.openxmlformats.org/officeDocument/2006/docPropsVTypes">
  <Template>L12-prefetching</Template>
  <TotalTime>34057</TotalTime>
  <Words>2369</Words>
  <Application>Microsoft Macintosh PowerPoint</Application>
  <PresentationFormat>On-screen Show (4:3)</PresentationFormat>
  <Paragraphs>561</Paragraphs>
  <Slides>41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Gill Sans MT</vt:lpstr>
      <vt:lpstr>Symbol</vt:lpstr>
      <vt:lpstr>Wingdings</vt:lpstr>
      <vt:lpstr>L4-memory-hierarchy-and-caches</vt:lpstr>
      <vt:lpstr>COMP 590-154: Computer Architecture</vt:lpstr>
      <vt:lpstr>Getting More Performance</vt:lpstr>
      <vt:lpstr>Bridging the Gap</vt:lpstr>
      <vt:lpstr>Higher Complexity not Worth Effort</vt:lpstr>
      <vt:lpstr>User Visible/Invisible</vt:lpstr>
      <vt:lpstr>Sources of (Coarse) Parallelism</vt:lpstr>
      <vt:lpstr>SMP Machines</vt:lpstr>
      <vt:lpstr>MP Workload Benefits</vt:lpstr>
      <vt:lpstr>… If Only One Task Available</vt:lpstr>
      <vt:lpstr>Benefit of MP Depends on Workload</vt:lpstr>
      <vt:lpstr>Hardware Modifications for SMP</vt:lpstr>
      <vt:lpstr>Chip-Multiprocessing (CMP)</vt:lpstr>
      <vt:lpstr>On-chip Interconnects (1/5)</vt:lpstr>
      <vt:lpstr>On-chip Interconnects (2/5)</vt:lpstr>
      <vt:lpstr>On-chip Interconnects (3/5)</vt:lpstr>
      <vt:lpstr>On-chip Interconnects (4/5)</vt:lpstr>
      <vt:lpstr>On-chip Interconnects (5/5)</vt:lpstr>
      <vt:lpstr>Benefits of CMP</vt:lpstr>
      <vt:lpstr>CMP Performance vs. Power</vt:lpstr>
      <vt:lpstr>Multi-Threading</vt:lpstr>
      <vt:lpstr>Scalar Pipeline</vt:lpstr>
      <vt:lpstr>Superscalar Pipeline</vt:lpstr>
      <vt:lpstr>Chip Multiprocessing (CMP)</vt:lpstr>
      <vt:lpstr>Coarse-Grained Multithreading (1/3)</vt:lpstr>
      <vt:lpstr>Coarse-Grained Multithreading (2/3)</vt:lpstr>
      <vt:lpstr>Coarse-Grained Multithreading (3/3)</vt:lpstr>
      <vt:lpstr>Fine-Grained Multithreading (1/3)</vt:lpstr>
      <vt:lpstr>Fine-Grained Multithreading (2/3)</vt:lpstr>
      <vt:lpstr>Fine-Grained Multithreading (3/3)</vt:lpstr>
      <vt:lpstr>Simultaneous Multithreading (1/3)</vt:lpstr>
      <vt:lpstr>Simultaneous Multithreading (2/3)</vt:lpstr>
      <vt:lpstr>Simultaneous Multithreading (3/3)</vt:lpstr>
      <vt:lpstr>Issues for SMT</vt:lpstr>
      <vt:lpstr>Latency vs. Throughput</vt:lpstr>
      <vt:lpstr>CMP vs. MT</vt:lpstr>
      <vt:lpstr>Combining MP Techniques (1/2)</vt:lpstr>
      <vt:lpstr>Combining MP Techniques (2/2)</vt:lpstr>
      <vt:lpstr>Scalability Beyond the Machine</vt:lpstr>
      <vt:lpstr>Server Racks</vt:lpstr>
      <vt:lpstr>Datacenters (1/2)</vt:lpstr>
      <vt:lpstr>Datacenters (2/2)</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What is it, and how is it related to Computer Science anyway?</dc:title>
  <dc:creator>mike</dc:creator>
  <cp:lastModifiedBy>Akshintala, Amogh</cp:lastModifiedBy>
  <cp:revision>329</cp:revision>
  <dcterms:created xsi:type="dcterms:W3CDTF">2012-09-21T01:57:31Z</dcterms:created>
  <dcterms:modified xsi:type="dcterms:W3CDTF">2020-04-02T17:52:25Z</dcterms:modified>
</cp:coreProperties>
</file>