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40"/>
  </p:notesMasterIdLst>
  <p:sldIdLst>
    <p:sldId id="297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2582" autoAdjust="0"/>
  </p:normalViewPr>
  <p:slideViewPr>
    <p:cSldViewPr>
      <p:cViewPr varScale="1">
        <p:scale>
          <a:sx n="117" d="100"/>
          <a:sy n="117" d="100"/>
        </p:scale>
        <p:origin x="13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5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6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0BFCF-8F27-4775-A75C-FAB6C4D28C2C}" type="datetimeFigureOut">
              <a:rPr lang="en-US" smtClean="0"/>
              <a:pPr/>
              <a:t>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76F42-9BAD-4ADC-9380-BAF04DBAE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7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3C534-D55E-BB4C-855F-D591140389A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7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3E04-27D9-46D0-8E5E-574105FE926A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AE38-4FE2-476F-AA29-FD0042468091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0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6061-B959-4725-AE30-AE21542BD07F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19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76CA-E5D3-415A-B499-5EA633AA3DAB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4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6962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535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3228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53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716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n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5742-DAB5-4053-860F-1717404AFD38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692696"/>
            <a:ext cx="8229600" cy="5586021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004125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930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576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96" y="1011484"/>
            <a:ext cx="8229600" cy="508181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0703-D0DB-4A3D-ABC1-9E0431DA8AAE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6440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6660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6643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4928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2275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83071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70568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93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653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0703-D0DB-4A3D-ABC1-9E0431DA8AAE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B630-68D3-414D-A4F1-D52DC56D80A2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46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n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B7FF-81EC-4713-8ACA-86CB1D8B9296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692696"/>
            <a:ext cx="8229600" cy="5586021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951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411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1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851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740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444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752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278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9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B9F0-29CA-4A58-A3D9-1C052DF9BA45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67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504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562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47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272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779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288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51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471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036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4040188" cy="9781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041775" cy="9781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82E9-8412-4C19-8503-641E651FD71E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215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156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380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862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935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109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370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982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542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008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580A-C8C9-4E4B-B69B-76B8547A83E7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2776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801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188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520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264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911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6306846"/>
            <a:ext cx="7886700" cy="528349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4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B5B7-A1B6-4CB9-A312-C2E879147BB1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3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B7FF-81EC-4713-8ACA-86CB1D8B9296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692696"/>
            <a:ext cx="8229600" cy="5586021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3F9FFF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562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D87C-1DEC-40A5-9AB9-4C611B4D13B1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5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6278563"/>
            <a:ext cx="9144000" cy="57943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984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50154"/>
            <a:ext cx="91440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96" y="1011485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D5742-DAB5-4053-860F-1717404AFD38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650" r:id="rId29"/>
    <p:sldLayoutId id="2147483660" r:id="rId30"/>
    <p:sldLayoutId id="2147483663" r:id="rId31"/>
    <p:sldLayoutId id="2147483664" r:id="rId32"/>
    <p:sldLayoutId id="2147483665" r:id="rId33"/>
    <p:sldLayoutId id="2147483666" r:id="rId34"/>
    <p:sldLayoutId id="2147483667" r:id="rId35"/>
    <p:sldLayoutId id="2147483668" r:id="rId36"/>
    <p:sldLayoutId id="2147483670" r:id="rId37"/>
    <p:sldLayoutId id="2147483671" r:id="rId38"/>
    <p:sldLayoutId id="2147483672" r:id="rId39"/>
    <p:sldLayoutId id="2147483673" r:id="rId40"/>
    <p:sldLayoutId id="2147483674" r:id="rId41"/>
    <p:sldLayoutId id="2147483675" r:id="rId42"/>
    <p:sldLayoutId id="2147483676" r:id="rId43"/>
    <p:sldLayoutId id="2147483677" r:id="rId44"/>
    <p:sldLayoutId id="2147483678" r:id="rId45"/>
    <p:sldLayoutId id="2147483679" r:id="rId46"/>
    <p:sldLayoutId id="2147483680" r:id="rId47"/>
    <p:sldLayoutId id="2147483681" r:id="rId48"/>
    <p:sldLayoutId id="2147483682" r:id="rId49"/>
    <p:sldLayoutId id="2147483683" r:id="rId50"/>
    <p:sldLayoutId id="2147483684" r:id="rId51"/>
    <p:sldLayoutId id="2147483685" r:id="rId52"/>
    <p:sldLayoutId id="2147483686" r:id="rId53"/>
    <p:sldLayoutId id="2147483687" r:id="rId54"/>
    <p:sldLayoutId id="2147483688" r:id="rId55"/>
    <p:sldLayoutId id="2147483689" r:id="rId56"/>
    <p:sldLayoutId id="2147483691" r:id="rId57"/>
    <p:sldLayoutId id="2147483692" r:id="rId58"/>
    <p:sldLayoutId id="2147483693" r:id="rId59"/>
    <p:sldLayoutId id="2147483694" r:id="rId60"/>
    <p:sldLayoutId id="2147483695" r:id="rId61"/>
    <p:sldLayoutId id="2147483696" r:id="rId62"/>
    <p:sldLayoutId id="2147483698" r:id="rId63"/>
    <p:sldLayoutId id="2147483699" r:id="rId64"/>
    <p:sldLayoutId id="2147483700" r:id="rId6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lang="en-US" sz="4400" kern="1200" dirty="0" smtClean="0">
          <a:solidFill>
            <a:srgbClr val="99CCFF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ulos.com/knowhow/sysverilog/tutorial/assertions/" TargetMode="Externa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457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SystemVerilog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59436"/>
            <a:ext cx="9144000" cy="2316588"/>
          </a:xfrm>
        </p:spPr>
        <p:txBody>
          <a:bodyPr>
            <a:normAutofit/>
          </a:bodyPr>
          <a:lstStyle/>
          <a:p>
            <a:pPr>
              <a:spcAft>
                <a:spcPts val="1080"/>
              </a:spcAf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 590-154 Computer Architecture</a:t>
            </a:r>
          </a:p>
          <a:p>
            <a:pPr>
              <a:spcAft>
                <a:spcPts val="1080"/>
              </a:spcAf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Amogh Akshintala</a:t>
            </a:r>
          </a:p>
          <a:p>
            <a:pPr>
              <a:spcAft>
                <a:spcPts val="1080"/>
              </a:spcAf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(with thanks to Prof. Mike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Ferdman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at Stony Brook University)</a:t>
            </a:r>
          </a:p>
        </p:txBody>
      </p:sp>
    </p:spTree>
    <p:extLst>
      <p:ext uri="{BB962C8B-B14F-4D97-AF65-F5344CB8AC3E}">
        <p14:creationId xmlns:p14="http://schemas.microsoft.com/office/powerpoint/2010/main" val="131970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Combinational Procedural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</a:t>
            </a:r>
            <a:r>
              <a:rPr lang="en-US" dirty="0" err="1"/>
              <a:t>always_comb</a:t>
            </a:r>
            <a:r>
              <a:rPr lang="en-US" dirty="0"/>
              <a:t> procedural block to describe combinational logic using a series of sequential statements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82501" y="2799472"/>
            <a:ext cx="4709979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a, b, c, f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b, c;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// Combinational logic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// described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// in C-like syntax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28650" y="2996952"/>
            <a:ext cx="3439294" cy="4633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4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dirty="0"/>
              <a:t> blocks are independent and parallel to each other</a:t>
            </a:r>
          </a:p>
        </p:txBody>
      </p:sp>
    </p:spTree>
    <p:extLst>
      <p:ext uri="{BB962C8B-B14F-4D97-AF65-F5344CB8AC3E}">
        <p14:creationId xmlns:p14="http://schemas.microsoft.com/office/powerpoint/2010/main" val="159130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Procedural Mux Description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7261" y="1876269"/>
            <a:ext cx="3924760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mux3(a, b,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b,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 = 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 =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391" y="3435578"/>
            <a:ext cx="3418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Calibri"/>
                <a:cs typeface="Calibri"/>
              </a:rPr>
              <a:t>Important: for behavior to be combinational, every output (f) must be assigned in all possible control paths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b="0" dirty="0">
                <a:solidFill>
                  <a:schemeClr val="tx1"/>
                </a:solidFill>
                <a:latin typeface="Calibri"/>
                <a:cs typeface="Calibri"/>
              </a:rPr>
              <a:t>Why?  Otherwise, would be a latch</a:t>
            </a:r>
            <a:r>
              <a:rPr lang="en-US" dirty="0">
                <a:latin typeface="Calibri"/>
                <a:cs typeface="Calibri"/>
              </a:rPr>
              <a:t> and not combinational logic.</a:t>
            </a:r>
            <a:endParaRPr lang="en-US" b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7" name="Straight Connector 6"/>
          <p:cNvCxnSpPr>
            <a:endCxn id="6" idx="1"/>
          </p:cNvCxnSpPr>
          <p:nvPr/>
        </p:nvCxnSpPr>
        <p:spPr bwMode="auto">
          <a:xfrm>
            <a:off x="3151163" y="3739429"/>
            <a:ext cx="2330228" cy="711812"/>
          </a:xfrm>
          <a:prstGeom prst="line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  <p:cxnSp>
        <p:nvCxnSpPr>
          <p:cNvPr id="9" name="Straight Connector 8"/>
          <p:cNvCxnSpPr>
            <a:endCxn id="6" idx="1"/>
          </p:cNvCxnSpPr>
          <p:nvPr/>
        </p:nvCxnSpPr>
        <p:spPr bwMode="auto">
          <a:xfrm flipV="1">
            <a:off x="3151163" y="4451241"/>
            <a:ext cx="2330228" cy="125072"/>
          </a:xfrm>
          <a:prstGeom prst="line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481391" y="2084995"/>
            <a:ext cx="306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Calibri"/>
                <a:cs typeface="Calibri"/>
              </a:rPr>
              <a:t>If we are going to drive f this way, need to declare it as logic</a:t>
            </a:r>
          </a:p>
        </p:txBody>
      </p:sp>
      <p:cxnSp>
        <p:nvCxnSpPr>
          <p:cNvPr id="13" name="Straight Connector 12"/>
          <p:cNvCxnSpPr>
            <a:endCxn id="12" idx="1"/>
          </p:cNvCxnSpPr>
          <p:nvPr/>
        </p:nvCxnSpPr>
        <p:spPr bwMode="auto">
          <a:xfrm>
            <a:off x="3291840" y="2388847"/>
            <a:ext cx="2189551" cy="19314"/>
          </a:xfrm>
          <a:prstGeom prst="line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2141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Accidental Latch Description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355976" y="1543791"/>
            <a:ext cx="4159374" cy="4633171"/>
          </a:xfrm>
        </p:spPr>
        <p:txBody>
          <a:bodyPr/>
          <a:lstStyle/>
          <a:p>
            <a:r>
              <a:rPr lang="en-US" dirty="0"/>
              <a:t>This is not combinational, because for certain values of b, f must remember its previous value.</a:t>
            </a:r>
          </a:p>
          <a:p>
            <a:r>
              <a:rPr lang="en-US" dirty="0"/>
              <a:t>This code describes a latch.  (If you want a latch, you should define it using </a:t>
            </a:r>
            <a:r>
              <a:rPr lang="en-US" dirty="0" err="1"/>
              <a:t>always_latch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543791"/>
            <a:ext cx="3647716" cy="2862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bad(a, b, f);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logic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a, b;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 == 1)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 = 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6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Multiply-Assigned Values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08104" y="1543791"/>
            <a:ext cx="3007246" cy="4633171"/>
          </a:xfrm>
        </p:spPr>
        <p:txBody>
          <a:bodyPr/>
          <a:lstStyle/>
          <a:p>
            <a:r>
              <a:rPr lang="en-US" dirty="0"/>
              <a:t>Both of these blocks execute concurrently</a:t>
            </a:r>
          </a:p>
          <a:p>
            <a:r>
              <a:rPr lang="en-US" dirty="0"/>
              <a:t>So what is the value of b?</a:t>
            </a:r>
            <a:br>
              <a:rPr lang="en-US" dirty="0"/>
            </a:br>
            <a:r>
              <a:rPr lang="en-US" dirty="0"/>
              <a:t>We don’t know!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Don’t do this!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543791"/>
            <a:ext cx="4871847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bad2(...);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... something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... something else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520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Multi-Bit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56" y="1543791"/>
            <a:ext cx="3439294" cy="4633171"/>
          </a:xfrm>
        </p:spPr>
        <p:txBody>
          <a:bodyPr/>
          <a:lstStyle/>
          <a:p>
            <a:r>
              <a:rPr lang="en-US" dirty="0"/>
              <a:t>Can define inputs, outputs, or logic with multiple bits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545832"/>
            <a:ext cx="4351719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mux4(a, b,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logic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[3:0] f;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[3:0] a,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f = 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f =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368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Multi-Bit Constants and </a:t>
            </a:r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4778"/>
            <a:ext cx="7886700" cy="20342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give constants with specified number bits</a:t>
            </a:r>
          </a:p>
          <a:p>
            <a:pPr lvl="1"/>
            <a:r>
              <a:rPr lang="en-US" dirty="0"/>
              <a:t>In binary or hexadecimal</a:t>
            </a:r>
          </a:p>
          <a:p>
            <a:r>
              <a:rPr lang="en-US" dirty="0"/>
              <a:t>Can concatenate with { and }</a:t>
            </a:r>
          </a:p>
          <a:p>
            <a:r>
              <a:rPr lang="en-US" dirty="0"/>
              <a:t>Can reverse order (to index buffers left-to-right)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4311" y="3374990"/>
            <a:ext cx="8456161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[3:0] a, b, c;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[3:0] d;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[7:0] e;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[1:0] f;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4’b0010;   // four bits, specified in binary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= 4’hC;      // four bits, specified in hex == 1100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 = 3;         // == 0011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 = -2;      	  // 2’s complement == 1110 as bits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 = {a, b};    // concatenate == 0010_1100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a[2 : 1];  // two bits from middle == 01</a:t>
            </a:r>
          </a:p>
        </p:txBody>
      </p:sp>
    </p:spTree>
    <p:extLst>
      <p:ext uri="{BB962C8B-B14F-4D97-AF65-F5344CB8AC3E}">
        <p14:creationId xmlns:p14="http://schemas.microsoft.com/office/powerpoint/2010/main" val="3096481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Case Statements and “Don’t-Cares”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5526797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(out, in0, in1, in2);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in0, in1, in2;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logic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({in0, in1, in2})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3'b000: out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3'b001: out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3'b010: out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3'b011: out =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3'b10x: out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out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0687" y="2182208"/>
            <a:ext cx="226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Calibri"/>
                <a:cs typeface="Calibri"/>
              </a:rPr>
              <a:t>output value is undefined in this case</a:t>
            </a:r>
          </a:p>
        </p:txBody>
      </p:sp>
      <p:cxnSp>
        <p:nvCxnSpPr>
          <p:cNvPr id="9" name="Straight Connector 8"/>
          <p:cNvCxnSpPr>
            <a:endCxn id="7" idx="1"/>
          </p:cNvCxnSpPr>
          <p:nvPr/>
        </p:nvCxnSpPr>
        <p:spPr bwMode="auto">
          <a:xfrm flipV="1">
            <a:off x="4340400" y="2505374"/>
            <a:ext cx="2280287" cy="1755165"/>
          </a:xfrm>
          <a:prstGeom prst="line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686493" y="3383393"/>
            <a:ext cx="2261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Calibri"/>
                <a:cs typeface="Calibri"/>
              </a:rPr>
              <a:t>last bit is a “don’t care” -- this line will be active for 100 OR 101</a:t>
            </a:r>
          </a:p>
        </p:txBody>
      </p:sp>
      <p:cxnSp>
        <p:nvCxnSpPr>
          <p:cNvPr id="11" name="Straight Connector 10"/>
          <p:cNvCxnSpPr>
            <a:endCxn id="10" idx="1"/>
          </p:cNvCxnSpPr>
          <p:nvPr/>
        </p:nvCxnSpPr>
        <p:spPr bwMode="auto">
          <a:xfrm flipV="1">
            <a:off x="4369264" y="3983558"/>
            <a:ext cx="2317229" cy="517528"/>
          </a:xfrm>
          <a:prstGeom prst="line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  <p:cxnSp>
        <p:nvCxnSpPr>
          <p:cNvPr id="13" name="Straight Connector 12"/>
          <p:cNvCxnSpPr>
            <a:endCxn id="15" idx="1"/>
          </p:cNvCxnSpPr>
          <p:nvPr/>
        </p:nvCxnSpPr>
        <p:spPr bwMode="auto">
          <a:xfrm>
            <a:off x="3938954" y="4748155"/>
            <a:ext cx="2447732" cy="461665"/>
          </a:xfrm>
          <a:prstGeom prst="line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386686" y="4748155"/>
            <a:ext cx="2261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default gives “else” behavior.  Here active if 110 or 111</a:t>
            </a:r>
            <a:endParaRPr lang="en-US" b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681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arithmetic operators defined: + - * / %</a:t>
            </a:r>
          </a:p>
          <a:p>
            <a:r>
              <a:rPr lang="en-US" dirty="0"/>
              <a:t>Many subtleties here, so be careful:</a:t>
            </a:r>
          </a:p>
          <a:p>
            <a:pPr lvl="1"/>
            <a:r>
              <a:rPr lang="en-US" dirty="0"/>
              <a:t>four bit number + four bit number = five bit number</a:t>
            </a:r>
          </a:p>
          <a:p>
            <a:pPr lvl="2"/>
            <a:r>
              <a:rPr lang="en-US" dirty="0"/>
              <a:t>Or just the bottom four bits</a:t>
            </a:r>
          </a:p>
          <a:p>
            <a:pPr lvl="1"/>
            <a:r>
              <a:rPr lang="en-US" dirty="0"/>
              <a:t>arbitrary division is difficult</a:t>
            </a:r>
          </a:p>
          <a:p>
            <a:pPr lvl="1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16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Addition and Subtraction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4159374" cy="4633171"/>
          </a:xfrm>
        </p:spPr>
        <p:txBody>
          <a:bodyPr/>
          <a:lstStyle/>
          <a:p>
            <a:r>
              <a:rPr lang="en-US" dirty="0"/>
              <a:t>Be wary of overflow!</a:t>
            </a:r>
          </a:p>
          <a:p>
            <a:endParaRPr lang="en-US" dirty="0"/>
          </a:p>
          <a:p>
            <a:endParaRPr lang="en-US" sz="6000" dirty="0"/>
          </a:p>
          <a:p>
            <a:r>
              <a:rPr lang="en-US" dirty="0"/>
              <a:t>Use “signed” if you want, values as 2’s complement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5695" y="1907694"/>
            <a:ext cx="267859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[3:0] a, b;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[4:0] c;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a + b;</a:t>
            </a:r>
            <a:endParaRPr lang="en-US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947" y="2184693"/>
            <a:ext cx="295510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[3:0] d, e, f;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 = d + e;</a:t>
            </a:r>
            <a:endParaRPr lang="en-US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9715" y="3274064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Calibri"/>
                <a:cs typeface="Calibri"/>
              </a:rPr>
              <a:t>4’b1000 + 4’b1000 = …</a:t>
            </a:r>
            <a:endParaRPr lang="en-US" dirty="0">
              <a:latin typeface="Calibri"/>
              <a:cs typeface="Calibri"/>
            </a:endParaRPr>
          </a:p>
          <a:p>
            <a:r>
              <a:rPr lang="en-US" b="0" dirty="0">
                <a:solidFill>
                  <a:schemeClr val="tx1"/>
                </a:solidFill>
                <a:latin typeface="Calibri"/>
                <a:cs typeface="Calibri"/>
              </a:rPr>
              <a:t>Overflows to zero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5695" y="3274064"/>
            <a:ext cx="3671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Five bit output can prevent overflow:</a:t>
            </a:r>
            <a:endParaRPr lang="en-US" b="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4’b1000 + 4’b1000 gives 5’b10000</a:t>
            </a:r>
            <a:endParaRPr lang="en-US" b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5695" y="4482986"/>
            <a:ext cx="3906839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[3:0] g, h,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[4:0] j;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 = 4’b0001; // == 1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 = 4’b0111; // == 7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 = g – h;  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g – h;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8077" y="5632817"/>
            <a:ext cx="1976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chemeClr val="tx1"/>
                </a:solidFill>
                <a:latin typeface="Calibri"/>
                <a:cs typeface="Calibri"/>
              </a:rPr>
              <a:t>i</a:t>
            </a:r>
            <a:r>
              <a:rPr lang="en-US" b="0" dirty="0">
                <a:solidFill>
                  <a:schemeClr val="tx1"/>
                </a:solidFill>
                <a:latin typeface="Calibri"/>
                <a:cs typeface="Calibri"/>
              </a:rPr>
              <a:t> == 4’b1010 == -6</a:t>
            </a:r>
          </a:p>
          <a:p>
            <a:r>
              <a:rPr lang="en-US" dirty="0">
                <a:latin typeface="Calibri"/>
                <a:cs typeface="Calibri"/>
              </a:rPr>
              <a:t>j == 5’b11010 == -6</a:t>
            </a:r>
            <a:endParaRPr lang="en-US" b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3685021" y="5494474"/>
            <a:ext cx="1168333" cy="327264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8627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k bit number with m bit number</a:t>
            </a:r>
          </a:p>
          <a:p>
            <a:pPr lvl="1"/>
            <a:r>
              <a:rPr lang="en-US" dirty="0"/>
              <a:t>How many bits does the result have?     </a:t>
            </a:r>
          </a:p>
          <a:p>
            <a:endParaRPr lang="en-US" dirty="0"/>
          </a:p>
          <a:p>
            <a:endParaRPr lang="en-US" sz="1800" dirty="0"/>
          </a:p>
          <a:p>
            <a:r>
              <a:rPr lang="en-US" dirty="0"/>
              <a:t>If you use fewer bits in your code</a:t>
            </a:r>
          </a:p>
          <a:p>
            <a:pPr lvl="1"/>
            <a:r>
              <a:rPr lang="en-US" dirty="0"/>
              <a:t>Gets least significant bits of the product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95054" y="2035297"/>
            <a:ext cx="80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>
                <a:solidFill>
                  <a:schemeClr val="tx1"/>
                </a:solidFill>
                <a:latin typeface="Calibri"/>
                <a:cs typeface="Calibri"/>
              </a:rPr>
              <a:t>k+m</a:t>
            </a:r>
            <a:endParaRPr lang="en-US" sz="2400" b="1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8177" y="2431617"/>
            <a:ext cx="364771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[3:0] a, b;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[7:0] c;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4'b1110; // -2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= 4'b0111; // 7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 = a*b;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97143" y="3429000"/>
            <a:ext cx="2743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c</a:t>
            </a:r>
            <a:r>
              <a:rPr lang="en-US" sz="2000" b="0" dirty="0">
                <a:solidFill>
                  <a:schemeClr val="tx1"/>
                </a:solidFill>
                <a:latin typeface="Calibri"/>
                <a:cs typeface="Calibri"/>
              </a:rPr>
              <a:t> = 8’b1111_0010 == -14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24038" y="5013176"/>
            <a:ext cx="39247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[3:0] a, b, d;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4'b1110; // -2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= 4'b0111; // 7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 = a*b;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71477" y="5837202"/>
            <a:ext cx="1847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tx1"/>
                </a:solidFill>
                <a:latin typeface="Calibri"/>
                <a:cs typeface="Calibri"/>
              </a:rPr>
              <a:t>d = 4’0010 ==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97615" y="5860648"/>
            <a:ext cx="128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53735"/>
                </a:solidFill>
                <a:latin typeface="Calibri"/>
                <a:cs typeface="Calibri"/>
              </a:rPr>
              <a:t>Underflow!</a:t>
            </a:r>
          </a:p>
        </p:txBody>
      </p:sp>
    </p:spTree>
    <p:extLst>
      <p:ext uri="{BB962C8B-B14F-4D97-AF65-F5344CB8AC3E}">
        <p14:creationId xmlns:p14="http://schemas.microsoft.com/office/powerpoint/2010/main" val="244060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First Things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SystemVerilog</a:t>
            </a:r>
            <a:r>
              <a:rPr lang="en-US" dirty="0"/>
              <a:t> is a superset of Verilog</a:t>
            </a:r>
          </a:p>
          <a:p>
            <a:pPr lvl="1"/>
            <a:r>
              <a:rPr lang="en-US" dirty="0"/>
              <a:t>The subset we use is 99% Verilog + a few new constructs</a:t>
            </a:r>
          </a:p>
          <a:p>
            <a:pPr lvl="1"/>
            <a:r>
              <a:rPr lang="en-US" dirty="0"/>
              <a:t>Familiarity with Verilog (or even VHDL) helps a lot</a:t>
            </a:r>
          </a:p>
          <a:p>
            <a:r>
              <a:rPr lang="en-US" dirty="0" err="1"/>
              <a:t>SystemVerilog</a:t>
            </a:r>
            <a:r>
              <a:rPr lang="en-US" dirty="0"/>
              <a:t> resources on “Project 1” page</a:t>
            </a:r>
          </a:p>
          <a:p>
            <a:pPr lvl="1"/>
            <a:r>
              <a:rPr lang="en-US" dirty="0"/>
              <a:t>Including a link to a good Verilog tutorial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38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Sequential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so far was purely combinational</a:t>
            </a:r>
          </a:p>
          <a:p>
            <a:pPr lvl="1"/>
            <a:r>
              <a:rPr lang="en-US" dirty="0"/>
              <a:t>stateless</a:t>
            </a:r>
          </a:p>
          <a:p>
            <a:r>
              <a:rPr lang="en-US" dirty="0"/>
              <a:t>What about sequential systems?</a:t>
            </a:r>
          </a:p>
          <a:p>
            <a:pPr lvl="1"/>
            <a:r>
              <a:rPr lang="en-US" dirty="0"/>
              <a:t>flip-flops, registers, finite state machines</a:t>
            </a:r>
          </a:p>
          <a:p>
            <a:r>
              <a:rPr lang="en-US" dirty="0"/>
              <a:t>New constructs</a:t>
            </a:r>
          </a:p>
          <a:p>
            <a:pPr lvl="1"/>
            <a:r>
              <a:rPr lang="en-US" dirty="0" err="1"/>
              <a:t>always_ff</a:t>
            </a:r>
            <a:r>
              <a:rPr lang="en-US" dirty="0"/>
              <a:t> @(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non-blocking assignment &lt;=</a:t>
            </a:r>
          </a:p>
          <a:p>
            <a:pPr lvl="1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00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Edge-Triggered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Variant of always block called always_ff</a:t>
            </a:r>
          </a:p>
          <a:p>
            <a:pPr lvl="1"/>
            <a:r>
              <a:rPr lang="en-US"/>
              <a:t>Indicates that block will be sequential logic (flip flops)</a:t>
            </a:r>
          </a:p>
          <a:p>
            <a:r>
              <a:rPr lang="en-US"/>
              <a:t>Procedural block occurs only on a signal’s edge</a:t>
            </a:r>
          </a:p>
          <a:p>
            <a:pPr lvl="1"/>
            <a:r>
              <a:rPr lang="en-US"/>
              <a:t>@(posedge …) or @(negedge …)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74484" y="3978930"/>
            <a:ext cx="6664004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// This procedure will be executed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// anytime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goes from 0 to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// or anytime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goes from 1 to 0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58578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Flip Flops (1/3)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 remembers what d was at the last clock edge</a:t>
            </a:r>
          </a:p>
          <a:p>
            <a:pPr lvl="1"/>
            <a:r>
              <a:rPr lang="en-US"/>
              <a:t>One bit of memory</a:t>
            </a:r>
          </a:p>
          <a:p>
            <a:r>
              <a:rPr lang="en-US"/>
              <a:t>Without reset: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0175" y="3289975"/>
            <a:ext cx="489441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flipflop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(d, q,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q &lt;= 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491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Flip Flops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Asynchronous reset: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0483" y="2562813"/>
            <a:ext cx="6972244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flipflop_asyncr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(d, q,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q &lt;=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q &lt;= 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837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Flip Flops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Synchronous reset: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7791" y="2504198"/>
            <a:ext cx="5864068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flipflop_syncr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(d, q,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q &lt;=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q &lt;= 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94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Multi-Bit Flip Flop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7484" y="1703120"/>
            <a:ext cx="6972244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flipflop_asyncr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(d, q,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[15:0] 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[15:0] q;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q &lt;=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q &lt;= 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57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Digression: Module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Parameters allow modules to be easily changed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Instantiate and set parameter: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160" y="2097557"/>
            <a:ext cx="5285421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my_flipflop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(d, q,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WIDTH=16;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[WIDTH-1:0] 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[WIDTH-1:0]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160" y="5435932"/>
            <a:ext cx="556113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my_flipflop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#(12) f0(d, q,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160" y="4995566"/>
            <a:ext cx="473398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my_flipflop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f0(d, q,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06530" y="3026421"/>
            <a:ext cx="233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Calibri"/>
                <a:cs typeface="Calibri"/>
              </a:rPr>
              <a:t>default value set to 16</a:t>
            </a:r>
          </a:p>
        </p:txBody>
      </p:sp>
      <p:cxnSp>
        <p:nvCxnSpPr>
          <p:cNvPr id="10" name="Straight Connector 9"/>
          <p:cNvCxnSpPr>
            <a:endCxn id="8" idx="1"/>
          </p:cNvCxnSpPr>
          <p:nvPr/>
        </p:nvCxnSpPr>
        <p:spPr bwMode="auto">
          <a:xfrm>
            <a:off x="4051495" y="2532185"/>
            <a:ext cx="2455035" cy="678902"/>
          </a:xfrm>
          <a:prstGeom prst="line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656693" y="4653136"/>
            <a:ext cx="187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Calibri"/>
                <a:cs typeface="Calibri"/>
              </a:rPr>
              <a:t>uses default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52825" y="5157192"/>
            <a:ext cx="2247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Calibri"/>
                <a:cs typeface="Calibri"/>
              </a:rPr>
              <a:t>changes parameter to</a:t>
            </a:r>
            <a:br>
              <a:rPr lang="en-US" b="0" dirty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en-US" b="0" dirty="0">
                <a:solidFill>
                  <a:schemeClr val="tx1"/>
                </a:solidFill>
                <a:latin typeface="Calibri"/>
                <a:cs typeface="Calibri"/>
              </a:rPr>
              <a:t>12 for this instance</a:t>
            </a:r>
          </a:p>
        </p:txBody>
      </p:sp>
      <p:cxnSp>
        <p:nvCxnSpPr>
          <p:cNvPr id="13" name="Straight Connector 12"/>
          <p:cNvCxnSpPr>
            <a:stCxn id="7" idx="3"/>
            <a:endCxn id="11" idx="1"/>
          </p:cNvCxnSpPr>
          <p:nvPr/>
        </p:nvCxnSpPr>
        <p:spPr bwMode="auto">
          <a:xfrm flipV="1">
            <a:off x="5496148" y="4837802"/>
            <a:ext cx="1160545" cy="342430"/>
          </a:xfrm>
          <a:prstGeom prst="line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6" idx="3"/>
            <a:endCxn id="12" idx="1"/>
          </p:cNvCxnSpPr>
          <p:nvPr/>
        </p:nvCxnSpPr>
        <p:spPr bwMode="auto">
          <a:xfrm flipV="1">
            <a:off x="6323298" y="5480358"/>
            <a:ext cx="429527" cy="140240"/>
          </a:xfrm>
          <a:prstGeom prst="line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762160" y="5878664"/>
            <a:ext cx="66640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my_flipflop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#(.WIDTH(12)) f0(d, q,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4627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Non-Blocking Assignment  a &lt;= b;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&lt;= is the non-blocking assignment operator</a:t>
            </a:r>
          </a:p>
          <a:p>
            <a:pPr lvl="1"/>
            <a:r>
              <a:rPr lang="en-US" dirty="0"/>
              <a:t>All left-hand side values take new values concurrently</a:t>
            </a:r>
          </a:p>
          <a:p>
            <a:endParaRPr lang="en-US" dirty="0"/>
          </a:p>
          <a:p>
            <a:endParaRPr lang="en-US" sz="1200" dirty="0"/>
          </a:p>
          <a:p>
            <a:r>
              <a:rPr lang="en-US" dirty="0"/>
              <a:t>This models synchronous logic!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3522" y="2556703"/>
            <a:ext cx="434032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b &lt;= 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 &lt;= b;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7350" y="2556703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Calibri"/>
                <a:cs typeface="Calibri"/>
              </a:rPr>
              <a:t>c </a:t>
            </a:r>
            <a:r>
              <a:rPr lang="en-US" dirty="0">
                <a:latin typeface="Calibri"/>
                <a:cs typeface="Calibri"/>
              </a:rPr>
              <a:t>gets the </a:t>
            </a:r>
            <a:r>
              <a:rPr lang="en-US" b="1" i="1" dirty="0">
                <a:latin typeface="Calibri"/>
                <a:cs typeface="Calibri"/>
              </a:rPr>
              <a:t>old</a:t>
            </a:r>
            <a:r>
              <a:rPr lang="en-US" dirty="0">
                <a:latin typeface="Calibri"/>
                <a:cs typeface="Calibri"/>
              </a:rPr>
              <a:t> value of b, not value assigned just above</a:t>
            </a:r>
            <a:endParaRPr lang="en-US" b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77" y="4412765"/>
            <a:ext cx="4613030" cy="18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56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Non-Blocking vs. 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non-blocking assignment &lt;= to describe</a:t>
            </a:r>
            <a:br>
              <a:rPr lang="en-US" dirty="0"/>
            </a:br>
            <a:r>
              <a:rPr lang="en-US" dirty="0"/>
              <a:t>edge-triggered (synchronous) assignments</a:t>
            </a:r>
          </a:p>
          <a:p>
            <a:endParaRPr lang="en-US" dirty="0"/>
          </a:p>
          <a:p>
            <a:endParaRPr lang="en-US" sz="1600" dirty="0"/>
          </a:p>
          <a:p>
            <a:r>
              <a:rPr lang="en-US" dirty="0"/>
              <a:t>Use blocking assignment = to describe</a:t>
            </a:r>
            <a:br>
              <a:rPr lang="en-US" dirty="0"/>
            </a:br>
            <a:r>
              <a:rPr lang="en-US" dirty="0"/>
              <a:t>combinational assignment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75559" y="2516703"/>
            <a:ext cx="434032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b &lt;= 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 &lt;= b;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75559" y="4939501"/>
            <a:ext cx="434032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b = 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 = b;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42317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Finite State Machines (1/2)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State names</a:t>
            </a:r>
          </a:p>
          <a:p>
            <a:r>
              <a:rPr lang="en-US"/>
              <a:t>Output values</a:t>
            </a:r>
          </a:p>
          <a:p>
            <a:r>
              <a:rPr lang="en-US"/>
              <a:t>Transition values</a:t>
            </a:r>
          </a:p>
          <a:p>
            <a:r>
              <a:rPr lang="en-US"/>
              <a:t>Reset state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577" y="1377335"/>
            <a:ext cx="3989739" cy="487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2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Hardware Description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Used for a variety of purposes in hardware design</a:t>
            </a:r>
          </a:p>
          <a:p>
            <a:pPr lvl="1"/>
            <a:r>
              <a:rPr lang="en-US"/>
              <a:t>High-level behavioral modeling</a:t>
            </a:r>
          </a:p>
          <a:p>
            <a:pPr lvl="1"/>
            <a:r>
              <a:rPr lang="en-US"/>
              <a:t>Register Transfer Level (RTL) behavioral modeling </a:t>
            </a:r>
          </a:p>
          <a:p>
            <a:pPr lvl="1"/>
            <a:r>
              <a:rPr lang="en-US"/>
              <a:t>Gate and transistor level netlists</a:t>
            </a:r>
          </a:p>
          <a:p>
            <a:pPr lvl="1"/>
            <a:r>
              <a:rPr lang="en-US"/>
              <a:t>Timing models for timing simulation</a:t>
            </a:r>
          </a:p>
          <a:p>
            <a:pPr lvl="1"/>
            <a:r>
              <a:rPr lang="en-US"/>
              <a:t>Design verification and testbench development</a:t>
            </a:r>
          </a:p>
          <a:p>
            <a:pPr lvl="1"/>
            <a:r>
              <a:rPr lang="en-US"/>
              <a:t>…</a:t>
            </a:r>
          </a:p>
          <a:p>
            <a:r>
              <a:rPr lang="en-US"/>
              <a:t>Many different features to accommodate all of these</a:t>
            </a:r>
          </a:p>
          <a:p>
            <a:r>
              <a:rPr lang="en-US"/>
              <a:t>We focus on RTL modeling for the course project</a:t>
            </a:r>
          </a:p>
          <a:p>
            <a:pPr lvl="1"/>
            <a:r>
              <a:rPr lang="en-US"/>
              <a:t>Much simpler than designing with gates</a:t>
            </a:r>
          </a:p>
          <a:p>
            <a:pPr lvl="1"/>
            <a:r>
              <a:rPr lang="en-US"/>
              <a:t>Still, helps you think like a hardware designer</a:t>
            </a:r>
          </a:p>
          <a:p>
            <a:pPr lvl="1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95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Finite State Machines (2/2)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an FSM look like when implemented?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Combinational logic and registers</a:t>
            </a:r>
          </a:p>
          <a:p>
            <a:pPr lvl="1"/>
            <a:r>
              <a:rPr lang="en-US" dirty="0"/>
              <a:t>Things we already know how to do!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10" y="2367086"/>
            <a:ext cx="8133109" cy="161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54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Full FSM Example (1/2)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6725" y="1434330"/>
            <a:ext cx="6722715" cy="4539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x, y);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x;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logic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[1:0] y;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 STATEA=2'b00, STATEB=2'b01, STATEC=2'b10,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STATED=2'b11 } state,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// next state logic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case(state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STATEA: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x ? STATEB : STATEA;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STATEB: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x ? STATEC : STATED;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STATEC: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x ? STATED : STATEA;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STATED: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x ? STATEC : STATEB;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sz="17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 ... continued on next slide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910" y="1446266"/>
            <a:ext cx="2869495" cy="35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34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Full FSM Example (2/2)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1037" y="1420262"/>
            <a:ext cx="6167197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 ... continued from previous slide    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// register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state &lt;= STATEA;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state &lt;=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 logic</a:t>
            </a:r>
            <a:endParaRPr lang="en-US" sz="17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case(state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STATEA: y = 2'b00;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STATEB: y = 2'b00;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STATEC: y = 2'b11;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STATED: y = 2'b10;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sz="17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7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910" y="1446266"/>
            <a:ext cx="2869495" cy="35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59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Arrays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6031" y="1420262"/>
            <a:ext cx="7731938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tr-TR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multidimarraytest</a:t>
            </a:r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 </a:t>
            </a:r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[3:0] myarray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[2:0];</a:t>
            </a:r>
          </a:p>
          <a:p>
            <a:endParaRPr lang="tr-TR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myarray[0] = 4'b0010;</a:t>
            </a:r>
          </a:p>
          <a:p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myarray[1][3:2] = 2'b01;</a:t>
            </a:r>
          </a:p>
          <a:p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myarray[1][1] = 1'b1;</a:t>
            </a:r>
          </a:p>
          <a:p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myarray[1][0] = 1'b0;</a:t>
            </a:r>
          </a:p>
          <a:p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myarray[2][3:0] = 4'h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r-TR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$display</a:t>
            </a:r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("myarray         == %b", myarray);</a:t>
            </a:r>
          </a:p>
          <a:p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$display</a:t>
            </a:r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("myarray[2:0]    == %b", myarray[2:0]);</a:t>
            </a:r>
          </a:p>
          <a:p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$display</a:t>
            </a:r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("myarray[1:0]    == %b", myarray[1:0];</a:t>
            </a:r>
          </a:p>
          <a:p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$display</a:t>
            </a:r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("myarray[1]      == %b", myarray[1]);               </a:t>
            </a:r>
          </a:p>
          <a:p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$display</a:t>
            </a:r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("myarray[1][2]   == %b", myarray[1][2]);</a:t>
            </a:r>
          </a:p>
          <a:p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$display</a:t>
            </a:r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("myarray[2][1:0] == %b", myarray[2][1:0]);        </a:t>
            </a:r>
          </a:p>
          <a:p>
            <a:r>
              <a:rPr lang="tr-T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tr-TR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tr-TR" sz="17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92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Memory (Combinational read)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71548"/>
            <a:ext cx="5500075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mymemory(clk, data_in, data_out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r_addr, w_addr, wr_en);</a:t>
            </a:r>
          </a:p>
          <a:p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WIDTH=16, LOGSIZE=8;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localparam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2**LOGSIZE;</a:t>
            </a:r>
            <a:endParaRPr lang="tr-T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[WIDTH-1:0] data_in;</a:t>
            </a:r>
          </a:p>
          <a:p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logic 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[WIDTH-1:0] data_out;</a:t>
            </a:r>
          </a:p>
          <a:p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clk, wr_en;</a:t>
            </a:r>
          </a:p>
          <a:p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[LOGSIZE-1:0] r_addr, w_addr;</a:t>
            </a:r>
          </a:p>
          <a:p>
            <a:endParaRPr lang="tr-T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WIDTH-1:0] mem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[SIZE-1:0];</a:t>
            </a:r>
          </a:p>
          <a:p>
            <a:endParaRPr lang="tr-T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data_out = mem[r_addr];</a:t>
            </a:r>
          </a:p>
          <a:p>
            <a:endParaRPr lang="tr-T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 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 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clk) 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tr-T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(wr_en)</a:t>
            </a:r>
          </a:p>
          <a:p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mem[w_addr] &lt;= data_in;</a:t>
            </a:r>
          </a:p>
          <a:p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tr-TR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tr-TR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54605" y="3706578"/>
            <a:ext cx="203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Calibri"/>
                <a:cs typeface="Calibri"/>
              </a:rPr>
              <a:t>Combinational 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54605" y="5746001"/>
            <a:ext cx="193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Calibri"/>
                <a:cs typeface="Calibri"/>
              </a:rPr>
              <a:t>Synchronous write</a:t>
            </a:r>
          </a:p>
        </p:txBody>
      </p:sp>
      <p:cxnSp>
        <p:nvCxnSpPr>
          <p:cNvPr id="10" name="Straight Connector 9"/>
          <p:cNvCxnSpPr>
            <a:endCxn id="6" idx="1"/>
          </p:cNvCxnSpPr>
          <p:nvPr/>
        </p:nvCxnSpPr>
        <p:spPr bwMode="auto">
          <a:xfrm flipV="1">
            <a:off x="4672584" y="3891244"/>
            <a:ext cx="1982021" cy="631934"/>
          </a:xfrm>
          <a:prstGeom prst="line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  <p:cxnSp>
        <p:nvCxnSpPr>
          <p:cNvPr id="14" name="Straight Connector 13"/>
          <p:cNvCxnSpPr>
            <a:endCxn id="7" idx="1"/>
          </p:cNvCxnSpPr>
          <p:nvPr/>
        </p:nvCxnSpPr>
        <p:spPr bwMode="auto">
          <a:xfrm>
            <a:off x="4306824" y="5554488"/>
            <a:ext cx="2347781" cy="376179"/>
          </a:xfrm>
          <a:prstGeom prst="line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4092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Memory (Synchronous read)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77709"/>
            <a:ext cx="5500075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mymemory2(clk, data_in, data_out,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r_addr, w_addr, wr_en);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WIDTH=16,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SIZE=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tr-T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localparam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2**LOGSIZE;</a:t>
            </a:r>
            <a:endParaRPr lang="tr-T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[WIDTH-1:0] data_in;</a:t>
            </a:r>
          </a:p>
          <a:p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logic 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[WIDTH-1:0] data_out;</a:t>
            </a:r>
          </a:p>
          <a:p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clk, wr_en;</a:t>
            </a:r>
          </a:p>
          <a:p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[LOGSIZE-1:0] r_addr, w_addr;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r-T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 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[WIDTH-1:0] mem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[SIZE-1:0];</a:t>
            </a:r>
          </a:p>
          <a:p>
            <a:endParaRPr lang="tr-T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 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 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clk) 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data_out &lt;= mem[r_addr];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r-T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(wr_en)</a:t>
            </a:r>
          </a:p>
          <a:p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mem[w_addr] &lt;= data_in;</a:t>
            </a:r>
          </a:p>
          <a:p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49999" y="4034668"/>
            <a:ext cx="187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Calibri"/>
                <a:cs typeface="Calibri"/>
              </a:rPr>
              <a:t>Synchronous read</a:t>
            </a:r>
          </a:p>
        </p:txBody>
      </p:sp>
      <p:cxnSp>
        <p:nvCxnSpPr>
          <p:cNvPr id="10" name="Straight Connector 9"/>
          <p:cNvCxnSpPr>
            <a:endCxn id="6" idx="1"/>
          </p:cNvCxnSpPr>
          <p:nvPr/>
        </p:nvCxnSpPr>
        <p:spPr bwMode="auto">
          <a:xfrm flipV="1">
            <a:off x="4160520" y="4219334"/>
            <a:ext cx="2189479" cy="581266"/>
          </a:xfrm>
          <a:prstGeom prst="line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349999" y="4520130"/>
            <a:ext cx="2595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  <a:latin typeface="Calibri"/>
                <a:cs typeface="Calibri"/>
              </a:rPr>
              <a:t>Wha</a:t>
            </a:r>
            <a:r>
              <a:rPr lang="en-US" sz="2000" b="1" i="1" dirty="0">
                <a:latin typeface="Calibri"/>
                <a:cs typeface="Calibri"/>
              </a:rPr>
              <a:t>t happens if we try to read and write the same address?</a:t>
            </a:r>
            <a:endParaRPr lang="en-US" sz="2000" b="1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27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Assertions are test constructs</a:t>
            </a:r>
          </a:p>
          <a:p>
            <a:pPr lvl="1"/>
            <a:r>
              <a:rPr lang="en-US"/>
              <a:t>Automatically validated as design is simulated</a:t>
            </a:r>
          </a:p>
          <a:p>
            <a:pPr lvl="1"/>
            <a:r>
              <a:rPr lang="en-US"/>
              <a:t>Written for properties that must always be true</a:t>
            </a:r>
          </a:p>
          <a:p>
            <a:r>
              <a:rPr lang="en-US"/>
              <a:t>Makes it easier to test designs</a:t>
            </a:r>
          </a:p>
          <a:p>
            <a:pPr lvl="1"/>
            <a:r>
              <a:rPr lang="en-US"/>
              <a:t>Don’t have to manually check for these conditions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84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A Good Place for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Imagine you have a FIFO queue</a:t>
            </a:r>
          </a:p>
          <a:p>
            <a:pPr lvl="1"/>
            <a:r>
              <a:rPr lang="en-US"/>
              <a:t>When queue is full, it sets status_full to true</a:t>
            </a:r>
          </a:p>
          <a:p>
            <a:pPr lvl="1"/>
            <a:r>
              <a:rPr lang="en-US"/>
              <a:t>When queue is empty, it sets status_empty to true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When status_full is true, wr_en must be false</a:t>
            </a:r>
          </a:p>
          <a:p>
            <a:r>
              <a:rPr lang="en-US"/>
              <a:t>When status_empty is true, rd_en must be false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439" y="3074144"/>
            <a:ext cx="38862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83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Checks an expression when statement is executed</a:t>
            </a:r>
          </a:p>
          <a:p>
            <a:endParaRPr lang="en-US" sz="38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SV also has Concurrent Assertions</a:t>
            </a:r>
          </a:p>
          <a:p>
            <a:pPr lvl="1"/>
            <a:r>
              <a:rPr lang="en-US" dirty="0"/>
              <a:t>Continuously monitored and can express temporal conditions</a:t>
            </a:r>
          </a:p>
          <a:p>
            <a:pPr lvl="1"/>
            <a:r>
              <a:rPr lang="en-US" dirty="0"/>
              <a:t>Complex, but very powerful</a:t>
            </a:r>
          </a:p>
          <a:p>
            <a:pPr lvl="2"/>
            <a:r>
              <a:rPr lang="en-US" dirty="0">
                <a:hlinkClick r:id="rId2"/>
              </a:rPr>
              <a:t>http://www.doulos.com/knowhow/sysverilog/tutorial/assertions/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48256" y="2056780"/>
            <a:ext cx="671794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general form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(expression)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pass_code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fail_code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example</a:t>
            </a:r>
          </a:p>
          <a:p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@(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clk) 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((status_full == 0) || (wr_en == 0))</a:t>
            </a:r>
          </a:p>
          <a:p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$error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("Tried to write to FIFO when full.")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tr-T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2276872"/>
            <a:ext cx="15831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Calibri"/>
                <a:cs typeface="Calibri"/>
              </a:rPr>
              <a:t>Use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 </a:t>
            </a:r>
            <a:r>
              <a:rPr lang="en-US" b="0" dirty="0">
                <a:solidFill>
                  <a:schemeClr val="tx1"/>
                </a:solidFill>
                <a:latin typeface="Calibri"/>
                <a:cs typeface="Calibri"/>
              </a:rPr>
              <a:t>to print text, </a:t>
            </a:r>
            <a:r>
              <a:rPr lang="en-US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16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Calibri"/>
                <a:cs typeface="Calibri"/>
              </a:rPr>
              <a:t>to print error, or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$fatal </a:t>
            </a:r>
            <a:r>
              <a:rPr lang="en-US" b="0" dirty="0">
                <a:solidFill>
                  <a:schemeClr val="tx1"/>
                </a:solidFill>
                <a:latin typeface="Calibri"/>
                <a:cs typeface="Calibri"/>
              </a:rPr>
              <a:t>to print and halt simulation</a:t>
            </a:r>
          </a:p>
        </p:txBody>
      </p:sp>
      <p:cxnSp>
        <p:nvCxnSpPr>
          <p:cNvPr id="11" name="Straight Connector 10"/>
          <p:cNvCxnSpPr>
            <a:stCxn id="9" idx="2"/>
          </p:cNvCxnSpPr>
          <p:nvPr/>
        </p:nvCxnSpPr>
        <p:spPr bwMode="auto">
          <a:xfrm flipV="1">
            <a:off x="1043116" y="4017064"/>
            <a:ext cx="2574675" cy="291133"/>
          </a:xfrm>
          <a:prstGeom prst="line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23396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HDLs vs.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Have syntactically similar constructs:</a:t>
            </a:r>
          </a:p>
          <a:p>
            <a:pPr lvl="1"/>
            <a:r>
              <a:rPr lang="en-US" dirty="0"/>
              <a:t>Data types, variables, assignments, if statements, loops, …</a:t>
            </a:r>
          </a:p>
          <a:p>
            <a:r>
              <a:rPr lang="en-US" dirty="0"/>
              <a:t>But very different mentality and semantic model: everything runs in parallel, unless specified otherwise</a:t>
            </a:r>
          </a:p>
          <a:p>
            <a:pPr lvl="1"/>
            <a:r>
              <a:rPr lang="en-US" dirty="0"/>
              <a:t>Statements model hardware</a:t>
            </a:r>
          </a:p>
          <a:p>
            <a:pPr lvl="1"/>
            <a:r>
              <a:rPr lang="en-US" dirty="0"/>
              <a:t>Hardware is inherently  parallel</a:t>
            </a:r>
          </a:p>
          <a:p>
            <a:r>
              <a:rPr lang="en-US" dirty="0"/>
              <a:t>Software programs are composed of subroutines (mostly)</a:t>
            </a:r>
          </a:p>
          <a:p>
            <a:pPr lvl="1"/>
            <a:r>
              <a:rPr lang="en-US" dirty="0"/>
              <a:t>Subroutines call each other</a:t>
            </a:r>
          </a:p>
          <a:p>
            <a:pPr lvl="1"/>
            <a:r>
              <a:rPr lang="en-US" dirty="0"/>
              <a:t>When in a </a:t>
            </a:r>
            <a:r>
              <a:rPr lang="en-US" dirty="0" err="1"/>
              <a:t>callee</a:t>
            </a:r>
            <a:r>
              <a:rPr lang="en-US" dirty="0"/>
              <a:t>, the caller’s execution is paused</a:t>
            </a:r>
          </a:p>
          <a:p>
            <a:r>
              <a:rPr lang="en-US" dirty="0"/>
              <a:t>Hardware descriptions are composed of modules (mostly)</a:t>
            </a:r>
          </a:p>
          <a:p>
            <a:pPr lvl="1"/>
            <a:r>
              <a:rPr lang="en-US" dirty="0"/>
              <a:t>A hierarchy of modules connected to each other</a:t>
            </a:r>
          </a:p>
          <a:p>
            <a:pPr lvl="1"/>
            <a:r>
              <a:rPr lang="en-US" dirty="0"/>
              <a:t>Modules are active at the same time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3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basic building block in SystemVerilog</a:t>
            </a:r>
          </a:p>
          <a:p>
            <a:pPr lvl="1"/>
            <a:r>
              <a:rPr lang="en-US"/>
              <a:t>Interfaces with outside using ports</a:t>
            </a:r>
          </a:p>
          <a:p>
            <a:pPr lvl="1"/>
            <a:r>
              <a:rPr lang="en-US"/>
              <a:t>Ports are either input or output (for now)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89459" y="3332908"/>
            <a:ext cx="5783023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"/>
                <a:cs typeface="Courier"/>
              </a:rPr>
              <a:t>module</a:t>
            </a:r>
            <a:r>
              <a:rPr lang="en-US" b="0" dirty="0">
                <a:solidFill>
                  <a:srgbClr val="0070C0"/>
                </a:solidFill>
                <a:latin typeface="Courier"/>
                <a:cs typeface="Courier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Courier"/>
                <a:cs typeface="Courier"/>
              </a:rPr>
              <a:t>mymodule</a:t>
            </a:r>
            <a:r>
              <a:rPr lang="en-US" b="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>
                <a:latin typeface="Courier"/>
                <a:cs typeface="Courier"/>
              </a:rPr>
              <a:t>a, b, c, f</a:t>
            </a:r>
            <a:r>
              <a:rPr lang="en-US" b="0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"/>
                <a:cs typeface="Courier"/>
              </a:rPr>
              <a:t>output</a:t>
            </a:r>
            <a:r>
              <a:rPr lang="en-US" dirty="0">
                <a:latin typeface="Courier"/>
                <a:cs typeface="Courier"/>
              </a:rPr>
              <a:t> f;</a:t>
            </a:r>
          </a:p>
          <a:p>
            <a:r>
              <a:rPr lang="en-US" b="0" dirty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"/>
                <a:cs typeface="Courier"/>
              </a:rPr>
              <a:t>input</a:t>
            </a:r>
            <a:r>
              <a:rPr lang="en-US" b="0" dirty="0">
                <a:solidFill>
                  <a:srgbClr val="0070C0"/>
                </a:solidFill>
                <a:latin typeface="Courier"/>
                <a:cs typeface="Courier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Courier"/>
                <a:cs typeface="Courier"/>
              </a:rPr>
              <a:t>a, b, c;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// Description goes here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  <a:cs typeface="Courier"/>
              </a:rPr>
              <a:t>endmodule</a:t>
            </a:r>
            <a:endParaRPr lang="en-US" dirty="0">
              <a:solidFill>
                <a:srgbClr val="0070C0"/>
              </a:solidFill>
              <a:latin typeface="Courier"/>
              <a:cs typeface="Courier"/>
            </a:endParaRPr>
          </a:p>
          <a:p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"/>
                <a:cs typeface="Courier"/>
              </a:rPr>
              <a:t>// alternatively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  <a:cs typeface="Courier"/>
              </a:rPr>
              <a:t>module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mymodule</a:t>
            </a:r>
            <a:r>
              <a:rPr lang="en-US" dirty="0">
                <a:latin typeface="Courier"/>
                <a:cs typeface="Courier"/>
              </a:rPr>
              <a:t>(input a, b, c, output f);</a:t>
            </a:r>
          </a:p>
          <a:p>
            <a:r>
              <a:rPr lang="en-US" dirty="0">
                <a:latin typeface="Courier"/>
                <a:cs typeface="Courier"/>
              </a:rPr>
              <a:t>// Description goes here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  <a:cs typeface="Courier"/>
              </a:rPr>
              <a:t>endmodule</a:t>
            </a:r>
            <a:endParaRPr lang="en-US" dirty="0">
              <a:solidFill>
                <a:srgbClr val="0070C0"/>
              </a:solidFill>
              <a:latin typeface="Courier"/>
              <a:cs typeface="Courier"/>
            </a:endParaRPr>
          </a:p>
        </p:txBody>
      </p:sp>
      <p:cxnSp>
        <p:nvCxnSpPr>
          <p:cNvPr id="6" name="Straight Connector 5"/>
          <p:cNvCxnSpPr>
            <a:stCxn id="7" idx="2"/>
          </p:cNvCxnSpPr>
          <p:nvPr/>
        </p:nvCxnSpPr>
        <p:spPr bwMode="auto">
          <a:xfrm flipH="1">
            <a:off x="6246055" y="2934422"/>
            <a:ext cx="1789413" cy="498095"/>
          </a:xfrm>
          <a:prstGeom prst="line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865917" y="256509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all ports declared here</a:t>
            </a:r>
          </a:p>
        </p:txBody>
      </p:sp>
      <p:cxnSp>
        <p:nvCxnSpPr>
          <p:cNvPr id="8" name="Straight Connector 7"/>
          <p:cNvCxnSpPr>
            <a:stCxn id="9" idx="3"/>
          </p:cNvCxnSpPr>
          <p:nvPr/>
        </p:nvCxnSpPr>
        <p:spPr bwMode="auto">
          <a:xfrm flipV="1">
            <a:off x="2568765" y="3960357"/>
            <a:ext cx="981471" cy="628121"/>
          </a:xfrm>
          <a:prstGeom prst="line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46657" y="4126813"/>
            <a:ext cx="1922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declare which</a:t>
            </a:r>
            <a:b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ports are inputs,</a:t>
            </a:r>
            <a:b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which are outputs</a:t>
            </a:r>
          </a:p>
        </p:txBody>
      </p:sp>
      <p:cxnSp>
        <p:nvCxnSpPr>
          <p:cNvPr id="10" name="Straight Connector 9"/>
          <p:cNvCxnSpPr>
            <a:stCxn id="11" idx="2"/>
          </p:cNvCxnSpPr>
          <p:nvPr/>
        </p:nvCxnSpPr>
        <p:spPr bwMode="auto">
          <a:xfrm>
            <a:off x="3525176" y="3138316"/>
            <a:ext cx="1169064" cy="263920"/>
          </a:xfrm>
          <a:prstGeom prst="line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769594" y="2768984"/>
            <a:ext cx="151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module name</a:t>
            </a:r>
          </a:p>
        </p:txBody>
      </p:sp>
    </p:spTree>
    <p:extLst>
      <p:ext uri="{BB962C8B-B14F-4D97-AF65-F5344CB8AC3E}">
        <p14:creationId xmlns:p14="http://schemas.microsoft.com/office/powerpoint/2010/main" val="272098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Module Instantiation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3813359"/>
            <a:ext cx="7886700" cy="236360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You can instantiate your own modules or pre-defined gates</a:t>
            </a:r>
          </a:p>
          <a:p>
            <a:pPr lvl="1"/>
            <a:r>
              <a:rPr lang="en-US" dirty="0"/>
              <a:t>Always inside another module</a:t>
            </a:r>
          </a:p>
          <a:p>
            <a:r>
              <a:rPr lang="en-US" dirty="0"/>
              <a:t>Predefined: and, </a:t>
            </a:r>
            <a:r>
              <a:rPr lang="en-US" dirty="0" err="1"/>
              <a:t>nand</a:t>
            </a:r>
            <a:r>
              <a:rPr lang="en-US" dirty="0"/>
              <a:t>, or, nor, </a:t>
            </a:r>
            <a:r>
              <a:rPr lang="en-US" dirty="0" err="1"/>
              <a:t>xor</a:t>
            </a:r>
            <a:r>
              <a:rPr lang="en-US" dirty="0"/>
              <a:t>, </a:t>
            </a:r>
            <a:r>
              <a:rPr lang="en-US" dirty="0" err="1"/>
              <a:t>xnor</a:t>
            </a:r>
            <a:endParaRPr lang="en-US" dirty="0"/>
          </a:p>
          <a:p>
            <a:pPr lvl="1"/>
            <a:r>
              <a:rPr lang="en-US" dirty="0"/>
              <a:t>For these gates, port order is (output, input(s))</a:t>
            </a:r>
          </a:p>
          <a:p>
            <a:r>
              <a:rPr lang="en-US" dirty="0"/>
              <a:t>For your modules, port order is however you defined it </a:t>
            </a:r>
          </a:p>
          <a:p>
            <a:pPr lvl="1"/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31666" y="1366164"/>
            <a:ext cx="678475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"/>
                <a:cs typeface="Courier"/>
              </a:rPr>
              <a:t>module</a:t>
            </a:r>
            <a:r>
              <a:rPr lang="en-US" b="0" dirty="0">
                <a:solidFill>
                  <a:srgbClr val="0070C0"/>
                </a:solidFill>
                <a:latin typeface="Courier"/>
                <a:cs typeface="Courier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Courier"/>
                <a:cs typeface="Courier"/>
              </a:rPr>
              <a:t>mymodule</a:t>
            </a:r>
            <a:r>
              <a:rPr lang="en-US" b="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>
                <a:latin typeface="Courier"/>
                <a:cs typeface="Courier"/>
              </a:rPr>
              <a:t>a, b, c, f</a:t>
            </a:r>
            <a:r>
              <a:rPr lang="en-US" b="0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"/>
                <a:cs typeface="Courier"/>
              </a:rPr>
              <a:t>output</a:t>
            </a:r>
            <a:r>
              <a:rPr lang="en-US" dirty="0">
                <a:latin typeface="Courier"/>
                <a:cs typeface="Courier"/>
              </a:rPr>
              <a:t> f;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"/>
                <a:cs typeface="Courier"/>
              </a:rPr>
              <a:t>input</a:t>
            </a:r>
            <a:r>
              <a:rPr lang="en-US" b="0" dirty="0">
                <a:solidFill>
                  <a:srgbClr val="0070C0"/>
                </a:solidFill>
                <a:latin typeface="Courier"/>
                <a:cs typeface="Courier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Courier"/>
                <a:cs typeface="Courier"/>
              </a:rPr>
              <a:t>a, b, c;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	</a:t>
            </a:r>
            <a:r>
              <a:rPr lang="en-US" dirty="0" err="1">
                <a:latin typeface="Courier"/>
                <a:cs typeface="Courier"/>
              </a:rPr>
              <a:t>module_name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inst_name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port_connections</a:t>
            </a:r>
            <a:r>
              <a:rPr lang="en-US" dirty="0">
                <a:latin typeface="Courier"/>
                <a:cs typeface="Courier"/>
              </a:rPr>
              <a:t>); 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  <a:cs typeface="Courier"/>
              </a:rPr>
              <a:t>endmodule</a:t>
            </a:r>
            <a:endParaRPr lang="en-US" dirty="0">
              <a:solidFill>
                <a:srgbClr val="0070C0"/>
              </a:solidFill>
              <a:latin typeface="Courier"/>
              <a:cs typeface="Courier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H="1" flipV="1">
            <a:off x="1724022" y="2266921"/>
            <a:ext cx="685453" cy="348810"/>
          </a:xfrm>
          <a:prstGeom prst="line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39552" y="1462088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name of</a:t>
            </a:r>
            <a:b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module to</a:t>
            </a:r>
            <a:b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instantiate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4008996" y="2805276"/>
            <a:ext cx="381402" cy="476478"/>
          </a:xfrm>
          <a:prstGeom prst="line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089912" y="3206672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name of</a:t>
            </a:r>
            <a:b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instance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flipH="1">
            <a:off x="5770637" y="2796563"/>
            <a:ext cx="381402" cy="476478"/>
          </a:xfrm>
          <a:prstGeom prst="line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851553" y="3197959"/>
            <a:ext cx="187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connect the ports</a:t>
            </a:r>
          </a:p>
        </p:txBody>
      </p:sp>
    </p:spTree>
    <p:extLst>
      <p:ext uri="{BB962C8B-B14F-4D97-AF65-F5344CB8AC3E}">
        <p14:creationId xmlns:p14="http://schemas.microsoft.com/office/powerpoint/2010/main" val="56495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Connecting Ports (By Order or Name)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 instantiation, can specify port connections by name or by order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by-name connections (where possible)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489707"/>
            <a:ext cx="5525407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"/>
                <a:cs typeface="Courier"/>
              </a:rPr>
              <a:t>module</a:t>
            </a:r>
            <a:r>
              <a:rPr lang="en-US" dirty="0">
                <a:latin typeface="Courier"/>
                <a:cs typeface="Courier"/>
              </a:rPr>
              <a:t> mod1(</a:t>
            </a:r>
            <a:r>
              <a:rPr lang="en-US" dirty="0">
                <a:solidFill>
                  <a:srgbClr val="0070C0"/>
                </a:solidFill>
                <a:latin typeface="Courier"/>
                <a:cs typeface="Courier"/>
              </a:rPr>
              <a:t>input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a, b, </a:t>
            </a:r>
            <a:r>
              <a:rPr lang="en-US" dirty="0">
                <a:solidFill>
                  <a:srgbClr val="0070C0"/>
                </a:solidFill>
                <a:latin typeface="Courier"/>
                <a:cs typeface="Courier"/>
              </a:rPr>
              <a:t>output</a:t>
            </a:r>
            <a:r>
              <a:rPr lang="en-US" dirty="0">
                <a:latin typeface="Courier"/>
                <a:cs typeface="Courier"/>
              </a:rPr>
              <a:t> f);</a:t>
            </a:r>
          </a:p>
          <a:p>
            <a:r>
              <a:rPr lang="en-US" dirty="0">
                <a:latin typeface="Courier"/>
                <a:cs typeface="Courier"/>
              </a:rPr>
              <a:t>   // ...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  <a:cs typeface="Courier"/>
              </a:rPr>
              <a:t>endmodule</a:t>
            </a:r>
            <a:endParaRPr lang="en-US" dirty="0">
              <a:solidFill>
                <a:srgbClr val="0070C0"/>
              </a:solidFill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"/>
                <a:cs typeface="Courier"/>
              </a:rPr>
              <a:t>// by order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  <a:cs typeface="Courier"/>
              </a:rPr>
              <a:t>module</a:t>
            </a:r>
            <a:r>
              <a:rPr lang="en-US" dirty="0">
                <a:latin typeface="Courier"/>
                <a:cs typeface="Courier"/>
              </a:rPr>
              <a:t> mod2(</a:t>
            </a:r>
            <a:r>
              <a:rPr lang="en-US" dirty="0">
                <a:solidFill>
                  <a:srgbClr val="0070C0"/>
                </a:solidFill>
                <a:latin typeface="Courier"/>
                <a:cs typeface="Courier"/>
              </a:rPr>
              <a:t>input</a:t>
            </a:r>
            <a:r>
              <a:rPr lang="en-US" dirty="0">
                <a:latin typeface="Courier"/>
                <a:cs typeface="Courier"/>
              </a:rPr>
              <a:t> c, d, </a:t>
            </a:r>
            <a:r>
              <a:rPr lang="en-US" dirty="0">
                <a:solidFill>
                  <a:srgbClr val="0070C0"/>
                </a:solidFill>
                <a:latin typeface="Courier"/>
                <a:cs typeface="Courier"/>
              </a:rPr>
              <a:t>output</a:t>
            </a:r>
            <a:r>
              <a:rPr lang="en-US" dirty="0">
                <a:latin typeface="Courier"/>
                <a:cs typeface="Courier"/>
              </a:rPr>
              <a:t> g);</a:t>
            </a:r>
          </a:p>
          <a:p>
            <a:r>
              <a:rPr lang="en-US" dirty="0">
                <a:latin typeface="Courier"/>
                <a:cs typeface="Courier"/>
              </a:rPr>
              <a:t>    mod1 i0(c, d, g);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  <a:cs typeface="Courier"/>
              </a:rPr>
              <a:t>endmodule</a:t>
            </a:r>
            <a:endParaRPr lang="en-US" dirty="0">
              <a:solidFill>
                <a:srgbClr val="0070C0"/>
              </a:solidFill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"/>
                <a:cs typeface="Courier"/>
              </a:rPr>
              <a:t>// by name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solidFill>
                  <a:srgbClr val="0070C0"/>
                </a:solidFill>
                <a:latin typeface="Courier"/>
                <a:cs typeface="Courier"/>
              </a:rPr>
              <a:t>module</a:t>
            </a:r>
            <a:r>
              <a:rPr lang="en-US" dirty="0">
                <a:latin typeface="Courier"/>
                <a:cs typeface="Courier"/>
              </a:rPr>
              <a:t> mod3(</a:t>
            </a:r>
            <a:r>
              <a:rPr lang="en-US" dirty="0">
                <a:solidFill>
                  <a:srgbClr val="0070C0"/>
                </a:solidFill>
                <a:latin typeface="Courier"/>
                <a:cs typeface="Courier"/>
              </a:rPr>
              <a:t>input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c, d, </a:t>
            </a:r>
            <a:r>
              <a:rPr lang="en-US" dirty="0">
                <a:solidFill>
                  <a:srgbClr val="0070C0"/>
                </a:solidFill>
                <a:latin typeface="Courier"/>
                <a:cs typeface="Courier"/>
              </a:rPr>
              <a:t>output</a:t>
            </a:r>
            <a:r>
              <a:rPr lang="en-US" dirty="0">
                <a:latin typeface="Courier"/>
                <a:cs typeface="Courier"/>
              </a:rPr>
              <a:t> g); </a:t>
            </a:r>
          </a:p>
          <a:p>
            <a:r>
              <a:rPr lang="en-US" dirty="0">
                <a:latin typeface="Courier"/>
                <a:cs typeface="Courier"/>
              </a:rPr>
              <a:t>    mod1 i0(.f(g), .b(d), .a(c));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  <a:cs typeface="Courier"/>
              </a:rPr>
              <a:t>endmodule</a:t>
            </a:r>
            <a:endParaRPr lang="en-US" dirty="0">
              <a:solidFill>
                <a:srgbClr val="0070C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3115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Structural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Example: multiplexor</a:t>
            </a:r>
          </a:p>
          <a:p>
            <a:pPr lvl="1"/>
            <a:r>
              <a:rPr lang="en-US"/>
              <a:t>Output equals an input</a:t>
            </a:r>
          </a:p>
          <a:p>
            <a:pPr lvl="1"/>
            <a:r>
              <a:rPr lang="en-US"/>
              <a:t>Which one depends on “sel”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517" y="1353109"/>
            <a:ext cx="3679762" cy="1931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2" y="3068960"/>
            <a:ext cx="4201804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mux(a, b,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b,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c, 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not_sel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gate0(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not_sel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gate1(c, 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not_sel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gate2(d, b,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gate3(f, c, d);</a:t>
            </a: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0454" y="3560142"/>
            <a:ext cx="35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chemeClr val="tx1"/>
                </a:solidFill>
                <a:latin typeface="Calibri"/>
                <a:cs typeface="Calibri"/>
              </a:rPr>
              <a:t>datatype</a:t>
            </a:r>
            <a:r>
              <a:rPr lang="en-US" b="0" dirty="0">
                <a:solidFill>
                  <a:schemeClr val="tx1"/>
                </a:solidFill>
                <a:latin typeface="Calibri"/>
                <a:cs typeface="Calibri"/>
              </a:rPr>
              <a:t> for describing logical value</a:t>
            </a:r>
          </a:p>
        </p:txBody>
      </p:sp>
      <p:cxnSp>
        <p:nvCxnSpPr>
          <p:cNvPr id="10" name="Straight Connector 9"/>
          <p:cNvCxnSpPr>
            <a:endCxn id="8" idx="1"/>
          </p:cNvCxnSpPr>
          <p:nvPr/>
        </p:nvCxnSpPr>
        <p:spPr bwMode="auto">
          <a:xfrm flipV="1">
            <a:off x="1617785" y="3744808"/>
            <a:ext cx="3212669" cy="484011"/>
          </a:xfrm>
          <a:prstGeom prst="line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734038" y="4977778"/>
            <a:ext cx="1662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Built-in gates:</a:t>
            </a:r>
          </a:p>
          <a:p>
            <a:r>
              <a:rPr lang="en-US" dirty="0">
                <a:latin typeface="Calibri"/>
                <a:cs typeface="Calibri"/>
              </a:rPr>
              <a:t>port order is:</a:t>
            </a:r>
          </a:p>
          <a:p>
            <a:r>
              <a:rPr lang="en-US" dirty="0">
                <a:latin typeface="Calibri"/>
                <a:cs typeface="Calibri"/>
              </a:rPr>
              <a:t>output, input(s)</a:t>
            </a:r>
          </a:p>
        </p:txBody>
      </p:sp>
      <p:cxnSp>
        <p:nvCxnSpPr>
          <p:cNvPr id="13" name="Straight Connector 12"/>
          <p:cNvCxnSpPr>
            <a:endCxn id="11" idx="1"/>
          </p:cNvCxnSpPr>
          <p:nvPr/>
        </p:nvCxnSpPr>
        <p:spPr bwMode="auto">
          <a:xfrm>
            <a:off x="4557932" y="5277123"/>
            <a:ext cx="1176106" cy="162320"/>
          </a:xfrm>
          <a:prstGeom prst="line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2868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Continuous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Specify logic behaviorally by writing an expression to show how the signals are related to each other.</a:t>
            </a:r>
          </a:p>
          <a:p>
            <a:pPr lvl="1"/>
            <a:r>
              <a:rPr lang="en-US"/>
              <a:t>assign statement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83532" y="2599270"/>
            <a:ext cx="3906839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"/>
                <a:cs typeface="Courier"/>
              </a:rPr>
              <a:t>module</a:t>
            </a:r>
            <a:r>
              <a:rPr lang="en-US" dirty="0">
                <a:latin typeface="Courier"/>
                <a:cs typeface="Courier"/>
              </a:rPr>
              <a:t> mux2(a, b, </a:t>
            </a:r>
            <a:r>
              <a:rPr lang="en-US" dirty="0" err="1">
                <a:latin typeface="Courier"/>
                <a:cs typeface="Courier"/>
              </a:rPr>
              <a:t>sel</a:t>
            </a:r>
            <a:r>
              <a:rPr lang="en-US" dirty="0">
                <a:latin typeface="Courier"/>
                <a:cs typeface="Courier"/>
              </a:rPr>
              <a:t>, f);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"/>
                <a:cs typeface="Courier"/>
              </a:rPr>
              <a:t>output</a:t>
            </a:r>
            <a:r>
              <a:rPr lang="en-US" dirty="0">
                <a:latin typeface="Courier"/>
                <a:cs typeface="Courier"/>
              </a:rPr>
              <a:t> f;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"/>
                <a:cs typeface="Courier"/>
              </a:rPr>
              <a:t>input</a:t>
            </a:r>
            <a:r>
              <a:rPr lang="en-US" dirty="0">
                <a:latin typeface="Courier"/>
                <a:cs typeface="Courier"/>
              </a:rPr>
              <a:t> a, b, </a:t>
            </a:r>
            <a:r>
              <a:rPr lang="en-US" dirty="0" err="1">
                <a:latin typeface="Courier"/>
                <a:cs typeface="Courier"/>
              </a:rPr>
              <a:t>sel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"/>
                <a:cs typeface="Courier"/>
              </a:rPr>
              <a:t>logic</a:t>
            </a:r>
            <a:r>
              <a:rPr lang="en-US" dirty="0">
                <a:latin typeface="Courier"/>
                <a:cs typeface="Courier"/>
              </a:rPr>
              <a:t> c, d;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"/>
                <a:cs typeface="Courier"/>
              </a:rPr>
              <a:t>assign</a:t>
            </a:r>
            <a:r>
              <a:rPr lang="en-US" dirty="0">
                <a:latin typeface="Courier"/>
                <a:cs typeface="Courier"/>
              </a:rPr>
              <a:t> c = a &amp; (~</a:t>
            </a:r>
            <a:r>
              <a:rPr lang="en-US" dirty="0" err="1">
                <a:latin typeface="Courier"/>
                <a:cs typeface="Courier"/>
              </a:rPr>
              <a:t>sel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"/>
                <a:cs typeface="Courier"/>
              </a:rPr>
              <a:t>assign</a:t>
            </a:r>
            <a:r>
              <a:rPr lang="en-US" dirty="0">
                <a:latin typeface="Courier"/>
                <a:cs typeface="Courier"/>
              </a:rPr>
              <a:t> d = b &amp; </a:t>
            </a:r>
            <a:r>
              <a:rPr lang="en-US" dirty="0" err="1">
                <a:latin typeface="Courier"/>
                <a:cs typeface="Courier"/>
              </a:rPr>
              <a:t>sel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"/>
                <a:cs typeface="Courier"/>
              </a:rPr>
              <a:t>assign</a:t>
            </a:r>
            <a:r>
              <a:rPr lang="en-US" dirty="0">
                <a:latin typeface="Courier"/>
                <a:cs typeface="Courier"/>
              </a:rPr>
              <a:t> f = c | d;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    // </a:t>
            </a:r>
            <a:r>
              <a:rPr lang="en-US" b="1" dirty="0">
                <a:solidFill>
                  <a:srgbClr val="00B050"/>
                </a:solidFill>
                <a:latin typeface="Courier"/>
                <a:cs typeface="Courier"/>
              </a:rPr>
              <a:t>or alternatively</a:t>
            </a:r>
          </a:p>
          <a:p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    assign f = </a:t>
            </a:r>
            <a:r>
              <a:rPr lang="en-US" dirty="0" err="1">
                <a:solidFill>
                  <a:srgbClr val="00B050"/>
                </a:solidFill>
                <a:latin typeface="Courier"/>
                <a:cs typeface="Courier"/>
              </a:rPr>
              <a:t>sel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 ? b : a;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  <a:cs typeface="Courier"/>
              </a:rPr>
              <a:t>endmodule</a:t>
            </a:r>
            <a:endParaRPr lang="en-US" dirty="0">
              <a:solidFill>
                <a:srgbClr val="0070C0"/>
              </a:solidFill>
              <a:latin typeface="Courier"/>
              <a:cs typeface="Courier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67841" y="3402129"/>
            <a:ext cx="3679762" cy="1931875"/>
            <a:chOff x="467841" y="3796026"/>
            <a:chExt cx="3679762" cy="19318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841" y="3796026"/>
              <a:ext cx="3679762" cy="19318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37691" y="5184162"/>
              <a:ext cx="4360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37692" y="3931186"/>
              <a:ext cx="4360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21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4-memory-hierarchy-and-cach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8000"/>
        </a:solidFill>
        <a:ln w="9525" algn="ctr">
          <a:solidFill>
            <a:schemeClr val="tx1"/>
          </a:solidFill>
          <a:miter lim="800000"/>
          <a:headEnd/>
          <a:tailEnd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wrap="square" anchor="ctr"/>
      <a:lstStyle>
        <a:defPPr algn="ctr" fontAlgn="base">
          <a:spcBef>
            <a:spcPct val="0"/>
          </a:spcBef>
          <a:spcAft>
            <a:spcPct val="0"/>
          </a:spcAft>
          <a:defRPr sz="1600" dirty="0" smtClean="0">
            <a:solidFill>
              <a:srgbClr val="000000"/>
            </a:solidFill>
            <a:latin typeface="Gill Sans MT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L03-Microcoding</Template>
  <TotalTime>12162</TotalTime>
  <Words>3317</Words>
  <Application>Microsoft Macintosh PowerPoint</Application>
  <PresentationFormat>On-screen Show (4:3)</PresentationFormat>
  <Paragraphs>532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Courier</vt:lpstr>
      <vt:lpstr>Courier New</vt:lpstr>
      <vt:lpstr>L4-memory-hierarchy-and-caches</vt:lpstr>
      <vt:lpstr>SystemVerilog</vt:lpstr>
      <vt:lpstr>First Things First</vt:lpstr>
      <vt:lpstr>Hardware Description Languages</vt:lpstr>
      <vt:lpstr>HDLs vs. Programming Languages</vt:lpstr>
      <vt:lpstr>Modules</vt:lpstr>
      <vt:lpstr>Module Instantiation</vt:lpstr>
      <vt:lpstr>Connecting Ports (By Order or Name)</vt:lpstr>
      <vt:lpstr>Structural Design</vt:lpstr>
      <vt:lpstr>Continuous Assignment</vt:lpstr>
      <vt:lpstr>Combinational Procedural Block</vt:lpstr>
      <vt:lpstr>Procedural Mux Description</vt:lpstr>
      <vt:lpstr>Accidental Latch Description</vt:lpstr>
      <vt:lpstr>Multiply-Assigned Values</vt:lpstr>
      <vt:lpstr>Multi-Bit Values</vt:lpstr>
      <vt:lpstr>Multi-Bit Constants and Concat</vt:lpstr>
      <vt:lpstr>Case Statements and “Don’t-Cares”</vt:lpstr>
      <vt:lpstr>Arithmetic Operators</vt:lpstr>
      <vt:lpstr>Addition and Subtraction</vt:lpstr>
      <vt:lpstr>Multiplication</vt:lpstr>
      <vt:lpstr>Sequential Design</vt:lpstr>
      <vt:lpstr>Edge-Triggered Events</vt:lpstr>
      <vt:lpstr>Flip Flops (1/3)</vt:lpstr>
      <vt:lpstr>Flip Flops (2/3)</vt:lpstr>
      <vt:lpstr>Flip Flops (3/3)</vt:lpstr>
      <vt:lpstr>Multi-Bit Flip Flop</vt:lpstr>
      <vt:lpstr>Digression: Module Parameters</vt:lpstr>
      <vt:lpstr>Non-Blocking Assignment  a &lt;= b;</vt:lpstr>
      <vt:lpstr>Non-Blocking vs. Blocking</vt:lpstr>
      <vt:lpstr>Finite State Machines (1/2)</vt:lpstr>
      <vt:lpstr>Finite State Machines (2/2)</vt:lpstr>
      <vt:lpstr>Full FSM Example (1/2)</vt:lpstr>
      <vt:lpstr>Full FSM Example (2/2)</vt:lpstr>
      <vt:lpstr>Arrays</vt:lpstr>
      <vt:lpstr>Memory (Combinational read)</vt:lpstr>
      <vt:lpstr>Memory (Synchronous read)</vt:lpstr>
      <vt:lpstr>Assertions</vt:lpstr>
      <vt:lpstr>Example: A Good Place for Assertions</vt:lpstr>
      <vt:lpstr>Assertions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What is it, and how is it related to Computer Science anyway?</dc:title>
  <dc:creator>mike</dc:creator>
  <cp:lastModifiedBy>Akshintala, Amogh</cp:lastModifiedBy>
  <cp:revision>209</cp:revision>
  <dcterms:created xsi:type="dcterms:W3CDTF">2012-09-21T01:57:31Z</dcterms:created>
  <dcterms:modified xsi:type="dcterms:W3CDTF">2020-02-04T22:23:05Z</dcterms:modified>
</cp:coreProperties>
</file>