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26"/>
  </p:notesMasterIdLst>
  <p:sldIdLst>
    <p:sldId id="697" r:id="rId3"/>
    <p:sldId id="663" r:id="rId4"/>
    <p:sldId id="698" r:id="rId5"/>
    <p:sldId id="699" r:id="rId6"/>
    <p:sldId id="700" r:id="rId7"/>
    <p:sldId id="603" r:id="rId8"/>
    <p:sldId id="604" r:id="rId9"/>
    <p:sldId id="701" r:id="rId10"/>
    <p:sldId id="702" r:id="rId11"/>
    <p:sldId id="703" r:id="rId12"/>
    <p:sldId id="726" r:id="rId13"/>
    <p:sldId id="704" r:id="rId14"/>
    <p:sldId id="705" r:id="rId15"/>
    <p:sldId id="706" r:id="rId16"/>
    <p:sldId id="707" r:id="rId17"/>
    <p:sldId id="708" r:id="rId18"/>
    <p:sldId id="709" r:id="rId19"/>
    <p:sldId id="711" r:id="rId20"/>
    <p:sldId id="718" r:id="rId21"/>
    <p:sldId id="719" r:id="rId22"/>
    <p:sldId id="720" r:id="rId23"/>
    <p:sldId id="721" r:id="rId24"/>
    <p:sldId id="72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3" autoAdjust="0"/>
  </p:normalViewPr>
  <p:slideViewPr>
    <p:cSldViewPr>
      <p:cViewPr varScale="1">
        <p:scale>
          <a:sx n="120" d="100"/>
          <a:sy n="120" d="100"/>
        </p:scale>
        <p:origin x="126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0BFCF-8F27-4775-A75C-FAB6C4D28C2C}" type="datetimeFigureOut">
              <a:rPr lang="en-US" smtClean="0"/>
              <a:pPr/>
              <a:t>3/3/20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83974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a:p>
        </p:txBody>
      </p:sp>
    </p:spTree>
    <p:extLst>
      <p:ext uri="{BB962C8B-B14F-4D97-AF65-F5344CB8AC3E}">
        <p14:creationId xmlns:p14="http://schemas.microsoft.com/office/powerpoint/2010/main" val="89376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Basic example</a:t>
            </a:r>
            <a:r>
              <a:rPr lang="en-US" baseline="0" dirty="0"/>
              <a:t> of address-based dependency ambiguities</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6749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Perhaps good to have discussion here about when forwarding is unlikely vs. likely.  ISA dependence?  Program structures?</a:t>
            </a:r>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0338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detecting address matches is actually not</a:t>
            </a:r>
            <a:r>
              <a:rPr lang="en-US" baseline="0" dirty="0"/>
              <a:t> as trivial as you might think.  Consider x86 where loads/stores may be multiple bytes wide and unaligned.  A store may write to one or more bytes, of which only a subset overlap with some of the bytes read by a load.  The overlap must be detected to ensure correct execution, although forwarding may be restricted to certain “easy” cases (e.g., perfect alignment)… for the unsupported forwarding cases, you can always stall the load until the matching store or stores </a:t>
            </a:r>
            <a:r>
              <a:rPr lang="en-US" baseline="0" dirty="0" err="1"/>
              <a:t>writeback</a:t>
            </a:r>
            <a:r>
              <a:rPr lang="en-US" baseline="0" dirty="0"/>
              <a:t> to the cache and the load can read its value out directly from the cache.  It seems that each generation of Intel Core processors is gradually supporting more forwarding cases.</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2975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x86, you probably want to flush *including* the load</a:t>
            </a:r>
            <a:r>
              <a:rPr lang="en-US" baseline="0" dirty="0"/>
              <a:t> because the load may be part of a longer </a:t>
            </a:r>
            <a:r>
              <a:rPr lang="en-US" baseline="0" dirty="0" err="1"/>
              <a:t>uop</a:t>
            </a:r>
            <a:r>
              <a:rPr lang="en-US" baseline="0" dirty="0"/>
              <a:t>-flow, and so </a:t>
            </a:r>
            <a:r>
              <a:rPr lang="en-US" baseline="0" dirty="0" err="1"/>
              <a:t>refetching</a:t>
            </a:r>
            <a:r>
              <a:rPr lang="en-US" baseline="0" dirty="0"/>
              <a:t> just part of a flow does not make any sense (i.e., how do you </a:t>
            </a:r>
            <a:r>
              <a:rPr lang="en-US" baseline="0" dirty="0" err="1"/>
              <a:t>resteer</a:t>
            </a:r>
            <a:r>
              <a:rPr lang="en-US" baseline="0" dirty="0"/>
              <a:t> the front-end in this case?).  Consider the CALL(with memory argument) instruction which decomposes, among other </a:t>
            </a:r>
            <a:r>
              <a:rPr lang="en-US" baseline="0" dirty="0" err="1"/>
              <a:t>uops</a:t>
            </a:r>
            <a:r>
              <a:rPr lang="en-US" baseline="0" dirty="0"/>
              <a:t>, into a load (which reads in the new PC) and a jump (to the new PC).  The jump portion may have already jumped to the wrong place, but there is no easy way to redo only those </a:t>
            </a:r>
            <a:r>
              <a:rPr lang="en-US" baseline="0" dirty="0" err="1"/>
              <a:t>uops</a:t>
            </a:r>
            <a:r>
              <a:rPr lang="en-US" baseline="0" dirty="0"/>
              <a:t> in the flow following the load.</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76551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Well, you could perhaps force replay to work, but you’d basically have to have a giant replay queue to hold all instructions until you can guarantee that they</a:t>
            </a:r>
            <a:r>
              <a:rPr lang="en-US" baseline="0" dirty="0"/>
              <a:t> will not be down-stream from a load-store ordering violation.</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65680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mentioned in the earlier notes, the real circuitry gets quite</a:t>
            </a:r>
            <a:r>
              <a:rPr lang="en-US" baseline="0" dirty="0"/>
              <a:t> a bit messier when you have to deal with different memory widths and/or unaligned accesses.</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27021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a:t>
            </a:r>
            <a:r>
              <a:rPr lang="en-US" baseline="0" dirty="0"/>
              <a:t> logic must handle the situation where more than one store writes to the same address.  The load should only pick up a value from the most recent matching store… which may hard to tell if some store addresses have not yet been computed.</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685223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a:t>
            </a:r>
            <a:r>
              <a:rPr lang="en-US" baseline="0" dirty="0"/>
              <a:t> much all modern out-of-order processors use split LDQ/STQs.  The latency of the broadcast/CAMs on each queue will be faster since each queue is smaller than what you would have if you combined them all into one giant unified queue.</a:t>
            </a:r>
            <a:endParaRPr lang="en-US" dirty="0"/>
          </a:p>
        </p:txBody>
      </p:sp>
      <p:sp>
        <p:nvSpPr>
          <p:cNvPr id="4" name="Slide Number Placeholder 3"/>
          <p:cNvSpPr>
            <a:spLocks noGrp="1"/>
          </p:cNvSpPr>
          <p:nvPr>
            <p:ph type="sldNum" sz="quarter" idx="10"/>
          </p:nvPr>
        </p:nvSpPr>
        <p:spPr/>
        <p:txBody>
          <a:bodyPr/>
          <a:lstStyle/>
          <a:p>
            <a:fld id="{40ABF9C4-5B83-418B-AC91-C6FB2EA512B6}"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81765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fld id="{E890CAB2-A107-4BD0-81F8-EBCB0ED5AD6D}" type="datetime1">
              <a:rPr lang="en-US" smtClean="0"/>
              <a:t>3/3/20</a:t>
            </a:fld>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21613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fld id="{650D28E9-146B-4966-8D16-0DC7FAD899C8}" type="datetime1">
              <a:rPr lang="en-US" smtClean="0"/>
              <a:t>3/3/20</a:t>
            </a:fld>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04671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fld id="{CFC0B1BD-25BB-42B0-8963-79B275AF5049}" type="datetime1">
              <a:rPr lang="en-US" smtClean="0"/>
              <a:t>3/3/20</a:t>
            </a:fld>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241114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fld id="{B1919896-A9E0-4201-AE12-F68749AA62A4}" type="datetime1">
              <a:rPr lang="en-US" smtClean="0"/>
              <a:t>3/3/20</a:t>
            </a:fld>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949348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3388525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854724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9901968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7140717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493670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0306D64-DF04-4C6D-AB42-DA250671A25D}"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2032963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9188574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lstStyle/>
          <a:p>
            <a:r>
              <a:rPr lang="en-US"/>
              <a:t>Click to edit Master title style</a:t>
            </a:r>
            <a:endParaRPr lang="en-US" dirty="0"/>
          </a:p>
        </p:txBody>
      </p:sp>
      <p:sp>
        <p:nvSpPr>
          <p:cNvPr id="3" name="Content Placeholder 2"/>
          <p:cNvSpPr>
            <a:spLocks noGrp="1"/>
          </p:cNvSpPr>
          <p:nvPr>
            <p:ph idx="1"/>
          </p:nvPr>
        </p:nvSpPr>
        <p:spPr>
          <a:xfrm>
            <a:off x="471196" y="1011484"/>
            <a:ext cx="8229600" cy="5081811"/>
          </a:xfrm>
        </p:spPr>
        <p:txBody>
          <a:bodyPr>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491880" y="6356350"/>
            <a:ext cx="2133600" cy="365125"/>
          </a:xfrm>
          <a:prstGeom prst="rect">
            <a:avLst/>
          </a:prstGeom>
        </p:spPr>
        <p:txBody>
          <a:bodyPr/>
          <a:lstStyle/>
          <a:p>
            <a:fld id="{48C9246A-974B-431E-A5A1-E231121588F7}" type="datetime1">
              <a:rPr lang="en-US" smtClean="0"/>
              <a:t>3/3/20</a:t>
            </a:fld>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716854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11090130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7337158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64251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013518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00836040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17576570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6160128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0306D64-DF04-4C6D-AB42-DA250671A25D}"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4965453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768049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225203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fld id="{23731BBA-6C32-426E-B35A-4E76C28CA597}" type="datetime1">
              <a:rPr lang="en-US" smtClean="0"/>
              <a:t>3/3/20</a:t>
            </a:fld>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747041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0457047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142865325"/>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0000059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8216647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686989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13400171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977573832"/>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78320038"/>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16584164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539133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fld id="{7DF52ED7-7EBF-43E4-B64E-6271CEB1C029}" type="datetime1">
              <a:rPr lang="en-US" smtClean="0"/>
              <a:t>3/3/20</a:t>
            </a:fld>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4983813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7363977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078420843"/>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2634246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90371094"/>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002606896"/>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115146640"/>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11689577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82474872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98283923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63587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96752"/>
            <a:ext cx="4040188"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96752"/>
            <a:ext cx="4041775"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491880" y="6356350"/>
            <a:ext cx="2133600" cy="365125"/>
          </a:xfrm>
          <a:prstGeom prst="rect">
            <a:avLst/>
          </a:prstGeom>
        </p:spPr>
        <p:txBody>
          <a:bodyPr/>
          <a:lstStyle/>
          <a:p>
            <a:fld id="{E5B68F7C-8F57-446F-BBD2-3FB50FB396AD}" type="datetime1">
              <a:rPr lang="en-US" smtClean="0"/>
              <a:t>3/3/20</a:t>
            </a:fld>
            <a:endParaRPr lang="en-US"/>
          </a:p>
        </p:txBody>
      </p:sp>
      <p:sp>
        <p:nvSpPr>
          <p:cNvPr id="8" name="Footer Placeholder 7"/>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9" name="Slide Number Placeholder 8"/>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5503572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506123594"/>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529712733"/>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97524257"/>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0872263"/>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76855079"/>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334601196"/>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331659281"/>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18504993"/>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48077606"/>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0939979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491880" y="6356350"/>
            <a:ext cx="2133600" cy="365125"/>
          </a:xfrm>
          <a:prstGeom prst="rect">
            <a:avLst/>
          </a:prstGeom>
        </p:spPr>
        <p:txBody>
          <a:bodyPr/>
          <a:lstStyle/>
          <a:p>
            <a:fld id="{5E49F199-1521-4157-ABA9-BD38A00EC6C4}"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9482589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87832516"/>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74412253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8447145"/>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553833728"/>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04443902"/>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90358594"/>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6359860"/>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82324172"/>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868313276"/>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4078699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91880" y="6356350"/>
            <a:ext cx="2133600" cy="365125"/>
          </a:xfrm>
          <a:prstGeom prst="rect">
            <a:avLst/>
          </a:prstGeom>
        </p:spPr>
        <p:txBody>
          <a:bodyPr/>
          <a:lstStyle/>
          <a:p>
            <a:fld id="{07E87496-9976-4953-90E2-5786FAF24CE0}" type="datetime1">
              <a:rPr lang="en-US" smtClean="0"/>
              <a:t>3/3/20</a:t>
            </a:fld>
            <a:endParaRPr lang="en-US"/>
          </a:p>
        </p:txBody>
      </p:sp>
      <p:sp>
        <p:nvSpPr>
          <p:cNvPr id="3" name="Footer Placeholder 2"/>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4" name="Slide Number Placeholder 3"/>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8141781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33793870"/>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163844510"/>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98531193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763854799"/>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0306D64-DF04-4C6D-AB42-DA250671A25D}"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848879201"/>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0306D64-DF04-4C6D-AB42-DA250671A25D}"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956141363"/>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8EC1D33-435C-4C2B-B62A-6BA216461CFE}"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88EC1D33-435C-4C2B-B62A-6BA216461CFE}" type="datetime1">
              <a:rPr lang="en-US" smtClean="0"/>
              <a:t>3/3/20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13: Memory Scheduling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3F9FFF"/>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34360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fld id="{68E438F6-F1BA-456F-BFD6-6A32346317E7}" type="datetime1">
              <a:rPr lang="en-US" smtClean="0"/>
              <a:t>3/3/20</a:t>
            </a:fld>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13: Memory Scheduling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2947285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6278563"/>
            <a:ext cx="9144000" cy="579437"/>
          </a:xfrm>
          <a:prstGeom prst="rect">
            <a:avLst/>
          </a:prstGeom>
          <a:solidFill>
            <a:srgbClr val="99CC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984FF"/>
              </a:solidFill>
            </a:endParaRPr>
          </a:p>
        </p:txBody>
      </p:sp>
      <p:sp>
        <p:nvSpPr>
          <p:cNvPr id="2" name="Title Placeholder 1"/>
          <p:cNvSpPr>
            <a:spLocks noGrp="1"/>
          </p:cNvSpPr>
          <p:nvPr>
            <p:ph type="title"/>
          </p:nvPr>
        </p:nvSpPr>
        <p:spPr>
          <a:xfrm>
            <a:off x="0" y="250154"/>
            <a:ext cx="9144000" cy="576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196" y="1011485"/>
            <a:ext cx="8229600" cy="48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spTree>
    <p:extLst>
      <p:ext uri="{BB962C8B-B14F-4D97-AF65-F5344CB8AC3E}">
        <p14:creationId xmlns:p14="http://schemas.microsoft.com/office/powerpoint/2010/main" val="1548460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660" r:id="rId76"/>
  </p:sldLayoutIdLst>
  <p:hf sldNum="0" hdr="0" ftr="0" dt="0"/>
  <p:txStyles>
    <p:titleStyle>
      <a:lvl1pPr algn="ctr" defTabSz="914400" rtl="0" eaLnBrk="1" latinLnBrk="0" hangingPunct="1">
        <a:spcBef>
          <a:spcPct val="0"/>
        </a:spcBef>
        <a:buNone/>
        <a:defRPr lang="en-US" sz="4400" kern="1200" dirty="0" smtClean="0">
          <a:solidFill>
            <a:srgbClr val="99CCFF"/>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24576"/>
            <a:ext cx="7772400" cy="1470025"/>
          </a:xfrm>
        </p:spPr>
        <p:txBody>
          <a:bodyPr>
            <a:normAutofit fontScale="90000"/>
          </a:bodyPr>
          <a:lstStyle/>
          <a:p>
            <a:r>
              <a:rPr lang="en-US" sz="5400" b="1" dirty="0"/>
              <a:t>COMP 590-154:</a:t>
            </a:r>
            <a:br>
              <a:rPr lang="en-US" sz="5400" b="1" dirty="0"/>
            </a:br>
            <a:r>
              <a:rPr lang="en-US" sz="5400" b="1" dirty="0"/>
              <a:t>Computer Architecture</a:t>
            </a:r>
          </a:p>
        </p:txBody>
      </p:sp>
      <p:sp>
        <p:nvSpPr>
          <p:cNvPr id="3" name="Subtitle 2"/>
          <p:cNvSpPr>
            <a:spLocks noGrp="1"/>
          </p:cNvSpPr>
          <p:nvPr>
            <p:ph type="subTitle" idx="1"/>
          </p:nvPr>
        </p:nvSpPr>
        <p:spPr>
          <a:xfrm>
            <a:off x="0" y="2759436"/>
            <a:ext cx="9144000" cy="2316588"/>
          </a:xfrm>
        </p:spPr>
        <p:txBody>
          <a:bodyPr>
            <a:normAutofit/>
          </a:bodyPr>
          <a:lstStyle/>
          <a:p>
            <a:pPr>
              <a:spcAft>
                <a:spcPts val="1080"/>
              </a:spcAft>
            </a:pPr>
            <a:r>
              <a:rPr lang="en-US" dirty="0">
                <a:solidFill>
                  <a:schemeClr val="tx1">
                    <a:lumMod val="95000"/>
                    <a:lumOff val="5000"/>
                  </a:schemeClr>
                </a:solidFill>
              </a:rPr>
              <a:t>Out-of-Order Memory Access</a:t>
            </a:r>
          </a:p>
        </p:txBody>
      </p:sp>
    </p:spTree>
    <p:extLst>
      <p:ext uri="{BB962C8B-B14F-4D97-AF65-F5344CB8AC3E}">
        <p14:creationId xmlns:p14="http://schemas.microsoft.com/office/powerpoint/2010/main" val="38188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normAutofit fontScale="90000"/>
          </a:bodyPr>
          <a:lstStyle/>
          <a:p>
            <a:r>
              <a:rPr lang="en-US" dirty="0"/>
              <a:t>Loads </a:t>
            </a:r>
            <a:r>
              <a:rPr lang="en-US" dirty="0" err="1"/>
              <a:t>OoO</a:t>
            </a:r>
            <a:r>
              <a:rPr lang="en-US" dirty="0"/>
              <a:t> between Stores (Policy 2/4)</a:t>
            </a:r>
          </a:p>
        </p:txBody>
      </p:sp>
      <p:sp>
        <p:nvSpPr>
          <p:cNvPr id="637955" name="Rectangle 3"/>
          <p:cNvSpPr>
            <a:spLocks noGrp="1" noChangeArrowheads="1"/>
          </p:cNvSpPr>
          <p:nvPr>
            <p:ph idx="1"/>
          </p:nvPr>
        </p:nvSpPr>
        <p:spPr/>
        <p:txBody>
          <a:bodyPr/>
          <a:lstStyle/>
          <a:p>
            <a:r>
              <a:rPr lang="en-US" dirty="0"/>
              <a:t>Loads exec </a:t>
            </a:r>
            <a:r>
              <a:rPr lang="en-US" dirty="0" err="1"/>
              <a:t>OoO</a:t>
            </a:r>
            <a:r>
              <a:rPr lang="en-US" dirty="0"/>
              <a:t> w.r.t. each other</a:t>
            </a:r>
          </a:p>
          <a:p>
            <a:pPr lvl="1"/>
            <a:r>
              <a:rPr lang="en-US" dirty="0"/>
              <a:t>Stores block everything</a:t>
            </a:r>
          </a:p>
        </p:txBody>
      </p:sp>
      <p:sp>
        <p:nvSpPr>
          <p:cNvPr id="637956" name="Rectangle 4"/>
          <p:cNvSpPr>
            <a:spLocks noChangeArrowheads="1"/>
          </p:cNvSpPr>
          <p:nvPr/>
        </p:nvSpPr>
        <p:spPr bwMode="auto">
          <a:xfrm>
            <a:off x="4572000" y="2523579"/>
            <a:ext cx="9096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57" name="Rectangle 5"/>
          <p:cNvSpPr>
            <a:spLocks noChangeArrowheads="1"/>
          </p:cNvSpPr>
          <p:nvPr/>
        </p:nvSpPr>
        <p:spPr bwMode="auto">
          <a:xfrm>
            <a:off x="5481638" y="2523579"/>
            <a:ext cx="303212" cy="303213"/>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a:t>
            </a:r>
          </a:p>
        </p:txBody>
      </p:sp>
      <p:sp>
        <p:nvSpPr>
          <p:cNvPr id="637958" name="Rectangle 6"/>
          <p:cNvSpPr>
            <a:spLocks noChangeArrowheads="1"/>
          </p:cNvSpPr>
          <p:nvPr/>
        </p:nvSpPr>
        <p:spPr bwMode="auto">
          <a:xfrm>
            <a:off x="5784850" y="2523579"/>
            <a:ext cx="304800" cy="303213"/>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59" name="Rectangle 7"/>
          <p:cNvSpPr>
            <a:spLocks noChangeArrowheads="1"/>
          </p:cNvSpPr>
          <p:nvPr/>
        </p:nvSpPr>
        <p:spPr bwMode="auto">
          <a:xfrm>
            <a:off x="6089650" y="2523579"/>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60" name="Text Box 8"/>
          <p:cNvSpPr txBox="1">
            <a:spLocks noChangeArrowheads="1"/>
          </p:cNvSpPr>
          <p:nvPr/>
        </p:nvSpPr>
        <p:spPr bwMode="auto">
          <a:xfrm rot="18900000">
            <a:off x="5692996" y="2030709"/>
            <a:ext cx="64222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ready</a:t>
            </a:r>
          </a:p>
        </p:txBody>
      </p:sp>
      <p:sp>
        <p:nvSpPr>
          <p:cNvPr id="637962" name="Text Box 10"/>
          <p:cNvSpPr txBox="1">
            <a:spLocks noChangeArrowheads="1"/>
          </p:cNvSpPr>
          <p:nvPr/>
        </p:nvSpPr>
        <p:spPr bwMode="auto">
          <a:xfrm rot="18900000">
            <a:off x="6037784" y="2030708"/>
            <a:ext cx="691216"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issued</a:t>
            </a:r>
          </a:p>
        </p:txBody>
      </p:sp>
      <p:sp>
        <p:nvSpPr>
          <p:cNvPr id="637981" name="Freeform 29"/>
          <p:cNvSpPr>
            <a:spLocks/>
          </p:cNvSpPr>
          <p:nvPr/>
        </p:nvSpPr>
        <p:spPr bwMode="auto">
          <a:xfrm>
            <a:off x="5634038" y="2826792"/>
            <a:ext cx="1214437" cy="227012"/>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82" name="Freeform 30"/>
          <p:cNvSpPr>
            <a:spLocks/>
          </p:cNvSpPr>
          <p:nvPr/>
        </p:nvSpPr>
        <p:spPr bwMode="auto">
          <a:xfrm>
            <a:off x="7229475" y="2447379"/>
            <a:ext cx="227013" cy="150813"/>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86" name="AutoShape 34"/>
          <p:cNvSpPr>
            <a:spLocks noChangeArrowheads="1"/>
          </p:cNvSpPr>
          <p:nvPr/>
        </p:nvSpPr>
        <p:spPr bwMode="auto">
          <a:xfrm rot="5400000">
            <a:off x="6849268" y="2976811"/>
            <a:ext cx="150813" cy="152400"/>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87" name="Oval 35"/>
          <p:cNvSpPr>
            <a:spLocks noChangeArrowheads="1"/>
          </p:cNvSpPr>
          <p:nvPr/>
        </p:nvSpPr>
        <p:spPr bwMode="auto">
          <a:xfrm>
            <a:off x="6999288" y="3010942"/>
            <a:ext cx="76200" cy="76200"/>
          </a:xfrm>
          <a:prstGeom prst="ellipse">
            <a:avLst/>
          </a:prstGeom>
          <a:solidFill>
            <a:srgbClr val="C00000"/>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88" name="Freeform 36"/>
          <p:cNvSpPr>
            <a:spLocks/>
          </p:cNvSpPr>
          <p:nvPr/>
        </p:nvSpPr>
        <p:spPr bwMode="auto">
          <a:xfrm>
            <a:off x="6772275" y="2750592"/>
            <a:ext cx="682625" cy="303212"/>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91" name="Freeform 39"/>
          <p:cNvSpPr>
            <a:spLocks/>
          </p:cNvSpPr>
          <p:nvPr/>
        </p:nvSpPr>
        <p:spPr bwMode="auto">
          <a:xfrm>
            <a:off x="7683500" y="2675979"/>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3" name="Line 101"/>
          <p:cNvSpPr>
            <a:spLocks noChangeShapeType="1"/>
          </p:cNvSpPr>
          <p:nvPr/>
        </p:nvSpPr>
        <p:spPr bwMode="auto">
          <a:xfrm>
            <a:off x="7075488" y="3053804"/>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4" name="Freeform 102"/>
          <p:cNvSpPr>
            <a:spLocks/>
          </p:cNvSpPr>
          <p:nvPr/>
        </p:nvSpPr>
        <p:spPr bwMode="auto">
          <a:xfrm>
            <a:off x="7227888" y="2598192"/>
            <a:ext cx="227012" cy="379412"/>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5" name="Freeform 103"/>
          <p:cNvSpPr>
            <a:spLocks/>
          </p:cNvSpPr>
          <p:nvPr/>
        </p:nvSpPr>
        <p:spPr bwMode="auto">
          <a:xfrm>
            <a:off x="6240463" y="2674392"/>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6" name="Rectangle 104"/>
          <p:cNvSpPr>
            <a:spLocks noChangeArrowheads="1"/>
          </p:cNvSpPr>
          <p:nvPr/>
        </p:nvSpPr>
        <p:spPr bwMode="auto">
          <a:xfrm>
            <a:off x="7834313" y="2750592"/>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057" name="AutoShape 105"/>
          <p:cNvCxnSpPr>
            <a:cxnSpLocks noChangeShapeType="1"/>
            <a:stCxn id="638052" idx="3"/>
            <a:endCxn id="638056" idx="1"/>
          </p:cNvCxnSpPr>
          <p:nvPr/>
        </p:nvCxnSpPr>
        <p:spPr bwMode="auto">
          <a:xfrm flipV="1">
            <a:off x="7681913" y="2826792"/>
            <a:ext cx="152400" cy="184943"/>
          </a:xfrm>
          <a:prstGeom prst="bentConnector3">
            <a:avLst>
              <a:gd name="adj1" fmla="val 50000"/>
            </a:avLst>
          </a:prstGeom>
          <a:noFill/>
          <a:ln w="9525">
            <a:solidFill>
              <a:schemeClr val="tx1"/>
            </a:solidFill>
            <a:miter lim="800000"/>
            <a:headEnd/>
            <a:tailEnd/>
          </a:ln>
          <a:effectLst/>
        </p:spPr>
      </p:cxnSp>
      <p:sp>
        <p:nvSpPr>
          <p:cNvPr id="638058" name="Line 106"/>
          <p:cNvSpPr>
            <a:spLocks noChangeShapeType="1"/>
          </p:cNvSpPr>
          <p:nvPr/>
        </p:nvSpPr>
        <p:spPr bwMode="auto">
          <a:xfrm>
            <a:off x="7834313" y="2826792"/>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9" name="Rectangle 107"/>
          <p:cNvSpPr>
            <a:spLocks noChangeArrowheads="1"/>
          </p:cNvSpPr>
          <p:nvPr/>
        </p:nvSpPr>
        <p:spPr bwMode="auto">
          <a:xfrm>
            <a:off x="4572000" y="3282404"/>
            <a:ext cx="9096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0" name="Rectangle 108"/>
          <p:cNvSpPr>
            <a:spLocks noChangeArrowheads="1"/>
          </p:cNvSpPr>
          <p:nvPr/>
        </p:nvSpPr>
        <p:spPr bwMode="auto">
          <a:xfrm>
            <a:off x="5481638" y="3282404"/>
            <a:ext cx="303212"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8061" name="Rectangle 109"/>
          <p:cNvSpPr>
            <a:spLocks noChangeArrowheads="1"/>
          </p:cNvSpPr>
          <p:nvPr/>
        </p:nvSpPr>
        <p:spPr bwMode="auto">
          <a:xfrm>
            <a:off x="5784850" y="3282404"/>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2" name="Rectangle 110"/>
          <p:cNvSpPr>
            <a:spLocks noChangeArrowheads="1"/>
          </p:cNvSpPr>
          <p:nvPr/>
        </p:nvSpPr>
        <p:spPr bwMode="auto">
          <a:xfrm>
            <a:off x="6089650" y="3282404"/>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4" name="Freeform 112"/>
          <p:cNvSpPr>
            <a:spLocks/>
          </p:cNvSpPr>
          <p:nvPr/>
        </p:nvSpPr>
        <p:spPr bwMode="auto">
          <a:xfrm>
            <a:off x="5634038" y="3585617"/>
            <a:ext cx="1214437" cy="227012"/>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5" name="AutoShape 113"/>
          <p:cNvSpPr>
            <a:spLocks noChangeArrowheads="1"/>
          </p:cNvSpPr>
          <p:nvPr/>
        </p:nvSpPr>
        <p:spPr bwMode="auto">
          <a:xfrm rot="5400000">
            <a:off x="6849268" y="3735636"/>
            <a:ext cx="150813" cy="152400"/>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6" name="Oval 114"/>
          <p:cNvSpPr>
            <a:spLocks noChangeArrowheads="1"/>
          </p:cNvSpPr>
          <p:nvPr/>
        </p:nvSpPr>
        <p:spPr bwMode="auto">
          <a:xfrm>
            <a:off x="6999288" y="3769767"/>
            <a:ext cx="76200" cy="76200"/>
          </a:xfrm>
          <a:prstGeom prst="ellipse">
            <a:avLst/>
          </a:prstGeom>
          <a:solidFill>
            <a:srgbClr val="C00000"/>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7" name="Freeform 115"/>
          <p:cNvSpPr>
            <a:spLocks/>
          </p:cNvSpPr>
          <p:nvPr/>
        </p:nvSpPr>
        <p:spPr bwMode="auto">
          <a:xfrm>
            <a:off x="6772275" y="3509417"/>
            <a:ext cx="682625" cy="303212"/>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8" name="Freeform 116"/>
          <p:cNvSpPr>
            <a:spLocks/>
          </p:cNvSpPr>
          <p:nvPr/>
        </p:nvSpPr>
        <p:spPr bwMode="auto">
          <a:xfrm>
            <a:off x="7683500" y="3434804"/>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0" name="Line 118"/>
          <p:cNvSpPr>
            <a:spLocks noChangeShapeType="1"/>
          </p:cNvSpPr>
          <p:nvPr/>
        </p:nvSpPr>
        <p:spPr bwMode="auto">
          <a:xfrm>
            <a:off x="7075488" y="3812629"/>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1" name="Freeform 119"/>
          <p:cNvSpPr>
            <a:spLocks/>
          </p:cNvSpPr>
          <p:nvPr/>
        </p:nvSpPr>
        <p:spPr bwMode="auto">
          <a:xfrm>
            <a:off x="7227888" y="3357017"/>
            <a:ext cx="227012" cy="379412"/>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2" name="Freeform 120"/>
          <p:cNvSpPr>
            <a:spLocks/>
          </p:cNvSpPr>
          <p:nvPr/>
        </p:nvSpPr>
        <p:spPr bwMode="auto">
          <a:xfrm>
            <a:off x="6240463" y="3433217"/>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3" name="Rectangle 121"/>
          <p:cNvSpPr>
            <a:spLocks noChangeArrowheads="1"/>
          </p:cNvSpPr>
          <p:nvPr/>
        </p:nvSpPr>
        <p:spPr bwMode="auto">
          <a:xfrm>
            <a:off x="7834313" y="3509417"/>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074" name="AutoShape 122"/>
          <p:cNvCxnSpPr>
            <a:cxnSpLocks noChangeShapeType="1"/>
            <a:stCxn id="638069" idx="3"/>
            <a:endCxn id="638073" idx="1"/>
          </p:cNvCxnSpPr>
          <p:nvPr/>
        </p:nvCxnSpPr>
        <p:spPr bwMode="auto">
          <a:xfrm flipV="1">
            <a:off x="7681913" y="3585617"/>
            <a:ext cx="152400" cy="184943"/>
          </a:xfrm>
          <a:prstGeom prst="bentConnector3">
            <a:avLst>
              <a:gd name="adj1" fmla="val 50000"/>
            </a:avLst>
          </a:prstGeom>
          <a:noFill/>
          <a:ln w="9525">
            <a:solidFill>
              <a:schemeClr val="tx1"/>
            </a:solidFill>
            <a:miter lim="800000"/>
            <a:headEnd/>
            <a:tailEnd/>
          </a:ln>
          <a:effectLst/>
        </p:spPr>
      </p:cxnSp>
      <p:sp>
        <p:nvSpPr>
          <p:cNvPr id="638075" name="Line 123"/>
          <p:cNvSpPr>
            <a:spLocks noChangeShapeType="1"/>
          </p:cNvSpPr>
          <p:nvPr/>
        </p:nvSpPr>
        <p:spPr bwMode="auto">
          <a:xfrm>
            <a:off x="7834313" y="3585617"/>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9" name="Rectangle 127"/>
          <p:cNvSpPr>
            <a:spLocks noChangeArrowheads="1"/>
          </p:cNvSpPr>
          <p:nvPr/>
        </p:nvSpPr>
        <p:spPr bwMode="auto">
          <a:xfrm>
            <a:off x="8289925" y="3053804"/>
            <a:ext cx="152400"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080" name="AutoShape 128"/>
          <p:cNvCxnSpPr>
            <a:cxnSpLocks noChangeShapeType="1"/>
            <a:stCxn id="637984" idx="1"/>
            <a:endCxn id="638079" idx="0"/>
          </p:cNvCxnSpPr>
          <p:nvPr/>
        </p:nvCxnSpPr>
        <p:spPr bwMode="auto">
          <a:xfrm>
            <a:off x="8064500" y="2788692"/>
            <a:ext cx="301625" cy="265112"/>
          </a:xfrm>
          <a:prstGeom prst="bentConnector2">
            <a:avLst/>
          </a:prstGeom>
          <a:noFill/>
          <a:ln w="9525">
            <a:solidFill>
              <a:schemeClr val="tx1"/>
            </a:solidFill>
            <a:miter lim="800000"/>
            <a:headEnd/>
            <a:tailEnd/>
          </a:ln>
          <a:effectLst/>
        </p:spPr>
      </p:cxnSp>
      <p:sp>
        <p:nvSpPr>
          <p:cNvPr id="638082" name="Freeform 130"/>
          <p:cNvSpPr>
            <a:spLocks/>
          </p:cNvSpPr>
          <p:nvPr/>
        </p:nvSpPr>
        <p:spPr bwMode="auto">
          <a:xfrm>
            <a:off x="7227888" y="3053804"/>
            <a:ext cx="1138237" cy="303213"/>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3" name="Rectangle 131"/>
          <p:cNvSpPr>
            <a:spLocks noChangeArrowheads="1"/>
          </p:cNvSpPr>
          <p:nvPr/>
        </p:nvSpPr>
        <p:spPr bwMode="auto">
          <a:xfrm>
            <a:off x="4572000" y="4041229"/>
            <a:ext cx="9096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4" name="Rectangle 132"/>
          <p:cNvSpPr>
            <a:spLocks noChangeArrowheads="1"/>
          </p:cNvSpPr>
          <p:nvPr/>
        </p:nvSpPr>
        <p:spPr bwMode="auto">
          <a:xfrm>
            <a:off x="5481638" y="4041229"/>
            <a:ext cx="303212"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8085" name="Rectangle 133"/>
          <p:cNvSpPr>
            <a:spLocks noChangeArrowheads="1"/>
          </p:cNvSpPr>
          <p:nvPr/>
        </p:nvSpPr>
        <p:spPr bwMode="auto">
          <a:xfrm>
            <a:off x="5784850" y="4041229"/>
            <a:ext cx="304800" cy="303213"/>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6" name="Rectangle 134"/>
          <p:cNvSpPr>
            <a:spLocks noChangeArrowheads="1"/>
          </p:cNvSpPr>
          <p:nvPr/>
        </p:nvSpPr>
        <p:spPr bwMode="auto">
          <a:xfrm>
            <a:off x="6089650" y="4041229"/>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8" name="Freeform 136"/>
          <p:cNvSpPr>
            <a:spLocks/>
          </p:cNvSpPr>
          <p:nvPr/>
        </p:nvSpPr>
        <p:spPr bwMode="auto">
          <a:xfrm>
            <a:off x="5634038" y="4344442"/>
            <a:ext cx="1214437" cy="227012"/>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9" name="AutoShape 137"/>
          <p:cNvSpPr>
            <a:spLocks noChangeArrowheads="1"/>
          </p:cNvSpPr>
          <p:nvPr/>
        </p:nvSpPr>
        <p:spPr bwMode="auto">
          <a:xfrm rot="5400000">
            <a:off x="6849268" y="4494461"/>
            <a:ext cx="150813" cy="152400"/>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0" name="Oval 138"/>
          <p:cNvSpPr>
            <a:spLocks noChangeArrowheads="1"/>
          </p:cNvSpPr>
          <p:nvPr/>
        </p:nvSpPr>
        <p:spPr bwMode="auto">
          <a:xfrm>
            <a:off x="6999288" y="4528592"/>
            <a:ext cx="76200" cy="76200"/>
          </a:xfrm>
          <a:prstGeom prst="ellipse">
            <a:avLst/>
          </a:prstGeom>
          <a:solidFill>
            <a:srgbClr val="C00000"/>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1" name="Freeform 139"/>
          <p:cNvSpPr>
            <a:spLocks/>
          </p:cNvSpPr>
          <p:nvPr/>
        </p:nvSpPr>
        <p:spPr bwMode="auto">
          <a:xfrm>
            <a:off x="6772275" y="4268242"/>
            <a:ext cx="682625" cy="303212"/>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2" name="Freeform 140"/>
          <p:cNvSpPr>
            <a:spLocks/>
          </p:cNvSpPr>
          <p:nvPr/>
        </p:nvSpPr>
        <p:spPr bwMode="auto">
          <a:xfrm>
            <a:off x="7683500" y="4193629"/>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4" name="Line 142"/>
          <p:cNvSpPr>
            <a:spLocks noChangeShapeType="1"/>
          </p:cNvSpPr>
          <p:nvPr/>
        </p:nvSpPr>
        <p:spPr bwMode="auto">
          <a:xfrm>
            <a:off x="7075488" y="4571454"/>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5" name="Freeform 143"/>
          <p:cNvSpPr>
            <a:spLocks/>
          </p:cNvSpPr>
          <p:nvPr/>
        </p:nvSpPr>
        <p:spPr bwMode="auto">
          <a:xfrm>
            <a:off x="7227888" y="4115842"/>
            <a:ext cx="227012" cy="379412"/>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6" name="Freeform 144"/>
          <p:cNvSpPr>
            <a:spLocks/>
          </p:cNvSpPr>
          <p:nvPr/>
        </p:nvSpPr>
        <p:spPr bwMode="auto">
          <a:xfrm>
            <a:off x="6240463" y="4192042"/>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7" name="Rectangle 145"/>
          <p:cNvSpPr>
            <a:spLocks noChangeArrowheads="1"/>
          </p:cNvSpPr>
          <p:nvPr/>
        </p:nvSpPr>
        <p:spPr bwMode="auto">
          <a:xfrm>
            <a:off x="7834313" y="4268242"/>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098" name="AutoShape 146"/>
          <p:cNvCxnSpPr>
            <a:cxnSpLocks noChangeShapeType="1"/>
            <a:stCxn id="638093" idx="3"/>
            <a:endCxn id="638097" idx="1"/>
          </p:cNvCxnSpPr>
          <p:nvPr/>
        </p:nvCxnSpPr>
        <p:spPr bwMode="auto">
          <a:xfrm flipV="1">
            <a:off x="7681913" y="4344442"/>
            <a:ext cx="152400" cy="184943"/>
          </a:xfrm>
          <a:prstGeom prst="bentConnector3">
            <a:avLst>
              <a:gd name="adj1" fmla="val 50000"/>
            </a:avLst>
          </a:prstGeom>
          <a:noFill/>
          <a:ln w="9525">
            <a:solidFill>
              <a:schemeClr val="tx1"/>
            </a:solidFill>
            <a:miter lim="800000"/>
            <a:headEnd/>
            <a:tailEnd/>
          </a:ln>
          <a:effectLst/>
        </p:spPr>
      </p:cxnSp>
      <p:sp>
        <p:nvSpPr>
          <p:cNvPr id="638099" name="Line 147"/>
          <p:cNvSpPr>
            <a:spLocks noChangeShapeType="1"/>
          </p:cNvSpPr>
          <p:nvPr/>
        </p:nvSpPr>
        <p:spPr bwMode="auto">
          <a:xfrm>
            <a:off x="7834313" y="4344442"/>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1" name="Rectangle 149"/>
          <p:cNvSpPr>
            <a:spLocks noChangeArrowheads="1"/>
          </p:cNvSpPr>
          <p:nvPr/>
        </p:nvSpPr>
        <p:spPr bwMode="auto">
          <a:xfrm>
            <a:off x="8289925" y="3812629"/>
            <a:ext cx="152400"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02" name="AutoShape 150"/>
          <p:cNvCxnSpPr>
            <a:cxnSpLocks noChangeShapeType="1"/>
            <a:stCxn id="638076" idx="1"/>
            <a:endCxn id="638101" idx="0"/>
          </p:cNvCxnSpPr>
          <p:nvPr/>
        </p:nvCxnSpPr>
        <p:spPr bwMode="auto">
          <a:xfrm>
            <a:off x="8064500" y="3547517"/>
            <a:ext cx="301625" cy="265112"/>
          </a:xfrm>
          <a:prstGeom prst="bentConnector2">
            <a:avLst/>
          </a:prstGeom>
          <a:noFill/>
          <a:ln w="9525">
            <a:solidFill>
              <a:schemeClr val="tx1"/>
            </a:solidFill>
            <a:miter lim="800000"/>
            <a:headEnd/>
            <a:tailEnd/>
          </a:ln>
          <a:effectLst/>
        </p:spPr>
      </p:cxnSp>
      <p:sp>
        <p:nvSpPr>
          <p:cNvPr id="638103" name="Freeform 151"/>
          <p:cNvSpPr>
            <a:spLocks/>
          </p:cNvSpPr>
          <p:nvPr/>
        </p:nvSpPr>
        <p:spPr bwMode="auto">
          <a:xfrm>
            <a:off x="7227888" y="3812629"/>
            <a:ext cx="1138237" cy="303213"/>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4" name="Rectangle 152"/>
          <p:cNvSpPr>
            <a:spLocks noChangeArrowheads="1"/>
          </p:cNvSpPr>
          <p:nvPr/>
        </p:nvSpPr>
        <p:spPr bwMode="auto">
          <a:xfrm>
            <a:off x="4572000" y="4801642"/>
            <a:ext cx="9096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5" name="Rectangle 153"/>
          <p:cNvSpPr>
            <a:spLocks noChangeArrowheads="1"/>
          </p:cNvSpPr>
          <p:nvPr/>
        </p:nvSpPr>
        <p:spPr bwMode="auto">
          <a:xfrm>
            <a:off x="5481638" y="4801642"/>
            <a:ext cx="303212" cy="303212"/>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a:t>
            </a:r>
          </a:p>
        </p:txBody>
      </p:sp>
      <p:sp>
        <p:nvSpPr>
          <p:cNvPr id="638106" name="Rectangle 154"/>
          <p:cNvSpPr>
            <a:spLocks noChangeArrowheads="1"/>
          </p:cNvSpPr>
          <p:nvPr/>
        </p:nvSpPr>
        <p:spPr bwMode="auto">
          <a:xfrm>
            <a:off x="5784850" y="4801642"/>
            <a:ext cx="304800" cy="303212"/>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7" name="Rectangle 155"/>
          <p:cNvSpPr>
            <a:spLocks noChangeArrowheads="1"/>
          </p:cNvSpPr>
          <p:nvPr/>
        </p:nvSpPr>
        <p:spPr bwMode="auto">
          <a:xfrm>
            <a:off x="6089650" y="4801642"/>
            <a:ext cx="304800" cy="303212"/>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9" name="Freeform 157"/>
          <p:cNvSpPr>
            <a:spLocks/>
          </p:cNvSpPr>
          <p:nvPr/>
        </p:nvSpPr>
        <p:spPr bwMode="auto">
          <a:xfrm>
            <a:off x="5634038" y="5104854"/>
            <a:ext cx="1214437" cy="227013"/>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0" name="AutoShape 158"/>
          <p:cNvSpPr>
            <a:spLocks noChangeArrowheads="1"/>
          </p:cNvSpPr>
          <p:nvPr/>
        </p:nvSpPr>
        <p:spPr bwMode="auto">
          <a:xfrm rot="5400000">
            <a:off x="6849269" y="5254873"/>
            <a:ext cx="150812" cy="152400"/>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1" name="Oval 159"/>
          <p:cNvSpPr>
            <a:spLocks noChangeArrowheads="1"/>
          </p:cNvSpPr>
          <p:nvPr/>
        </p:nvSpPr>
        <p:spPr bwMode="auto">
          <a:xfrm>
            <a:off x="6999288" y="5289004"/>
            <a:ext cx="76200" cy="76200"/>
          </a:xfrm>
          <a:prstGeom prst="ellipse">
            <a:avLst/>
          </a:prstGeom>
          <a:solidFill>
            <a:srgbClr val="C00000"/>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2" name="Freeform 160"/>
          <p:cNvSpPr>
            <a:spLocks/>
          </p:cNvSpPr>
          <p:nvPr/>
        </p:nvSpPr>
        <p:spPr bwMode="auto">
          <a:xfrm>
            <a:off x="6772275" y="5028654"/>
            <a:ext cx="682625" cy="303213"/>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3" name="Freeform 161"/>
          <p:cNvSpPr>
            <a:spLocks/>
          </p:cNvSpPr>
          <p:nvPr/>
        </p:nvSpPr>
        <p:spPr bwMode="auto">
          <a:xfrm>
            <a:off x="7683500" y="4954042"/>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5" name="Line 163"/>
          <p:cNvSpPr>
            <a:spLocks noChangeShapeType="1"/>
          </p:cNvSpPr>
          <p:nvPr/>
        </p:nvSpPr>
        <p:spPr bwMode="auto">
          <a:xfrm>
            <a:off x="7075488" y="5331867"/>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6" name="Freeform 164"/>
          <p:cNvSpPr>
            <a:spLocks/>
          </p:cNvSpPr>
          <p:nvPr/>
        </p:nvSpPr>
        <p:spPr bwMode="auto">
          <a:xfrm>
            <a:off x="7227888" y="4876254"/>
            <a:ext cx="227012" cy="379413"/>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7" name="Freeform 165"/>
          <p:cNvSpPr>
            <a:spLocks/>
          </p:cNvSpPr>
          <p:nvPr/>
        </p:nvSpPr>
        <p:spPr bwMode="auto">
          <a:xfrm>
            <a:off x="6240463" y="4952454"/>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8" name="Rectangle 166"/>
          <p:cNvSpPr>
            <a:spLocks noChangeArrowheads="1"/>
          </p:cNvSpPr>
          <p:nvPr/>
        </p:nvSpPr>
        <p:spPr bwMode="auto">
          <a:xfrm>
            <a:off x="7834313" y="5028654"/>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19" name="AutoShape 167"/>
          <p:cNvCxnSpPr>
            <a:cxnSpLocks noChangeShapeType="1"/>
            <a:stCxn id="638114" idx="3"/>
            <a:endCxn id="638118" idx="1"/>
          </p:cNvCxnSpPr>
          <p:nvPr/>
        </p:nvCxnSpPr>
        <p:spPr bwMode="auto">
          <a:xfrm flipV="1">
            <a:off x="7681913" y="5104854"/>
            <a:ext cx="152400" cy="184944"/>
          </a:xfrm>
          <a:prstGeom prst="bentConnector3">
            <a:avLst>
              <a:gd name="adj1" fmla="val 50000"/>
            </a:avLst>
          </a:prstGeom>
          <a:noFill/>
          <a:ln w="9525">
            <a:solidFill>
              <a:schemeClr val="tx1"/>
            </a:solidFill>
            <a:miter lim="800000"/>
            <a:headEnd/>
            <a:tailEnd/>
          </a:ln>
          <a:effectLst/>
        </p:spPr>
      </p:cxnSp>
      <p:sp>
        <p:nvSpPr>
          <p:cNvPr id="638120" name="Line 168"/>
          <p:cNvSpPr>
            <a:spLocks noChangeShapeType="1"/>
          </p:cNvSpPr>
          <p:nvPr/>
        </p:nvSpPr>
        <p:spPr bwMode="auto">
          <a:xfrm>
            <a:off x="7834313" y="5104854"/>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2" name="Rectangle 170"/>
          <p:cNvSpPr>
            <a:spLocks noChangeArrowheads="1"/>
          </p:cNvSpPr>
          <p:nvPr/>
        </p:nvSpPr>
        <p:spPr bwMode="auto">
          <a:xfrm>
            <a:off x="8289925" y="4573042"/>
            <a:ext cx="152400"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23" name="AutoShape 171"/>
          <p:cNvCxnSpPr>
            <a:cxnSpLocks noChangeShapeType="1"/>
            <a:stCxn id="638100" idx="1"/>
            <a:endCxn id="638122" idx="0"/>
          </p:cNvCxnSpPr>
          <p:nvPr/>
        </p:nvCxnSpPr>
        <p:spPr bwMode="auto">
          <a:xfrm>
            <a:off x="8064500" y="4306342"/>
            <a:ext cx="301625" cy="266700"/>
          </a:xfrm>
          <a:prstGeom prst="bentConnector2">
            <a:avLst/>
          </a:prstGeom>
          <a:noFill/>
          <a:ln w="9525">
            <a:solidFill>
              <a:schemeClr val="tx1"/>
            </a:solidFill>
            <a:miter lim="800000"/>
            <a:headEnd/>
            <a:tailEnd/>
          </a:ln>
          <a:effectLst/>
        </p:spPr>
      </p:cxnSp>
      <p:sp>
        <p:nvSpPr>
          <p:cNvPr id="638124" name="Freeform 172"/>
          <p:cNvSpPr>
            <a:spLocks/>
          </p:cNvSpPr>
          <p:nvPr/>
        </p:nvSpPr>
        <p:spPr bwMode="auto">
          <a:xfrm>
            <a:off x="7227888" y="4573042"/>
            <a:ext cx="1138237" cy="303212"/>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5" name="Rectangle 173"/>
          <p:cNvSpPr>
            <a:spLocks noChangeArrowheads="1"/>
          </p:cNvSpPr>
          <p:nvPr/>
        </p:nvSpPr>
        <p:spPr bwMode="auto">
          <a:xfrm>
            <a:off x="4572000" y="5560467"/>
            <a:ext cx="9096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6" name="Rectangle 174"/>
          <p:cNvSpPr>
            <a:spLocks noChangeArrowheads="1"/>
          </p:cNvSpPr>
          <p:nvPr/>
        </p:nvSpPr>
        <p:spPr bwMode="auto">
          <a:xfrm>
            <a:off x="5481638" y="5560467"/>
            <a:ext cx="303212"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8127" name="Rectangle 175"/>
          <p:cNvSpPr>
            <a:spLocks noChangeArrowheads="1"/>
          </p:cNvSpPr>
          <p:nvPr/>
        </p:nvSpPr>
        <p:spPr bwMode="auto">
          <a:xfrm>
            <a:off x="5784850" y="5560467"/>
            <a:ext cx="304800" cy="303212"/>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8" name="Rectangle 176"/>
          <p:cNvSpPr>
            <a:spLocks noChangeArrowheads="1"/>
          </p:cNvSpPr>
          <p:nvPr/>
        </p:nvSpPr>
        <p:spPr bwMode="auto">
          <a:xfrm>
            <a:off x="6089650" y="5560467"/>
            <a:ext cx="304800" cy="303212"/>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0" name="Freeform 178"/>
          <p:cNvSpPr>
            <a:spLocks/>
          </p:cNvSpPr>
          <p:nvPr/>
        </p:nvSpPr>
        <p:spPr bwMode="auto">
          <a:xfrm>
            <a:off x="5634038" y="5863679"/>
            <a:ext cx="1214437" cy="227013"/>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1" name="AutoShape 179"/>
          <p:cNvSpPr>
            <a:spLocks noChangeArrowheads="1"/>
          </p:cNvSpPr>
          <p:nvPr/>
        </p:nvSpPr>
        <p:spPr bwMode="auto">
          <a:xfrm rot="5400000">
            <a:off x="6849269" y="6013698"/>
            <a:ext cx="150812" cy="152400"/>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2" name="Oval 180"/>
          <p:cNvSpPr>
            <a:spLocks noChangeArrowheads="1"/>
          </p:cNvSpPr>
          <p:nvPr/>
        </p:nvSpPr>
        <p:spPr bwMode="auto">
          <a:xfrm>
            <a:off x="6999288" y="6047829"/>
            <a:ext cx="76200" cy="76200"/>
          </a:xfrm>
          <a:prstGeom prst="ellipse">
            <a:avLst/>
          </a:prstGeom>
          <a:solidFill>
            <a:srgbClr val="C00000"/>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3" name="Freeform 181"/>
          <p:cNvSpPr>
            <a:spLocks/>
          </p:cNvSpPr>
          <p:nvPr/>
        </p:nvSpPr>
        <p:spPr bwMode="auto">
          <a:xfrm>
            <a:off x="6772275" y="5787479"/>
            <a:ext cx="682625" cy="303213"/>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4" name="Freeform 182"/>
          <p:cNvSpPr>
            <a:spLocks/>
          </p:cNvSpPr>
          <p:nvPr/>
        </p:nvSpPr>
        <p:spPr bwMode="auto">
          <a:xfrm>
            <a:off x="7683500" y="5712867"/>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6" name="Line 184"/>
          <p:cNvSpPr>
            <a:spLocks noChangeShapeType="1"/>
          </p:cNvSpPr>
          <p:nvPr/>
        </p:nvSpPr>
        <p:spPr bwMode="auto">
          <a:xfrm>
            <a:off x="7075488" y="6090692"/>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7" name="Freeform 185"/>
          <p:cNvSpPr>
            <a:spLocks/>
          </p:cNvSpPr>
          <p:nvPr/>
        </p:nvSpPr>
        <p:spPr bwMode="auto">
          <a:xfrm>
            <a:off x="7227888" y="5635079"/>
            <a:ext cx="227012" cy="379413"/>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8" name="Freeform 186"/>
          <p:cNvSpPr>
            <a:spLocks/>
          </p:cNvSpPr>
          <p:nvPr/>
        </p:nvSpPr>
        <p:spPr bwMode="auto">
          <a:xfrm>
            <a:off x="6240463" y="5711279"/>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9" name="Rectangle 187"/>
          <p:cNvSpPr>
            <a:spLocks noChangeArrowheads="1"/>
          </p:cNvSpPr>
          <p:nvPr/>
        </p:nvSpPr>
        <p:spPr bwMode="auto">
          <a:xfrm>
            <a:off x="7834313" y="5787479"/>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40" name="AutoShape 188"/>
          <p:cNvCxnSpPr>
            <a:cxnSpLocks noChangeShapeType="1"/>
            <a:stCxn id="638135" idx="3"/>
            <a:endCxn id="638139" idx="1"/>
          </p:cNvCxnSpPr>
          <p:nvPr/>
        </p:nvCxnSpPr>
        <p:spPr bwMode="auto">
          <a:xfrm flipV="1">
            <a:off x="7681913" y="5863679"/>
            <a:ext cx="152400" cy="184944"/>
          </a:xfrm>
          <a:prstGeom prst="bentConnector3">
            <a:avLst>
              <a:gd name="adj1" fmla="val 50000"/>
            </a:avLst>
          </a:prstGeom>
          <a:noFill/>
          <a:ln w="9525">
            <a:solidFill>
              <a:schemeClr val="tx1"/>
            </a:solidFill>
            <a:miter lim="800000"/>
            <a:headEnd/>
            <a:tailEnd/>
          </a:ln>
          <a:effectLst/>
        </p:spPr>
      </p:cxnSp>
      <p:sp>
        <p:nvSpPr>
          <p:cNvPr id="638141" name="Line 189"/>
          <p:cNvSpPr>
            <a:spLocks noChangeShapeType="1"/>
          </p:cNvSpPr>
          <p:nvPr/>
        </p:nvSpPr>
        <p:spPr bwMode="auto">
          <a:xfrm>
            <a:off x="7834313" y="5863679"/>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43" name="Rectangle 191"/>
          <p:cNvSpPr>
            <a:spLocks noChangeArrowheads="1"/>
          </p:cNvSpPr>
          <p:nvPr/>
        </p:nvSpPr>
        <p:spPr bwMode="auto">
          <a:xfrm>
            <a:off x="8289925" y="5331867"/>
            <a:ext cx="152400"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44" name="AutoShape 192"/>
          <p:cNvCxnSpPr>
            <a:cxnSpLocks noChangeShapeType="1"/>
            <a:stCxn id="638121" idx="1"/>
            <a:endCxn id="638143" idx="0"/>
          </p:cNvCxnSpPr>
          <p:nvPr/>
        </p:nvCxnSpPr>
        <p:spPr bwMode="auto">
          <a:xfrm>
            <a:off x="8064500" y="5066754"/>
            <a:ext cx="301625" cy="265113"/>
          </a:xfrm>
          <a:prstGeom prst="bentConnector2">
            <a:avLst/>
          </a:prstGeom>
          <a:noFill/>
          <a:ln w="9525">
            <a:solidFill>
              <a:schemeClr val="tx1"/>
            </a:solidFill>
            <a:miter lim="800000"/>
            <a:headEnd/>
            <a:tailEnd/>
          </a:ln>
          <a:effectLst/>
        </p:spPr>
      </p:cxnSp>
      <p:sp>
        <p:nvSpPr>
          <p:cNvPr id="638145" name="Freeform 193"/>
          <p:cNvSpPr>
            <a:spLocks/>
          </p:cNvSpPr>
          <p:nvPr/>
        </p:nvSpPr>
        <p:spPr bwMode="auto">
          <a:xfrm>
            <a:off x="7227888" y="5331867"/>
            <a:ext cx="1138237" cy="303212"/>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nvGrpSpPr>
          <p:cNvPr id="638150" name="Group 198"/>
          <p:cNvGrpSpPr>
            <a:grpSpLocks/>
          </p:cNvGrpSpPr>
          <p:nvPr/>
        </p:nvGrpSpPr>
        <p:grpSpPr bwMode="auto">
          <a:xfrm>
            <a:off x="7229475" y="2788692"/>
            <a:ext cx="1214438" cy="947737"/>
            <a:chOff x="3358" y="1563"/>
            <a:chExt cx="765" cy="597"/>
          </a:xfrm>
        </p:grpSpPr>
        <p:sp>
          <p:nvSpPr>
            <p:cNvPr id="638146" name="Freeform 194"/>
            <p:cNvSpPr>
              <a:spLocks/>
            </p:cNvSpPr>
            <p:nvPr/>
          </p:nvSpPr>
          <p:spPr bwMode="auto">
            <a:xfrm>
              <a:off x="3358" y="1921"/>
              <a:ext cx="143" cy="239"/>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47" name="Rectangle 195"/>
            <p:cNvSpPr>
              <a:spLocks noChangeArrowheads="1"/>
            </p:cNvSpPr>
            <p:nvPr/>
          </p:nvSpPr>
          <p:spPr bwMode="auto">
            <a:xfrm>
              <a:off x="4027" y="1730"/>
              <a:ext cx="96" cy="48"/>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48" name="AutoShape 196"/>
            <p:cNvCxnSpPr>
              <a:cxnSpLocks noChangeShapeType="1"/>
              <a:endCxn id="638147" idx="0"/>
            </p:cNvCxnSpPr>
            <p:nvPr/>
          </p:nvCxnSpPr>
          <p:spPr bwMode="auto">
            <a:xfrm>
              <a:off x="3885" y="1563"/>
              <a:ext cx="190" cy="167"/>
            </a:xfrm>
            <a:prstGeom prst="bentConnector2">
              <a:avLst/>
            </a:prstGeom>
            <a:noFill/>
            <a:ln w="38100">
              <a:solidFill>
                <a:srgbClr val="00FF00"/>
              </a:solidFill>
              <a:miter lim="800000"/>
              <a:headEnd/>
              <a:tailEnd/>
            </a:ln>
            <a:effectLst/>
          </p:spPr>
        </p:cxnSp>
        <p:sp>
          <p:nvSpPr>
            <p:cNvPr id="638149" name="Freeform 197"/>
            <p:cNvSpPr>
              <a:spLocks/>
            </p:cNvSpPr>
            <p:nvPr/>
          </p:nvSpPr>
          <p:spPr bwMode="auto">
            <a:xfrm>
              <a:off x="3358" y="1730"/>
              <a:ext cx="717" cy="191"/>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38151" name="Group 199"/>
          <p:cNvGrpSpPr>
            <a:grpSpLocks/>
          </p:cNvGrpSpPr>
          <p:nvPr/>
        </p:nvGrpSpPr>
        <p:grpSpPr bwMode="auto">
          <a:xfrm>
            <a:off x="7229475" y="3547517"/>
            <a:ext cx="1214438" cy="947737"/>
            <a:chOff x="3358" y="1563"/>
            <a:chExt cx="765" cy="597"/>
          </a:xfrm>
        </p:grpSpPr>
        <p:sp>
          <p:nvSpPr>
            <p:cNvPr id="638152" name="Freeform 200"/>
            <p:cNvSpPr>
              <a:spLocks/>
            </p:cNvSpPr>
            <p:nvPr/>
          </p:nvSpPr>
          <p:spPr bwMode="auto">
            <a:xfrm>
              <a:off x="3358" y="1921"/>
              <a:ext cx="143" cy="239"/>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53" name="Rectangle 201"/>
            <p:cNvSpPr>
              <a:spLocks noChangeArrowheads="1"/>
            </p:cNvSpPr>
            <p:nvPr/>
          </p:nvSpPr>
          <p:spPr bwMode="auto">
            <a:xfrm>
              <a:off x="4027" y="1730"/>
              <a:ext cx="96" cy="48"/>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54" name="AutoShape 202"/>
            <p:cNvCxnSpPr>
              <a:cxnSpLocks noChangeShapeType="1"/>
              <a:endCxn id="638153" idx="0"/>
            </p:cNvCxnSpPr>
            <p:nvPr/>
          </p:nvCxnSpPr>
          <p:spPr bwMode="auto">
            <a:xfrm>
              <a:off x="3885" y="1563"/>
              <a:ext cx="190" cy="167"/>
            </a:xfrm>
            <a:prstGeom prst="bentConnector2">
              <a:avLst/>
            </a:prstGeom>
            <a:noFill/>
            <a:ln w="38100">
              <a:solidFill>
                <a:srgbClr val="00FF00"/>
              </a:solidFill>
              <a:miter lim="800000"/>
              <a:headEnd/>
              <a:tailEnd/>
            </a:ln>
            <a:effectLst/>
          </p:spPr>
        </p:cxnSp>
        <p:sp>
          <p:nvSpPr>
            <p:cNvPr id="638155" name="Freeform 203"/>
            <p:cNvSpPr>
              <a:spLocks/>
            </p:cNvSpPr>
            <p:nvPr/>
          </p:nvSpPr>
          <p:spPr bwMode="auto">
            <a:xfrm>
              <a:off x="3358" y="1730"/>
              <a:ext cx="717" cy="191"/>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38156" name="Group 204"/>
          <p:cNvGrpSpPr>
            <a:grpSpLocks/>
          </p:cNvGrpSpPr>
          <p:nvPr/>
        </p:nvGrpSpPr>
        <p:grpSpPr bwMode="auto">
          <a:xfrm>
            <a:off x="7229475" y="4307929"/>
            <a:ext cx="1214438" cy="947738"/>
            <a:chOff x="3358" y="1563"/>
            <a:chExt cx="765" cy="597"/>
          </a:xfrm>
        </p:grpSpPr>
        <p:sp>
          <p:nvSpPr>
            <p:cNvPr id="638157" name="Freeform 205"/>
            <p:cNvSpPr>
              <a:spLocks/>
            </p:cNvSpPr>
            <p:nvPr/>
          </p:nvSpPr>
          <p:spPr bwMode="auto">
            <a:xfrm>
              <a:off x="3358" y="1921"/>
              <a:ext cx="143" cy="239"/>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58" name="Rectangle 206"/>
            <p:cNvSpPr>
              <a:spLocks noChangeArrowheads="1"/>
            </p:cNvSpPr>
            <p:nvPr/>
          </p:nvSpPr>
          <p:spPr bwMode="auto">
            <a:xfrm>
              <a:off x="4027" y="1730"/>
              <a:ext cx="96" cy="48"/>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59" name="AutoShape 207"/>
            <p:cNvCxnSpPr>
              <a:cxnSpLocks noChangeShapeType="1"/>
              <a:endCxn id="638158" idx="0"/>
            </p:cNvCxnSpPr>
            <p:nvPr/>
          </p:nvCxnSpPr>
          <p:spPr bwMode="auto">
            <a:xfrm>
              <a:off x="3885" y="1563"/>
              <a:ext cx="190" cy="167"/>
            </a:xfrm>
            <a:prstGeom prst="bentConnector2">
              <a:avLst/>
            </a:prstGeom>
            <a:noFill/>
            <a:ln w="38100">
              <a:solidFill>
                <a:srgbClr val="00FF00"/>
              </a:solidFill>
              <a:miter lim="800000"/>
              <a:headEnd/>
              <a:tailEnd/>
            </a:ln>
            <a:effectLst/>
          </p:spPr>
        </p:cxnSp>
        <p:sp>
          <p:nvSpPr>
            <p:cNvPr id="638160" name="Freeform 208"/>
            <p:cNvSpPr>
              <a:spLocks/>
            </p:cNvSpPr>
            <p:nvPr/>
          </p:nvSpPr>
          <p:spPr bwMode="auto">
            <a:xfrm>
              <a:off x="3358" y="1730"/>
              <a:ext cx="717" cy="191"/>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38161" name="Group 209"/>
          <p:cNvGrpSpPr>
            <a:grpSpLocks/>
          </p:cNvGrpSpPr>
          <p:nvPr/>
        </p:nvGrpSpPr>
        <p:grpSpPr bwMode="auto">
          <a:xfrm>
            <a:off x="7229475" y="5066754"/>
            <a:ext cx="1214438" cy="947738"/>
            <a:chOff x="3358" y="1563"/>
            <a:chExt cx="765" cy="597"/>
          </a:xfrm>
        </p:grpSpPr>
        <p:sp>
          <p:nvSpPr>
            <p:cNvPr id="638162" name="Freeform 210"/>
            <p:cNvSpPr>
              <a:spLocks/>
            </p:cNvSpPr>
            <p:nvPr/>
          </p:nvSpPr>
          <p:spPr bwMode="auto">
            <a:xfrm>
              <a:off x="3358" y="1921"/>
              <a:ext cx="143" cy="239"/>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63" name="Rectangle 211"/>
            <p:cNvSpPr>
              <a:spLocks noChangeArrowheads="1"/>
            </p:cNvSpPr>
            <p:nvPr/>
          </p:nvSpPr>
          <p:spPr bwMode="auto">
            <a:xfrm>
              <a:off x="4027" y="1730"/>
              <a:ext cx="96" cy="48"/>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164" name="AutoShape 212"/>
            <p:cNvCxnSpPr>
              <a:cxnSpLocks noChangeShapeType="1"/>
              <a:endCxn id="638163" idx="0"/>
            </p:cNvCxnSpPr>
            <p:nvPr/>
          </p:nvCxnSpPr>
          <p:spPr bwMode="auto">
            <a:xfrm>
              <a:off x="3885" y="1563"/>
              <a:ext cx="190" cy="167"/>
            </a:xfrm>
            <a:prstGeom prst="bentConnector2">
              <a:avLst/>
            </a:prstGeom>
            <a:noFill/>
            <a:ln w="38100">
              <a:solidFill>
                <a:srgbClr val="00FF00"/>
              </a:solidFill>
              <a:miter lim="800000"/>
              <a:headEnd/>
              <a:tailEnd/>
            </a:ln>
            <a:effectLst/>
          </p:spPr>
        </p:cxnSp>
        <p:sp>
          <p:nvSpPr>
            <p:cNvPr id="638165" name="Freeform 213"/>
            <p:cNvSpPr>
              <a:spLocks/>
            </p:cNvSpPr>
            <p:nvPr/>
          </p:nvSpPr>
          <p:spPr bwMode="auto">
            <a:xfrm>
              <a:off x="3358" y="1730"/>
              <a:ext cx="717" cy="191"/>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638166" name="Text Box 214"/>
          <p:cNvSpPr txBox="1">
            <a:spLocks noChangeArrowheads="1"/>
          </p:cNvSpPr>
          <p:nvPr/>
        </p:nvSpPr>
        <p:spPr bwMode="auto">
          <a:xfrm>
            <a:off x="6452229" y="1348884"/>
            <a:ext cx="508474"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S=0</a:t>
            </a:r>
          </a:p>
          <a:p>
            <a:pPr algn="ctr" fontAlgn="base">
              <a:spcBef>
                <a:spcPct val="0"/>
              </a:spcBef>
              <a:spcAft>
                <a:spcPct val="0"/>
              </a:spcAft>
            </a:pPr>
            <a:r>
              <a:rPr lang="en-US" sz="1600" dirty="0">
                <a:solidFill>
                  <a:srgbClr val="000000"/>
                </a:solidFill>
                <a:latin typeface="Gill Sans MT" pitchFamily="34" charset="0"/>
              </a:rPr>
              <a:t>L=1</a:t>
            </a:r>
          </a:p>
        </p:txBody>
      </p:sp>
      <p:cxnSp>
        <p:nvCxnSpPr>
          <p:cNvPr id="638167" name="AutoShape 215"/>
          <p:cNvCxnSpPr>
            <a:cxnSpLocks noChangeShapeType="1"/>
            <a:stCxn id="638166" idx="1"/>
            <a:endCxn id="637957" idx="0"/>
          </p:cNvCxnSpPr>
          <p:nvPr/>
        </p:nvCxnSpPr>
        <p:spPr bwMode="auto">
          <a:xfrm rot="10800000" flipV="1">
            <a:off x="5633245" y="1641271"/>
            <a:ext cx="818985" cy="882307"/>
          </a:xfrm>
          <a:prstGeom prst="curvedConnector2">
            <a:avLst/>
          </a:prstGeom>
          <a:noFill/>
          <a:ln w="9525">
            <a:solidFill>
              <a:schemeClr val="tx1"/>
            </a:solidFill>
            <a:prstDash val="dash"/>
            <a:round/>
            <a:headEnd/>
            <a:tailEnd type="triangle" w="med" len="med"/>
          </a:ln>
          <a:effectLst/>
        </p:spPr>
      </p:cxnSp>
      <p:sp>
        <p:nvSpPr>
          <p:cNvPr id="637979" name="AutoShape 27"/>
          <p:cNvSpPr>
            <a:spLocks noChangeArrowheads="1"/>
          </p:cNvSpPr>
          <p:nvPr/>
        </p:nvSpPr>
        <p:spPr bwMode="auto">
          <a:xfrm>
            <a:off x="7456488" y="2523579"/>
            <a:ext cx="227012" cy="3032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52" name="AutoShape 100"/>
          <p:cNvSpPr>
            <a:spLocks noChangeArrowheads="1"/>
          </p:cNvSpPr>
          <p:nvPr/>
        </p:nvSpPr>
        <p:spPr bwMode="auto">
          <a:xfrm>
            <a:off x="7454900" y="2898229"/>
            <a:ext cx="227013"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7984" name="AutoShape 32"/>
          <p:cNvSpPr>
            <a:spLocks noChangeArrowheads="1"/>
          </p:cNvSpPr>
          <p:nvPr/>
        </p:nvSpPr>
        <p:spPr bwMode="auto">
          <a:xfrm flipH="1">
            <a:off x="7835900" y="2675979"/>
            <a:ext cx="227013" cy="227013"/>
          </a:xfrm>
          <a:prstGeom prst="moon">
            <a:avLst>
              <a:gd name="adj" fmla="val 74125"/>
            </a:avLst>
          </a:prstGeom>
          <a:solidFill>
            <a:srgbClr val="3366FF"/>
          </a:solidFill>
          <a:ln w="9525" algn="ctr">
            <a:no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3" name="AutoShape 111"/>
          <p:cNvSpPr>
            <a:spLocks noChangeArrowheads="1"/>
          </p:cNvSpPr>
          <p:nvPr/>
        </p:nvSpPr>
        <p:spPr bwMode="auto">
          <a:xfrm>
            <a:off x="7456488" y="3277641"/>
            <a:ext cx="227012" cy="3032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69" name="AutoShape 117"/>
          <p:cNvSpPr>
            <a:spLocks noChangeArrowheads="1"/>
          </p:cNvSpPr>
          <p:nvPr/>
        </p:nvSpPr>
        <p:spPr bwMode="auto">
          <a:xfrm>
            <a:off x="7454900" y="3657054"/>
            <a:ext cx="227013"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76" name="AutoShape 124"/>
          <p:cNvSpPr>
            <a:spLocks noChangeArrowheads="1"/>
          </p:cNvSpPr>
          <p:nvPr/>
        </p:nvSpPr>
        <p:spPr bwMode="auto">
          <a:xfrm flipH="1">
            <a:off x="7835900" y="3434804"/>
            <a:ext cx="227013" cy="227013"/>
          </a:xfrm>
          <a:prstGeom prst="moon">
            <a:avLst>
              <a:gd name="adj" fmla="val 74125"/>
            </a:avLst>
          </a:prstGeom>
          <a:solidFill>
            <a:srgbClr val="3366FF"/>
          </a:solidFill>
          <a:ln w="9525" algn="ctr">
            <a:no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87" name="AutoShape 135"/>
          <p:cNvSpPr>
            <a:spLocks noChangeArrowheads="1"/>
          </p:cNvSpPr>
          <p:nvPr/>
        </p:nvSpPr>
        <p:spPr bwMode="auto">
          <a:xfrm>
            <a:off x="7456488" y="4036466"/>
            <a:ext cx="227012" cy="3032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093" name="AutoShape 141"/>
          <p:cNvSpPr>
            <a:spLocks noChangeArrowheads="1"/>
          </p:cNvSpPr>
          <p:nvPr/>
        </p:nvSpPr>
        <p:spPr bwMode="auto">
          <a:xfrm>
            <a:off x="7454900" y="4415879"/>
            <a:ext cx="227013"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0" name="AutoShape 148"/>
          <p:cNvSpPr>
            <a:spLocks noChangeArrowheads="1"/>
          </p:cNvSpPr>
          <p:nvPr/>
        </p:nvSpPr>
        <p:spPr bwMode="auto">
          <a:xfrm flipH="1">
            <a:off x="7835900" y="4193629"/>
            <a:ext cx="227013" cy="227013"/>
          </a:xfrm>
          <a:prstGeom prst="moon">
            <a:avLst>
              <a:gd name="adj" fmla="val 74125"/>
            </a:avLst>
          </a:prstGeom>
          <a:solidFill>
            <a:srgbClr val="3366FF"/>
          </a:solidFill>
          <a:ln w="9525" algn="ctr">
            <a:no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08" name="AutoShape 156"/>
          <p:cNvSpPr>
            <a:spLocks noChangeArrowheads="1"/>
          </p:cNvSpPr>
          <p:nvPr/>
        </p:nvSpPr>
        <p:spPr bwMode="auto">
          <a:xfrm>
            <a:off x="7456488" y="4796879"/>
            <a:ext cx="227012" cy="3032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14" name="AutoShape 162"/>
          <p:cNvSpPr>
            <a:spLocks noChangeArrowheads="1"/>
          </p:cNvSpPr>
          <p:nvPr/>
        </p:nvSpPr>
        <p:spPr bwMode="auto">
          <a:xfrm>
            <a:off x="7454900" y="5176291"/>
            <a:ext cx="227013" cy="2270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1" name="AutoShape 169"/>
          <p:cNvSpPr>
            <a:spLocks noChangeArrowheads="1"/>
          </p:cNvSpPr>
          <p:nvPr/>
        </p:nvSpPr>
        <p:spPr bwMode="auto">
          <a:xfrm flipH="1">
            <a:off x="7835900" y="4954042"/>
            <a:ext cx="227013" cy="227012"/>
          </a:xfrm>
          <a:prstGeom prst="moon">
            <a:avLst>
              <a:gd name="adj" fmla="val 74125"/>
            </a:avLst>
          </a:prstGeom>
          <a:solidFill>
            <a:srgbClr val="3366FF"/>
          </a:solidFill>
          <a:ln w="9525" algn="ctr">
            <a:no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29" name="AutoShape 177"/>
          <p:cNvSpPr>
            <a:spLocks noChangeArrowheads="1"/>
          </p:cNvSpPr>
          <p:nvPr/>
        </p:nvSpPr>
        <p:spPr bwMode="auto">
          <a:xfrm>
            <a:off x="7456488" y="5555704"/>
            <a:ext cx="227012" cy="3032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35" name="AutoShape 183"/>
          <p:cNvSpPr>
            <a:spLocks noChangeArrowheads="1"/>
          </p:cNvSpPr>
          <p:nvPr/>
        </p:nvSpPr>
        <p:spPr bwMode="auto">
          <a:xfrm>
            <a:off x="7454900" y="5935116"/>
            <a:ext cx="227013" cy="2270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142" name="AutoShape 190"/>
          <p:cNvSpPr>
            <a:spLocks noChangeArrowheads="1"/>
          </p:cNvSpPr>
          <p:nvPr/>
        </p:nvSpPr>
        <p:spPr bwMode="auto">
          <a:xfrm flipH="1">
            <a:off x="7835900" y="5712867"/>
            <a:ext cx="227013" cy="227012"/>
          </a:xfrm>
          <a:prstGeom prst="moon">
            <a:avLst>
              <a:gd name="adj" fmla="val 74125"/>
            </a:avLst>
          </a:prstGeom>
          <a:solidFill>
            <a:srgbClr val="3366FF"/>
          </a:solidFill>
          <a:ln w="9525" algn="ctr">
            <a:no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34" name="Text Box 27"/>
          <p:cNvSpPr txBox="1">
            <a:spLocks noChangeArrowheads="1"/>
          </p:cNvSpPr>
          <p:nvPr/>
        </p:nvSpPr>
        <p:spPr bwMode="auto">
          <a:xfrm>
            <a:off x="7120169" y="2082334"/>
            <a:ext cx="1715534" cy="338554"/>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dirty="0">
                <a:solidFill>
                  <a:srgbClr val="000000"/>
                </a:solidFill>
                <a:latin typeface="Gill Sans MT" pitchFamily="34" charset="0"/>
              </a:rPr>
              <a:t>1 (“head” pointer)</a:t>
            </a:r>
          </a:p>
        </p:txBody>
      </p:sp>
      <p:sp>
        <p:nvSpPr>
          <p:cNvPr id="135" name="TextBox 13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Still simple, but better performance</a:t>
            </a:r>
          </a:p>
        </p:txBody>
      </p:sp>
    </p:spTree>
    <p:extLst>
      <p:ext uri="{BB962C8B-B14F-4D97-AF65-F5344CB8AC3E}">
        <p14:creationId xmlns:p14="http://schemas.microsoft.com/office/powerpoint/2010/main" val="32582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7959"/>
                                        </p:tgtEl>
                                        <p:attrNameLst>
                                          <p:attrName>fillcolor</p:attrName>
                                        </p:attrNameLst>
                                      </p:cBhvr>
                                      <p:to>
                                        <a:srgbClr val="00FF00"/>
                                      </p:to>
                                    </p:animClr>
                                    <p:set>
                                      <p:cBhvr>
                                        <p:cTn id="7" dur="500" fill="hold"/>
                                        <p:tgtEl>
                                          <p:spTgt spid="637959"/>
                                        </p:tgtEl>
                                        <p:attrNameLst>
                                          <p:attrName>fill.type</p:attrName>
                                        </p:attrNameLst>
                                      </p:cBhvr>
                                      <p:to>
                                        <p:strVal val="solid"/>
                                      </p:to>
                                    </p:set>
                                    <p:set>
                                      <p:cBhvr>
                                        <p:cTn id="8" dur="500" fill="hold"/>
                                        <p:tgtEl>
                                          <p:spTgt spid="637959"/>
                                        </p:tgtEl>
                                        <p:attrNameLst>
                                          <p:attrName>fill.on</p:attrName>
                                        </p:attrNameLst>
                                      </p:cBhvr>
                                      <p:to>
                                        <p:strVal val="true"/>
                                      </p:to>
                                    </p:set>
                                  </p:childTnLst>
                                </p:cTn>
                              </p:par>
                              <p:par>
                                <p:cTn id="9" presetID="1" presetClass="entr" presetSubtype="0" fill="hold" nodeType="withEffect">
                                  <p:stCondLst>
                                    <p:cond delay="500"/>
                                  </p:stCondLst>
                                  <p:childTnLst>
                                    <p:set>
                                      <p:cBhvr>
                                        <p:cTn id="10" dur="1" fill="hold">
                                          <p:stCondLst>
                                            <p:cond delay="0"/>
                                          </p:stCondLst>
                                        </p:cTn>
                                        <p:tgtEl>
                                          <p:spTgt spid="638150"/>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638151"/>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638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638086"/>
                                        </p:tgtEl>
                                        <p:attrNameLst>
                                          <p:attrName>fillcolor</p:attrName>
                                        </p:attrNameLst>
                                      </p:cBhvr>
                                      <p:to>
                                        <a:srgbClr val="00FF00"/>
                                      </p:to>
                                    </p:animClr>
                                    <p:set>
                                      <p:cBhvr>
                                        <p:cTn id="19" dur="500" fill="hold"/>
                                        <p:tgtEl>
                                          <p:spTgt spid="638086"/>
                                        </p:tgtEl>
                                        <p:attrNameLst>
                                          <p:attrName>fill.type</p:attrName>
                                        </p:attrNameLst>
                                      </p:cBhvr>
                                      <p:to>
                                        <p:strVal val="solid"/>
                                      </p:to>
                                    </p:set>
                                    <p:set>
                                      <p:cBhvr>
                                        <p:cTn id="20" dur="500" fill="hold"/>
                                        <p:tgtEl>
                                          <p:spTgt spid="63808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638107"/>
                                        </p:tgtEl>
                                        <p:attrNameLst>
                                          <p:attrName>fillcolor</p:attrName>
                                        </p:attrNameLst>
                                      </p:cBhvr>
                                      <p:to>
                                        <a:srgbClr val="00FF00"/>
                                      </p:to>
                                    </p:animClr>
                                    <p:set>
                                      <p:cBhvr>
                                        <p:cTn id="25" dur="500" fill="hold"/>
                                        <p:tgtEl>
                                          <p:spTgt spid="638107"/>
                                        </p:tgtEl>
                                        <p:attrNameLst>
                                          <p:attrName>fill.type</p:attrName>
                                        </p:attrNameLst>
                                      </p:cBhvr>
                                      <p:to>
                                        <p:strVal val="solid"/>
                                      </p:to>
                                    </p:set>
                                    <p:set>
                                      <p:cBhvr>
                                        <p:cTn id="26" dur="500" fill="hold"/>
                                        <p:tgtEl>
                                          <p:spTgt spid="638107"/>
                                        </p:tgtEl>
                                        <p:attrNameLst>
                                          <p:attrName>fill.on</p:attrName>
                                        </p:attrNameLst>
                                      </p:cBhvr>
                                      <p:to>
                                        <p:strVal val="true"/>
                                      </p:to>
                                    </p:set>
                                  </p:childTnLst>
                                </p:cTn>
                              </p:par>
                              <p:par>
                                <p:cTn id="27" presetID="1" presetClass="entr" presetSubtype="0" fill="hold" nodeType="withEffect">
                                  <p:stCondLst>
                                    <p:cond delay="0"/>
                                  </p:stCondLst>
                                  <p:childTnLst>
                                    <p:set>
                                      <p:cBhvr>
                                        <p:cTn id="28" dur="1" fill="hold">
                                          <p:stCondLst>
                                            <p:cond delay="0"/>
                                          </p:stCondLst>
                                        </p:cTn>
                                        <p:tgtEl>
                                          <p:spTgt spid="638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638128"/>
                                        </p:tgtEl>
                                        <p:attrNameLst>
                                          <p:attrName>fillcolor</p:attrName>
                                        </p:attrNameLst>
                                      </p:cBhvr>
                                      <p:to>
                                        <a:srgbClr val="00FF00"/>
                                      </p:to>
                                    </p:animClr>
                                    <p:set>
                                      <p:cBhvr>
                                        <p:cTn id="33" dur="500" fill="hold"/>
                                        <p:tgtEl>
                                          <p:spTgt spid="638128"/>
                                        </p:tgtEl>
                                        <p:attrNameLst>
                                          <p:attrName>fill.type</p:attrName>
                                        </p:attrNameLst>
                                      </p:cBhvr>
                                      <p:to>
                                        <p:strVal val="solid"/>
                                      </p:to>
                                    </p:set>
                                    <p:set>
                                      <p:cBhvr>
                                        <p:cTn id="34" dur="500" fill="hold"/>
                                        <p:tgtEl>
                                          <p:spTgt spid="638128"/>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638061"/>
                                        </p:tgtEl>
                                        <p:attrNameLst>
                                          <p:attrName>fillcolor</p:attrName>
                                        </p:attrNameLst>
                                      </p:cBhvr>
                                      <p:to>
                                        <a:srgbClr val="00FF00"/>
                                      </p:to>
                                    </p:animClr>
                                    <p:set>
                                      <p:cBhvr>
                                        <p:cTn id="39" dur="500" fill="hold"/>
                                        <p:tgtEl>
                                          <p:spTgt spid="638061"/>
                                        </p:tgtEl>
                                        <p:attrNameLst>
                                          <p:attrName>fill.type</p:attrName>
                                        </p:attrNameLst>
                                      </p:cBhvr>
                                      <p:to>
                                        <p:strVal val="solid"/>
                                      </p:to>
                                    </p:set>
                                    <p:set>
                                      <p:cBhvr>
                                        <p:cTn id="40" dur="500" fill="hold"/>
                                        <p:tgtEl>
                                          <p:spTgt spid="638061"/>
                                        </p:tgtEl>
                                        <p:attrNameLst>
                                          <p:attrName>fill.on</p:attrName>
                                        </p:attrNameLst>
                                      </p:cBhvr>
                                      <p:to>
                                        <p:strVal val="true"/>
                                      </p:to>
                                    </p:set>
                                  </p:childTnLst>
                                </p:cTn>
                              </p:par>
                              <p:par>
                                <p:cTn id="41" presetID="1" presetClass="emph" presetSubtype="2" fill="hold" nodeType="withEffect">
                                  <p:stCondLst>
                                    <p:cond delay="1000"/>
                                  </p:stCondLst>
                                  <p:childTnLst>
                                    <p:animClr clrSpc="rgb" dir="cw">
                                      <p:cBhvr>
                                        <p:cTn id="42" dur="500" fill="hold"/>
                                        <p:tgtEl>
                                          <p:spTgt spid="638062"/>
                                        </p:tgtEl>
                                        <p:attrNameLst>
                                          <p:attrName>fillcolor</p:attrName>
                                        </p:attrNameLst>
                                      </p:cBhvr>
                                      <p:to>
                                        <a:srgbClr val="00FF00"/>
                                      </p:to>
                                    </p:animClr>
                                    <p:set>
                                      <p:cBhvr>
                                        <p:cTn id="43" dur="500" fill="hold"/>
                                        <p:tgtEl>
                                          <p:spTgt spid="638062"/>
                                        </p:tgtEl>
                                        <p:attrNameLst>
                                          <p:attrName>fill.type</p:attrName>
                                        </p:attrNameLst>
                                      </p:cBhvr>
                                      <p:to>
                                        <p:strVal val="solid"/>
                                      </p:to>
                                    </p:set>
                                    <p:set>
                                      <p:cBhvr>
                                        <p:cTn id="44" dur="500" fill="hold"/>
                                        <p:tgtEl>
                                          <p:spTgt spid="638062"/>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Stores Can be Split into STA/STD</a:t>
            </a:r>
          </a:p>
        </p:txBody>
      </p:sp>
      <p:sp>
        <p:nvSpPr>
          <p:cNvPr id="3" name="Content Placeholder 2"/>
          <p:cNvSpPr>
            <a:spLocks noGrp="1"/>
          </p:cNvSpPr>
          <p:nvPr>
            <p:ph idx="1"/>
          </p:nvPr>
        </p:nvSpPr>
        <p:spPr/>
        <p:txBody>
          <a:bodyPr/>
          <a:lstStyle/>
          <a:p>
            <a:r>
              <a:rPr lang="en-US" dirty="0"/>
              <a:t>STA: </a:t>
            </a:r>
            <a:r>
              <a:rPr lang="en-US" dirty="0" err="1"/>
              <a:t>STore</a:t>
            </a:r>
            <a:r>
              <a:rPr lang="en-US" dirty="0"/>
              <a:t> Address</a:t>
            </a:r>
          </a:p>
          <a:p>
            <a:r>
              <a:rPr lang="en-US" dirty="0"/>
              <a:t>STD: </a:t>
            </a:r>
            <a:r>
              <a:rPr lang="en-US" dirty="0" err="1"/>
              <a:t>STore</a:t>
            </a:r>
            <a:r>
              <a:rPr lang="en-US" dirty="0"/>
              <a:t> Data</a:t>
            </a:r>
          </a:p>
          <a:p>
            <a:endParaRPr lang="en-US" dirty="0"/>
          </a:p>
          <a:p>
            <a:r>
              <a:rPr lang="en-US" dirty="0"/>
              <a:t>Makes some designs easier</a:t>
            </a:r>
          </a:p>
          <a:p>
            <a:pPr lvl="1"/>
            <a:r>
              <a:rPr lang="en-US" dirty="0"/>
              <a:t>RS/ROB store one value</a:t>
            </a:r>
          </a:p>
          <a:p>
            <a:pPr lvl="1"/>
            <a:r>
              <a:rPr lang="en-US" dirty="0"/>
              <a:t>Stores need two (A &amp; D)</a:t>
            </a:r>
          </a:p>
          <a:p>
            <a:pPr lvl="2"/>
            <a:endParaRPr lang="en-US" dirty="0"/>
          </a:p>
        </p:txBody>
      </p:sp>
      <p:sp>
        <p:nvSpPr>
          <p:cNvPr id="4" name="Rectangle 4"/>
          <p:cNvSpPr>
            <a:spLocks noChangeArrowheads="1"/>
          </p:cNvSpPr>
          <p:nvPr/>
        </p:nvSpPr>
        <p:spPr bwMode="auto">
          <a:xfrm>
            <a:off x="5244951" y="4813011"/>
            <a:ext cx="911225" cy="303212"/>
          </a:xfrm>
          <a:prstGeom prst="rect">
            <a:avLst/>
          </a:prstGeom>
          <a:solidFill>
            <a:srgbClr val="FFCC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Store</a:t>
            </a:r>
          </a:p>
        </p:txBody>
      </p:sp>
      <p:sp>
        <p:nvSpPr>
          <p:cNvPr id="5" name="Line 5"/>
          <p:cNvSpPr>
            <a:spLocks noChangeShapeType="1"/>
          </p:cNvSpPr>
          <p:nvPr/>
        </p:nvSpPr>
        <p:spPr bwMode="auto">
          <a:xfrm>
            <a:off x="6156176" y="3596986"/>
            <a:ext cx="0" cy="2505075"/>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 name="Text Box 6"/>
          <p:cNvSpPr txBox="1">
            <a:spLocks noChangeArrowheads="1"/>
          </p:cNvSpPr>
          <p:nvPr/>
        </p:nvSpPr>
        <p:spPr bwMode="auto">
          <a:xfrm>
            <a:off x="5273526" y="3219161"/>
            <a:ext cx="922047"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dispatch/</a:t>
            </a:r>
          </a:p>
          <a:p>
            <a:pPr algn="ctr" fontAlgn="base">
              <a:spcBef>
                <a:spcPct val="0"/>
              </a:spcBef>
              <a:spcAft>
                <a:spcPct val="0"/>
              </a:spcAft>
            </a:pPr>
            <a:r>
              <a:rPr lang="en-US" sz="1600" dirty="0" err="1">
                <a:solidFill>
                  <a:srgbClr val="000000"/>
                </a:solidFill>
                <a:latin typeface="Gill Sans MT" pitchFamily="34" charset="0"/>
              </a:rPr>
              <a:t>alloc</a:t>
            </a:r>
            <a:endParaRPr lang="en-US" sz="1600" dirty="0">
              <a:solidFill>
                <a:srgbClr val="000000"/>
              </a:solidFill>
              <a:latin typeface="Gill Sans MT" pitchFamily="34" charset="0"/>
            </a:endParaRPr>
          </a:p>
        </p:txBody>
      </p:sp>
      <p:sp>
        <p:nvSpPr>
          <p:cNvPr id="7" name="Rectangle 7"/>
          <p:cNvSpPr>
            <a:spLocks noChangeArrowheads="1"/>
          </p:cNvSpPr>
          <p:nvPr/>
        </p:nvSpPr>
        <p:spPr bwMode="auto">
          <a:xfrm>
            <a:off x="6687988" y="5267036"/>
            <a:ext cx="227013" cy="7604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 name="Rectangle 8"/>
          <p:cNvSpPr>
            <a:spLocks noChangeArrowheads="1"/>
          </p:cNvSpPr>
          <p:nvPr/>
        </p:nvSpPr>
        <p:spPr bwMode="auto">
          <a:xfrm>
            <a:off x="6915001" y="5267036"/>
            <a:ext cx="227012" cy="7604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 name="Rectangle 9"/>
          <p:cNvSpPr>
            <a:spLocks noChangeArrowheads="1"/>
          </p:cNvSpPr>
          <p:nvPr/>
        </p:nvSpPr>
        <p:spPr bwMode="auto">
          <a:xfrm>
            <a:off x="7143601" y="5267036"/>
            <a:ext cx="227012" cy="7604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0" name="Rectangle 10"/>
          <p:cNvSpPr>
            <a:spLocks noChangeArrowheads="1"/>
          </p:cNvSpPr>
          <p:nvPr/>
        </p:nvSpPr>
        <p:spPr bwMode="auto">
          <a:xfrm>
            <a:off x="7372201" y="5267036"/>
            <a:ext cx="227012" cy="760412"/>
          </a:xfrm>
          <a:prstGeom prst="rect">
            <a:avLst/>
          </a:prstGeom>
          <a:solidFill>
            <a:srgbClr val="FFCC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base">
              <a:spcBef>
                <a:spcPct val="0"/>
              </a:spcBef>
              <a:spcAft>
                <a:spcPct val="0"/>
              </a:spcAft>
            </a:pPr>
            <a:r>
              <a:rPr lang="en-US" sz="1400">
                <a:solidFill>
                  <a:srgbClr val="000000"/>
                </a:solidFill>
                <a:latin typeface="Gill Sans MT" pitchFamily="34" charset="0"/>
              </a:rPr>
              <a:t>STA</a:t>
            </a:r>
          </a:p>
        </p:txBody>
      </p:sp>
      <p:sp>
        <p:nvSpPr>
          <p:cNvPr id="11" name="Rectangle 11"/>
          <p:cNvSpPr>
            <a:spLocks noChangeArrowheads="1"/>
          </p:cNvSpPr>
          <p:nvPr/>
        </p:nvSpPr>
        <p:spPr bwMode="auto">
          <a:xfrm>
            <a:off x="7597626" y="5267036"/>
            <a:ext cx="227012" cy="760412"/>
          </a:xfrm>
          <a:prstGeom prst="rect">
            <a:avLst/>
          </a:prstGeom>
          <a:solidFill>
            <a:srgbClr val="FFCC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base">
              <a:spcBef>
                <a:spcPct val="0"/>
              </a:spcBef>
              <a:spcAft>
                <a:spcPct val="0"/>
              </a:spcAft>
            </a:pPr>
            <a:r>
              <a:rPr lang="en-US" sz="1400">
                <a:solidFill>
                  <a:srgbClr val="000000"/>
                </a:solidFill>
                <a:latin typeface="Gill Sans MT" pitchFamily="34" charset="0"/>
              </a:rPr>
              <a:t>STD</a:t>
            </a:r>
          </a:p>
        </p:txBody>
      </p:sp>
      <p:sp>
        <p:nvSpPr>
          <p:cNvPr id="12" name="Rectangle 12"/>
          <p:cNvSpPr>
            <a:spLocks noChangeArrowheads="1"/>
          </p:cNvSpPr>
          <p:nvPr/>
        </p:nvSpPr>
        <p:spPr bwMode="auto">
          <a:xfrm>
            <a:off x="7824638" y="5267036"/>
            <a:ext cx="227013" cy="7604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3" name="Rectangle 13"/>
          <p:cNvSpPr>
            <a:spLocks noChangeArrowheads="1"/>
          </p:cNvSpPr>
          <p:nvPr/>
        </p:nvSpPr>
        <p:spPr bwMode="auto">
          <a:xfrm>
            <a:off x="8053238" y="5267036"/>
            <a:ext cx="227013" cy="7604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base">
              <a:spcBef>
                <a:spcPct val="0"/>
              </a:spcBef>
              <a:spcAft>
                <a:spcPct val="0"/>
              </a:spcAft>
            </a:pPr>
            <a:r>
              <a:rPr lang="en-US" sz="1400">
                <a:solidFill>
                  <a:srgbClr val="000000"/>
                </a:solidFill>
                <a:latin typeface="Gill Sans MT" pitchFamily="34" charset="0"/>
              </a:rPr>
              <a:t>LD</a:t>
            </a:r>
          </a:p>
        </p:txBody>
      </p:sp>
      <p:sp>
        <p:nvSpPr>
          <p:cNvPr id="14" name="Rectangle 14"/>
          <p:cNvSpPr>
            <a:spLocks noChangeArrowheads="1"/>
          </p:cNvSpPr>
          <p:nvPr/>
        </p:nvSpPr>
        <p:spPr bwMode="auto">
          <a:xfrm>
            <a:off x="8281838" y="5267036"/>
            <a:ext cx="227013" cy="7604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5" name="Rectangle 15"/>
          <p:cNvSpPr>
            <a:spLocks noChangeArrowheads="1"/>
          </p:cNvSpPr>
          <p:nvPr/>
        </p:nvSpPr>
        <p:spPr bwMode="auto">
          <a:xfrm>
            <a:off x="7142013" y="4128798"/>
            <a:ext cx="227013" cy="758825"/>
          </a:xfrm>
          <a:prstGeom prst="rect">
            <a:avLst/>
          </a:prstGeom>
          <a:solidFill>
            <a:srgbClr val="FFCC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base">
              <a:spcBef>
                <a:spcPct val="0"/>
              </a:spcBef>
              <a:spcAft>
                <a:spcPct val="0"/>
              </a:spcAft>
            </a:pPr>
            <a:r>
              <a:rPr lang="en-US" sz="1400">
                <a:solidFill>
                  <a:srgbClr val="000000"/>
                </a:solidFill>
                <a:latin typeface="Gill Sans MT" pitchFamily="34" charset="0"/>
              </a:rPr>
              <a:t>“store”</a:t>
            </a:r>
          </a:p>
        </p:txBody>
      </p:sp>
      <p:sp>
        <p:nvSpPr>
          <p:cNvPr id="16" name="Rectangle 16"/>
          <p:cNvSpPr>
            <a:spLocks noChangeArrowheads="1"/>
          </p:cNvSpPr>
          <p:nvPr/>
        </p:nvSpPr>
        <p:spPr bwMode="auto">
          <a:xfrm>
            <a:off x="7597626" y="4128798"/>
            <a:ext cx="227012" cy="758825"/>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7" name="Rectangle 17"/>
          <p:cNvSpPr>
            <a:spLocks noChangeArrowheads="1"/>
          </p:cNvSpPr>
          <p:nvPr/>
        </p:nvSpPr>
        <p:spPr bwMode="auto">
          <a:xfrm>
            <a:off x="7369026" y="4128798"/>
            <a:ext cx="227012" cy="758825"/>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base">
              <a:spcBef>
                <a:spcPct val="0"/>
              </a:spcBef>
              <a:spcAft>
                <a:spcPct val="0"/>
              </a:spcAft>
            </a:pPr>
            <a:r>
              <a:rPr lang="en-US" sz="1400">
                <a:solidFill>
                  <a:srgbClr val="000000"/>
                </a:solidFill>
                <a:latin typeface="Gill Sans MT" pitchFamily="34" charset="0"/>
              </a:rPr>
              <a:t>“load”</a:t>
            </a:r>
          </a:p>
        </p:txBody>
      </p:sp>
      <p:sp>
        <p:nvSpPr>
          <p:cNvPr id="18" name="Rectangle 18"/>
          <p:cNvSpPr>
            <a:spLocks noChangeArrowheads="1"/>
          </p:cNvSpPr>
          <p:nvPr/>
        </p:nvSpPr>
        <p:spPr bwMode="auto">
          <a:xfrm>
            <a:off x="7826226" y="4128798"/>
            <a:ext cx="227012" cy="758825"/>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9" name="Text Box 19"/>
          <p:cNvSpPr txBox="1">
            <a:spLocks noChangeArrowheads="1"/>
          </p:cNvSpPr>
          <p:nvPr/>
        </p:nvSpPr>
        <p:spPr bwMode="auto">
          <a:xfrm>
            <a:off x="7365851" y="3811298"/>
            <a:ext cx="54854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LSQ</a:t>
            </a:r>
          </a:p>
        </p:txBody>
      </p:sp>
      <p:sp>
        <p:nvSpPr>
          <p:cNvPr id="20" name="Text Box 20"/>
          <p:cNvSpPr txBox="1">
            <a:spLocks noChangeArrowheads="1"/>
          </p:cNvSpPr>
          <p:nvPr/>
        </p:nvSpPr>
        <p:spPr bwMode="auto">
          <a:xfrm>
            <a:off x="7403951" y="4932073"/>
            <a:ext cx="402675"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RS</a:t>
            </a:r>
          </a:p>
        </p:txBody>
      </p:sp>
      <p:sp>
        <p:nvSpPr>
          <p:cNvPr id="21" name="Line 21"/>
          <p:cNvSpPr>
            <a:spLocks noChangeShapeType="1"/>
          </p:cNvSpPr>
          <p:nvPr/>
        </p:nvSpPr>
        <p:spPr bwMode="auto">
          <a:xfrm flipV="1">
            <a:off x="6156176" y="4508211"/>
            <a:ext cx="985837" cy="379412"/>
          </a:xfrm>
          <a:prstGeom prst="line">
            <a:avLst/>
          </a:prstGeom>
          <a:noFill/>
          <a:ln w="9525">
            <a:solidFill>
              <a:schemeClr val="tx1"/>
            </a:solidFill>
            <a:prstDash val="dash"/>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22" name="Line 22"/>
          <p:cNvSpPr>
            <a:spLocks noChangeShapeType="1"/>
          </p:cNvSpPr>
          <p:nvPr/>
        </p:nvSpPr>
        <p:spPr bwMode="auto">
          <a:xfrm>
            <a:off x="6156176" y="5040023"/>
            <a:ext cx="1214437" cy="606425"/>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23" name="Text Box 23"/>
          <p:cNvSpPr txBox="1">
            <a:spLocks noChangeArrowheads="1"/>
          </p:cNvSpPr>
          <p:nvPr/>
        </p:nvSpPr>
        <p:spPr bwMode="auto">
          <a:xfrm>
            <a:off x="7170588" y="3219161"/>
            <a:ext cx="912813"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schedule</a:t>
            </a:r>
          </a:p>
        </p:txBody>
      </p:sp>
      <p:sp>
        <p:nvSpPr>
          <p:cNvPr id="24" name="Rectangle 24"/>
          <p:cNvSpPr>
            <a:spLocks noChangeArrowheads="1"/>
          </p:cNvSpPr>
          <p:nvPr/>
        </p:nvSpPr>
        <p:spPr bwMode="auto">
          <a:xfrm>
            <a:off x="5244951" y="5116223"/>
            <a:ext cx="9112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Add</a:t>
            </a:r>
          </a:p>
        </p:txBody>
      </p:sp>
      <p:sp>
        <p:nvSpPr>
          <p:cNvPr id="25" name="Rectangle 25"/>
          <p:cNvSpPr>
            <a:spLocks noChangeArrowheads="1"/>
          </p:cNvSpPr>
          <p:nvPr/>
        </p:nvSpPr>
        <p:spPr bwMode="auto">
          <a:xfrm>
            <a:off x="5244951" y="5419436"/>
            <a:ext cx="911225"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Load</a:t>
            </a:r>
          </a:p>
        </p:txBody>
      </p:sp>
      <p:sp>
        <p:nvSpPr>
          <p:cNvPr id="26" name="Line 26"/>
          <p:cNvSpPr>
            <a:spLocks noChangeShapeType="1"/>
          </p:cNvSpPr>
          <p:nvPr/>
        </p:nvSpPr>
        <p:spPr bwMode="auto">
          <a:xfrm>
            <a:off x="6154588" y="4963823"/>
            <a:ext cx="1443038" cy="455613"/>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27" name="Line 27"/>
          <p:cNvSpPr>
            <a:spLocks noChangeShapeType="1"/>
          </p:cNvSpPr>
          <p:nvPr/>
        </p:nvSpPr>
        <p:spPr bwMode="auto">
          <a:xfrm>
            <a:off x="6154588" y="5648036"/>
            <a:ext cx="1898650" cy="303212"/>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28" name="Line 28"/>
          <p:cNvSpPr>
            <a:spLocks noChangeShapeType="1"/>
          </p:cNvSpPr>
          <p:nvPr/>
        </p:nvSpPr>
        <p:spPr bwMode="auto">
          <a:xfrm flipV="1">
            <a:off x="6154588" y="4813011"/>
            <a:ext cx="1214438" cy="682625"/>
          </a:xfrm>
          <a:prstGeom prst="line">
            <a:avLst/>
          </a:prstGeom>
          <a:noFill/>
          <a:ln w="9525">
            <a:solidFill>
              <a:schemeClr val="tx1"/>
            </a:solidFill>
            <a:prstDash val="dash"/>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361956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normAutofit fontScale="90000"/>
          </a:bodyPr>
          <a:lstStyle/>
          <a:p>
            <a:r>
              <a:rPr lang="en-US" dirty="0"/>
              <a:t>Loads Wait for STAs Only (Policy 3/4)</a:t>
            </a:r>
          </a:p>
        </p:txBody>
      </p:sp>
      <p:sp>
        <p:nvSpPr>
          <p:cNvPr id="638979" name="Rectangle 3"/>
          <p:cNvSpPr>
            <a:spLocks noGrp="1" noChangeArrowheads="1"/>
          </p:cNvSpPr>
          <p:nvPr>
            <p:ph idx="1"/>
          </p:nvPr>
        </p:nvSpPr>
        <p:spPr/>
        <p:txBody>
          <a:bodyPr/>
          <a:lstStyle/>
          <a:p>
            <a:pPr>
              <a:lnSpc>
                <a:spcPct val="90000"/>
              </a:lnSpc>
            </a:pPr>
            <a:r>
              <a:rPr lang="en-US" dirty="0"/>
              <a:t>Only address is needed to disambiguate</a:t>
            </a:r>
          </a:p>
          <a:p>
            <a:pPr>
              <a:lnSpc>
                <a:spcPct val="90000"/>
              </a:lnSpc>
            </a:pPr>
            <a:r>
              <a:rPr lang="en-US" dirty="0"/>
              <a:t>May be ready earlier to allow checking for violations</a:t>
            </a:r>
          </a:p>
          <a:p>
            <a:pPr lvl="1">
              <a:lnSpc>
                <a:spcPct val="90000"/>
              </a:lnSpc>
            </a:pPr>
            <a:r>
              <a:rPr lang="en-US" dirty="0"/>
              <a:t>No need to wait for data</a:t>
            </a:r>
          </a:p>
        </p:txBody>
      </p:sp>
      <p:sp>
        <p:nvSpPr>
          <p:cNvPr id="638980" name="Rectangle 4"/>
          <p:cNvSpPr>
            <a:spLocks noChangeArrowheads="1"/>
          </p:cNvSpPr>
          <p:nvPr/>
        </p:nvSpPr>
        <p:spPr bwMode="auto">
          <a:xfrm>
            <a:off x="2848814" y="4130981"/>
            <a:ext cx="9096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1" name="Rectangle 5"/>
          <p:cNvSpPr>
            <a:spLocks noChangeArrowheads="1"/>
          </p:cNvSpPr>
          <p:nvPr/>
        </p:nvSpPr>
        <p:spPr bwMode="auto">
          <a:xfrm>
            <a:off x="3758451" y="4130187"/>
            <a:ext cx="303213" cy="303213"/>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38982" name="Rectangle 6"/>
          <p:cNvSpPr>
            <a:spLocks noChangeArrowheads="1"/>
          </p:cNvSpPr>
          <p:nvPr/>
        </p:nvSpPr>
        <p:spPr bwMode="auto">
          <a:xfrm>
            <a:off x="4060076" y="4130186"/>
            <a:ext cx="304800" cy="303214"/>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3" name="Rectangle 7"/>
          <p:cNvSpPr>
            <a:spLocks noChangeArrowheads="1"/>
          </p:cNvSpPr>
          <p:nvPr/>
        </p:nvSpPr>
        <p:spPr bwMode="auto">
          <a:xfrm>
            <a:off x="4364876" y="4130981"/>
            <a:ext cx="304800" cy="303213"/>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5" name="Freeform 9"/>
          <p:cNvSpPr>
            <a:spLocks/>
          </p:cNvSpPr>
          <p:nvPr/>
        </p:nvSpPr>
        <p:spPr bwMode="auto">
          <a:xfrm>
            <a:off x="3909264" y="4434194"/>
            <a:ext cx="1214437" cy="228600"/>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6" name="AutoShape 10"/>
          <p:cNvSpPr>
            <a:spLocks noChangeArrowheads="1"/>
          </p:cNvSpPr>
          <p:nvPr/>
        </p:nvSpPr>
        <p:spPr bwMode="auto">
          <a:xfrm rot="5400000">
            <a:off x="5124494" y="4584213"/>
            <a:ext cx="150813" cy="152400"/>
          </a:xfrm>
          <a:prstGeom prst="triangle">
            <a:avLst>
              <a:gd name="adj" fmla="val 50000"/>
            </a:avLst>
          </a:prstGeom>
          <a:solidFill>
            <a:srgbClr val="3366FF"/>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7" name="Oval 11"/>
          <p:cNvSpPr>
            <a:spLocks noChangeArrowheads="1"/>
          </p:cNvSpPr>
          <p:nvPr/>
        </p:nvSpPr>
        <p:spPr bwMode="auto">
          <a:xfrm>
            <a:off x="5274514" y="4618344"/>
            <a:ext cx="76200" cy="76200"/>
          </a:xfrm>
          <a:prstGeom prst="ellipse">
            <a:avLst/>
          </a:prstGeom>
          <a:solidFill>
            <a:srgbClr val="FF99CC"/>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8" name="Freeform 12"/>
          <p:cNvSpPr>
            <a:spLocks/>
          </p:cNvSpPr>
          <p:nvPr/>
        </p:nvSpPr>
        <p:spPr bwMode="auto">
          <a:xfrm>
            <a:off x="5047501" y="4357994"/>
            <a:ext cx="682625" cy="303212"/>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89" name="Freeform 13"/>
          <p:cNvSpPr>
            <a:spLocks/>
          </p:cNvSpPr>
          <p:nvPr/>
        </p:nvSpPr>
        <p:spPr bwMode="auto">
          <a:xfrm>
            <a:off x="5958726" y="4283381"/>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1" name="Line 15"/>
          <p:cNvSpPr>
            <a:spLocks noChangeShapeType="1"/>
          </p:cNvSpPr>
          <p:nvPr/>
        </p:nvSpPr>
        <p:spPr bwMode="auto">
          <a:xfrm>
            <a:off x="5350714" y="4661206"/>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2" name="Freeform 16"/>
          <p:cNvSpPr>
            <a:spLocks/>
          </p:cNvSpPr>
          <p:nvPr/>
        </p:nvSpPr>
        <p:spPr bwMode="auto">
          <a:xfrm>
            <a:off x="5503114" y="4205594"/>
            <a:ext cx="227012" cy="379412"/>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3" name="Freeform 17"/>
          <p:cNvSpPr>
            <a:spLocks/>
          </p:cNvSpPr>
          <p:nvPr/>
        </p:nvSpPr>
        <p:spPr bwMode="auto">
          <a:xfrm>
            <a:off x="4515689" y="4281794"/>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4" name="Rectangle 18"/>
          <p:cNvSpPr>
            <a:spLocks noChangeArrowheads="1"/>
          </p:cNvSpPr>
          <p:nvPr/>
        </p:nvSpPr>
        <p:spPr bwMode="auto">
          <a:xfrm>
            <a:off x="6109539" y="4357994"/>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8995" name="AutoShape 19"/>
          <p:cNvCxnSpPr>
            <a:cxnSpLocks noChangeShapeType="1"/>
            <a:stCxn id="638990" idx="3"/>
            <a:endCxn id="638994" idx="1"/>
          </p:cNvCxnSpPr>
          <p:nvPr/>
        </p:nvCxnSpPr>
        <p:spPr bwMode="auto">
          <a:xfrm flipV="1">
            <a:off x="5957139" y="4434194"/>
            <a:ext cx="152400" cy="190500"/>
          </a:xfrm>
          <a:prstGeom prst="bentConnector3">
            <a:avLst>
              <a:gd name="adj1" fmla="val 48958"/>
            </a:avLst>
          </a:prstGeom>
          <a:noFill/>
          <a:ln w="9525">
            <a:solidFill>
              <a:schemeClr val="tx1"/>
            </a:solidFill>
            <a:miter lim="800000"/>
            <a:headEnd/>
            <a:tailEnd/>
          </a:ln>
          <a:effectLst/>
        </p:spPr>
      </p:cxnSp>
      <p:sp>
        <p:nvSpPr>
          <p:cNvPr id="638996" name="Line 20"/>
          <p:cNvSpPr>
            <a:spLocks noChangeShapeType="1"/>
          </p:cNvSpPr>
          <p:nvPr/>
        </p:nvSpPr>
        <p:spPr bwMode="auto">
          <a:xfrm>
            <a:off x="6109539" y="4434194"/>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8" name="Rectangle 22"/>
          <p:cNvSpPr>
            <a:spLocks noChangeArrowheads="1"/>
          </p:cNvSpPr>
          <p:nvPr/>
        </p:nvSpPr>
        <p:spPr bwMode="auto">
          <a:xfrm>
            <a:off x="2848814" y="4889806"/>
            <a:ext cx="9096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9" name="Rectangle 23"/>
          <p:cNvSpPr>
            <a:spLocks noChangeArrowheads="1"/>
          </p:cNvSpPr>
          <p:nvPr/>
        </p:nvSpPr>
        <p:spPr bwMode="auto">
          <a:xfrm>
            <a:off x="3758451" y="4889806"/>
            <a:ext cx="303213"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9000" name="Rectangle 24"/>
          <p:cNvSpPr>
            <a:spLocks noChangeArrowheads="1"/>
          </p:cNvSpPr>
          <p:nvPr/>
        </p:nvSpPr>
        <p:spPr bwMode="auto">
          <a:xfrm>
            <a:off x="4060076" y="4889806"/>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1" name="Rectangle 25"/>
          <p:cNvSpPr>
            <a:spLocks noChangeArrowheads="1"/>
          </p:cNvSpPr>
          <p:nvPr/>
        </p:nvSpPr>
        <p:spPr bwMode="auto">
          <a:xfrm>
            <a:off x="4364876" y="4889806"/>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3" name="Freeform 27"/>
          <p:cNvSpPr>
            <a:spLocks/>
          </p:cNvSpPr>
          <p:nvPr/>
        </p:nvSpPr>
        <p:spPr bwMode="auto">
          <a:xfrm>
            <a:off x="3909264" y="5193019"/>
            <a:ext cx="1214437" cy="228600"/>
          </a:xfrm>
          <a:custGeom>
            <a:avLst/>
            <a:gdLst/>
            <a:ahLst/>
            <a:cxnLst>
              <a:cxn ang="0">
                <a:pos x="0" y="0"/>
              </a:cxn>
              <a:cxn ang="0">
                <a:pos x="0" y="143"/>
              </a:cxn>
              <a:cxn ang="0">
                <a:pos x="956" y="143"/>
              </a:cxn>
            </a:cxnLst>
            <a:rect l="0" t="0" r="r" b="b"/>
            <a:pathLst>
              <a:path w="956" h="143">
                <a:moveTo>
                  <a:pt x="0" y="0"/>
                </a:moveTo>
                <a:lnTo>
                  <a:pt x="0" y="143"/>
                </a:lnTo>
                <a:lnTo>
                  <a:pt x="956" y="14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4" name="AutoShape 28"/>
          <p:cNvSpPr>
            <a:spLocks noChangeArrowheads="1"/>
          </p:cNvSpPr>
          <p:nvPr/>
        </p:nvSpPr>
        <p:spPr bwMode="auto">
          <a:xfrm rot="5400000">
            <a:off x="5124494" y="5343038"/>
            <a:ext cx="150813" cy="152400"/>
          </a:xfrm>
          <a:prstGeom prst="triangle">
            <a:avLst>
              <a:gd name="adj" fmla="val 50000"/>
            </a:avLst>
          </a:prstGeom>
          <a:solidFill>
            <a:srgbClr val="3366FF"/>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5" name="Oval 29"/>
          <p:cNvSpPr>
            <a:spLocks noChangeArrowheads="1"/>
          </p:cNvSpPr>
          <p:nvPr/>
        </p:nvSpPr>
        <p:spPr bwMode="auto">
          <a:xfrm>
            <a:off x="5274514" y="5377169"/>
            <a:ext cx="76200" cy="76200"/>
          </a:xfrm>
          <a:prstGeom prst="ellipse">
            <a:avLst/>
          </a:prstGeom>
          <a:solidFill>
            <a:srgbClr val="FF99CC"/>
          </a:solidFill>
          <a:ln w="9525" algn="ctr">
            <a:solidFill>
              <a:schemeClr val="tx1"/>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6" name="Freeform 30"/>
          <p:cNvSpPr>
            <a:spLocks/>
          </p:cNvSpPr>
          <p:nvPr/>
        </p:nvSpPr>
        <p:spPr bwMode="auto">
          <a:xfrm>
            <a:off x="5047501" y="5116819"/>
            <a:ext cx="682625" cy="303212"/>
          </a:xfrm>
          <a:custGeom>
            <a:avLst/>
            <a:gdLst/>
            <a:ahLst/>
            <a:cxnLst>
              <a:cxn ang="0">
                <a:pos x="0" y="95"/>
              </a:cxn>
              <a:cxn ang="0">
                <a:pos x="0" y="0"/>
              </a:cxn>
              <a:cxn ang="0">
                <a:pos x="239" y="0"/>
              </a:cxn>
            </a:cxnLst>
            <a:rect l="0" t="0" r="r" b="b"/>
            <a:pathLst>
              <a:path w="239" h="95">
                <a:moveTo>
                  <a:pt x="0" y="95"/>
                </a:moveTo>
                <a:lnTo>
                  <a:pt x="0" y="0"/>
                </a:lnTo>
                <a:lnTo>
                  <a:pt x="239"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7" name="Freeform 31"/>
          <p:cNvSpPr>
            <a:spLocks/>
          </p:cNvSpPr>
          <p:nvPr/>
        </p:nvSpPr>
        <p:spPr bwMode="auto">
          <a:xfrm>
            <a:off x="5958726" y="5042206"/>
            <a:ext cx="228600" cy="76200"/>
          </a:xfrm>
          <a:custGeom>
            <a:avLst/>
            <a:gdLst/>
            <a:ahLst/>
            <a:cxnLst>
              <a:cxn ang="0">
                <a:pos x="0" y="0"/>
              </a:cxn>
              <a:cxn ang="0">
                <a:pos x="48" y="0"/>
              </a:cxn>
              <a:cxn ang="0">
                <a:pos x="48" y="48"/>
              </a:cxn>
              <a:cxn ang="0">
                <a:pos x="144" y="48"/>
              </a:cxn>
            </a:cxnLst>
            <a:rect l="0" t="0" r="r" b="b"/>
            <a:pathLst>
              <a:path w="144" h="48">
                <a:moveTo>
                  <a:pt x="0" y="0"/>
                </a:moveTo>
                <a:lnTo>
                  <a:pt x="48" y="0"/>
                </a:lnTo>
                <a:lnTo>
                  <a:pt x="48" y="48"/>
                </a:lnTo>
                <a:lnTo>
                  <a:pt x="144" y="48"/>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9" name="Line 33"/>
          <p:cNvSpPr>
            <a:spLocks noChangeShapeType="1"/>
          </p:cNvSpPr>
          <p:nvPr/>
        </p:nvSpPr>
        <p:spPr bwMode="auto">
          <a:xfrm>
            <a:off x="5350714" y="5420031"/>
            <a:ext cx="3794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10" name="Freeform 34"/>
          <p:cNvSpPr>
            <a:spLocks/>
          </p:cNvSpPr>
          <p:nvPr/>
        </p:nvSpPr>
        <p:spPr bwMode="auto">
          <a:xfrm>
            <a:off x="5503114" y="4964419"/>
            <a:ext cx="227012" cy="379412"/>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11" name="Freeform 35"/>
          <p:cNvSpPr>
            <a:spLocks/>
          </p:cNvSpPr>
          <p:nvPr/>
        </p:nvSpPr>
        <p:spPr bwMode="auto">
          <a:xfrm>
            <a:off x="4515689" y="5040619"/>
            <a:ext cx="1214437" cy="228600"/>
          </a:xfrm>
          <a:custGeom>
            <a:avLst/>
            <a:gdLst/>
            <a:ahLst/>
            <a:cxnLst>
              <a:cxn ang="0">
                <a:pos x="0" y="96"/>
              </a:cxn>
              <a:cxn ang="0">
                <a:pos x="0" y="144"/>
              </a:cxn>
              <a:cxn ang="0">
                <a:pos x="239" y="144"/>
              </a:cxn>
              <a:cxn ang="0">
                <a:pos x="239" y="0"/>
              </a:cxn>
              <a:cxn ang="0">
                <a:pos x="765" y="0"/>
              </a:cxn>
            </a:cxnLst>
            <a:rect l="0" t="0" r="r" b="b"/>
            <a:pathLst>
              <a:path w="765" h="144">
                <a:moveTo>
                  <a:pt x="0" y="96"/>
                </a:moveTo>
                <a:lnTo>
                  <a:pt x="0" y="144"/>
                </a:lnTo>
                <a:lnTo>
                  <a:pt x="239" y="144"/>
                </a:lnTo>
                <a:lnTo>
                  <a:pt x="239" y="0"/>
                </a:lnTo>
                <a:lnTo>
                  <a:pt x="76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12" name="Rectangle 36"/>
          <p:cNvSpPr>
            <a:spLocks noChangeArrowheads="1"/>
          </p:cNvSpPr>
          <p:nvPr/>
        </p:nvSpPr>
        <p:spPr bwMode="auto">
          <a:xfrm>
            <a:off x="6109539" y="5116819"/>
            <a:ext cx="76200" cy="1524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9013" name="AutoShape 37"/>
          <p:cNvCxnSpPr>
            <a:cxnSpLocks noChangeShapeType="1"/>
            <a:stCxn id="639008" idx="3"/>
            <a:endCxn id="639012" idx="1"/>
          </p:cNvCxnSpPr>
          <p:nvPr/>
        </p:nvCxnSpPr>
        <p:spPr bwMode="auto">
          <a:xfrm flipV="1">
            <a:off x="5957139" y="5193019"/>
            <a:ext cx="152400" cy="190500"/>
          </a:xfrm>
          <a:prstGeom prst="bentConnector3">
            <a:avLst>
              <a:gd name="adj1" fmla="val 48958"/>
            </a:avLst>
          </a:prstGeom>
          <a:noFill/>
          <a:ln w="9525">
            <a:solidFill>
              <a:schemeClr val="tx1"/>
            </a:solidFill>
            <a:miter lim="800000"/>
            <a:headEnd/>
            <a:tailEnd/>
          </a:ln>
          <a:effectLst/>
        </p:spPr>
      </p:cxnSp>
      <p:sp>
        <p:nvSpPr>
          <p:cNvPr id="639014" name="Line 38"/>
          <p:cNvSpPr>
            <a:spLocks noChangeShapeType="1"/>
          </p:cNvSpPr>
          <p:nvPr/>
        </p:nvSpPr>
        <p:spPr bwMode="auto">
          <a:xfrm>
            <a:off x="6109539" y="5193019"/>
            <a:ext cx="762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16" name="Rectangle 40"/>
          <p:cNvSpPr>
            <a:spLocks noChangeArrowheads="1"/>
          </p:cNvSpPr>
          <p:nvPr/>
        </p:nvSpPr>
        <p:spPr bwMode="auto">
          <a:xfrm>
            <a:off x="6565151" y="4661206"/>
            <a:ext cx="152400"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9017" name="AutoShape 41"/>
          <p:cNvCxnSpPr>
            <a:cxnSpLocks noChangeShapeType="1"/>
            <a:stCxn id="638997" idx="1"/>
            <a:endCxn id="639016" idx="0"/>
          </p:cNvCxnSpPr>
          <p:nvPr/>
        </p:nvCxnSpPr>
        <p:spPr bwMode="auto">
          <a:xfrm>
            <a:off x="6339726" y="4396094"/>
            <a:ext cx="301625" cy="265112"/>
          </a:xfrm>
          <a:prstGeom prst="bentConnector2">
            <a:avLst/>
          </a:prstGeom>
          <a:noFill/>
          <a:ln w="9525">
            <a:solidFill>
              <a:schemeClr val="tx1"/>
            </a:solidFill>
            <a:miter lim="800000"/>
            <a:headEnd/>
            <a:tailEnd/>
          </a:ln>
          <a:effectLst/>
        </p:spPr>
      </p:cxnSp>
      <p:sp>
        <p:nvSpPr>
          <p:cNvPr id="639018" name="Freeform 42"/>
          <p:cNvSpPr>
            <a:spLocks/>
          </p:cNvSpPr>
          <p:nvPr/>
        </p:nvSpPr>
        <p:spPr bwMode="auto">
          <a:xfrm>
            <a:off x="5503114" y="4661206"/>
            <a:ext cx="1138237" cy="303213"/>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32" name="Text Box 56"/>
          <p:cNvSpPr txBox="1">
            <a:spLocks noChangeArrowheads="1"/>
          </p:cNvSpPr>
          <p:nvPr/>
        </p:nvSpPr>
        <p:spPr bwMode="auto">
          <a:xfrm>
            <a:off x="2610344" y="3439645"/>
            <a:ext cx="1375120" cy="584775"/>
          </a:xfrm>
          <a:prstGeom prst="rect">
            <a:avLst/>
          </a:prstGeom>
          <a:noFill/>
          <a:ln w="9525" algn="ctr">
            <a:noFill/>
            <a:miter lim="800000"/>
            <a:headEnd/>
            <a:tailEnd/>
          </a:ln>
          <a:effectLst/>
        </p:spPr>
        <p:txBody>
          <a:bodyPr wrap="none">
            <a:spAutoFit/>
          </a:bodyPr>
          <a:lstStyle/>
          <a:p>
            <a:pPr algn="r" fontAlgn="base">
              <a:spcBef>
                <a:spcPct val="0"/>
              </a:spcBef>
              <a:spcAft>
                <a:spcPct val="0"/>
              </a:spcAft>
            </a:pPr>
            <a:r>
              <a:rPr lang="en-US" sz="1600" dirty="0">
                <a:solidFill>
                  <a:srgbClr val="000000"/>
                </a:solidFill>
                <a:latin typeface="Gill Sans MT" pitchFamily="34" charset="0"/>
              </a:rPr>
              <a:t>Address ready</a:t>
            </a:r>
          </a:p>
          <a:p>
            <a:pPr algn="r" fontAlgn="base">
              <a:spcBef>
                <a:spcPct val="0"/>
              </a:spcBef>
              <a:spcAft>
                <a:spcPct val="0"/>
              </a:spcAft>
            </a:pPr>
            <a:r>
              <a:rPr lang="en-US" sz="1600" dirty="0">
                <a:solidFill>
                  <a:srgbClr val="000000"/>
                </a:solidFill>
                <a:latin typeface="Gill Sans MT" pitchFamily="34" charset="0"/>
              </a:rPr>
              <a:t>Data ready</a:t>
            </a:r>
          </a:p>
        </p:txBody>
      </p:sp>
      <p:sp>
        <p:nvSpPr>
          <p:cNvPr id="639033" name="Freeform 57"/>
          <p:cNvSpPr>
            <a:spLocks/>
          </p:cNvSpPr>
          <p:nvPr/>
        </p:nvSpPr>
        <p:spPr bwMode="auto">
          <a:xfrm>
            <a:off x="3985464" y="3653102"/>
            <a:ext cx="531812" cy="477879"/>
          </a:xfrm>
          <a:custGeom>
            <a:avLst/>
            <a:gdLst/>
            <a:ahLst/>
            <a:cxnLst>
              <a:cxn ang="0">
                <a:pos x="0" y="0"/>
              </a:cxn>
              <a:cxn ang="0">
                <a:pos x="335" y="0"/>
              </a:cxn>
              <a:cxn ang="0">
                <a:pos x="335" y="334"/>
              </a:cxn>
            </a:cxnLst>
            <a:rect l="0" t="0" r="r" b="b"/>
            <a:pathLst>
              <a:path w="335" h="334">
                <a:moveTo>
                  <a:pt x="0" y="0"/>
                </a:moveTo>
                <a:lnTo>
                  <a:pt x="335" y="0"/>
                </a:lnTo>
                <a:lnTo>
                  <a:pt x="335" y="334"/>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34" name="Freeform 58"/>
          <p:cNvSpPr>
            <a:spLocks/>
          </p:cNvSpPr>
          <p:nvPr/>
        </p:nvSpPr>
        <p:spPr bwMode="auto">
          <a:xfrm>
            <a:off x="3985464" y="3883690"/>
            <a:ext cx="228600" cy="247291"/>
          </a:xfrm>
          <a:custGeom>
            <a:avLst/>
            <a:gdLst/>
            <a:ahLst/>
            <a:cxnLst>
              <a:cxn ang="0">
                <a:pos x="0" y="0"/>
              </a:cxn>
              <a:cxn ang="0">
                <a:pos x="335" y="0"/>
              </a:cxn>
              <a:cxn ang="0">
                <a:pos x="335" y="334"/>
              </a:cxn>
            </a:cxnLst>
            <a:rect l="0" t="0" r="r" b="b"/>
            <a:pathLst>
              <a:path w="335" h="334">
                <a:moveTo>
                  <a:pt x="0" y="0"/>
                </a:moveTo>
                <a:lnTo>
                  <a:pt x="335" y="0"/>
                </a:lnTo>
                <a:lnTo>
                  <a:pt x="335" y="334"/>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35" name="Freeform 59"/>
          <p:cNvSpPr>
            <a:spLocks/>
          </p:cNvSpPr>
          <p:nvPr/>
        </p:nvSpPr>
        <p:spPr bwMode="auto">
          <a:xfrm>
            <a:off x="5503114" y="3827769"/>
            <a:ext cx="228600" cy="379412"/>
          </a:xfrm>
          <a:custGeom>
            <a:avLst/>
            <a:gdLst/>
            <a:ahLst/>
            <a:cxnLst>
              <a:cxn ang="0">
                <a:pos x="0" y="0"/>
              </a:cxn>
              <a:cxn ang="0">
                <a:pos x="0" y="239"/>
              </a:cxn>
              <a:cxn ang="0">
                <a:pos x="144" y="239"/>
              </a:cxn>
            </a:cxnLst>
            <a:rect l="0" t="0" r="r" b="b"/>
            <a:pathLst>
              <a:path w="144" h="239">
                <a:moveTo>
                  <a:pt x="0" y="0"/>
                </a:moveTo>
                <a:lnTo>
                  <a:pt x="0" y="239"/>
                </a:lnTo>
                <a:lnTo>
                  <a:pt x="144" y="239"/>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nvGrpSpPr>
          <p:cNvPr id="639036" name="Group 60"/>
          <p:cNvGrpSpPr>
            <a:grpSpLocks/>
          </p:cNvGrpSpPr>
          <p:nvPr/>
        </p:nvGrpSpPr>
        <p:grpSpPr bwMode="auto">
          <a:xfrm>
            <a:off x="5503114" y="4397681"/>
            <a:ext cx="1214437" cy="947738"/>
            <a:chOff x="3358" y="1563"/>
            <a:chExt cx="765" cy="597"/>
          </a:xfrm>
        </p:grpSpPr>
        <p:sp>
          <p:nvSpPr>
            <p:cNvPr id="639037" name="Freeform 61"/>
            <p:cNvSpPr>
              <a:spLocks/>
            </p:cNvSpPr>
            <p:nvPr/>
          </p:nvSpPr>
          <p:spPr bwMode="auto">
            <a:xfrm>
              <a:off x="3358" y="1921"/>
              <a:ext cx="143" cy="239"/>
            </a:xfrm>
            <a:custGeom>
              <a:avLst/>
              <a:gdLst/>
              <a:ahLst/>
              <a:cxnLst>
                <a:cxn ang="0">
                  <a:pos x="0" y="0"/>
                </a:cxn>
                <a:cxn ang="0">
                  <a:pos x="0" y="287"/>
                </a:cxn>
                <a:cxn ang="0">
                  <a:pos x="143" y="287"/>
                </a:cxn>
              </a:cxnLst>
              <a:rect l="0" t="0" r="r" b="b"/>
              <a:pathLst>
                <a:path w="143" h="287">
                  <a:moveTo>
                    <a:pt x="0" y="0"/>
                  </a:moveTo>
                  <a:lnTo>
                    <a:pt x="0" y="287"/>
                  </a:lnTo>
                  <a:lnTo>
                    <a:pt x="143" y="287"/>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38" name="Rectangle 62"/>
            <p:cNvSpPr>
              <a:spLocks noChangeArrowheads="1"/>
            </p:cNvSpPr>
            <p:nvPr/>
          </p:nvSpPr>
          <p:spPr bwMode="auto">
            <a:xfrm>
              <a:off x="4027" y="1730"/>
              <a:ext cx="96" cy="48"/>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9039" name="AutoShape 63"/>
            <p:cNvCxnSpPr>
              <a:cxnSpLocks noChangeShapeType="1"/>
              <a:endCxn id="639038" idx="0"/>
            </p:cNvCxnSpPr>
            <p:nvPr/>
          </p:nvCxnSpPr>
          <p:spPr bwMode="auto">
            <a:xfrm>
              <a:off x="3885" y="1563"/>
              <a:ext cx="190" cy="167"/>
            </a:xfrm>
            <a:prstGeom prst="bentConnector2">
              <a:avLst/>
            </a:prstGeom>
            <a:noFill/>
            <a:ln w="38100">
              <a:solidFill>
                <a:srgbClr val="00FF00"/>
              </a:solidFill>
              <a:miter lim="800000"/>
              <a:headEnd/>
              <a:tailEnd/>
            </a:ln>
            <a:effectLst/>
          </p:spPr>
        </p:cxnSp>
        <p:sp>
          <p:nvSpPr>
            <p:cNvPr id="639040" name="Freeform 64"/>
            <p:cNvSpPr>
              <a:spLocks/>
            </p:cNvSpPr>
            <p:nvPr/>
          </p:nvSpPr>
          <p:spPr bwMode="auto">
            <a:xfrm>
              <a:off x="3358" y="1730"/>
              <a:ext cx="717" cy="191"/>
            </a:xfrm>
            <a:custGeom>
              <a:avLst/>
              <a:gdLst/>
              <a:ahLst/>
              <a:cxnLst>
                <a:cxn ang="0">
                  <a:pos x="717" y="0"/>
                </a:cxn>
                <a:cxn ang="0">
                  <a:pos x="717" y="96"/>
                </a:cxn>
                <a:cxn ang="0">
                  <a:pos x="0" y="96"/>
                </a:cxn>
                <a:cxn ang="0">
                  <a:pos x="0" y="191"/>
                </a:cxn>
                <a:cxn ang="0">
                  <a:pos x="143" y="191"/>
                </a:cxn>
              </a:cxnLst>
              <a:rect l="0" t="0" r="r" b="b"/>
              <a:pathLst>
                <a:path w="717" h="191">
                  <a:moveTo>
                    <a:pt x="717" y="0"/>
                  </a:moveTo>
                  <a:lnTo>
                    <a:pt x="717" y="96"/>
                  </a:lnTo>
                  <a:lnTo>
                    <a:pt x="0" y="96"/>
                  </a:lnTo>
                  <a:lnTo>
                    <a:pt x="0" y="191"/>
                  </a:lnTo>
                  <a:lnTo>
                    <a:pt x="143" y="191"/>
                  </a:lnTo>
                </a:path>
              </a:pathLst>
            </a:custGeom>
            <a:noFill/>
            <a:ln w="38100" cap="flat" cmpd="sng">
              <a:solidFill>
                <a:srgbClr val="00FF00"/>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638984" name="AutoShape 8"/>
          <p:cNvSpPr>
            <a:spLocks noChangeArrowheads="1"/>
          </p:cNvSpPr>
          <p:nvPr/>
        </p:nvSpPr>
        <p:spPr bwMode="auto">
          <a:xfrm>
            <a:off x="5731714" y="4130981"/>
            <a:ext cx="227012" cy="3032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0" name="AutoShape 14"/>
          <p:cNvSpPr>
            <a:spLocks noChangeArrowheads="1"/>
          </p:cNvSpPr>
          <p:nvPr/>
        </p:nvSpPr>
        <p:spPr bwMode="auto">
          <a:xfrm>
            <a:off x="5730126" y="4510394"/>
            <a:ext cx="227013"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8997" name="AutoShape 21"/>
          <p:cNvSpPr>
            <a:spLocks noChangeArrowheads="1"/>
          </p:cNvSpPr>
          <p:nvPr/>
        </p:nvSpPr>
        <p:spPr bwMode="auto">
          <a:xfrm flipH="1">
            <a:off x="6111126" y="4283381"/>
            <a:ext cx="227013" cy="227013"/>
          </a:xfrm>
          <a:prstGeom prst="moon">
            <a:avLst>
              <a:gd name="adj" fmla="val 74125"/>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2" name="AutoShape 26"/>
          <p:cNvSpPr>
            <a:spLocks noChangeArrowheads="1"/>
          </p:cNvSpPr>
          <p:nvPr/>
        </p:nvSpPr>
        <p:spPr bwMode="auto">
          <a:xfrm>
            <a:off x="5731714" y="4889806"/>
            <a:ext cx="227012" cy="3032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08" name="AutoShape 32"/>
          <p:cNvSpPr>
            <a:spLocks noChangeArrowheads="1"/>
          </p:cNvSpPr>
          <p:nvPr/>
        </p:nvSpPr>
        <p:spPr bwMode="auto">
          <a:xfrm>
            <a:off x="5730126" y="5269219"/>
            <a:ext cx="227013"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9015" name="AutoShape 39"/>
          <p:cNvSpPr>
            <a:spLocks noChangeArrowheads="1"/>
          </p:cNvSpPr>
          <p:nvPr/>
        </p:nvSpPr>
        <p:spPr bwMode="auto">
          <a:xfrm flipH="1">
            <a:off x="6111126" y="5042206"/>
            <a:ext cx="227013" cy="227013"/>
          </a:xfrm>
          <a:prstGeom prst="moon">
            <a:avLst>
              <a:gd name="adj" fmla="val 74125"/>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2" name="TextBox 5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Still simple, even better performance</a:t>
            </a:r>
          </a:p>
        </p:txBody>
      </p:sp>
    </p:spTree>
    <p:extLst>
      <p:ext uri="{BB962C8B-B14F-4D97-AF65-F5344CB8AC3E}">
        <p14:creationId xmlns:p14="http://schemas.microsoft.com/office/powerpoint/2010/main" val="79519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normAutofit fontScale="90000"/>
          </a:bodyPr>
          <a:lstStyle/>
          <a:p>
            <a:r>
              <a:rPr lang="en-US"/>
              <a:t>Loads Execute When Ready (Policy 4/4)</a:t>
            </a:r>
            <a:endParaRPr lang="en-US" dirty="0"/>
          </a:p>
        </p:txBody>
      </p:sp>
      <p:sp>
        <p:nvSpPr>
          <p:cNvPr id="640003" name="Rectangle 3"/>
          <p:cNvSpPr>
            <a:spLocks noGrp="1" noChangeArrowheads="1"/>
          </p:cNvSpPr>
          <p:nvPr>
            <p:ph idx="1"/>
          </p:nvPr>
        </p:nvSpPr>
        <p:spPr/>
        <p:txBody>
          <a:bodyPr/>
          <a:lstStyle/>
          <a:p>
            <a:r>
              <a:rPr lang="en-US" dirty="0"/>
              <a:t>Most aggressive approach</a:t>
            </a:r>
          </a:p>
          <a:p>
            <a:r>
              <a:rPr lang="en-US" dirty="0"/>
              <a:t>Relies on fact that </a:t>
            </a:r>
            <a:r>
              <a:rPr lang="en-US" dirty="0" err="1"/>
              <a:t>store</a:t>
            </a:r>
            <a:r>
              <a:rPr lang="en-US" dirty="0" err="1">
                <a:sym typeface="Wingdings" pitchFamily="2" charset="2"/>
              </a:rPr>
              <a:t>load</a:t>
            </a:r>
            <a:r>
              <a:rPr lang="en-US" dirty="0">
                <a:sym typeface="Wingdings" pitchFamily="2" charset="2"/>
              </a:rPr>
              <a:t> forwarding is </a:t>
            </a:r>
            <a:r>
              <a:rPr lang="en-US" b="1" i="1" dirty="0">
                <a:sym typeface="Wingdings" pitchFamily="2" charset="2"/>
              </a:rPr>
              <a:t>rare</a:t>
            </a:r>
          </a:p>
          <a:p>
            <a:r>
              <a:rPr lang="en-US" dirty="0">
                <a:sym typeface="Wingdings" pitchFamily="2" charset="2"/>
              </a:rPr>
              <a:t>Greatest potential IPC – loads never stall</a:t>
            </a:r>
          </a:p>
          <a:p>
            <a:endParaRPr lang="en-US" dirty="0">
              <a:sym typeface="Wingdings" pitchFamily="2" charset="2"/>
            </a:endParaRPr>
          </a:p>
          <a:p>
            <a:r>
              <a:rPr lang="en-US" dirty="0">
                <a:sym typeface="Wingdings" pitchFamily="2" charset="2"/>
              </a:rPr>
              <a:t>Potential for incorrect execution</a:t>
            </a:r>
          </a:p>
          <a:p>
            <a:pPr lvl="1"/>
            <a:r>
              <a:rPr lang="en-US" dirty="0">
                <a:sym typeface="Wingdings" pitchFamily="2" charset="2"/>
              </a:rPr>
              <a:t>Need to be able to “undo” bad loads</a:t>
            </a:r>
            <a:endParaRPr lang="en-US" dirty="0"/>
          </a:p>
        </p:txBody>
      </p:sp>
      <p:sp>
        <p:nvSpPr>
          <p:cNvPr id="4" name="TextBox 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Very complex, but high performance</a:t>
            </a:r>
          </a:p>
        </p:txBody>
      </p:sp>
    </p:spTree>
    <p:extLst>
      <p:ext uri="{BB962C8B-B14F-4D97-AF65-F5344CB8AC3E}">
        <p14:creationId xmlns:p14="http://schemas.microsoft.com/office/powerpoint/2010/main" val="139725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00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000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normAutofit fontScale="90000"/>
          </a:bodyPr>
          <a:lstStyle/>
          <a:p>
            <a:r>
              <a:rPr lang="en-US" dirty="0"/>
              <a:t>Detecting Ordering Violations (1/2)</a:t>
            </a:r>
          </a:p>
        </p:txBody>
      </p:sp>
      <p:sp>
        <p:nvSpPr>
          <p:cNvPr id="644099" name="Rectangle 3"/>
          <p:cNvSpPr>
            <a:spLocks noGrp="1" noChangeArrowheads="1"/>
          </p:cNvSpPr>
          <p:nvPr>
            <p:ph idx="1"/>
          </p:nvPr>
        </p:nvSpPr>
        <p:spPr/>
        <p:txBody>
          <a:bodyPr/>
          <a:lstStyle/>
          <a:p>
            <a:r>
              <a:rPr lang="en-US" dirty="0"/>
              <a:t>Case 1: Older store execs before younger load</a:t>
            </a:r>
          </a:p>
          <a:p>
            <a:pPr lvl="1"/>
            <a:r>
              <a:rPr lang="en-US" dirty="0"/>
              <a:t>No problem; if same address </a:t>
            </a:r>
            <a:r>
              <a:rPr lang="en-US" dirty="0" err="1"/>
              <a:t>st</a:t>
            </a:r>
            <a:r>
              <a:rPr lang="en-US" dirty="0" err="1">
                <a:sym typeface="Wingdings" pitchFamily="2" charset="2"/>
              </a:rPr>
              <a:t>ld</a:t>
            </a:r>
            <a:r>
              <a:rPr lang="en-US" dirty="0">
                <a:sym typeface="Wingdings" pitchFamily="2" charset="2"/>
              </a:rPr>
              <a:t> forwarding happens</a:t>
            </a:r>
          </a:p>
          <a:p>
            <a:r>
              <a:rPr lang="en-US" dirty="0"/>
              <a:t>Case 2: Older store execs after younger load</a:t>
            </a:r>
          </a:p>
          <a:p>
            <a:pPr lvl="1"/>
            <a:r>
              <a:rPr lang="en-US" dirty="0"/>
              <a:t>Store scans all younger loads</a:t>
            </a:r>
          </a:p>
          <a:p>
            <a:pPr lvl="1"/>
            <a:r>
              <a:rPr lang="en-US" dirty="0"/>
              <a:t>Address match </a:t>
            </a:r>
            <a:r>
              <a:rPr lang="en-US" dirty="0">
                <a:sym typeface="Wingdings" pitchFamily="2" charset="2"/>
              </a:rPr>
              <a:t> ordering violation</a:t>
            </a:r>
            <a:endParaRPr lang="en-US" dirty="0"/>
          </a:p>
          <a:p>
            <a:endParaRPr lang="en-US" dirty="0"/>
          </a:p>
        </p:txBody>
      </p:sp>
    </p:spTree>
    <p:extLst>
      <p:ext uri="{BB962C8B-B14F-4D97-AF65-F5344CB8AC3E}">
        <p14:creationId xmlns:p14="http://schemas.microsoft.com/office/powerpoint/2010/main" val="92349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normAutofit fontScale="90000"/>
          </a:bodyPr>
          <a:lstStyle/>
          <a:p>
            <a:r>
              <a:rPr lang="en-US" dirty="0"/>
              <a:t>Detecting Ordering Violations (2/2)</a:t>
            </a:r>
          </a:p>
        </p:txBody>
      </p:sp>
      <p:sp>
        <p:nvSpPr>
          <p:cNvPr id="672868" name="Rectangle 100"/>
          <p:cNvSpPr>
            <a:spLocks noChangeArrowheads="1"/>
          </p:cNvSpPr>
          <p:nvPr/>
        </p:nvSpPr>
        <p:spPr bwMode="auto">
          <a:xfrm>
            <a:off x="1384300" y="5099050"/>
            <a:ext cx="228600"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69" name="Rectangle 101"/>
          <p:cNvSpPr>
            <a:spLocks noChangeArrowheads="1"/>
          </p:cNvSpPr>
          <p:nvPr/>
        </p:nvSpPr>
        <p:spPr bwMode="auto">
          <a:xfrm>
            <a:off x="1612900"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70" name="Rectangle 102"/>
          <p:cNvSpPr>
            <a:spLocks noChangeArrowheads="1"/>
          </p:cNvSpPr>
          <p:nvPr/>
        </p:nvSpPr>
        <p:spPr bwMode="auto">
          <a:xfrm>
            <a:off x="2371725"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71" name="Rectangle 103"/>
          <p:cNvSpPr>
            <a:spLocks noChangeArrowheads="1"/>
          </p:cNvSpPr>
          <p:nvPr/>
        </p:nvSpPr>
        <p:spPr bwMode="auto">
          <a:xfrm>
            <a:off x="3130550"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nvGrpSpPr>
          <p:cNvPr id="672772" name="Group 4"/>
          <p:cNvGrpSpPr>
            <a:grpSpLocks/>
          </p:cNvGrpSpPr>
          <p:nvPr/>
        </p:nvGrpSpPr>
        <p:grpSpPr bwMode="auto">
          <a:xfrm>
            <a:off x="1384300" y="2366963"/>
            <a:ext cx="2503488" cy="909637"/>
            <a:chOff x="1733" y="3403"/>
            <a:chExt cx="1577" cy="573"/>
          </a:xfrm>
          <a:effectLst/>
          <a:scene3d>
            <a:camera prst="orthographicFront">
              <a:rot lat="0" lon="0" rev="0"/>
            </a:camera>
            <a:lightRig rig="balanced" dir="t">
              <a:rot lat="0" lon="0" rev="8700000"/>
            </a:lightRig>
          </a:scene3d>
        </p:grpSpPr>
        <p:grpSp>
          <p:nvGrpSpPr>
            <p:cNvPr id="672773" name="Group 5"/>
            <p:cNvGrpSpPr>
              <a:grpSpLocks/>
            </p:cNvGrpSpPr>
            <p:nvPr/>
          </p:nvGrpSpPr>
          <p:grpSpPr bwMode="auto">
            <a:xfrm>
              <a:off x="1733" y="3403"/>
              <a:ext cx="1577" cy="191"/>
              <a:chOff x="1733" y="3403"/>
              <a:chExt cx="1577" cy="191"/>
            </a:xfrm>
          </p:grpSpPr>
          <p:sp>
            <p:nvSpPr>
              <p:cNvPr id="672774" name="Rectangle 6"/>
              <p:cNvSpPr>
                <a:spLocks noChangeArrowheads="1"/>
              </p:cNvSpPr>
              <p:nvPr/>
            </p:nvSpPr>
            <p:spPr bwMode="auto">
              <a:xfrm>
                <a:off x="1733" y="3403"/>
                <a:ext cx="143"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75" name="Rectangle 7"/>
              <p:cNvSpPr>
                <a:spLocks noChangeArrowheads="1"/>
              </p:cNvSpPr>
              <p:nvPr/>
            </p:nvSpPr>
            <p:spPr bwMode="auto">
              <a:xfrm>
                <a:off x="1876"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76" name="Rectangle 8"/>
              <p:cNvSpPr>
                <a:spLocks noChangeArrowheads="1"/>
              </p:cNvSpPr>
              <p:nvPr/>
            </p:nvSpPr>
            <p:spPr bwMode="auto">
              <a:xfrm>
                <a:off x="2354"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77" name="Rectangle 9"/>
              <p:cNvSpPr>
                <a:spLocks noChangeArrowheads="1"/>
              </p:cNvSpPr>
              <p:nvPr/>
            </p:nvSpPr>
            <p:spPr bwMode="auto">
              <a:xfrm>
                <a:off x="2832"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72778" name="Group 10"/>
            <p:cNvGrpSpPr>
              <a:grpSpLocks/>
            </p:cNvGrpSpPr>
            <p:nvPr/>
          </p:nvGrpSpPr>
          <p:grpSpPr bwMode="auto">
            <a:xfrm>
              <a:off x="1733" y="3594"/>
              <a:ext cx="1577" cy="191"/>
              <a:chOff x="1733" y="3403"/>
              <a:chExt cx="1577" cy="191"/>
            </a:xfrm>
          </p:grpSpPr>
          <p:sp>
            <p:nvSpPr>
              <p:cNvPr id="672779" name="Rectangle 11"/>
              <p:cNvSpPr>
                <a:spLocks noChangeArrowheads="1"/>
              </p:cNvSpPr>
              <p:nvPr/>
            </p:nvSpPr>
            <p:spPr bwMode="auto">
              <a:xfrm>
                <a:off x="1733" y="3403"/>
                <a:ext cx="143"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0" name="Rectangle 12"/>
              <p:cNvSpPr>
                <a:spLocks noChangeArrowheads="1"/>
              </p:cNvSpPr>
              <p:nvPr/>
            </p:nvSpPr>
            <p:spPr bwMode="auto">
              <a:xfrm>
                <a:off x="1876"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1" name="Rectangle 13"/>
              <p:cNvSpPr>
                <a:spLocks noChangeArrowheads="1"/>
              </p:cNvSpPr>
              <p:nvPr/>
            </p:nvSpPr>
            <p:spPr bwMode="auto">
              <a:xfrm>
                <a:off x="2354"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2" name="Rectangle 14"/>
              <p:cNvSpPr>
                <a:spLocks noChangeArrowheads="1"/>
              </p:cNvSpPr>
              <p:nvPr/>
            </p:nvSpPr>
            <p:spPr bwMode="auto">
              <a:xfrm>
                <a:off x="2832"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72783" name="Group 15"/>
            <p:cNvGrpSpPr>
              <a:grpSpLocks/>
            </p:cNvGrpSpPr>
            <p:nvPr/>
          </p:nvGrpSpPr>
          <p:grpSpPr bwMode="auto">
            <a:xfrm>
              <a:off x="1733" y="3785"/>
              <a:ext cx="1577" cy="191"/>
              <a:chOff x="1733" y="3403"/>
              <a:chExt cx="1577" cy="191"/>
            </a:xfrm>
          </p:grpSpPr>
          <p:sp>
            <p:nvSpPr>
              <p:cNvPr id="672784" name="Rectangle 16"/>
              <p:cNvSpPr>
                <a:spLocks noChangeArrowheads="1"/>
              </p:cNvSpPr>
              <p:nvPr/>
            </p:nvSpPr>
            <p:spPr bwMode="auto">
              <a:xfrm>
                <a:off x="1733" y="3403"/>
                <a:ext cx="143"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5" name="Rectangle 17"/>
              <p:cNvSpPr>
                <a:spLocks noChangeArrowheads="1"/>
              </p:cNvSpPr>
              <p:nvPr/>
            </p:nvSpPr>
            <p:spPr bwMode="auto">
              <a:xfrm>
                <a:off x="1876"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6" name="Rectangle 18"/>
              <p:cNvSpPr>
                <a:spLocks noChangeArrowheads="1"/>
              </p:cNvSpPr>
              <p:nvPr/>
            </p:nvSpPr>
            <p:spPr bwMode="auto">
              <a:xfrm>
                <a:off x="2354"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87" name="Rectangle 19"/>
              <p:cNvSpPr>
                <a:spLocks noChangeArrowheads="1"/>
              </p:cNvSpPr>
              <p:nvPr/>
            </p:nvSpPr>
            <p:spPr bwMode="auto">
              <a:xfrm>
                <a:off x="2832" y="3403"/>
                <a:ext cx="478" cy="191"/>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sp>
        <p:nvSpPr>
          <p:cNvPr id="672789" name="Rectangle 21"/>
          <p:cNvSpPr>
            <a:spLocks noChangeArrowheads="1"/>
          </p:cNvSpPr>
          <p:nvPr/>
        </p:nvSpPr>
        <p:spPr bwMode="auto">
          <a:xfrm>
            <a:off x="3889375" y="2366963"/>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0" name="Rectangle 22"/>
          <p:cNvSpPr>
            <a:spLocks noChangeArrowheads="1"/>
          </p:cNvSpPr>
          <p:nvPr/>
        </p:nvSpPr>
        <p:spPr bwMode="auto">
          <a:xfrm>
            <a:off x="3889375" y="2671763"/>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1" name="Rectangle 23"/>
          <p:cNvSpPr>
            <a:spLocks noChangeArrowheads="1"/>
          </p:cNvSpPr>
          <p:nvPr/>
        </p:nvSpPr>
        <p:spPr bwMode="auto">
          <a:xfrm>
            <a:off x="3889375" y="2974976"/>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2" name="Rectangle 24"/>
          <p:cNvSpPr>
            <a:spLocks noChangeArrowheads="1"/>
          </p:cNvSpPr>
          <p:nvPr/>
        </p:nvSpPr>
        <p:spPr bwMode="auto">
          <a:xfrm>
            <a:off x="3889375" y="3278188"/>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4" name="Rectangle 26"/>
          <p:cNvSpPr>
            <a:spLocks noChangeArrowheads="1"/>
          </p:cNvSpPr>
          <p:nvPr/>
        </p:nvSpPr>
        <p:spPr bwMode="auto">
          <a:xfrm>
            <a:off x="3889375" y="3884613"/>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5" name="Rectangle 27"/>
          <p:cNvSpPr>
            <a:spLocks noChangeArrowheads="1"/>
          </p:cNvSpPr>
          <p:nvPr/>
        </p:nvSpPr>
        <p:spPr bwMode="auto">
          <a:xfrm>
            <a:off x="3889375" y="4189413"/>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6" name="Rectangle 28"/>
          <p:cNvSpPr>
            <a:spLocks noChangeArrowheads="1"/>
          </p:cNvSpPr>
          <p:nvPr/>
        </p:nvSpPr>
        <p:spPr bwMode="auto">
          <a:xfrm>
            <a:off x="3889375" y="4492626"/>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7" name="Rectangle 29"/>
          <p:cNvSpPr>
            <a:spLocks noChangeArrowheads="1"/>
          </p:cNvSpPr>
          <p:nvPr/>
        </p:nvSpPr>
        <p:spPr bwMode="auto">
          <a:xfrm>
            <a:off x="3889375" y="4795838"/>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8" name="Rectangle 30"/>
          <p:cNvSpPr>
            <a:spLocks noChangeArrowheads="1"/>
          </p:cNvSpPr>
          <p:nvPr/>
        </p:nvSpPr>
        <p:spPr bwMode="auto">
          <a:xfrm>
            <a:off x="3889375" y="5099051"/>
            <a:ext cx="757239"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3" name="Rectangle 25"/>
          <p:cNvSpPr>
            <a:spLocks noChangeArrowheads="1"/>
          </p:cNvSpPr>
          <p:nvPr/>
        </p:nvSpPr>
        <p:spPr bwMode="auto">
          <a:xfrm>
            <a:off x="3889375" y="3581401"/>
            <a:ext cx="757239" cy="303213"/>
          </a:xfrm>
          <a:prstGeom prst="rect">
            <a:avLst/>
          </a:prstGeom>
          <a:solidFill>
            <a:schemeClr val="accent1"/>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799" name="Rectangle 31"/>
          <p:cNvSpPr>
            <a:spLocks noChangeArrowheads="1"/>
          </p:cNvSpPr>
          <p:nvPr/>
        </p:nvSpPr>
        <p:spPr bwMode="auto">
          <a:xfrm>
            <a:off x="1384300" y="2366963"/>
            <a:ext cx="227013"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00" name="Rectangle 32"/>
          <p:cNvSpPr>
            <a:spLocks noChangeArrowheads="1"/>
          </p:cNvSpPr>
          <p:nvPr/>
        </p:nvSpPr>
        <p:spPr bwMode="auto">
          <a:xfrm>
            <a:off x="1611313" y="2366963"/>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0xF048</a:t>
            </a:r>
          </a:p>
        </p:txBody>
      </p:sp>
      <p:sp>
        <p:nvSpPr>
          <p:cNvPr id="672801" name="Rectangle 33"/>
          <p:cNvSpPr>
            <a:spLocks noChangeArrowheads="1"/>
          </p:cNvSpPr>
          <p:nvPr/>
        </p:nvSpPr>
        <p:spPr bwMode="auto">
          <a:xfrm>
            <a:off x="2370138" y="2366963"/>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41773</a:t>
            </a:r>
          </a:p>
        </p:txBody>
      </p:sp>
      <p:sp>
        <p:nvSpPr>
          <p:cNvPr id="672802" name="Rectangle 34"/>
          <p:cNvSpPr>
            <a:spLocks noChangeArrowheads="1"/>
          </p:cNvSpPr>
          <p:nvPr/>
        </p:nvSpPr>
        <p:spPr bwMode="auto">
          <a:xfrm>
            <a:off x="3128963" y="2366963"/>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FF"/>
                </a:solidFill>
                <a:latin typeface="Gill Sans MT" pitchFamily="34" charset="0"/>
              </a:rPr>
              <a:t>0x3290</a:t>
            </a:r>
          </a:p>
        </p:txBody>
      </p:sp>
      <p:sp>
        <p:nvSpPr>
          <p:cNvPr id="672803" name="Rectangle 35"/>
          <p:cNvSpPr>
            <a:spLocks noChangeArrowheads="1"/>
          </p:cNvSpPr>
          <p:nvPr/>
        </p:nvSpPr>
        <p:spPr bwMode="auto">
          <a:xfrm>
            <a:off x="3887788" y="2366963"/>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42</a:t>
            </a:r>
          </a:p>
        </p:txBody>
      </p:sp>
      <p:sp>
        <p:nvSpPr>
          <p:cNvPr id="672804" name="Rectangle 36"/>
          <p:cNvSpPr>
            <a:spLocks noChangeArrowheads="1"/>
          </p:cNvSpPr>
          <p:nvPr/>
        </p:nvSpPr>
        <p:spPr bwMode="auto">
          <a:xfrm>
            <a:off x="1384300" y="2671763"/>
            <a:ext cx="227013"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72805" name="Rectangle 37"/>
          <p:cNvSpPr>
            <a:spLocks noChangeArrowheads="1"/>
          </p:cNvSpPr>
          <p:nvPr/>
        </p:nvSpPr>
        <p:spPr bwMode="auto">
          <a:xfrm>
            <a:off x="1611313" y="26717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0xF04C</a:t>
            </a:r>
          </a:p>
        </p:txBody>
      </p:sp>
      <p:sp>
        <p:nvSpPr>
          <p:cNvPr id="672806" name="Rectangle 38"/>
          <p:cNvSpPr>
            <a:spLocks noChangeArrowheads="1"/>
          </p:cNvSpPr>
          <p:nvPr/>
        </p:nvSpPr>
        <p:spPr bwMode="auto">
          <a:xfrm>
            <a:off x="2370138" y="26717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41774</a:t>
            </a:r>
          </a:p>
        </p:txBody>
      </p:sp>
      <p:sp>
        <p:nvSpPr>
          <p:cNvPr id="672807" name="Rectangle 39"/>
          <p:cNvSpPr>
            <a:spLocks noChangeArrowheads="1"/>
          </p:cNvSpPr>
          <p:nvPr/>
        </p:nvSpPr>
        <p:spPr bwMode="auto">
          <a:xfrm>
            <a:off x="3128963" y="26717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6600CC"/>
                </a:solidFill>
                <a:latin typeface="Gill Sans MT" pitchFamily="34" charset="0"/>
              </a:rPr>
              <a:t>0x3410</a:t>
            </a:r>
          </a:p>
        </p:txBody>
      </p:sp>
      <p:sp>
        <p:nvSpPr>
          <p:cNvPr id="672808" name="Rectangle 40"/>
          <p:cNvSpPr>
            <a:spLocks noChangeArrowheads="1"/>
          </p:cNvSpPr>
          <p:nvPr/>
        </p:nvSpPr>
        <p:spPr bwMode="auto">
          <a:xfrm>
            <a:off x="3887788" y="26717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25</a:t>
            </a:r>
          </a:p>
        </p:txBody>
      </p:sp>
      <p:sp>
        <p:nvSpPr>
          <p:cNvPr id="672809" name="Rectangle 41"/>
          <p:cNvSpPr>
            <a:spLocks noChangeArrowheads="1"/>
          </p:cNvSpPr>
          <p:nvPr/>
        </p:nvSpPr>
        <p:spPr bwMode="auto">
          <a:xfrm>
            <a:off x="1384300" y="2974975"/>
            <a:ext cx="227013" cy="303213"/>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72810" name="Rectangle 42"/>
          <p:cNvSpPr>
            <a:spLocks noChangeArrowheads="1"/>
          </p:cNvSpPr>
          <p:nvPr/>
        </p:nvSpPr>
        <p:spPr bwMode="auto">
          <a:xfrm>
            <a:off x="1611313" y="2974975"/>
            <a:ext cx="758825" cy="303213"/>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0xF054</a:t>
            </a:r>
          </a:p>
        </p:txBody>
      </p:sp>
      <p:sp>
        <p:nvSpPr>
          <p:cNvPr id="672811" name="Rectangle 43"/>
          <p:cNvSpPr>
            <a:spLocks noChangeArrowheads="1"/>
          </p:cNvSpPr>
          <p:nvPr/>
        </p:nvSpPr>
        <p:spPr bwMode="auto">
          <a:xfrm>
            <a:off x="2370138" y="2974975"/>
            <a:ext cx="758825" cy="303213"/>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41775</a:t>
            </a:r>
          </a:p>
        </p:txBody>
      </p:sp>
      <p:sp>
        <p:nvSpPr>
          <p:cNvPr id="672812" name="Rectangle 44"/>
          <p:cNvSpPr>
            <a:spLocks noChangeArrowheads="1"/>
          </p:cNvSpPr>
          <p:nvPr/>
        </p:nvSpPr>
        <p:spPr bwMode="auto">
          <a:xfrm>
            <a:off x="3128963" y="2974975"/>
            <a:ext cx="758825" cy="303213"/>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72813" name="Rectangle 45"/>
          <p:cNvSpPr>
            <a:spLocks noChangeArrowheads="1"/>
          </p:cNvSpPr>
          <p:nvPr/>
        </p:nvSpPr>
        <p:spPr bwMode="auto">
          <a:xfrm>
            <a:off x="3887786" y="2974975"/>
            <a:ext cx="758825" cy="303213"/>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-17</a:t>
            </a:r>
          </a:p>
        </p:txBody>
      </p:sp>
      <p:sp>
        <p:nvSpPr>
          <p:cNvPr id="672814" name="Rectangle 46"/>
          <p:cNvSpPr>
            <a:spLocks noChangeArrowheads="1"/>
          </p:cNvSpPr>
          <p:nvPr/>
        </p:nvSpPr>
        <p:spPr bwMode="auto">
          <a:xfrm>
            <a:off x="1384300" y="3278188"/>
            <a:ext cx="227013"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15" name="Rectangle 47"/>
          <p:cNvSpPr>
            <a:spLocks noChangeArrowheads="1"/>
          </p:cNvSpPr>
          <p:nvPr/>
        </p:nvSpPr>
        <p:spPr bwMode="auto">
          <a:xfrm>
            <a:off x="1611313" y="3278188"/>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0xF060</a:t>
            </a:r>
          </a:p>
        </p:txBody>
      </p:sp>
      <p:sp>
        <p:nvSpPr>
          <p:cNvPr id="672816" name="Rectangle 48"/>
          <p:cNvSpPr>
            <a:spLocks noChangeArrowheads="1"/>
          </p:cNvSpPr>
          <p:nvPr/>
        </p:nvSpPr>
        <p:spPr bwMode="auto">
          <a:xfrm>
            <a:off x="2370138" y="3278188"/>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41776</a:t>
            </a:r>
          </a:p>
        </p:txBody>
      </p:sp>
      <p:sp>
        <p:nvSpPr>
          <p:cNvPr id="672817" name="Rectangle 49"/>
          <p:cNvSpPr>
            <a:spLocks noChangeArrowheads="1"/>
          </p:cNvSpPr>
          <p:nvPr/>
        </p:nvSpPr>
        <p:spPr bwMode="auto">
          <a:xfrm>
            <a:off x="3128963" y="3278188"/>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0x3418</a:t>
            </a:r>
          </a:p>
        </p:txBody>
      </p:sp>
      <p:sp>
        <p:nvSpPr>
          <p:cNvPr id="672818" name="Rectangle 50"/>
          <p:cNvSpPr>
            <a:spLocks noChangeArrowheads="1"/>
          </p:cNvSpPr>
          <p:nvPr/>
        </p:nvSpPr>
        <p:spPr bwMode="auto">
          <a:xfrm>
            <a:off x="3887788" y="3278188"/>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1234</a:t>
            </a:r>
          </a:p>
        </p:txBody>
      </p:sp>
      <p:sp>
        <p:nvSpPr>
          <p:cNvPr id="672819" name="Rectangle 51"/>
          <p:cNvSpPr>
            <a:spLocks noChangeArrowheads="1"/>
          </p:cNvSpPr>
          <p:nvPr/>
        </p:nvSpPr>
        <p:spPr bwMode="auto">
          <a:xfrm>
            <a:off x="1384300" y="3581400"/>
            <a:ext cx="227013" cy="303213"/>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20" name="Rectangle 52"/>
          <p:cNvSpPr>
            <a:spLocks noChangeArrowheads="1"/>
          </p:cNvSpPr>
          <p:nvPr/>
        </p:nvSpPr>
        <p:spPr bwMode="auto">
          <a:xfrm>
            <a:off x="1611313" y="3581400"/>
            <a:ext cx="758825" cy="303213"/>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0xF840</a:t>
            </a:r>
          </a:p>
        </p:txBody>
      </p:sp>
      <p:sp>
        <p:nvSpPr>
          <p:cNvPr id="672821" name="Rectangle 53"/>
          <p:cNvSpPr>
            <a:spLocks noChangeArrowheads="1"/>
          </p:cNvSpPr>
          <p:nvPr/>
        </p:nvSpPr>
        <p:spPr bwMode="auto">
          <a:xfrm>
            <a:off x="2370138" y="3581400"/>
            <a:ext cx="758825" cy="303213"/>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41777</a:t>
            </a:r>
          </a:p>
        </p:txBody>
      </p:sp>
      <p:sp>
        <p:nvSpPr>
          <p:cNvPr id="672822" name="Rectangle 54"/>
          <p:cNvSpPr>
            <a:spLocks noChangeArrowheads="1"/>
          </p:cNvSpPr>
          <p:nvPr/>
        </p:nvSpPr>
        <p:spPr bwMode="auto">
          <a:xfrm>
            <a:off x="3128963" y="3581400"/>
            <a:ext cx="758824" cy="303213"/>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FF"/>
                </a:solidFill>
                <a:latin typeface="Gill Sans MT" pitchFamily="34" charset="0"/>
              </a:rPr>
              <a:t>0x3290</a:t>
            </a:r>
          </a:p>
        </p:txBody>
      </p:sp>
      <p:sp>
        <p:nvSpPr>
          <p:cNvPr id="672823" name="Rectangle 55"/>
          <p:cNvSpPr>
            <a:spLocks noChangeArrowheads="1"/>
          </p:cNvSpPr>
          <p:nvPr/>
        </p:nvSpPr>
        <p:spPr bwMode="auto">
          <a:xfrm>
            <a:off x="3887786" y="3581400"/>
            <a:ext cx="758825" cy="303213"/>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-17</a:t>
            </a:r>
          </a:p>
        </p:txBody>
      </p:sp>
      <p:sp>
        <p:nvSpPr>
          <p:cNvPr id="672824" name="Rectangle 56"/>
          <p:cNvSpPr>
            <a:spLocks noChangeArrowheads="1"/>
          </p:cNvSpPr>
          <p:nvPr/>
        </p:nvSpPr>
        <p:spPr bwMode="auto">
          <a:xfrm>
            <a:off x="1384300" y="3884613"/>
            <a:ext cx="227013"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25" name="Rectangle 57"/>
          <p:cNvSpPr>
            <a:spLocks noChangeArrowheads="1"/>
          </p:cNvSpPr>
          <p:nvPr/>
        </p:nvSpPr>
        <p:spPr bwMode="auto">
          <a:xfrm>
            <a:off x="1611313" y="388461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0xF858</a:t>
            </a:r>
          </a:p>
        </p:txBody>
      </p:sp>
      <p:sp>
        <p:nvSpPr>
          <p:cNvPr id="672826" name="Rectangle 58"/>
          <p:cNvSpPr>
            <a:spLocks noChangeArrowheads="1"/>
          </p:cNvSpPr>
          <p:nvPr/>
        </p:nvSpPr>
        <p:spPr bwMode="auto">
          <a:xfrm>
            <a:off x="2370138" y="388461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41778</a:t>
            </a:r>
          </a:p>
        </p:txBody>
      </p:sp>
      <p:sp>
        <p:nvSpPr>
          <p:cNvPr id="672827" name="Rectangle 59"/>
          <p:cNvSpPr>
            <a:spLocks noChangeArrowheads="1"/>
          </p:cNvSpPr>
          <p:nvPr/>
        </p:nvSpPr>
        <p:spPr bwMode="auto">
          <a:xfrm>
            <a:off x="3128963" y="388461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B050"/>
                </a:solidFill>
                <a:latin typeface="Gill Sans MT" pitchFamily="34" charset="0"/>
              </a:rPr>
              <a:t>0x3300</a:t>
            </a:r>
          </a:p>
        </p:txBody>
      </p:sp>
      <p:sp>
        <p:nvSpPr>
          <p:cNvPr id="672828" name="Rectangle 60"/>
          <p:cNvSpPr>
            <a:spLocks noChangeArrowheads="1"/>
          </p:cNvSpPr>
          <p:nvPr/>
        </p:nvSpPr>
        <p:spPr bwMode="auto">
          <a:xfrm>
            <a:off x="3887788" y="388461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1</a:t>
            </a:r>
          </a:p>
        </p:txBody>
      </p:sp>
      <p:sp>
        <p:nvSpPr>
          <p:cNvPr id="672829" name="Rectangle 61"/>
          <p:cNvSpPr>
            <a:spLocks noChangeArrowheads="1"/>
          </p:cNvSpPr>
          <p:nvPr/>
        </p:nvSpPr>
        <p:spPr bwMode="auto">
          <a:xfrm>
            <a:off x="1384300" y="4189413"/>
            <a:ext cx="227013" cy="303212"/>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72830" name="Rectangle 62"/>
          <p:cNvSpPr>
            <a:spLocks noChangeArrowheads="1"/>
          </p:cNvSpPr>
          <p:nvPr/>
        </p:nvSpPr>
        <p:spPr bwMode="auto">
          <a:xfrm>
            <a:off x="1611313" y="4189413"/>
            <a:ext cx="758825" cy="303212"/>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0xF85C</a:t>
            </a:r>
          </a:p>
        </p:txBody>
      </p:sp>
      <p:sp>
        <p:nvSpPr>
          <p:cNvPr id="672831" name="Rectangle 63"/>
          <p:cNvSpPr>
            <a:spLocks noChangeArrowheads="1"/>
          </p:cNvSpPr>
          <p:nvPr/>
        </p:nvSpPr>
        <p:spPr bwMode="auto">
          <a:xfrm>
            <a:off x="2370138" y="4189413"/>
            <a:ext cx="758825" cy="303212"/>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41779</a:t>
            </a:r>
          </a:p>
        </p:txBody>
      </p:sp>
      <p:sp>
        <p:nvSpPr>
          <p:cNvPr id="672832" name="Rectangle 64"/>
          <p:cNvSpPr>
            <a:spLocks noChangeArrowheads="1"/>
          </p:cNvSpPr>
          <p:nvPr/>
        </p:nvSpPr>
        <p:spPr bwMode="auto">
          <a:xfrm>
            <a:off x="3128963" y="4189413"/>
            <a:ext cx="758825" cy="303212"/>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72833" name="Rectangle 65"/>
          <p:cNvSpPr>
            <a:spLocks noChangeArrowheads="1"/>
          </p:cNvSpPr>
          <p:nvPr/>
        </p:nvSpPr>
        <p:spPr bwMode="auto">
          <a:xfrm>
            <a:off x="3887788" y="4189413"/>
            <a:ext cx="758825" cy="303212"/>
          </a:xfrm>
          <a:prstGeom prst="rect">
            <a:avLst/>
          </a:prstGeom>
          <a:solidFill>
            <a:srgbClr val="FFCC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0</a:t>
            </a:r>
          </a:p>
        </p:txBody>
      </p:sp>
      <p:sp>
        <p:nvSpPr>
          <p:cNvPr id="672834" name="Rectangle 66"/>
          <p:cNvSpPr>
            <a:spLocks noChangeArrowheads="1"/>
          </p:cNvSpPr>
          <p:nvPr/>
        </p:nvSpPr>
        <p:spPr bwMode="auto">
          <a:xfrm>
            <a:off x="1384300" y="4492625"/>
            <a:ext cx="227013"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35" name="Rectangle 67"/>
          <p:cNvSpPr>
            <a:spLocks noChangeArrowheads="1"/>
          </p:cNvSpPr>
          <p:nvPr/>
        </p:nvSpPr>
        <p:spPr bwMode="auto">
          <a:xfrm>
            <a:off x="1611313" y="449262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0xF870</a:t>
            </a:r>
          </a:p>
        </p:txBody>
      </p:sp>
      <p:sp>
        <p:nvSpPr>
          <p:cNvPr id="672836" name="Rectangle 68"/>
          <p:cNvSpPr>
            <a:spLocks noChangeArrowheads="1"/>
          </p:cNvSpPr>
          <p:nvPr/>
        </p:nvSpPr>
        <p:spPr bwMode="auto">
          <a:xfrm>
            <a:off x="2370138" y="449262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41780</a:t>
            </a:r>
          </a:p>
        </p:txBody>
      </p:sp>
      <p:sp>
        <p:nvSpPr>
          <p:cNvPr id="672837" name="Rectangle 69"/>
          <p:cNvSpPr>
            <a:spLocks noChangeArrowheads="1"/>
          </p:cNvSpPr>
          <p:nvPr/>
        </p:nvSpPr>
        <p:spPr bwMode="auto">
          <a:xfrm>
            <a:off x="3128963" y="449262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6600CC"/>
                </a:solidFill>
                <a:latin typeface="Gill Sans MT" pitchFamily="34" charset="0"/>
              </a:rPr>
              <a:t>0x3410</a:t>
            </a:r>
          </a:p>
        </p:txBody>
      </p:sp>
      <p:sp>
        <p:nvSpPr>
          <p:cNvPr id="672838" name="Rectangle 70"/>
          <p:cNvSpPr>
            <a:spLocks noChangeArrowheads="1"/>
          </p:cNvSpPr>
          <p:nvPr/>
        </p:nvSpPr>
        <p:spPr bwMode="auto">
          <a:xfrm>
            <a:off x="3887788" y="449262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25</a:t>
            </a:r>
          </a:p>
        </p:txBody>
      </p:sp>
      <p:sp>
        <p:nvSpPr>
          <p:cNvPr id="672839" name="Rectangle 71"/>
          <p:cNvSpPr>
            <a:spLocks noChangeArrowheads="1"/>
          </p:cNvSpPr>
          <p:nvPr/>
        </p:nvSpPr>
        <p:spPr bwMode="auto">
          <a:xfrm>
            <a:off x="1384300" y="4795838"/>
            <a:ext cx="227013"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40" name="Rectangle 72"/>
          <p:cNvSpPr>
            <a:spLocks noChangeArrowheads="1"/>
          </p:cNvSpPr>
          <p:nvPr/>
        </p:nvSpPr>
        <p:spPr bwMode="auto">
          <a:xfrm>
            <a:off x="1611313" y="4795838"/>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0xF628</a:t>
            </a:r>
          </a:p>
        </p:txBody>
      </p:sp>
      <p:sp>
        <p:nvSpPr>
          <p:cNvPr id="672841" name="Rectangle 73"/>
          <p:cNvSpPr>
            <a:spLocks noChangeArrowheads="1"/>
          </p:cNvSpPr>
          <p:nvPr/>
        </p:nvSpPr>
        <p:spPr bwMode="auto">
          <a:xfrm>
            <a:off x="2370138" y="4795838"/>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41781</a:t>
            </a:r>
          </a:p>
        </p:txBody>
      </p:sp>
      <p:sp>
        <p:nvSpPr>
          <p:cNvPr id="672842" name="Rectangle 74"/>
          <p:cNvSpPr>
            <a:spLocks noChangeArrowheads="1"/>
          </p:cNvSpPr>
          <p:nvPr/>
        </p:nvSpPr>
        <p:spPr bwMode="auto">
          <a:xfrm>
            <a:off x="3128963" y="4795838"/>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FF"/>
                </a:solidFill>
                <a:latin typeface="Gill Sans MT" pitchFamily="34" charset="0"/>
              </a:rPr>
              <a:t>0x3290</a:t>
            </a:r>
          </a:p>
        </p:txBody>
      </p:sp>
      <p:sp>
        <p:nvSpPr>
          <p:cNvPr id="672843" name="Rectangle 75"/>
          <p:cNvSpPr>
            <a:spLocks noChangeArrowheads="1"/>
          </p:cNvSpPr>
          <p:nvPr/>
        </p:nvSpPr>
        <p:spPr bwMode="auto">
          <a:xfrm>
            <a:off x="3887788" y="4795838"/>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42</a:t>
            </a:r>
          </a:p>
        </p:txBody>
      </p:sp>
      <p:sp>
        <p:nvSpPr>
          <p:cNvPr id="672844" name="Rectangle 76"/>
          <p:cNvSpPr>
            <a:spLocks noChangeArrowheads="1"/>
          </p:cNvSpPr>
          <p:nvPr/>
        </p:nvSpPr>
        <p:spPr bwMode="auto">
          <a:xfrm>
            <a:off x="1384300" y="5099050"/>
            <a:ext cx="227013"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72845" name="Rectangle 77"/>
          <p:cNvSpPr>
            <a:spLocks noChangeArrowheads="1"/>
          </p:cNvSpPr>
          <p:nvPr/>
        </p:nvSpPr>
        <p:spPr bwMode="auto">
          <a:xfrm>
            <a:off x="1611313"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0xF63C</a:t>
            </a:r>
          </a:p>
        </p:txBody>
      </p:sp>
      <p:sp>
        <p:nvSpPr>
          <p:cNvPr id="672846" name="Rectangle 78"/>
          <p:cNvSpPr>
            <a:spLocks noChangeArrowheads="1"/>
          </p:cNvSpPr>
          <p:nvPr/>
        </p:nvSpPr>
        <p:spPr bwMode="auto">
          <a:xfrm>
            <a:off x="2370138"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41782</a:t>
            </a:r>
          </a:p>
        </p:txBody>
      </p:sp>
      <p:sp>
        <p:nvSpPr>
          <p:cNvPr id="672847" name="Rectangle 79"/>
          <p:cNvSpPr>
            <a:spLocks noChangeArrowheads="1"/>
          </p:cNvSpPr>
          <p:nvPr/>
        </p:nvSpPr>
        <p:spPr bwMode="auto">
          <a:xfrm>
            <a:off x="3128963"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B050"/>
                </a:solidFill>
                <a:latin typeface="Gill Sans MT" pitchFamily="34" charset="0"/>
              </a:rPr>
              <a:t>0x3300</a:t>
            </a:r>
          </a:p>
        </p:txBody>
      </p:sp>
      <p:sp>
        <p:nvSpPr>
          <p:cNvPr id="672848" name="Rectangle 80"/>
          <p:cNvSpPr>
            <a:spLocks noChangeArrowheads="1"/>
          </p:cNvSpPr>
          <p:nvPr/>
        </p:nvSpPr>
        <p:spPr bwMode="auto">
          <a:xfrm>
            <a:off x="3887787" y="5099050"/>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a:t>
            </a:r>
          </a:p>
        </p:txBody>
      </p:sp>
      <p:grpSp>
        <p:nvGrpSpPr>
          <p:cNvPr id="672852" name="Group 84"/>
          <p:cNvGrpSpPr>
            <a:grpSpLocks/>
          </p:cNvGrpSpPr>
          <p:nvPr/>
        </p:nvGrpSpPr>
        <p:grpSpPr bwMode="auto">
          <a:xfrm>
            <a:off x="4648200" y="2274888"/>
            <a:ext cx="2724150" cy="3127375"/>
            <a:chOff x="2928" y="1433"/>
            <a:chExt cx="1716" cy="1970"/>
          </a:xfrm>
        </p:grpSpPr>
        <p:sp>
          <p:nvSpPr>
            <p:cNvPr id="672849" name="Line 81"/>
            <p:cNvSpPr>
              <a:spLocks noChangeShapeType="1"/>
            </p:cNvSpPr>
            <p:nvPr/>
          </p:nvSpPr>
          <p:spPr bwMode="auto">
            <a:xfrm>
              <a:off x="3119" y="1491"/>
              <a:ext cx="0" cy="1912"/>
            </a:xfrm>
            <a:prstGeom prst="line">
              <a:avLst/>
            </a:prstGeom>
            <a:noFill/>
            <a:ln w="9525">
              <a:solidFill>
                <a:schemeClr val="tx1"/>
              </a:solidFill>
              <a:round/>
              <a:headEnd type="triangle" w="med" len="me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50" name="Line 82"/>
            <p:cNvSpPr>
              <a:spLocks noChangeShapeType="1"/>
            </p:cNvSpPr>
            <p:nvPr/>
          </p:nvSpPr>
          <p:spPr bwMode="auto">
            <a:xfrm>
              <a:off x="2928" y="1969"/>
              <a:ext cx="191"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51" name="Text Box 83"/>
            <p:cNvSpPr txBox="1">
              <a:spLocks noChangeArrowheads="1"/>
            </p:cNvSpPr>
            <p:nvPr/>
          </p:nvSpPr>
          <p:spPr bwMode="auto">
            <a:xfrm>
              <a:off x="3252" y="1433"/>
              <a:ext cx="1392" cy="366"/>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a:solidFill>
                    <a:srgbClr val="6600CC"/>
                  </a:solidFill>
                  <a:latin typeface="Gill Sans MT" pitchFamily="34" charset="0"/>
                </a:rPr>
                <a:t>Store broadcasts value,</a:t>
              </a:r>
            </a:p>
            <a:p>
              <a:pPr fontAlgn="base">
                <a:spcBef>
                  <a:spcPct val="0"/>
                </a:spcBef>
                <a:spcAft>
                  <a:spcPct val="0"/>
                </a:spcAft>
              </a:pPr>
              <a:r>
                <a:rPr lang="en-US" sz="1600">
                  <a:solidFill>
                    <a:srgbClr val="6600CC"/>
                  </a:solidFill>
                  <a:latin typeface="Gill Sans MT" pitchFamily="34" charset="0"/>
                </a:rPr>
                <a:t>address and sequence #</a:t>
              </a:r>
            </a:p>
          </p:txBody>
        </p:sp>
      </p:grpSp>
      <p:sp>
        <p:nvSpPr>
          <p:cNvPr id="672856" name="Text Box 88"/>
          <p:cNvSpPr txBox="1">
            <a:spLocks noChangeArrowheads="1"/>
          </p:cNvSpPr>
          <p:nvPr/>
        </p:nvSpPr>
        <p:spPr bwMode="auto">
          <a:xfrm>
            <a:off x="5194300" y="2824163"/>
            <a:ext cx="1805302" cy="338554"/>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a:solidFill>
                  <a:srgbClr val="000000"/>
                </a:solidFill>
                <a:latin typeface="Gill Sans MT" pitchFamily="34" charset="0"/>
              </a:rPr>
              <a:t>(-17,0x3290,41775)</a:t>
            </a:r>
          </a:p>
        </p:txBody>
      </p:sp>
      <p:grpSp>
        <p:nvGrpSpPr>
          <p:cNvPr id="672858" name="Group 90"/>
          <p:cNvGrpSpPr>
            <a:grpSpLocks/>
          </p:cNvGrpSpPr>
          <p:nvPr/>
        </p:nvGrpSpPr>
        <p:grpSpPr bwMode="auto">
          <a:xfrm>
            <a:off x="4648200" y="2517775"/>
            <a:ext cx="2827338" cy="2428875"/>
            <a:chOff x="2928" y="1586"/>
            <a:chExt cx="1781" cy="1530"/>
          </a:xfrm>
        </p:grpSpPr>
        <p:sp>
          <p:nvSpPr>
            <p:cNvPr id="672853" name="Line 85"/>
            <p:cNvSpPr>
              <a:spLocks noChangeShapeType="1"/>
            </p:cNvSpPr>
            <p:nvPr/>
          </p:nvSpPr>
          <p:spPr bwMode="auto">
            <a:xfrm flipH="1">
              <a:off x="2928" y="2351"/>
              <a:ext cx="191" cy="0"/>
            </a:xfrm>
            <a:prstGeom prst="line">
              <a:avLst/>
            </a:prstGeom>
            <a:noFill/>
            <a:ln w="38100">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54" name="Line 86"/>
            <p:cNvSpPr>
              <a:spLocks noChangeShapeType="1"/>
            </p:cNvSpPr>
            <p:nvPr/>
          </p:nvSpPr>
          <p:spPr bwMode="auto">
            <a:xfrm flipH="1">
              <a:off x="2928" y="3116"/>
              <a:ext cx="191" cy="0"/>
            </a:xfrm>
            <a:prstGeom prst="line">
              <a:avLst/>
            </a:prstGeom>
            <a:noFill/>
            <a:ln w="38100">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55" name="Text Box 87"/>
            <p:cNvSpPr txBox="1">
              <a:spLocks noChangeArrowheads="1"/>
            </p:cNvSpPr>
            <p:nvPr/>
          </p:nvSpPr>
          <p:spPr bwMode="auto">
            <a:xfrm>
              <a:off x="3262" y="2400"/>
              <a:ext cx="1447" cy="674"/>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a:solidFill>
                    <a:srgbClr val="6600CC"/>
                  </a:solidFill>
                  <a:latin typeface="Gill Sans MT" pitchFamily="34" charset="0"/>
                </a:rPr>
                <a:t>Loads CAM-match on</a:t>
              </a:r>
            </a:p>
            <a:p>
              <a:pPr fontAlgn="base">
                <a:spcBef>
                  <a:spcPct val="0"/>
                </a:spcBef>
                <a:spcAft>
                  <a:spcPct val="0"/>
                </a:spcAft>
              </a:pPr>
              <a:r>
                <a:rPr lang="en-US" sz="1600">
                  <a:solidFill>
                    <a:srgbClr val="6600CC"/>
                  </a:solidFill>
                  <a:latin typeface="Gill Sans MT" pitchFamily="34" charset="0"/>
                </a:rPr>
                <a:t>address, only care if</a:t>
              </a:r>
            </a:p>
            <a:p>
              <a:pPr fontAlgn="base">
                <a:spcBef>
                  <a:spcPct val="0"/>
                </a:spcBef>
                <a:spcAft>
                  <a:spcPct val="0"/>
                </a:spcAft>
              </a:pPr>
              <a:r>
                <a:rPr lang="en-US" sz="1600">
                  <a:solidFill>
                    <a:srgbClr val="6600CC"/>
                  </a:solidFill>
                  <a:latin typeface="Gill Sans MT" pitchFamily="34" charset="0"/>
                </a:rPr>
                <a:t>store seq-# is lower than</a:t>
              </a:r>
            </a:p>
            <a:p>
              <a:pPr fontAlgn="base">
                <a:spcBef>
                  <a:spcPct val="0"/>
                </a:spcBef>
                <a:spcAft>
                  <a:spcPct val="0"/>
                </a:spcAft>
              </a:pPr>
              <a:r>
                <a:rPr lang="en-US" sz="1600">
                  <a:solidFill>
                    <a:srgbClr val="6600CC"/>
                  </a:solidFill>
                  <a:latin typeface="Gill Sans MT" pitchFamily="34" charset="0"/>
                </a:rPr>
                <a:t>own seq</a:t>
              </a:r>
            </a:p>
          </p:txBody>
        </p:sp>
        <p:sp>
          <p:nvSpPr>
            <p:cNvPr id="672857" name="Line 89"/>
            <p:cNvSpPr>
              <a:spLocks noChangeShapeType="1"/>
            </p:cNvSpPr>
            <p:nvPr/>
          </p:nvSpPr>
          <p:spPr bwMode="auto">
            <a:xfrm flipH="1">
              <a:off x="2928" y="1586"/>
              <a:ext cx="191" cy="0"/>
            </a:xfrm>
            <a:prstGeom prst="line">
              <a:avLst/>
            </a:prstGeom>
            <a:noFill/>
            <a:ln w="38100">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72861" name="Group 93"/>
          <p:cNvGrpSpPr>
            <a:grpSpLocks/>
          </p:cNvGrpSpPr>
          <p:nvPr/>
        </p:nvGrpSpPr>
        <p:grpSpPr bwMode="auto">
          <a:xfrm>
            <a:off x="863600" y="1628773"/>
            <a:ext cx="4646616" cy="888998"/>
            <a:chOff x="544" y="1026"/>
            <a:chExt cx="2927" cy="560"/>
          </a:xfrm>
        </p:grpSpPr>
        <p:sp>
          <p:nvSpPr>
            <p:cNvPr id="672859" name="Text Box 91"/>
            <p:cNvSpPr txBox="1">
              <a:spLocks noChangeArrowheads="1"/>
            </p:cNvSpPr>
            <p:nvPr/>
          </p:nvSpPr>
          <p:spPr bwMode="auto">
            <a:xfrm>
              <a:off x="544" y="1026"/>
              <a:ext cx="2927" cy="19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400" dirty="0">
                  <a:solidFill>
                    <a:srgbClr val="000000"/>
                  </a:solidFill>
                  <a:latin typeface="Gill Sans MT" pitchFamily="34" charset="0"/>
                </a:rPr>
                <a:t>(Load 41773 ignores  broadcast because it has a lower </a:t>
              </a:r>
              <a:r>
                <a:rPr lang="en-US" sz="1400" dirty="0" err="1">
                  <a:solidFill>
                    <a:srgbClr val="000000"/>
                  </a:solidFill>
                  <a:latin typeface="Gill Sans MT" pitchFamily="34" charset="0"/>
                </a:rPr>
                <a:t>seq</a:t>
              </a:r>
              <a:r>
                <a:rPr lang="en-US" sz="1400" dirty="0">
                  <a:solidFill>
                    <a:srgbClr val="000000"/>
                  </a:solidFill>
                  <a:latin typeface="Gill Sans MT" pitchFamily="34" charset="0"/>
                </a:rPr>
                <a:t> #)</a:t>
              </a:r>
            </a:p>
          </p:txBody>
        </p:sp>
        <p:sp>
          <p:nvSpPr>
            <p:cNvPr id="672860" name="Line 92"/>
            <p:cNvSpPr>
              <a:spLocks noChangeShapeType="1"/>
            </p:cNvSpPr>
            <p:nvPr/>
          </p:nvSpPr>
          <p:spPr bwMode="auto">
            <a:xfrm flipH="1">
              <a:off x="2928" y="1586"/>
              <a:ext cx="191" cy="0"/>
            </a:xfrm>
            <a:prstGeom prst="line">
              <a:avLst/>
            </a:prstGeom>
            <a:noFill/>
            <a:ln w="38100">
              <a:solidFill>
                <a:srgbClr val="969696"/>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672864" name="Text Box 96"/>
          <p:cNvSpPr txBox="1">
            <a:spLocks noChangeArrowheads="1"/>
          </p:cNvSpPr>
          <p:nvPr/>
        </p:nvSpPr>
        <p:spPr bwMode="auto">
          <a:xfrm>
            <a:off x="5027613" y="3278188"/>
            <a:ext cx="3164136" cy="523220"/>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IF younger load hadn’t executed, and</a:t>
            </a:r>
          </a:p>
          <a:p>
            <a:pPr fontAlgn="base">
              <a:spcBef>
                <a:spcPct val="0"/>
              </a:spcBef>
              <a:spcAft>
                <a:spcPct val="0"/>
              </a:spcAft>
            </a:pPr>
            <a:r>
              <a:rPr lang="en-US" sz="1400" dirty="0">
                <a:solidFill>
                  <a:srgbClr val="000000"/>
                </a:solidFill>
                <a:latin typeface="Gill Sans MT" pitchFamily="34" charset="0"/>
              </a:rPr>
              <a:t>address matches, grab broadcasted value</a:t>
            </a:r>
          </a:p>
        </p:txBody>
      </p:sp>
      <p:sp>
        <p:nvSpPr>
          <p:cNvPr id="672865" name="Text Box 97"/>
          <p:cNvSpPr txBox="1">
            <a:spLocks noChangeArrowheads="1"/>
          </p:cNvSpPr>
          <p:nvPr/>
        </p:nvSpPr>
        <p:spPr bwMode="auto">
          <a:xfrm>
            <a:off x="5027613" y="4948238"/>
            <a:ext cx="3366306" cy="523220"/>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IF younger load has executed, and</a:t>
            </a:r>
          </a:p>
          <a:p>
            <a:pPr fontAlgn="base">
              <a:spcBef>
                <a:spcPct val="0"/>
              </a:spcBef>
              <a:spcAft>
                <a:spcPct val="0"/>
              </a:spcAft>
            </a:pPr>
            <a:r>
              <a:rPr lang="en-US" sz="1400">
                <a:solidFill>
                  <a:srgbClr val="000000"/>
                </a:solidFill>
                <a:latin typeface="Gill Sans MT" pitchFamily="34" charset="0"/>
              </a:rPr>
              <a:t>address matches, then </a:t>
            </a:r>
            <a:r>
              <a:rPr lang="en-US" sz="1400" b="1">
                <a:solidFill>
                  <a:srgbClr val="FF0000"/>
                </a:solidFill>
                <a:latin typeface="Gill Sans MT" pitchFamily="34" charset="0"/>
              </a:rPr>
              <a:t>ordering violation!</a:t>
            </a:r>
          </a:p>
        </p:txBody>
      </p:sp>
      <p:sp>
        <p:nvSpPr>
          <p:cNvPr id="672866" name="Rectangle 98"/>
          <p:cNvSpPr>
            <a:spLocks noChangeArrowheads="1"/>
          </p:cNvSpPr>
          <p:nvPr/>
        </p:nvSpPr>
        <p:spPr bwMode="auto">
          <a:xfrm>
            <a:off x="3889374" y="4793050"/>
            <a:ext cx="758825" cy="303212"/>
          </a:xfrm>
          <a:prstGeom prst="rect">
            <a:avLst/>
          </a:prstGeom>
          <a:solidFill>
            <a:srgbClr val="FFFF99"/>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-17</a:t>
            </a:r>
          </a:p>
        </p:txBody>
      </p:sp>
      <p:sp>
        <p:nvSpPr>
          <p:cNvPr id="672872" name="Line 104"/>
          <p:cNvSpPr>
            <a:spLocks noChangeShapeType="1"/>
          </p:cNvSpPr>
          <p:nvPr/>
        </p:nvSpPr>
        <p:spPr bwMode="auto">
          <a:xfrm flipH="1">
            <a:off x="4648200" y="2517775"/>
            <a:ext cx="303213" cy="0"/>
          </a:xfrm>
          <a:prstGeom prst="line">
            <a:avLst/>
          </a:prstGeom>
          <a:noFill/>
          <a:ln w="38100">
            <a:solidFill>
              <a:srgbClr val="969696"/>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73" name="Line 105"/>
          <p:cNvSpPr>
            <a:spLocks noChangeShapeType="1"/>
          </p:cNvSpPr>
          <p:nvPr/>
        </p:nvSpPr>
        <p:spPr bwMode="auto">
          <a:xfrm flipH="1">
            <a:off x="4648200" y="3732213"/>
            <a:ext cx="303213" cy="0"/>
          </a:xfrm>
          <a:prstGeom prst="line">
            <a:avLst/>
          </a:prstGeom>
          <a:noFill/>
          <a:ln w="38100">
            <a:solidFill>
              <a:srgbClr val="969696"/>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74" name="Line 106"/>
          <p:cNvSpPr>
            <a:spLocks noChangeShapeType="1"/>
          </p:cNvSpPr>
          <p:nvPr/>
        </p:nvSpPr>
        <p:spPr bwMode="auto">
          <a:xfrm>
            <a:off x="4648200" y="4340225"/>
            <a:ext cx="30321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72875" name="Text Box 107"/>
          <p:cNvSpPr txBox="1">
            <a:spLocks noChangeArrowheads="1"/>
          </p:cNvSpPr>
          <p:nvPr/>
        </p:nvSpPr>
        <p:spPr bwMode="auto">
          <a:xfrm>
            <a:off x="5500688" y="4189413"/>
            <a:ext cx="163698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(0,0x3290,41779)</a:t>
            </a:r>
          </a:p>
        </p:txBody>
      </p:sp>
      <p:sp>
        <p:nvSpPr>
          <p:cNvPr id="672876" name="Text Box 108"/>
          <p:cNvSpPr txBox="1">
            <a:spLocks noChangeArrowheads="1"/>
          </p:cNvSpPr>
          <p:nvPr/>
        </p:nvSpPr>
        <p:spPr bwMode="auto">
          <a:xfrm>
            <a:off x="5197475" y="4645025"/>
            <a:ext cx="2615396" cy="52322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An instruction may be involved in</a:t>
            </a:r>
          </a:p>
          <a:p>
            <a:pPr algn="ctr" fontAlgn="base">
              <a:spcBef>
                <a:spcPct val="0"/>
              </a:spcBef>
              <a:spcAft>
                <a:spcPct val="0"/>
              </a:spcAft>
            </a:pPr>
            <a:r>
              <a:rPr lang="en-US" sz="1400">
                <a:solidFill>
                  <a:srgbClr val="000000"/>
                </a:solidFill>
                <a:latin typeface="Gill Sans MT" pitchFamily="34" charset="0"/>
              </a:rPr>
              <a:t>more than one ordering violation</a:t>
            </a:r>
          </a:p>
        </p:txBody>
      </p:sp>
      <p:sp>
        <p:nvSpPr>
          <p:cNvPr id="672877" name="Line 109"/>
          <p:cNvSpPr>
            <a:spLocks noChangeShapeType="1"/>
          </p:cNvSpPr>
          <p:nvPr/>
        </p:nvSpPr>
        <p:spPr bwMode="auto">
          <a:xfrm flipH="1">
            <a:off x="4648200" y="4946650"/>
            <a:ext cx="303213" cy="0"/>
          </a:xfrm>
          <a:prstGeom prst="line">
            <a:avLst/>
          </a:prstGeom>
          <a:noFill/>
          <a:ln w="38100">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107" name="Text Box 10"/>
          <p:cNvSpPr txBox="1">
            <a:spLocks noChangeArrowheads="1"/>
          </p:cNvSpPr>
          <p:nvPr/>
        </p:nvSpPr>
        <p:spPr bwMode="auto">
          <a:xfrm>
            <a:off x="1259632" y="2060159"/>
            <a:ext cx="43794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L/S</a:t>
            </a:r>
          </a:p>
        </p:txBody>
      </p:sp>
      <p:sp>
        <p:nvSpPr>
          <p:cNvPr id="108" name="Text Box 11"/>
          <p:cNvSpPr txBox="1">
            <a:spLocks noChangeArrowheads="1"/>
          </p:cNvSpPr>
          <p:nvPr/>
        </p:nvSpPr>
        <p:spPr bwMode="auto">
          <a:xfrm>
            <a:off x="1750951" y="2060159"/>
            <a:ext cx="43473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PC</a:t>
            </a:r>
          </a:p>
        </p:txBody>
      </p:sp>
      <p:sp>
        <p:nvSpPr>
          <p:cNvPr id="109" name="Text Box 12"/>
          <p:cNvSpPr txBox="1">
            <a:spLocks noChangeArrowheads="1"/>
          </p:cNvSpPr>
          <p:nvPr/>
        </p:nvSpPr>
        <p:spPr bwMode="auto">
          <a:xfrm>
            <a:off x="2487551" y="2062163"/>
            <a:ext cx="479425"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Seq</a:t>
            </a:r>
          </a:p>
        </p:txBody>
      </p:sp>
      <p:sp>
        <p:nvSpPr>
          <p:cNvPr id="110" name="Text Box 13"/>
          <p:cNvSpPr txBox="1">
            <a:spLocks noChangeArrowheads="1"/>
          </p:cNvSpPr>
          <p:nvPr/>
        </p:nvSpPr>
        <p:spPr bwMode="auto">
          <a:xfrm>
            <a:off x="3174939" y="2060159"/>
            <a:ext cx="60907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Addr</a:t>
            </a:r>
          </a:p>
        </p:txBody>
      </p:sp>
      <p:sp>
        <p:nvSpPr>
          <p:cNvPr id="111" name="Text Box 14"/>
          <p:cNvSpPr txBox="1">
            <a:spLocks noChangeArrowheads="1"/>
          </p:cNvSpPr>
          <p:nvPr/>
        </p:nvSpPr>
        <p:spPr bwMode="auto">
          <a:xfrm>
            <a:off x="3925826" y="2062163"/>
            <a:ext cx="623888"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Value</a:t>
            </a:r>
          </a:p>
        </p:txBody>
      </p:sp>
      <p:sp>
        <p:nvSpPr>
          <p:cNvPr id="112" name="TextBox 11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Must flush </a:t>
            </a:r>
            <a:r>
              <a:rPr lang="en-US" sz="3200" b="1" i="1" dirty="0">
                <a:solidFill>
                  <a:schemeClr val="bg1"/>
                </a:solidFill>
              </a:rPr>
              <a:t>all</a:t>
            </a:r>
            <a:r>
              <a:rPr lang="en-US" sz="3200" dirty="0">
                <a:solidFill>
                  <a:schemeClr val="bg1"/>
                </a:solidFill>
              </a:rPr>
              <a:t> later accesses after violation</a:t>
            </a:r>
          </a:p>
        </p:txBody>
      </p:sp>
    </p:spTree>
    <p:extLst>
      <p:ext uri="{BB962C8B-B14F-4D97-AF65-F5344CB8AC3E}">
        <p14:creationId xmlns:p14="http://schemas.microsoft.com/office/powerpoint/2010/main" val="59270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8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28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28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2861"/>
                                        </p:tgtEl>
                                        <p:attrNameLst>
                                          <p:attrName>style.visibility</p:attrName>
                                        </p:attrNameLst>
                                      </p:cBhvr>
                                      <p:to>
                                        <p:strVal val="visible"/>
                                      </p:to>
                                    </p:set>
                                  </p:childTnLst>
                                </p:cTn>
                              </p:par>
                              <p:par>
                                <p:cTn id="19" presetID="30" presetClass="emph" presetSubtype="0" fill="hold" grpId="0" nodeType="withEffect">
                                  <p:stCondLst>
                                    <p:cond delay="0"/>
                                  </p:stCondLst>
                                  <p:childTnLst>
                                    <p:animClr clrSpc="hsl" dir="cw">
                                      <p:cBhvr override="childStyle">
                                        <p:cTn id="20" dur="500" fill="hold"/>
                                        <p:tgtEl>
                                          <p:spTgt spid="672799"/>
                                        </p:tgtEl>
                                        <p:attrNameLst>
                                          <p:attrName>style.color</p:attrName>
                                        </p:attrNameLst>
                                      </p:cBhvr>
                                      <p:by>
                                        <p:hsl h="0" s="12549" l="25098"/>
                                      </p:by>
                                    </p:animClr>
                                    <p:animClr clrSpc="hsl" dir="cw">
                                      <p:cBhvr>
                                        <p:cTn id="21" dur="500" fill="hold"/>
                                        <p:tgtEl>
                                          <p:spTgt spid="672799"/>
                                        </p:tgtEl>
                                        <p:attrNameLst>
                                          <p:attrName>fillcolor</p:attrName>
                                        </p:attrNameLst>
                                      </p:cBhvr>
                                      <p:by>
                                        <p:hsl h="0" s="12549" l="25098"/>
                                      </p:by>
                                    </p:animClr>
                                    <p:animClr clrSpc="hsl" dir="cw">
                                      <p:cBhvr>
                                        <p:cTn id="22" dur="500" fill="hold"/>
                                        <p:tgtEl>
                                          <p:spTgt spid="672799"/>
                                        </p:tgtEl>
                                        <p:attrNameLst>
                                          <p:attrName>stroke.color</p:attrName>
                                        </p:attrNameLst>
                                      </p:cBhvr>
                                      <p:by>
                                        <p:hsl h="0" s="12549" l="25098"/>
                                      </p:by>
                                    </p:animClr>
                                    <p:set>
                                      <p:cBhvr>
                                        <p:cTn id="23" dur="500" fill="hold"/>
                                        <p:tgtEl>
                                          <p:spTgt spid="672799"/>
                                        </p:tgtEl>
                                        <p:attrNameLst>
                                          <p:attrName>fill.type</p:attrName>
                                        </p:attrNameLst>
                                      </p:cBhvr>
                                      <p:to>
                                        <p:strVal val="solid"/>
                                      </p:to>
                                    </p:set>
                                  </p:childTnLst>
                                </p:cTn>
                              </p:par>
                              <p:par>
                                <p:cTn id="24" presetID="30" presetClass="emph" presetSubtype="0" fill="hold" grpId="0" nodeType="withEffect">
                                  <p:stCondLst>
                                    <p:cond delay="0"/>
                                  </p:stCondLst>
                                  <p:childTnLst>
                                    <p:animClr clrSpc="hsl" dir="cw">
                                      <p:cBhvr override="childStyle">
                                        <p:cTn id="25" dur="500" fill="hold"/>
                                        <p:tgtEl>
                                          <p:spTgt spid="672800"/>
                                        </p:tgtEl>
                                        <p:attrNameLst>
                                          <p:attrName>style.color</p:attrName>
                                        </p:attrNameLst>
                                      </p:cBhvr>
                                      <p:by>
                                        <p:hsl h="0" s="12549" l="25098"/>
                                      </p:by>
                                    </p:animClr>
                                    <p:animClr clrSpc="hsl" dir="cw">
                                      <p:cBhvr>
                                        <p:cTn id="26" dur="500" fill="hold"/>
                                        <p:tgtEl>
                                          <p:spTgt spid="672800"/>
                                        </p:tgtEl>
                                        <p:attrNameLst>
                                          <p:attrName>fillcolor</p:attrName>
                                        </p:attrNameLst>
                                      </p:cBhvr>
                                      <p:by>
                                        <p:hsl h="0" s="12549" l="25098"/>
                                      </p:by>
                                    </p:animClr>
                                    <p:animClr clrSpc="hsl" dir="cw">
                                      <p:cBhvr>
                                        <p:cTn id="27" dur="500" fill="hold"/>
                                        <p:tgtEl>
                                          <p:spTgt spid="672800"/>
                                        </p:tgtEl>
                                        <p:attrNameLst>
                                          <p:attrName>stroke.color</p:attrName>
                                        </p:attrNameLst>
                                      </p:cBhvr>
                                      <p:by>
                                        <p:hsl h="0" s="12549" l="25098"/>
                                      </p:by>
                                    </p:animClr>
                                    <p:set>
                                      <p:cBhvr>
                                        <p:cTn id="28" dur="500" fill="hold"/>
                                        <p:tgtEl>
                                          <p:spTgt spid="672800"/>
                                        </p:tgtEl>
                                        <p:attrNameLst>
                                          <p:attrName>fill.type</p:attrName>
                                        </p:attrNameLst>
                                      </p:cBhvr>
                                      <p:to>
                                        <p:strVal val="solid"/>
                                      </p:to>
                                    </p:set>
                                  </p:childTnLst>
                                </p:cTn>
                              </p:par>
                              <p:par>
                                <p:cTn id="29" presetID="30" presetClass="emph" presetSubtype="0" fill="hold" grpId="0" nodeType="withEffect">
                                  <p:stCondLst>
                                    <p:cond delay="0"/>
                                  </p:stCondLst>
                                  <p:childTnLst>
                                    <p:animClr clrSpc="hsl" dir="cw">
                                      <p:cBhvr override="childStyle">
                                        <p:cTn id="30" dur="500" fill="hold"/>
                                        <p:tgtEl>
                                          <p:spTgt spid="672801"/>
                                        </p:tgtEl>
                                        <p:attrNameLst>
                                          <p:attrName>style.color</p:attrName>
                                        </p:attrNameLst>
                                      </p:cBhvr>
                                      <p:by>
                                        <p:hsl h="0" s="12549" l="25098"/>
                                      </p:by>
                                    </p:animClr>
                                    <p:animClr clrSpc="hsl" dir="cw">
                                      <p:cBhvr>
                                        <p:cTn id="31" dur="500" fill="hold"/>
                                        <p:tgtEl>
                                          <p:spTgt spid="672801"/>
                                        </p:tgtEl>
                                        <p:attrNameLst>
                                          <p:attrName>fillcolor</p:attrName>
                                        </p:attrNameLst>
                                      </p:cBhvr>
                                      <p:by>
                                        <p:hsl h="0" s="12549" l="25098"/>
                                      </p:by>
                                    </p:animClr>
                                    <p:animClr clrSpc="hsl" dir="cw">
                                      <p:cBhvr>
                                        <p:cTn id="32" dur="500" fill="hold"/>
                                        <p:tgtEl>
                                          <p:spTgt spid="672801"/>
                                        </p:tgtEl>
                                        <p:attrNameLst>
                                          <p:attrName>stroke.color</p:attrName>
                                        </p:attrNameLst>
                                      </p:cBhvr>
                                      <p:by>
                                        <p:hsl h="0" s="12549" l="25098"/>
                                      </p:by>
                                    </p:animClr>
                                    <p:set>
                                      <p:cBhvr>
                                        <p:cTn id="33" dur="500" fill="hold"/>
                                        <p:tgtEl>
                                          <p:spTgt spid="672801"/>
                                        </p:tgtEl>
                                        <p:attrNameLst>
                                          <p:attrName>fill.type</p:attrName>
                                        </p:attrNameLst>
                                      </p:cBhvr>
                                      <p:to>
                                        <p:strVal val="solid"/>
                                      </p:to>
                                    </p:set>
                                  </p:childTnLst>
                                </p:cTn>
                              </p:par>
                              <p:par>
                                <p:cTn id="34" presetID="30" presetClass="emph" presetSubtype="0" fill="hold" grpId="0" nodeType="withEffect">
                                  <p:stCondLst>
                                    <p:cond delay="0"/>
                                  </p:stCondLst>
                                  <p:childTnLst>
                                    <p:animClr clrSpc="hsl" dir="cw">
                                      <p:cBhvr override="childStyle">
                                        <p:cTn id="35" dur="500" fill="hold"/>
                                        <p:tgtEl>
                                          <p:spTgt spid="672802"/>
                                        </p:tgtEl>
                                        <p:attrNameLst>
                                          <p:attrName>style.color</p:attrName>
                                        </p:attrNameLst>
                                      </p:cBhvr>
                                      <p:by>
                                        <p:hsl h="0" s="12549" l="25098"/>
                                      </p:by>
                                    </p:animClr>
                                    <p:animClr clrSpc="hsl" dir="cw">
                                      <p:cBhvr>
                                        <p:cTn id="36" dur="500" fill="hold"/>
                                        <p:tgtEl>
                                          <p:spTgt spid="672802"/>
                                        </p:tgtEl>
                                        <p:attrNameLst>
                                          <p:attrName>fillcolor</p:attrName>
                                        </p:attrNameLst>
                                      </p:cBhvr>
                                      <p:by>
                                        <p:hsl h="0" s="12549" l="25098"/>
                                      </p:by>
                                    </p:animClr>
                                    <p:animClr clrSpc="hsl" dir="cw">
                                      <p:cBhvr>
                                        <p:cTn id="37" dur="500" fill="hold"/>
                                        <p:tgtEl>
                                          <p:spTgt spid="672802"/>
                                        </p:tgtEl>
                                        <p:attrNameLst>
                                          <p:attrName>stroke.color</p:attrName>
                                        </p:attrNameLst>
                                      </p:cBhvr>
                                      <p:by>
                                        <p:hsl h="0" s="12549" l="25098"/>
                                      </p:by>
                                    </p:animClr>
                                    <p:set>
                                      <p:cBhvr>
                                        <p:cTn id="38" dur="500" fill="hold"/>
                                        <p:tgtEl>
                                          <p:spTgt spid="672802"/>
                                        </p:tgtEl>
                                        <p:attrNameLst>
                                          <p:attrName>fill.type</p:attrName>
                                        </p:attrNameLst>
                                      </p:cBhvr>
                                      <p:to>
                                        <p:strVal val="solid"/>
                                      </p:to>
                                    </p:set>
                                  </p:childTnLst>
                                </p:cTn>
                              </p:par>
                              <p:par>
                                <p:cTn id="39" presetID="30" presetClass="emph" presetSubtype="0" fill="hold" grpId="0" nodeType="withEffect">
                                  <p:stCondLst>
                                    <p:cond delay="0"/>
                                  </p:stCondLst>
                                  <p:childTnLst>
                                    <p:animClr clrSpc="hsl" dir="cw">
                                      <p:cBhvr override="childStyle">
                                        <p:cTn id="40" dur="500" fill="hold"/>
                                        <p:tgtEl>
                                          <p:spTgt spid="672803"/>
                                        </p:tgtEl>
                                        <p:attrNameLst>
                                          <p:attrName>style.color</p:attrName>
                                        </p:attrNameLst>
                                      </p:cBhvr>
                                      <p:by>
                                        <p:hsl h="0" s="12549" l="25098"/>
                                      </p:by>
                                    </p:animClr>
                                    <p:animClr clrSpc="hsl" dir="cw">
                                      <p:cBhvr>
                                        <p:cTn id="41" dur="500" fill="hold"/>
                                        <p:tgtEl>
                                          <p:spTgt spid="672803"/>
                                        </p:tgtEl>
                                        <p:attrNameLst>
                                          <p:attrName>fillcolor</p:attrName>
                                        </p:attrNameLst>
                                      </p:cBhvr>
                                      <p:by>
                                        <p:hsl h="0" s="12549" l="25098"/>
                                      </p:by>
                                    </p:animClr>
                                    <p:animClr clrSpc="hsl" dir="cw">
                                      <p:cBhvr>
                                        <p:cTn id="42" dur="500" fill="hold"/>
                                        <p:tgtEl>
                                          <p:spTgt spid="672803"/>
                                        </p:tgtEl>
                                        <p:attrNameLst>
                                          <p:attrName>stroke.color</p:attrName>
                                        </p:attrNameLst>
                                      </p:cBhvr>
                                      <p:by>
                                        <p:hsl h="0" s="12549" l="25098"/>
                                      </p:by>
                                    </p:animClr>
                                    <p:set>
                                      <p:cBhvr>
                                        <p:cTn id="43" dur="500" fill="hold"/>
                                        <p:tgtEl>
                                          <p:spTgt spid="672803"/>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728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728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728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72866"/>
                                        </p:tgtEl>
                                        <p:attrNameLst>
                                          <p:attrName>style.visibility</p:attrName>
                                        </p:attrNameLst>
                                      </p:cBhvr>
                                      <p:to>
                                        <p:strVal val="visible"/>
                                      </p:to>
                                    </p:set>
                                  </p:childTnLst>
                                </p:cTn>
                              </p:par>
                              <p:par>
                                <p:cTn id="58" presetID="10" presetClass="exit" presetSubtype="0" fill="hold" grpId="0" nodeType="withEffect">
                                  <p:stCondLst>
                                    <p:cond delay="0"/>
                                  </p:stCondLst>
                                  <p:childTnLst>
                                    <p:animEffect transition="out" filter="fade">
                                      <p:cBhvr>
                                        <p:cTn id="59" dur="500"/>
                                        <p:tgtEl>
                                          <p:spTgt spid="672844"/>
                                        </p:tgtEl>
                                      </p:cBhvr>
                                    </p:animEffect>
                                    <p:set>
                                      <p:cBhvr>
                                        <p:cTn id="60" dur="1" fill="hold">
                                          <p:stCondLst>
                                            <p:cond delay="499"/>
                                          </p:stCondLst>
                                        </p:cTn>
                                        <p:tgtEl>
                                          <p:spTgt spid="672844"/>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672845"/>
                                        </p:tgtEl>
                                      </p:cBhvr>
                                    </p:animEffect>
                                    <p:set>
                                      <p:cBhvr>
                                        <p:cTn id="63" dur="1" fill="hold">
                                          <p:stCondLst>
                                            <p:cond delay="499"/>
                                          </p:stCondLst>
                                        </p:cTn>
                                        <p:tgtEl>
                                          <p:spTgt spid="67284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672846"/>
                                        </p:tgtEl>
                                      </p:cBhvr>
                                    </p:animEffect>
                                    <p:set>
                                      <p:cBhvr>
                                        <p:cTn id="66" dur="1" fill="hold">
                                          <p:stCondLst>
                                            <p:cond delay="499"/>
                                          </p:stCondLst>
                                        </p:cTn>
                                        <p:tgtEl>
                                          <p:spTgt spid="672846"/>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672847"/>
                                        </p:tgtEl>
                                      </p:cBhvr>
                                    </p:animEffect>
                                    <p:set>
                                      <p:cBhvr>
                                        <p:cTn id="69" dur="1" fill="hold">
                                          <p:stCondLst>
                                            <p:cond delay="499"/>
                                          </p:stCondLst>
                                        </p:cTn>
                                        <p:tgtEl>
                                          <p:spTgt spid="672847"/>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672848"/>
                                        </p:tgtEl>
                                      </p:cBhvr>
                                    </p:animEffect>
                                    <p:set>
                                      <p:cBhvr>
                                        <p:cTn id="72" dur="1" fill="hold">
                                          <p:stCondLst>
                                            <p:cond delay="499"/>
                                          </p:stCondLst>
                                        </p:cTn>
                                        <p:tgtEl>
                                          <p:spTgt spid="6728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72833"/>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72865"/>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72864"/>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7286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72858"/>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67285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6728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72873"/>
                                        </p:tgtEl>
                                        <p:attrNameLst>
                                          <p:attrName>style.visibility</p:attrName>
                                        </p:attrNameLst>
                                      </p:cBhvr>
                                      <p:to>
                                        <p:strVal val="visible"/>
                                      </p:to>
                                    </p:set>
                                  </p:childTnLst>
                                </p:cTn>
                              </p:par>
                              <p:par>
                                <p:cTn id="91" presetID="30" presetClass="emph" presetSubtype="0" fill="hold" grpId="0" nodeType="withEffect">
                                  <p:stCondLst>
                                    <p:cond delay="0"/>
                                  </p:stCondLst>
                                  <p:childTnLst>
                                    <p:animClr clrSpc="hsl" dir="cw">
                                      <p:cBhvr override="childStyle">
                                        <p:cTn id="92" dur="500" fill="hold"/>
                                        <p:tgtEl>
                                          <p:spTgt spid="672819"/>
                                        </p:tgtEl>
                                        <p:attrNameLst>
                                          <p:attrName>style.color</p:attrName>
                                        </p:attrNameLst>
                                      </p:cBhvr>
                                      <p:by>
                                        <p:hsl h="0" s="12549" l="25098"/>
                                      </p:by>
                                    </p:animClr>
                                    <p:animClr clrSpc="hsl" dir="cw">
                                      <p:cBhvr>
                                        <p:cTn id="93" dur="500" fill="hold"/>
                                        <p:tgtEl>
                                          <p:spTgt spid="672819"/>
                                        </p:tgtEl>
                                        <p:attrNameLst>
                                          <p:attrName>fillcolor</p:attrName>
                                        </p:attrNameLst>
                                      </p:cBhvr>
                                      <p:by>
                                        <p:hsl h="0" s="12549" l="25098"/>
                                      </p:by>
                                    </p:animClr>
                                    <p:animClr clrSpc="hsl" dir="cw">
                                      <p:cBhvr>
                                        <p:cTn id="94" dur="500" fill="hold"/>
                                        <p:tgtEl>
                                          <p:spTgt spid="672819"/>
                                        </p:tgtEl>
                                        <p:attrNameLst>
                                          <p:attrName>stroke.color</p:attrName>
                                        </p:attrNameLst>
                                      </p:cBhvr>
                                      <p:by>
                                        <p:hsl h="0" s="12549" l="25098"/>
                                      </p:by>
                                    </p:animClr>
                                    <p:set>
                                      <p:cBhvr>
                                        <p:cTn id="95" dur="500" fill="hold"/>
                                        <p:tgtEl>
                                          <p:spTgt spid="672819"/>
                                        </p:tgtEl>
                                        <p:attrNameLst>
                                          <p:attrName>fill.type</p:attrName>
                                        </p:attrNameLst>
                                      </p:cBhvr>
                                      <p:to>
                                        <p:strVal val="solid"/>
                                      </p:to>
                                    </p:set>
                                  </p:childTnLst>
                                </p:cTn>
                              </p:par>
                              <p:par>
                                <p:cTn id="96" presetID="30" presetClass="emph" presetSubtype="0" fill="hold" grpId="0" nodeType="withEffect">
                                  <p:stCondLst>
                                    <p:cond delay="0"/>
                                  </p:stCondLst>
                                  <p:childTnLst>
                                    <p:animClr clrSpc="hsl" dir="cw">
                                      <p:cBhvr override="childStyle">
                                        <p:cTn id="97" dur="500" fill="hold"/>
                                        <p:tgtEl>
                                          <p:spTgt spid="672820"/>
                                        </p:tgtEl>
                                        <p:attrNameLst>
                                          <p:attrName>style.color</p:attrName>
                                        </p:attrNameLst>
                                      </p:cBhvr>
                                      <p:by>
                                        <p:hsl h="0" s="12549" l="25098"/>
                                      </p:by>
                                    </p:animClr>
                                    <p:animClr clrSpc="hsl" dir="cw">
                                      <p:cBhvr>
                                        <p:cTn id="98" dur="500" fill="hold"/>
                                        <p:tgtEl>
                                          <p:spTgt spid="672820"/>
                                        </p:tgtEl>
                                        <p:attrNameLst>
                                          <p:attrName>fillcolor</p:attrName>
                                        </p:attrNameLst>
                                      </p:cBhvr>
                                      <p:by>
                                        <p:hsl h="0" s="12549" l="25098"/>
                                      </p:by>
                                    </p:animClr>
                                    <p:animClr clrSpc="hsl" dir="cw">
                                      <p:cBhvr>
                                        <p:cTn id="99" dur="500" fill="hold"/>
                                        <p:tgtEl>
                                          <p:spTgt spid="672820"/>
                                        </p:tgtEl>
                                        <p:attrNameLst>
                                          <p:attrName>stroke.color</p:attrName>
                                        </p:attrNameLst>
                                      </p:cBhvr>
                                      <p:by>
                                        <p:hsl h="0" s="12549" l="25098"/>
                                      </p:by>
                                    </p:animClr>
                                    <p:set>
                                      <p:cBhvr>
                                        <p:cTn id="100" dur="500" fill="hold"/>
                                        <p:tgtEl>
                                          <p:spTgt spid="672820"/>
                                        </p:tgtEl>
                                        <p:attrNameLst>
                                          <p:attrName>fill.type</p:attrName>
                                        </p:attrNameLst>
                                      </p:cBhvr>
                                      <p:to>
                                        <p:strVal val="solid"/>
                                      </p:to>
                                    </p:set>
                                  </p:childTnLst>
                                </p:cTn>
                              </p:par>
                              <p:par>
                                <p:cTn id="101" presetID="30" presetClass="emph" presetSubtype="0" fill="hold" grpId="0" nodeType="withEffect">
                                  <p:stCondLst>
                                    <p:cond delay="0"/>
                                  </p:stCondLst>
                                  <p:childTnLst>
                                    <p:animClr clrSpc="hsl" dir="cw">
                                      <p:cBhvr override="childStyle">
                                        <p:cTn id="102" dur="500" fill="hold"/>
                                        <p:tgtEl>
                                          <p:spTgt spid="672821"/>
                                        </p:tgtEl>
                                        <p:attrNameLst>
                                          <p:attrName>style.color</p:attrName>
                                        </p:attrNameLst>
                                      </p:cBhvr>
                                      <p:by>
                                        <p:hsl h="0" s="12549" l="25098"/>
                                      </p:by>
                                    </p:animClr>
                                    <p:animClr clrSpc="hsl" dir="cw">
                                      <p:cBhvr>
                                        <p:cTn id="103" dur="500" fill="hold"/>
                                        <p:tgtEl>
                                          <p:spTgt spid="672821"/>
                                        </p:tgtEl>
                                        <p:attrNameLst>
                                          <p:attrName>fillcolor</p:attrName>
                                        </p:attrNameLst>
                                      </p:cBhvr>
                                      <p:by>
                                        <p:hsl h="0" s="12549" l="25098"/>
                                      </p:by>
                                    </p:animClr>
                                    <p:animClr clrSpc="hsl" dir="cw">
                                      <p:cBhvr>
                                        <p:cTn id="104" dur="500" fill="hold"/>
                                        <p:tgtEl>
                                          <p:spTgt spid="672821"/>
                                        </p:tgtEl>
                                        <p:attrNameLst>
                                          <p:attrName>stroke.color</p:attrName>
                                        </p:attrNameLst>
                                      </p:cBhvr>
                                      <p:by>
                                        <p:hsl h="0" s="12549" l="25098"/>
                                      </p:by>
                                    </p:animClr>
                                    <p:set>
                                      <p:cBhvr>
                                        <p:cTn id="105" dur="500" fill="hold"/>
                                        <p:tgtEl>
                                          <p:spTgt spid="672821"/>
                                        </p:tgtEl>
                                        <p:attrNameLst>
                                          <p:attrName>fill.type</p:attrName>
                                        </p:attrNameLst>
                                      </p:cBhvr>
                                      <p:to>
                                        <p:strVal val="solid"/>
                                      </p:to>
                                    </p:set>
                                  </p:childTnLst>
                                </p:cTn>
                              </p:par>
                              <p:par>
                                <p:cTn id="106" presetID="30" presetClass="emph" presetSubtype="0" fill="hold" grpId="0" nodeType="withEffect">
                                  <p:stCondLst>
                                    <p:cond delay="0"/>
                                  </p:stCondLst>
                                  <p:childTnLst>
                                    <p:animClr clrSpc="hsl" dir="cw">
                                      <p:cBhvr override="childStyle">
                                        <p:cTn id="107" dur="500" fill="hold"/>
                                        <p:tgtEl>
                                          <p:spTgt spid="672822"/>
                                        </p:tgtEl>
                                        <p:attrNameLst>
                                          <p:attrName>style.color</p:attrName>
                                        </p:attrNameLst>
                                      </p:cBhvr>
                                      <p:by>
                                        <p:hsl h="0" s="12549" l="25098"/>
                                      </p:by>
                                    </p:animClr>
                                    <p:animClr clrSpc="hsl" dir="cw">
                                      <p:cBhvr>
                                        <p:cTn id="108" dur="500" fill="hold"/>
                                        <p:tgtEl>
                                          <p:spTgt spid="672822"/>
                                        </p:tgtEl>
                                        <p:attrNameLst>
                                          <p:attrName>fillcolor</p:attrName>
                                        </p:attrNameLst>
                                      </p:cBhvr>
                                      <p:by>
                                        <p:hsl h="0" s="12549" l="25098"/>
                                      </p:by>
                                    </p:animClr>
                                    <p:animClr clrSpc="hsl" dir="cw">
                                      <p:cBhvr>
                                        <p:cTn id="109" dur="500" fill="hold"/>
                                        <p:tgtEl>
                                          <p:spTgt spid="672822"/>
                                        </p:tgtEl>
                                        <p:attrNameLst>
                                          <p:attrName>stroke.color</p:attrName>
                                        </p:attrNameLst>
                                      </p:cBhvr>
                                      <p:by>
                                        <p:hsl h="0" s="12549" l="25098"/>
                                      </p:by>
                                    </p:animClr>
                                    <p:set>
                                      <p:cBhvr>
                                        <p:cTn id="110" dur="500" fill="hold"/>
                                        <p:tgtEl>
                                          <p:spTgt spid="672822"/>
                                        </p:tgtEl>
                                        <p:attrNameLst>
                                          <p:attrName>fill.type</p:attrName>
                                        </p:attrNameLst>
                                      </p:cBhvr>
                                      <p:to>
                                        <p:strVal val="solid"/>
                                      </p:to>
                                    </p:set>
                                  </p:childTnLst>
                                </p:cTn>
                              </p:par>
                              <p:par>
                                <p:cTn id="111" presetID="30" presetClass="emph" presetSubtype="0" fill="hold" grpId="1" nodeType="withEffect">
                                  <p:stCondLst>
                                    <p:cond delay="0"/>
                                  </p:stCondLst>
                                  <p:childTnLst>
                                    <p:animClr clrSpc="hsl" dir="cw">
                                      <p:cBhvr override="childStyle">
                                        <p:cTn id="112" dur="500" fill="hold"/>
                                        <p:tgtEl>
                                          <p:spTgt spid="672823"/>
                                        </p:tgtEl>
                                        <p:attrNameLst>
                                          <p:attrName>style.color</p:attrName>
                                        </p:attrNameLst>
                                      </p:cBhvr>
                                      <p:by>
                                        <p:hsl h="0" s="12549" l="25098"/>
                                      </p:by>
                                    </p:animClr>
                                    <p:animClr clrSpc="hsl" dir="cw">
                                      <p:cBhvr>
                                        <p:cTn id="113" dur="500" fill="hold"/>
                                        <p:tgtEl>
                                          <p:spTgt spid="672823"/>
                                        </p:tgtEl>
                                        <p:attrNameLst>
                                          <p:attrName>fillcolor</p:attrName>
                                        </p:attrNameLst>
                                      </p:cBhvr>
                                      <p:by>
                                        <p:hsl h="0" s="12549" l="25098"/>
                                      </p:by>
                                    </p:animClr>
                                    <p:animClr clrSpc="hsl" dir="cw">
                                      <p:cBhvr>
                                        <p:cTn id="114" dur="500" fill="hold"/>
                                        <p:tgtEl>
                                          <p:spTgt spid="672823"/>
                                        </p:tgtEl>
                                        <p:attrNameLst>
                                          <p:attrName>stroke.color</p:attrName>
                                        </p:attrNameLst>
                                      </p:cBhvr>
                                      <p:by>
                                        <p:hsl h="0" s="12549" l="25098"/>
                                      </p:by>
                                    </p:animClr>
                                    <p:set>
                                      <p:cBhvr>
                                        <p:cTn id="115" dur="500" fill="hold"/>
                                        <p:tgtEl>
                                          <p:spTgt spid="672823"/>
                                        </p:tgtEl>
                                        <p:attrNameLst>
                                          <p:attrName>fill.type</p:attrName>
                                        </p:attrNameLst>
                                      </p:cBhvr>
                                      <p:to>
                                        <p:strVal val="solid"/>
                                      </p:to>
                                    </p:set>
                                  </p:childTnLst>
                                </p:cTn>
                              </p:par>
                              <p:par>
                                <p:cTn id="116" presetID="1" presetClass="entr" presetSubtype="0" fill="hold" grpId="0" nodeType="withEffect">
                                  <p:stCondLst>
                                    <p:cond delay="0"/>
                                  </p:stCondLst>
                                  <p:childTnLst>
                                    <p:set>
                                      <p:cBhvr>
                                        <p:cTn id="117" dur="1" fill="hold">
                                          <p:stCondLst>
                                            <p:cond delay="0"/>
                                          </p:stCondLst>
                                        </p:cTn>
                                        <p:tgtEl>
                                          <p:spTgt spid="67287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7287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7287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7287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99" grpId="0" animBg="1"/>
      <p:bldP spid="672800" grpId="0" animBg="1"/>
      <p:bldP spid="672801" grpId="0" animBg="1"/>
      <p:bldP spid="672802" grpId="0" animBg="1"/>
      <p:bldP spid="672803" grpId="0" animBg="1"/>
      <p:bldP spid="672813" grpId="0" animBg="1"/>
      <p:bldP spid="672819" grpId="0" animBg="1"/>
      <p:bldP spid="672820" grpId="0" animBg="1"/>
      <p:bldP spid="672821" grpId="0" animBg="1"/>
      <p:bldP spid="672822" grpId="0" animBg="1"/>
      <p:bldP spid="672823" grpId="0" animBg="1"/>
      <p:bldP spid="672823" grpId="1" animBg="1"/>
      <p:bldP spid="672833" grpId="0" animBg="1"/>
      <p:bldP spid="672844" grpId="0" animBg="1"/>
      <p:bldP spid="672845" grpId="0" animBg="1"/>
      <p:bldP spid="672846" grpId="0" animBg="1"/>
      <p:bldP spid="672847" grpId="0" animBg="1"/>
      <p:bldP spid="672848" grpId="0" animBg="1"/>
      <p:bldP spid="672856" grpId="0"/>
      <p:bldP spid="672856" grpId="1"/>
      <p:bldP spid="672864" grpId="0"/>
      <p:bldP spid="672864" grpId="1"/>
      <p:bldP spid="672865" grpId="0"/>
      <p:bldP spid="672865" grpId="1"/>
      <p:bldP spid="672866" grpId="0" animBg="1"/>
      <p:bldP spid="672872" grpId="0" animBg="1"/>
      <p:bldP spid="672873" grpId="0" animBg="1"/>
      <p:bldP spid="672874" grpId="0" animBg="1"/>
      <p:bldP spid="672875" grpId="0"/>
      <p:bldP spid="672876" grpId="0"/>
      <p:bldP spid="672877"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normAutofit fontScale="90000"/>
          </a:bodyPr>
          <a:lstStyle/>
          <a:p>
            <a:r>
              <a:rPr lang="en-US"/>
              <a:t>Dealing with Misspeculations</a:t>
            </a:r>
          </a:p>
        </p:txBody>
      </p:sp>
      <p:sp>
        <p:nvSpPr>
          <p:cNvPr id="641027" name="Rectangle 3"/>
          <p:cNvSpPr>
            <a:spLocks noGrp="1" noChangeArrowheads="1"/>
          </p:cNvSpPr>
          <p:nvPr>
            <p:ph idx="1"/>
          </p:nvPr>
        </p:nvSpPr>
        <p:spPr/>
        <p:txBody>
          <a:bodyPr/>
          <a:lstStyle/>
          <a:p>
            <a:r>
              <a:rPr lang="en-US" dirty="0"/>
              <a:t>Loads are not the only thing which are wrong</a:t>
            </a:r>
          </a:p>
          <a:p>
            <a:pPr lvl="1"/>
            <a:r>
              <a:rPr lang="en-US" dirty="0"/>
              <a:t>Loads propagate wrong values to all dependents</a:t>
            </a:r>
          </a:p>
          <a:p>
            <a:r>
              <a:rPr lang="en-US" dirty="0"/>
              <a:t>These must somehow be re-executed</a:t>
            </a:r>
          </a:p>
        </p:txBody>
      </p:sp>
      <p:sp>
        <p:nvSpPr>
          <p:cNvPr id="641028" name="Oval 4"/>
          <p:cNvSpPr>
            <a:spLocks noChangeArrowheads="1"/>
          </p:cNvSpPr>
          <p:nvPr/>
        </p:nvSpPr>
        <p:spPr bwMode="auto">
          <a:xfrm>
            <a:off x="1839913" y="3732213"/>
            <a:ext cx="227012" cy="228600"/>
          </a:xfrm>
          <a:prstGeom prst="ellipse">
            <a:avLst/>
          </a:prstGeom>
          <a:solidFill>
            <a:srgbClr val="FFFF99"/>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29" name="Oval 5"/>
          <p:cNvSpPr>
            <a:spLocks noChangeArrowheads="1"/>
          </p:cNvSpPr>
          <p:nvPr/>
        </p:nvSpPr>
        <p:spPr bwMode="auto">
          <a:xfrm>
            <a:off x="1612900" y="4187825"/>
            <a:ext cx="227013" cy="228600"/>
          </a:xfrm>
          <a:prstGeom prst="ellipse">
            <a:avLst/>
          </a:prstGeom>
          <a:solidFill>
            <a:schemeClr val="accent1"/>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30" name="Oval 6"/>
          <p:cNvSpPr>
            <a:spLocks noChangeArrowheads="1"/>
          </p:cNvSpPr>
          <p:nvPr/>
        </p:nvSpPr>
        <p:spPr bwMode="auto">
          <a:xfrm>
            <a:off x="2066925" y="4187825"/>
            <a:ext cx="227013" cy="228600"/>
          </a:xfrm>
          <a:prstGeom prst="ellipse">
            <a:avLst/>
          </a:prstGeom>
          <a:solidFill>
            <a:schemeClr val="accent1"/>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31" name="Oval 7"/>
          <p:cNvSpPr>
            <a:spLocks noChangeArrowheads="1"/>
          </p:cNvSpPr>
          <p:nvPr/>
        </p:nvSpPr>
        <p:spPr bwMode="auto">
          <a:xfrm>
            <a:off x="2066925" y="4718050"/>
            <a:ext cx="227013" cy="228600"/>
          </a:xfrm>
          <a:prstGeom prst="ellipse">
            <a:avLst/>
          </a:prstGeom>
          <a:solidFill>
            <a:schemeClr val="accent1"/>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32" name="Oval 8"/>
          <p:cNvSpPr>
            <a:spLocks noChangeArrowheads="1"/>
          </p:cNvSpPr>
          <p:nvPr/>
        </p:nvSpPr>
        <p:spPr bwMode="auto">
          <a:xfrm>
            <a:off x="2295525" y="5173663"/>
            <a:ext cx="227013" cy="228600"/>
          </a:xfrm>
          <a:prstGeom prst="ellipse">
            <a:avLst/>
          </a:prstGeom>
          <a:solidFill>
            <a:srgbClr val="FFFF99"/>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33" name="Oval 9"/>
          <p:cNvSpPr>
            <a:spLocks noChangeArrowheads="1"/>
          </p:cNvSpPr>
          <p:nvPr/>
        </p:nvSpPr>
        <p:spPr bwMode="auto">
          <a:xfrm>
            <a:off x="1839913" y="5175250"/>
            <a:ext cx="227012" cy="228600"/>
          </a:xfrm>
          <a:prstGeom prst="ellipse">
            <a:avLst/>
          </a:prstGeom>
          <a:solidFill>
            <a:schemeClr val="accent1"/>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1034" name="Oval 10"/>
          <p:cNvSpPr>
            <a:spLocks noChangeArrowheads="1"/>
          </p:cNvSpPr>
          <p:nvPr/>
        </p:nvSpPr>
        <p:spPr bwMode="auto">
          <a:xfrm>
            <a:off x="1839913" y="3276600"/>
            <a:ext cx="227012" cy="228600"/>
          </a:xfrm>
          <a:prstGeom prst="ellipse">
            <a:avLst/>
          </a:prstGeom>
          <a:solidFill>
            <a:srgbClr val="FFCC99"/>
          </a:solidFill>
          <a:ln w="9525" algn="ctr">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1035" name="AutoShape 11"/>
          <p:cNvCxnSpPr>
            <a:cxnSpLocks noChangeShapeType="1"/>
            <a:stCxn id="641034" idx="6"/>
            <a:endCxn id="641028" idx="6"/>
          </p:cNvCxnSpPr>
          <p:nvPr/>
        </p:nvCxnSpPr>
        <p:spPr bwMode="auto">
          <a:xfrm>
            <a:off x="2066925" y="3390900"/>
            <a:ext cx="1588" cy="455613"/>
          </a:xfrm>
          <a:prstGeom prst="curvedConnector3">
            <a:avLst>
              <a:gd name="adj1" fmla="val 14300000"/>
            </a:avLst>
          </a:prstGeom>
          <a:noFill/>
          <a:ln w="25400">
            <a:solidFill>
              <a:srgbClr val="FF0000"/>
            </a:solidFill>
            <a:prstDash val="dash"/>
            <a:round/>
            <a:headEnd/>
            <a:tailEnd type="triangle" w="lg" len="med"/>
          </a:ln>
          <a:effectLst/>
        </p:spPr>
      </p:cxnSp>
      <p:cxnSp>
        <p:nvCxnSpPr>
          <p:cNvPr id="641036" name="AutoShape 12"/>
          <p:cNvCxnSpPr>
            <a:cxnSpLocks noChangeShapeType="1"/>
            <a:stCxn id="641028" idx="4"/>
            <a:endCxn id="641029" idx="0"/>
          </p:cNvCxnSpPr>
          <p:nvPr/>
        </p:nvCxnSpPr>
        <p:spPr bwMode="auto">
          <a:xfrm flipH="1">
            <a:off x="1727200" y="3960813"/>
            <a:ext cx="227013" cy="227012"/>
          </a:xfrm>
          <a:prstGeom prst="straightConnector1">
            <a:avLst/>
          </a:prstGeom>
          <a:noFill/>
          <a:ln w="9525">
            <a:solidFill>
              <a:schemeClr val="tx1"/>
            </a:solidFill>
            <a:round/>
            <a:headEnd/>
            <a:tailEnd type="triangle" w="med" len="med"/>
          </a:ln>
          <a:effectLst/>
        </p:spPr>
      </p:cxnSp>
      <p:cxnSp>
        <p:nvCxnSpPr>
          <p:cNvPr id="641037" name="AutoShape 13"/>
          <p:cNvCxnSpPr>
            <a:cxnSpLocks noChangeShapeType="1"/>
            <a:stCxn id="641028" idx="4"/>
            <a:endCxn id="641030" idx="0"/>
          </p:cNvCxnSpPr>
          <p:nvPr/>
        </p:nvCxnSpPr>
        <p:spPr bwMode="auto">
          <a:xfrm>
            <a:off x="1954213" y="3960813"/>
            <a:ext cx="227012" cy="227012"/>
          </a:xfrm>
          <a:prstGeom prst="straightConnector1">
            <a:avLst/>
          </a:prstGeom>
          <a:noFill/>
          <a:ln w="9525">
            <a:solidFill>
              <a:schemeClr val="tx1"/>
            </a:solidFill>
            <a:round/>
            <a:headEnd/>
            <a:tailEnd type="triangle" w="med" len="med"/>
          </a:ln>
          <a:effectLst/>
        </p:spPr>
      </p:cxnSp>
      <p:cxnSp>
        <p:nvCxnSpPr>
          <p:cNvPr id="641038" name="AutoShape 14"/>
          <p:cNvCxnSpPr>
            <a:cxnSpLocks noChangeShapeType="1"/>
            <a:stCxn id="641030" idx="4"/>
            <a:endCxn id="641031" idx="0"/>
          </p:cNvCxnSpPr>
          <p:nvPr/>
        </p:nvCxnSpPr>
        <p:spPr bwMode="auto">
          <a:xfrm>
            <a:off x="2181225" y="4416425"/>
            <a:ext cx="0" cy="301625"/>
          </a:xfrm>
          <a:prstGeom prst="straightConnector1">
            <a:avLst/>
          </a:prstGeom>
          <a:noFill/>
          <a:ln w="9525">
            <a:solidFill>
              <a:schemeClr val="tx1"/>
            </a:solidFill>
            <a:round/>
            <a:headEnd/>
            <a:tailEnd type="triangle" w="med" len="med"/>
          </a:ln>
          <a:effectLst/>
        </p:spPr>
      </p:cxnSp>
      <p:cxnSp>
        <p:nvCxnSpPr>
          <p:cNvPr id="641039" name="AutoShape 15"/>
          <p:cNvCxnSpPr>
            <a:cxnSpLocks noChangeShapeType="1"/>
            <a:stCxn id="641031" idx="4"/>
            <a:endCxn id="641033" idx="0"/>
          </p:cNvCxnSpPr>
          <p:nvPr/>
        </p:nvCxnSpPr>
        <p:spPr bwMode="auto">
          <a:xfrm flipH="1">
            <a:off x="1954213" y="4946650"/>
            <a:ext cx="227012" cy="228600"/>
          </a:xfrm>
          <a:prstGeom prst="straightConnector1">
            <a:avLst/>
          </a:prstGeom>
          <a:noFill/>
          <a:ln w="9525">
            <a:solidFill>
              <a:schemeClr val="tx1"/>
            </a:solidFill>
            <a:round/>
            <a:headEnd/>
            <a:tailEnd type="triangle" w="med" len="med"/>
          </a:ln>
          <a:effectLst/>
        </p:spPr>
      </p:cxnSp>
      <p:cxnSp>
        <p:nvCxnSpPr>
          <p:cNvPr id="641040" name="AutoShape 16"/>
          <p:cNvCxnSpPr>
            <a:cxnSpLocks noChangeShapeType="1"/>
            <a:stCxn id="641031" idx="4"/>
            <a:endCxn id="641032" idx="0"/>
          </p:cNvCxnSpPr>
          <p:nvPr/>
        </p:nvCxnSpPr>
        <p:spPr bwMode="auto">
          <a:xfrm>
            <a:off x="2181225" y="4946650"/>
            <a:ext cx="228600" cy="227013"/>
          </a:xfrm>
          <a:prstGeom prst="straightConnector1">
            <a:avLst/>
          </a:prstGeom>
          <a:noFill/>
          <a:ln w="9525">
            <a:solidFill>
              <a:schemeClr val="tx1"/>
            </a:solidFill>
            <a:round/>
            <a:headEnd/>
            <a:tailEnd type="triangle" w="med" len="med"/>
          </a:ln>
          <a:effectLst/>
        </p:spPr>
      </p:cxnSp>
      <p:sp>
        <p:nvSpPr>
          <p:cNvPr id="641041" name="Rectangle 17"/>
          <p:cNvSpPr>
            <a:spLocks noChangeArrowheads="1"/>
          </p:cNvSpPr>
          <p:nvPr/>
        </p:nvSpPr>
        <p:spPr bwMode="auto">
          <a:xfrm>
            <a:off x="3054350" y="3195638"/>
            <a:ext cx="5173663" cy="2586037"/>
          </a:xfrm>
          <a:prstGeom prst="rect">
            <a:avLst/>
          </a:prstGeom>
          <a:noFill/>
          <a:ln w="9525">
            <a:noFill/>
            <a:miter lim="800000"/>
            <a:headEnd/>
            <a:tailEnd/>
          </a:ln>
          <a:effectLst/>
        </p:spPr>
        <p:txBody>
          <a:bodyPr/>
          <a:lstStyle/>
          <a:p>
            <a:pPr marL="342900" indent="-342900" fontAlgn="base">
              <a:spcBef>
                <a:spcPct val="20000"/>
              </a:spcBef>
              <a:spcAft>
                <a:spcPct val="0"/>
              </a:spcAft>
              <a:buFontTx/>
              <a:buChar char="•"/>
            </a:pPr>
            <a:r>
              <a:rPr lang="en-US" sz="2400" dirty="0">
                <a:solidFill>
                  <a:srgbClr val="000000"/>
                </a:solidFill>
                <a:latin typeface="Gill Sans MT" pitchFamily="34" charset="0"/>
              </a:rPr>
              <a:t>Easiest: flush all instructions after (and including?) the </a:t>
            </a:r>
            <a:r>
              <a:rPr lang="en-US" sz="2400" dirty="0" err="1">
                <a:solidFill>
                  <a:srgbClr val="000000"/>
                </a:solidFill>
                <a:latin typeface="Gill Sans MT" pitchFamily="34" charset="0"/>
              </a:rPr>
              <a:t>misspeculated</a:t>
            </a:r>
            <a:r>
              <a:rPr lang="en-US" sz="2400" dirty="0">
                <a:solidFill>
                  <a:srgbClr val="000000"/>
                </a:solidFill>
                <a:latin typeface="Gill Sans MT" pitchFamily="34" charset="0"/>
              </a:rPr>
              <a:t> load, and just </a:t>
            </a:r>
            <a:r>
              <a:rPr lang="en-US" sz="2400" dirty="0" err="1">
                <a:solidFill>
                  <a:srgbClr val="000000"/>
                </a:solidFill>
                <a:latin typeface="Gill Sans MT" pitchFamily="34" charset="0"/>
              </a:rPr>
              <a:t>refetch</a:t>
            </a:r>
            <a:endParaRPr lang="en-US" sz="2400" dirty="0">
              <a:solidFill>
                <a:srgbClr val="000000"/>
              </a:solidFill>
              <a:latin typeface="Gill Sans MT" pitchFamily="34" charset="0"/>
            </a:endParaRPr>
          </a:p>
          <a:p>
            <a:pPr marL="342900" indent="-342900" fontAlgn="base">
              <a:spcBef>
                <a:spcPct val="20000"/>
              </a:spcBef>
              <a:spcAft>
                <a:spcPct val="0"/>
              </a:spcAft>
              <a:buFontTx/>
              <a:buChar char="•"/>
            </a:pPr>
            <a:r>
              <a:rPr lang="en-US" sz="2400" dirty="0">
                <a:solidFill>
                  <a:srgbClr val="000000"/>
                </a:solidFill>
                <a:latin typeface="Gill Sans MT" pitchFamily="34" charset="0"/>
              </a:rPr>
              <a:t>Load uses forwarded value</a:t>
            </a:r>
          </a:p>
          <a:p>
            <a:pPr marL="342900" indent="-342900" fontAlgn="base">
              <a:spcBef>
                <a:spcPct val="20000"/>
              </a:spcBef>
              <a:spcAft>
                <a:spcPct val="0"/>
              </a:spcAft>
              <a:buFontTx/>
              <a:buChar char="•"/>
            </a:pPr>
            <a:r>
              <a:rPr lang="en-US" sz="2400" dirty="0">
                <a:solidFill>
                  <a:srgbClr val="000000"/>
                </a:solidFill>
                <a:latin typeface="Gill Sans MT" pitchFamily="34" charset="0"/>
              </a:rPr>
              <a:t>Correct value propagated when instructions re-execute</a:t>
            </a:r>
          </a:p>
        </p:txBody>
      </p:sp>
      <p:cxnSp>
        <p:nvCxnSpPr>
          <p:cNvPr id="641042" name="AutoShape 18"/>
          <p:cNvCxnSpPr>
            <a:cxnSpLocks noChangeShapeType="1"/>
            <a:stCxn id="641034" idx="4"/>
            <a:endCxn id="641028" idx="0"/>
          </p:cNvCxnSpPr>
          <p:nvPr/>
        </p:nvCxnSpPr>
        <p:spPr bwMode="auto">
          <a:xfrm>
            <a:off x="1954213" y="3505200"/>
            <a:ext cx="0" cy="227013"/>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418094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41028"/>
                                        </p:tgtEl>
                                        <p:attrNameLst>
                                          <p:attrName>fillcolor</p:attrName>
                                        </p:attrNameLst>
                                      </p:cBhvr>
                                      <p:to>
                                        <a:srgbClr val="FF0000"/>
                                      </p:to>
                                    </p:animClr>
                                    <p:set>
                                      <p:cBhvr>
                                        <p:cTn id="7" dur="500" fill="hold"/>
                                        <p:tgtEl>
                                          <p:spTgt spid="641028"/>
                                        </p:tgtEl>
                                        <p:attrNameLst>
                                          <p:attrName>fill.type</p:attrName>
                                        </p:attrNameLst>
                                      </p:cBhvr>
                                      <p:to>
                                        <p:strVal val="solid"/>
                                      </p:to>
                                    </p:set>
                                    <p:set>
                                      <p:cBhvr>
                                        <p:cTn id="8" dur="500" fill="hold"/>
                                        <p:tgtEl>
                                          <p:spTgt spid="64102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641029"/>
                                        </p:tgtEl>
                                        <p:attrNameLst>
                                          <p:attrName>fillcolor</p:attrName>
                                        </p:attrNameLst>
                                      </p:cBhvr>
                                      <p:to>
                                        <a:srgbClr val="669900"/>
                                      </p:to>
                                    </p:animClr>
                                    <p:set>
                                      <p:cBhvr>
                                        <p:cTn id="13" dur="500" fill="hold"/>
                                        <p:tgtEl>
                                          <p:spTgt spid="641029"/>
                                        </p:tgtEl>
                                        <p:attrNameLst>
                                          <p:attrName>fill.type</p:attrName>
                                        </p:attrNameLst>
                                      </p:cBhvr>
                                      <p:to>
                                        <p:strVal val="solid"/>
                                      </p:to>
                                    </p:set>
                                    <p:set>
                                      <p:cBhvr>
                                        <p:cTn id="14" dur="500" fill="hold"/>
                                        <p:tgtEl>
                                          <p:spTgt spid="641029"/>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641030"/>
                                        </p:tgtEl>
                                        <p:attrNameLst>
                                          <p:attrName>fillcolor</p:attrName>
                                        </p:attrNameLst>
                                      </p:cBhvr>
                                      <p:to>
                                        <a:srgbClr val="669900"/>
                                      </p:to>
                                    </p:animClr>
                                    <p:set>
                                      <p:cBhvr>
                                        <p:cTn id="17" dur="500" fill="hold"/>
                                        <p:tgtEl>
                                          <p:spTgt spid="641030"/>
                                        </p:tgtEl>
                                        <p:attrNameLst>
                                          <p:attrName>fill.type</p:attrName>
                                        </p:attrNameLst>
                                      </p:cBhvr>
                                      <p:to>
                                        <p:strVal val="solid"/>
                                      </p:to>
                                    </p:set>
                                    <p:set>
                                      <p:cBhvr>
                                        <p:cTn id="18" dur="500" fill="hold"/>
                                        <p:tgtEl>
                                          <p:spTgt spid="6410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641031"/>
                                        </p:tgtEl>
                                        <p:attrNameLst>
                                          <p:attrName>fillcolor</p:attrName>
                                        </p:attrNameLst>
                                      </p:cBhvr>
                                      <p:to>
                                        <a:srgbClr val="669900"/>
                                      </p:to>
                                    </p:animClr>
                                    <p:set>
                                      <p:cBhvr>
                                        <p:cTn id="21" dur="500" fill="hold"/>
                                        <p:tgtEl>
                                          <p:spTgt spid="641031"/>
                                        </p:tgtEl>
                                        <p:attrNameLst>
                                          <p:attrName>fill.type</p:attrName>
                                        </p:attrNameLst>
                                      </p:cBhvr>
                                      <p:to>
                                        <p:strVal val="solid"/>
                                      </p:to>
                                    </p:set>
                                    <p:set>
                                      <p:cBhvr>
                                        <p:cTn id="22" dur="500" fill="hold"/>
                                        <p:tgtEl>
                                          <p:spTgt spid="641031"/>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641033"/>
                                        </p:tgtEl>
                                        <p:attrNameLst>
                                          <p:attrName>fillcolor</p:attrName>
                                        </p:attrNameLst>
                                      </p:cBhvr>
                                      <p:to>
                                        <a:srgbClr val="669900"/>
                                      </p:to>
                                    </p:animClr>
                                    <p:set>
                                      <p:cBhvr>
                                        <p:cTn id="25" dur="500" fill="hold"/>
                                        <p:tgtEl>
                                          <p:spTgt spid="641033"/>
                                        </p:tgtEl>
                                        <p:attrNameLst>
                                          <p:attrName>fill.type</p:attrName>
                                        </p:attrNameLst>
                                      </p:cBhvr>
                                      <p:to>
                                        <p:strVal val="solid"/>
                                      </p:to>
                                    </p:set>
                                    <p:set>
                                      <p:cBhvr>
                                        <p:cTn id="26" dur="500" fill="hold"/>
                                        <p:tgtEl>
                                          <p:spTgt spid="641033"/>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641032"/>
                                        </p:tgtEl>
                                        <p:attrNameLst>
                                          <p:attrName>fillcolor</p:attrName>
                                        </p:attrNameLst>
                                      </p:cBhvr>
                                      <p:to>
                                        <a:srgbClr val="669900"/>
                                      </p:to>
                                    </p:animClr>
                                    <p:set>
                                      <p:cBhvr>
                                        <p:cTn id="29" dur="500" fill="hold"/>
                                        <p:tgtEl>
                                          <p:spTgt spid="641032"/>
                                        </p:tgtEl>
                                        <p:attrNameLst>
                                          <p:attrName>fill.type</p:attrName>
                                        </p:attrNameLst>
                                      </p:cBhvr>
                                      <p:to>
                                        <p:strVal val="solid"/>
                                      </p:to>
                                    </p:set>
                                    <p:set>
                                      <p:cBhvr>
                                        <p:cTn id="30" dur="500" fill="hold"/>
                                        <p:tgtEl>
                                          <p:spTgt spid="641032"/>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1041">
                                            <p:txEl>
                                              <p:pRg st="0" end="0"/>
                                            </p:txEl>
                                          </p:spTgt>
                                        </p:tgtEl>
                                        <p:attrNameLst>
                                          <p:attrName>style.visibility</p:attrName>
                                        </p:attrNameLst>
                                      </p:cBhvr>
                                      <p:to>
                                        <p:strVal val="visible"/>
                                      </p:to>
                                    </p:set>
                                  </p:childTnLst>
                                </p:cTn>
                              </p:par>
                              <p:par>
                                <p:cTn id="35" presetID="10" presetClass="exit" presetSubtype="0" fill="hold" grpId="0" nodeType="withEffect">
                                  <p:stCondLst>
                                    <p:cond delay="0"/>
                                  </p:stCondLst>
                                  <p:childTnLst>
                                    <p:animEffect transition="out" filter="fade">
                                      <p:cBhvr>
                                        <p:cTn id="36" dur="1000"/>
                                        <p:tgtEl>
                                          <p:spTgt spid="641029"/>
                                        </p:tgtEl>
                                      </p:cBhvr>
                                    </p:animEffect>
                                    <p:set>
                                      <p:cBhvr>
                                        <p:cTn id="37" dur="1" fill="hold">
                                          <p:stCondLst>
                                            <p:cond delay="999"/>
                                          </p:stCondLst>
                                        </p:cTn>
                                        <p:tgtEl>
                                          <p:spTgt spid="641029"/>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1000"/>
                                        <p:tgtEl>
                                          <p:spTgt spid="641030"/>
                                        </p:tgtEl>
                                      </p:cBhvr>
                                    </p:animEffect>
                                    <p:set>
                                      <p:cBhvr>
                                        <p:cTn id="40" dur="1" fill="hold">
                                          <p:stCondLst>
                                            <p:cond delay="999"/>
                                          </p:stCondLst>
                                        </p:cTn>
                                        <p:tgtEl>
                                          <p:spTgt spid="64103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1000"/>
                                        <p:tgtEl>
                                          <p:spTgt spid="641031"/>
                                        </p:tgtEl>
                                      </p:cBhvr>
                                    </p:animEffect>
                                    <p:set>
                                      <p:cBhvr>
                                        <p:cTn id="43" dur="1" fill="hold">
                                          <p:stCondLst>
                                            <p:cond delay="999"/>
                                          </p:stCondLst>
                                        </p:cTn>
                                        <p:tgtEl>
                                          <p:spTgt spid="64103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1000"/>
                                        <p:tgtEl>
                                          <p:spTgt spid="641032"/>
                                        </p:tgtEl>
                                      </p:cBhvr>
                                    </p:animEffect>
                                    <p:set>
                                      <p:cBhvr>
                                        <p:cTn id="46" dur="1" fill="hold">
                                          <p:stCondLst>
                                            <p:cond delay="999"/>
                                          </p:stCondLst>
                                        </p:cTn>
                                        <p:tgtEl>
                                          <p:spTgt spid="641032"/>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1000"/>
                                        <p:tgtEl>
                                          <p:spTgt spid="641033"/>
                                        </p:tgtEl>
                                      </p:cBhvr>
                                    </p:animEffect>
                                    <p:set>
                                      <p:cBhvr>
                                        <p:cTn id="49" dur="1" fill="hold">
                                          <p:stCondLst>
                                            <p:cond delay="999"/>
                                          </p:stCondLst>
                                        </p:cTn>
                                        <p:tgtEl>
                                          <p:spTgt spid="64103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641036"/>
                                        </p:tgtEl>
                                      </p:cBhvr>
                                    </p:animEffect>
                                    <p:set>
                                      <p:cBhvr>
                                        <p:cTn id="52" dur="1" fill="hold">
                                          <p:stCondLst>
                                            <p:cond delay="999"/>
                                          </p:stCondLst>
                                        </p:cTn>
                                        <p:tgtEl>
                                          <p:spTgt spid="64103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641037"/>
                                        </p:tgtEl>
                                      </p:cBhvr>
                                    </p:animEffect>
                                    <p:set>
                                      <p:cBhvr>
                                        <p:cTn id="55" dur="1" fill="hold">
                                          <p:stCondLst>
                                            <p:cond delay="999"/>
                                          </p:stCondLst>
                                        </p:cTn>
                                        <p:tgtEl>
                                          <p:spTgt spid="64103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641038"/>
                                        </p:tgtEl>
                                      </p:cBhvr>
                                    </p:animEffect>
                                    <p:set>
                                      <p:cBhvr>
                                        <p:cTn id="58" dur="1" fill="hold">
                                          <p:stCondLst>
                                            <p:cond delay="999"/>
                                          </p:stCondLst>
                                        </p:cTn>
                                        <p:tgtEl>
                                          <p:spTgt spid="641038"/>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1000"/>
                                        <p:tgtEl>
                                          <p:spTgt spid="641039"/>
                                        </p:tgtEl>
                                      </p:cBhvr>
                                    </p:animEffect>
                                    <p:set>
                                      <p:cBhvr>
                                        <p:cTn id="61" dur="1" fill="hold">
                                          <p:stCondLst>
                                            <p:cond delay="999"/>
                                          </p:stCondLst>
                                        </p:cTn>
                                        <p:tgtEl>
                                          <p:spTgt spid="641039"/>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1000"/>
                                        <p:tgtEl>
                                          <p:spTgt spid="641040"/>
                                        </p:tgtEl>
                                      </p:cBhvr>
                                    </p:animEffect>
                                    <p:set>
                                      <p:cBhvr>
                                        <p:cTn id="64" dur="1" fill="hold">
                                          <p:stCondLst>
                                            <p:cond delay="999"/>
                                          </p:stCondLst>
                                        </p:cTn>
                                        <p:tgtEl>
                                          <p:spTgt spid="64104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41042"/>
                                        </p:tgtEl>
                                        <p:attrNameLst>
                                          <p:attrName>style.visibility</p:attrName>
                                        </p:attrNameLst>
                                      </p:cBhvr>
                                      <p:to>
                                        <p:strVal val="visible"/>
                                      </p:to>
                                    </p:set>
                                  </p:childTnLst>
                                </p:cTn>
                              </p:par>
                              <p:par>
                                <p:cTn id="69" presetID="1" presetClass="emph" presetSubtype="2" fill="hold" nodeType="withEffect">
                                  <p:stCondLst>
                                    <p:cond delay="0"/>
                                  </p:stCondLst>
                                  <p:childTnLst>
                                    <p:animClr clrSpc="rgb" dir="cw">
                                      <p:cBhvr>
                                        <p:cTn id="70" dur="500" fill="hold"/>
                                        <p:tgtEl>
                                          <p:spTgt spid="641028"/>
                                        </p:tgtEl>
                                        <p:attrNameLst>
                                          <p:attrName>fillcolor</p:attrName>
                                        </p:attrNameLst>
                                      </p:cBhvr>
                                      <p:to>
                                        <a:srgbClr val="FFFF99"/>
                                      </p:to>
                                    </p:animClr>
                                    <p:set>
                                      <p:cBhvr>
                                        <p:cTn id="71" dur="500" fill="hold"/>
                                        <p:tgtEl>
                                          <p:spTgt spid="641028"/>
                                        </p:tgtEl>
                                        <p:attrNameLst>
                                          <p:attrName>fill.type</p:attrName>
                                        </p:attrNameLst>
                                      </p:cBhvr>
                                      <p:to>
                                        <p:strVal val="solid"/>
                                      </p:to>
                                    </p:set>
                                    <p:set>
                                      <p:cBhvr>
                                        <p:cTn id="72" dur="500" fill="hold"/>
                                        <p:tgtEl>
                                          <p:spTgt spid="641028"/>
                                        </p:tgtEl>
                                        <p:attrNameLst>
                                          <p:attrName>fill.on</p:attrName>
                                        </p:attrNameLst>
                                      </p:cBhvr>
                                      <p:to>
                                        <p:strVal val="true"/>
                                      </p:to>
                                    </p:set>
                                  </p:childTnLst>
                                </p:cTn>
                              </p:par>
                              <p:par>
                                <p:cTn id="73" presetID="1" presetClass="exit" presetSubtype="0" fill="hold" nodeType="withEffect">
                                  <p:stCondLst>
                                    <p:cond delay="0"/>
                                  </p:stCondLst>
                                  <p:childTnLst>
                                    <p:set>
                                      <p:cBhvr>
                                        <p:cTn id="74" dur="1" fill="hold">
                                          <p:stCondLst>
                                            <p:cond delay="0"/>
                                          </p:stCondLst>
                                        </p:cTn>
                                        <p:tgtEl>
                                          <p:spTgt spid="64103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641041">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41041">
                                            <p:txEl>
                                              <p:pRg st="2" end="2"/>
                                            </p:txEl>
                                          </p:spTgt>
                                        </p:tgtEl>
                                        <p:attrNameLst>
                                          <p:attrName>style.visibility</p:attrName>
                                        </p:attrNameLst>
                                      </p:cBhvr>
                                      <p:to>
                                        <p:strVal val="visible"/>
                                      </p:to>
                                    </p:set>
                                  </p:childTnLst>
                                </p:cTn>
                              </p:par>
                              <p:par>
                                <p:cTn id="81" presetID="10" presetClass="entr" presetSubtype="0" fill="hold" grpId="1" nodeType="withEffect">
                                  <p:stCondLst>
                                    <p:cond delay="0"/>
                                  </p:stCondLst>
                                  <p:childTnLst>
                                    <p:set>
                                      <p:cBhvr>
                                        <p:cTn id="82" dur="1" fill="hold">
                                          <p:stCondLst>
                                            <p:cond delay="0"/>
                                          </p:stCondLst>
                                        </p:cTn>
                                        <p:tgtEl>
                                          <p:spTgt spid="641029"/>
                                        </p:tgtEl>
                                        <p:attrNameLst>
                                          <p:attrName>style.visibility</p:attrName>
                                        </p:attrNameLst>
                                      </p:cBhvr>
                                      <p:to>
                                        <p:strVal val="visible"/>
                                      </p:to>
                                    </p:set>
                                    <p:animEffect transition="in" filter="fade">
                                      <p:cBhvr>
                                        <p:cTn id="83" dur="1000"/>
                                        <p:tgtEl>
                                          <p:spTgt spid="641029"/>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641030"/>
                                        </p:tgtEl>
                                        <p:attrNameLst>
                                          <p:attrName>style.visibility</p:attrName>
                                        </p:attrNameLst>
                                      </p:cBhvr>
                                      <p:to>
                                        <p:strVal val="visible"/>
                                      </p:to>
                                    </p:set>
                                    <p:animEffect transition="in" filter="fade">
                                      <p:cBhvr>
                                        <p:cTn id="86" dur="1000"/>
                                        <p:tgtEl>
                                          <p:spTgt spid="641030"/>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641031"/>
                                        </p:tgtEl>
                                        <p:attrNameLst>
                                          <p:attrName>style.visibility</p:attrName>
                                        </p:attrNameLst>
                                      </p:cBhvr>
                                      <p:to>
                                        <p:strVal val="visible"/>
                                      </p:to>
                                    </p:set>
                                    <p:animEffect transition="in" filter="fade">
                                      <p:cBhvr>
                                        <p:cTn id="89" dur="1000"/>
                                        <p:tgtEl>
                                          <p:spTgt spid="641031"/>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641032"/>
                                        </p:tgtEl>
                                        <p:attrNameLst>
                                          <p:attrName>style.visibility</p:attrName>
                                        </p:attrNameLst>
                                      </p:cBhvr>
                                      <p:to>
                                        <p:strVal val="visible"/>
                                      </p:to>
                                    </p:set>
                                    <p:animEffect transition="in" filter="fade">
                                      <p:cBhvr>
                                        <p:cTn id="92" dur="1000"/>
                                        <p:tgtEl>
                                          <p:spTgt spid="641032"/>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641033"/>
                                        </p:tgtEl>
                                        <p:attrNameLst>
                                          <p:attrName>style.visibility</p:attrName>
                                        </p:attrNameLst>
                                      </p:cBhvr>
                                      <p:to>
                                        <p:strVal val="visible"/>
                                      </p:to>
                                    </p:set>
                                    <p:animEffect transition="in" filter="fade">
                                      <p:cBhvr>
                                        <p:cTn id="95" dur="1000"/>
                                        <p:tgtEl>
                                          <p:spTgt spid="641033"/>
                                        </p:tgtEl>
                                      </p:cBhvr>
                                    </p:animEffect>
                                  </p:childTnLst>
                                </p:cTn>
                              </p:par>
                              <p:par>
                                <p:cTn id="96" presetID="10" presetClass="entr" presetSubtype="0" fill="hold" nodeType="withEffect">
                                  <p:stCondLst>
                                    <p:cond delay="0"/>
                                  </p:stCondLst>
                                  <p:childTnLst>
                                    <p:set>
                                      <p:cBhvr>
                                        <p:cTn id="97" dur="1" fill="hold">
                                          <p:stCondLst>
                                            <p:cond delay="0"/>
                                          </p:stCondLst>
                                        </p:cTn>
                                        <p:tgtEl>
                                          <p:spTgt spid="641036"/>
                                        </p:tgtEl>
                                        <p:attrNameLst>
                                          <p:attrName>style.visibility</p:attrName>
                                        </p:attrNameLst>
                                      </p:cBhvr>
                                      <p:to>
                                        <p:strVal val="visible"/>
                                      </p:to>
                                    </p:set>
                                    <p:animEffect transition="in" filter="fade">
                                      <p:cBhvr>
                                        <p:cTn id="98" dur="1000"/>
                                        <p:tgtEl>
                                          <p:spTgt spid="641036"/>
                                        </p:tgtEl>
                                      </p:cBhvr>
                                    </p:animEffect>
                                  </p:childTnLst>
                                </p:cTn>
                              </p:par>
                              <p:par>
                                <p:cTn id="99" presetID="10" presetClass="entr" presetSubtype="0" fill="hold" nodeType="withEffect">
                                  <p:stCondLst>
                                    <p:cond delay="0"/>
                                  </p:stCondLst>
                                  <p:childTnLst>
                                    <p:set>
                                      <p:cBhvr>
                                        <p:cTn id="100" dur="1" fill="hold">
                                          <p:stCondLst>
                                            <p:cond delay="0"/>
                                          </p:stCondLst>
                                        </p:cTn>
                                        <p:tgtEl>
                                          <p:spTgt spid="641037"/>
                                        </p:tgtEl>
                                        <p:attrNameLst>
                                          <p:attrName>style.visibility</p:attrName>
                                        </p:attrNameLst>
                                      </p:cBhvr>
                                      <p:to>
                                        <p:strVal val="visible"/>
                                      </p:to>
                                    </p:set>
                                    <p:animEffect transition="in" filter="fade">
                                      <p:cBhvr>
                                        <p:cTn id="101" dur="1000"/>
                                        <p:tgtEl>
                                          <p:spTgt spid="641037"/>
                                        </p:tgtEl>
                                      </p:cBhvr>
                                    </p:animEffect>
                                  </p:childTnLst>
                                </p:cTn>
                              </p:par>
                              <p:par>
                                <p:cTn id="102" presetID="10" presetClass="entr" presetSubtype="0" fill="hold" nodeType="withEffect">
                                  <p:stCondLst>
                                    <p:cond delay="0"/>
                                  </p:stCondLst>
                                  <p:childTnLst>
                                    <p:set>
                                      <p:cBhvr>
                                        <p:cTn id="103" dur="1" fill="hold">
                                          <p:stCondLst>
                                            <p:cond delay="0"/>
                                          </p:stCondLst>
                                        </p:cTn>
                                        <p:tgtEl>
                                          <p:spTgt spid="641038"/>
                                        </p:tgtEl>
                                        <p:attrNameLst>
                                          <p:attrName>style.visibility</p:attrName>
                                        </p:attrNameLst>
                                      </p:cBhvr>
                                      <p:to>
                                        <p:strVal val="visible"/>
                                      </p:to>
                                    </p:set>
                                    <p:animEffect transition="in" filter="fade">
                                      <p:cBhvr>
                                        <p:cTn id="104" dur="1000"/>
                                        <p:tgtEl>
                                          <p:spTgt spid="641038"/>
                                        </p:tgtEl>
                                      </p:cBhvr>
                                    </p:animEffect>
                                  </p:childTnLst>
                                </p:cTn>
                              </p:par>
                              <p:par>
                                <p:cTn id="105" presetID="10" presetClass="entr" presetSubtype="0" fill="hold" nodeType="withEffect">
                                  <p:stCondLst>
                                    <p:cond delay="0"/>
                                  </p:stCondLst>
                                  <p:childTnLst>
                                    <p:set>
                                      <p:cBhvr>
                                        <p:cTn id="106" dur="1" fill="hold">
                                          <p:stCondLst>
                                            <p:cond delay="0"/>
                                          </p:stCondLst>
                                        </p:cTn>
                                        <p:tgtEl>
                                          <p:spTgt spid="641039"/>
                                        </p:tgtEl>
                                        <p:attrNameLst>
                                          <p:attrName>style.visibility</p:attrName>
                                        </p:attrNameLst>
                                      </p:cBhvr>
                                      <p:to>
                                        <p:strVal val="visible"/>
                                      </p:to>
                                    </p:set>
                                    <p:animEffect transition="in" filter="fade">
                                      <p:cBhvr>
                                        <p:cTn id="107" dur="1000"/>
                                        <p:tgtEl>
                                          <p:spTgt spid="641039"/>
                                        </p:tgtEl>
                                      </p:cBhvr>
                                    </p:animEffect>
                                  </p:childTnLst>
                                </p:cTn>
                              </p:par>
                              <p:par>
                                <p:cTn id="108" presetID="10" presetClass="entr" presetSubtype="0" fill="hold" nodeType="withEffect">
                                  <p:stCondLst>
                                    <p:cond delay="0"/>
                                  </p:stCondLst>
                                  <p:childTnLst>
                                    <p:set>
                                      <p:cBhvr>
                                        <p:cTn id="109" dur="1" fill="hold">
                                          <p:stCondLst>
                                            <p:cond delay="0"/>
                                          </p:stCondLst>
                                        </p:cTn>
                                        <p:tgtEl>
                                          <p:spTgt spid="641040"/>
                                        </p:tgtEl>
                                        <p:attrNameLst>
                                          <p:attrName>style.visibility</p:attrName>
                                        </p:attrNameLst>
                                      </p:cBhvr>
                                      <p:to>
                                        <p:strVal val="visible"/>
                                      </p:to>
                                    </p:set>
                                    <p:animEffect transition="in" filter="fade">
                                      <p:cBhvr>
                                        <p:cTn id="110" dur="1000"/>
                                        <p:tgtEl>
                                          <p:spTgt spid="641040"/>
                                        </p:tgtEl>
                                      </p:cBhvr>
                                    </p:animEffect>
                                  </p:childTnLst>
                                </p:cTn>
                              </p:par>
                              <p:par>
                                <p:cTn id="111" presetID="1" presetClass="emph" presetSubtype="2" fill="hold" nodeType="withEffect">
                                  <p:stCondLst>
                                    <p:cond delay="0"/>
                                  </p:stCondLst>
                                  <p:childTnLst>
                                    <p:animClr clrSpc="rgb" dir="cw">
                                      <p:cBhvr>
                                        <p:cTn id="112" dur="500" fill="hold"/>
                                        <p:tgtEl>
                                          <p:spTgt spid="641029"/>
                                        </p:tgtEl>
                                        <p:attrNameLst>
                                          <p:attrName>fillcolor</p:attrName>
                                        </p:attrNameLst>
                                      </p:cBhvr>
                                      <p:to>
                                        <a:schemeClr val="accent1"/>
                                      </p:to>
                                    </p:animClr>
                                    <p:set>
                                      <p:cBhvr>
                                        <p:cTn id="113" dur="500" fill="hold"/>
                                        <p:tgtEl>
                                          <p:spTgt spid="641029"/>
                                        </p:tgtEl>
                                        <p:attrNameLst>
                                          <p:attrName>fill.type</p:attrName>
                                        </p:attrNameLst>
                                      </p:cBhvr>
                                      <p:to>
                                        <p:strVal val="solid"/>
                                      </p:to>
                                    </p:set>
                                    <p:set>
                                      <p:cBhvr>
                                        <p:cTn id="114" dur="500" fill="hold"/>
                                        <p:tgtEl>
                                          <p:spTgt spid="641029"/>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641030"/>
                                        </p:tgtEl>
                                        <p:attrNameLst>
                                          <p:attrName>fillcolor</p:attrName>
                                        </p:attrNameLst>
                                      </p:cBhvr>
                                      <p:to>
                                        <a:schemeClr val="accent1"/>
                                      </p:to>
                                    </p:animClr>
                                    <p:set>
                                      <p:cBhvr>
                                        <p:cTn id="117" dur="500" fill="hold"/>
                                        <p:tgtEl>
                                          <p:spTgt spid="641030"/>
                                        </p:tgtEl>
                                        <p:attrNameLst>
                                          <p:attrName>fill.type</p:attrName>
                                        </p:attrNameLst>
                                      </p:cBhvr>
                                      <p:to>
                                        <p:strVal val="solid"/>
                                      </p:to>
                                    </p:set>
                                    <p:set>
                                      <p:cBhvr>
                                        <p:cTn id="118" dur="500" fill="hold"/>
                                        <p:tgtEl>
                                          <p:spTgt spid="641030"/>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641031"/>
                                        </p:tgtEl>
                                        <p:attrNameLst>
                                          <p:attrName>fillcolor</p:attrName>
                                        </p:attrNameLst>
                                      </p:cBhvr>
                                      <p:to>
                                        <a:schemeClr val="accent1"/>
                                      </p:to>
                                    </p:animClr>
                                    <p:set>
                                      <p:cBhvr>
                                        <p:cTn id="121" dur="500" fill="hold"/>
                                        <p:tgtEl>
                                          <p:spTgt spid="641031"/>
                                        </p:tgtEl>
                                        <p:attrNameLst>
                                          <p:attrName>fill.type</p:attrName>
                                        </p:attrNameLst>
                                      </p:cBhvr>
                                      <p:to>
                                        <p:strVal val="solid"/>
                                      </p:to>
                                    </p:set>
                                    <p:set>
                                      <p:cBhvr>
                                        <p:cTn id="122" dur="500" fill="hold"/>
                                        <p:tgtEl>
                                          <p:spTgt spid="641031"/>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641033"/>
                                        </p:tgtEl>
                                        <p:attrNameLst>
                                          <p:attrName>fillcolor</p:attrName>
                                        </p:attrNameLst>
                                      </p:cBhvr>
                                      <p:to>
                                        <a:schemeClr val="accent1"/>
                                      </p:to>
                                    </p:animClr>
                                    <p:set>
                                      <p:cBhvr>
                                        <p:cTn id="125" dur="500" fill="hold"/>
                                        <p:tgtEl>
                                          <p:spTgt spid="641033"/>
                                        </p:tgtEl>
                                        <p:attrNameLst>
                                          <p:attrName>fill.type</p:attrName>
                                        </p:attrNameLst>
                                      </p:cBhvr>
                                      <p:to>
                                        <p:strVal val="solid"/>
                                      </p:to>
                                    </p:set>
                                    <p:set>
                                      <p:cBhvr>
                                        <p:cTn id="126" dur="500" fill="hold"/>
                                        <p:tgtEl>
                                          <p:spTgt spid="641033"/>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641032"/>
                                        </p:tgtEl>
                                        <p:attrNameLst>
                                          <p:attrName>fillcolor</p:attrName>
                                        </p:attrNameLst>
                                      </p:cBhvr>
                                      <p:to>
                                        <a:srgbClr val="FFFF99"/>
                                      </p:to>
                                    </p:animClr>
                                    <p:set>
                                      <p:cBhvr>
                                        <p:cTn id="129" dur="500" fill="hold"/>
                                        <p:tgtEl>
                                          <p:spTgt spid="641032"/>
                                        </p:tgtEl>
                                        <p:attrNameLst>
                                          <p:attrName>fill.type</p:attrName>
                                        </p:attrNameLst>
                                      </p:cBhvr>
                                      <p:to>
                                        <p:strVal val="solid"/>
                                      </p:to>
                                    </p:set>
                                    <p:set>
                                      <p:cBhvr>
                                        <p:cTn id="130" dur="500" fill="hold"/>
                                        <p:tgtEl>
                                          <p:spTgt spid="6410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9" grpId="0" animBg="1"/>
      <p:bldP spid="641029" grpId="1" animBg="1"/>
      <p:bldP spid="641030" grpId="0" animBg="1"/>
      <p:bldP spid="641030" grpId="1" animBg="1"/>
      <p:bldP spid="641031" grpId="0" animBg="1"/>
      <p:bldP spid="641031" grpId="1" animBg="1"/>
      <p:bldP spid="641032" grpId="0" animBg="1"/>
      <p:bldP spid="641032" grpId="1" animBg="1"/>
      <p:bldP spid="641033" grpId="0" animBg="1"/>
      <p:bldP spid="6410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normAutofit fontScale="90000"/>
          </a:bodyPr>
          <a:lstStyle/>
          <a:p>
            <a:r>
              <a:rPr lang="en-US" dirty="0"/>
              <a:t>Flushing Complications</a:t>
            </a:r>
          </a:p>
        </p:txBody>
      </p:sp>
      <p:sp>
        <p:nvSpPr>
          <p:cNvPr id="674819" name="Rectangle 3"/>
          <p:cNvSpPr>
            <a:spLocks noGrp="1" noChangeArrowheads="1"/>
          </p:cNvSpPr>
          <p:nvPr>
            <p:ph idx="1"/>
          </p:nvPr>
        </p:nvSpPr>
        <p:spPr/>
        <p:txBody>
          <a:bodyPr>
            <a:normAutofit/>
          </a:bodyPr>
          <a:lstStyle/>
          <a:p>
            <a:r>
              <a:rPr lang="en-US" dirty="0"/>
              <a:t>Exactly same </a:t>
            </a:r>
            <a:r>
              <a:rPr lang="en-US" dirty="0" err="1"/>
              <a:t>mispredicted</a:t>
            </a:r>
            <a:r>
              <a:rPr lang="en-US" dirty="0"/>
              <a:t> branches</a:t>
            </a:r>
          </a:p>
          <a:p>
            <a:pPr lvl="1"/>
            <a:r>
              <a:rPr lang="en-US" dirty="0"/>
              <a:t>Checkpoint at every load in addition to branches</a:t>
            </a:r>
          </a:p>
          <a:p>
            <a:pPr lvl="2"/>
            <a:r>
              <a:rPr lang="en-US" dirty="0"/>
              <a:t>Very large number of checkpoints needed</a:t>
            </a:r>
          </a:p>
          <a:p>
            <a:pPr lvl="1"/>
            <a:r>
              <a:rPr lang="en-US" dirty="0"/>
              <a:t>Rollback to previous branch (which has its own checkpoint)</a:t>
            </a:r>
          </a:p>
          <a:p>
            <a:pPr lvl="2"/>
            <a:r>
              <a:rPr lang="en-US" dirty="0"/>
              <a:t>Make sure load doesn’t </a:t>
            </a:r>
            <a:r>
              <a:rPr lang="en-US" dirty="0" err="1"/>
              <a:t>misspeculate</a:t>
            </a:r>
            <a:r>
              <a:rPr lang="en-US" dirty="0"/>
              <a:t> on 2</a:t>
            </a:r>
            <a:r>
              <a:rPr lang="en-US" baseline="30000" dirty="0"/>
              <a:t>nd</a:t>
            </a:r>
            <a:r>
              <a:rPr lang="en-US" dirty="0"/>
              <a:t> try</a:t>
            </a:r>
          </a:p>
          <a:p>
            <a:pPr lvl="2"/>
            <a:r>
              <a:rPr lang="en-US" dirty="0"/>
              <a:t>Must redo work between the branch and the load</a:t>
            </a:r>
          </a:p>
          <a:p>
            <a:pPr lvl="1"/>
            <a:r>
              <a:rPr lang="en-US" dirty="0"/>
              <a:t>Can work with undo-list style of recovery</a:t>
            </a:r>
          </a:p>
          <a:p>
            <a:pPr lvl="1"/>
            <a:endParaRPr lang="en-US" dirty="0"/>
          </a:p>
          <a:p>
            <a:pPr>
              <a:lnSpc>
                <a:spcPct val="90000"/>
              </a:lnSpc>
            </a:pPr>
            <a:r>
              <a:rPr lang="en-US" dirty="0"/>
              <a:t>Not all younger </a:t>
            </a:r>
            <a:r>
              <a:rPr lang="en-US" dirty="0" err="1"/>
              <a:t>insns</a:t>
            </a:r>
            <a:r>
              <a:rPr lang="en-US" dirty="0"/>
              <a:t>. are dependent on bad load</a:t>
            </a:r>
          </a:p>
          <a:p>
            <a:pPr>
              <a:lnSpc>
                <a:spcPct val="90000"/>
              </a:lnSpc>
            </a:pPr>
            <a:r>
              <a:rPr lang="en-US" dirty="0"/>
              <a:t>Pipeline latency due to </a:t>
            </a:r>
            <a:r>
              <a:rPr lang="en-US" b="1" i="1" dirty="0" err="1"/>
              <a:t>refetch</a:t>
            </a:r>
            <a:r>
              <a:rPr lang="en-US" b="1" i="1" dirty="0"/>
              <a:t> </a:t>
            </a:r>
            <a:r>
              <a:rPr lang="en-US" dirty="0"/>
              <a:t>is exposed</a:t>
            </a:r>
          </a:p>
        </p:txBody>
      </p:sp>
    </p:spTree>
    <p:extLst>
      <p:ext uri="{BB962C8B-B14F-4D97-AF65-F5344CB8AC3E}">
        <p14:creationId xmlns:p14="http://schemas.microsoft.com/office/powerpoint/2010/main" val="396236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normAutofit fontScale="90000"/>
          </a:bodyPr>
          <a:lstStyle/>
          <a:p>
            <a:r>
              <a:rPr lang="en-US"/>
              <a:t>Selective Re-Execution</a:t>
            </a:r>
          </a:p>
        </p:txBody>
      </p:sp>
      <p:sp>
        <p:nvSpPr>
          <p:cNvPr id="684035" name="Rectangle 3"/>
          <p:cNvSpPr>
            <a:spLocks noGrp="1" noChangeArrowheads="1"/>
          </p:cNvSpPr>
          <p:nvPr>
            <p:ph idx="1"/>
          </p:nvPr>
        </p:nvSpPr>
        <p:spPr/>
        <p:txBody>
          <a:bodyPr/>
          <a:lstStyle/>
          <a:p>
            <a:pPr>
              <a:lnSpc>
                <a:spcPct val="90000"/>
              </a:lnSpc>
            </a:pPr>
            <a:r>
              <a:rPr lang="en-US" dirty="0"/>
              <a:t>Re-execute only the dependent </a:t>
            </a:r>
            <a:r>
              <a:rPr lang="en-US" dirty="0" err="1"/>
              <a:t>insns</a:t>
            </a:r>
            <a:r>
              <a:rPr lang="en-US" dirty="0"/>
              <a:t>.</a:t>
            </a:r>
          </a:p>
          <a:p>
            <a:pPr>
              <a:lnSpc>
                <a:spcPct val="90000"/>
              </a:lnSpc>
            </a:pPr>
            <a:r>
              <a:rPr lang="en-US" dirty="0"/>
              <a:t>Ideal case w.r.t. maintaining high IPC</a:t>
            </a:r>
          </a:p>
          <a:p>
            <a:pPr lvl="1">
              <a:lnSpc>
                <a:spcPct val="90000"/>
              </a:lnSpc>
            </a:pPr>
            <a:r>
              <a:rPr lang="en-US" dirty="0"/>
              <a:t>No need to re-fetch/re-dispatch/re-rename/re-execute</a:t>
            </a:r>
          </a:p>
          <a:p>
            <a:pPr>
              <a:lnSpc>
                <a:spcPct val="90000"/>
              </a:lnSpc>
            </a:pPr>
            <a:r>
              <a:rPr lang="en-US" dirty="0"/>
              <a:t>Very complicated</a:t>
            </a:r>
          </a:p>
          <a:p>
            <a:pPr lvl="1">
              <a:lnSpc>
                <a:spcPct val="90000"/>
              </a:lnSpc>
            </a:pPr>
            <a:r>
              <a:rPr lang="en-US" dirty="0"/>
              <a:t>Need to hunt down only data-dependent </a:t>
            </a:r>
            <a:r>
              <a:rPr lang="en-US" dirty="0" err="1"/>
              <a:t>insns</a:t>
            </a:r>
            <a:r>
              <a:rPr lang="en-US" dirty="0"/>
              <a:t>.</a:t>
            </a:r>
          </a:p>
          <a:p>
            <a:pPr lvl="1">
              <a:lnSpc>
                <a:spcPct val="90000"/>
              </a:lnSpc>
            </a:pPr>
            <a:r>
              <a:rPr lang="en-US" dirty="0"/>
              <a:t>Some bad </a:t>
            </a:r>
            <a:r>
              <a:rPr lang="en-US" dirty="0" err="1"/>
              <a:t>insns</a:t>
            </a:r>
            <a:r>
              <a:rPr lang="en-US" dirty="0"/>
              <a:t>. already executed (now in ROB)</a:t>
            </a:r>
          </a:p>
          <a:p>
            <a:pPr lvl="1">
              <a:lnSpc>
                <a:spcPct val="90000"/>
              </a:lnSpc>
            </a:pPr>
            <a:r>
              <a:rPr lang="en-US" dirty="0"/>
              <a:t>Some bad </a:t>
            </a:r>
            <a:r>
              <a:rPr lang="en-US" dirty="0" err="1"/>
              <a:t>insns</a:t>
            </a:r>
            <a:r>
              <a:rPr lang="en-US" dirty="0"/>
              <a:t>. didn’t execute yet (still in RS)</a:t>
            </a:r>
          </a:p>
          <a:p>
            <a:pPr>
              <a:lnSpc>
                <a:spcPct val="90000"/>
              </a:lnSpc>
            </a:pPr>
            <a:r>
              <a:rPr lang="en-US" dirty="0"/>
              <a:t>P4 does something like this (called “replay”)</a:t>
            </a:r>
          </a:p>
        </p:txBody>
      </p:sp>
    </p:spTree>
    <p:extLst>
      <p:ext uri="{BB962C8B-B14F-4D97-AF65-F5344CB8AC3E}">
        <p14:creationId xmlns:p14="http://schemas.microsoft.com/office/powerpoint/2010/main" val="313719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normAutofit fontScale="90000"/>
          </a:bodyPr>
          <a:lstStyle/>
          <a:p>
            <a:r>
              <a:rPr lang="en-US"/>
              <a:t>LSQ Hardware in More Detail</a:t>
            </a:r>
          </a:p>
        </p:txBody>
      </p:sp>
      <p:sp>
        <p:nvSpPr>
          <p:cNvPr id="648195" name="Rectangle 3"/>
          <p:cNvSpPr>
            <a:spLocks noGrp="1" noChangeArrowheads="1"/>
          </p:cNvSpPr>
          <p:nvPr>
            <p:ph idx="1"/>
          </p:nvPr>
        </p:nvSpPr>
        <p:spPr/>
        <p:txBody>
          <a:bodyPr/>
          <a:lstStyle/>
          <a:p>
            <a:r>
              <a:rPr lang="en-US" dirty="0"/>
              <a:t>Very complicated CAM logic </a:t>
            </a:r>
          </a:p>
          <a:p>
            <a:pPr lvl="1"/>
            <a:r>
              <a:rPr lang="en-US" dirty="0"/>
              <a:t>Need to quickly look up based on value</a:t>
            </a:r>
          </a:p>
          <a:p>
            <a:pPr lvl="1"/>
            <a:r>
              <a:rPr lang="en-US" dirty="0"/>
              <a:t>May find multiple values / need </a:t>
            </a:r>
            <a:r>
              <a:rPr lang="en-US" i="1" u="sng" dirty="0"/>
              <a:t>age based search</a:t>
            </a:r>
            <a:endParaRPr lang="en-US" dirty="0"/>
          </a:p>
          <a:p>
            <a:r>
              <a:rPr lang="en-US"/>
              <a:t>No </a:t>
            </a:r>
            <a:r>
              <a:rPr lang="en-US" dirty="0"/>
              <a:t>need for age-based search in ROB</a:t>
            </a:r>
          </a:p>
          <a:p>
            <a:pPr lvl="1"/>
            <a:r>
              <a:rPr lang="en-US" dirty="0"/>
              <a:t>Physical </a:t>
            </a:r>
            <a:r>
              <a:rPr lang="en-US" dirty="0" err="1"/>
              <a:t>regs</a:t>
            </a:r>
            <a:r>
              <a:rPr lang="en-US" dirty="0"/>
              <a:t>. are renamed, guarantees one writer</a:t>
            </a:r>
          </a:p>
          <a:p>
            <a:pPr lvl="1"/>
            <a:r>
              <a:rPr lang="en-US" dirty="0"/>
              <a:t>No easy way to prevent multiple stores to same address</a:t>
            </a:r>
          </a:p>
        </p:txBody>
      </p:sp>
    </p:spTree>
    <p:extLst>
      <p:ext uri="{BB962C8B-B14F-4D97-AF65-F5344CB8AC3E}">
        <p14:creationId xmlns:p14="http://schemas.microsoft.com/office/powerpoint/2010/main" val="390233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t>Dynamic Scheduling Summary</a:t>
            </a:r>
          </a:p>
        </p:txBody>
      </p:sp>
      <p:sp>
        <p:nvSpPr>
          <p:cNvPr id="33795"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dirty="0"/>
              <a:t>Out-of-order execution: a performance technique</a:t>
            </a:r>
          </a:p>
          <a:p>
            <a:pPr eaLnBrk="1" hangingPunct="1"/>
            <a:r>
              <a:rPr lang="en-US" dirty="0"/>
              <a:t>Feature I: Dynamic scheduling (</a:t>
            </a:r>
            <a:r>
              <a:rPr lang="en-US" dirty="0" err="1"/>
              <a:t>iO</a:t>
            </a:r>
            <a:r>
              <a:rPr lang="en-US" dirty="0"/>
              <a:t> </a:t>
            </a:r>
            <a:r>
              <a:rPr lang="en-US" dirty="0">
                <a:sym typeface="Symbol" pitchFamily="18" charset="2"/>
              </a:rPr>
              <a:t> </a:t>
            </a:r>
            <a:r>
              <a:rPr lang="en-US" dirty="0" err="1">
                <a:sym typeface="Symbol" pitchFamily="18" charset="2"/>
              </a:rPr>
              <a:t>OoO</a:t>
            </a:r>
            <a:r>
              <a:rPr lang="en-US" dirty="0">
                <a:sym typeface="Symbol" pitchFamily="18" charset="2"/>
              </a:rPr>
              <a:t>)</a:t>
            </a:r>
          </a:p>
          <a:p>
            <a:pPr lvl="1" eaLnBrk="1" hangingPunct="1"/>
            <a:r>
              <a:rPr lang="en-US" dirty="0"/>
              <a:t>“Performance” piece: re-arrange </a:t>
            </a:r>
            <a:r>
              <a:rPr lang="en-US" dirty="0" err="1"/>
              <a:t>insns</a:t>
            </a:r>
            <a:r>
              <a:rPr lang="en-US" dirty="0"/>
              <a:t>. for high </a:t>
            </a:r>
            <a:r>
              <a:rPr lang="en-US" dirty="0" err="1"/>
              <a:t>perf</a:t>
            </a:r>
            <a:r>
              <a:rPr lang="en-US" dirty="0"/>
              <a:t>.</a:t>
            </a:r>
          </a:p>
          <a:p>
            <a:pPr lvl="1" eaLnBrk="1" hangingPunct="1"/>
            <a:r>
              <a:rPr lang="en-US" dirty="0"/>
              <a:t>Decode (</a:t>
            </a:r>
            <a:r>
              <a:rPr lang="en-US" dirty="0" err="1"/>
              <a:t>iO</a:t>
            </a:r>
            <a:r>
              <a:rPr lang="en-US" dirty="0"/>
              <a:t>) </a:t>
            </a:r>
            <a:r>
              <a:rPr lang="en-US" dirty="0">
                <a:sym typeface="Symbol" pitchFamily="18" charset="2"/>
              </a:rPr>
              <a:t></a:t>
            </a:r>
            <a:r>
              <a:rPr lang="en-US" dirty="0"/>
              <a:t> dispatch (</a:t>
            </a:r>
            <a:r>
              <a:rPr lang="en-US" dirty="0" err="1"/>
              <a:t>iO</a:t>
            </a:r>
            <a:r>
              <a:rPr lang="en-US" dirty="0"/>
              <a:t>) + issue (</a:t>
            </a:r>
            <a:r>
              <a:rPr lang="en-US" dirty="0" err="1"/>
              <a:t>OoO</a:t>
            </a:r>
            <a:r>
              <a:rPr lang="en-US" dirty="0"/>
              <a:t>)</a:t>
            </a:r>
          </a:p>
          <a:p>
            <a:pPr lvl="1" eaLnBrk="1" hangingPunct="1"/>
            <a:r>
              <a:rPr lang="en-US" dirty="0"/>
              <a:t>Two algorithms: Scoreboard, </a:t>
            </a:r>
            <a:r>
              <a:rPr lang="en-US" dirty="0" err="1"/>
              <a:t>Tomasulo</a:t>
            </a:r>
            <a:endParaRPr lang="en-US" dirty="0"/>
          </a:p>
          <a:p>
            <a:pPr eaLnBrk="1" hangingPunct="1"/>
            <a:r>
              <a:rPr lang="en-US" dirty="0"/>
              <a:t>Feature II: Precise state (</a:t>
            </a:r>
            <a:r>
              <a:rPr lang="en-US" dirty="0" err="1"/>
              <a:t>OoO</a:t>
            </a:r>
            <a:r>
              <a:rPr lang="en-US" dirty="0"/>
              <a:t> </a:t>
            </a:r>
            <a:r>
              <a:rPr lang="en-US" dirty="0">
                <a:sym typeface="Symbol" pitchFamily="18" charset="2"/>
              </a:rPr>
              <a:t> </a:t>
            </a:r>
            <a:r>
              <a:rPr lang="en-US" dirty="0" err="1">
                <a:sym typeface="Symbol" pitchFamily="18" charset="2"/>
              </a:rPr>
              <a:t>iO</a:t>
            </a:r>
            <a:r>
              <a:rPr lang="en-US" dirty="0">
                <a:sym typeface="Symbol" pitchFamily="18" charset="2"/>
              </a:rPr>
              <a:t>)</a:t>
            </a:r>
          </a:p>
          <a:p>
            <a:pPr lvl="1" eaLnBrk="1" hangingPunct="1"/>
            <a:r>
              <a:rPr lang="en-US" dirty="0">
                <a:sym typeface="Symbol" pitchFamily="18" charset="2"/>
              </a:rPr>
              <a:t>“Correctness” piece: put </a:t>
            </a:r>
            <a:r>
              <a:rPr lang="en-US" dirty="0" err="1">
                <a:sym typeface="Symbol" pitchFamily="18" charset="2"/>
              </a:rPr>
              <a:t>insns</a:t>
            </a:r>
            <a:r>
              <a:rPr lang="en-US" dirty="0">
                <a:sym typeface="Symbol" pitchFamily="18" charset="2"/>
              </a:rPr>
              <a:t>. back into program order</a:t>
            </a:r>
          </a:p>
          <a:p>
            <a:pPr lvl="1" eaLnBrk="1" hangingPunct="1"/>
            <a:r>
              <a:rPr lang="en-US" dirty="0" err="1">
                <a:sym typeface="Symbol" pitchFamily="18" charset="2"/>
              </a:rPr>
              <a:t>Writeback</a:t>
            </a:r>
            <a:r>
              <a:rPr lang="en-US" dirty="0">
                <a:sym typeface="Symbol" pitchFamily="18" charset="2"/>
              </a:rPr>
              <a:t> (</a:t>
            </a:r>
            <a:r>
              <a:rPr lang="en-US" dirty="0" err="1">
                <a:sym typeface="Symbol" pitchFamily="18" charset="2"/>
              </a:rPr>
              <a:t>OoO</a:t>
            </a:r>
            <a:r>
              <a:rPr lang="en-US" dirty="0">
                <a:sym typeface="Symbol" pitchFamily="18" charset="2"/>
              </a:rPr>
              <a:t>)  complete (</a:t>
            </a:r>
            <a:r>
              <a:rPr lang="en-US" dirty="0" err="1">
                <a:sym typeface="Symbol" pitchFamily="18" charset="2"/>
              </a:rPr>
              <a:t>OoO</a:t>
            </a:r>
            <a:r>
              <a:rPr lang="en-US" dirty="0">
                <a:sym typeface="Symbol" pitchFamily="18" charset="2"/>
              </a:rPr>
              <a:t>) + retire (</a:t>
            </a:r>
            <a:r>
              <a:rPr lang="en-US" dirty="0" err="1">
                <a:sym typeface="Symbol" pitchFamily="18" charset="2"/>
              </a:rPr>
              <a:t>iO</a:t>
            </a:r>
            <a:r>
              <a:rPr lang="en-US" dirty="0">
                <a:sym typeface="Symbol" pitchFamily="18" charset="2"/>
              </a:rPr>
              <a:t>)</a:t>
            </a:r>
          </a:p>
          <a:p>
            <a:pPr lvl="1" eaLnBrk="1" hangingPunct="1"/>
            <a:r>
              <a:rPr lang="en-US" dirty="0">
                <a:sym typeface="Symbol" pitchFamily="18" charset="2"/>
              </a:rPr>
              <a:t>Two designs: P6, R10K</a:t>
            </a:r>
          </a:p>
        </p:txBody>
      </p:sp>
      <p:sp>
        <p:nvSpPr>
          <p:cNvPr id="4" name="TextBox 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One remaining piece: </a:t>
            </a:r>
            <a:r>
              <a:rPr lang="en-US" sz="3200" dirty="0" err="1">
                <a:solidFill>
                  <a:schemeClr val="bg1"/>
                </a:solidFill>
              </a:rPr>
              <a:t>OoO</a:t>
            </a:r>
            <a:r>
              <a:rPr lang="en-US" sz="3200" dirty="0">
                <a:solidFill>
                  <a:schemeClr val="bg1"/>
                </a:solidFill>
              </a:rPr>
              <a:t> memory accesses</a:t>
            </a:r>
          </a:p>
        </p:txBody>
      </p:sp>
    </p:spTree>
    <p:extLst>
      <p:ext uri="{BB962C8B-B14F-4D97-AF65-F5344CB8AC3E}">
        <p14:creationId xmlns:p14="http://schemas.microsoft.com/office/powerpoint/2010/main" val="246564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normAutofit fontScale="90000"/>
          </a:bodyPr>
          <a:lstStyle/>
          <a:p>
            <a:r>
              <a:rPr lang="en-US"/>
              <a:t>Loads Checking for Earlier Stores</a:t>
            </a:r>
            <a:endParaRPr lang="en-US" dirty="0"/>
          </a:p>
        </p:txBody>
      </p:sp>
      <p:sp>
        <p:nvSpPr>
          <p:cNvPr id="10" name="Content Placeholder 9"/>
          <p:cNvSpPr>
            <a:spLocks noGrp="1"/>
          </p:cNvSpPr>
          <p:nvPr>
            <p:ph idx="1"/>
          </p:nvPr>
        </p:nvSpPr>
        <p:spPr/>
        <p:txBody>
          <a:bodyPr/>
          <a:lstStyle/>
          <a:p>
            <a:r>
              <a:rPr lang="en-US" dirty="0"/>
              <a:t>On Load dispatch, find data from earlier Store</a:t>
            </a:r>
          </a:p>
        </p:txBody>
      </p:sp>
      <p:sp>
        <p:nvSpPr>
          <p:cNvPr id="649220" name="Rectangle 4"/>
          <p:cNvSpPr>
            <a:spLocks noChangeArrowheads="1"/>
          </p:cNvSpPr>
          <p:nvPr/>
        </p:nvSpPr>
        <p:spPr bwMode="auto">
          <a:xfrm>
            <a:off x="1231900" y="2513360"/>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21" name="Rectangle 5"/>
          <p:cNvSpPr>
            <a:spLocks noChangeArrowheads="1"/>
          </p:cNvSpPr>
          <p:nvPr/>
        </p:nvSpPr>
        <p:spPr bwMode="auto">
          <a:xfrm>
            <a:off x="1231900" y="2818160"/>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ST 0x4000</a:t>
            </a:r>
          </a:p>
        </p:txBody>
      </p:sp>
      <p:sp>
        <p:nvSpPr>
          <p:cNvPr id="649222" name="Rectangle 6"/>
          <p:cNvSpPr>
            <a:spLocks noChangeArrowheads="1"/>
          </p:cNvSpPr>
          <p:nvPr/>
        </p:nvSpPr>
        <p:spPr bwMode="auto">
          <a:xfrm>
            <a:off x="1231900" y="3121372"/>
            <a:ext cx="10620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23" name="Rectangle 7"/>
          <p:cNvSpPr>
            <a:spLocks noChangeArrowheads="1"/>
          </p:cNvSpPr>
          <p:nvPr/>
        </p:nvSpPr>
        <p:spPr bwMode="auto">
          <a:xfrm>
            <a:off x="1231900" y="3424585"/>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ST 0x4000</a:t>
            </a:r>
          </a:p>
        </p:txBody>
      </p:sp>
      <p:sp>
        <p:nvSpPr>
          <p:cNvPr id="649224" name="Rectangle 8"/>
          <p:cNvSpPr>
            <a:spLocks noChangeArrowheads="1"/>
          </p:cNvSpPr>
          <p:nvPr/>
        </p:nvSpPr>
        <p:spPr bwMode="auto">
          <a:xfrm>
            <a:off x="1231900" y="3727797"/>
            <a:ext cx="10620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25" name="Rectangle 9"/>
          <p:cNvSpPr>
            <a:spLocks noChangeArrowheads="1"/>
          </p:cNvSpPr>
          <p:nvPr/>
        </p:nvSpPr>
        <p:spPr bwMode="auto">
          <a:xfrm>
            <a:off x="1231900" y="4031010"/>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ST 0x4120</a:t>
            </a:r>
          </a:p>
        </p:txBody>
      </p:sp>
      <p:sp>
        <p:nvSpPr>
          <p:cNvPr id="649226" name="Rectangle 10"/>
          <p:cNvSpPr>
            <a:spLocks noChangeArrowheads="1"/>
          </p:cNvSpPr>
          <p:nvPr/>
        </p:nvSpPr>
        <p:spPr bwMode="auto">
          <a:xfrm>
            <a:off x="1231900" y="4335810"/>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27" name="Rectangle 11"/>
          <p:cNvSpPr>
            <a:spLocks noChangeArrowheads="1"/>
          </p:cNvSpPr>
          <p:nvPr/>
        </p:nvSpPr>
        <p:spPr bwMode="auto">
          <a:xfrm>
            <a:off x="1231900" y="4639022"/>
            <a:ext cx="10620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LD 0x4000</a:t>
            </a:r>
          </a:p>
        </p:txBody>
      </p:sp>
      <p:sp>
        <p:nvSpPr>
          <p:cNvPr id="649228" name="Oval 12"/>
          <p:cNvSpPr>
            <a:spLocks noChangeArrowheads="1"/>
          </p:cNvSpPr>
          <p:nvPr/>
        </p:nvSpPr>
        <p:spPr bwMode="auto">
          <a:xfrm>
            <a:off x="2520950" y="4107210"/>
            <a:ext cx="152400" cy="150812"/>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29" name="Text Box 13"/>
          <p:cNvSpPr txBox="1">
            <a:spLocks noChangeArrowheads="1"/>
          </p:cNvSpPr>
          <p:nvPr/>
        </p:nvSpPr>
        <p:spPr bwMode="auto">
          <a:xfrm>
            <a:off x="1155700" y="2194272"/>
            <a:ext cx="132151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Address Bank</a:t>
            </a:r>
          </a:p>
        </p:txBody>
      </p:sp>
      <p:sp>
        <p:nvSpPr>
          <p:cNvPr id="649230" name="Rectangle 14"/>
          <p:cNvSpPr>
            <a:spLocks noChangeArrowheads="1"/>
          </p:cNvSpPr>
          <p:nvPr/>
        </p:nvSpPr>
        <p:spPr bwMode="auto">
          <a:xfrm>
            <a:off x="3281363" y="2513360"/>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38" name="Text Box 22"/>
          <p:cNvSpPr txBox="1">
            <a:spLocks noChangeArrowheads="1"/>
          </p:cNvSpPr>
          <p:nvPr/>
        </p:nvSpPr>
        <p:spPr bwMode="auto">
          <a:xfrm>
            <a:off x="3265488" y="2211735"/>
            <a:ext cx="104547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Data Bank</a:t>
            </a:r>
          </a:p>
        </p:txBody>
      </p:sp>
      <p:sp>
        <p:nvSpPr>
          <p:cNvPr id="649239" name="Rectangle 23"/>
          <p:cNvSpPr>
            <a:spLocks noChangeArrowheads="1"/>
          </p:cNvSpPr>
          <p:nvPr/>
        </p:nvSpPr>
        <p:spPr bwMode="auto">
          <a:xfrm>
            <a:off x="3281363" y="2818160"/>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0" name="Rectangle 24"/>
          <p:cNvSpPr>
            <a:spLocks noChangeArrowheads="1"/>
          </p:cNvSpPr>
          <p:nvPr/>
        </p:nvSpPr>
        <p:spPr bwMode="auto">
          <a:xfrm>
            <a:off x="3281363" y="3121372"/>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1" name="Rectangle 25"/>
          <p:cNvSpPr>
            <a:spLocks noChangeArrowheads="1"/>
          </p:cNvSpPr>
          <p:nvPr/>
        </p:nvSpPr>
        <p:spPr bwMode="auto">
          <a:xfrm>
            <a:off x="3281363" y="3424585"/>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2" name="Rectangle 26"/>
          <p:cNvSpPr>
            <a:spLocks noChangeArrowheads="1"/>
          </p:cNvSpPr>
          <p:nvPr/>
        </p:nvSpPr>
        <p:spPr bwMode="auto">
          <a:xfrm>
            <a:off x="3281363" y="3727797"/>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3" name="Rectangle 27"/>
          <p:cNvSpPr>
            <a:spLocks noChangeArrowheads="1"/>
          </p:cNvSpPr>
          <p:nvPr/>
        </p:nvSpPr>
        <p:spPr bwMode="auto">
          <a:xfrm>
            <a:off x="3281363" y="4031010"/>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4" name="Rectangle 28"/>
          <p:cNvSpPr>
            <a:spLocks noChangeArrowheads="1"/>
          </p:cNvSpPr>
          <p:nvPr/>
        </p:nvSpPr>
        <p:spPr bwMode="auto">
          <a:xfrm>
            <a:off x="3281363" y="4335810"/>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5" name="Rectangle 29"/>
          <p:cNvSpPr>
            <a:spLocks noChangeArrowheads="1"/>
          </p:cNvSpPr>
          <p:nvPr/>
        </p:nvSpPr>
        <p:spPr bwMode="auto">
          <a:xfrm>
            <a:off x="3281363" y="4639022"/>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6" name="AutoShape 30"/>
          <p:cNvSpPr>
            <a:spLocks noChangeArrowheads="1"/>
          </p:cNvSpPr>
          <p:nvPr/>
        </p:nvSpPr>
        <p:spPr bwMode="auto">
          <a:xfrm>
            <a:off x="2825750" y="4064347"/>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7" name="Line 31"/>
          <p:cNvSpPr>
            <a:spLocks noChangeShapeType="1"/>
          </p:cNvSpPr>
          <p:nvPr/>
        </p:nvSpPr>
        <p:spPr bwMode="auto">
          <a:xfrm>
            <a:off x="2673350" y="4183410"/>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8" name="Line 32"/>
          <p:cNvSpPr>
            <a:spLocks noChangeShapeType="1"/>
          </p:cNvSpPr>
          <p:nvPr/>
        </p:nvSpPr>
        <p:spPr bwMode="auto">
          <a:xfrm>
            <a:off x="2293938" y="4107210"/>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49" name="Oval 33"/>
          <p:cNvSpPr>
            <a:spLocks noChangeArrowheads="1"/>
          </p:cNvSpPr>
          <p:nvPr/>
        </p:nvSpPr>
        <p:spPr bwMode="auto">
          <a:xfrm>
            <a:off x="2749550" y="4216747"/>
            <a:ext cx="76200" cy="74613"/>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0" name="Line 34"/>
          <p:cNvSpPr>
            <a:spLocks noChangeShapeType="1"/>
          </p:cNvSpPr>
          <p:nvPr/>
        </p:nvSpPr>
        <p:spPr bwMode="auto">
          <a:xfrm>
            <a:off x="2293938" y="4183410"/>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2" name="Oval 36"/>
          <p:cNvSpPr>
            <a:spLocks noChangeArrowheads="1"/>
          </p:cNvSpPr>
          <p:nvPr/>
        </p:nvSpPr>
        <p:spPr bwMode="auto">
          <a:xfrm>
            <a:off x="2520950" y="4412010"/>
            <a:ext cx="152400" cy="150812"/>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53" name="AutoShape 37"/>
          <p:cNvSpPr>
            <a:spLocks noChangeArrowheads="1"/>
          </p:cNvSpPr>
          <p:nvPr/>
        </p:nvSpPr>
        <p:spPr bwMode="auto">
          <a:xfrm>
            <a:off x="2825750" y="4369147"/>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4" name="Line 38"/>
          <p:cNvSpPr>
            <a:spLocks noChangeShapeType="1"/>
          </p:cNvSpPr>
          <p:nvPr/>
        </p:nvSpPr>
        <p:spPr bwMode="auto">
          <a:xfrm>
            <a:off x="2673350" y="4488210"/>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5" name="Line 39"/>
          <p:cNvSpPr>
            <a:spLocks noChangeShapeType="1"/>
          </p:cNvSpPr>
          <p:nvPr/>
        </p:nvSpPr>
        <p:spPr bwMode="auto">
          <a:xfrm>
            <a:off x="2293938" y="4412010"/>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6" name="Oval 40"/>
          <p:cNvSpPr>
            <a:spLocks noChangeArrowheads="1"/>
          </p:cNvSpPr>
          <p:nvPr/>
        </p:nvSpPr>
        <p:spPr bwMode="auto">
          <a:xfrm>
            <a:off x="2749550" y="4521547"/>
            <a:ext cx="76200" cy="74613"/>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57" name="Line 41"/>
          <p:cNvSpPr>
            <a:spLocks noChangeShapeType="1"/>
          </p:cNvSpPr>
          <p:nvPr/>
        </p:nvSpPr>
        <p:spPr bwMode="auto">
          <a:xfrm>
            <a:off x="2293938" y="4488210"/>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60" name="Rectangle 44"/>
          <p:cNvSpPr>
            <a:spLocks noChangeArrowheads="1"/>
          </p:cNvSpPr>
          <p:nvPr/>
        </p:nvSpPr>
        <p:spPr bwMode="auto">
          <a:xfrm>
            <a:off x="2293938" y="4334222"/>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67" name="Line 51"/>
          <p:cNvSpPr>
            <a:spLocks noChangeShapeType="1"/>
          </p:cNvSpPr>
          <p:nvPr/>
        </p:nvSpPr>
        <p:spPr bwMode="auto">
          <a:xfrm flipV="1">
            <a:off x="2293938" y="4789835"/>
            <a:ext cx="152400" cy="1587"/>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69" name="Oval 53"/>
          <p:cNvSpPr>
            <a:spLocks noChangeArrowheads="1"/>
          </p:cNvSpPr>
          <p:nvPr/>
        </p:nvSpPr>
        <p:spPr bwMode="auto">
          <a:xfrm>
            <a:off x="2520950" y="2591147"/>
            <a:ext cx="152400" cy="150813"/>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dirty="0">
                <a:solidFill>
                  <a:srgbClr val="FFFFFF"/>
                </a:solidFill>
                <a:latin typeface="Gill Sans MT" pitchFamily="34" charset="0"/>
              </a:rPr>
              <a:t>=</a:t>
            </a:r>
          </a:p>
        </p:txBody>
      </p:sp>
      <p:sp>
        <p:nvSpPr>
          <p:cNvPr id="649270" name="AutoShape 54"/>
          <p:cNvSpPr>
            <a:spLocks noChangeArrowheads="1"/>
          </p:cNvSpPr>
          <p:nvPr/>
        </p:nvSpPr>
        <p:spPr bwMode="auto">
          <a:xfrm>
            <a:off x="2825750" y="2548285"/>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1" name="Line 55"/>
          <p:cNvSpPr>
            <a:spLocks noChangeShapeType="1"/>
          </p:cNvSpPr>
          <p:nvPr/>
        </p:nvSpPr>
        <p:spPr bwMode="auto">
          <a:xfrm>
            <a:off x="2673350" y="2667347"/>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2" name="Line 56"/>
          <p:cNvSpPr>
            <a:spLocks noChangeShapeType="1"/>
          </p:cNvSpPr>
          <p:nvPr/>
        </p:nvSpPr>
        <p:spPr bwMode="auto">
          <a:xfrm>
            <a:off x="2293938" y="2591147"/>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3" name="Oval 57"/>
          <p:cNvSpPr>
            <a:spLocks noChangeArrowheads="1"/>
          </p:cNvSpPr>
          <p:nvPr/>
        </p:nvSpPr>
        <p:spPr bwMode="auto">
          <a:xfrm>
            <a:off x="2749550" y="2700685"/>
            <a:ext cx="76200" cy="74612"/>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4" name="Line 58"/>
          <p:cNvSpPr>
            <a:spLocks noChangeShapeType="1"/>
          </p:cNvSpPr>
          <p:nvPr/>
        </p:nvSpPr>
        <p:spPr bwMode="auto">
          <a:xfrm>
            <a:off x="2293938" y="2667347"/>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5" name="Rectangle 59"/>
          <p:cNvSpPr>
            <a:spLocks noChangeArrowheads="1"/>
          </p:cNvSpPr>
          <p:nvPr/>
        </p:nvSpPr>
        <p:spPr bwMode="auto">
          <a:xfrm>
            <a:off x="2293938" y="2513360"/>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6" name="Oval 60"/>
          <p:cNvSpPr>
            <a:spLocks noChangeArrowheads="1"/>
          </p:cNvSpPr>
          <p:nvPr/>
        </p:nvSpPr>
        <p:spPr bwMode="auto">
          <a:xfrm>
            <a:off x="2520950" y="2894360"/>
            <a:ext cx="152400" cy="150812"/>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77" name="AutoShape 61"/>
          <p:cNvSpPr>
            <a:spLocks noChangeArrowheads="1"/>
          </p:cNvSpPr>
          <p:nvPr/>
        </p:nvSpPr>
        <p:spPr bwMode="auto">
          <a:xfrm>
            <a:off x="2825750" y="2851497"/>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8" name="Line 62"/>
          <p:cNvSpPr>
            <a:spLocks noChangeShapeType="1"/>
          </p:cNvSpPr>
          <p:nvPr/>
        </p:nvSpPr>
        <p:spPr bwMode="auto">
          <a:xfrm>
            <a:off x="2673350" y="2970560"/>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79" name="Line 63"/>
          <p:cNvSpPr>
            <a:spLocks noChangeShapeType="1"/>
          </p:cNvSpPr>
          <p:nvPr/>
        </p:nvSpPr>
        <p:spPr bwMode="auto">
          <a:xfrm>
            <a:off x="2293938" y="2894360"/>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0" name="Oval 64"/>
          <p:cNvSpPr>
            <a:spLocks noChangeArrowheads="1"/>
          </p:cNvSpPr>
          <p:nvPr/>
        </p:nvSpPr>
        <p:spPr bwMode="auto">
          <a:xfrm>
            <a:off x="2749550" y="3003897"/>
            <a:ext cx="76200" cy="74613"/>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1" name="Line 65"/>
          <p:cNvSpPr>
            <a:spLocks noChangeShapeType="1"/>
          </p:cNvSpPr>
          <p:nvPr/>
        </p:nvSpPr>
        <p:spPr bwMode="auto">
          <a:xfrm>
            <a:off x="2293938" y="2970560"/>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2" name="Rectangle 66"/>
          <p:cNvSpPr>
            <a:spLocks noChangeArrowheads="1"/>
          </p:cNvSpPr>
          <p:nvPr/>
        </p:nvSpPr>
        <p:spPr bwMode="auto">
          <a:xfrm>
            <a:off x="2293938" y="2816572"/>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3" name="Oval 67"/>
          <p:cNvSpPr>
            <a:spLocks noChangeArrowheads="1"/>
          </p:cNvSpPr>
          <p:nvPr/>
        </p:nvSpPr>
        <p:spPr bwMode="auto">
          <a:xfrm>
            <a:off x="2520950" y="3197572"/>
            <a:ext cx="152400" cy="150813"/>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84" name="AutoShape 68"/>
          <p:cNvSpPr>
            <a:spLocks noChangeArrowheads="1"/>
          </p:cNvSpPr>
          <p:nvPr/>
        </p:nvSpPr>
        <p:spPr bwMode="auto">
          <a:xfrm>
            <a:off x="2825750" y="3154710"/>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5" name="Line 69"/>
          <p:cNvSpPr>
            <a:spLocks noChangeShapeType="1"/>
          </p:cNvSpPr>
          <p:nvPr/>
        </p:nvSpPr>
        <p:spPr bwMode="auto">
          <a:xfrm>
            <a:off x="2673350" y="3273772"/>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6" name="Line 70"/>
          <p:cNvSpPr>
            <a:spLocks noChangeShapeType="1"/>
          </p:cNvSpPr>
          <p:nvPr/>
        </p:nvSpPr>
        <p:spPr bwMode="auto">
          <a:xfrm>
            <a:off x="2293938" y="3197572"/>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7" name="Oval 71"/>
          <p:cNvSpPr>
            <a:spLocks noChangeArrowheads="1"/>
          </p:cNvSpPr>
          <p:nvPr/>
        </p:nvSpPr>
        <p:spPr bwMode="auto">
          <a:xfrm>
            <a:off x="2749550" y="3307110"/>
            <a:ext cx="76200" cy="74612"/>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8" name="Line 72"/>
          <p:cNvSpPr>
            <a:spLocks noChangeShapeType="1"/>
          </p:cNvSpPr>
          <p:nvPr/>
        </p:nvSpPr>
        <p:spPr bwMode="auto">
          <a:xfrm>
            <a:off x="2293938" y="3273772"/>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89" name="Rectangle 73"/>
          <p:cNvSpPr>
            <a:spLocks noChangeArrowheads="1"/>
          </p:cNvSpPr>
          <p:nvPr/>
        </p:nvSpPr>
        <p:spPr bwMode="auto">
          <a:xfrm>
            <a:off x="2293938" y="3119785"/>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0" name="Oval 74"/>
          <p:cNvSpPr>
            <a:spLocks noChangeArrowheads="1"/>
          </p:cNvSpPr>
          <p:nvPr/>
        </p:nvSpPr>
        <p:spPr bwMode="auto">
          <a:xfrm>
            <a:off x="2520950" y="3500785"/>
            <a:ext cx="152400" cy="150812"/>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91" name="AutoShape 75"/>
          <p:cNvSpPr>
            <a:spLocks noChangeArrowheads="1"/>
          </p:cNvSpPr>
          <p:nvPr/>
        </p:nvSpPr>
        <p:spPr bwMode="auto">
          <a:xfrm>
            <a:off x="2825750" y="3457922"/>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2" name="Line 76"/>
          <p:cNvSpPr>
            <a:spLocks noChangeShapeType="1"/>
          </p:cNvSpPr>
          <p:nvPr/>
        </p:nvSpPr>
        <p:spPr bwMode="auto">
          <a:xfrm>
            <a:off x="2673350" y="3576985"/>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3" name="Line 77"/>
          <p:cNvSpPr>
            <a:spLocks noChangeShapeType="1"/>
          </p:cNvSpPr>
          <p:nvPr/>
        </p:nvSpPr>
        <p:spPr bwMode="auto">
          <a:xfrm>
            <a:off x="2293938" y="3500785"/>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4" name="Oval 78"/>
          <p:cNvSpPr>
            <a:spLocks noChangeArrowheads="1"/>
          </p:cNvSpPr>
          <p:nvPr/>
        </p:nvSpPr>
        <p:spPr bwMode="auto">
          <a:xfrm>
            <a:off x="2749550" y="3610322"/>
            <a:ext cx="76200" cy="74613"/>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5" name="Line 79"/>
          <p:cNvSpPr>
            <a:spLocks noChangeShapeType="1"/>
          </p:cNvSpPr>
          <p:nvPr/>
        </p:nvSpPr>
        <p:spPr bwMode="auto">
          <a:xfrm>
            <a:off x="2293938" y="3576985"/>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6" name="Rectangle 80"/>
          <p:cNvSpPr>
            <a:spLocks noChangeArrowheads="1"/>
          </p:cNvSpPr>
          <p:nvPr/>
        </p:nvSpPr>
        <p:spPr bwMode="auto">
          <a:xfrm>
            <a:off x="2293938" y="3422997"/>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7" name="Oval 81"/>
          <p:cNvSpPr>
            <a:spLocks noChangeArrowheads="1"/>
          </p:cNvSpPr>
          <p:nvPr/>
        </p:nvSpPr>
        <p:spPr bwMode="auto">
          <a:xfrm>
            <a:off x="2520950" y="3803997"/>
            <a:ext cx="152400" cy="150813"/>
          </a:xfrm>
          <a:prstGeom prst="ellipse">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400">
                <a:solidFill>
                  <a:srgbClr val="FFFFFF"/>
                </a:solidFill>
                <a:latin typeface="Gill Sans MT" pitchFamily="34" charset="0"/>
              </a:rPr>
              <a:t>=</a:t>
            </a:r>
          </a:p>
        </p:txBody>
      </p:sp>
      <p:sp>
        <p:nvSpPr>
          <p:cNvPr id="649298" name="AutoShape 82"/>
          <p:cNvSpPr>
            <a:spLocks noChangeArrowheads="1"/>
          </p:cNvSpPr>
          <p:nvPr/>
        </p:nvSpPr>
        <p:spPr bwMode="auto">
          <a:xfrm>
            <a:off x="2825750" y="3761135"/>
            <a:ext cx="150813" cy="228600"/>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299" name="Line 83"/>
          <p:cNvSpPr>
            <a:spLocks noChangeShapeType="1"/>
          </p:cNvSpPr>
          <p:nvPr/>
        </p:nvSpPr>
        <p:spPr bwMode="auto">
          <a:xfrm>
            <a:off x="2673350" y="3880197"/>
            <a:ext cx="1524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00" name="Line 84"/>
          <p:cNvSpPr>
            <a:spLocks noChangeShapeType="1"/>
          </p:cNvSpPr>
          <p:nvPr/>
        </p:nvSpPr>
        <p:spPr bwMode="auto">
          <a:xfrm>
            <a:off x="2293938" y="3803997"/>
            <a:ext cx="531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01" name="Oval 85"/>
          <p:cNvSpPr>
            <a:spLocks noChangeArrowheads="1"/>
          </p:cNvSpPr>
          <p:nvPr/>
        </p:nvSpPr>
        <p:spPr bwMode="auto">
          <a:xfrm>
            <a:off x="2749550" y="3913535"/>
            <a:ext cx="76200" cy="74612"/>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02" name="Line 86"/>
          <p:cNvSpPr>
            <a:spLocks noChangeShapeType="1"/>
          </p:cNvSpPr>
          <p:nvPr/>
        </p:nvSpPr>
        <p:spPr bwMode="auto">
          <a:xfrm>
            <a:off x="2293938" y="3880197"/>
            <a:ext cx="227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03" name="Rectangle 87"/>
          <p:cNvSpPr>
            <a:spLocks noChangeArrowheads="1"/>
          </p:cNvSpPr>
          <p:nvPr/>
        </p:nvSpPr>
        <p:spPr bwMode="auto">
          <a:xfrm>
            <a:off x="2293938" y="3726210"/>
            <a:ext cx="758825" cy="3048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10" name="Text Box 94"/>
          <p:cNvSpPr txBox="1">
            <a:spLocks noChangeArrowheads="1"/>
          </p:cNvSpPr>
          <p:nvPr/>
        </p:nvSpPr>
        <p:spPr bwMode="auto">
          <a:xfrm>
            <a:off x="2832100" y="5154960"/>
            <a:ext cx="28725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0</a:t>
            </a:r>
          </a:p>
        </p:txBody>
      </p:sp>
      <p:sp>
        <p:nvSpPr>
          <p:cNvPr id="649313" name="AutoShape 97"/>
          <p:cNvSpPr>
            <a:spLocks noChangeArrowheads="1"/>
          </p:cNvSpPr>
          <p:nvPr/>
        </p:nvSpPr>
        <p:spPr bwMode="auto">
          <a:xfrm rot="5400000">
            <a:off x="4570413" y="2665760"/>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15" name="Freeform 99"/>
          <p:cNvSpPr>
            <a:spLocks/>
          </p:cNvSpPr>
          <p:nvPr/>
        </p:nvSpPr>
        <p:spPr bwMode="auto">
          <a:xfrm>
            <a:off x="2976563" y="2589560"/>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17" name="AutoShape 101"/>
          <p:cNvCxnSpPr>
            <a:cxnSpLocks noChangeShapeType="1"/>
            <a:stCxn id="649315" idx="3"/>
            <a:endCxn id="649313" idx="1"/>
          </p:cNvCxnSpPr>
          <p:nvPr/>
        </p:nvCxnSpPr>
        <p:spPr bwMode="auto">
          <a:xfrm>
            <a:off x="4343400" y="2589560"/>
            <a:ext cx="304800" cy="114300"/>
          </a:xfrm>
          <a:prstGeom prst="bentConnector2">
            <a:avLst/>
          </a:prstGeom>
          <a:noFill/>
          <a:ln w="9525">
            <a:solidFill>
              <a:schemeClr val="tx1"/>
            </a:solidFill>
            <a:miter lim="800000"/>
            <a:headEnd/>
            <a:tailEnd/>
          </a:ln>
          <a:effectLst/>
        </p:spPr>
      </p:cxnSp>
      <p:sp>
        <p:nvSpPr>
          <p:cNvPr id="649318" name="Line 102"/>
          <p:cNvSpPr>
            <a:spLocks noChangeShapeType="1"/>
          </p:cNvSpPr>
          <p:nvPr/>
        </p:nvSpPr>
        <p:spPr bwMode="auto">
          <a:xfrm>
            <a:off x="4343400" y="2741960"/>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19" name="AutoShape 103"/>
          <p:cNvSpPr>
            <a:spLocks noChangeArrowheads="1"/>
          </p:cNvSpPr>
          <p:nvPr/>
        </p:nvSpPr>
        <p:spPr bwMode="auto">
          <a:xfrm rot="5400000">
            <a:off x="4570413" y="2970560"/>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20" name="Freeform 104"/>
          <p:cNvSpPr>
            <a:spLocks/>
          </p:cNvSpPr>
          <p:nvPr/>
        </p:nvSpPr>
        <p:spPr bwMode="auto">
          <a:xfrm>
            <a:off x="2976563" y="2894360"/>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21" name="AutoShape 105"/>
          <p:cNvCxnSpPr>
            <a:cxnSpLocks noChangeShapeType="1"/>
            <a:stCxn id="649320" idx="3"/>
            <a:endCxn id="649319" idx="1"/>
          </p:cNvCxnSpPr>
          <p:nvPr/>
        </p:nvCxnSpPr>
        <p:spPr bwMode="auto">
          <a:xfrm>
            <a:off x="4343400" y="2894360"/>
            <a:ext cx="304800" cy="114300"/>
          </a:xfrm>
          <a:prstGeom prst="bentConnector2">
            <a:avLst/>
          </a:prstGeom>
          <a:noFill/>
          <a:ln w="9525">
            <a:solidFill>
              <a:schemeClr val="tx1"/>
            </a:solidFill>
            <a:miter lim="800000"/>
            <a:headEnd/>
            <a:tailEnd/>
          </a:ln>
          <a:effectLst/>
        </p:spPr>
      </p:cxnSp>
      <p:sp>
        <p:nvSpPr>
          <p:cNvPr id="649322" name="Line 106"/>
          <p:cNvSpPr>
            <a:spLocks noChangeShapeType="1"/>
          </p:cNvSpPr>
          <p:nvPr/>
        </p:nvSpPr>
        <p:spPr bwMode="auto">
          <a:xfrm>
            <a:off x="4343400" y="3046760"/>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23" name="AutoShape 107"/>
          <p:cNvSpPr>
            <a:spLocks noChangeArrowheads="1"/>
          </p:cNvSpPr>
          <p:nvPr/>
        </p:nvSpPr>
        <p:spPr bwMode="auto">
          <a:xfrm rot="5400000">
            <a:off x="4570412" y="3273773"/>
            <a:ext cx="150813"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24" name="Freeform 108"/>
          <p:cNvSpPr>
            <a:spLocks/>
          </p:cNvSpPr>
          <p:nvPr/>
        </p:nvSpPr>
        <p:spPr bwMode="auto">
          <a:xfrm>
            <a:off x="2976563" y="3197572"/>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25" name="AutoShape 109"/>
          <p:cNvCxnSpPr>
            <a:cxnSpLocks noChangeShapeType="1"/>
            <a:stCxn id="649324" idx="3"/>
            <a:endCxn id="649323" idx="1"/>
          </p:cNvCxnSpPr>
          <p:nvPr/>
        </p:nvCxnSpPr>
        <p:spPr bwMode="auto">
          <a:xfrm>
            <a:off x="4343400" y="3197572"/>
            <a:ext cx="304800" cy="114300"/>
          </a:xfrm>
          <a:prstGeom prst="bentConnector2">
            <a:avLst/>
          </a:prstGeom>
          <a:noFill/>
          <a:ln w="9525">
            <a:solidFill>
              <a:schemeClr val="tx1"/>
            </a:solidFill>
            <a:miter lim="800000"/>
            <a:headEnd/>
            <a:tailEnd/>
          </a:ln>
          <a:effectLst/>
        </p:spPr>
      </p:cxnSp>
      <p:sp>
        <p:nvSpPr>
          <p:cNvPr id="649326" name="Line 110"/>
          <p:cNvSpPr>
            <a:spLocks noChangeShapeType="1"/>
          </p:cNvSpPr>
          <p:nvPr/>
        </p:nvSpPr>
        <p:spPr bwMode="auto">
          <a:xfrm>
            <a:off x="4343400" y="3349972"/>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27" name="AutoShape 111"/>
          <p:cNvSpPr>
            <a:spLocks noChangeArrowheads="1"/>
          </p:cNvSpPr>
          <p:nvPr/>
        </p:nvSpPr>
        <p:spPr bwMode="auto">
          <a:xfrm rot="5400000">
            <a:off x="4570413" y="3576985"/>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28" name="Freeform 112"/>
          <p:cNvSpPr>
            <a:spLocks/>
          </p:cNvSpPr>
          <p:nvPr/>
        </p:nvSpPr>
        <p:spPr bwMode="auto">
          <a:xfrm>
            <a:off x="2976563" y="3500785"/>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29" name="AutoShape 113"/>
          <p:cNvCxnSpPr>
            <a:cxnSpLocks noChangeShapeType="1"/>
            <a:stCxn id="649328" idx="3"/>
            <a:endCxn id="649327" idx="1"/>
          </p:cNvCxnSpPr>
          <p:nvPr/>
        </p:nvCxnSpPr>
        <p:spPr bwMode="auto">
          <a:xfrm>
            <a:off x="4343400" y="3500785"/>
            <a:ext cx="304800" cy="114300"/>
          </a:xfrm>
          <a:prstGeom prst="bentConnector2">
            <a:avLst/>
          </a:prstGeom>
          <a:noFill/>
          <a:ln w="9525">
            <a:solidFill>
              <a:schemeClr val="tx1"/>
            </a:solidFill>
            <a:miter lim="800000"/>
            <a:headEnd/>
            <a:tailEnd/>
          </a:ln>
          <a:effectLst/>
        </p:spPr>
      </p:cxnSp>
      <p:sp>
        <p:nvSpPr>
          <p:cNvPr id="649330" name="Line 114"/>
          <p:cNvSpPr>
            <a:spLocks noChangeShapeType="1"/>
          </p:cNvSpPr>
          <p:nvPr/>
        </p:nvSpPr>
        <p:spPr bwMode="auto">
          <a:xfrm>
            <a:off x="4343400" y="3653185"/>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31" name="AutoShape 115"/>
          <p:cNvSpPr>
            <a:spLocks noChangeArrowheads="1"/>
          </p:cNvSpPr>
          <p:nvPr/>
        </p:nvSpPr>
        <p:spPr bwMode="auto">
          <a:xfrm rot="5400000">
            <a:off x="4570412" y="3880198"/>
            <a:ext cx="150813"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32" name="Freeform 116"/>
          <p:cNvSpPr>
            <a:spLocks/>
          </p:cNvSpPr>
          <p:nvPr/>
        </p:nvSpPr>
        <p:spPr bwMode="auto">
          <a:xfrm>
            <a:off x="2976563" y="3803997"/>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33" name="AutoShape 117"/>
          <p:cNvCxnSpPr>
            <a:cxnSpLocks noChangeShapeType="1"/>
            <a:stCxn id="649332" idx="3"/>
            <a:endCxn id="649331" idx="1"/>
          </p:cNvCxnSpPr>
          <p:nvPr/>
        </p:nvCxnSpPr>
        <p:spPr bwMode="auto">
          <a:xfrm>
            <a:off x="4343400" y="3803997"/>
            <a:ext cx="304800" cy="114300"/>
          </a:xfrm>
          <a:prstGeom prst="bentConnector2">
            <a:avLst/>
          </a:prstGeom>
          <a:noFill/>
          <a:ln w="9525">
            <a:solidFill>
              <a:schemeClr val="tx1"/>
            </a:solidFill>
            <a:miter lim="800000"/>
            <a:headEnd/>
            <a:tailEnd/>
          </a:ln>
          <a:effectLst/>
        </p:spPr>
      </p:cxnSp>
      <p:sp>
        <p:nvSpPr>
          <p:cNvPr id="649334" name="Line 118"/>
          <p:cNvSpPr>
            <a:spLocks noChangeShapeType="1"/>
          </p:cNvSpPr>
          <p:nvPr/>
        </p:nvSpPr>
        <p:spPr bwMode="auto">
          <a:xfrm>
            <a:off x="4343400" y="3956397"/>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35" name="AutoShape 119"/>
          <p:cNvSpPr>
            <a:spLocks noChangeArrowheads="1"/>
          </p:cNvSpPr>
          <p:nvPr/>
        </p:nvSpPr>
        <p:spPr bwMode="auto">
          <a:xfrm rot="5400000">
            <a:off x="4570413" y="4183410"/>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36" name="Freeform 120"/>
          <p:cNvSpPr>
            <a:spLocks/>
          </p:cNvSpPr>
          <p:nvPr/>
        </p:nvSpPr>
        <p:spPr bwMode="auto">
          <a:xfrm>
            <a:off x="2976563" y="4107210"/>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37" name="AutoShape 121"/>
          <p:cNvCxnSpPr>
            <a:cxnSpLocks noChangeShapeType="1"/>
            <a:stCxn id="649336" idx="3"/>
            <a:endCxn id="649335" idx="1"/>
          </p:cNvCxnSpPr>
          <p:nvPr/>
        </p:nvCxnSpPr>
        <p:spPr bwMode="auto">
          <a:xfrm>
            <a:off x="4343400" y="4107210"/>
            <a:ext cx="304800" cy="114300"/>
          </a:xfrm>
          <a:prstGeom prst="bentConnector2">
            <a:avLst/>
          </a:prstGeom>
          <a:noFill/>
          <a:ln w="9525">
            <a:solidFill>
              <a:schemeClr val="tx1"/>
            </a:solidFill>
            <a:miter lim="800000"/>
            <a:headEnd/>
            <a:tailEnd/>
          </a:ln>
          <a:effectLst/>
        </p:spPr>
      </p:cxnSp>
      <p:sp>
        <p:nvSpPr>
          <p:cNvPr id="649338" name="Line 122"/>
          <p:cNvSpPr>
            <a:spLocks noChangeShapeType="1"/>
          </p:cNvSpPr>
          <p:nvPr/>
        </p:nvSpPr>
        <p:spPr bwMode="auto">
          <a:xfrm>
            <a:off x="4343400" y="4259610"/>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39" name="AutoShape 123"/>
          <p:cNvSpPr>
            <a:spLocks noChangeArrowheads="1"/>
          </p:cNvSpPr>
          <p:nvPr/>
        </p:nvSpPr>
        <p:spPr bwMode="auto">
          <a:xfrm rot="5400000">
            <a:off x="4570413" y="4488210"/>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40" name="Freeform 124"/>
          <p:cNvSpPr>
            <a:spLocks/>
          </p:cNvSpPr>
          <p:nvPr/>
        </p:nvSpPr>
        <p:spPr bwMode="auto">
          <a:xfrm>
            <a:off x="2976563" y="4412010"/>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41" name="AutoShape 125"/>
          <p:cNvCxnSpPr>
            <a:cxnSpLocks noChangeShapeType="1"/>
            <a:stCxn id="649340" idx="3"/>
            <a:endCxn id="649339" idx="1"/>
          </p:cNvCxnSpPr>
          <p:nvPr/>
        </p:nvCxnSpPr>
        <p:spPr bwMode="auto">
          <a:xfrm>
            <a:off x="4343400" y="4412010"/>
            <a:ext cx="304800" cy="114300"/>
          </a:xfrm>
          <a:prstGeom prst="bentConnector2">
            <a:avLst/>
          </a:prstGeom>
          <a:noFill/>
          <a:ln w="9525">
            <a:solidFill>
              <a:schemeClr val="tx1"/>
            </a:solidFill>
            <a:miter lim="800000"/>
            <a:headEnd/>
            <a:tailEnd/>
          </a:ln>
          <a:effectLst/>
        </p:spPr>
      </p:cxnSp>
      <p:sp>
        <p:nvSpPr>
          <p:cNvPr id="649342" name="Line 126"/>
          <p:cNvSpPr>
            <a:spLocks noChangeShapeType="1"/>
          </p:cNvSpPr>
          <p:nvPr/>
        </p:nvSpPr>
        <p:spPr bwMode="auto">
          <a:xfrm>
            <a:off x="4343400" y="4564410"/>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43" name="AutoShape 127"/>
          <p:cNvSpPr>
            <a:spLocks noChangeArrowheads="1"/>
          </p:cNvSpPr>
          <p:nvPr/>
        </p:nvSpPr>
        <p:spPr bwMode="auto">
          <a:xfrm rot="5400000">
            <a:off x="4570412" y="4791423"/>
            <a:ext cx="150813" cy="150812"/>
          </a:xfrm>
          <a:prstGeom prst="triangle">
            <a:avLst>
              <a:gd name="adj" fmla="val 50000"/>
            </a:avLst>
          </a:prstGeom>
          <a:solidFill>
            <a:srgbClr val="3366FF"/>
          </a:solidFill>
          <a:ln w="9525" algn="ctr">
            <a:solidFill>
              <a:schemeClr val="tx1"/>
            </a:solidFill>
            <a:miter lim="800000"/>
            <a:headEnd/>
            <a:tailEnd/>
          </a:ln>
          <a:effectLst>
            <a:outerShdw blurRad="149987" dist="250190" dir="30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44" name="Freeform 128"/>
          <p:cNvSpPr>
            <a:spLocks/>
          </p:cNvSpPr>
          <p:nvPr/>
        </p:nvSpPr>
        <p:spPr bwMode="auto">
          <a:xfrm>
            <a:off x="2976563" y="4715222"/>
            <a:ext cx="1366837" cy="76200"/>
          </a:xfrm>
          <a:custGeom>
            <a:avLst/>
            <a:gdLst/>
            <a:ahLst/>
            <a:cxnLst>
              <a:cxn ang="0">
                <a:pos x="0" y="48"/>
              </a:cxn>
              <a:cxn ang="0">
                <a:pos x="144" y="48"/>
              </a:cxn>
              <a:cxn ang="0">
                <a:pos x="144" y="0"/>
              </a:cxn>
              <a:cxn ang="0">
                <a:pos x="861" y="0"/>
              </a:cxn>
            </a:cxnLst>
            <a:rect l="0" t="0" r="r" b="b"/>
            <a:pathLst>
              <a:path w="861" h="48">
                <a:moveTo>
                  <a:pt x="0" y="48"/>
                </a:moveTo>
                <a:lnTo>
                  <a:pt x="144" y="48"/>
                </a:lnTo>
                <a:lnTo>
                  <a:pt x="144" y="0"/>
                </a:lnTo>
                <a:lnTo>
                  <a:pt x="861"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45" name="AutoShape 129"/>
          <p:cNvCxnSpPr>
            <a:cxnSpLocks noChangeShapeType="1"/>
            <a:stCxn id="649344" idx="3"/>
            <a:endCxn id="649343" idx="1"/>
          </p:cNvCxnSpPr>
          <p:nvPr/>
        </p:nvCxnSpPr>
        <p:spPr bwMode="auto">
          <a:xfrm>
            <a:off x="4343400" y="4715222"/>
            <a:ext cx="304800" cy="114300"/>
          </a:xfrm>
          <a:prstGeom prst="bentConnector2">
            <a:avLst/>
          </a:prstGeom>
          <a:noFill/>
          <a:ln w="9525">
            <a:solidFill>
              <a:schemeClr val="tx1"/>
            </a:solidFill>
            <a:miter lim="800000"/>
            <a:headEnd/>
            <a:tailEnd/>
          </a:ln>
          <a:effectLst/>
        </p:spPr>
      </p:cxnSp>
      <p:sp>
        <p:nvSpPr>
          <p:cNvPr id="649346" name="Line 130"/>
          <p:cNvSpPr>
            <a:spLocks noChangeShapeType="1"/>
          </p:cNvSpPr>
          <p:nvPr/>
        </p:nvSpPr>
        <p:spPr bwMode="auto">
          <a:xfrm>
            <a:off x="4343400" y="4867622"/>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49347" name="AutoShape 131"/>
          <p:cNvCxnSpPr>
            <a:cxnSpLocks noChangeShapeType="1"/>
            <a:stCxn id="649310" idx="0"/>
          </p:cNvCxnSpPr>
          <p:nvPr/>
        </p:nvCxnSpPr>
        <p:spPr bwMode="auto">
          <a:xfrm rot="5400000" flipH="1" flipV="1">
            <a:off x="2904205" y="4861361"/>
            <a:ext cx="365125" cy="222074"/>
          </a:xfrm>
          <a:prstGeom prst="bentConnector3">
            <a:avLst>
              <a:gd name="adj1" fmla="val 99591"/>
            </a:avLst>
          </a:prstGeom>
          <a:noFill/>
          <a:ln w="9525">
            <a:solidFill>
              <a:schemeClr val="tx1"/>
            </a:solidFill>
            <a:miter lim="800000"/>
            <a:headEnd/>
            <a:tailEnd/>
          </a:ln>
          <a:effectLst/>
        </p:spPr>
      </p:cxnSp>
      <p:sp>
        <p:nvSpPr>
          <p:cNvPr id="649348" name="Freeform 132"/>
          <p:cNvSpPr>
            <a:spLocks/>
          </p:cNvSpPr>
          <p:nvPr/>
        </p:nvSpPr>
        <p:spPr bwMode="auto">
          <a:xfrm>
            <a:off x="2446338" y="4562822"/>
            <a:ext cx="150812" cy="227013"/>
          </a:xfrm>
          <a:custGeom>
            <a:avLst/>
            <a:gdLst/>
            <a:ahLst/>
            <a:cxnLst>
              <a:cxn ang="0">
                <a:pos x="0" y="143"/>
              </a:cxn>
              <a:cxn ang="0">
                <a:pos x="0" y="48"/>
              </a:cxn>
              <a:cxn ang="0">
                <a:pos x="95" y="48"/>
              </a:cxn>
              <a:cxn ang="0">
                <a:pos x="95" y="0"/>
              </a:cxn>
            </a:cxnLst>
            <a:rect l="0" t="0" r="r" b="b"/>
            <a:pathLst>
              <a:path w="95" h="143">
                <a:moveTo>
                  <a:pt x="0" y="143"/>
                </a:moveTo>
                <a:lnTo>
                  <a:pt x="0" y="48"/>
                </a:lnTo>
                <a:lnTo>
                  <a:pt x="95" y="48"/>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49" name="Freeform 133"/>
          <p:cNvSpPr>
            <a:spLocks/>
          </p:cNvSpPr>
          <p:nvPr/>
        </p:nvSpPr>
        <p:spPr bwMode="auto">
          <a:xfrm>
            <a:off x="2446338" y="4259610"/>
            <a:ext cx="150812" cy="379412"/>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0" name="Freeform 134"/>
          <p:cNvSpPr>
            <a:spLocks/>
          </p:cNvSpPr>
          <p:nvPr/>
        </p:nvSpPr>
        <p:spPr bwMode="auto">
          <a:xfrm>
            <a:off x="2446338" y="3954810"/>
            <a:ext cx="150812" cy="379412"/>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1" name="Freeform 135"/>
          <p:cNvSpPr>
            <a:spLocks/>
          </p:cNvSpPr>
          <p:nvPr/>
        </p:nvSpPr>
        <p:spPr bwMode="auto">
          <a:xfrm>
            <a:off x="2446338" y="3651597"/>
            <a:ext cx="150812" cy="379413"/>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2" name="Freeform 136"/>
          <p:cNvSpPr>
            <a:spLocks/>
          </p:cNvSpPr>
          <p:nvPr/>
        </p:nvSpPr>
        <p:spPr bwMode="auto">
          <a:xfrm>
            <a:off x="2446338" y="3348385"/>
            <a:ext cx="150812" cy="379412"/>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3" name="Freeform 137"/>
          <p:cNvSpPr>
            <a:spLocks/>
          </p:cNvSpPr>
          <p:nvPr/>
        </p:nvSpPr>
        <p:spPr bwMode="auto">
          <a:xfrm>
            <a:off x="4722813" y="2741960"/>
            <a:ext cx="150812" cy="303212"/>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4" name="Freeform 138"/>
          <p:cNvSpPr>
            <a:spLocks/>
          </p:cNvSpPr>
          <p:nvPr/>
        </p:nvSpPr>
        <p:spPr bwMode="auto">
          <a:xfrm>
            <a:off x="4722813" y="3045172"/>
            <a:ext cx="150812" cy="303213"/>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5" name="Freeform 139"/>
          <p:cNvSpPr>
            <a:spLocks/>
          </p:cNvSpPr>
          <p:nvPr/>
        </p:nvSpPr>
        <p:spPr bwMode="auto">
          <a:xfrm>
            <a:off x="4722813" y="3348385"/>
            <a:ext cx="150812" cy="303212"/>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6" name="Freeform 140"/>
          <p:cNvSpPr>
            <a:spLocks/>
          </p:cNvSpPr>
          <p:nvPr/>
        </p:nvSpPr>
        <p:spPr bwMode="auto">
          <a:xfrm>
            <a:off x="4722813" y="3651597"/>
            <a:ext cx="150812" cy="303213"/>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7" name="Freeform 141"/>
          <p:cNvSpPr>
            <a:spLocks/>
          </p:cNvSpPr>
          <p:nvPr/>
        </p:nvSpPr>
        <p:spPr bwMode="auto">
          <a:xfrm>
            <a:off x="4722813" y="3956397"/>
            <a:ext cx="150812" cy="303213"/>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8" name="Freeform 142"/>
          <p:cNvSpPr>
            <a:spLocks/>
          </p:cNvSpPr>
          <p:nvPr/>
        </p:nvSpPr>
        <p:spPr bwMode="auto">
          <a:xfrm>
            <a:off x="4722813" y="4259610"/>
            <a:ext cx="150812" cy="303212"/>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59" name="Freeform 143"/>
          <p:cNvSpPr>
            <a:spLocks/>
          </p:cNvSpPr>
          <p:nvPr/>
        </p:nvSpPr>
        <p:spPr bwMode="auto">
          <a:xfrm>
            <a:off x="4722813" y="4562822"/>
            <a:ext cx="150812" cy="303213"/>
          </a:xfrm>
          <a:custGeom>
            <a:avLst/>
            <a:gdLst/>
            <a:ahLst/>
            <a:cxnLst>
              <a:cxn ang="0">
                <a:pos x="0" y="0"/>
              </a:cxn>
              <a:cxn ang="0">
                <a:pos x="95" y="0"/>
              </a:cxn>
              <a:cxn ang="0">
                <a:pos x="95" y="191"/>
              </a:cxn>
            </a:cxnLst>
            <a:rect l="0" t="0" r="r" b="b"/>
            <a:pathLst>
              <a:path w="95" h="191">
                <a:moveTo>
                  <a:pt x="0" y="0"/>
                </a:moveTo>
                <a:lnTo>
                  <a:pt x="95" y="0"/>
                </a:lnTo>
                <a:lnTo>
                  <a:pt x="95"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60" name="Freeform 144"/>
          <p:cNvSpPr>
            <a:spLocks/>
          </p:cNvSpPr>
          <p:nvPr/>
        </p:nvSpPr>
        <p:spPr bwMode="auto">
          <a:xfrm>
            <a:off x="3811588" y="4866035"/>
            <a:ext cx="1062037" cy="379412"/>
          </a:xfrm>
          <a:custGeom>
            <a:avLst/>
            <a:gdLst/>
            <a:ahLst/>
            <a:cxnLst>
              <a:cxn ang="0">
                <a:pos x="574" y="0"/>
              </a:cxn>
              <a:cxn ang="0">
                <a:pos x="669" y="0"/>
              </a:cxn>
              <a:cxn ang="0">
                <a:pos x="669" y="239"/>
              </a:cxn>
              <a:cxn ang="0">
                <a:pos x="0" y="239"/>
              </a:cxn>
              <a:cxn ang="0">
                <a:pos x="0" y="0"/>
              </a:cxn>
            </a:cxnLst>
            <a:rect l="0" t="0" r="r" b="b"/>
            <a:pathLst>
              <a:path w="669" h="239">
                <a:moveTo>
                  <a:pt x="574" y="0"/>
                </a:moveTo>
                <a:lnTo>
                  <a:pt x="669" y="0"/>
                </a:lnTo>
                <a:lnTo>
                  <a:pt x="669" y="239"/>
                </a:lnTo>
                <a:lnTo>
                  <a:pt x="0" y="239"/>
                </a:lnTo>
                <a:lnTo>
                  <a:pt x="0" y="0"/>
                </a:lnTo>
              </a:path>
            </a:pathLst>
          </a:custGeom>
          <a:noFill/>
          <a:ln w="9525" cap="flat" cmpd="sng">
            <a:solidFill>
              <a:schemeClr val="tx1"/>
            </a:solidFill>
            <a:prstDash val="solid"/>
            <a:round/>
            <a:headEnd/>
            <a:tailEnd type="triangle" w="lg" len="sm"/>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61" name="AutoShape 145"/>
          <p:cNvSpPr>
            <a:spLocks noChangeArrowheads="1"/>
          </p:cNvSpPr>
          <p:nvPr/>
        </p:nvSpPr>
        <p:spPr bwMode="auto">
          <a:xfrm>
            <a:off x="6924675" y="2664172"/>
            <a:ext cx="303213" cy="455613"/>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62" name="Oval 146"/>
          <p:cNvSpPr>
            <a:spLocks noChangeArrowheads="1"/>
          </p:cNvSpPr>
          <p:nvPr/>
        </p:nvSpPr>
        <p:spPr bwMode="auto">
          <a:xfrm>
            <a:off x="6773863" y="2892772"/>
            <a:ext cx="150812" cy="152400"/>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64" name="Text Box 148"/>
          <p:cNvSpPr txBox="1">
            <a:spLocks noChangeArrowheads="1"/>
          </p:cNvSpPr>
          <p:nvPr/>
        </p:nvSpPr>
        <p:spPr bwMode="auto">
          <a:xfrm>
            <a:off x="5291138" y="2995960"/>
            <a:ext cx="1053494"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No earlier</a:t>
            </a:r>
          </a:p>
          <a:p>
            <a:pPr algn="ctr" fontAlgn="base">
              <a:spcBef>
                <a:spcPct val="0"/>
              </a:spcBef>
              <a:spcAft>
                <a:spcPct val="0"/>
              </a:spcAft>
            </a:pPr>
            <a:r>
              <a:rPr lang="en-US" sz="1600">
                <a:solidFill>
                  <a:srgbClr val="000000"/>
                </a:solidFill>
                <a:latin typeface="Gill Sans MT" pitchFamily="34" charset="0"/>
              </a:rPr>
              <a:t>matches</a:t>
            </a:r>
          </a:p>
        </p:txBody>
      </p:sp>
      <p:sp>
        <p:nvSpPr>
          <p:cNvPr id="649365" name="Text Box 149"/>
          <p:cNvSpPr txBox="1">
            <a:spLocks noChangeArrowheads="1"/>
          </p:cNvSpPr>
          <p:nvPr/>
        </p:nvSpPr>
        <p:spPr bwMode="auto">
          <a:xfrm>
            <a:off x="5164138" y="2649885"/>
            <a:ext cx="117493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Addr match</a:t>
            </a:r>
          </a:p>
        </p:txBody>
      </p:sp>
      <p:sp>
        <p:nvSpPr>
          <p:cNvPr id="649366" name="Text Box 150"/>
          <p:cNvSpPr txBox="1">
            <a:spLocks noChangeArrowheads="1"/>
          </p:cNvSpPr>
          <p:nvPr/>
        </p:nvSpPr>
        <p:spPr bwMode="auto">
          <a:xfrm>
            <a:off x="5189538" y="2286347"/>
            <a:ext cx="1072346"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Valid store</a:t>
            </a:r>
          </a:p>
        </p:txBody>
      </p:sp>
      <p:sp>
        <p:nvSpPr>
          <p:cNvPr id="649367" name="Freeform 151"/>
          <p:cNvSpPr>
            <a:spLocks/>
          </p:cNvSpPr>
          <p:nvPr/>
        </p:nvSpPr>
        <p:spPr bwMode="auto">
          <a:xfrm>
            <a:off x="6316663" y="2437160"/>
            <a:ext cx="608012" cy="303212"/>
          </a:xfrm>
          <a:custGeom>
            <a:avLst/>
            <a:gdLst/>
            <a:ahLst/>
            <a:cxnLst>
              <a:cxn ang="0">
                <a:pos x="0" y="0"/>
              </a:cxn>
              <a:cxn ang="0">
                <a:pos x="191" y="0"/>
              </a:cxn>
              <a:cxn ang="0">
                <a:pos x="191" y="191"/>
              </a:cxn>
              <a:cxn ang="0">
                <a:pos x="383" y="191"/>
              </a:cxn>
            </a:cxnLst>
            <a:rect l="0" t="0" r="r" b="b"/>
            <a:pathLst>
              <a:path w="383" h="191">
                <a:moveTo>
                  <a:pt x="0" y="0"/>
                </a:moveTo>
                <a:lnTo>
                  <a:pt x="191" y="0"/>
                </a:lnTo>
                <a:lnTo>
                  <a:pt x="191" y="191"/>
                </a:lnTo>
                <a:lnTo>
                  <a:pt x="383" y="191"/>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68" name="Line 152"/>
          <p:cNvSpPr>
            <a:spLocks noChangeShapeType="1"/>
          </p:cNvSpPr>
          <p:nvPr/>
        </p:nvSpPr>
        <p:spPr bwMode="auto">
          <a:xfrm>
            <a:off x="6316663" y="2816572"/>
            <a:ext cx="6080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70" name="Freeform 154"/>
          <p:cNvSpPr>
            <a:spLocks/>
          </p:cNvSpPr>
          <p:nvPr/>
        </p:nvSpPr>
        <p:spPr bwMode="auto">
          <a:xfrm>
            <a:off x="6316663" y="2968972"/>
            <a:ext cx="455612" cy="303213"/>
          </a:xfrm>
          <a:custGeom>
            <a:avLst/>
            <a:gdLst/>
            <a:ahLst/>
            <a:cxnLst>
              <a:cxn ang="0">
                <a:pos x="0" y="191"/>
              </a:cxn>
              <a:cxn ang="0">
                <a:pos x="191" y="191"/>
              </a:cxn>
              <a:cxn ang="0">
                <a:pos x="191" y="0"/>
              </a:cxn>
              <a:cxn ang="0">
                <a:pos x="287" y="0"/>
              </a:cxn>
            </a:cxnLst>
            <a:rect l="0" t="0" r="r" b="b"/>
            <a:pathLst>
              <a:path w="287" h="191">
                <a:moveTo>
                  <a:pt x="0" y="191"/>
                </a:moveTo>
                <a:lnTo>
                  <a:pt x="191" y="191"/>
                </a:lnTo>
                <a:lnTo>
                  <a:pt x="191" y="0"/>
                </a:lnTo>
                <a:lnTo>
                  <a:pt x="287"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71" name="Line 155"/>
          <p:cNvSpPr>
            <a:spLocks noChangeShapeType="1"/>
          </p:cNvSpPr>
          <p:nvPr/>
        </p:nvSpPr>
        <p:spPr bwMode="auto">
          <a:xfrm>
            <a:off x="7227888" y="2892772"/>
            <a:ext cx="150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72" name="Text Box 156"/>
          <p:cNvSpPr txBox="1">
            <a:spLocks noChangeArrowheads="1"/>
          </p:cNvSpPr>
          <p:nvPr/>
        </p:nvSpPr>
        <p:spPr bwMode="auto">
          <a:xfrm>
            <a:off x="7340600" y="2591147"/>
            <a:ext cx="859531"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Use this</a:t>
            </a:r>
          </a:p>
          <a:p>
            <a:pPr algn="ctr" fontAlgn="base">
              <a:spcBef>
                <a:spcPct val="0"/>
              </a:spcBef>
              <a:spcAft>
                <a:spcPct val="0"/>
              </a:spcAft>
            </a:pPr>
            <a:r>
              <a:rPr lang="en-US" sz="1600">
                <a:solidFill>
                  <a:srgbClr val="000000"/>
                </a:solidFill>
                <a:latin typeface="Gill Sans MT" pitchFamily="34" charset="0"/>
              </a:rPr>
              <a:t>store</a:t>
            </a:r>
          </a:p>
        </p:txBody>
      </p:sp>
      <p:sp>
        <p:nvSpPr>
          <p:cNvPr id="649373" name="AutoShape 157"/>
          <p:cNvSpPr>
            <a:spLocks noChangeArrowheads="1"/>
          </p:cNvSpPr>
          <p:nvPr/>
        </p:nvSpPr>
        <p:spPr bwMode="auto">
          <a:xfrm>
            <a:off x="5178425" y="3880197"/>
            <a:ext cx="2960688" cy="909638"/>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a:solidFill>
                  <a:srgbClr val="FFFFFF"/>
                </a:solidFill>
                <a:latin typeface="Gill Sans MT" pitchFamily="34" charset="0"/>
              </a:rPr>
              <a:t>Need to adjust this so that</a:t>
            </a:r>
          </a:p>
          <a:p>
            <a:pPr algn="ctr" fontAlgn="base">
              <a:spcBef>
                <a:spcPct val="0"/>
              </a:spcBef>
              <a:spcAft>
                <a:spcPct val="0"/>
              </a:spcAft>
            </a:pPr>
            <a:r>
              <a:rPr lang="en-US" sz="1600" dirty="0">
                <a:solidFill>
                  <a:srgbClr val="FFFFFF"/>
                </a:solidFill>
                <a:latin typeface="Gill Sans MT" pitchFamily="34" charset="0"/>
              </a:rPr>
              <a:t>load need not be at bottom,</a:t>
            </a:r>
          </a:p>
          <a:p>
            <a:pPr algn="ctr" fontAlgn="base">
              <a:spcBef>
                <a:spcPct val="0"/>
              </a:spcBef>
              <a:spcAft>
                <a:spcPct val="0"/>
              </a:spcAft>
            </a:pPr>
            <a:r>
              <a:rPr lang="en-US" sz="1600" dirty="0">
                <a:solidFill>
                  <a:srgbClr val="FFFFFF"/>
                </a:solidFill>
                <a:latin typeface="Gill Sans MT" pitchFamily="34" charset="0"/>
              </a:rPr>
              <a:t>and LSQ can wrap-around</a:t>
            </a:r>
          </a:p>
        </p:txBody>
      </p:sp>
      <p:grpSp>
        <p:nvGrpSpPr>
          <p:cNvPr id="649376" name="Group 160"/>
          <p:cNvGrpSpPr>
            <a:grpSpLocks/>
          </p:cNvGrpSpPr>
          <p:nvPr/>
        </p:nvGrpSpPr>
        <p:grpSpPr bwMode="auto">
          <a:xfrm>
            <a:off x="2371725" y="4713635"/>
            <a:ext cx="5767388" cy="1163637"/>
            <a:chOff x="1494" y="2829"/>
            <a:chExt cx="3633" cy="733"/>
          </a:xfrm>
        </p:grpSpPr>
        <p:sp>
          <p:nvSpPr>
            <p:cNvPr id="649374" name="AutoShape 158"/>
            <p:cNvSpPr>
              <a:spLocks noChangeArrowheads="1"/>
            </p:cNvSpPr>
            <p:nvPr/>
          </p:nvSpPr>
          <p:spPr bwMode="auto">
            <a:xfrm>
              <a:off x="3262" y="3116"/>
              <a:ext cx="1865" cy="383"/>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If |LSQ| is large, logic can be</a:t>
              </a:r>
            </a:p>
            <a:p>
              <a:pPr algn="ctr" fontAlgn="base">
                <a:spcBef>
                  <a:spcPct val="0"/>
                </a:spcBef>
                <a:spcAft>
                  <a:spcPct val="0"/>
                </a:spcAft>
              </a:pPr>
              <a:r>
                <a:rPr lang="en-US" sz="1600">
                  <a:solidFill>
                    <a:srgbClr val="FFFFFF"/>
                  </a:solidFill>
                  <a:latin typeface="Gill Sans MT" pitchFamily="34" charset="0"/>
                </a:rPr>
                <a:t>adapted to have log delay</a:t>
              </a:r>
            </a:p>
          </p:txBody>
        </p:sp>
        <p:sp>
          <p:nvSpPr>
            <p:cNvPr id="649375" name="Freeform 159"/>
            <p:cNvSpPr>
              <a:spLocks/>
            </p:cNvSpPr>
            <p:nvPr/>
          </p:nvSpPr>
          <p:spPr bwMode="auto">
            <a:xfrm>
              <a:off x="1494" y="2829"/>
              <a:ext cx="1768" cy="733"/>
            </a:xfrm>
            <a:custGeom>
              <a:avLst/>
              <a:gdLst/>
              <a:ahLst/>
              <a:cxnLst>
                <a:cxn ang="0">
                  <a:pos x="1736" y="478"/>
                </a:cxn>
                <a:cxn ang="0">
                  <a:pos x="1258" y="478"/>
                </a:cxn>
                <a:cxn ang="0">
                  <a:pos x="207" y="717"/>
                </a:cxn>
                <a:cxn ang="0">
                  <a:pos x="15" y="383"/>
                </a:cxn>
                <a:cxn ang="0">
                  <a:pos x="254" y="144"/>
                </a:cxn>
                <a:cxn ang="0">
                  <a:pos x="302" y="0"/>
                </a:cxn>
              </a:cxnLst>
              <a:rect l="0" t="0" r="r" b="b"/>
              <a:pathLst>
                <a:path w="1736" h="733">
                  <a:moveTo>
                    <a:pt x="1736" y="478"/>
                  </a:moveTo>
                  <a:cubicBezTo>
                    <a:pt x="1624" y="458"/>
                    <a:pt x="1513" y="438"/>
                    <a:pt x="1258" y="478"/>
                  </a:cubicBezTo>
                  <a:cubicBezTo>
                    <a:pt x="1003" y="518"/>
                    <a:pt x="414" y="733"/>
                    <a:pt x="207" y="717"/>
                  </a:cubicBezTo>
                  <a:cubicBezTo>
                    <a:pt x="0" y="701"/>
                    <a:pt x="7" y="478"/>
                    <a:pt x="15" y="383"/>
                  </a:cubicBezTo>
                  <a:cubicBezTo>
                    <a:pt x="23" y="288"/>
                    <a:pt x="206" y="208"/>
                    <a:pt x="254" y="144"/>
                  </a:cubicBezTo>
                  <a:cubicBezTo>
                    <a:pt x="302" y="80"/>
                    <a:pt x="302" y="40"/>
                    <a:pt x="302" y="0"/>
                  </a:cubicBezTo>
                </a:path>
              </a:pathLst>
            </a:custGeom>
            <a:noFill/>
            <a:ln w="38100" cap="flat" cmpd="sng">
              <a:solidFill>
                <a:srgbClr val="0000FF"/>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649377" name="Freeform 161"/>
          <p:cNvSpPr>
            <a:spLocks/>
          </p:cNvSpPr>
          <p:nvPr/>
        </p:nvSpPr>
        <p:spPr bwMode="auto">
          <a:xfrm>
            <a:off x="2446338" y="3045172"/>
            <a:ext cx="150812" cy="379413"/>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9378" name="Freeform 162"/>
          <p:cNvSpPr>
            <a:spLocks/>
          </p:cNvSpPr>
          <p:nvPr/>
        </p:nvSpPr>
        <p:spPr bwMode="auto">
          <a:xfrm>
            <a:off x="2446338" y="2740372"/>
            <a:ext cx="150812" cy="379413"/>
          </a:xfrm>
          <a:custGeom>
            <a:avLst/>
            <a:gdLst/>
            <a:ahLst/>
            <a:cxnLst>
              <a:cxn ang="0">
                <a:pos x="0" y="239"/>
              </a:cxn>
              <a:cxn ang="0">
                <a:pos x="0" y="47"/>
              </a:cxn>
              <a:cxn ang="0">
                <a:pos x="95" y="47"/>
              </a:cxn>
              <a:cxn ang="0">
                <a:pos x="95" y="0"/>
              </a:cxn>
            </a:cxnLst>
            <a:rect l="0" t="0" r="r" b="b"/>
            <a:pathLst>
              <a:path w="95" h="239">
                <a:moveTo>
                  <a:pt x="0" y="239"/>
                </a:moveTo>
                <a:lnTo>
                  <a:pt x="0" y="47"/>
                </a:lnTo>
                <a:lnTo>
                  <a:pt x="95" y="47"/>
                </a:lnTo>
                <a:lnTo>
                  <a:pt x="95"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1596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9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9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3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12" name="AutoShape 48"/>
          <p:cNvSpPr>
            <a:spLocks noChangeArrowheads="1"/>
          </p:cNvSpPr>
          <p:nvPr/>
        </p:nvSpPr>
        <p:spPr bwMode="auto">
          <a:xfrm>
            <a:off x="2446338" y="2282081"/>
            <a:ext cx="606425" cy="2884487"/>
          </a:xfrm>
          <a:prstGeom prst="roundRect">
            <a:avLst>
              <a:gd name="adj" fmla="val 16667"/>
            </a:avLst>
          </a:prstGeom>
          <a:solidFill>
            <a:srgbClr val="3366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p>
            <a:pPr algn="ctr" fontAlgn="base">
              <a:spcBef>
                <a:spcPct val="0"/>
              </a:spcBef>
              <a:spcAft>
                <a:spcPct val="0"/>
              </a:spcAft>
            </a:pPr>
            <a:r>
              <a:rPr lang="en-US" sz="1600">
                <a:solidFill>
                  <a:srgbClr val="FFFFFF"/>
                </a:solidFill>
                <a:latin typeface="Gill Sans MT" pitchFamily="34" charset="0"/>
              </a:rPr>
              <a:t>Similar Logic to Previous Slide</a:t>
            </a:r>
          </a:p>
        </p:txBody>
      </p:sp>
      <p:sp>
        <p:nvSpPr>
          <p:cNvPr id="651266" name="Rectangle 2"/>
          <p:cNvSpPr>
            <a:spLocks noGrp="1" noChangeArrowheads="1"/>
          </p:cNvSpPr>
          <p:nvPr>
            <p:ph type="title"/>
          </p:nvPr>
        </p:nvSpPr>
        <p:spPr/>
        <p:txBody>
          <a:bodyPr>
            <a:normAutofit fontScale="90000"/>
          </a:bodyPr>
          <a:lstStyle/>
          <a:p>
            <a:r>
              <a:rPr lang="en-US"/>
              <a:t>Data Forwarding</a:t>
            </a:r>
            <a:endParaRPr lang="en-US" dirty="0"/>
          </a:p>
        </p:txBody>
      </p:sp>
      <p:sp>
        <p:nvSpPr>
          <p:cNvPr id="3" name="Content Placeholder 2"/>
          <p:cNvSpPr>
            <a:spLocks noGrp="1"/>
          </p:cNvSpPr>
          <p:nvPr>
            <p:ph idx="1"/>
          </p:nvPr>
        </p:nvSpPr>
        <p:spPr/>
        <p:txBody>
          <a:bodyPr/>
          <a:lstStyle/>
          <a:p>
            <a:r>
              <a:rPr lang="en-US" dirty="0"/>
              <a:t>On execute Store (STA+STD), check for later Loads</a:t>
            </a:r>
          </a:p>
        </p:txBody>
      </p:sp>
      <p:sp>
        <p:nvSpPr>
          <p:cNvPr id="651269" name="Rectangle 5"/>
          <p:cNvSpPr>
            <a:spLocks noChangeArrowheads="1"/>
          </p:cNvSpPr>
          <p:nvPr/>
        </p:nvSpPr>
        <p:spPr bwMode="auto">
          <a:xfrm>
            <a:off x="1231900" y="2510681"/>
            <a:ext cx="1062038" cy="303212"/>
          </a:xfrm>
          <a:prstGeom prst="rect">
            <a:avLst/>
          </a:prstGeom>
          <a:solidFill>
            <a:srgbClr val="FFC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ST 0x4000</a:t>
            </a:r>
          </a:p>
        </p:txBody>
      </p:sp>
      <p:sp>
        <p:nvSpPr>
          <p:cNvPr id="651270" name="Rectangle 6"/>
          <p:cNvSpPr>
            <a:spLocks noChangeArrowheads="1"/>
          </p:cNvSpPr>
          <p:nvPr/>
        </p:nvSpPr>
        <p:spPr bwMode="auto">
          <a:xfrm>
            <a:off x="1231900" y="2813893"/>
            <a:ext cx="10620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71" name="Rectangle 7"/>
          <p:cNvSpPr>
            <a:spLocks noChangeArrowheads="1"/>
          </p:cNvSpPr>
          <p:nvPr/>
        </p:nvSpPr>
        <p:spPr bwMode="auto">
          <a:xfrm>
            <a:off x="1231900" y="3117106"/>
            <a:ext cx="1062038" cy="303212"/>
          </a:xfrm>
          <a:prstGeom prst="rect">
            <a:avLst/>
          </a:prstGeom>
          <a:solidFill>
            <a:srgbClr val="FFC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ST 0x4120</a:t>
            </a:r>
          </a:p>
        </p:txBody>
      </p:sp>
      <p:sp>
        <p:nvSpPr>
          <p:cNvPr id="651272" name="Rectangle 8"/>
          <p:cNvSpPr>
            <a:spLocks noChangeArrowheads="1"/>
          </p:cNvSpPr>
          <p:nvPr/>
        </p:nvSpPr>
        <p:spPr bwMode="auto">
          <a:xfrm>
            <a:off x="1231900" y="3421906"/>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75" name="Rectangle 11"/>
          <p:cNvSpPr>
            <a:spLocks noChangeArrowheads="1"/>
          </p:cNvSpPr>
          <p:nvPr/>
        </p:nvSpPr>
        <p:spPr bwMode="auto">
          <a:xfrm>
            <a:off x="1231900" y="3725118"/>
            <a:ext cx="1062038"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LD 0x4000</a:t>
            </a:r>
          </a:p>
        </p:txBody>
      </p:sp>
      <p:sp>
        <p:nvSpPr>
          <p:cNvPr id="651277" name="Rectangle 13"/>
          <p:cNvSpPr>
            <a:spLocks noChangeArrowheads="1"/>
          </p:cNvSpPr>
          <p:nvPr/>
        </p:nvSpPr>
        <p:spPr bwMode="auto">
          <a:xfrm>
            <a:off x="1231900" y="4636343"/>
            <a:ext cx="10620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81" name="AutoShape 17"/>
          <p:cNvSpPr>
            <a:spLocks noChangeArrowheads="1"/>
          </p:cNvSpPr>
          <p:nvPr/>
        </p:nvSpPr>
        <p:spPr bwMode="auto">
          <a:xfrm>
            <a:off x="6924675" y="2510681"/>
            <a:ext cx="303213" cy="4556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82" name="Oval 18"/>
          <p:cNvSpPr>
            <a:spLocks noChangeArrowheads="1"/>
          </p:cNvSpPr>
          <p:nvPr/>
        </p:nvSpPr>
        <p:spPr bwMode="auto">
          <a:xfrm>
            <a:off x="6773863" y="2510681"/>
            <a:ext cx="150812" cy="152400"/>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84" name="Text Box 20"/>
          <p:cNvSpPr txBox="1">
            <a:spLocks noChangeArrowheads="1"/>
          </p:cNvSpPr>
          <p:nvPr/>
        </p:nvSpPr>
        <p:spPr bwMode="auto">
          <a:xfrm>
            <a:off x="5164138" y="3010743"/>
            <a:ext cx="1176541"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Addr Match</a:t>
            </a:r>
          </a:p>
        </p:txBody>
      </p:sp>
      <p:sp>
        <p:nvSpPr>
          <p:cNvPr id="651285" name="Text Box 21"/>
          <p:cNvSpPr txBox="1">
            <a:spLocks noChangeArrowheads="1"/>
          </p:cNvSpPr>
          <p:nvPr/>
        </p:nvSpPr>
        <p:spPr bwMode="auto">
          <a:xfrm>
            <a:off x="5343525" y="2555131"/>
            <a:ext cx="779381"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 Load</a:t>
            </a:r>
          </a:p>
        </p:txBody>
      </p:sp>
      <p:sp>
        <p:nvSpPr>
          <p:cNvPr id="651289" name="Line 25"/>
          <p:cNvSpPr>
            <a:spLocks noChangeShapeType="1"/>
          </p:cNvSpPr>
          <p:nvPr/>
        </p:nvSpPr>
        <p:spPr bwMode="auto">
          <a:xfrm>
            <a:off x="7227888" y="2734518"/>
            <a:ext cx="150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0" name="Text Box 26"/>
          <p:cNvSpPr txBox="1">
            <a:spLocks noChangeArrowheads="1"/>
          </p:cNvSpPr>
          <p:nvPr/>
        </p:nvSpPr>
        <p:spPr bwMode="auto">
          <a:xfrm>
            <a:off x="7358063" y="2429718"/>
            <a:ext cx="866263"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Capture</a:t>
            </a:r>
          </a:p>
          <a:p>
            <a:pPr algn="ctr" fontAlgn="base">
              <a:spcBef>
                <a:spcPct val="0"/>
              </a:spcBef>
              <a:spcAft>
                <a:spcPct val="0"/>
              </a:spcAft>
            </a:pPr>
            <a:r>
              <a:rPr lang="en-US" sz="1600" dirty="0">
                <a:solidFill>
                  <a:srgbClr val="000000"/>
                </a:solidFill>
                <a:latin typeface="Gill Sans MT" pitchFamily="34" charset="0"/>
              </a:rPr>
              <a:t>Value</a:t>
            </a:r>
          </a:p>
        </p:txBody>
      </p:sp>
      <p:sp>
        <p:nvSpPr>
          <p:cNvPr id="651291" name="Line 27"/>
          <p:cNvSpPr>
            <a:spLocks noChangeShapeType="1"/>
          </p:cNvSpPr>
          <p:nvPr/>
        </p:nvSpPr>
        <p:spPr bwMode="auto">
          <a:xfrm>
            <a:off x="6318250" y="2737693"/>
            <a:ext cx="606425"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2" name="Freeform 28"/>
          <p:cNvSpPr>
            <a:spLocks/>
          </p:cNvSpPr>
          <p:nvPr/>
        </p:nvSpPr>
        <p:spPr bwMode="auto">
          <a:xfrm>
            <a:off x="6318250" y="2890093"/>
            <a:ext cx="606425" cy="303213"/>
          </a:xfrm>
          <a:custGeom>
            <a:avLst/>
            <a:gdLst/>
            <a:ahLst/>
            <a:cxnLst>
              <a:cxn ang="0">
                <a:pos x="0" y="191"/>
              </a:cxn>
              <a:cxn ang="0">
                <a:pos x="191" y="191"/>
              </a:cxn>
              <a:cxn ang="0">
                <a:pos x="191" y="0"/>
              </a:cxn>
              <a:cxn ang="0">
                <a:pos x="382" y="0"/>
              </a:cxn>
            </a:cxnLst>
            <a:rect l="0" t="0" r="r" b="b"/>
            <a:pathLst>
              <a:path w="382" h="191">
                <a:moveTo>
                  <a:pt x="0" y="191"/>
                </a:moveTo>
                <a:lnTo>
                  <a:pt x="191" y="191"/>
                </a:lnTo>
                <a:lnTo>
                  <a:pt x="191" y="0"/>
                </a:lnTo>
                <a:lnTo>
                  <a:pt x="382" y="0"/>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3" name="Text Box 29"/>
          <p:cNvSpPr txBox="1">
            <a:spLocks noChangeArrowheads="1"/>
          </p:cNvSpPr>
          <p:nvPr/>
        </p:nvSpPr>
        <p:spPr bwMode="auto">
          <a:xfrm>
            <a:off x="5149850" y="2132856"/>
            <a:ext cx="123053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Overwritten</a:t>
            </a:r>
          </a:p>
        </p:txBody>
      </p:sp>
      <p:sp>
        <p:nvSpPr>
          <p:cNvPr id="651295" name="AutoShape 31"/>
          <p:cNvSpPr>
            <a:spLocks noChangeArrowheads="1"/>
          </p:cNvSpPr>
          <p:nvPr/>
        </p:nvSpPr>
        <p:spPr bwMode="auto">
          <a:xfrm>
            <a:off x="6924675" y="3269506"/>
            <a:ext cx="303213" cy="3032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6" name="Oval 32"/>
          <p:cNvSpPr>
            <a:spLocks noChangeArrowheads="1"/>
          </p:cNvSpPr>
          <p:nvPr/>
        </p:nvSpPr>
        <p:spPr bwMode="auto">
          <a:xfrm>
            <a:off x="6772275" y="3420318"/>
            <a:ext cx="150813" cy="152400"/>
          </a:xfrm>
          <a:prstGeom prst="ellipse">
            <a:avLst/>
          </a:prstGeom>
          <a:solidFill>
            <a:srgbClr val="C000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7" name="Freeform 33"/>
          <p:cNvSpPr>
            <a:spLocks/>
          </p:cNvSpPr>
          <p:nvPr/>
        </p:nvSpPr>
        <p:spPr bwMode="auto">
          <a:xfrm>
            <a:off x="6545263" y="2737693"/>
            <a:ext cx="227012" cy="758825"/>
          </a:xfrm>
          <a:custGeom>
            <a:avLst/>
            <a:gdLst/>
            <a:ahLst/>
            <a:cxnLst>
              <a:cxn ang="0">
                <a:pos x="0" y="0"/>
              </a:cxn>
              <a:cxn ang="0">
                <a:pos x="0" y="383"/>
              </a:cxn>
              <a:cxn ang="0">
                <a:pos x="143" y="383"/>
              </a:cxn>
            </a:cxnLst>
            <a:rect l="0" t="0" r="r" b="b"/>
            <a:pathLst>
              <a:path w="143" h="383">
                <a:moveTo>
                  <a:pt x="0" y="0"/>
                </a:moveTo>
                <a:lnTo>
                  <a:pt x="0" y="383"/>
                </a:lnTo>
                <a:lnTo>
                  <a:pt x="143" y="383"/>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99" name="Freeform 35"/>
          <p:cNvSpPr>
            <a:spLocks/>
          </p:cNvSpPr>
          <p:nvPr/>
        </p:nvSpPr>
        <p:spPr bwMode="auto">
          <a:xfrm>
            <a:off x="6318250" y="2282081"/>
            <a:ext cx="606425" cy="1366837"/>
          </a:xfrm>
          <a:custGeom>
            <a:avLst/>
            <a:gdLst/>
            <a:ahLst/>
            <a:cxnLst>
              <a:cxn ang="0">
                <a:pos x="0" y="0"/>
              </a:cxn>
              <a:cxn ang="0">
                <a:pos x="95" y="0"/>
              </a:cxn>
              <a:cxn ang="0">
                <a:pos x="95" y="765"/>
              </a:cxn>
              <a:cxn ang="0">
                <a:pos x="382" y="765"/>
              </a:cxn>
            </a:cxnLst>
            <a:rect l="0" t="0" r="r" b="b"/>
            <a:pathLst>
              <a:path w="382" h="765">
                <a:moveTo>
                  <a:pt x="0" y="0"/>
                </a:moveTo>
                <a:lnTo>
                  <a:pt x="95" y="0"/>
                </a:lnTo>
                <a:lnTo>
                  <a:pt x="95" y="765"/>
                </a:lnTo>
                <a:lnTo>
                  <a:pt x="382" y="765"/>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1" name="Line 37"/>
          <p:cNvSpPr>
            <a:spLocks noChangeShapeType="1"/>
          </p:cNvSpPr>
          <p:nvPr/>
        </p:nvSpPr>
        <p:spPr bwMode="auto">
          <a:xfrm>
            <a:off x="6469063" y="2586881"/>
            <a:ext cx="3032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2" name="Freeform 38"/>
          <p:cNvSpPr>
            <a:spLocks/>
          </p:cNvSpPr>
          <p:nvPr/>
        </p:nvSpPr>
        <p:spPr bwMode="auto">
          <a:xfrm>
            <a:off x="6621463" y="3193306"/>
            <a:ext cx="303212" cy="152400"/>
          </a:xfrm>
          <a:custGeom>
            <a:avLst/>
            <a:gdLst/>
            <a:ahLst/>
            <a:cxnLst>
              <a:cxn ang="0">
                <a:pos x="0" y="0"/>
              </a:cxn>
              <a:cxn ang="0">
                <a:pos x="0" y="96"/>
              </a:cxn>
              <a:cxn ang="0">
                <a:pos x="191" y="96"/>
              </a:cxn>
            </a:cxnLst>
            <a:rect l="0" t="0" r="r" b="b"/>
            <a:pathLst>
              <a:path w="191" h="96">
                <a:moveTo>
                  <a:pt x="0" y="0"/>
                </a:moveTo>
                <a:lnTo>
                  <a:pt x="0" y="96"/>
                </a:lnTo>
                <a:lnTo>
                  <a:pt x="191" y="96"/>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4" name="Line 40"/>
          <p:cNvSpPr>
            <a:spLocks noChangeShapeType="1"/>
          </p:cNvSpPr>
          <p:nvPr/>
        </p:nvSpPr>
        <p:spPr bwMode="auto">
          <a:xfrm>
            <a:off x="7227888" y="3420318"/>
            <a:ext cx="228600"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5" name="Line 41"/>
          <p:cNvSpPr>
            <a:spLocks noChangeShapeType="1"/>
          </p:cNvSpPr>
          <p:nvPr/>
        </p:nvSpPr>
        <p:spPr bwMode="auto">
          <a:xfrm>
            <a:off x="6924675" y="3648918"/>
            <a:ext cx="5318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3" name="AutoShape 39"/>
          <p:cNvSpPr>
            <a:spLocks noChangeArrowheads="1"/>
          </p:cNvSpPr>
          <p:nvPr/>
        </p:nvSpPr>
        <p:spPr bwMode="auto">
          <a:xfrm flipH="1">
            <a:off x="7304088" y="3345706"/>
            <a:ext cx="303212" cy="379412"/>
          </a:xfrm>
          <a:prstGeom prst="moon">
            <a:avLst>
              <a:gd name="adj" fmla="val 50000"/>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07" name="Text Box 43"/>
          <p:cNvSpPr txBox="1">
            <a:spLocks noChangeArrowheads="1"/>
          </p:cNvSpPr>
          <p:nvPr/>
        </p:nvSpPr>
        <p:spPr bwMode="auto">
          <a:xfrm>
            <a:off x="5907088" y="4164856"/>
            <a:ext cx="123053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Overwritten</a:t>
            </a:r>
          </a:p>
        </p:txBody>
      </p:sp>
      <p:sp>
        <p:nvSpPr>
          <p:cNvPr id="651308" name="Rectangle 44"/>
          <p:cNvSpPr>
            <a:spLocks noChangeArrowheads="1"/>
          </p:cNvSpPr>
          <p:nvPr/>
        </p:nvSpPr>
        <p:spPr bwMode="auto">
          <a:xfrm>
            <a:off x="7683500" y="3734643"/>
            <a:ext cx="150813" cy="76200"/>
          </a:xfrm>
          <a:prstGeom prst="rect">
            <a:avLst/>
          </a:prstGeom>
          <a:no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51310" name="AutoShape 46"/>
          <p:cNvCxnSpPr>
            <a:cxnSpLocks noChangeShapeType="1"/>
            <a:stCxn id="651303" idx="1"/>
            <a:endCxn id="651308" idx="0"/>
          </p:cNvCxnSpPr>
          <p:nvPr/>
        </p:nvCxnSpPr>
        <p:spPr bwMode="auto">
          <a:xfrm>
            <a:off x="7608888" y="3534618"/>
            <a:ext cx="150812" cy="200025"/>
          </a:xfrm>
          <a:prstGeom prst="bentConnector2">
            <a:avLst/>
          </a:prstGeom>
          <a:noFill/>
          <a:ln w="9525">
            <a:solidFill>
              <a:schemeClr val="tx1"/>
            </a:solidFill>
            <a:miter lim="800000"/>
            <a:headEnd/>
            <a:tailEnd/>
          </a:ln>
          <a:effectLst/>
        </p:spPr>
      </p:cxnSp>
      <p:sp>
        <p:nvSpPr>
          <p:cNvPr id="651311" name="Freeform 47"/>
          <p:cNvSpPr>
            <a:spLocks/>
          </p:cNvSpPr>
          <p:nvPr/>
        </p:nvSpPr>
        <p:spPr bwMode="auto">
          <a:xfrm>
            <a:off x="6469063" y="3725118"/>
            <a:ext cx="1290637" cy="454025"/>
          </a:xfrm>
          <a:custGeom>
            <a:avLst/>
            <a:gdLst/>
            <a:ahLst/>
            <a:cxnLst>
              <a:cxn ang="0">
                <a:pos x="813" y="0"/>
              </a:cxn>
              <a:cxn ang="0">
                <a:pos x="813" y="95"/>
              </a:cxn>
              <a:cxn ang="0">
                <a:pos x="0" y="95"/>
              </a:cxn>
              <a:cxn ang="0">
                <a:pos x="0" y="286"/>
              </a:cxn>
            </a:cxnLst>
            <a:rect l="0" t="0" r="r" b="b"/>
            <a:pathLst>
              <a:path w="813" h="286">
                <a:moveTo>
                  <a:pt x="813" y="0"/>
                </a:moveTo>
                <a:lnTo>
                  <a:pt x="813" y="95"/>
                </a:lnTo>
                <a:lnTo>
                  <a:pt x="0" y="95"/>
                </a:lnTo>
                <a:lnTo>
                  <a:pt x="0" y="286"/>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3" name="Rectangle 49"/>
          <p:cNvSpPr>
            <a:spLocks noChangeArrowheads="1"/>
          </p:cNvSpPr>
          <p:nvPr/>
        </p:nvSpPr>
        <p:spPr bwMode="auto">
          <a:xfrm>
            <a:off x="3281363" y="2510681"/>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5" name="Rectangle 51"/>
          <p:cNvSpPr>
            <a:spLocks noChangeArrowheads="1"/>
          </p:cNvSpPr>
          <p:nvPr/>
        </p:nvSpPr>
        <p:spPr bwMode="auto">
          <a:xfrm>
            <a:off x="3281363" y="2815481"/>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6" name="Rectangle 52"/>
          <p:cNvSpPr>
            <a:spLocks noChangeArrowheads="1"/>
          </p:cNvSpPr>
          <p:nvPr/>
        </p:nvSpPr>
        <p:spPr bwMode="auto">
          <a:xfrm>
            <a:off x="3281363" y="3118693"/>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7" name="Rectangle 53"/>
          <p:cNvSpPr>
            <a:spLocks noChangeArrowheads="1"/>
          </p:cNvSpPr>
          <p:nvPr/>
        </p:nvSpPr>
        <p:spPr bwMode="auto">
          <a:xfrm>
            <a:off x="3281363" y="3421906"/>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8" name="Rectangle 54"/>
          <p:cNvSpPr>
            <a:spLocks noChangeArrowheads="1"/>
          </p:cNvSpPr>
          <p:nvPr/>
        </p:nvSpPr>
        <p:spPr bwMode="auto">
          <a:xfrm>
            <a:off x="3281363" y="3725118"/>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19" name="Rectangle 55"/>
          <p:cNvSpPr>
            <a:spLocks noChangeArrowheads="1"/>
          </p:cNvSpPr>
          <p:nvPr/>
        </p:nvSpPr>
        <p:spPr bwMode="auto">
          <a:xfrm>
            <a:off x="3281363" y="4028331"/>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20" name="Rectangle 56"/>
          <p:cNvSpPr>
            <a:spLocks noChangeArrowheads="1"/>
          </p:cNvSpPr>
          <p:nvPr/>
        </p:nvSpPr>
        <p:spPr bwMode="auto">
          <a:xfrm>
            <a:off x="3281363" y="4333131"/>
            <a:ext cx="1062037"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21" name="Rectangle 57"/>
          <p:cNvSpPr>
            <a:spLocks noChangeArrowheads="1"/>
          </p:cNvSpPr>
          <p:nvPr/>
        </p:nvSpPr>
        <p:spPr bwMode="auto">
          <a:xfrm>
            <a:off x="3281363" y="4636343"/>
            <a:ext cx="1062037"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22" name="AutoShape 58"/>
          <p:cNvSpPr>
            <a:spLocks noChangeArrowheads="1"/>
          </p:cNvSpPr>
          <p:nvPr/>
        </p:nvSpPr>
        <p:spPr bwMode="auto">
          <a:xfrm rot="5400000">
            <a:off x="4570413" y="2663081"/>
            <a:ext cx="150812" cy="150812"/>
          </a:xfrm>
          <a:prstGeom prst="triangle">
            <a:avLst>
              <a:gd name="adj" fmla="val 50000"/>
            </a:avLst>
          </a:prstGeom>
          <a:solidFill>
            <a:srgbClr val="3366FF"/>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51323" name="AutoShape 59"/>
          <p:cNvCxnSpPr>
            <a:cxnSpLocks noChangeShapeType="1"/>
            <a:endCxn id="651322" idx="1"/>
          </p:cNvCxnSpPr>
          <p:nvPr/>
        </p:nvCxnSpPr>
        <p:spPr bwMode="auto">
          <a:xfrm>
            <a:off x="4343400" y="2586881"/>
            <a:ext cx="304800" cy="114300"/>
          </a:xfrm>
          <a:prstGeom prst="bentConnector2">
            <a:avLst/>
          </a:prstGeom>
          <a:noFill/>
          <a:ln w="9525">
            <a:solidFill>
              <a:schemeClr val="tx1"/>
            </a:solidFill>
            <a:miter lim="800000"/>
            <a:headEnd/>
            <a:tailEnd/>
          </a:ln>
          <a:effectLst/>
        </p:spPr>
      </p:cxnSp>
      <p:sp>
        <p:nvSpPr>
          <p:cNvPr id="651324" name="Line 60"/>
          <p:cNvSpPr>
            <a:spLocks noChangeShapeType="1"/>
          </p:cNvSpPr>
          <p:nvPr/>
        </p:nvSpPr>
        <p:spPr bwMode="auto">
          <a:xfrm>
            <a:off x="4343400" y="2739281"/>
            <a:ext cx="227013"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55" name="Freeform 91"/>
          <p:cNvSpPr>
            <a:spLocks/>
          </p:cNvSpPr>
          <p:nvPr/>
        </p:nvSpPr>
        <p:spPr bwMode="auto">
          <a:xfrm>
            <a:off x="4343400" y="2737693"/>
            <a:ext cx="531813" cy="228600"/>
          </a:xfrm>
          <a:custGeom>
            <a:avLst/>
            <a:gdLst/>
            <a:ahLst/>
            <a:cxnLst>
              <a:cxn ang="0">
                <a:pos x="239" y="0"/>
              </a:cxn>
              <a:cxn ang="0">
                <a:pos x="335" y="0"/>
              </a:cxn>
              <a:cxn ang="0">
                <a:pos x="335" y="144"/>
              </a:cxn>
              <a:cxn ang="0">
                <a:pos x="0" y="144"/>
              </a:cxn>
            </a:cxnLst>
            <a:rect l="0" t="0" r="r" b="b"/>
            <a:pathLst>
              <a:path w="335" h="144">
                <a:moveTo>
                  <a:pt x="239" y="0"/>
                </a:moveTo>
                <a:lnTo>
                  <a:pt x="335" y="0"/>
                </a:lnTo>
                <a:lnTo>
                  <a:pt x="335" y="144"/>
                </a:lnTo>
                <a:lnTo>
                  <a:pt x="0" y="144"/>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56" name="Freeform 92"/>
          <p:cNvSpPr>
            <a:spLocks/>
          </p:cNvSpPr>
          <p:nvPr/>
        </p:nvSpPr>
        <p:spPr bwMode="auto">
          <a:xfrm>
            <a:off x="4343400" y="2966293"/>
            <a:ext cx="531813" cy="303213"/>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57" name="Freeform 93"/>
          <p:cNvSpPr>
            <a:spLocks/>
          </p:cNvSpPr>
          <p:nvPr/>
        </p:nvSpPr>
        <p:spPr bwMode="auto">
          <a:xfrm>
            <a:off x="4343400" y="3269506"/>
            <a:ext cx="531813" cy="303212"/>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58" name="Freeform 94"/>
          <p:cNvSpPr>
            <a:spLocks/>
          </p:cNvSpPr>
          <p:nvPr/>
        </p:nvSpPr>
        <p:spPr bwMode="auto">
          <a:xfrm>
            <a:off x="4343400" y="3572718"/>
            <a:ext cx="531813" cy="303213"/>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59" name="Freeform 95"/>
          <p:cNvSpPr>
            <a:spLocks/>
          </p:cNvSpPr>
          <p:nvPr/>
        </p:nvSpPr>
        <p:spPr bwMode="auto">
          <a:xfrm>
            <a:off x="4343400" y="3875931"/>
            <a:ext cx="531813" cy="303212"/>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0" name="Freeform 96"/>
          <p:cNvSpPr>
            <a:spLocks/>
          </p:cNvSpPr>
          <p:nvPr/>
        </p:nvSpPr>
        <p:spPr bwMode="auto">
          <a:xfrm>
            <a:off x="4343400" y="4180731"/>
            <a:ext cx="531813" cy="303212"/>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1" name="Freeform 97"/>
          <p:cNvSpPr>
            <a:spLocks/>
          </p:cNvSpPr>
          <p:nvPr/>
        </p:nvSpPr>
        <p:spPr bwMode="auto">
          <a:xfrm>
            <a:off x="4343400" y="4483943"/>
            <a:ext cx="531813" cy="303213"/>
          </a:xfrm>
          <a:custGeom>
            <a:avLst/>
            <a:gdLst/>
            <a:ahLst/>
            <a:cxnLst>
              <a:cxn ang="0">
                <a:pos x="335" y="0"/>
              </a:cxn>
              <a:cxn ang="0">
                <a:pos x="335" y="191"/>
              </a:cxn>
              <a:cxn ang="0">
                <a:pos x="0" y="191"/>
              </a:cxn>
            </a:cxnLst>
            <a:rect l="0" t="0" r="r" b="b"/>
            <a:pathLst>
              <a:path w="335" h="191">
                <a:moveTo>
                  <a:pt x="335" y="0"/>
                </a:moveTo>
                <a:lnTo>
                  <a:pt x="335" y="191"/>
                </a:lnTo>
                <a:lnTo>
                  <a:pt x="0" y="191"/>
                </a:lnTo>
              </a:path>
            </a:pathLst>
          </a:custGeom>
          <a:noFill/>
          <a:ln w="9525" cap="flat" cmpd="sng">
            <a:solidFill>
              <a:schemeClr val="tx1"/>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2" name="Line 98"/>
          <p:cNvSpPr>
            <a:spLocks noChangeShapeType="1"/>
          </p:cNvSpPr>
          <p:nvPr/>
        </p:nvSpPr>
        <p:spPr bwMode="auto">
          <a:xfrm>
            <a:off x="2293938" y="2661493"/>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3" name="Line 99"/>
          <p:cNvSpPr>
            <a:spLocks noChangeShapeType="1"/>
          </p:cNvSpPr>
          <p:nvPr/>
        </p:nvSpPr>
        <p:spPr bwMode="auto">
          <a:xfrm>
            <a:off x="2293938" y="2966293"/>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4" name="Line 100"/>
          <p:cNvSpPr>
            <a:spLocks noChangeShapeType="1"/>
          </p:cNvSpPr>
          <p:nvPr/>
        </p:nvSpPr>
        <p:spPr bwMode="auto">
          <a:xfrm>
            <a:off x="2293938" y="3269506"/>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5" name="Line 101"/>
          <p:cNvSpPr>
            <a:spLocks noChangeShapeType="1"/>
          </p:cNvSpPr>
          <p:nvPr/>
        </p:nvSpPr>
        <p:spPr bwMode="auto">
          <a:xfrm>
            <a:off x="2293938" y="3572718"/>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6" name="Line 102"/>
          <p:cNvSpPr>
            <a:spLocks noChangeShapeType="1"/>
          </p:cNvSpPr>
          <p:nvPr/>
        </p:nvSpPr>
        <p:spPr bwMode="auto">
          <a:xfrm>
            <a:off x="2293938" y="3875931"/>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7" name="Line 103"/>
          <p:cNvSpPr>
            <a:spLocks noChangeShapeType="1"/>
          </p:cNvSpPr>
          <p:nvPr/>
        </p:nvSpPr>
        <p:spPr bwMode="auto">
          <a:xfrm>
            <a:off x="2293938" y="4179143"/>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368" name="Line 104"/>
          <p:cNvSpPr>
            <a:spLocks noChangeShapeType="1"/>
          </p:cNvSpPr>
          <p:nvPr/>
        </p:nvSpPr>
        <p:spPr bwMode="auto">
          <a:xfrm>
            <a:off x="2293938" y="4483943"/>
            <a:ext cx="9874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1" name="Text Box 22"/>
          <p:cNvSpPr txBox="1">
            <a:spLocks noChangeArrowheads="1"/>
          </p:cNvSpPr>
          <p:nvPr/>
        </p:nvSpPr>
        <p:spPr bwMode="auto">
          <a:xfrm>
            <a:off x="3265488" y="2208461"/>
            <a:ext cx="104547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Data Bank</a:t>
            </a:r>
          </a:p>
        </p:txBody>
      </p:sp>
      <p:sp>
        <p:nvSpPr>
          <p:cNvPr id="62" name="TextBox 6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This is ugly, complicated, slow, and power hungry</a:t>
            </a:r>
          </a:p>
        </p:txBody>
      </p:sp>
      <p:sp>
        <p:nvSpPr>
          <p:cNvPr id="651274" name="Rectangle 10"/>
          <p:cNvSpPr>
            <a:spLocks noChangeArrowheads="1"/>
          </p:cNvSpPr>
          <p:nvPr/>
        </p:nvSpPr>
        <p:spPr bwMode="auto">
          <a:xfrm>
            <a:off x="1231900" y="4028331"/>
            <a:ext cx="1062038"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1273" name="Rectangle 9"/>
          <p:cNvSpPr>
            <a:spLocks noChangeArrowheads="1"/>
          </p:cNvSpPr>
          <p:nvPr/>
        </p:nvSpPr>
        <p:spPr bwMode="auto">
          <a:xfrm>
            <a:off x="1231900" y="4331543"/>
            <a:ext cx="1062038" cy="303213"/>
          </a:xfrm>
          <a:prstGeom prst="rect">
            <a:avLst/>
          </a:prstGeom>
          <a:solidFill>
            <a:srgbClr val="FFC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ST 0x4000</a:t>
            </a:r>
          </a:p>
        </p:txBody>
      </p:sp>
    </p:spTree>
    <p:extLst>
      <p:ext uri="{BB962C8B-B14F-4D97-AF65-F5344CB8AC3E}">
        <p14:creationId xmlns:p14="http://schemas.microsoft.com/office/powerpoint/2010/main" val="3357424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Data Forwarding: Store Colors</a:t>
            </a:r>
          </a:p>
        </p:txBody>
      </p:sp>
      <p:sp>
        <p:nvSpPr>
          <p:cNvPr id="3" name="Content Placeholder 2"/>
          <p:cNvSpPr>
            <a:spLocks noGrp="1"/>
          </p:cNvSpPr>
          <p:nvPr>
            <p:ph idx="1"/>
          </p:nvPr>
        </p:nvSpPr>
        <p:spPr/>
        <p:txBody>
          <a:bodyPr/>
          <a:lstStyle/>
          <a:p>
            <a:r>
              <a:rPr lang="en-US" dirty="0"/>
              <a:t>Each store assigned unique number (its color)</a:t>
            </a:r>
          </a:p>
          <a:p>
            <a:r>
              <a:rPr lang="en-US" dirty="0"/>
              <a:t>Loads inherit the color of the most recent store</a:t>
            </a:r>
          </a:p>
        </p:txBody>
      </p:sp>
      <p:sp>
        <p:nvSpPr>
          <p:cNvPr id="6" name="Oval 5"/>
          <p:cNvSpPr/>
          <p:nvPr/>
        </p:nvSpPr>
        <p:spPr bwMode="auto">
          <a:xfrm>
            <a:off x="1152015" y="2708920"/>
            <a:ext cx="304800" cy="304800"/>
          </a:xfrm>
          <a:prstGeom prst="ellipse">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latin typeface="Gill Sans MT" pitchFamily="34" charset="0"/>
              </a:rPr>
              <a:t>St</a:t>
            </a:r>
          </a:p>
        </p:txBody>
      </p:sp>
      <p:sp>
        <p:nvSpPr>
          <p:cNvPr id="7" name="Oval 6"/>
          <p:cNvSpPr/>
          <p:nvPr/>
        </p:nvSpPr>
        <p:spPr bwMode="auto">
          <a:xfrm>
            <a:off x="1152015" y="3470920"/>
            <a:ext cx="304800" cy="304800"/>
          </a:xfrm>
          <a:prstGeom prst="ellipse">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St</a:t>
            </a:r>
          </a:p>
        </p:txBody>
      </p:sp>
      <p:sp>
        <p:nvSpPr>
          <p:cNvPr id="8" name="Oval 7"/>
          <p:cNvSpPr/>
          <p:nvPr/>
        </p:nvSpPr>
        <p:spPr bwMode="auto">
          <a:xfrm>
            <a:off x="1152015" y="38519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St</a:t>
            </a:r>
          </a:p>
        </p:txBody>
      </p:sp>
      <p:sp>
        <p:nvSpPr>
          <p:cNvPr id="9" name="Oval 8"/>
          <p:cNvSpPr/>
          <p:nvPr/>
        </p:nvSpPr>
        <p:spPr bwMode="auto">
          <a:xfrm>
            <a:off x="1152015" y="5375920"/>
            <a:ext cx="304800" cy="304800"/>
          </a:xfrm>
          <a:prstGeom prst="ellipse">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latin typeface="Gill Sans MT" pitchFamily="34" charset="0"/>
              </a:rPr>
              <a:t>St</a:t>
            </a:r>
          </a:p>
        </p:txBody>
      </p:sp>
      <p:sp>
        <p:nvSpPr>
          <p:cNvPr id="11" name="Oval 10"/>
          <p:cNvSpPr/>
          <p:nvPr/>
        </p:nvSpPr>
        <p:spPr bwMode="auto">
          <a:xfrm>
            <a:off x="1152015" y="3089920"/>
            <a:ext cx="304800" cy="304800"/>
          </a:xfrm>
          <a:prstGeom prst="ellipse">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latin typeface="Gill Sans MT" pitchFamily="34" charset="0"/>
              </a:rPr>
              <a:t>Ld</a:t>
            </a:r>
          </a:p>
        </p:txBody>
      </p:sp>
      <p:sp>
        <p:nvSpPr>
          <p:cNvPr id="12" name="Oval 11"/>
          <p:cNvSpPr/>
          <p:nvPr/>
        </p:nvSpPr>
        <p:spPr bwMode="auto">
          <a:xfrm>
            <a:off x="1152015" y="42329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a:solidFill>
                  <a:srgbClr val="000000"/>
                </a:solidFill>
                <a:latin typeface="Gill Sans MT" pitchFamily="34" charset="0"/>
              </a:rPr>
              <a:t>Ld</a:t>
            </a:r>
            <a:endParaRPr lang="en-US" sz="1400" b="1" dirty="0">
              <a:solidFill>
                <a:srgbClr val="000000"/>
              </a:solidFill>
              <a:latin typeface="Gill Sans MT" pitchFamily="34" charset="0"/>
            </a:endParaRPr>
          </a:p>
        </p:txBody>
      </p:sp>
      <p:sp>
        <p:nvSpPr>
          <p:cNvPr id="13" name="Oval 12"/>
          <p:cNvSpPr/>
          <p:nvPr/>
        </p:nvSpPr>
        <p:spPr bwMode="auto">
          <a:xfrm>
            <a:off x="1152015" y="46139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Ld</a:t>
            </a:r>
          </a:p>
        </p:txBody>
      </p:sp>
      <p:sp>
        <p:nvSpPr>
          <p:cNvPr id="14" name="Oval 13"/>
          <p:cNvSpPr/>
          <p:nvPr/>
        </p:nvSpPr>
        <p:spPr bwMode="auto">
          <a:xfrm>
            <a:off x="1152015" y="5756920"/>
            <a:ext cx="304800" cy="304800"/>
          </a:xfrm>
          <a:prstGeom prst="ellipse">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latin typeface="Gill Sans MT" pitchFamily="34" charset="0"/>
              </a:rPr>
              <a:t>Ld</a:t>
            </a:r>
          </a:p>
        </p:txBody>
      </p:sp>
      <p:sp>
        <p:nvSpPr>
          <p:cNvPr id="15" name="TextBox 14"/>
          <p:cNvSpPr txBox="1"/>
          <p:nvPr/>
        </p:nvSpPr>
        <p:spPr>
          <a:xfrm>
            <a:off x="1533015" y="2708920"/>
            <a:ext cx="814647" cy="307777"/>
          </a:xfrm>
          <a:prstGeom prst="rect">
            <a:avLst/>
          </a:prstGeom>
          <a:noFill/>
        </p:spPr>
        <p:txBody>
          <a:bodyPr wrap="none" rtlCol="0">
            <a:spAutoFit/>
          </a:bodyPr>
          <a:lstStyle/>
          <a:p>
            <a:pPr algn="ctr" fontAlgn="base">
              <a:spcBef>
                <a:spcPct val="0"/>
              </a:spcBef>
              <a:spcAft>
                <a:spcPct val="0"/>
              </a:spcAft>
            </a:pPr>
            <a:r>
              <a:rPr lang="en-US" sz="1400">
                <a:solidFill>
                  <a:srgbClr val="000000"/>
                </a:solidFill>
                <a:latin typeface="Gill Sans MT" pitchFamily="34" charset="0"/>
              </a:rPr>
              <a:t>Color=1</a:t>
            </a:r>
          </a:p>
        </p:txBody>
      </p:sp>
      <p:sp>
        <p:nvSpPr>
          <p:cNvPr id="16" name="TextBox 15"/>
          <p:cNvSpPr txBox="1"/>
          <p:nvPr/>
        </p:nvSpPr>
        <p:spPr>
          <a:xfrm>
            <a:off x="1533015" y="3467943"/>
            <a:ext cx="814647" cy="307777"/>
          </a:xfrm>
          <a:prstGeom prst="rect">
            <a:avLst/>
          </a:prstGeom>
          <a:noFill/>
        </p:spPr>
        <p:txBody>
          <a:bodyPr wrap="none" rtlCol="0">
            <a:spAutoFit/>
          </a:bodyPr>
          <a:lstStyle/>
          <a:p>
            <a:pPr algn="ctr" fontAlgn="base">
              <a:spcBef>
                <a:spcPct val="0"/>
              </a:spcBef>
              <a:spcAft>
                <a:spcPct val="0"/>
              </a:spcAft>
            </a:pPr>
            <a:r>
              <a:rPr lang="en-US" sz="1400">
                <a:solidFill>
                  <a:srgbClr val="000000"/>
                </a:solidFill>
                <a:latin typeface="Gill Sans MT" pitchFamily="34" charset="0"/>
              </a:rPr>
              <a:t>Color=2</a:t>
            </a:r>
          </a:p>
        </p:txBody>
      </p:sp>
      <p:sp>
        <p:nvSpPr>
          <p:cNvPr id="17" name="TextBox 16"/>
          <p:cNvSpPr txBox="1"/>
          <p:nvPr/>
        </p:nvSpPr>
        <p:spPr>
          <a:xfrm>
            <a:off x="1533015" y="3848943"/>
            <a:ext cx="814647" cy="307777"/>
          </a:xfrm>
          <a:prstGeom prst="rect">
            <a:avLst/>
          </a:prstGeom>
          <a:noFill/>
        </p:spPr>
        <p:txBody>
          <a:bodyPr wrap="none" rtlCol="0">
            <a:spAutoFit/>
          </a:bodyPr>
          <a:lstStyle/>
          <a:p>
            <a:pPr algn="ctr" fontAlgn="base">
              <a:spcBef>
                <a:spcPct val="0"/>
              </a:spcBef>
              <a:spcAft>
                <a:spcPct val="0"/>
              </a:spcAft>
            </a:pPr>
            <a:r>
              <a:rPr lang="en-US" sz="1400">
                <a:solidFill>
                  <a:srgbClr val="000000"/>
                </a:solidFill>
                <a:latin typeface="Gill Sans MT" pitchFamily="34" charset="0"/>
              </a:rPr>
              <a:t>Color=3</a:t>
            </a:r>
          </a:p>
        </p:txBody>
      </p:sp>
      <p:sp>
        <p:nvSpPr>
          <p:cNvPr id="18" name="TextBox 17"/>
          <p:cNvSpPr txBox="1"/>
          <p:nvPr/>
        </p:nvSpPr>
        <p:spPr>
          <a:xfrm>
            <a:off x="1533015" y="5372943"/>
            <a:ext cx="814647" cy="307777"/>
          </a:xfrm>
          <a:prstGeom prst="rect">
            <a:avLst/>
          </a:prstGeom>
          <a:noFill/>
        </p:spPr>
        <p:txBody>
          <a:bodyPr wrap="none" rtlCol="0">
            <a:spAutoFit/>
          </a:bodyPr>
          <a:lstStyle/>
          <a:p>
            <a:pPr algn="ctr" fontAlgn="base">
              <a:spcBef>
                <a:spcPct val="0"/>
              </a:spcBef>
              <a:spcAft>
                <a:spcPct val="0"/>
              </a:spcAft>
            </a:pPr>
            <a:r>
              <a:rPr lang="en-US" sz="1400" dirty="0">
                <a:solidFill>
                  <a:srgbClr val="000000"/>
                </a:solidFill>
                <a:latin typeface="Gill Sans MT" pitchFamily="34" charset="0"/>
              </a:rPr>
              <a:t>Color=4</a:t>
            </a:r>
          </a:p>
        </p:txBody>
      </p:sp>
      <p:sp>
        <p:nvSpPr>
          <p:cNvPr id="20" name="Right Brace 19"/>
          <p:cNvSpPr/>
          <p:nvPr/>
        </p:nvSpPr>
        <p:spPr bwMode="auto">
          <a:xfrm>
            <a:off x="1609215" y="4232920"/>
            <a:ext cx="152400" cy="1143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a:solidFill>
                <a:srgbClr val="000000"/>
              </a:solidFill>
              <a:latin typeface="Gill Sans MT" pitchFamily="34" charset="0"/>
            </a:endParaRPr>
          </a:p>
        </p:txBody>
      </p:sp>
      <p:sp>
        <p:nvSpPr>
          <p:cNvPr id="21" name="Oval 20"/>
          <p:cNvSpPr/>
          <p:nvPr/>
        </p:nvSpPr>
        <p:spPr bwMode="auto">
          <a:xfrm>
            <a:off x="1152015" y="49949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Ld</a:t>
            </a:r>
          </a:p>
        </p:txBody>
      </p:sp>
      <p:sp>
        <p:nvSpPr>
          <p:cNvPr id="22" name="TextBox 21"/>
          <p:cNvSpPr txBox="1"/>
          <p:nvPr/>
        </p:nvSpPr>
        <p:spPr>
          <a:xfrm>
            <a:off x="1761615" y="4385320"/>
            <a:ext cx="2860848"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Gill Sans MT" pitchFamily="34" charset="0"/>
              </a:rPr>
              <a:t>All three loads have same color:</a:t>
            </a:r>
          </a:p>
          <a:p>
            <a:pPr algn="ctr" fontAlgn="base">
              <a:spcBef>
                <a:spcPct val="0"/>
              </a:spcBef>
              <a:spcAft>
                <a:spcPct val="0"/>
              </a:spcAft>
            </a:pPr>
            <a:r>
              <a:rPr lang="en-US" sz="1600" dirty="0">
                <a:solidFill>
                  <a:srgbClr val="000000"/>
                </a:solidFill>
                <a:latin typeface="Gill Sans MT" pitchFamily="34" charset="0"/>
              </a:rPr>
              <a:t>only care about ordering </a:t>
            </a:r>
            <a:r>
              <a:rPr lang="en-US" sz="1600" dirty="0" err="1">
                <a:solidFill>
                  <a:srgbClr val="000000"/>
                </a:solidFill>
                <a:latin typeface="Gill Sans MT" pitchFamily="34" charset="0"/>
              </a:rPr>
              <a:t>w.r.t</a:t>
            </a:r>
            <a:r>
              <a:rPr lang="en-US" sz="1600" dirty="0">
                <a:solidFill>
                  <a:srgbClr val="000000"/>
                </a:solidFill>
                <a:latin typeface="Gill Sans MT" pitchFamily="34" charset="0"/>
              </a:rPr>
              <a:t>.</a:t>
            </a:r>
          </a:p>
          <a:p>
            <a:pPr algn="ctr" fontAlgn="base">
              <a:spcBef>
                <a:spcPct val="0"/>
              </a:spcBef>
              <a:spcAft>
                <a:spcPct val="0"/>
              </a:spcAft>
            </a:pPr>
            <a:r>
              <a:rPr lang="en-US" sz="1600" dirty="0">
                <a:solidFill>
                  <a:srgbClr val="000000"/>
                </a:solidFill>
                <a:latin typeface="Gill Sans MT" pitchFamily="34" charset="0"/>
              </a:rPr>
              <a:t>stores, not other loads</a:t>
            </a:r>
          </a:p>
        </p:txBody>
      </p:sp>
      <p:sp>
        <p:nvSpPr>
          <p:cNvPr id="23" name="Oval 22"/>
          <p:cNvSpPr/>
          <p:nvPr/>
        </p:nvSpPr>
        <p:spPr bwMode="auto">
          <a:xfrm>
            <a:off x="4572000" y="2861320"/>
            <a:ext cx="304800" cy="304800"/>
          </a:xfrm>
          <a:prstGeom prst="ellipse">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latin typeface="Gill Sans MT" pitchFamily="34" charset="0"/>
              </a:rPr>
              <a:t>St</a:t>
            </a:r>
          </a:p>
        </p:txBody>
      </p:sp>
      <p:sp>
        <p:nvSpPr>
          <p:cNvPr id="24" name="Oval 23"/>
          <p:cNvSpPr/>
          <p:nvPr/>
        </p:nvSpPr>
        <p:spPr bwMode="auto">
          <a:xfrm>
            <a:off x="5867400" y="35471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a:solidFill>
                  <a:srgbClr val="000000"/>
                </a:solidFill>
                <a:latin typeface="Gill Sans MT" pitchFamily="34" charset="0"/>
              </a:rPr>
              <a:t>Ld</a:t>
            </a:r>
            <a:endParaRPr lang="en-US" sz="1400" b="1" dirty="0">
              <a:solidFill>
                <a:srgbClr val="000000"/>
              </a:solidFill>
              <a:latin typeface="Gill Sans MT" pitchFamily="34" charset="0"/>
            </a:endParaRPr>
          </a:p>
        </p:txBody>
      </p:sp>
      <p:sp>
        <p:nvSpPr>
          <p:cNvPr id="25" name="Oval 24"/>
          <p:cNvSpPr/>
          <p:nvPr/>
        </p:nvSpPr>
        <p:spPr bwMode="auto">
          <a:xfrm>
            <a:off x="5867400" y="39281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Ld</a:t>
            </a:r>
          </a:p>
        </p:txBody>
      </p:sp>
      <p:sp>
        <p:nvSpPr>
          <p:cNvPr id="26" name="Oval 25"/>
          <p:cNvSpPr/>
          <p:nvPr/>
        </p:nvSpPr>
        <p:spPr bwMode="auto">
          <a:xfrm>
            <a:off x="5867400" y="4309120"/>
            <a:ext cx="304800" cy="304800"/>
          </a:xfrm>
          <a:prstGeom prst="ellipse">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400" b="1" dirty="0">
                <a:solidFill>
                  <a:srgbClr val="000000"/>
                </a:solidFill>
                <a:latin typeface="Gill Sans MT" pitchFamily="34" charset="0"/>
              </a:rPr>
              <a:t>Ld</a:t>
            </a:r>
          </a:p>
        </p:txBody>
      </p:sp>
      <p:sp>
        <p:nvSpPr>
          <p:cNvPr id="27" name="Freeform 26"/>
          <p:cNvSpPr/>
          <p:nvPr/>
        </p:nvSpPr>
        <p:spPr bwMode="auto">
          <a:xfrm>
            <a:off x="4978958" y="3015395"/>
            <a:ext cx="683288" cy="1868993"/>
          </a:xfrm>
          <a:custGeom>
            <a:avLst/>
            <a:gdLst>
              <a:gd name="connsiteX0" fmla="*/ 0 w 683288"/>
              <a:gd name="connsiteY0" fmla="*/ 0 h 1868993"/>
              <a:gd name="connsiteX1" fmla="*/ 683288 w 683288"/>
              <a:gd name="connsiteY1" fmla="*/ 0 h 1868993"/>
              <a:gd name="connsiteX2" fmla="*/ 683288 w 683288"/>
              <a:gd name="connsiteY2" fmla="*/ 1868993 h 1868993"/>
            </a:gdLst>
            <a:ahLst/>
            <a:cxnLst>
              <a:cxn ang="0">
                <a:pos x="connsiteX0" y="connsiteY0"/>
              </a:cxn>
              <a:cxn ang="0">
                <a:pos x="connsiteX1" y="connsiteY1"/>
              </a:cxn>
              <a:cxn ang="0">
                <a:pos x="connsiteX2" y="connsiteY2"/>
              </a:cxn>
            </a:cxnLst>
            <a:rect l="l" t="t" r="r" b="b"/>
            <a:pathLst>
              <a:path w="683288" h="1868993">
                <a:moveTo>
                  <a:pt x="0" y="0"/>
                </a:moveTo>
                <a:lnTo>
                  <a:pt x="683288" y="0"/>
                </a:lnTo>
                <a:lnTo>
                  <a:pt x="683288" y="1868993"/>
                </a:ln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a:solidFill>
                <a:srgbClr val="000000"/>
              </a:solidFill>
              <a:latin typeface="Gill Sans MT" pitchFamily="34" charset="0"/>
            </a:endParaRPr>
          </a:p>
        </p:txBody>
      </p:sp>
      <p:sp>
        <p:nvSpPr>
          <p:cNvPr id="28" name="TextBox 27"/>
          <p:cNvSpPr txBox="1"/>
          <p:nvPr/>
        </p:nvSpPr>
        <p:spPr>
          <a:xfrm>
            <a:off x="6324600" y="3648145"/>
            <a:ext cx="2429512" cy="584775"/>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Gill Sans MT" pitchFamily="34" charset="0"/>
              </a:rPr>
              <a:t>Ignore store broadcasts</a:t>
            </a:r>
          </a:p>
          <a:p>
            <a:pPr algn="ctr" fontAlgn="base">
              <a:spcBef>
                <a:spcPct val="0"/>
              </a:spcBef>
              <a:spcAft>
                <a:spcPct val="0"/>
              </a:spcAft>
            </a:pPr>
            <a:r>
              <a:rPr lang="en-US" sz="1600" dirty="0">
                <a:solidFill>
                  <a:srgbClr val="000000"/>
                </a:solidFill>
                <a:latin typeface="Gill Sans MT" pitchFamily="34" charset="0"/>
              </a:rPr>
              <a:t>If store’s color &gt; your own</a:t>
            </a:r>
          </a:p>
        </p:txBody>
      </p:sp>
    </p:spTree>
    <p:extLst>
      <p:ext uri="{BB962C8B-B14F-4D97-AF65-F5344CB8AC3E}">
        <p14:creationId xmlns:p14="http://schemas.microsoft.com/office/powerpoint/2010/main" val="137740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fontScale="90000"/>
          </a:bodyPr>
          <a:lstStyle/>
          <a:p>
            <a:r>
              <a:rPr lang="en-US"/>
              <a:t>Split Load Queue/Store Queue</a:t>
            </a:r>
          </a:p>
        </p:txBody>
      </p:sp>
      <p:sp>
        <p:nvSpPr>
          <p:cNvPr id="652291" name="Rectangle 3"/>
          <p:cNvSpPr>
            <a:spLocks noGrp="1" noChangeArrowheads="1"/>
          </p:cNvSpPr>
          <p:nvPr>
            <p:ph idx="1"/>
          </p:nvPr>
        </p:nvSpPr>
        <p:spPr/>
        <p:txBody>
          <a:bodyPr/>
          <a:lstStyle/>
          <a:p>
            <a:r>
              <a:rPr lang="en-US" dirty="0"/>
              <a:t>Stores don’t need to broadcast address to stores</a:t>
            </a:r>
          </a:p>
          <a:p>
            <a:r>
              <a:rPr lang="en-US" dirty="0"/>
              <a:t>Loads don’t need to check against earlier loads</a:t>
            </a:r>
          </a:p>
        </p:txBody>
      </p:sp>
      <p:sp>
        <p:nvSpPr>
          <p:cNvPr id="652292" name="Rectangle 4"/>
          <p:cNvSpPr>
            <a:spLocks noChangeArrowheads="1"/>
          </p:cNvSpPr>
          <p:nvPr/>
        </p:nvSpPr>
        <p:spPr bwMode="auto">
          <a:xfrm>
            <a:off x="2968625" y="346075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3" name="Rectangle 5"/>
          <p:cNvSpPr>
            <a:spLocks noChangeArrowheads="1"/>
          </p:cNvSpPr>
          <p:nvPr/>
        </p:nvSpPr>
        <p:spPr bwMode="auto">
          <a:xfrm>
            <a:off x="2968625" y="3687763"/>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4" name="Rectangle 6"/>
          <p:cNvSpPr>
            <a:spLocks noChangeArrowheads="1"/>
          </p:cNvSpPr>
          <p:nvPr/>
        </p:nvSpPr>
        <p:spPr bwMode="auto">
          <a:xfrm>
            <a:off x="2968625" y="3916363"/>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5" name="Rectangle 7"/>
          <p:cNvSpPr>
            <a:spLocks noChangeArrowheads="1"/>
          </p:cNvSpPr>
          <p:nvPr/>
        </p:nvSpPr>
        <p:spPr bwMode="auto">
          <a:xfrm>
            <a:off x="2968625" y="4143375"/>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6" name="Rectangle 8"/>
          <p:cNvSpPr>
            <a:spLocks noChangeArrowheads="1"/>
          </p:cNvSpPr>
          <p:nvPr/>
        </p:nvSpPr>
        <p:spPr bwMode="auto">
          <a:xfrm>
            <a:off x="2968625" y="4370388"/>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7" name="Rectangle 9"/>
          <p:cNvSpPr>
            <a:spLocks noChangeArrowheads="1"/>
          </p:cNvSpPr>
          <p:nvPr/>
        </p:nvSpPr>
        <p:spPr bwMode="auto">
          <a:xfrm>
            <a:off x="2968625" y="4598988"/>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8" name="Rectangle 10"/>
          <p:cNvSpPr>
            <a:spLocks noChangeArrowheads="1"/>
          </p:cNvSpPr>
          <p:nvPr/>
        </p:nvSpPr>
        <p:spPr bwMode="auto">
          <a:xfrm>
            <a:off x="2968625" y="482600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299" name="Rectangle 11"/>
          <p:cNvSpPr>
            <a:spLocks noChangeArrowheads="1"/>
          </p:cNvSpPr>
          <p:nvPr/>
        </p:nvSpPr>
        <p:spPr bwMode="auto">
          <a:xfrm>
            <a:off x="2968625" y="505460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0" name="Rectangle 12"/>
          <p:cNvSpPr>
            <a:spLocks noChangeArrowheads="1"/>
          </p:cNvSpPr>
          <p:nvPr/>
        </p:nvSpPr>
        <p:spPr bwMode="auto">
          <a:xfrm>
            <a:off x="5245100" y="346075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1" name="Rectangle 13"/>
          <p:cNvSpPr>
            <a:spLocks noChangeArrowheads="1"/>
          </p:cNvSpPr>
          <p:nvPr/>
        </p:nvSpPr>
        <p:spPr bwMode="auto">
          <a:xfrm>
            <a:off x="5245100" y="3687763"/>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2" name="Rectangle 14"/>
          <p:cNvSpPr>
            <a:spLocks noChangeArrowheads="1"/>
          </p:cNvSpPr>
          <p:nvPr/>
        </p:nvSpPr>
        <p:spPr bwMode="auto">
          <a:xfrm>
            <a:off x="5245100" y="3916363"/>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3" name="Rectangle 15"/>
          <p:cNvSpPr>
            <a:spLocks noChangeArrowheads="1"/>
          </p:cNvSpPr>
          <p:nvPr/>
        </p:nvSpPr>
        <p:spPr bwMode="auto">
          <a:xfrm>
            <a:off x="5245100" y="4143375"/>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4" name="Rectangle 16"/>
          <p:cNvSpPr>
            <a:spLocks noChangeArrowheads="1"/>
          </p:cNvSpPr>
          <p:nvPr/>
        </p:nvSpPr>
        <p:spPr bwMode="auto">
          <a:xfrm>
            <a:off x="5245100" y="4370388"/>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5" name="Rectangle 17"/>
          <p:cNvSpPr>
            <a:spLocks noChangeArrowheads="1"/>
          </p:cNvSpPr>
          <p:nvPr/>
        </p:nvSpPr>
        <p:spPr bwMode="auto">
          <a:xfrm>
            <a:off x="5245100" y="4598988"/>
            <a:ext cx="911225" cy="2270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6" name="Rectangle 18"/>
          <p:cNvSpPr>
            <a:spLocks noChangeArrowheads="1"/>
          </p:cNvSpPr>
          <p:nvPr/>
        </p:nvSpPr>
        <p:spPr bwMode="auto">
          <a:xfrm>
            <a:off x="5245100" y="482600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7" name="Rectangle 19"/>
          <p:cNvSpPr>
            <a:spLocks noChangeArrowheads="1"/>
          </p:cNvSpPr>
          <p:nvPr/>
        </p:nvSpPr>
        <p:spPr bwMode="auto">
          <a:xfrm>
            <a:off x="5245100" y="5054600"/>
            <a:ext cx="911225" cy="2270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08" name="Text Box 20"/>
          <p:cNvSpPr txBox="1">
            <a:spLocks noChangeArrowheads="1"/>
          </p:cNvSpPr>
          <p:nvPr/>
        </p:nvSpPr>
        <p:spPr bwMode="auto">
          <a:xfrm>
            <a:off x="2540000" y="3141663"/>
            <a:ext cx="1839671"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Store Queue (STQ)</a:t>
            </a:r>
          </a:p>
        </p:txBody>
      </p:sp>
      <p:sp>
        <p:nvSpPr>
          <p:cNvPr id="652309" name="Text Box 21"/>
          <p:cNvSpPr txBox="1">
            <a:spLocks noChangeArrowheads="1"/>
          </p:cNvSpPr>
          <p:nvPr/>
        </p:nvSpPr>
        <p:spPr bwMode="auto">
          <a:xfrm>
            <a:off x="4891088" y="3125788"/>
            <a:ext cx="183095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Load Queue (LDQ)</a:t>
            </a:r>
          </a:p>
        </p:txBody>
      </p:sp>
      <p:grpSp>
        <p:nvGrpSpPr>
          <p:cNvPr id="652313" name="Group 25"/>
          <p:cNvGrpSpPr>
            <a:grpSpLocks/>
          </p:cNvGrpSpPr>
          <p:nvPr/>
        </p:nvGrpSpPr>
        <p:grpSpPr bwMode="auto">
          <a:xfrm>
            <a:off x="995363" y="3486150"/>
            <a:ext cx="4249737" cy="1760538"/>
            <a:chOff x="681" y="2224"/>
            <a:chExt cx="2677" cy="1109"/>
          </a:xfrm>
        </p:grpSpPr>
        <p:sp>
          <p:nvSpPr>
            <p:cNvPr id="652311" name="Freeform 23"/>
            <p:cNvSpPr>
              <a:spLocks/>
            </p:cNvSpPr>
            <p:nvPr/>
          </p:nvSpPr>
          <p:spPr bwMode="auto">
            <a:xfrm rot="10800000">
              <a:off x="2091" y="2224"/>
              <a:ext cx="1267" cy="1083"/>
            </a:xfrm>
            <a:custGeom>
              <a:avLst/>
              <a:gdLst/>
              <a:ahLst/>
              <a:cxnLst>
                <a:cxn ang="0">
                  <a:pos x="0" y="32"/>
                </a:cxn>
                <a:cxn ang="0">
                  <a:pos x="1051" y="32"/>
                </a:cxn>
                <a:cxn ang="0">
                  <a:pos x="1243" y="223"/>
                </a:cxn>
                <a:cxn ang="0">
                  <a:pos x="1195" y="1083"/>
                </a:cxn>
              </a:cxnLst>
              <a:rect l="0" t="0" r="r" b="b"/>
              <a:pathLst>
                <a:path w="1267" h="1083">
                  <a:moveTo>
                    <a:pt x="0" y="32"/>
                  </a:moveTo>
                  <a:cubicBezTo>
                    <a:pt x="422" y="16"/>
                    <a:pt x="844" y="0"/>
                    <a:pt x="1051" y="32"/>
                  </a:cubicBezTo>
                  <a:cubicBezTo>
                    <a:pt x="1258" y="64"/>
                    <a:pt x="1219" y="48"/>
                    <a:pt x="1243" y="223"/>
                  </a:cubicBezTo>
                  <a:cubicBezTo>
                    <a:pt x="1267" y="398"/>
                    <a:pt x="1231" y="740"/>
                    <a:pt x="1195" y="1083"/>
                  </a:cubicBezTo>
                </a:path>
              </a:pathLst>
            </a:custGeom>
            <a:noFill/>
            <a:ln w="38100" cap="flat" cmpd="sng">
              <a:solidFill>
                <a:srgbClr val="6600CC"/>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12" name="Text Box 24"/>
            <p:cNvSpPr txBox="1">
              <a:spLocks noChangeArrowheads="1"/>
            </p:cNvSpPr>
            <p:nvPr/>
          </p:nvSpPr>
          <p:spPr bwMode="auto">
            <a:xfrm>
              <a:off x="681" y="2351"/>
              <a:ext cx="1195" cy="982"/>
            </a:xfrm>
            <a:prstGeom prst="rect">
              <a:avLst/>
            </a:prstGeom>
            <a:noFill/>
            <a:ln w="9525" algn="ctr">
              <a:noFill/>
              <a:miter lim="800000"/>
              <a:headEnd/>
              <a:tailEnd/>
            </a:ln>
            <a:effectLst/>
          </p:spPr>
          <p:txBody>
            <a:bodyPr>
              <a:spAutoFit/>
            </a:bodyPr>
            <a:lstStyle/>
            <a:p>
              <a:pPr algn="ctr" fontAlgn="base">
                <a:spcBef>
                  <a:spcPct val="0"/>
                </a:spcBef>
                <a:spcAft>
                  <a:spcPct val="0"/>
                </a:spcAft>
              </a:pPr>
              <a:r>
                <a:rPr lang="en-US" sz="1600">
                  <a:solidFill>
                    <a:srgbClr val="000000"/>
                  </a:solidFill>
                  <a:latin typeface="Gill Sans MT" pitchFamily="34" charset="0"/>
                </a:rPr>
                <a:t>Associative search for earlier stores only needs</a:t>
              </a:r>
            </a:p>
            <a:p>
              <a:pPr algn="ctr" fontAlgn="base">
                <a:spcBef>
                  <a:spcPct val="0"/>
                </a:spcBef>
                <a:spcAft>
                  <a:spcPct val="0"/>
                </a:spcAft>
              </a:pPr>
              <a:r>
                <a:rPr lang="en-US" sz="1600">
                  <a:solidFill>
                    <a:srgbClr val="000000"/>
                  </a:solidFill>
                  <a:latin typeface="Gill Sans MT" pitchFamily="34" charset="0"/>
                </a:rPr>
                <a:t>to check entries that actually contain stores</a:t>
              </a:r>
            </a:p>
          </p:txBody>
        </p:sp>
      </p:grpSp>
      <p:grpSp>
        <p:nvGrpSpPr>
          <p:cNvPr id="652315" name="Group 27"/>
          <p:cNvGrpSpPr>
            <a:grpSpLocks/>
          </p:cNvGrpSpPr>
          <p:nvPr/>
        </p:nvGrpSpPr>
        <p:grpSpPr bwMode="auto">
          <a:xfrm>
            <a:off x="3879850" y="3486150"/>
            <a:ext cx="4186238" cy="1719263"/>
            <a:chOff x="2498" y="2224"/>
            <a:chExt cx="2637" cy="1083"/>
          </a:xfrm>
        </p:grpSpPr>
        <p:sp>
          <p:nvSpPr>
            <p:cNvPr id="652310" name="Freeform 22"/>
            <p:cNvSpPr>
              <a:spLocks/>
            </p:cNvSpPr>
            <p:nvPr/>
          </p:nvSpPr>
          <p:spPr bwMode="auto">
            <a:xfrm>
              <a:off x="2498" y="2224"/>
              <a:ext cx="1267" cy="1083"/>
            </a:xfrm>
            <a:custGeom>
              <a:avLst/>
              <a:gdLst/>
              <a:ahLst/>
              <a:cxnLst>
                <a:cxn ang="0">
                  <a:pos x="0" y="32"/>
                </a:cxn>
                <a:cxn ang="0">
                  <a:pos x="1051" y="32"/>
                </a:cxn>
                <a:cxn ang="0">
                  <a:pos x="1243" y="223"/>
                </a:cxn>
                <a:cxn ang="0">
                  <a:pos x="1195" y="1083"/>
                </a:cxn>
              </a:cxnLst>
              <a:rect l="0" t="0" r="r" b="b"/>
              <a:pathLst>
                <a:path w="1267" h="1083">
                  <a:moveTo>
                    <a:pt x="0" y="32"/>
                  </a:moveTo>
                  <a:cubicBezTo>
                    <a:pt x="422" y="16"/>
                    <a:pt x="844" y="0"/>
                    <a:pt x="1051" y="32"/>
                  </a:cubicBezTo>
                  <a:cubicBezTo>
                    <a:pt x="1258" y="64"/>
                    <a:pt x="1219" y="48"/>
                    <a:pt x="1243" y="223"/>
                  </a:cubicBezTo>
                  <a:cubicBezTo>
                    <a:pt x="1267" y="398"/>
                    <a:pt x="1231" y="740"/>
                    <a:pt x="1195" y="1083"/>
                  </a:cubicBezTo>
                </a:path>
              </a:pathLst>
            </a:custGeom>
            <a:noFill/>
            <a:ln w="38100" cap="flat" cmpd="sng">
              <a:solidFill>
                <a:srgbClr val="0000FF"/>
              </a:solidFill>
              <a:prstDash val="solid"/>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2314" name="Text Box 26"/>
            <p:cNvSpPr txBox="1">
              <a:spLocks noChangeArrowheads="1"/>
            </p:cNvSpPr>
            <p:nvPr/>
          </p:nvSpPr>
          <p:spPr bwMode="auto">
            <a:xfrm>
              <a:off x="3979" y="2294"/>
              <a:ext cx="1156" cy="98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Associative search</a:t>
              </a:r>
            </a:p>
            <a:p>
              <a:pPr algn="ctr" fontAlgn="base">
                <a:spcBef>
                  <a:spcPct val="0"/>
                </a:spcBef>
                <a:spcAft>
                  <a:spcPct val="0"/>
                </a:spcAft>
              </a:pPr>
              <a:r>
                <a:rPr lang="en-US" sz="1600">
                  <a:solidFill>
                    <a:srgbClr val="000000"/>
                  </a:solidFill>
                  <a:latin typeface="Gill Sans MT" pitchFamily="34" charset="0"/>
                </a:rPr>
                <a:t>for later loads for</a:t>
              </a:r>
            </a:p>
            <a:p>
              <a:pPr algn="ctr" fontAlgn="base">
                <a:spcBef>
                  <a:spcPct val="0"/>
                </a:spcBef>
                <a:spcAft>
                  <a:spcPct val="0"/>
                </a:spcAft>
              </a:pPr>
              <a:r>
                <a:rPr lang="en-US" sz="1600">
                  <a:solidFill>
                    <a:srgbClr val="000000"/>
                  </a:solidFill>
                  <a:latin typeface="Gill Sans MT" pitchFamily="34" charset="0"/>
                </a:rPr>
                <a:t>ST</a:t>
              </a:r>
              <a:r>
                <a:rPr lang="en-US" sz="1600">
                  <a:solidFill>
                    <a:srgbClr val="000000"/>
                  </a:solidFill>
                  <a:latin typeface="Gill Sans MT" pitchFamily="34" charset="0"/>
                  <a:sym typeface="Wingdings" pitchFamily="2" charset="2"/>
                </a:rPr>
                <a:t>LD forwarding</a:t>
              </a:r>
            </a:p>
            <a:p>
              <a:pPr algn="ctr" fontAlgn="base">
                <a:spcBef>
                  <a:spcPct val="0"/>
                </a:spcBef>
                <a:spcAft>
                  <a:spcPct val="0"/>
                </a:spcAft>
              </a:pPr>
              <a:r>
                <a:rPr lang="en-US" sz="1600">
                  <a:solidFill>
                    <a:srgbClr val="000000"/>
                  </a:solidFill>
                  <a:latin typeface="Gill Sans MT" pitchFamily="34" charset="0"/>
                  <a:sym typeface="Wingdings" pitchFamily="2" charset="2"/>
                </a:rPr>
                <a:t>only needs to check</a:t>
              </a:r>
            </a:p>
            <a:p>
              <a:pPr algn="ctr" fontAlgn="base">
                <a:spcBef>
                  <a:spcPct val="0"/>
                </a:spcBef>
                <a:spcAft>
                  <a:spcPct val="0"/>
                </a:spcAft>
              </a:pPr>
              <a:r>
                <a:rPr lang="en-US" sz="1600">
                  <a:solidFill>
                    <a:srgbClr val="000000"/>
                  </a:solidFill>
                  <a:latin typeface="Gill Sans MT" pitchFamily="34" charset="0"/>
                  <a:sym typeface="Wingdings" pitchFamily="2" charset="2"/>
                </a:rPr>
                <a:t>entries that actually</a:t>
              </a:r>
            </a:p>
            <a:p>
              <a:pPr algn="ctr" fontAlgn="base">
                <a:spcBef>
                  <a:spcPct val="0"/>
                </a:spcBef>
                <a:spcAft>
                  <a:spcPct val="0"/>
                </a:spcAft>
              </a:pPr>
              <a:r>
                <a:rPr lang="en-US" sz="1600">
                  <a:solidFill>
                    <a:srgbClr val="000000"/>
                  </a:solidFill>
                  <a:latin typeface="Gill Sans MT" pitchFamily="34" charset="0"/>
                  <a:sym typeface="Wingdings" pitchFamily="2" charset="2"/>
                </a:rPr>
                <a:t>contain loads</a:t>
              </a:r>
              <a:endParaRPr lang="en-US" sz="1600">
                <a:solidFill>
                  <a:srgbClr val="000000"/>
                </a:solidFill>
                <a:latin typeface="Gill Sans MT" pitchFamily="34" charset="0"/>
              </a:endParaRPr>
            </a:p>
          </p:txBody>
        </p:sp>
      </p:grpSp>
    </p:spTree>
    <p:extLst>
      <p:ext uri="{BB962C8B-B14F-4D97-AF65-F5344CB8AC3E}">
        <p14:creationId xmlns:p14="http://schemas.microsoft.com/office/powerpoint/2010/main" val="34756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2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2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normAutofit fontScale="90000"/>
          </a:bodyPr>
          <a:lstStyle/>
          <a:p>
            <a:r>
              <a:rPr lang="en-US"/>
              <a:t>Executing Memory Instructions</a:t>
            </a:r>
          </a:p>
        </p:txBody>
      </p:sp>
      <p:sp>
        <p:nvSpPr>
          <p:cNvPr id="631811" name="Rectangle 3"/>
          <p:cNvSpPr>
            <a:spLocks noGrp="1" noChangeArrowheads="1"/>
          </p:cNvSpPr>
          <p:nvPr>
            <p:ph idx="1"/>
          </p:nvPr>
        </p:nvSpPr>
        <p:spPr/>
        <p:txBody>
          <a:bodyPr/>
          <a:lstStyle/>
          <a:p>
            <a:pPr>
              <a:lnSpc>
                <a:spcPct val="90000"/>
              </a:lnSpc>
            </a:pPr>
            <a:r>
              <a:rPr lang="en-US" sz="2400" dirty="0"/>
              <a:t>If R1 != R7</a:t>
            </a:r>
          </a:p>
          <a:p>
            <a:pPr lvl="1">
              <a:lnSpc>
                <a:spcPct val="90000"/>
              </a:lnSpc>
            </a:pPr>
            <a:r>
              <a:rPr lang="en-US" sz="2000" dirty="0"/>
              <a:t>Then Load R8 gets correct value from cache</a:t>
            </a:r>
          </a:p>
          <a:p>
            <a:pPr>
              <a:lnSpc>
                <a:spcPct val="90000"/>
              </a:lnSpc>
            </a:pPr>
            <a:r>
              <a:rPr lang="en-US" sz="2400" dirty="0"/>
              <a:t>If R1 == R7</a:t>
            </a:r>
          </a:p>
          <a:p>
            <a:pPr lvl="1">
              <a:lnSpc>
                <a:spcPct val="90000"/>
              </a:lnSpc>
            </a:pPr>
            <a:r>
              <a:rPr lang="en-US" sz="2000" dirty="0"/>
              <a:t>Then Load R8 should get value from the Store</a:t>
            </a:r>
          </a:p>
          <a:p>
            <a:pPr lvl="1">
              <a:lnSpc>
                <a:spcPct val="90000"/>
              </a:lnSpc>
            </a:pPr>
            <a:r>
              <a:rPr lang="en-US" sz="2000" i="1" dirty="0">
                <a:solidFill>
                  <a:srgbClr val="FF0000"/>
                </a:solidFill>
              </a:rPr>
              <a:t>But it didn’t!</a:t>
            </a:r>
          </a:p>
        </p:txBody>
      </p:sp>
      <p:sp>
        <p:nvSpPr>
          <p:cNvPr id="631812" name="Rectangle 4"/>
          <p:cNvSpPr>
            <a:spLocks noChangeArrowheads="1"/>
          </p:cNvSpPr>
          <p:nvPr/>
        </p:nvSpPr>
        <p:spPr bwMode="auto">
          <a:xfrm>
            <a:off x="1702493" y="3583935"/>
            <a:ext cx="1746249"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Load R3 = 0[R6]</a:t>
            </a:r>
          </a:p>
        </p:txBody>
      </p:sp>
      <p:sp>
        <p:nvSpPr>
          <p:cNvPr id="631813" name="Rectangle 5"/>
          <p:cNvSpPr>
            <a:spLocks noChangeArrowheads="1"/>
          </p:cNvSpPr>
          <p:nvPr/>
        </p:nvSpPr>
        <p:spPr bwMode="auto">
          <a:xfrm>
            <a:off x="1702493" y="3887147"/>
            <a:ext cx="1746250"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Add R7 = R3 + R9</a:t>
            </a:r>
          </a:p>
        </p:txBody>
      </p:sp>
      <p:sp>
        <p:nvSpPr>
          <p:cNvPr id="631814" name="Rectangle 6"/>
          <p:cNvSpPr>
            <a:spLocks noChangeArrowheads="1"/>
          </p:cNvSpPr>
          <p:nvPr/>
        </p:nvSpPr>
        <p:spPr bwMode="auto">
          <a:xfrm>
            <a:off x="1702493" y="4191947"/>
            <a:ext cx="1746250"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Store R4 </a:t>
            </a:r>
            <a:r>
              <a:rPr lang="en-US" sz="1600" dirty="0">
                <a:solidFill>
                  <a:srgbClr val="000000"/>
                </a:solidFill>
                <a:latin typeface="Gill Sans MT" pitchFamily="34" charset="0"/>
                <a:sym typeface="Wingdings" pitchFamily="2" charset="2"/>
              </a:rPr>
              <a:t></a:t>
            </a:r>
            <a:r>
              <a:rPr lang="en-US" sz="1600" dirty="0">
                <a:solidFill>
                  <a:srgbClr val="000000"/>
                </a:solidFill>
                <a:latin typeface="Gill Sans MT" pitchFamily="34" charset="0"/>
              </a:rPr>
              <a:t> 0[R7]</a:t>
            </a:r>
          </a:p>
        </p:txBody>
      </p:sp>
      <p:sp>
        <p:nvSpPr>
          <p:cNvPr id="631815" name="Rectangle 7"/>
          <p:cNvSpPr>
            <a:spLocks noChangeArrowheads="1"/>
          </p:cNvSpPr>
          <p:nvPr/>
        </p:nvSpPr>
        <p:spPr bwMode="auto">
          <a:xfrm>
            <a:off x="1702493" y="4495160"/>
            <a:ext cx="1746250"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Sub R1 = R1 – R2</a:t>
            </a:r>
          </a:p>
        </p:txBody>
      </p:sp>
      <p:sp>
        <p:nvSpPr>
          <p:cNvPr id="631816" name="Rectangle 8"/>
          <p:cNvSpPr>
            <a:spLocks noChangeArrowheads="1"/>
          </p:cNvSpPr>
          <p:nvPr/>
        </p:nvSpPr>
        <p:spPr bwMode="auto">
          <a:xfrm>
            <a:off x="1702493" y="4798372"/>
            <a:ext cx="1746250"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Load R8 = 0[R1]</a:t>
            </a:r>
          </a:p>
        </p:txBody>
      </p:sp>
      <p:grpSp>
        <p:nvGrpSpPr>
          <p:cNvPr id="631824" name="Group 16"/>
          <p:cNvGrpSpPr>
            <a:grpSpLocks/>
          </p:cNvGrpSpPr>
          <p:nvPr/>
        </p:nvGrpSpPr>
        <p:grpSpPr bwMode="auto">
          <a:xfrm>
            <a:off x="3448743" y="3569647"/>
            <a:ext cx="2092325" cy="1230313"/>
            <a:chOff x="2163" y="1386"/>
            <a:chExt cx="1318" cy="775"/>
          </a:xfrm>
        </p:grpSpPr>
        <p:sp>
          <p:nvSpPr>
            <p:cNvPr id="631819" name="Line 11"/>
            <p:cNvSpPr>
              <a:spLocks noChangeShapeType="1"/>
            </p:cNvSpPr>
            <p:nvPr/>
          </p:nvSpPr>
          <p:spPr bwMode="auto">
            <a:xfrm>
              <a:off x="2163" y="1491"/>
              <a:ext cx="90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1820" name="Text Box 12"/>
            <p:cNvSpPr txBox="1">
              <a:spLocks noChangeArrowheads="1"/>
            </p:cNvSpPr>
            <p:nvPr/>
          </p:nvSpPr>
          <p:spPr bwMode="auto">
            <a:xfrm>
              <a:off x="3099" y="1386"/>
              <a:ext cx="382"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Issue</a:t>
              </a:r>
            </a:p>
          </p:txBody>
        </p:sp>
        <p:sp>
          <p:nvSpPr>
            <p:cNvPr id="631821" name="Line 13"/>
            <p:cNvSpPr>
              <a:spLocks noChangeShapeType="1"/>
            </p:cNvSpPr>
            <p:nvPr/>
          </p:nvSpPr>
          <p:spPr bwMode="auto">
            <a:xfrm>
              <a:off x="2163" y="2064"/>
              <a:ext cx="90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1823" name="Text Box 15"/>
            <p:cNvSpPr txBox="1">
              <a:spLocks noChangeArrowheads="1"/>
            </p:cNvSpPr>
            <p:nvPr/>
          </p:nvSpPr>
          <p:spPr bwMode="auto">
            <a:xfrm>
              <a:off x="3099" y="1949"/>
              <a:ext cx="382"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Issue</a:t>
              </a:r>
            </a:p>
          </p:txBody>
        </p:sp>
      </p:grpSp>
      <p:sp>
        <p:nvSpPr>
          <p:cNvPr id="631825" name="Text Box 17"/>
          <p:cNvSpPr txBox="1">
            <a:spLocks noChangeArrowheads="1"/>
          </p:cNvSpPr>
          <p:nvPr/>
        </p:nvSpPr>
        <p:spPr bwMode="auto">
          <a:xfrm>
            <a:off x="5714105" y="3569647"/>
            <a:ext cx="118494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Cache Miss!</a:t>
            </a:r>
          </a:p>
        </p:txBody>
      </p:sp>
      <p:grpSp>
        <p:nvGrpSpPr>
          <p:cNvPr id="631828" name="Group 20"/>
          <p:cNvGrpSpPr>
            <a:grpSpLocks/>
          </p:cNvGrpSpPr>
          <p:nvPr/>
        </p:nvGrpSpPr>
        <p:grpSpPr bwMode="auto">
          <a:xfrm>
            <a:off x="3448743" y="4766622"/>
            <a:ext cx="2092325" cy="336550"/>
            <a:chOff x="2163" y="2140"/>
            <a:chExt cx="1318" cy="212"/>
          </a:xfrm>
        </p:grpSpPr>
        <p:sp>
          <p:nvSpPr>
            <p:cNvPr id="631826" name="Line 18"/>
            <p:cNvSpPr>
              <a:spLocks noChangeShapeType="1"/>
            </p:cNvSpPr>
            <p:nvPr/>
          </p:nvSpPr>
          <p:spPr bwMode="auto">
            <a:xfrm>
              <a:off x="2163" y="2256"/>
              <a:ext cx="90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1827" name="Text Box 19"/>
            <p:cNvSpPr txBox="1">
              <a:spLocks noChangeArrowheads="1"/>
            </p:cNvSpPr>
            <p:nvPr/>
          </p:nvSpPr>
          <p:spPr bwMode="auto">
            <a:xfrm>
              <a:off x="3099" y="2140"/>
              <a:ext cx="382"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Issue</a:t>
              </a:r>
            </a:p>
          </p:txBody>
        </p:sp>
      </p:grpSp>
      <p:sp>
        <p:nvSpPr>
          <p:cNvPr id="631829" name="Text Box 21"/>
          <p:cNvSpPr txBox="1">
            <a:spLocks noChangeArrowheads="1"/>
          </p:cNvSpPr>
          <p:nvPr/>
        </p:nvSpPr>
        <p:spPr bwMode="auto">
          <a:xfrm>
            <a:off x="5791893" y="4766622"/>
            <a:ext cx="108555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Cache Hit!</a:t>
            </a:r>
          </a:p>
        </p:txBody>
      </p:sp>
      <p:sp>
        <p:nvSpPr>
          <p:cNvPr id="631830" name="Text Box 22"/>
          <p:cNvSpPr txBox="1">
            <a:spLocks noChangeArrowheads="1"/>
          </p:cNvSpPr>
          <p:nvPr/>
        </p:nvSpPr>
        <p:spPr bwMode="auto">
          <a:xfrm>
            <a:off x="5591868" y="3585522"/>
            <a:ext cx="1500412"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Miss serviced…</a:t>
            </a:r>
          </a:p>
        </p:txBody>
      </p:sp>
      <p:grpSp>
        <p:nvGrpSpPr>
          <p:cNvPr id="631831" name="Group 23"/>
          <p:cNvGrpSpPr>
            <a:grpSpLocks/>
          </p:cNvGrpSpPr>
          <p:nvPr/>
        </p:nvGrpSpPr>
        <p:grpSpPr bwMode="auto">
          <a:xfrm>
            <a:off x="3448743" y="3856985"/>
            <a:ext cx="2092325" cy="336550"/>
            <a:chOff x="2163" y="2140"/>
            <a:chExt cx="1318" cy="212"/>
          </a:xfrm>
        </p:grpSpPr>
        <p:sp>
          <p:nvSpPr>
            <p:cNvPr id="631832" name="Line 24"/>
            <p:cNvSpPr>
              <a:spLocks noChangeShapeType="1"/>
            </p:cNvSpPr>
            <p:nvPr/>
          </p:nvSpPr>
          <p:spPr bwMode="auto">
            <a:xfrm>
              <a:off x="2163" y="2256"/>
              <a:ext cx="90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1833" name="Text Box 25"/>
            <p:cNvSpPr txBox="1">
              <a:spLocks noChangeArrowheads="1"/>
            </p:cNvSpPr>
            <p:nvPr/>
          </p:nvSpPr>
          <p:spPr bwMode="auto">
            <a:xfrm>
              <a:off x="3099" y="2140"/>
              <a:ext cx="382"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Issue</a:t>
              </a:r>
            </a:p>
          </p:txBody>
        </p:sp>
      </p:grpSp>
      <p:grpSp>
        <p:nvGrpSpPr>
          <p:cNvPr id="631834" name="Group 26"/>
          <p:cNvGrpSpPr>
            <a:grpSpLocks/>
          </p:cNvGrpSpPr>
          <p:nvPr/>
        </p:nvGrpSpPr>
        <p:grpSpPr bwMode="auto">
          <a:xfrm>
            <a:off x="3448743" y="4160197"/>
            <a:ext cx="2092325" cy="336550"/>
            <a:chOff x="2163" y="2140"/>
            <a:chExt cx="1318" cy="212"/>
          </a:xfrm>
        </p:grpSpPr>
        <p:sp>
          <p:nvSpPr>
            <p:cNvPr id="631835" name="Line 27"/>
            <p:cNvSpPr>
              <a:spLocks noChangeShapeType="1"/>
            </p:cNvSpPr>
            <p:nvPr/>
          </p:nvSpPr>
          <p:spPr bwMode="auto">
            <a:xfrm>
              <a:off x="2163" y="2256"/>
              <a:ext cx="90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1836" name="Text Box 28"/>
            <p:cNvSpPr txBox="1">
              <a:spLocks noChangeArrowheads="1"/>
            </p:cNvSpPr>
            <p:nvPr/>
          </p:nvSpPr>
          <p:spPr bwMode="auto">
            <a:xfrm>
              <a:off x="3099" y="2140"/>
              <a:ext cx="382"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Issue</a:t>
              </a:r>
            </a:p>
          </p:txBody>
        </p:sp>
      </p:grpSp>
      <p:sp>
        <p:nvSpPr>
          <p:cNvPr id="631837" name="Text Box 29"/>
          <p:cNvSpPr txBox="1">
            <a:spLocks noChangeArrowheads="1"/>
          </p:cNvSpPr>
          <p:nvPr/>
        </p:nvSpPr>
        <p:spPr bwMode="auto">
          <a:xfrm>
            <a:off x="1662805" y="5466710"/>
            <a:ext cx="2544992"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But there was a later load…</a:t>
            </a:r>
          </a:p>
        </p:txBody>
      </p:sp>
    </p:spTree>
    <p:extLst>
      <p:ext uri="{BB962C8B-B14F-4D97-AF65-F5344CB8AC3E}">
        <p14:creationId xmlns:p14="http://schemas.microsoft.com/office/powerpoint/2010/main" val="16138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1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31824"/>
                                        </p:tgtEl>
                                        <p:attrNameLst>
                                          <p:attrName>style.visibility</p:attrName>
                                        </p:attrNameLst>
                                      </p:cBhvr>
                                      <p:to>
                                        <p:strVal val="hidden"/>
                                      </p:to>
                                    </p:set>
                                  </p:childTnLst>
                                </p:cTn>
                              </p:par>
                              <p:par>
                                <p:cTn id="15" presetID="30" presetClass="emph" presetSubtype="0" fill="hold" grpId="0" nodeType="withEffect">
                                  <p:stCondLst>
                                    <p:cond delay="0"/>
                                  </p:stCondLst>
                                  <p:childTnLst>
                                    <p:animClr clrSpc="hsl" dir="cw">
                                      <p:cBhvr override="childStyle">
                                        <p:cTn id="16" dur="500" fill="hold"/>
                                        <p:tgtEl>
                                          <p:spTgt spid="631815"/>
                                        </p:tgtEl>
                                        <p:attrNameLst>
                                          <p:attrName>style.color</p:attrName>
                                        </p:attrNameLst>
                                      </p:cBhvr>
                                      <p:by>
                                        <p:hsl h="0" s="12549" l="25098"/>
                                      </p:by>
                                    </p:animClr>
                                    <p:animClr clrSpc="hsl" dir="cw">
                                      <p:cBhvr>
                                        <p:cTn id="17" dur="500" fill="hold"/>
                                        <p:tgtEl>
                                          <p:spTgt spid="631815"/>
                                        </p:tgtEl>
                                        <p:attrNameLst>
                                          <p:attrName>fillcolor</p:attrName>
                                        </p:attrNameLst>
                                      </p:cBhvr>
                                      <p:by>
                                        <p:hsl h="0" s="12549" l="25098"/>
                                      </p:by>
                                    </p:animClr>
                                    <p:animClr clrSpc="hsl" dir="cw">
                                      <p:cBhvr>
                                        <p:cTn id="18" dur="500" fill="hold"/>
                                        <p:tgtEl>
                                          <p:spTgt spid="631815"/>
                                        </p:tgtEl>
                                        <p:attrNameLst>
                                          <p:attrName>stroke.color</p:attrName>
                                        </p:attrNameLst>
                                      </p:cBhvr>
                                      <p:by>
                                        <p:hsl h="0" s="12549" l="25098"/>
                                      </p:by>
                                    </p:animClr>
                                    <p:set>
                                      <p:cBhvr>
                                        <p:cTn id="19" dur="500" fill="hold"/>
                                        <p:tgtEl>
                                          <p:spTgt spid="631815"/>
                                        </p:tgtEl>
                                        <p:attrNameLst>
                                          <p:attrName>fill.type</p:attrName>
                                        </p:attrNameLst>
                                      </p:cBhvr>
                                      <p:to>
                                        <p:strVal val="solid"/>
                                      </p:to>
                                    </p:set>
                                  </p:childTnLst>
                                </p:cTn>
                              </p:par>
                              <p:par>
                                <p:cTn id="20" presetID="1" presetClass="entr" presetSubtype="0" fill="hold" nodeType="withEffect">
                                  <p:stCondLst>
                                    <p:cond delay="0"/>
                                  </p:stCondLst>
                                  <p:childTnLst>
                                    <p:set>
                                      <p:cBhvr>
                                        <p:cTn id="21" dur="1" fill="hold">
                                          <p:stCondLst>
                                            <p:cond delay="0"/>
                                          </p:stCondLst>
                                        </p:cTn>
                                        <p:tgtEl>
                                          <p:spTgt spid="6318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318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63182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631829"/>
                                        </p:tgtEl>
                                        <p:attrNameLst>
                                          <p:attrName>style.visibility</p:attrName>
                                        </p:attrNameLst>
                                      </p:cBhvr>
                                      <p:to>
                                        <p:strVal val="hidden"/>
                                      </p:to>
                                    </p:set>
                                  </p:childTnLst>
                                </p:cTn>
                              </p:par>
                              <p:par>
                                <p:cTn id="32" presetID="30" presetClass="emph" presetSubtype="0" fill="hold" grpId="0" nodeType="withEffect">
                                  <p:stCondLst>
                                    <p:cond delay="0"/>
                                  </p:stCondLst>
                                  <p:childTnLst>
                                    <p:animClr clrSpc="hsl" dir="cw">
                                      <p:cBhvr override="childStyle">
                                        <p:cTn id="33" dur="500" fill="hold"/>
                                        <p:tgtEl>
                                          <p:spTgt spid="631816"/>
                                        </p:tgtEl>
                                        <p:attrNameLst>
                                          <p:attrName>style.color</p:attrName>
                                        </p:attrNameLst>
                                      </p:cBhvr>
                                      <p:by>
                                        <p:hsl h="0" s="12549" l="25098"/>
                                      </p:by>
                                    </p:animClr>
                                    <p:animClr clrSpc="hsl" dir="cw">
                                      <p:cBhvr>
                                        <p:cTn id="34" dur="500" fill="hold"/>
                                        <p:tgtEl>
                                          <p:spTgt spid="631816"/>
                                        </p:tgtEl>
                                        <p:attrNameLst>
                                          <p:attrName>fillcolor</p:attrName>
                                        </p:attrNameLst>
                                      </p:cBhvr>
                                      <p:by>
                                        <p:hsl h="0" s="12549" l="25098"/>
                                      </p:by>
                                    </p:animClr>
                                    <p:animClr clrSpc="hsl" dir="cw">
                                      <p:cBhvr>
                                        <p:cTn id="35" dur="500" fill="hold"/>
                                        <p:tgtEl>
                                          <p:spTgt spid="631816"/>
                                        </p:tgtEl>
                                        <p:attrNameLst>
                                          <p:attrName>stroke.color</p:attrName>
                                        </p:attrNameLst>
                                      </p:cBhvr>
                                      <p:by>
                                        <p:hsl h="0" s="12549" l="25098"/>
                                      </p:by>
                                    </p:animClr>
                                    <p:set>
                                      <p:cBhvr>
                                        <p:cTn id="36" dur="500" fill="hold"/>
                                        <p:tgtEl>
                                          <p:spTgt spid="631816"/>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182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318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31830"/>
                                        </p:tgtEl>
                                        <p:attrNameLst>
                                          <p:attrName>style.visibility</p:attrName>
                                        </p:attrNameLst>
                                      </p:cBhvr>
                                      <p:to>
                                        <p:strVal val="hidden"/>
                                      </p:to>
                                    </p:set>
                                  </p:childTnLst>
                                </p:cTn>
                              </p:par>
                              <p:par>
                                <p:cTn id="47" presetID="30" presetClass="emph" presetSubtype="0" fill="hold" grpId="0" nodeType="withEffect">
                                  <p:stCondLst>
                                    <p:cond delay="0"/>
                                  </p:stCondLst>
                                  <p:childTnLst>
                                    <p:animClr clrSpc="hsl" dir="cw">
                                      <p:cBhvr override="childStyle">
                                        <p:cTn id="48" dur="500" fill="hold"/>
                                        <p:tgtEl>
                                          <p:spTgt spid="631812"/>
                                        </p:tgtEl>
                                        <p:attrNameLst>
                                          <p:attrName>style.color</p:attrName>
                                        </p:attrNameLst>
                                      </p:cBhvr>
                                      <p:by>
                                        <p:hsl h="0" s="12549" l="25098"/>
                                      </p:by>
                                    </p:animClr>
                                    <p:animClr clrSpc="hsl" dir="cw">
                                      <p:cBhvr>
                                        <p:cTn id="49" dur="500" fill="hold"/>
                                        <p:tgtEl>
                                          <p:spTgt spid="631812"/>
                                        </p:tgtEl>
                                        <p:attrNameLst>
                                          <p:attrName>fillcolor</p:attrName>
                                        </p:attrNameLst>
                                      </p:cBhvr>
                                      <p:by>
                                        <p:hsl h="0" s="12549" l="25098"/>
                                      </p:by>
                                    </p:animClr>
                                    <p:animClr clrSpc="hsl" dir="cw">
                                      <p:cBhvr>
                                        <p:cTn id="50" dur="500" fill="hold"/>
                                        <p:tgtEl>
                                          <p:spTgt spid="631812"/>
                                        </p:tgtEl>
                                        <p:attrNameLst>
                                          <p:attrName>stroke.color</p:attrName>
                                        </p:attrNameLst>
                                      </p:cBhvr>
                                      <p:by>
                                        <p:hsl h="0" s="12549" l="25098"/>
                                      </p:by>
                                    </p:animClr>
                                    <p:set>
                                      <p:cBhvr>
                                        <p:cTn id="51" dur="500" fill="hold"/>
                                        <p:tgtEl>
                                          <p:spTgt spid="631812"/>
                                        </p:tgtEl>
                                        <p:attrNameLst>
                                          <p:attrName>fill.type</p:attrName>
                                        </p:attrNameLst>
                                      </p:cBhvr>
                                      <p:to>
                                        <p:strVal val="solid"/>
                                      </p:to>
                                    </p:set>
                                  </p:childTnLst>
                                </p:cTn>
                              </p:par>
                              <p:par>
                                <p:cTn id="52" presetID="1" presetClass="entr" presetSubtype="0" fill="hold" nodeType="withEffect">
                                  <p:stCondLst>
                                    <p:cond delay="0"/>
                                  </p:stCondLst>
                                  <p:childTnLst>
                                    <p:set>
                                      <p:cBhvr>
                                        <p:cTn id="53" dur="1" fill="hold">
                                          <p:stCondLst>
                                            <p:cond delay="0"/>
                                          </p:stCondLst>
                                        </p:cTn>
                                        <p:tgtEl>
                                          <p:spTgt spid="63183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631831"/>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631834"/>
                                        </p:tgtEl>
                                        <p:attrNameLst>
                                          <p:attrName>style.visibility</p:attrName>
                                        </p:attrNameLst>
                                      </p:cBhvr>
                                      <p:to>
                                        <p:strVal val="visible"/>
                                      </p:to>
                                    </p:set>
                                  </p:childTnLst>
                                </p:cTn>
                              </p:par>
                              <p:par>
                                <p:cTn id="60" presetID="30" presetClass="emph" presetSubtype="0" fill="hold" grpId="0" nodeType="withEffect">
                                  <p:stCondLst>
                                    <p:cond delay="0"/>
                                  </p:stCondLst>
                                  <p:childTnLst>
                                    <p:animClr clrSpc="hsl" dir="cw">
                                      <p:cBhvr override="childStyle">
                                        <p:cTn id="61" dur="500" fill="hold"/>
                                        <p:tgtEl>
                                          <p:spTgt spid="631813"/>
                                        </p:tgtEl>
                                        <p:attrNameLst>
                                          <p:attrName>style.color</p:attrName>
                                        </p:attrNameLst>
                                      </p:cBhvr>
                                      <p:by>
                                        <p:hsl h="0" s="12549" l="25098"/>
                                      </p:by>
                                    </p:animClr>
                                    <p:animClr clrSpc="hsl" dir="cw">
                                      <p:cBhvr>
                                        <p:cTn id="62" dur="500" fill="hold"/>
                                        <p:tgtEl>
                                          <p:spTgt spid="631813"/>
                                        </p:tgtEl>
                                        <p:attrNameLst>
                                          <p:attrName>fillcolor</p:attrName>
                                        </p:attrNameLst>
                                      </p:cBhvr>
                                      <p:by>
                                        <p:hsl h="0" s="12549" l="25098"/>
                                      </p:by>
                                    </p:animClr>
                                    <p:animClr clrSpc="hsl" dir="cw">
                                      <p:cBhvr>
                                        <p:cTn id="63" dur="500" fill="hold"/>
                                        <p:tgtEl>
                                          <p:spTgt spid="631813"/>
                                        </p:tgtEl>
                                        <p:attrNameLst>
                                          <p:attrName>stroke.color</p:attrName>
                                        </p:attrNameLst>
                                      </p:cBhvr>
                                      <p:by>
                                        <p:hsl h="0" s="12549" l="25098"/>
                                      </p:by>
                                    </p:animClr>
                                    <p:set>
                                      <p:cBhvr>
                                        <p:cTn id="64" dur="500" fill="hold"/>
                                        <p:tgtEl>
                                          <p:spTgt spid="631813"/>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4" presetClass="emph" presetSubtype="0" fill="hold" grpId="1" nodeType="clickEffect">
                                  <p:stCondLst>
                                    <p:cond delay="0"/>
                                  </p:stCondLst>
                                  <p:childTnLst>
                                    <p:animClr clrSpc="hsl" dir="cw">
                                      <p:cBhvr override="childStyle">
                                        <p:cTn id="68" dur="500" fill="hold"/>
                                        <p:tgtEl>
                                          <p:spTgt spid="631816"/>
                                        </p:tgtEl>
                                        <p:attrNameLst>
                                          <p:attrName>style.color</p:attrName>
                                        </p:attrNameLst>
                                      </p:cBhvr>
                                      <p:by>
                                        <p:hsl h="0" s="-12549" l="-25098"/>
                                      </p:by>
                                    </p:animClr>
                                    <p:animClr clrSpc="hsl" dir="cw">
                                      <p:cBhvr>
                                        <p:cTn id="69" dur="500" fill="hold"/>
                                        <p:tgtEl>
                                          <p:spTgt spid="631816"/>
                                        </p:tgtEl>
                                        <p:attrNameLst>
                                          <p:attrName>fillcolor</p:attrName>
                                        </p:attrNameLst>
                                      </p:cBhvr>
                                      <p:by>
                                        <p:hsl h="0" s="-12549" l="-25098"/>
                                      </p:by>
                                    </p:animClr>
                                    <p:animClr clrSpc="hsl" dir="cw">
                                      <p:cBhvr>
                                        <p:cTn id="70" dur="500" fill="hold"/>
                                        <p:tgtEl>
                                          <p:spTgt spid="631816"/>
                                        </p:tgtEl>
                                        <p:attrNameLst>
                                          <p:attrName>stroke.color</p:attrName>
                                        </p:attrNameLst>
                                      </p:cBhvr>
                                      <p:by>
                                        <p:hsl h="0" s="-12549" l="-25098"/>
                                      </p:by>
                                    </p:animClr>
                                    <p:set>
                                      <p:cBhvr>
                                        <p:cTn id="71" dur="500" fill="hold"/>
                                        <p:tgtEl>
                                          <p:spTgt spid="631816"/>
                                        </p:tgtEl>
                                        <p:attrNameLst>
                                          <p:attrName>fill.type</p:attrName>
                                        </p:attrNameLst>
                                      </p:cBhvr>
                                      <p:to>
                                        <p:strVal val="solid"/>
                                      </p:to>
                                    </p:set>
                                  </p:childTnLst>
                                </p:cTn>
                              </p:par>
                              <p:par>
                                <p:cTn id="72" presetID="1" presetClass="emph" presetSubtype="2" fill="hold" nodeType="withEffect">
                                  <p:stCondLst>
                                    <p:cond delay="0"/>
                                  </p:stCondLst>
                                  <p:childTnLst>
                                    <p:animClr clrSpc="rgb" dir="cw">
                                      <p:cBhvr>
                                        <p:cTn id="73" dur="1000" fill="hold"/>
                                        <p:tgtEl>
                                          <p:spTgt spid="631816"/>
                                        </p:tgtEl>
                                        <p:attrNameLst>
                                          <p:attrName>fillcolor</p:attrName>
                                        </p:attrNameLst>
                                      </p:cBhvr>
                                      <p:to>
                                        <a:srgbClr val="FF99CC"/>
                                      </p:to>
                                    </p:animClr>
                                    <p:set>
                                      <p:cBhvr>
                                        <p:cTn id="74" dur="1000" fill="hold"/>
                                        <p:tgtEl>
                                          <p:spTgt spid="631816"/>
                                        </p:tgtEl>
                                        <p:attrNameLst>
                                          <p:attrName>fill.type</p:attrName>
                                        </p:attrNameLst>
                                      </p:cBhvr>
                                      <p:to>
                                        <p:strVal val="solid"/>
                                      </p:to>
                                    </p:set>
                                    <p:set>
                                      <p:cBhvr>
                                        <p:cTn id="75" dur="1000" fill="hold"/>
                                        <p:tgtEl>
                                          <p:spTgt spid="631816"/>
                                        </p:tgtEl>
                                        <p:attrNameLst>
                                          <p:attrName>fill.on</p:attrName>
                                        </p:attrNameLst>
                                      </p:cBhvr>
                                      <p:to>
                                        <p:strVal val="true"/>
                                      </p:to>
                                    </p:set>
                                  </p:childTnLst>
                                </p:cTn>
                              </p:par>
                              <p:par>
                                <p:cTn id="76" presetID="1" presetClass="entr" presetSubtype="0" fill="hold" grpId="0" nodeType="withEffect">
                                  <p:stCondLst>
                                    <p:cond delay="0"/>
                                  </p:stCondLst>
                                  <p:childTnLst>
                                    <p:set>
                                      <p:cBhvr>
                                        <p:cTn id="77" dur="1" fill="hold">
                                          <p:stCondLst>
                                            <p:cond delay="0"/>
                                          </p:stCondLst>
                                        </p:cTn>
                                        <p:tgtEl>
                                          <p:spTgt spid="6318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31811">
                                            <p:txEl>
                                              <p:pRg st="0" end="0"/>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631811">
                                            <p:txEl>
                                              <p:pRg st="2" end="2"/>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31811">
                                            <p:txEl>
                                              <p:pRg st="3" end="3"/>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31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P spid="631812" grpId="0" animBg="1"/>
      <p:bldP spid="631813" grpId="0" animBg="1"/>
      <p:bldP spid="631815" grpId="0" animBg="1"/>
      <p:bldP spid="631816" grpId="0" animBg="1"/>
      <p:bldP spid="631816" grpId="1" animBg="1"/>
      <p:bldP spid="631825" grpId="0"/>
      <p:bldP spid="631825" grpId="1"/>
      <p:bldP spid="631829" grpId="0"/>
      <p:bldP spid="631829" grpId="1"/>
      <p:bldP spid="631830" grpId="0"/>
      <p:bldP spid="631830" grpId="1"/>
      <p:bldP spid="6318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normAutofit fontScale="90000"/>
          </a:bodyPr>
          <a:lstStyle/>
          <a:p>
            <a:r>
              <a:rPr lang="en-US"/>
              <a:t>Memory Disambiguation Problem</a:t>
            </a:r>
          </a:p>
        </p:txBody>
      </p:sp>
      <p:sp>
        <p:nvSpPr>
          <p:cNvPr id="634883" name="Rectangle 3"/>
          <p:cNvSpPr>
            <a:spLocks noGrp="1" noChangeArrowheads="1"/>
          </p:cNvSpPr>
          <p:nvPr>
            <p:ph idx="1"/>
          </p:nvPr>
        </p:nvSpPr>
        <p:spPr/>
        <p:txBody>
          <a:bodyPr>
            <a:normAutofit/>
          </a:bodyPr>
          <a:lstStyle/>
          <a:p>
            <a:r>
              <a:rPr lang="en-US" dirty="0"/>
              <a:t>Ordering problem is a data-dependence violation</a:t>
            </a:r>
          </a:p>
          <a:p>
            <a:r>
              <a:rPr lang="en-US" dirty="0"/>
              <a:t>Imprecise memory worse than imprecise registers</a:t>
            </a:r>
          </a:p>
          <a:p>
            <a:endParaRPr lang="en-US" dirty="0"/>
          </a:p>
          <a:p>
            <a:r>
              <a:rPr lang="en-US" dirty="0"/>
              <a:t>Why can’t this happen with non-memory </a:t>
            </a:r>
            <a:r>
              <a:rPr lang="en-US" dirty="0" err="1"/>
              <a:t>insts</a:t>
            </a:r>
            <a:r>
              <a:rPr lang="en-US" dirty="0"/>
              <a:t>?</a:t>
            </a:r>
          </a:p>
          <a:p>
            <a:pPr lvl="1"/>
            <a:r>
              <a:rPr lang="en-US" dirty="0"/>
              <a:t>Operand </a:t>
            </a:r>
            <a:r>
              <a:rPr lang="en-US" dirty="0" err="1"/>
              <a:t>specifiers</a:t>
            </a:r>
            <a:r>
              <a:rPr lang="en-US" dirty="0"/>
              <a:t> in non-memory </a:t>
            </a:r>
            <a:r>
              <a:rPr lang="en-US" dirty="0" err="1"/>
              <a:t>insns</a:t>
            </a:r>
            <a:r>
              <a:rPr lang="en-US" dirty="0"/>
              <a:t>. are absolute</a:t>
            </a:r>
          </a:p>
          <a:p>
            <a:pPr lvl="2"/>
            <a:r>
              <a:rPr lang="en-US" dirty="0"/>
              <a:t>“R1” refers to one specific location</a:t>
            </a:r>
          </a:p>
          <a:p>
            <a:pPr lvl="1"/>
            <a:r>
              <a:rPr lang="en-US" dirty="0"/>
              <a:t>Operand </a:t>
            </a:r>
            <a:r>
              <a:rPr lang="en-US" dirty="0" err="1"/>
              <a:t>specifiers</a:t>
            </a:r>
            <a:r>
              <a:rPr lang="en-US" dirty="0"/>
              <a:t> in memory </a:t>
            </a:r>
            <a:r>
              <a:rPr lang="en-US" dirty="0" err="1"/>
              <a:t>insns</a:t>
            </a:r>
            <a:r>
              <a:rPr lang="en-US" dirty="0"/>
              <a:t>. are ambiguous</a:t>
            </a:r>
          </a:p>
          <a:p>
            <a:pPr lvl="2"/>
            <a:r>
              <a:rPr lang="en-US" dirty="0"/>
              <a:t>“R1” refers to a memory location specified by the value of R1. </a:t>
            </a:r>
          </a:p>
          <a:p>
            <a:pPr lvl="2"/>
            <a:r>
              <a:rPr lang="en-US" dirty="0"/>
              <a:t>When pointers (e.g., R1) change, so does this location</a:t>
            </a:r>
          </a:p>
        </p:txBody>
      </p:sp>
    </p:spTree>
    <p:extLst>
      <p:ext uri="{BB962C8B-B14F-4D97-AF65-F5344CB8AC3E}">
        <p14:creationId xmlns:p14="http://schemas.microsoft.com/office/powerpoint/2010/main" val="107656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normAutofit fontScale="90000"/>
          </a:bodyPr>
          <a:lstStyle/>
          <a:p>
            <a:r>
              <a:rPr lang="en-US"/>
              <a:t>Two Problems</a:t>
            </a:r>
          </a:p>
        </p:txBody>
      </p:sp>
      <p:sp>
        <p:nvSpPr>
          <p:cNvPr id="670723" name="Rectangle 3"/>
          <p:cNvSpPr>
            <a:spLocks noGrp="1" noChangeArrowheads="1"/>
          </p:cNvSpPr>
          <p:nvPr>
            <p:ph idx="1"/>
          </p:nvPr>
        </p:nvSpPr>
        <p:spPr/>
        <p:txBody>
          <a:bodyPr/>
          <a:lstStyle/>
          <a:p>
            <a:r>
              <a:rPr lang="en-US" dirty="0"/>
              <a:t>Memory disambiguation on loads</a:t>
            </a:r>
          </a:p>
          <a:p>
            <a:pPr lvl="1"/>
            <a:r>
              <a:rPr lang="en-US" dirty="0"/>
              <a:t>Do earlier unexecuted stores to the same address exist?</a:t>
            </a:r>
          </a:p>
          <a:p>
            <a:pPr lvl="2"/>
            <a:r>
              <a:rPr lang="en-US" dirty="0"/>
              <a:t>Binary question: answer is yes or no</a:t>
            </a:r>
          </a:p>
          <a:p>
            <a:pPr lvl="1"/>
            <a:endParaRPr lang="en-US" dirty="0"/>
          </a:p>
          <a:p>
            <a:r>
              <a:rPr lang="en-US" dirty="0"/>
              <a:t>Store-to-load forwarding problem</a:t>
            </a:r>
          </a:p>
          <a:p>
            <a:pPr lvl="1"/>
            <a:r>
              <a:rPr lang="en-US" dirty="0"/>
              <a:t>I’m a load: Which earlier store do I get my value from?</a:t>
            </a:r>
          </a:p>
          <a:p>
            <a:pPr lvl="1"/>
            <a:r>
              <a:rPr lang="en-US" dirty="0"/>
              <a:t>I’m a store: Which later load(s) do I forward my value to?</a:t>
            </a:r>
          </a:p>
          <a:p>
            <a:pPr lvl="2"/>
            <a:r>
              <a:rPr lang="en-US" dirty="0"/>
              <a:t>Non-binary question: answer is one or more </a:t>
            </a:r>
            <a:r>
              <a:rPr lang="en-US" dirty="0" err="1"/>
              <a:t>insn</a:t>
            </a:r>
            <a:r>
              <a:rPr lang="en-US" dirty="0"/>
              <a:t>. identifiers</a:t>
            </a:r>
          </a:p>
        </p:txBody>
      </p:sp>
    </p:spTree>
    <p:extLst>
      <p:ext uri="{BB962C8B-B14F-4D97-AF65-F5344CB8AC3E}">
        <p14:creationId xmlns:p14="http://schemas.microsoft.com/office/powerpoint/2010/main" val="35614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dirty="0"/>
              <a:t>Load/Store Queue (1/3)</a:t>
            </a:r>
          </a:p>
        </p:txBody>
      </p:sp>
      <p:sp>
        <p:nvSpPr>
          <p:cNvPr id="25603" name="Rectangle 3" descr="Rectangle: Click to edit Master text styles&#10;Second level&#10;Third level&#10;Fourth level&#10;Fifth level"/>
          <p:cNvSpPr>
            <a:spLocks noGrp="1" noChangeArrowheads="1"/>
          </p:cNvSpPr>
          <p:nvPr>
            <p:ph idx="1"/>
          </p:nvPr>
        </p:nvSpPr>
        <p:spPr/>
        <p:txBody>
          <a:bodyPr/>
          <a:lstStyle/>
          <a:p>
            <a:r>
              <a:rPr lang="en-US" i="1" u="sng" dirty="0"/>
              <a:t>Load/store queue (LSQ)</a:t>
            </a:r>
          </a:p>
          <a:p>
            <a:pPr lvl="1"/>
            <a:r>
              <a:rPr lang="en-US" dirty="0"/>
              <a:t>Completed stores write to LSQ</a:t>
            </a:r>
          </a:p>
          <a:p>
            <a:pPr lvl="1"/>
            <a:r>
              <a:rPr lang="en-US" dirty="0"/>
              <a:t>When store retires, head of LSQ written to L1-D</a:t>
            </a:r>
          </a:p>
          <a:p>
            <a:pPr lvl="1"/>
            <a:r>
              <a:rPr lang="en-US" dirty="0"/>
              <a:t>When loads execute, access LSQ and L1-D in parallel</a:t>
            </a:r>
          </a:p>
          <a:p>
            <a:pPr lvl="2"/>
            <a:r>
              <a:rPr lang="en-US" dirty="0"/>
              <a:t>Forward from LSQ if older store with matching address</a:t>
            </a:r>
          </a:p>
        </p:txBody>
      </p:sp>
    </p:spTree>
    <p:extLst>
      <p:ext uri="{BB962C8B-B14F-4D97-AF65-F5344CB8AC3E}">
        <p14:creationId xmlns:p14="http://schemas.microsoft.com/office/powerpoint/2010/main" val="310605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819400" y="2706216"/>
            <a:ext cx="3429000" cy="914400"/>
          </a:xfrm>
          <a:prstGeom prst="rect">
            <a:avLst/>
          </a:prstGeom>
          <a:solidFill>
            <a:schemeClr val="accent1"/>
          </a:solidFill>
          <a:ln w="12700">
            <a:noFill/>
            <a:miter lim="800000"/>
            <a:headEnd/>
            <a:tailEnd/>
          </a:ln>
        </p:spPr>
        <p:txBody>
          <a:bodyPr wrap="none" anchor="ctr"/>
          <a:lstStyle/>
          <a:p>
            <a:pPr algn="ctr" eaLnBrk="0" fontAlgn="base" hangingPunct="0">
              <a:spcBef>
                <a:spcPct val="0"/>
              </a:spcBef>
              <a:spcAft>
                <a:spcPct val="0"/>
              </a:spcAft>
            </a:pPr>
            <a:endParaRPr lang="en-US" b="1">
              <a:solidFill>
                <a:srgbClr val="ECD882"/>
              </a:solidFill>
              <a:latin typeface="Arial" charset="0"/>
            </a:endParaRPr>
          </a:p>
        </p:txBody>
      </p:sp>
      <p:sp>
        <p:nvSpPr>
          <p:cNvPr id="26627" name="Rectangle 3"/>
          <p:cNvSpPr>
            <a:spLocks noChangeArrowheads="1"/>
          </p:cNvSpPr>
          <p:nvPr/>
        </p:nvSpPr>
        <p:spPr bwMode="auto">
          <a:xfrm>
            <a:off x="762000" y="2706216"/>
            <a:ext cx="1828800" cy="914400"/>
          </a:xfrm>
          <a:prstGeom prst="rect">
            <a:avLst/>
          </a:prstGeom>
          <a:solidFill>
            <a:schemeClr val="hlink"/>
          </a:solidFill>
          <a:ln w="12700">
            <a:no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28" name="Rectangle 4"/>
          <p:cNvSpPr>
            <a:spLocks noGrp="1" noChangeArrowheads="1"/>
          </p:cNvSpPr>
          <p:nvPr>
            <p:ph type="title"/>
          </p:nvPr>
        </p:nvSpPr>
        <p:spPr/>
        <p:txBody>
          <a:bodyPr>
            <a:normAutofit fontScale="90000"/>
          </a:bodyPr>
          <a:lstStyle/>
          <a:p>
            <a:r>
              <a:rPr lang="en-US" dirty="0"/>
              <a:t>Load/Store Queue (2/3)</a:t>
            </a:r>
          </a:p>
        </p:txBody>
      </p:sp>
      <p:sp>
        <p:nvSpPr>
          <p:cNvPr id="26630" name="Rectangle 6"/>
          <p:cNvSpPr>
            <a:spLocks noChangeArrowheads="1"/>
          </p:cNvSpPr>
          <p:nvPr/>
        </p:nvSpPr>
        <p:spPr bwMode="auto">
          <a:xfrm>
            <a:off x="4038600" y="2325216"/>
            <a:ext cx="914400" cy="304800"/>
          </a:xfrm>
          <a:prstGeom prst="rect">
            <a:avLst/>
          </a:prstGeom>
          <a:solidFill>
            <a:schemeClr val="bg1"/>
          </a:solidFill>
          <a:ln w="28575">
            <a:solidFill>
              <a:srgbClr val="000000"/>
            </a:solidFill>
            <a:miter lim="800000"/>
            <a:headEnd/>
            <a:tailEnd/>
          </a:ln>
        </p:spPr>
        <p:txBody>
          <a:bodyPr wrap="none" anchor="ctr"/>
          <a:lstStyle/>
          <a:p>
            <a:pPr algn="ctr" eaLnBrk="0" fontAlgn="base" hangingPunct="0">
              <a:spcBef>
                <a:spcPct val="0"/>
              </a:spcBef>
              <a:spcAft>
                <a:spcPct val="0"/>
              </a:spcAft>
            </a:pPr>
            <a:r>
              <a:rPr lang="en-US" sz="1400" dirty="0" err="1">
                <a:solidFill>
                  <a:srgbClr val="000000"/>
                </a:solidFill>
                <a:latin typeface="Arial" charset="0"/>
              </a:rPr>
              <a:t>regfile</a:t>
            </a:r>
            <a:endParaRPr lang="en-US" sz="1400" dirty="0">
              <a:solidFill>
                <a:srgbClr val="000000"/>
              </a:solidFill>
              <a:latin typeface="Arial" charset="0"/>
            </a:endParaRPr>
          </a:p>
        </p:txBody>
      </p:sp>
      <p:sp>
        <p:nvSpPr>
          <p:cNvPr id="26631" name="Freeform 7"/>
          <p:cNvSpPr>
            <a:spLocks/>
          </p:cNvSpPr>
          <p:nvPr/>
        </p:nvSpPr>
        <p:spPr bwMode="auto">
          <a:xfrm>
            <a:off x="4114800" y="3011016"/>
            <a:ext cx="304800" cy="609600"/>
          </a:xfrm>
          <a:custGeom>
            <a:avLst/>
            <a:gdLst>
              <a:gd name="T0" fmla="*/ 0 w 384"/>
              <a:gd name="T1" fmla="*/ 0 h 768"/>
              <a:gd name="T2" fmla="*/ 0 w 384"/>
              <a:gd name="T3" fmla="*/ 288 h 768"/>
              <a:gd name="T4" fmla="*/ 85 w 384"/>
              <a:gd name="T5" fmla="*/ 386 h 768"/>
              <a:gd name="T6" fmla="*/ 0 w 384"/>
              <a:gd name="T7" fmla="*/ 480 h 768"/>
              <a:gd name="T8" fmla="*/ 0 w 384"/>
              <a:gd name="T9" fmla="*/ 768 h 768"/>
              <a:gd name="T10" fmla="*/ 384 w 384"/>
              <a:gd name="T11" fmla="*/ 576 h 768"/>
              <a:gd name="T12" fmla="*/ 384 w 384"/>
              <a:gd name="T13" fmla="*/ 192 h 768"/>
              <a:gd name="T14" fmla="*/ 0 w 384"/>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768"/>
              <a:gd name="T26" fmla="*/ 384 w 384"/>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a:solidFill>
              <a:srgbClr val="000000"/>
            </a:solidFill>
            <a:round/>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32" name="Rectangle 8"/>
          <p:cNvSpPr>
            <a:spLocks noChangeArrowheads="1"/>
          </p:cNvSpPr>
          <p:nvPr/>
        </p:nvSpPr>
        <p:spPr bwMode="auto">
          <a:xfrm>
            <a:off x="6705600" y="4230216"/>
            <a:ext cx="458688" cy="990600"/>
          </a:xfrm>
          <a:prstGeom prst="rect">
            <a:avLst/>
          </a:prstGeom>
          <a:solidFill>
            <a:schemeClr val="bg1"/>
          </a:solidFill>
          <a:ln w="28575">
            <a:solidFill>
              <a:srgbClr val="000000"/>
            </a:solidFill>
            <a:miter lim="800000"/>
            <a:headEnd/>
            <a:tailEnd/>
          </a:ln>
        </p:spPr>
        <p:txBody>
          <a:bodyPr wrap="none" anchor="ctr"/>
          <a:lstStyle/>
          <a:p>
            <a:pPr algn="ctr" eaLnBrk="0" fontAlgn="base" hangingPunct="0">
              <a:spcBef>
                <a:spcPct val="0"/>
              </a:spcBef>
              <a:spcAft>
                <a:spcPct val="0"/>
              </a:spcAft>
            </a:pPr>
            <a:r>
              <a:rPr lang="en-US" sz="1400" dirty="0">
                <a:solidFill>
                  <a:srgbClr val="000000"/>
                </a:solidFill>
                <a:latin typeface="Arial" charset="0"/>
              </a:rPr>
              <a:t>L1-D</a:t>
            </a:r>
          </a:p>
        </p:txBody>
      </p:sp>
      <p:sp>
        <p:nvSpPr>
          <p:cNvPr id="26633" name="Line 9"/>
          <p:cNvSpPr>
            <a:spLocks noChangeShapeType="1"/>
          </p:cNvSpPr>
          <p:nvPr/>
        </p:nvSpPr>
        <p:spPr bwMode="auto">
          <a:xfrm>
            <a:off x="5334000" y="3315816"/>
            <a:ext cx="3048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34" name="Line 10"/>
          <p:cNvSpPr>
            <a:spLocks noChangeShapeType="1"/>
          </p:cNvSpPr>
          <p:nvPr/>
        </p:nvSpPr>
        <p:spPr bwMode="auto">
          <a:xfrm>
            <a:off x="5334000" y="3544416"/>
            <a:ext cx="3048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35" name="Rectangle 11"/>
          <p:cNvSpPr>
            <a:spLocks noChangeArrowheads="1"/>
          </p:cNvSpPr>
          <p:nvPr/>
        </p:nvSpPr>
        <p:spPr bwMode="auto">
          <a:xfrm>
            <a:off x="3657600" y="2706216"/>
            <a:ext cx="152400" cy="914400"/>
          </a:xfrm>
          <a:prstGeom prst="rect">
            <a:avLst/>
          </a:prstGeom>
          <a:solidFill>
            <a:srgbClr val="000000"/>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36" name="Rectangle 12"/>
          <p:cNvSpPr>
            <a:spLocks noChangeArrowheads="1"/>
          </p:cNvSpPr>
          <p:nvPr/>
        </p:nvSpPr>
        <p:spPr bwMode="auto">
          <a:xfrm>
            <a:off x="5181600" y="2706216"/>
            <a:ext cx="152400" cy="914400"/>
          </a:xfrm>
          <a:prstGeom prst="rect">
            <a:avLst/>
          </a:prstGeom>
          <a:solidFill>
            <a:srgbClr val="000000"/>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37" name="Line 13"/>
          <p:cNvSpPr>
            <a:spLocks noChangeShapeType="1"/>
          </p:cNvSpPr>
          <p:nvPr/>
        </p:nvSpPr>
        <p:spPr bwMode="auto">
          <a:xfrm>
            <a:off x="3810000" y="3163416"/>
            <a:ext cx="3048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38" name="Line 14"/>
          <p:cNvSpPr>
            <a:spLocks noChangeShapeType="1"/>
          </p:cNvSpPr>
          <p:nvPr/>
        </p:nvSpPr>
        <p:spPr bwMode="auto">
          <a:xfrm>
            <a:off x="3810000" y="3468216"/>
            <a:ext cx="3048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39" name="Freeform 15"/>
          <p:cNvSpPr>
            <a:spLocks/>
          </p:cNvSpPr>
          <p:nvPr/>
        </p:nvSpPr>
        <p:spPr bwMode="auto">
          <a:xfrm>
            <a:off x="3886200" y="2858616"/>
            <a:ext cx="685800" cy="304800"/>
          </a:xfrm>
          <a:custGeom>
            <a:avLst/>
            <a:gdLst>
              <a:gd name="T0" fmla="*/ 0 w 192"/>
              <a:gd name="T1" fmla="*/ 576 h 576"/>
              <a:gd name="T2" fmla="*/ 0 w 192"/>
              <a:gd name="T3" fmla="*/ 0 h 576"/>
              <a:gd name="T4" fmla="*/ 192 w 192"/>
              <a:gd name="T5" fmla="*/ 0 h 576"/>
              <a:gd name="T6" fmla="*/ 0 60000 65536"/>
              <a:gd name="T7" fmla="*/ 0 60000 65536"/>
              <a:gd name="T8" fmla="*/ 0 60000 65536"/>
              <a:gd name="T9" fmla="*/ 0 w 192"/>
              <a:gd name="T10" fmla="*/ 0 h 576"/>
              <a:gd name="T11" fmla="*/ 192 w 192"/>
              <a:gd name="T12" fmla="*/ 576 h 576"/>
            </a:gdLst>
            <a:ahLst/>
            <a:cxnLst>
              <a:cxn ang="T6">
                <a:pos x="T0" y="T1"/>
              </a:cxn>
              <a:cxn ang="T7">
                <a:pos x="T2" y="T3"/>
              </a:cxn>
              <a:cxn ang="T8">
                <a:pos x="T4" y="T5"/>
              </a:cxn>
            </a:cxnLst>
            <a:rect l="T9" t="T10" r="T11" b="T12"/>
            <a:pathLst>
              <a:path w="192" h="576">
                <a:moveTo>
                  <a:pt x="0" y="576"/>
                </a:moveTo>
                <a:lnTo>
                  <a:pt x="0" y="0"/>
                </a:lnTo>
                <a:lnTo>
                  <a:pt x="192" y="0"/>
                </a:lnTo>
              </a:path>
            </a:pathLst>
          </a:custGeom>
          <a:noFill/>
          <a:ln w="28575">
            <a:solidFill>
              <a:srgbClr val="000000"/>
            </a:solidFill>
            <a:round/>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0" name="AutoShape 16"/>
          <p:cNvSpPr>
            <a:spLocks noChangeArrowheads="1"/>
          </p:cNvSpPr>
          <p:nvPr/>
        </p:nvSpPr>
        <p:spPr bwMode="auto">
          <a:xfrm rot="5400000">
            <a:off x="5524500" y="3353916"/>
            <a:ext cx="381000" cy="152400"/>
          </a:xfrm>
          <a:prstGeom prst="flowChartTerminator">
            <a:avLst/>
          </a:prstGeom>
          <a:solidFill>
            <a:schemeClr val="bg1"/>
          </a:solidFill>
          <a:ln w="28575">
            <a:solidFill>
              <a:srgbClr val="000000"/>
            </a:solid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1" name="Freeform 17"/>
          <p:cNvSpPr>
            <a:spLocks/>
          </p:cNvSpPr>
          <p:nvPr/>
        </p:nvSpPr>
        <p:spPr bwMode="auto">
          <a:xfrm>
            <a:off x="3429000" y="2553816"/>
            <a:ext cx="609600" cy="609600"/>
          </a:xfrm>
          <a:custGeom>
            <a:avLst/>
            <a:gdLst>
              <a:gd name="T0" fmla="*/ 384 w 384"/>
              <a:gd name="T1" fmla="*/ 0 h 432"/>
              <a:gd name="T2" fmla="*/ 0 w 384"/>
              <a:gd name="T3" fmla="*/ 0 h 432"/>
              <a:gd name="T4" fmla="*/ 0 w 384"/>
              <a:gd name="T5" fmla="*/ 432 h 432"/>
              <a:gd name="T6" fmla="*/ 144 w 384"/>
              <a:gd name="T7" fmla="*/ 432 h 432"/>
              <a:gd name="T8" fmla="*/ 0 60000 65536"/>
              <a:gd name="T9" fmla="*/ 0 60000 65536"/>
              <a:gd name="T10" fmla="*/ 0 60000 65536"/>
              <a:gd name="T11" fmla="*/ 0 60000 65536"/>
              <a:gd name="T12" fmla="*/ 0 w 384"/>
              <a:gd name="T13" fmla="*/ 0 h 432"/>
              <a:gd name="T14" fmla="*/ 384 w 384"/>
              <a:gd name="T15" fmla="*/ 432 h 432"/>
            </a:gdLst>
            <a:ahLst/>
            <a:cxnLst>
              <a:cxn ang="T8">
                <a:pos x="T0" y="T1"/>
              </a:cxn>
              <a:cxn ang="T9">
                <a:pos x="T2" y="T3"/>
              </a:cxn>
              <a:cxn ang="T10">
                <a:pos x="T4" y="T5"/>
              </a:cxn>
              <a:cxn ang="T11">
                <a:pos x="T6" y="T7"/>
              </a:cxn>
            </a:cxnLst>
            <a:rect l="T12" t="T13" r="T14" b="T15"/>
            <a:pathLst>
              <a:path w="384" h="432">
                <a:moveTo>
                  <a:pt x="384" y="0"/>
                </a:moveTo>
                <a:lnTo>
                  <a:pt x="0" y="0"/>
                </a:lnTo>
                <a:lnTo>
                  <a:pt x="0" y="432"/>
                </a:lnTo>
                <a:lnTo>
                  <a:pt x="144" y="432"/>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2" name="Freeform 18"/>
          <p:cNvSpPr>
            <a:spLocks/>
          </p:cNvSpPr>
          <p:nvPr/>
        </p:nvSpPr>
        <p:spPr bwMode="auto">
          <a:xfrm>
            <a:off x="3276600" y="2401416"/>
            <a:ext cx="762000" cy="1066800"/>
          </a:xfrm>
          <a:custGeom>
            <a:avLst/>
            <a:gdLst>
              <a:gd name="T0" fmla="*/ 480 w 480"/>
              <a:gd name="T1" fmla="*/ 0 h 768"/>
              <a:gd name="T2" fmla="*/ 0 w 480"/>
              <a:gd name="T3" fmla="*/ 0 h 768"/>
              <a:gd name="T4" fmla="*/ 0 w 480"/>
              <a:gd name="T5" fmla="*/ 768 h 768"/>
              <a:gd name="T6" fmla="*/ 240 w 480"/>
              <a:gd name="T7" fmla="*/ 768 h 768"/>
              <a:gd name="T8" fmla="*/ 0 60000 65536"/>
              <a:gd name="T9" fmla="*/ 0 60000 65536"/>
              <a:gd name="T10" fmla="*/ 0 60000 65536"/>
              <a:gd name="T11" fmla="*/ 0 60000 65536"/>
              <a:gd name="T12" fmla="*/ 0 w 480"/>
              <a:gd name="T13" fmla="*/ 0 h 768"/>
              <a:gd name="T14" fmla="*/ 480 w 480"/>
              <a:gd name="T15" fmla="*/ 768 h 768"/>
            </a:gdLst>
            <a:ahLst/>
            <a:cxnLst>
              <a:cxn ang="T8">
                <a:pos x="T0" y="T1"/>
              </a:cxn>
              <a:cxn ang="T9">
                <a:pos x="T2" y="T3"/>
              </a:cxn>
              <a:cxn ang="T10">
                <a:pos x="T4" y="T5"/>
              </a:cxn>
              <a:cxn ang="T11">
                <a:pos x="T6" y="T7"/>
              </a:cxn>
            </a:cxnLst>
            <a:rect l="T12" t="T13" r="T14" b="T15"/>
            <a:pathLst>
              <a:path w="480" h="768">
                <a:moveTo>
                  <a:pt x="480" y="0"/>
                </a:moveTo>
                <a:lnTo>
                  <a:pt x="0" y="0"/>
                </a:lnTo>
                <a:lnTo>
                  <a:pt x="0" y="768"/>
                </a:lnTo>
                <a:lnTo>
                  <a:pt x="240" y="768"/>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3" name="Rectangle 19"/>
          <p:cNvSpPr>
            <a:spLocks noChangeArrowheads="1"/>
          </p:cNvSpPr>
          <p:nvPr/>
        </p:nvSpPr>
        <p:spPr bwMode="auto">
          <a:xfrm>
            <a:off x="609600" y="2706216"/>
            <a:ext cx="152400" cy="914400"/>
          </a:xfrm>
          <a:prstGeom prst="rect">
            <a:avLst/>
          </a:prstGeom>
          <a:solidFill>
            <a:srgbClr val="000000"/>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44" name="Rectangle 20"/>
          <p:cNvSpPr>
            <a:spLocks noChangeArrowheads="1"/>
          </p:cNvSpPr>
          <p:nvPr/>
        </p:nvSpPr>
        <p:spPr bwMode="auto">
          <a:xfrm>
            <a:off x="1143000" y="2706216"/>
            <a:ext cx="303213" cy="457200"/>
          </a:xfrm>
          <a:prstGeom prst="rect">
            <a:avLst/>
          </a:prstGeom>
          <a:solidFill>
            <a:schemeClr val="bg1"/>
          </a:solidFill>
          <a:ln w="28575">
            <a:solidFill>
              <a:srgbClr val="000000"/>
            </a:solidFill>
            <a:miter lim="800000"/>
            <a:headEnd/>
            <a:tailEnd/>
          </a:ln>
        </p:spPr>
        <p:txBody>
          <a:bodyPr wrap="none" anchor="ctr"/>
          <a:lstStyle/>
          <a:p>
            <a:pPr algn="ctr" eaLnBrk="0" fontAlgn="base" hangingPunct="0">
              <a:spcBef>
                <a:spcPct val="0"/>
              </a:spcBef>
              <a:spcAft>
                <a:spcPct val="0"/>
              </a:spcAft>
            </a:pPr>
            <a:r>
              <a:rPr lang="en-US" sz="1600">
                <a:solidFill>
                  <a:srgbClr val="000000"/>
                </a:solidFill>
                <a:latin typeface="Arial" charset="0"/>
              </a:rPr>
              <a:t>I$</a:t>
            </a:r>
          </a:p>
        </p:txBody>
      </p:sp>
      <p:sp>
        <p:nvSpPr>
          <p:cNvPr id="26645" name="Line 21"/>
          <p:cNvSpPr>
            <a:spLocks noChangeShapeType="1"/>
          </p:cNvSpPr>
          <p:nvPr/>
        </p:nvSpPr>
        <p:spPr bwMode="auto">
          <a:xfrm>
            <a:off x="762000" y="3163416"/>
            <a:ext cx="152400" cy="0"/>
          </a:xfrm>
          <a:prstGeom prst="line">
            <a:avLst/>
          </a:prstGeom>
          <a:noFill/>
          <a:ln w="28575">
            <a:solidFill>
              <a:srgbClr val="000000"/>
            </a:solidFill>
            <a:round/>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6" name="Freeform 22"/>
          <p:cNvSpPr>
            <a:spLocks/>
          </p:cNvSpPr>
          <p:nvPr/>
        </p:nvSpPr>
        <p:spPr bwMode="auto">
          <a:xfrm>
            <a:off x="914400" y="2934816"/>
            <a:ext cx="228600" cy="304800"/>
          </a:xfrm>
          <a:custGeom>
            <a:avLst/>
            <a:gdLst>
              <a:gd name="T0" fmla="*/ 0 w 192"/>
              <a:gd name="T1" fmla="*/ 576 h 576"/>
              <a:gd name="T2" fmla="*/ 0 w 192"/>
              <a:gd name="T3" fmla="*/ 0 h 576"/>
              <a:gd name="T4" fmla="*/ 192 w 192"/>
              <a:gd name="T5" fmla="*/ 0 h 576"/>
              <a:gd name="T6" fmla="*/ 0 60000 65536"/>
              <a:gd name="T7" fmla="*/ 0 60000 65536"/>
              <a:gd name="T8" fmla="*/ 0 60000 65536"/>
              <a:gd name="T9" fmla="*/ 0 w 192"/>
              <a:gd name="T10" fmla="*/ 0 h 576"/>
              <a:gd name="T11" fmla="*/ 192 w 192"/>
              <a:gd name="T12" fmla="*/ 576 h 576"/>
            </a:gdLst>
            <a:ahLst/>
            <a:cxnLst>
              <a:cxn ang="T6">
                <a:pos x="T0" y="T1"/>
              </a:cxn>
              <a:cxn ang="T7">
                <a:pos x="T2" y="T3"/>
              </a:cxn>
              <a:cxn ang="T8">
                <a:pos x="T4" y="T5"/>
              </a:cxn>
            </a:cxnLst>
            <a:rect l="T9" t="T10" r="T11" b="T12"/>
            <a:pathLst>
              <a:path w="192" h="576">
                <a:moveTo>
                  <a:pt x="0" y="576"/>
                </a:moveTo>
                <a:lnTo>
                  <a:pt x="0" y="0"/>
                </a:lnTo>
                <a:lnTo>
                  <a:pt x="192"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7" name="AutoShape 23"/>
          <p:cNvSpPr>
            <a:spLocks noChangeArrowheads="1"/>
          </p:cNvSpPr>
          <p:nvPr/>
        </p:nvSpPr>
        <p:spPr bwMode="auto">
          <a:xfrm rot="5400000">
            <a:off x="1219200" y="3696816"/>
            <a:ext cx="304800" cy="152400"/>
          </a:xfrm>
          <a:prstGeom prst="flowChartTerminator">
            <a:avLst/>
          </a:prstGeom>
          <a:solidFill>
            <a:schemeClr val="bg1"/>
          </a:solidFill>
          <a:ln w="28575">
            <a:solidFill>
              <a:srgbClr val="000000"/>
            </a:solid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8" name="Line 24"/>
          <p:cNvSpPr>
            <a:spLocks noChangeShapeType="1"/>
          </p:cNvSpPr>
          <p:nvPr/>
        </p:nvSpPr>
        <p:spPr bwMode="auto">
          <a:xfrm>
            <a:off x="1447800" y="2858616"/>
            <a:ext cx="6858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49" name="Rectangle 25"/>
          <p:cNvSpPr>
            <a:spLocks noChangeArrowheads="1"/>
          </p:cNvSpPr>
          <p:nvPr/>
        </p:nvSpPr>
        <p:spPr bwMode="auto">
          <a:xfrm>
            <a:off x="2133600" y="2706216"/>
            <a:ext cx="152400" cy="914400"/>
          </a:xfrm>
          <a:prstGeom prst="rect">
            <a:avLst/>
          </a:prstGeom>
          <a:solidFill>
            <a:srgbClr val="000000"/>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50" name="Freeform 26"/>
          <p:cNvSpPr>
            <a:spLocks/>
          </p:cNvSpPr>
          <p:nvPr/>
        </p:nvSpPr>
        <p:spPr bwMode="auto">
          <a:xfrm flipV="1">
            <a:off x="914400" y="3239616"/>
            <a:ext cx="228600" cy="152400"/>
          </a:xfrm>
          <a:custGeom>
            <a:avLst/>
            <a:gdLst>
              <a:gd name="T0" fmla="*/ 0 w 192"/>
              <a:gd name="T1" fmla="*/ 576 h 576"/>
              <a:gd name="T2" fmla="*/ 0 w 192"/>
              <a:gd name="T3" fmla="*/ 0 h 576"/>
              <a:gd name="T4" fmla="*/ 192 w 192"/>
              <a:gd name="T5" fmla="*/ 0 h 576"/>
              <a:gd name="T6" fmla="*/ 0 60000 65536"/>
              <a:gd name="T7" fmla="*/ 0 60000 65536"/>
              <a:gd name="T8" fmla="*/ 0 60000 65536"/>
              <a:gd name="T9" fmla="*/ 0 w 192"/>
              <a:gd name="T10" fmla="*/ 0 h 576"/>
              <a:gd name="T11" fmla="*/ 192 w 192"/>
              <a:gd name="T12" fmla="*/ 576 h 576"/>
            </a:gdLst>
            <a:ahLst/>
            <a:cxnLst>
              <a:cxn ang="T6">
                <a:pos x="T0" y="T1"/>
              </a:cxn>
              <a:cxn ang="T7">
                <a:pos x="T2" y="T3"/>
              </a:cxn>
              <a:cxn ang="T8">
                <a:pos x="T4" y="T5"/>
              </a:cxn>
            </a:cxnLst>
            <a:rect l="T9" t="T10" r="T11" b="T12"/>
            <a:pathLst>
              <a:path w="192" h="576">
                <a:moveTo>
                  <a:pt x="0" y="576"/>
                </a:moveTo>
                <a:lnTo>
                  <a:pt x="0" y="0"/>
                </a:lnTo>
                <a:lnTo>
                  <a:pt x="192"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51" name="Freeform 27"/>
          <p:cNvSpPr>
            <a:spLocks/>
          </p:cNvSpPr>
          <p:nvPr/>
        </p:nvSpPr>
        <p:spPr bwMode="auto">
          <a:xfrm>
            <a:off x="1447800" y="3392016"/>
            <a:ext cx="304800" cy="304800"/>
          </a:xfrm>
          <a:custGeom>
            <a:avLst/>
            <a:gdLst>
              <a:gd name="T0" fmla="*/ 0 w 192"/>
              <a:gd name="T1" fmla="*/ 0 h 240"/>
              <a:gd name="T2" fmla="*/ 192 w 192"/>
              <a:gd name="T3" fmla="*/ 0 h 240"/>
              <a:gd name="T4" fmla="*/ 192 w 192"/>
              <a:gd name="T5" fmla="*/ 240 h 240"/>
              <a:gd name="T6" fmla="*/ 0 w 192"/>
              <a:gd name="T7" fmla="*/ 24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192" y="0"/>
                </a:lnTo>
                <a:lnTo>
                  <a:pt x="192" y="240"/>
                </a:lnTo>
                <a:lnTo>
                  <a:pt x="0" y="24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52" name="Freeform 28"/>
          <p:cNvSpPr>
            <a:spLocks/>
          </p:cNvSpPr>
          <p:nvPr/>
        </p:nvSpPr>
        <p:spPr bwMode="auto">
          <a:xfrm>
            <a:off x="1447800" y="3315816"/>
            <a:ext cx="3276600" cy="533400"/>
          </a:xfrm>
          <a:custGeom>
            <a:avLst/>
            <a:gdLst>
              <a:gd name="T0" fmla="*/ 2160 w 2160"/>
              <a:gd name="T1" fmla="*/ 0 h 576"/>
              <a:gd name="T2" fmla="*/ 2160 w 2160"/>
              <a:gd name="T3" fmla="*/ 576 h 576"/>
              <a:gd name="T4" fmla="*/ 0 w 2160"/>
              <a:gd name="T5" fmla="*/ 576 h 576"/>
              <a:gd name="T6" fmla="*/ 0 60000 65536"/>
              <a:gd name="T7" fmla="*/ 0 60000 65536"/>
              <a:gd name="T8" fmla="*/ 0 60000 65536"/>
              <a:gd name="T9" fmla="*/ 0 w 2160"/>
              <a:gd name="T10" fmla="*/ 0 h 576"/>
              <a:gd name="T11" fmla="*/ 2160 w 2160"/>
              <a:gd name="T12" fmla="*/ 576 h 576"/>
            </a:gdLst>
            <a:ahLst/>
            <a:cxnLst>
              <a:cxn ang="T6">
                <a:pos x="T0" y="T1"/>
              </a:cxn>
              <a:cxn ang="T7">
                <a:pos x="T2" y="T3"/>
              </a:cxn>
              <a:cxn ang="T8">
                <a:pos x="T4" y="T5"/>
              </a:cxn>
            </a:cxnLst>
            <a:rect l="T9" t="T10" r="T11" b="T12"/>
            <a:pathLst>
              <a:path w="2160" h="576">
                <a:moveTo>
                  <a:pt x="2160" y="0"/>
                </a:moveTo>
                <a:lnTo>
                  <a:pt x="2160" y="576"/>
                </a:lnTo>
                <a:lnTo>
                  <a:pt x="0" y="576"/>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53" name="Freeform 29"/>
          <p:cNvSpPr>
            <a:spLocks/>
          </p:cNvSpPr>
          <p:nvPr/>
        </p:nvSpPr>
        <p:spPr bwMode="auto">
          <a:xfrm>
            <a:off x="304800" y="3163416"/>
            <a:ext cx="990600" cy="533400"/>
          </a:xfrm>
          <a:custGeom>
            <a:avLst/>
            <a:gdLst>
              <a:gd name="T0" fmla="*/ 624 w 624"/>
              <a:gd name="T1" fmla="*/ 528 h 528"/>
              <a:gd name="T2" fmla="*/ 0 w 624"/>
              <a:gd name="T3" fmla="*/ 528 h 528"/>
              <a:gd name="T4" fmla="*/ 0 w 624"/>
              <a:gd name="T5" fmla="*/ 0 h 528"/>
              <a:gd name="T6" fmla="*/ 192 w 624"/>
              <a:gd name="T7" fmla="*/ 0 h 528"/>
              <a:gd name="T8" fmla="*/ 0 60000 65536"/>
              <a:gd name="T9" fmla="*/ 0 60000 65536"/>
              <a:gd name="T10" fmla="*/ 0 60000 65536"/>
              <a:gd name="T11" fmla="*/ 0 60000 65536"/>
              <a:gd name="T12" fmla="*/ 0 w 624"/>
              <a:gd name="T13" fmla="*/ 0 h 528"/>
              <a:gd name="T14" fmla="*/ 624 w 624"/>
              <a:gd name="T15" fmla="*/ 528 h 528"/>
            </a:gdLst>
            <a:ahLst/>
            <a:cxnLst>
              <a:cxn ang="T8">
                <a:pos x="T0" y="T1"/>
              </a:cxn>
              <a:cxn ang="T9">
                <a:pos x="T2" y="T3"/>
              </a:cxn>
              <a:cxn ang="T10">
                <a:pos x="T4" y="T5"/>
              </a:cxn>
              <a:cxn ang="T11">
                <a:pos x="T6" y="T7"/>
              </a:cxn>
            </a:cxnLst>
            <a:rect l="T12" t="T13" r="T14" b="T15"/>
            <a:pathLst>
              <a:path w="624" h="528">
                <a:moveTo>
                  <a:pt x="624" y="528"/>
                </a:moveTo>
                <a:lnTo>
                  <a:pt x="0" y="528"/>
                </a:lnTo>
                <a:lnTo>
                  <a:pt x="0" y="0"/>
                </a:lnTo>
                <a:lnTo>
                  <a:pt x="192"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54" name="Rectangle 30"/>
          <p:cNvSpPr>
            <a:spLocks noChangeArrowheads="1"/>
          </p:cNvSpPr>
          <p:nvPr/>
        </p:nvSpPr>
        <p:spPr bwMode="auto">
          <a:xfrm>
            <a:off x="1143000" y="3163416"/>
            <a:ext cx="303213" cy="457200"/>
          </a:xfrm>
          <a:prstGeom prst="rect">
            <a:avLst/>
          </a:prstGeom>
          <a:solidFill>
            <a:schemeClr val="bg1"/>
          </a:solidFill>
          <a:ln w="28575">
            <a:solidFill>
              <a:srgbClr val="000000"/>
            </a:solidFill>
            <a:miter lim="800000"/>
            <a:headEnd/>
            <a:tailEnd/>
          </a:ln>
        </p:spPr>
        <p:txBody>
          <a:bodyPr wrap="none" anchor="ctr"/>
          <a:lstStyle/>
          <a:p>
            <a:pPr algn="ctr" eaLnBrk="0" fontAlgn="base" hangingPunct="0">
              <a:spcBef>
                <a:spcPct val="0"/>
              </a:spcBef>
              <a:spcAft>
                <a:spcPct val="0"/>
              </a:spcAft>
            </a:pPr>
            <a:r>
              <a:rPr lang="en-US" sz="1600">
                <a:solidFill>
                  <a:srgbClr val="000000"/>
                </a:solidFill>
                <a:latin typeface="Arial" charset="0"/>
              </a:rPr>
              <a:t>B</a:t>
            </a:r>
          </a:p>
          <a:p>
            <a:pPr algn="ctr" eaLnBrk="0" fontAlgn="base" hangingPunct="0">
              <a:spcBef>
                <a:spcPct val="0"/>
              </a:spcBef>
              <a:spcAft>
                <a:spcPct val="0"/>
              </a:spcAft>
            </a:pPr>
            <a:r>
              <a:rPr lang="en-US" sz="1600">
                <a:solidFill>
                  <a:srgbClr val="000000"/>
                </a:solidFill>
                <a:latin typeface="Arial" charset="0"/>
              </a:rPr>
              <a:t>P</a:t>
            </a:r>
          </a:p>
        </p:txBody>
      </p:sp>
      <p:sp>
        <p:nvSpPr>
          <p:cNvPr id="26655" name="Line 31"/>
          <p:cNvSpPr>
            <a:spLocks noChangeShapeType="1"/>
          </p:cNvSpPr>
          <p:nvPr/>
        </p:nvSpPr>
        <p:spPr bwMode="auto">
          <a:xfrm>
            <a:off x="4419600" y="3315816"/>
            <a:ext cx="7620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56" name="Rectangle 32"/>
          <p:cNvSpPr>
            <a:spLocks noChangeArrowheads="1"/>
          </p:cNvSpPr>
          <p:nvPr/>
        </p:nvSpPr>
        <p:spPr bwMode="auto">
          <a:xfrm>
            <a:off x="31242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57" name="Rectangle 33"/>
          <p:cNvSpPr>
            <a:spLocks noChangeArrowheads="1"/>
          </p:cNvSpPr>
          <p:nvPr/>
        </p:nvSpPr>
        <p:spPr bwMode="auto">
          <a:xfrm>
            <a:off x="32766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58" name="Rectangle 34"/>
          <p:cNvSpPr>
            <a:spLocks noChangeArrowheads="1"/>
          </p:cNvSpPr>
          <p:nvPr/>
        </p:nvSpPr>
        <p:spPr bwMode="auto">
          <a:xfrm>
            <a:off x="34290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59" name="Rectangle 35"/>
          <p:cNvSpPr>
            <a:spLocks noChangeArrowheads="1"/>
          </p:cNvSpPr>
          <p:nvPr/>
        </p:nvSpPr>
        <p:spPr bwMode="auto">
          <a:xfrm>
            <a:off x="35814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0" name="Rectangle 36"/>
          <p:cNvSpPr>
            <a:spLocks noChangeArrowheads="1"/>
          </p:cNvSpPr>
          <p:nvPr/>
        </p:nvSpPr>
        <p:spPr bwMode="auto">
          <a:xfrm>
            <a:off x="37338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1" name="Rectangle 37"/>
          <p:cNvSpPr>
            <a:spLocks noChangeArrowheads="1"/>
          </p:cNvSpPr>
          <p:nvPr/>
        </p:nvSpPr>
        <p:spPr bwMode="auto">
          <a:xfrm>
            <a:off x="38862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2" name="Rectangle 38"/>
          <p:cNvSpPr>
            <a:spLocks noChangeArrowheads="1"/>
          </p:cNvSpPr>
          <p:nvPr/>
        </p:nvSpPr>
        <p:spPr bwMode="auto">
          <a:xfrm>
            <a:off x="40386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3" name="Rectangle 39"/>
          <p:cNvSpPr>
            <a:spLocks noChangeArrowheads="1"/>
          </p:cNvSpPr>
          <p:nvPr/>
        </p:nvSpPr>
        <p:spPr bwMode="auto">
          <a:xfrm>
            <a:off x="41910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4" name="Rectangle 40"/>
          <p:cNvSpPr>
            <a:spLocks noChangeArrowheads="1"/>
          </p:cNvSpPr>
          <p:nvPr/>
        </p:nvSpPr>
        <p:spPr bwMode="auto">
          <a:xfrm>
            <a:off x="43434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5" name="Rectangle 41"/>
          <p:cNvSpPr>
            <a:spLocks noChangeArrowheads="1"/>
          </p:cNvSpPr>
          <p:nvPr/>
        </p:nvSpPr>
        <p:spPr bwMode="auto">
          <a:xfrm>
            <a:off x="44958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6" name="Rectangle 42"/>
          <p:cNvSpPr>
            <a:spLocks noChangeArrowheads="1"/>
          </p:cNvSpPr>
          <p:nvPr/>
        </p:nvSpPr>
        <p:spPr bwMode="auto">
          <a:xfrm>
            <a:off x="46482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7" name="Rectangle 43"/>
          <p:cNvSpPr>
            <a:spLocks noChangeArrowheads="1"/>
          </p:cNvSpPr>
          <p:nvPr/>
        </p:nvSpPr>
        <p:spPr bwMode="auto">
          <a:xfrm>
            <a:off x="48006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8" name="Rectangle 44"/>
          <p:cNvSpPr>
            <a:spLocks noChangeArrowheads="1"/>
          </p:cNvSpPr>
          <p:nvPr/>
        </p:nvSpPr>
        <p:spPr bwMode="auto">
          <a:xfrm>
            <a:off x="49530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69" name="Rectangle 45"/>
          <p:cNvSpPr>
            <a:spLocks noChangeArrowheads="1"/>
          </p:cNvSpPr>
          <p:nvPr/>
        </p:nvSpPr>
        <p:spPr bwMode="auto">
          <a:xfrm>
            <a:off x="51054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70" name="Rectangle 46"/>
          <p:cNvSpPr>
            <a:spLocks noChangeArrowheads="1"/>
          </p:cNvSpPr>
          <p:nvPr/>
        </p:nvSpPr>
        <p:spPr bwMode="auto">
          <a:xfrm>
            <a:off x="52578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71" name="Rectangle 47"/>
          <p:cNvSpPr>
            <a:spLocks noChangeArrowheads="1"/>
          </p:cNvSpPr>
          <p:nvPr/>
        </p:nvSpPr>
        <p:spPr bwMode="auto">
          <a:xfrm>
            <a:off x="54102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72" name="Rectangle 48"/>
          <p:cNvSpPr>
            <a:spLocks noChangeArrowheads="1"/>
          </p:cNvSpPr>
          <p:nvPr/>
        </p:nvSpPr>
        <p:spPr bwMode="auto">
          <a:xfrm>
            <a:off x="55626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73" name="Rectangle 49"/>
          <p:cNvSpPr>
            <a:spLocks noChangeArrowheads="1"/>
          </p:cNvSpPr>
          <p:nvPr/>
        </p:nvSpPr>
        <p:spPr bwMode="auto">
          <a:xfrm>
            <a:off x="5715000" y="1487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74" name="Rectangle 50"/>
          <p:cNvSpPr>
            <a:spLocks noChangeArrowheads="1"/>
          </p:cNvSpPr>
          <p:nvPr/>
        </p:nvSpPr>
        <p:spPr bwMode="auto">
          <a:xfrm>
            <a:off x="3124200" y="1487016"/>
            <a:ext cx="2743200" cy="457200"/>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b="1">
                <a:solidFill>
                  <a:srgbClr val="FFFFFF"/>
                </a:solidFill>
                <a:latin typeface="Arial" charset="0"/>
              </a:rPr>
              <a:t>ROB</a:t>
            </a:r>
          </a:p>
        </p:txBody>
      </p:sp>
      <p:sp>
        <p:nvSpPr>
          <p:cNvPr id="26675" name="Freeform 51"/>
          <p:cNvSpPr>
            <a:spLocks/>
          </p:cNvSpPr>
          <p:nvPr/>
        </p:nvSpPr>
        <p:spPr bwMode="auto">
          <a:xfrm>
            <a:off x="2286000" y="1715616"/>
            <a:ext cx="838200" cy="1143000"/>
          </a:xfrm>
          <a:custGeom>
            <a:avLst/>
            <a:gdLst>
              <a:gd name="T0" fmla="*/ 0 w 528"/>
              <a:gd name="T1" fmla="*/ 720 h 720"/>
              <a:gd name="T2" fmla="*/ 144 w 528"/>
              <a:gd name="T3" fmla="*/ 720 h 720"/>
              <a:gd name="T4" fmla="*/ 144 w 528"/>
              <a:gd name="T5" fmla="*/ 0 h 720"/>
              <a:gd name="T6" fmla="*/ 528 w 528"/>
              <a:gd name="T7" fmla="*/ 0 h 720"/>
              <a:gd name="T8" fmla="*/ 0 60000 65536"/>
              <a:gd name="T9" fmla="*/ 0 60000 65536"/>
              <a:gd name="T10" fmla="*/ 0 60000 65536"/>
              <a:gd name="T11" fmla="*/ 0 60000 65536"/>
              <a:gd name="T12" fmla="*/ 0 w 528"/>
              <a:gd name="T13" fmla="*/ 0 h 720"/>
              <a:gd name="T14" fmla="*/ 528 w 528"/>
              <a:gd name="T15" fmla="*/ 720 h 720"/>
            </a:gdLst>
            <a:ahLst/>
            <a:cxnLst>
              <a:cxn ang="T8">
                <a:pos x="T0" y="T1"/>
              </a:cxn>
              <a:cxn ang="T9">
                <a:pos x="T2" y="T3"/>
              </a:cxn>
              <a:cxn ang="T10">
                <a:pos x="T4" y="T5"/>
              </a:cxn>
              <a:cxn ang="T11">
                <a:pos x="T6" y="T7"/>
              </a:cxn>
            </a:cxnLst>
            <a:rect l="T12" t="T13" r="T14" b="T15"/>
            <a:pathLst>
              <a:path w="528" h="720">
                <a:moveTo>
                  <a:pt x="0" y="720"/>
                </a:moveTo>
                <a:lnTo>
                  <a:pt x="144" y="720"/>
                </a:lnTo>
                <a:lnTo>
                  <a:pt x="144" y="0"/>
                </a:lnTo>
                <a:lnTo>
                  <a:pt x="528"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76" name="Freeform 52"/>
          <p:cNvSpPr>
            <a:spLocks/>
          </p:cNvSpPr>
          <p:nvPr/>
        </p:nvSpPr>
        <p:spPr bwMode="auto">
          <a:xfrm>
            <a:off x="2895600" y="1944216"/>
            <a:ext cx="1828800" cy="914400"/>
          </a:xfrm>
          <a:custGeom>
            <a:avLst/>
            <a:gdLst>
              <a:gd name="T0" fmla="*/ 1152 w 1152"/>
              <a:gd name="T1" fmla="*/ 0 h 576"/>
              <a:gd name="T2" fmla="*/ 1152 w 1152"/>
              <a:gd name="T3" fmla="*/ 144 h 576"/>
              <a:gd name="T4" fmla="*/ 0 w 1152"/>
              <a:gd name="T5" fmla="*/ 144 h 576"/>
              <a:gd name="T6" fmla="*/ 0 w 1152"/>
              <a:gd name="T7" fmla="*/ 576 h 576"/>
              <a:gd name="T8" fmla="*/ 480 w 1152"/>
              <a:gd name="T9" fmla="*/ 576 h 576"/>
              <a:gd name="T10" fmla="*/ 0 60000 65536"/>
              <a:gd name="T11" fmla="*/ 0 60000 65536"/>
              <a:gd name="T12" fmla="*/ 0 60000 65536"/>
              <a:gd name="T13" fmla="*/ 0 60000 65536"/>
              <a:gd name="T14" fmla="*/ 0 60000 65536"/>
              <a:gd name="T15" fmla="*/ 0 w 1152"/>
              <a:gd name="T16" fmla="*/ 0 h 576"/>
              <a:gd name="T17" fmla="*/ 1152 w 1152"/>
              <a:gd name="T18" fmla="*/ 576 h 576"/>
            </a:gdLst>
            <a:ahLst/>
            <a:cxnLst>
              <a:cxn ang="T10">
                <a:pos x="T0" y="T1"/>
              </a:cxn>
              <a:cxn ang="T11">
                <a:pos x="T2" y="T3"/>
              </a:cxn>
              <a:cxn ang="T12">
                <a:pos x="T4" y="T5"/>
              </a:cxn>
              <a:cxn ang="T13">
                <a:pos x="T6" y="T7"/>
              </a:cxn>
              <a:cxn ang="T14">
                <a:pos x="T8" y="T9"/>
              </a:cxn>
            </a:cxnLst>
            <a:rect l="T15" t="T16" r="T17" b="T18"/>
            <a:pathLst>
              <a:path w="1152" h="576">
                <a:moveTo>
                  <a:pt x="1152" y="0"/>
                </a:moveTo>
                <a:lnTo>
                  <a:pt x="1152" y="144"/>
                </a:lnTo>
                <a:lnTo>
                  <a:pt x="0" y="144"/>
                </a:lnTo>
                <a:lnTo>
                  <a:pt x="0" y="576"/>
                </a:lnTo>
                <a:lnTo>
                  <a:pt x="480" y="576"/>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78" name="Freeform 54"/>
          <p:cNvSpPr>
            <a:spLocks/>
          </p:cNvSpPr>
          <p:nvPr/>
        </p:nvSpPr>
        <p:spPr bwMode="auto">
          <a:xfrm>
            <a:off x="5029200" y="1944216"/>
            <a:ext cx="990600" cy="1371600"/>
          </a:xfrm>
          <a:custGeom>
            <a:avLst/>
            <a:gdLst>
              <a:gd name="T0" fmla="*/ 0 w 624"/>
              <a:gd name="T1" fmla="*/ 0 h 864"/>
              <a:gd name="T2" fmla="*/ 0 w 624"/>
              <a:gd name="T3" fmla="*/ 144 h 864"/>
              <a:gd name="T4" fmla="*/ 624 w 624"/>
              <a:gd name="T5" fmla="*/ 144 h 864"/>
              <a:gd name="T6" fmla="*/ 624 w 624"/>
              <a:gd name="T7" fmla="*/ 864 h 864"/>
              <a:gd name="T8" fmla="*/ 480 w 624"/>
              <a:gd name="T9" fmla="*/ 864 h 864"/>
              <a:gd name="T10" fmla="*/ 0 60000 65536"/>
              <a:gd name="T11" fmla="*/ 0 60000 65536"/>
              <a:gd name="T12" fmla="*/ 0 60000 65536"/>
              <a:gd name="T13" fmla="*/ 0 60000 65536"/>
              <a:gd name="T14" fmla="*/ 0 60000 65536"/>
              <a:gd name="T15" fmla="*/ 0 w 624"/>
              <a:gd name="T16" fmla="*/ 0 h 864"/>
              <a:gd name="T17" fmla="*/ 624 w 624"/>
              <a:gd name="T18" fmla="*/ 864 h 864"/>
            </a:gdLst>
            <a:ahLst/>
            <a:cxnLst>
              <a:cxn ang="T10">
                <a:pos x="T0" y="T1"/>
              </a:cxn>
              <a:cxn ang="T11">
                <a:pos x="T2" y="T3"/>
              </a:cxn>
              <a:cxn ang="T12">
                <a:pos x="T4" y="T5"/>
              </a:cxn>
              <a:cxn ang="T13">
                <a:pos x="T6" y="T7"/>
              </a:cxn>
              <a:cxn ang="T14">
                <a:pos x="T8" y="T9"/>
              </a:cxn>
            </a:cxnLst>
            <a:rect l="T15" t="T16" r="T17" b="T18"/>
            <a:pathLst>
              <a:path w="624" h="864">
                <a:moveTo>
                  <a:pt x="0" y="0"/>
                </a:moveTo>
                <a:lnTo>
                  <a:pt x="0" y="144"/>
                </a:lnTo>
                <a:lnTo>
                  <a:pt x="624" y="144"/>
                </a:lnTo>
                <a:lnTo>
                  <a:pt x="624" y="864"/>
                </a:lnTo>
                <a:lnTo>
                  <a:pt x="480" y="864"/>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79" name="Rectangle 55"/>
          <p:cNvSpPr>
            <a:spLocks noChangeArrowheads="1"/>
          </p:cNvSpPr>
          <p:nvPr/>
        </p:nvSpPr>
        <p:spPr bwMode="auto">
          <a:xfrm>
            <a:off x="6553200" y="2706216"/>
            <a:ext cx="685800" cy="914400"/>
          </a:xfrm>
          <a:prstGeom prst="rect">
            <a:avLst/>
          </a:prstGeom>
          <a:solidFill>
            <a:schemeClr val="hlink"/>
          </a:solidFill>
          <a:ln w="12700">
            <a:no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80" name="Freeform 56"/>
          <p:cNvSpPr>
            <a:spLocks/>
          </p:cNvSpPr>
          <p:nvPr/>
        </p:nvSpPr>
        <p:spPr bwMode="auto">
          <a:xfrm>
            <a:off x="4953000" y="1715616"/>
            <a:ext cx="1905000" cy="762000"/>
          </a:xfrm>
          <a:custGeom>
            <a:avLst/>
            <a:gdLst>
              <a:gd name="T0" fmla="*/ 576 w 1200"/>
              <a:gd name="T1" fmla="*/ 0 h 480"/>
              <a:gd name="T2" fmla="*/ 1200 w 1200"/>
              <a:gd name="T3" fmla="*/ 0 h 480"/>
              <a:gd name="T4" fmla="*/ 1200 w 1200"/>
              <a:gd name="T5" fmla="*/ 480 h 480"/>
              <a:gd name="T6" fmla="*/ 0 w 1200"/>
              <a:gd name="T7" fmla="*/ 480 h 480"/>
              <a:gd name="T8" fmla="*/ 0 60000 65536"/>
              <a:gd name="T9" fmla="*/ 0 60000 65536"/>
              <a:gd name="T10" fmla="*/ 0 60000 65536"/>
              <a:gd name="T11" fmla="*/ 0 60000 65536"/>
              <a:gd name="T12" fmla="*/ 0 w 1200"/>
              <a:gd name="T13" fmla="*/ 0 h 480"/>
              <a:gd name="T14" fmla="*/ 1200 w 1200"/>
              <a:gd name="T15" fmla="*/ 480 h 480"/>
            </a:gdLst>
            <a:ahLst/>
            <a:cxnLst>
              <a:cxn ang="T8">
                <a:pos x="T0" y="T1"/>
              </a:cxn>
              <a:cxn ang="T9">
                <a:pos x="T2" y="T3"/>
              </a:cxn>
              <a:cxn ang="T10">
                <a:pos x="T4" y="T5"/>
              </a:cxn>
              <a:cxn ang="T11">
                <a:pos x="T6" y="T7"/>
              </a:cxn>
            </a:cxnLst>
            <a:rect l="T12" t="T13" r="T14" b="T15"/>
            <a:pathLst>
              <a:path w="1200" h="480">
                <a:moveTo>
                  <a:pt x="576" y="0"/>
                </a:moveTo>
                <a:lnTo>
                  <a:pt x="1200" y="0"/>
                </a:lnTo>
                <a:lnTo>
                  <a:pt x="1200" y="480"/>
                </a:lnTo>
                <a:lnTo>
                  <a:pt x="0" y="48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82" name="Rectangle 58"/>
          <p:cNvSpPr>
            <a:spLocks noChangeArrowheads="1"/>
          </p:cNvSpPr>
          <p:nvPr/>
        </p:nvSpPr>
        <p:spPr bwMode="auto">
          <a:xfrm>
            <a:off x="44958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3" name="Rectangle 59"/>
          <p:cNvSpPr>
            <a:spLocks noChangeArrowheads="1"/>
          </p:cNvSpPr>
          <p:nvPr/>
        </p:nvSpPr>
        <p:spPr bwMode="auto">
          <a:xfrm>
            <a:off x="46482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4" name="Rectangle 60"/>
          <p:cNvSpPr>
            <a:spLocks noChangeArrowheads="1"/>
          </p:cNvSpPr>
          <p:nvPr/>
        </p:nvSpPr>
        <p:spPr bwMode="auto">
          <a:xfrm>
            <a:off x="48006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5" name="Rectangle 61"/>
          <p:cNvSpPr>
            <a:spLocks noChangeArrowheads="1"/>
          </p:cNvSpPr>
          <p:nvPr/>
        </p:nvSpPr>
        <p:spPr bwMode="auto">
          <a:xfrm>
            <a:off x="49530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6" name="Rectangle 62"/>
          <p:cNvSpPr>
            <a:spLocks noChangeArrowheads="1"/>
          </p:cNvSpPr>
          <p:nvPr/>
        </p:nvSpPr>
        <p:spPr bwMode="auto">
          <a:xfrm>
            <a:off x="51054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7" name="Rectangle 63"/>
          <p:cNvSpPr>
            <a:spLocks noChangeArrowheads="1"/>
          </p:cNvSpPr>
          <p:nvPr/>
        </p:nvSpPr>
        <p:spPr bwMode="auto">
          <a:xfrm>
            <a:off x="52578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8" name="Rectangle 64"/>
          <p:cNvSpPr>
            <a:spLocks noChangeArrowheads="1"/>
          </p:cNvSpPr>
          <p:nvPr/>
        </p:nvSpPr>
        <p:spPr bwMode="auto">
          <a:xfrm>
            <a:off x="54102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89" name="Rectangle 65"/>
          <p:cNvSpPr>
            <a:spLocks noChangeArrowheads="1"/>
          </p:cNvSpPr>
          <p:nvPr/>
        </p:nvSpPr>
        <p:spPr bwMode="auto">
          <a:xfrm>
            <a:off x="55626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90" name="Rectangle 66"/>
          <p:cNvSpPr>
            <a:spLocks noChangeArrowheads="1"/>
          </p:cNvSpPr>
          <p:nvPr/>
        </p:nvSpPr>
        <p:spPr bwMode="auto">
          <a:xfrm>
            <a:off x="5715000" y="4916016"/>
            <a:ext cx="152400" cy="457200"/>
          </a:xfrm>
          <a:prstGeom prst="rect">
            <a:avLst/>
          </a:prstGeom>
          <a:solidFill>
            <a:srgbClr val="FF0909"/>
          </a:solidFill>
          <a:ln w="28575">
            <a:solidFill>
              <a:srgbClr val="000000"/>
            </a:solidFill>
            <a:miter lim="800000"/>
            <a:headEnd/>
            <a:tailEnd/>
          </a:ln>
        </p:spPr>
        <p:txBody>
          <a:bodyPr wrap="none" anchor="ctr"/>
          <a:lstStyle/>
          <a:p>
            <a:pPr algn="ctr" eaLnBrk="0" fontAlgn="base" hangingPunct="0">
              <a:spcBef>
                <a:spcPct val="0"/>
              </a:spcBef>
              <a:spcAft>
                <a:spcPct val="0"/>
              </a:spcAft>
            </a:pPr>
            <a:endParaRPr lang="en-US" sz="1600">
              <a:solidFill>
                <a:srgbClr val="000000"/>
              </a:solidFill>
              <a:latin typeface="Arial" charset="0"/>
            </a:endParaRPr>
          </a:p>
        </p:txBody>
      </p:sp>
      <p:sp>
        <p:nvSpPr>
          <p:cNvPr id="26691" name="Rectangle 67"/>
          <p:cNvSpPr>
            <a:spLocks noChangeArrowheads="1"/>
          </p:cNvSpPr>
          <p:nvPr/>
        </p:nvSpPr>
        <p:spPr bwMode="auto">
          <a:xfrm>
            <a:off x="4495800" y="4916016"/>
            <a:ext cx="1371600" cy="457200"/>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b="1">
                <a:solidFill>
                  <a:srgbClr val="FFFFFF"/>
                </a:solidFill>
                <a:latin typeface="Arial" charset="0"/>
              </a:rPr>
              <a:t>LSQ</a:t>
            </a:r>
          </a:p>
        </p:txBody>
      </p:sp>
      <p:sp>
        <p:nvSpPr>
          <p:cNvPr id="26692" name="Line 68"/>
          <p:cNvSpPr>
            <a:spLocks noChangeShapeType="1"/>
          </p:cNvSpPr>
          <p:nvPr/>
        </p:nvSpPr>
        <p:spPr bwMode="auto">
          <a:xfrm>
            <a:off x="6400800" y="4992216"/>
            <a:ext cx="304800" cy="0"/>
          </a:xfrm>
          <a:prstGeom prst="line">
            <a:avLst/>
          </a:prstGeom>
          <a:noFill/>
          <a:ln w="28575">
            <a:solidFill>
              <a:srgbClr val="000000"/>
            </a:solidFill>
            <a:round/>
            <a:headEnd/>
            <a:tailEnd type="arrow"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93" name="Freeform 69"/>
          <p:cNvSpPr>
            <a:spLocks/>
          </p:cNvSpPr>
          <p:nvPr/>
        </p:nvSpPr>
        <p:spPr bwMode="auto">
          <a:xfrm>
            <a:off x="2514600" y="2858616"/>
            <a:ext cx="1981200" cy="2438400"/>
          </a:xfrm>
          <a:custGeom>
            <a:avLst/>
            <a:gdLst>
              <a:gd name="T0" fmla="*/ 0 w 1200"/>
              <a:gd name="T1" fmla="*/ 0 h 1008"/>
              <a:gd name="T2" fmla="*/ 0 w 1200"/>
              <a:gd name="T3" fmla="*/ 1008 h 1008"/>
              <a:gd name="T4" fmla="*/ 1200 w 1200"/>
              <a:gd name="T5" fmla="*/ 1008 h 1008"/>
              <a:gd name="T6" fmla="*/ 0 60000 65536"/>
              <a:gd name="T7" fmla="*/ 0 60000 65536"/>
              <a:gd name="T8" fmla="*/ 0 60000 65536"/>
              <a:gd name="T9" fmla="*/ 0 w 1200"/>
              <a:gd name="T10" fmla="*/ 0 h 1008"/>
              <a:gd name="T11" fmla="*/ 1200 w 1200"/>
              <a:gd name="T12" fmla="*/ 1008 h 1008"/>
            </a:gdLst>
            <a:ahLst/>
            <a:cxnLst>
              <a:cxn ang="T6">
                <a:pos x="T0" y="T1"/>
              </a:cxn>
              <a:cxn ang="T7">
                <a:pos x="T2" y="T3"/>
              </a:cxn>
              <a:cxn ang="T8">
                <a:pos x="T4" y="T5"/>
              </a:cxn>
            </a:cxnLst>
            <a:rect l="T9" t="T10" r="T11" b="T12"/>
            <a:pathLst>
              <a:path w="1200" h="1008">
                <a:moveTo>
                  <a:pt x="0" y="0"/>
                </a:moveTo>
                <a:lnTo>
                  <a:pt x="0" y="1008"/>
                </a:lnTo>
                <a:lnTo>
                  <a:pt x="1200" y="1008"/>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94" name="Line 70"/>
          <p:cNvSpPr>
            <a:spLocks noChangeShapeType="1"/>
          </p:cNvSpPr>
          <p:nvPr/>
        </p:nvSpPr>
        <p:spPr bwMode="auto">
          <a:xfrm>
            <a:off x="4724400" y="3315816"/>
            <a:ext cx="0" cy="1600200"/>
          </a:xfrm>
          <a:prstGeom prst="line">
            <a:avLst/>
          </a:prstGeom>
          <a:noFill/>
          <a:ln w="28575">
            <a:solidFill>
              <a:srgbClr val="000000"/>
            </a:solidFill>
            <a:round/>
            <a:headEnd/>
            <a:tailEnd type="arrow"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95" name="Line 71"/>
          <p:cNvSpPr>
            <a:spLocks noChangeShapeType="1"/>
          </p:cNvSpPr>
          <p:nvPr/>
        </p:nvSpPr>
        <p:spPr bwMode="auto">
          <a:xfrm>
            <a:off x="4572000" y="2858616"/>
            <a:ext cx="0" cy="205740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96" name="AutoShape 72"/>
          <p:cNvSpPr>
            <a:spLocks noChangeArrowheads="1"/>
          </p:cNvSpPr>
          <p:nvPr/>
        </p:nvSpPr>
        <p:spPr bwMode="auto">
          <a:xfrm rot="5400000">
            <a:off x="5067300" y="4344516"/>
            <a:ext cx="381000" cy="152400"/>
          </a:xfrm>
          <a:prstGeom prst="flowChartTerminator">
            <a:avLst/>
          </a:prstGeom>
          <a:solidFill>
            <a:schemeClr val="bg1"/>
          </a:solidFill>
          <a:ln w="28575">
            <a:solidFill>
              <a:srgbClr val="000000"/>
            </a:solid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697" name="Text Box 73"/>
          <p:cNvSpPr txBox="1">
            <a:spLocks noChangeArrowheads="1"/>
          </p:cNvSpPr>
          <p:nvPr/>
        </p:nvSpPr>
        <p:spPr bwMode="auto">
          <a:xfrm>
            <a:off x="2514600" y="4916016"/>
            <a:ext cx="1276350" cy="366713"/>
          </a:xfrm>
          <a:prstGeom prst="rect">
            <a:avLst/>
          </a:prstGeom>
          <a:noFill/>
          <a:ln w="28575">
            <a:noFill/>
            <a:miter lim="800000"/>
            <a:headEnd/>
            <a:tailEnd/>
          </a:ln>
        </p:spPr>
        <p:txBody>
          <a:bodyPr wrap="none">
            <a:spAutoFit/>
          </a:bodyPr>
          <a:lstStyle/>
          <a:p>
            <a:pPr eaLnBrk="0" fontAlgn="base" hangingPunct="0">
              <a:spcBef>
                <a:spcPct val="0"/>
              </a:spcBef>
              <a:spcAft>
                <a:spcPct val="0"/>
              </a:spcAft>
            </a:pPr>
            <a:r>
              <a:rPr lang="en-US" b="1">
                <a:solidFill>
                  <a:srgbClr val="000000"/>
                </a:solidFill>
                <a:latin typeface="Arial" charset="0"/>
              </a:rPr>
              <a:t>load/store</a:t>
            </a:r>
          </a:p>
        </p:txBody>
      </p:sp>
      <p:sp>
        <p:nvSpPr>
          <p:cNvPr id="26698" name="Text Box 74"/>
          <p:cNvSpPr txBox="1">
            <a:spLocks noChangeArrowheads="1"/>
          </p:cNvSpPr>
          <p:nvPr/>
        </p:nvSpPr>
        <p:spPr bwMode="auto">
          <a:xfrm>
            <a:off x="3295650" y="4077816"/>
            <a:ext cx="1276350" cy="366713"/>
          </a:xfrm>
          <a:prstGeom prst="rect">
            <a:avLst/>
          </a:prstGeom>
          <a:noFill/>
          <a:ln w="28575">
            <a:noFill/>
            <a:miter lim="800000"/>
            <a:headEnd/>
            <a:tailEnd/>
          </a:ln>
        </p:spPr>
        <p:txBody>
          <a:bodyPr wrap="none">
            <a:spAutoFit/>
          </a:bodyPr>
          <a:lstStyle/>
          <a:p>
            <a:pPr eaLnBrk="0" fontAlgn="base" hangingPunct="0">
              <a:spcBef>
                <a:spcPct val="0"/>
              </a:spcBef>
              <a:spcAft>
                <a:spcPct val="0"/>
              </a:spcAft>
            </a:pPr>
            <a:r>
              <a:rPr lang="en-US" b="1">
                <a:solidFill>
                  <a:srgbClr val="000000"/>
                </a:solidFill>
                <a:latin typeface="Arial" charset="0"/>
              </a:rPr>
              <a:t>store data</a:t>
            </a:r>
          </a:p>
        </p:txBody>
      </p:sp>
      <p:sp>
        <p:nvSpPr>
          <p:cNvPr id="26699" name="Line 75"/>
          <p:cNvSpPr>
            <a:spLocks noChangeShapeType="1"/>
          </p:cNvSpPr>
          <p:nvPr/>
        </p:nvSpPr>
        <p:spPr bwMode="auto">
          <a:xfrm>
            <a:off x="5334000" y="4306416"/>
            <a:ext cx="1371600" cy="0"/>
          </a:xfrm>
          <a:prstGeom prst="line">
            <a:avLst/>
          </a:prstGeom>
          <a:noFill/>
          <a:ln w="28575">
            <a:solidFill>
              <a:srgbClr val="000000"/>
            </a:solidFill>
            <a:round/>
            <a:headEnd type="triangle" w="med" len="me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0" name="Line 76"/>
          <p:cNvSpPr>
            <a:spLocks noChangeShapeType="1"/>
          </p:cNvSpPr>
          <p:nvPr/>
        </p:nvSpPr>
        <p:spPr bwMode="auto">
          <a:xfrm>
            <a:off x="5867400" y="5144616"/>
            <a:ext cx="838200" cy="0"/>
          </a:xfrm>
          <a:prstGeom prst="line">
            <a:avLst/>
          </a:pr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1" name="Text Box 77"/>
          <p:cNvSpPr txBox="1">
            <a:spLocks noChangeArrowheads="1"/>
          </p:cNvSpPr>
          <p:nvPr/>
        </p:nvSpPr>
        <p:spPr bwMode="auto">
          <a:xfrm>
            <a:off x="5721350" y="4396904"/>
            <a:ext cx="679450" cy="366712"/>
          </a:xfrm>
          <a:prstGeom prst="rect">
            <a:avLst/>
          </a:prstGeom>
          <a:noFill/>
          <a:ln w="28575">
            <a:noFill/>
            <a:miter lim="800000"/>
            <a:headEnd/>
            <a:tailEnd/>
          </a:ln>
        </p:spPr>
        <p:txBody>
          <a:bodyPr wrap="none">
            <a:spAutoFit/>
          </a:bodyPr>
          <a:lstStyle/>
          <a:p>
            <a:pPr eaLnBrk="0" fontAlgn="base" hangingPunct="0">
              <a:spcBef>
                <a:spcPct val="0"/>
              </a:spcBef>
              <a:spcAft>
                <a:spcPct val="0"/>
              </a:spcAft>
            </a:pPr>
            <a:r>
              <a:rPr lang="en-US" b="1">
                <a:solidFill>
                  <a:srgbClr val="000000"/>
                </a:solidFill>
                <a:latin typeface="Arial" charset="0"/>
              </a:rPr>
              <a:t>addr</a:t>
            </a:r>
          </a:p>
        </p:txBody>
      </p:sp>
      <p:sp>
        <p:nvSpPr>
          <p:cNvPr id="26702" name="Line 78"/>
          <p:cNvSpPr>
            <a:spLocks noChangeShapeType="1"/>
          </p:cNvSpPr>
          <p:nvPr/>
        </p:nvSpPr>
        <p:spPr bwMode="auto">
          <a:xfrm>
            <a:off x="4724400" y="4763616"/>
            <a:ext cx="1524000" cy="0"/>
          </a:xfrm>
          <a:prstGeom prst="line">
            <a:avLst/>
          </a:prstGeom>
          <a:noFill/>
          <a:ln w="28575">
            <a:solidFill>
              <a:srgbClr val="000000"/>
            </a:solidFill>
            <a:round/>
            <a:headEnd/>
            <a:tailEnd type="arrow"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3" name="AutoShape 79"/>
          <p:cNvSpPr>
            <a:spLocks noChangeArrowheads="1"/>
          </p:cNvSpPr>
          <p:nvPr/>
        </p:nvSpPr>
        <p:spPr bwMode="auto">
          <a:xfrm rot="5400000">
            <a:off x="6134100" y="4801716"/>
            <a:ext cx="381000" cy="152400"/>
          </a:xfrm>
          <a:prstGeom prst="flowChartTerminator">
            <a:avLst/>
          </a:prstGeom>
          <a:solidFill>
            <a:schemeClr val="bg1"/>
          </a:solidFill>
          <a:ln w="28575">
            <a:solidFill>
              <a:srgbClr val="000000"/>
            </a:solidFill>
            <a:miter lim="800000"/>
            <a:headEnd/>
            <a:tailEn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4" name="Line 80"/>
          <p:cNvSpPr>
            <a:spLocks noChangeShapeType="1"/>
          </p:cNvSpPr>
          <p:nvPr/>
        </p:nvSpPr>
        <p:spPr bwMode="auto">
          <a:xfrm>
            <a:off x="5867400" y="4992216"/>
            <a:ext cx="381000" cy="0"/>
          </a:xfrm>
          <a:prstGeom prst="line">
            <a:avLst/>
          </a:prstGeom>
          <a:noFill/>
          <a:ln w="28575">
            <a:solidFill>
              <a:srgbClr val="000000"/>
            </a:solidFill>
            <a:round/>
            <a:headEnd/>
            <a:tailEnd type="arrow"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5" name="Freeform 81"/>
          <p:cNvSpPr>
            <a:spLocks/>
          </p:cNvSpPr>
          <p:nvPr/>
        </p:nvSpPr>
        <p:spPr bwMode="auto">
          <a:xfrm>
            <a:off x="4876800" y="3544416"/>
            <a:ext cx="304800" cy="762000"/>
          </a:xfrm>
          <a:custGeom>
            <a:avLst/>
            <a:gdLst>
              <a:gd name="T0" fmla="*/ 192 w 192"/>
              <a:gd name="T1" fmla="*/ 480 h 480"/>
              <a:gd name="T2" fmla="*/ 0 w 192"/>
              <a:gd name="T3" fmla="*/ 480 h 480"/>
              <a:gd name="T4" fmla="*/ 0 w 192"/>
              <a:gd name="T5" fmla="*/ 0 h 480"/>
              <a:gd name="T6" fmla="*/ 192 w 192"/>
              <a:gd name="T7" fmla="*/ 0 h 480"/>
              <a:gd name="T8" fmla="*/ 0 60000 65536"/>
              <a:gd name="T9" fmla="*/ 0 60000 65536"/>
              <a:gd name="T10" fmla="*/ 0 60000 65536"/>
              <a:gd name="T11" fmla="*/ 0 60000 65536"/>
              <a:gd name="T12" fmla="*/ 0 w 192"/>
              <a:gd name="T13" fmla="*/ 0 h 480"/>
              <a:gd name="T14" fmla="*/ 192 w 192"/>
              <a:gd name="T15" fmla="*/ 480 h 480"/>
            </a:gdLst>
            <a:ahLst/>
            <a:cxnLst>
              <a:cxn ang="T8">
                <a:pos x="T0" y="T1"/>
              </a:cxn>
              <a:cxn ang="T9">
                <a:pos x="T2" y="T3"/>
              </a:cxn>
              <a:cxn ang="T10">
                <a:pos x="T4" y="T5"/>
              </a:cxn>
              <a:cxn ang="T11">
                <a:pos x="T6" y="T7"/>
              </a:cxn>
            </a:cxnLst>
            <a:rect l="T12" t="T13" r="T14" b="T15"/>
            <a:pathLst>
              <a:path w="192" h="480">
                <a:moveTo>
                  <a:pt x="192" y="480"/>
                </a:moveTo>
                <a:lnTo>
                  <a:pt x="0" y="480"/>
                </a:lnTo>
                <a:lnTo>
                  <a:pt x="0" y="0"/>
                </a:lnTo>
                <a:lnTo>
                  <a:pt x="192"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6" name="Freeform 82"/>
          <p:cNvSpPr>
            <a:spLocks/>
          </p:cNvSpPr>
          <p:nvPr/>
        </p:nvSpPr>
        <p:spPr bwMode="auto">
          <a:xfrm>
            <a:off x="5334000" y="4535016"/>
            <a:ext cx="304800" cy="381000"/>
          </a:xfrm>
          <a:custGeom>
            <a:avLst/>
            <a:gdLst>
              <a:gd name="T0" fmla="*/ 192 w 192"/>
              <a:gd name="T1" fmla="*/ 384 h 384"/>
              <a:gd name="T2" fmla="*/ 192 w 192"/>
              <a:gd name="T3" fmla="*/ 0 h 384"/>
              <a:gd name="T4" fmla="*/ 0 w 192"/>
              <a:gd name="T5" fmla="*/ 0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192" y="384"/>
                </a:moveTo>
                <a:lnTo>
                  <a:pt x="192" y="0"/>
                </a:lnTo>
                <a:lnTo>
                  <a:pt x="0" y="0"/>
                </a:lnTo>
              </a:path>
            </a:pathLst>
          </a:custGeom>
          <a:noFill/>
          <a:ln w="28575">
            <a:solidFill>
              <a:srgbClr val="000000"/>
            </a:solidFill>
            <a:round/>
            <a:headEnd/>
            <a:tailEnd type="triangle" w="med" len="med"/>
          </a:ln>
        </p:spPr>
        <p:txBody>
          <a:bodyPr wrap="none" anchor="ctr"/>
          <a:lstStyle/>
          <a:p>
            <a:pPr eaLnBrk="0" fontAlgn="base" hangingPunct="0">
              <a:spcBef>
                <a:spcPct val="0"/>
              </a:spcBef>
              <a:spcAft>
                <a:spcPct val="0"/>
              </a:spcAft>
            </a:pPr>
            <a:endParaRPr lang="en-US">
              <a:solidFill>
                <a:srgbClr val="40458C"/>
              </a:solidFill>
              <a:latin typeface="Arial Narrow" pitchFamily="34" charset="0"/>
            </a:endParaRPr>
          </a:p>
        </p:txBody>
      </p:sp>
      <p:sp>
        <p:nvSpPr>
          <p:cNvPr id="26707" name="Text Box 83"/>
          <p:cNvSpPr txBox="1">
            <a:spLocks noChangeArrowheads="1"/>
          </p:cNvSpPr>
          <p:nvPr/>
        </p:nvSpPr>
        <p:spPr bwMode="auto">
          <a:xfrm>
            <a:off x="5429250" y="3925416"/>
            <a:ext cx="1187450" cy="366713"/>
          </a:xfrm>
          <a:prstGeom prst="rect">
            <a:avLst/>
          </a:prstGeom>
          <a:noFill/>
          <a:ln w="28575">
            <a:noFill/>
            <a:miter lim="800000"/>
            <a:headEnd/>
            <a:tailEnd/>
          </a:ln>
        </p:spPr>
        <p:txBody>
          <a:bodyPr wrap="none">
            <a:spAutoFit/>
          </a:bodyPr>
          <a:lstStyle/>
          <a:p>
            <a:pPr eaLnBrk="0" fontAlgn="base" hangingPunct="0">
              <a:spcBef>
                <a:spcPct val="0"/>
              </a:spcBef>
              <a:spcAft>
                <a:spcPct val="0"/>
              </a:spcAft>
            </a:pPr>
            <a:r>
              <a:rPr lang="en-US" b="1">
                <a:solidFill>
                  <a:srgbClr val="000000"/>
                </a:solidFill>
                <a:latin typeface="Arial" charset="0"/>
              </a:rPr>
              <a:t>load data</a:t>
            </a:r>
          </a:p>
        </p:txBody>
      </p:sp>
      <p:sp>
        <p:nvSpPr>
          <p:cNvPr id="84" name="TextBox 8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Almost a “real” processor diagram</a:t>
            </a:r>
          </a:p>
        </p:txBody>
      </p:sp>
    </p:spTree>
    <p:extLst>
      <p:ext uri="{BB962C8B-B14F-4D97-AF65-F5344CB8AC3E}">
        <p14:creationId xmlns:p14="http://schemas.microsoft.com/office/powerpoint/2010/main" val="17133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normAutofit fontScale="90000"/>
          </a:bodyPr>
          <a:lstStyle/>
          <a:p>
            <a:r>
              <a:rPr lang="en-US" dirty="0"/>
              <a:t>Load/Store Queue (3/3)</a:t>
            </a:r>
          </a:p>
        </p:txBody>
      </p:sp>
      <p:grpSp>
        <p:nvGrpSpPr>
          <p:cNvPr id="636012" name="Group 108"/>
          <p:cNvGrpSpPr>
            <a:grpSpLocks/>
          </p:cNvGrpSpPr>
          <p:nvPr/>
        </p:nvGrpSpPr>
        <p:grpSpPr bwMode="auto">
          <a:xfrm>
            <a:off x="2501900" y="2214563"/>
            <a:ext cx="2503487" cy="909637"/>
            <a:chOff x="1733" y="3403"/>
            <a:chExt cx="1577" cy="573"/>
          </a:xfrm>
          <a:solidFill>
            <a:schemeClr val="accent5">
              <a:lumMod val="20000"/>
              <a:lumOff val="80000"/>
            </a:schemeClr>
          </a:solidFill>
          <a:scene3d>
            <a:camera prst="orthographicFront">
              <a:rot lat="0" lon="0" rev="0"/>
            </a:camera>
            <a:lightRig rig="balanced" dir="t">
              <a:rot lat="0" lon="0" rev="8700000"/>
            </a:lightRig>
          </a:scene3d>
        </p:grpSpPr>
        <p:grpSp>
          <p:nvGrpSpPr>
            <p:cNvPr id="636001" name="Group 97"/>
            <p:cNvGrpSpPr>
              <a:grpSpLocks/>
            </p:cNvGrpSpPr>
            <p:nvPr/>
          </p:nvGrpSpPr>
          <p:grpSpPr bwMode="auto">
            <a:xfrm>
              <a:off x="1733" y="3403"/>
              <a:ext cx="1577" cy="191"/>
              <a:chOff x="1733" y="3403"/>
              <a:chExt cx="1577" cy="191"/>
            </a:xfrm>
            <a:grpFill/>
          </p:grpSpPr>
          <p:sp>
            <p:nvSpPr>
              <p:cNvPr id="635997" name="Rectangle 93"/>
              <p:cNvSpPr>
                <a:spLocks noChangeArrowheads="1"/>
              </p:cNvSpPr>
              <p:nvPr/>
            </p:nvSpPr>
            <p:spPr bwMode="auto">
              <a:xfrm>
                <a:off x="1733" y="3403"/>
                <a:ext cx="143"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98" name="Rectangle 94"/>
              <p:cNvSpPr>
                <a:spLocks noChangeArrowheads="1"/>
              </p:cNvSpPr>
              <p:nvPr/>
            </p:nvSpPr>
            <p:spPr bwMode="auto">
              <a:xfrm>
                <a:off x="1876"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99" name="Rectangle 95"/>
              <p:cNvSpPr>
                <a:spLocks noChangeArrowheads="1"/>
              </p:cNvSpPr>
              <p:nvPr/>
            </p:nvSpPr>
            <p:spPr bwMode="auto">
              <a:xfrm>
                <a:off x="2354"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00" name="Rectangle 96"/>
              <p:cNvSpPr>
                <a:spLocks noChangeArrowheads="1"/>
              </p:cNvSpPr>
              <p:nvPr/>
            </p:nvSpPr>
            <p:spPr bwMode="auto">
              <a:xfrm>
                <a:off x="2832"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36002" name="Group 98"/>
            <p:cNvGrpSpPr>
              <a:grpSpLocks/>
            </p:cNvGrpSpPr>
            <p:nvPr/>
          </p:nvGrpSpPr>
          <p:grpSpPr bwMode="auto">
            <a:xfrm>
              <a:off x="1733" y="3594"/>
              <a:ext cx="1577" cy="191"/>
              <a:chOff x="1733" y="3403"/>
              <a:chExt cx="1577" cy="191"/>
            </a:xfrm>
            <a:grpFill/>
          </p:grpSpPr>
          <p:sp>
            <p:nvSpPr>
              <p:cNvPr id="636003" name="Rectangle 99"/>
              <p:cNvSpPr>
                <a:spLocks noChangeArrowheads="1"/>
              </p:cNvSpPr>
              <p:nvPr/>
            </p:nvSpPr>
            <p:spPr bwMode="auto">
              <a:xfrm>
                <a:off x="1733" y="3403"/>
                <a:ext cx="143"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04" name="Rectangle 100"/>
              <p:cNvSpPr>
                <a:spLocks noChangeArrowheads="1"/>
              </p:cNvSpPr>
              <p:nvPr/>
            </p:nvSpPr>
            <p:spPr bwMode="auto">
              <a:xfrm>
                <a:off x="1876"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05" name="Rectangle 101"/>
              <p:cNvSpPr>
                <a:spLocks noChangeArrowheads="1"/>
              </p:cNvSpPr>
              <p:nvPr/>
            </p:nvSpPr>
            <p:spPr bwMode="auto">
              <a:xfrm>
                <a:off x="2354"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06" name="Rectangle 102"/>
              <p:cNvSpPr>
                <a:spLocks noChangeArrowheads="1"/>
              </p:cNvSpPr>
              <p:nvPr/>
            </p:nvSpPr>
            <p:spPr bwMode="auto">
              <a:xfrm>
                <a:off x="2832"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636007" name="Group 103"/>
            <p:cNvGrpSpPr>
              <a:grpSpLocks/>
            </p:cNvGrpSpPr>
            <p:nvPr/>
          </p:nvGrpSpPr>
          <p:grpSpPr bwMode="auto">
            <a:xfrm>
              <a:off x="1733" y="3785"/>
              <a:ext cx="1577" cy="191"/>
              <a:chOff x="1733" y="3403"/>
              <a:chExt cx="1577" cy="191"/>
            </a:xfrm>
            <a:grpFill/>
          </p:grpSpPr>
          <p:sp>
            <p:nvSpPr>
              <p:cNvPr id="636008" name="Rectangle 104"/>
              <p:cNvSpPr>
                <a:spLocks noChangeArrowheads="1"/>
              </p:cNvSpPr>
              <p:nvPr/>
            </p:nvSpPr>
            <p:spPr bwMode="auto">
              <a:xfrm>
                <a:off x="1733" y="3403"/>
                <a:ext cx="143"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09" name="Rectangle 105"/>
              <p:cNvSpPr>
                <a:spLocks noChangeArrowheads="1"/>
              </p:cNvSpPr>
              <p:nvPr/>
            </p:nvSpPr>
            <p:spPr bwMode="auto">
              <a:xfrm>
                <a:off x="1876"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10" name="Rectangle 106"/>
              <p:cNvSpPr>
                <a:spLocks noChangeArrowheads="1"/>
              </p:cNvSpPr>
              <p:nvPr/>
            </p:nvSpPr>
            <p:spPr bwMode="auto">
              <a:xfrm>
                <a:off x="2354"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011" name="Rectangle 107"/>
              <p:cNvSpPr>
                <a:spLocks noChangeArrowheads="1"/>
              </p:cNvSpPr>
              <p:nvPr/>
            </p:nvSpPr>
            <p:spPr bwMode="auto">
              <a:xfrm>
                <a:off x="2832" y="340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grpSp>
        <p:nvGrpSpPr>
          <p:cNvPr id="635978" name="Group 74"/>
          <p:cNvGrpSpPr>
            <a:grpSpLocks/>
          </p:cNvGrpSpPr>
          <p:nvPr/>
        </p:nvGrpSpPr>
        <p:grpSpPr bwMode="auto">
          <a:xfrm>
            <a:off x="5005387" y="2214563"/>
            <a:ext cx="758825" cy="3035300"/>
            <a:chOff x="3836" y="1395"/>
            <a:chExt cx="478" cy="1912"/>
          </a:xfrm>
          <a:solidFill>
            <a:schemeClr val="accent5">
              <a:lumMod val="20000"/>
              <a:lumOff val="80000"/>
            </a:schemeClr>
          </a:solidFill>
          <a:scene3d>
            <a:camera prst="orthographicFront">
              <a:rot lat="0" lon="0" rev="0"/>
            </a:camera>
            <a:lightRig rig="balanced" dir="t">
              <a:rot lat="0" lon="0" rev="8700000"/>
            </a:lightRig>
          </a:scene3d>
        </p:grpSpPr>
        <p:sp>
          <p:nvSpPr>
            <p:cNvPr id="635968" name="Rectangle 64"/>
            <p:cNvSpPr>
              <a:spLocks noChangeArrowheads="1"/>
            </p:cNvSpPr>
            <p:nvPr/>
          </p:nvSpPr>
          <p:spPr bwMode="auto">
            <a:xfrm>
              <a:off x="3836" y="1395"/>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69" name="Rectangle 65"/>
            <p:cNvSpPr>
              <a:spLocks noChangeArrowheads="1"/>
            </p:cNvSpPr>
            <p:nvPr/>
          </p:nvSpPr>
          <p:spPr bwMode="auto">
            <a:xfrm>
              <a:off x="3836" y="1587"/>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0" name="Rectangle 66"/>
            <p:cNvSpPr>
              <a:spLocks noChangeArrowheads="1"/>
            </p:cNvSpPr>
            <p:nvPr/>
          </p:nvSpPr>
          <p:spPr bwMode="auto">
            <a:xfrm>
              <a:off x="3836" y="1778"/>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1" name="Rectangle 67"/>
            <p:cNvSpPr>
              <a:spLocks noChangeArrowheads="1"/>
            </p:cNvSpPr>
            <p:nvPr/>
          </p:nvSpPr>
          <p:spPr bwMode="auto">
            <a:xfrm>
              <a:off x="3836" y="1969"/>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2" name="Rectangle 68"/>
            <p:cNvSpPr>
              <a:spLocks noChangeArrowheads="1"/>
            </p:cNvSpPr>
            <p:nvPr/>
          </p:nvSpPr>
          <p:spPr bwMode="auto">
            <a:xfrm>
              <a:off x="3836" y="2160"/>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3" name="Rectangle 69"/>
            <p:cNvSpPr>
              <a:spLocks noChangeArrowheads="1"/>
            </p:cNvSpPr>
            <p:nvPr/>
          </p:nvSpPr>
          <p:spPr bwMode="auto">
            <a:xfrm>
              <a:off x="3836" y="2351"/>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4" name="Rectangle 70"/>
            <p:cNvSpPr>
              <a:spLocks noChangeArrowheads="1"/>
            </p:cNvSpPr>
            <p:nvPr/>
          </p:nvSpPr>
          <p:spPr bwMode="auto">
            <a:xfrm>
              <a:off x="3836" y="2543"/>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5" name="Rectangle 71"/>
            <p:cNvSpPr>
              <a:spLocks noChangeArrowheads="1"/>
            </p:cNvSpPr>
            <p:nvPr/>
          </p:nvSpPr>
          <p:spPr bwMode="auto">
            <a:xfrm>
              <a:off x="3836" y="2734"/>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6" name="Rectangle 72"/>
            <p:cNvSpPr>
              <a:spLocks noChangeArrowheads="1"/>
            </p:cNvSpPr>
            <p:nvPr/>
          </p:nvSpPr>
          <p:spPr bwMode="auto">
            <a:xfrm>
              <a:off x="3836" y="2925"/>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77" name="Rectangle 73"/>
            <p:cNvSpPr>
              <a:spLocks noChangeArrowheads="1"/>
            </p:cNvSpPr>
            <p:nvPr/>
          </p:nvSpPr>
          <p:spPr bwMode="auto">
            <a:xfrm>
              <a:off x="3836" y="3116"/>
              <a:ext cx="478" cy="191"/>
            </a:xfrm>
            <a:prstGeom prst="rect">
              <a:avLst/>
            </a:prstGeom>
            <a:grpFill/>
            <a:ln w="9525" algn="ctr">
              <a:solidFill>
                <a:schemeClr val="tx1"/>
              </a:solidFill>
              <a:miter lim="800000"/>
              <a:headEnd/>
              <a:tailEnd/>
            </a:ln>
            <a:effectLst>
              <a:outerShdw blurRad="44450" dist="27940" dir="5400000" algn="ctr">
                <a:srgbClr val="000000">
                  <a:alpha val="32000"/>
                </a:srgbClr>
              </a:outerShdw>
            </a:effectLst>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635909" name="Rectangle 5"/>
          <p:cNvSpPr>
            <a:spLocks noChangeArrowheads="1"/>
          </p:cNvSpPr>
          <p:nvPr/>
        </p:nvSpPr>
        <p:spPr bwMode="auto">
          <a:xfrm>
            <a:off x="2501900" y="2214563"/>
            <a:ext cx="227012"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a:t>
            </a:r>
          </a:p>
        </p:txBody>
      </p:sp>
      <p:sp>
        <p:nvSpPr>
          <p:cNvPr id="635910" name="Rectangle 6"/>
          <p:cNvSpPr>
            <a:spLocks noChangeArrowheads="1"/>
          </p:cNvSpPr>
          <p:nvPr/>
        </p:nvSpPr>
        <p:spPr bwMode="auto">
          <a:xfrm>
            <a:off x="2728912" y="22145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0xF048</a:t>
            </a:r>
          </a:p>
        </p:txBody>
      </p:sp>
      <p:sp>
        <p:nvSpPr>
          <p:cNvPr id="635911" name="Rectangle 7"/>
          <p:cNvSpPr>
            <a:spLocks noChangeArrowheads="1"/>
          </p:cNvSpPr>
          <p:nvPr/>
        </p:nvSpPr>
        <p:spPr bwMode="auto">
          <a:xfrm>
            <a:off x="3487737" y="22145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41773</a:t>
            </a:r>
          </a:p>
        </p:txBody>
      </p:sp>
      <p:sp>
        <p:nvSpPr>
          <p:cNvPr id="635912" name="Rectangle 8"/>
          <p:cNvSpPr>
            <a:spLocks noChangeArrowheads="1"/>
          </p:cNvSpPr>
          <p:nvPr/>
        </p:nvSpPr>
        <p:spPr bwMode="auto">
          <a:xfrm>
            <a:off x="4246562" y="22145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FF"/>
                </a:solidFill>
                <a:latin typeface="Gill Sans MT" pitchFamily="34" charset="0"/>
              </a:rPr>
              <a:t>0x3290</a:t>
            </a:r>
          </a:p>
        </p:txBody>
      </p:sp>
      <p:sp>
        <p:nvSpPr>
          <p:cNvPr id="635913" name="Rectangle 9"/>
          <p:cNvSpPr>
            <a:spLocks noChangeArrowheads="1"/>
          </p:cNvSpPr>
          <p:nvPr/>
        </p:nvSpPr>
        <p:spPr bwMode="auto">
          <a:xfrm>
            <a:off x="5005387" y="22145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42</a:t>
            </a:r>
          </a:p>
        </p:txBody>
      </p:sp>
      <p:sp>
        <p:nvSpPr>
          <p:cNvPr id="635914" name="Text Box 10"/>
          <p:cNvSpPr txBox="1">
            <a:spLocks noChangeArrowheads="1"/>
          </p:cNvSpPr>
          <p:nvPr/>
        </p:nvSpPr>
        <p:spPr bwMode="auto">
          <a:xfrm>
            <a:off x="2405868" y="1836738"/>
            <a:ext cx="43794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L/S</a:t>
            </a:r>
          </a:p>
        </p:txBody>
      </p:sp>
      <p:sp>
        <p:nvSpPr>
          <p:cNvPr id="635915" name="Text Box 11"/>
          <p:cNvSpPr txBox="1">
            <a:spLocks noChangeArrowheads="1"/>
          </p:cNvSpPr>
          <p:nvPr/>
        </p:nvSpPr>
        <p:spPr bwMode="auto">
          <a:xfrm>
            <a:off x="2897187" y="1836738"/>
            <a:ext cx="43473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PC</a:t>
            </a:r>
          </a:p>
        </p:txBody>
      </p:sp>
      <p:sp>
        <p:nvSpPr>
          <p:cNvPr id="635916" name="Text Box 12"/>
          <p:cNvSpPr txBox="1">
            <a:spLocks noChangeArrowheads="1"/>
          </p:cNvSpPr>
          <p:nvPr/>
        </p:nvSpPr>
        <p:spPr bwMode="auto">
          <a:xfrm>
            <a:off x="3633787" y="1838742"/>
            <a:ext cx="479425"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Seq</a:t>
            </a:r>
          </a:p>
        </p:txBody>
      </p:sp>
      <p:sp>
        <p:nvSpPr>
          <p:cNvPr id="635917" name="Text Box 13"/>
          <p:cNvSpPr txBox="1">
            <a:spLocks noChangeArrowheads="1"/>
          </p:cNvSpPr>
          <p:nvPr/>
        </p:nvSpPr>
        <p:spPr bwMode="auto">
          <a:xfrm>
            <a:off x="4321175" y="1836738"/>
            <a:ext cx="60907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Addr</a:t>
            </a:r>
          </a:p>
        </p:txBody>
      </p:sp>
      <p:sp>
        <p:nvSpPr>
          <p:cNvPr id="635918" name="Text Box 14"/>
          <p:cNvSpPr txBox="1">
            <a:spLocks noChangeArrowheads="1"/>
          </p:cNvSpPr>
          <p:nvPr/>
        </p:nvSpPr>
        <p:spPr bwMode="auto">
          <a:xfrm>
            <a:off x="5072062" y="1838742"/>
            <a:ext cx="623888"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Value</a:t>
            </a:r>
          </a:p>
        </p:txBody>
      </p:sp>
      <p:sp>
        <p:nvSpPr>
          <p:cNvPr id="635919" name="Rectangle 15"/>
          <p:cNvSpPr>
            <a:spLocks noChangeArrowheads="1"/>
          </p:cNvSpPr>
          <p:nvPr/>
        </p:nvSpPr>
        <p:spPr bwMode="auto">
          <a:xfrm>
            <a:off x="2501900" y="2519363"/>
            <a:ext cx="227012" cy="303212"/>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S</a:t>
            </a:r>
          </a:p>
        </p:txBody>
      </p:sp>
      <p:sp>
        <p:nvSpPr>
          <p:cNvPr id="635920" name="Rectangle 16"/>
          <p:cNvSpPr>
            <a:spLocks noChangeArrowheads="1"/>
          </p:cNvSpPr>
          <p:nvPr/>
        </p:nvSpPr>
        <p:spPr bwMode="auto">
          <a:xfrm>
            <a:off x="2728912" y="25193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0xF04C</a:t>
            </a:r>
          </a:p>
        </p:txBody>
      </p:sp>
      <p:sp>
        <p:nvSpPr>
          <p:cNvPr id="635921" name="Rectangle 17"/>
          <p:cNvSpPr>
            <a:spLocks noChangeArrowheads="1"/>
          </p:cNvSpPr>
          <p:nvPr/>
        </p:nvSpPr>
        <p:spPr bwMode="auto">
          <a:xfrm>
            <a:off x="3487737" y="25193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41774</a:t>
            </a:r>
          </a:p>
        </p:txBody>
      </p:sp>
      <p:sp>
        <p:nvSpPr>
          <p:cNvPr id="635922" name="Rectangle 18"/>
          <p:cNvSpPr>
            <a:spLocks noChangeArrowheads="1"/>
          </p:cNvSpPr>
          <p:nvPr/>
        </p:nvSpPr>
        <p:spPr bwMode="auto">
          <a:xfrm>
            <a:off x="4246562" y="25193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6600CC"/>
                </a:solidFill>
                <a:latin typeface="Gill Sans MT" pitchFamily="34" charset="0"/>
              </a:rPr>
              <a:t>0x3410</a:t>
            </a:r>
          </a:p>
        </p:txBody>
      </p:sp>
      <p:sp>
        <p:nvSpPr>
          <p:cNvPr id="635923" name="Rectangle 19"/>
          <p:cNvSpPr>
            <a:spLocks noChangeArrowheads="1"/>
          </p:cNvSpPr>
          <p:nvPr/>
        </p:nvSpPr>
        <p:spPr bwMode="auto">
          <a:xfrm>
            <a:off x="5005387" y="251936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25</a:t>
            </a:r>
          </a:p>
        </p:txBody>
      </p:sp>
      <p:sp>
        <p:nvSpPr>
          <p:cNvPr id="635924" name="Rectangle 20"/>
          <p:cNvSpPr>
            <a:spLocks noChangeArrowheads="1"/>
          </p:cNvSpPr>
          <p:nvPr/>
        </p:nvSpPr>
        <p:spPr bwMode="auto">
          <a:xfrm>
            <a:off x="2501900" y="2822575"/>
            <a:ext cx="227012" cy="303213"/>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35925" name="Rectangle 21"/>
          <p:cNvSpPr>
            <a:spLocks noChangeArrowheads="1"/>
          </p:cNvSpPr>
          <p:nvPr/>
        </p:nvSpPr>
        <p:spPr bwMode="auto">
          <a:xfrm>
            <a:off x="2728912" y="282257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0xF054</a:t>
            </a:r>
          </a:p>
        </p:txBody>
      </p:sp>
      <p:sp>
        <p:nvSpPr>
          <p:cNvPr id="635926" name="Rectangle 22"/>
          <p:cNvSpPr>
            <a:spLocks noChangeArrowheads="1"/>
          </p:cNvSpPr>
          <p:nvPr/>
        </p:nvSpPr>
        <p:spPr bwMode="auto">
          <a:xfrm>
            <a:off x="3487737" y="282257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41775</a:t>
            </a:r>
          </a:p>
        </p:txBody>
      </p:sp>
      <p:sp>
        <p:nvSpPr>
          <p:cNvPr id="635927" name="Rectangle 23"/>
          <p:cNvSpPr>
            <a:spLocks noChangeArrowheads="1"/>
          </p:cNvSpPr>
          <p:nvPr/>
        </p:nvSpPr>
        <p:spPr bwMode="auto">
          <a:xfrm>
            <a:off x="4246562" y="282257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35928" name="Rectangle 24"/>
          <p:cNvSpPr>
            <a:spLocks noChangeArrowheads="1"/>
          </p:cNvSpPr>
          <p:nvPr/>
        </p:nvSpPr>
        <p:spPr bwMode="auto">
          <a:xfrm>
            <a:off x="5005387" y="282257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-17</a:t>
            </a:r>
          </a:p>
        </p:txBody>
      </p:sp>
      <p:sp>
        <p:nvSpPr>
          <p:cNvPr id="635929" name="Rectangle 25"/>
          <p:cNvSpPr>
            <a:spLocks noChangeArrowheads="1"/>
          </p:cNvSpPr>
          <p:nvPr/>
        </p:nvSpPr>
        <p:spPr bwMode="auto">
          <a:xfrm>
            <a:off x="2501900" y="3125788"/>
            <a:ext cx="227012"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a:t>
            </a:r>
          </a:p>
        </p:txBody>
      </p:sp>
      <p:sp>
        <p:nvSpPr>
          <p:cNvPr id="635930" name="Rectangle 26"/>
          <p:cNvSpPr>
            <a:spLocks noChangeArrowheads="1"/>
          </p:cNvSpPr>
          <p:nvPr/>
        </p:nvSpPr>
        <p:spPr bwMode="auto">
          <a:xfrm>
            <a:off x="2728912" y="312578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0xF060</a:t>
            </a:r>
          </a:p>
        </p:txBody>
      </p:sp>
      <p:sp>
        <p:nvSpPr>
          <p:cNvPr id="635931" name="Rectangle 27"/>
          <p:cNvSpPr>
            <a:spLocks noChangeArrowheads="1"/>
          </p:cNvSpPr>
          <p:nvPr/>
        </p:nvSpPr>
        <p:spPr bwMode="auto">
          <a:xfrm>
            <a:off x="3487737" y="312578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41776</a:t>
            </a:r>
          </a:p>
        </p:txBody>
      </p:sp>
      <p:sp>
        <p:nvSpPr>
          <p:cNvPr id="635932" name="Rectangle 28"/>
          <p:cNvSpPr>
            <a:spLocks noChangeArrowheads="1"/>
          </p:cNvSpPr>
          <p:nvPr/>
        </p:nvSpPr>
        <p:spPr bwMode="auto">
          <a:xfrm>
            <a:off x="4246562" y="312578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0x3418</a:t>
            </a:r>
          </a:p>
        </p:txBody>
      </p:sp>
      <p:sp>
        <p:nvSpPr>
          <p:cNvPr id="635933" name="Rectangle 29"/>
          <p:cNvSpPr>
            <a:spLocks noChangeArrowheads="1"/>
          </p:cNvSpPr>
          <p:nvPr/>
        </p:nvSpPr>
        <p:spPr bwMode="auto">
          <a:xfrm>
            <a:off x="5005387" y="312578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1234</a:t>
            </a:r>
          </a:p>
        </p:txBody>
      </p:sp>
      <p:sp>
        <p:nvSpPr>
          <p:cNvPr id="635934" name="Rectangle 30"/>
          <p:cNvSpPr>
            <a:spLocks noChangeArrowheads="1"/>
          </p:cNvSpPr>
          <p:nvPr/>
        </p:nvSpPr>
        <p:spPr bwMode="auto">
          <a:xfrm>
            <a:off x="2501900" y="3429000"/>
            <a:ext cx="227012"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a:t>
            </a:r>
          </a:p>
        </p:txBody>
      </p:sp>
      <p:sp>
        <p:nvSpPr>
          <p:cNvPr id="635935" name="Rectangle 31"/>
          <p:cNvSpPr>
            <a:spLocks noChangeArrowheads="1"/>
          </p:cNvSpPr>
          <p:nvPr/>
        </p:nvSpPr>
        <p:spPr bwMode="auto">
          <a:xfrm>
            <a:off x="2728912" y="342900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0xF840</a:t>
            </a:r>
          </a:p>
        </p:txBody>
      </p:sp>
      <p:sp>
        <p:nvSpPr>
          <p:cNvPr id="635936" name="Rectangle 32"/>
          <p:cNvSpPr>
            <a:spLocks noChangeArrowheads="1"/>
          </p:cNvSpPr>
          <p:nvPr/>
        </p:nvSpPr>
        <p:spPr bwMode="auto">
          <a:xfrm>
            <a:off x="3487737" y="342900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41777</a:t>
            </a:r>
          </a:p>
        </p:txBody>
      </p:sp>
      <p:sp>
        <p:nvSpPr>
          <p:cNvPr id="635937" name="Rectangle 33"/>
          <p:cNvSpPr>
            <a:spLocks noChangeArrowheads="1"/>
          </p:cNvSpPr>
          <p:nvPr/>
        </p:nvSpPr>
        <p:spPr bwMode="auto">
          <a:xfrm>
            <a:off x="4246562" y="342900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35938" name="Rectangle 34"/>
          <p:cNvSpPr>
            <a:spLocks noChangeArrowheads="1"/>
          </p:cNvSpPr>
          <p:nvPr/>
        </p:nvSpPr>
        <p:spPr bwMode="auto">
          <a:xfrm>
            <a:off x="5005387" y="342900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-17</a:t>
            </a:r>
          </a:p>
        </p:txBody>
      </p:sp>
      <p:sp>
        <p:nvSpPr>
          <p:cNvPr id="635939" name="Rectangle 35"/>
          <p:cNvSpPr>
            <a:spLocks noChangeArrowheads="1"/>
          </p:cNvSpPr>
          <p:nvPr/>
        </p:nvSpPr>
        <p:spPr bwMode="auto">
          <a:xfrm>
            <a:off x="2501900" y="3732213"/>
            <a:ext cx="227012"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L</a:t>
            </a:r>
          </a:p>
        </p:txBody>
      </p:sp>
      <p:sp>
        <p:nvSpPr>
          <p:cNvPr id="635940" name="Rectangle 36"/>
          <p:cNvSpPr>
            <a:spLocks noChangeArrowheads="1"/>
          </p:cNvSpPr>
          <p:nvPr/>
        </p:nvSpPr>
        <p:spPr bwMode="auto">
          <a:xfrm>
            <a:off x="2728912" y="37322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0xF858</a:t>
            </a:r>
          </a:p>
        </p:txBody>
      </p:sp>
      <p:sp>
        <p:nvSpPr>
          <p:cNvPr id="635941" name="Rectangle 37"/>
          <p:cNvSpPr>
            <a:spLocks noChangeArrowheads="1"/>
          </p:cNvSpPr>
          <p:nvPr/>
        </p:nvSpPr>
        <p:spPr bwMode="auto">
          <a:xfrm>
            <a:off x="3487737" y="37322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41778</a:t>
            </a:r>
          </a:p>
        </p:txBody>
      </p:sp>
      <p:sp>
        <p:nvSpPr>
          <p:cNvPr id="635942" name="Rectangle 38"/>
          <p:cNvSpPr>
            <a:spLocks noChangeArrowheads="1"/>
          </p:cNvSpPr>
          <p:nvPr/>
        </p:nvSpPr>
        <p:spPr bwMode="auto">
          <a:xfrm>
            <a:off x="4246562" y="37322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B050"/>
                </a:solidFill>
                <a:latin typeface="Gill Sans MT" pitchFamily="34" charset="0"/>
              </a:rPr>
              <a:t>0x3300</a:t>
            </a:r>
          </a:p>
        </p:txBody>
      </p:sp>
      <p:sp>
        <p:nvSpPr>
          <p:cNvPr id="635943" name="Rectangle 39"/>
          <p:cNvSpPr>
            <a:spLocks noChangeArrowheads="1"/>
          </p:cNvSpPr>
          <p:nvPr/>
        </p:nvSpPr>
        <p:spPr bwMode="auto">
          <a:xfrm>
            <a:off x="5005387" y="37322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a:t>
            </a:r>
          </a:p>
        </p:txBody>
      </p:sp>
      <p:sp>
        <p:nvSpPr>
          <p:cNvPr id="635944" name="Rectangle 40"/>
          <p:cNvSpPr>
            <a:spLocks noChangeArrowheads="1"/>
          </p:cNvSpPr>
          <p:nvPr/>
        </p:nvSpPr>
        <p:spPr bwMode="auto">
          <a:xfrm>
            <a:off x="2501900" y="4037013"/>
            <a:ext cx="227012" cy="303212"/>
          </a:xfrm>
          <a:prstGeom prst="rect">
            <a:avLst/>
          </a:prstGeom>
          <a:solidFill>
            <a:srgbClr val="FFC0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S</a:t>
            </a:r>
          </a:p>
        </p:txBody>
      </p:sp>
      <p:sp>
        <p:nvSpPr>
          <p:cNvPr id="635945" name="Rectangle 41"/>
          <p:cNvSpPr>
            <a:spLocks noChangeArrowheads="1"/>
          </p:cNvSpPr>
          <p:nvPr/>
        </p:nvSpPr>
        <p:spPr bwMode="auto">
          <a:xfrm>
            <a:off x="2728912" y="40370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0xF85C</a:t>
            </a:r>
          </a:p>
        </p:txBody>
      </p:sp>
      <p:sp>
        <p:nvSpPr>
          <p:cNvPr id="635946" name="Rectangle 42"/>
          <p:cNvSpPr>
            <a:spLocks noChangeArrowheads="1"/>
          </p:cNvSpPr>
          <p:nvPr/>
        </p:nvSpPr>
        <p:spPr bwMode="auto">
          <a:xfrm>
            <a:off x="3487737" y="40370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41779</a:t>
            </a:r>
          </a:p>
        </p:txBody>
      </p:sp>
      <p:sp>
        <p:nvSpPr>
          <p:cNvPr id="635947" name="Rectangle 43"/>
          <p:cNvSpPr>
            <a:spLocks noChangeArrowheads="1"/>
          </p:cNvSpPr>
          <p:nvPr/>
        </p:nvSpPr>
        <p:spPr bwMode="auto">
          <a:xfrm>
            <a:off x="4246562" y="40370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35948" name="Rectangle 44"/>
          <p:cNvSpPr>
            <a:spLocks noChangeArrowheads="1"/>
          </p:cNvSpPr>
          <p:nvPr/>
        </p:nvSpPr>
        <p:spPr bwMode="auto">
          <a:xfrm>
            <a:off x="5005387" y="4037013"/>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a:t>
            </a:r>
          </a:p>
        </p:txBody>
      </p:sp>
      <p:sp>
        <p:nvSpPr>
          <p:cNvPr id="635949" name="Rectangle 45"/>
          <p:cNvSpPr>
            <a:spLocks noChangeArrowheads="1"/>
          </p:cNvSpPr>
          <p:nvPr/>
        </p:nvSpPr>
        <p:spPr bwMode="auto">
          <a:xfrm>
            <a:off x="2501900" y="4340225"/>
            <a:ext cx="227012"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5950" name="Rectangle 46"/>
          <p:cNvSpPr>
            <a:spLocks noChangeArrowheads="1"/>
          </p:cNvSpPr>
          <p:nvPr/>
        </p:nvSpPr>
        <p:spPr bwMode="auto">
          <a:xfrm>
            <a:off x="2728912" y="434022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0xF870</a:t>
            </a:r>
          </a:p>
        </p:txBody>
      </p:sp>
      <p:sp>
        <p:nvSpPr>
          <p:cNvPr id="635951" name="Rectangle 47"/>
          <p:cNvSpPr>
            <a:spLocks noChangeArrowheads="1"/>
          </p:cNvSpPr>
          <p:nvPr/>
        </p:nvSpPr>
        <p:spPr bwMode="auto">
          <a:xfrm>
            <a:off x="3487737" y="434022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41780</a:t>
            </a:r>
          </a:p>
        </p:txBody>
      </p:sp>
      <p:sp>
        <p:nvSpPr>
          <p:cNvPr id="635952" name="Rectangle 48"/>
          <p:cNvSpPr>
            <a:spLocks noChangeArrowheads="1"/>
          </p:cNvSpPr>
          <p:nvPr/>
        </p:nvSpPr>
        <p:spPr bwMode="auto">
          <a:xfrm>
            <a:off x="4246562" y="434022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6600CC"/>
                </a:solidFill>
                <a:latin typeface="Gill Sans MT" pitchFamily="34" charset="0"/>
              </a:rPr>
              <a:t>0x3410</a:t>
            </a:r>
          </a:p>
        </p:txBody>
      </p:sp>
      <p:sp>
        <p:nvSpPr>
          <p:cNvPr id="635953" name="Rectangle 49"/>
          <p:cNvSpPr>
            <a:spLocks noChangeArrowheads="1"/>
          </p:cNvSpPr>
          <p:nvPr/>
        </p:nvSpPr>
        <p:spPr bwMode="auto">
          <a:xfrm>
            <a:off x="5005387" y="4340225"/>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25</a:t>
            </a:r>
          </a:p>
        </p:txBody>
      </p:sp>
      <p:sp>
        <p:nvSpPr>
          <p:cNvPr id="635954" name="Rectangle 50"/>
          <p:cNvSpPr>
            <a:spLocks noChangeArrowheads="1"/>
          </p:cNvSpPr>
          <p:nvPr/>
        </p:nvSpPr>
        <p:spPr bwMode="auto">
          <a:xfrm>
            <a:off x="2501900" y="4643438"/>
            <a:ext cx="227012" cy="303212"/>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5955" name="Rectangle 51"/>
          <p:cNvSpPr>
            <a:spLocks noChangeArrowheads="1"/>
          </p:cNvSpPr>
          <p:nvPr/>
        </p:nvSpPr>
        <p:spPr bwMode="auto">
          <a:xfrm>
            <a:off x="2728912" y="464343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0xF628</a:t>
            </a:r>
          </a:p>
        </p:txBody>
      </p:sp>
      <p:sp>
        <p:nvSpPr>
          <p:cNvPr id="635956" name="Rectangle 52"/>
          <p:cNvSpPr>
            <a:spLocks noChangeArrowheads="1"/>
          </p:cNvSpPr>
          <p:nvPr/>
        </p:nvSpPr>
        <p:spPr bwMode="auto">
          <a:xfrm>
            <a:off x="3487737" y="464343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41781</a:t>
            </a:r>
          </a:p>
        </p:txBody>
      </p:sp>
      <p:sp>
        <p:nvSpPr>
          <p:cNvPr id="635957" name="Rectangle 53"/>
          <p:cNvSpPr>
            <a:spLocks noChangeArrowheads="1"/>
          </p:cNvSpPr>
          <p:nvPr/>
        </p:nvSpPr>
        <p:spPr bwMode="auto">
          <a:xfrm>
            <a:off x="4246562" y="464343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FF"/>
                </a:solidFill>
                <a:latin typeface="Gill Sans MT" pitchFamily="34" charset="0"/>
              </a:rPr>
              <a:t>0x3290</a:t>
            </a:r>
          </a:p>
        </p:txBody>
      </p:sp>
      <p:sp>
        <p:nvSpPr>
          <p:cNvPr id="635958" name="Rectangle 54"/>
          <p:cNvSpPr>
            <a:spLocks noChangeArrowheads="1"/>
          </p:cNvSpPr>
          <p:nvPr/>
        </p:nvSpPr>
        <p:spPr bwMode="auto">
          <a:xfrm>
            <a:off x="5005387" y="4643438"/>
            <a:ext cx="758825" cy="303212"/>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a:t>
            </a:r>
          </a:p>
        </p:txBody>
      </p:sp>
      <p:sp>
        <p:nvSpPr>
          <p:cNvPr id="635959" name="Rectangle 55"/>
          <p:cNvSpPr>
            <a:spLocks noChangeArrowheads="1"/>
          </p:cNvSpPr>
          <p:nvPr/>
        </p:nvSpPr>
        <p:spPr bwMode="auto">
          <a:xfrm>
            <a:off x="2501900" y="4946650"/>
            <a:ext cx="227012" cy="303213"/>
          </a:xfrm>
          <a:prstGeom prst="rect">
            <a:avLst/>
          </a:prstGeom>
          <a:solidFill>
            <a:srgbClr val="FFFF99"/>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L</a:t>
            </a:r>
          </a:p>
        </p:txBody>
      </p:sp>
      <p:sp>
        <p:nvSpPr>
          <p:cNvPr id="635960" name="Rectangle 56"/>
          <p:cNvSpPr>
            <a:spLocks noChangeArrowheads="1"/>
          </p:cNvSpPr>
          <p:nvPr/>
        </p:nvSpPr>
        <p:spPr bwMode="auto">
          <a:xfrm>
            <a:off x="2728912" y="494665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0xF63C</a:t>
            </a:r>
          </a:p>
        </p:txBody>
      </p:sp>
      <p:sp>
        <p:nvSpPr>
          <p:cNvPr id="635961" name="Rectangle 57"/>
          <p:cNvSpPr>
            <a:spLocks noChangeArrowheads="1"/>
          </p:cNvSpPr>
          <p:nvPr/>
        </p:nvSpPr>
        <p:spPr bwMode="auto">
          <a:xfrm>
            <a:off x="3487737" y="494665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41782</a:t>
            </a:r>
          </a:p>
        </p:txBody>
      </p:sp>
      <p:sp>
        <p:nvSpPr>
          <p:cNvPr id="635962" name="Rectangle 58"/>
          <p:cNvSpPr>
            <a:spLocks noChangeArrowheads="1"/>
          </p:cNvSpPr>
          <p:nvPr/>
        </p:nvSpPr>
        <p:spPr bwMode="auto">
          <a:xfrm>
            <a:off x="4246562" y="494665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B050"/>
                </a:solidFill>
                <a:latin typeface="Gill Sans MT" pitchFamily="34" charset="0"/>
              </a:rPr>
              <a:t>0x3300</a:t>
            </a:r>
          </a:p>
        </p:txBody>
      </p:sp>
      <p:sp>
        <p:nvSpPr>
          <p:cNvPr id="635963" name="Rectangle 59"/>
          <p:cNvSpPr>
            <a:spLocks noChangeArrowheads="1"/>
          </p:cNvSpPr>
          <p:nvPr/>
        </p:nvSpPr>
        <p:spPr bwMode="auto">
          <a:xfrm>
            <a:off x="5005387" y="4946650"/>
            <a:ext cx="758825"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a:t>
            </a:r>
          </a:p>
        </p:txBody>
      </p:sp>
      <p:grpSp>
        <p:nvGrpSpPr>
          <p:cNvPr id="635996" name="Group 92"/>
          <p:cNvGrpSpPr>
            <a:grpSpLocks/>
          </p:cNvGrpSpPr>
          <p:nvPr/>
        </p:nvGrpSpPr>
        <p:grpSpPr bwMode="auto">
          <a:xfrm>
            <a:off x="790575" y="2200278"/>
            <a:ext cx="1635125" cy="338138"/>
            <a:chOff x="655" y="1386"/>
            <a:chExt cx="1030" cy="213"/>
          </a:xfrm>
        </p:grpSpPr>
        <p:sp>
          <p:nvSpPr>
            <p:cNvPr id="635964" name="Line 60"/>
            <p:cNvSpPr>
              <a:spLocks noChangeShapeType="1"/>
            </p:cNvSpPr>
            <p:nvPr/>
          </p:nvSpPr>
          <p:spPr bwMode="auto">
            <a:xfrm>
              <a:off x="1207" y="1491"/>
              <a:ext cx="47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65" name="Text Box 61"/>
            <p:cNvSpPr txBox="1">
              <a:spLocks noChangeArrowheads="1"/>
            </p:cNvSpPr>
            <p:nvPr/>
          </p:nvSpPr>
          <p:spPr bwMode="auto">
            <a:xfrm>
              <a:off x="655" y="1386"/>
              <a:ext cx="471"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Oldest</a:t>
              </a:r>
            </a:p>
          </p:txBody>
        </p:sp>
      </p:grpSp>
      <p:sp>
        <p:nvSpPr>
          <p:cNvPr id="635966" name="Text Box 62"/>
          <p:cNvSpPr txBox="1">
            <a:spLocks noChangeArrowheads="1"/>
          </p:cNvSpPr>
          <p:nvPr/>
        </p:nvSpPr>
        <p:spPr bwMode="auto">
          <a:xfrm>
            <a:off x="685800" y="4914900"/>
            <a:ext cx="93179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Youngest</a:t>
            </a:r>
          </a:p>
        </p:txBody>
      </p:sp>
      <p:sp>
        <p:nvSpPr>
          <p:cNvPr id="635967" name="Line 63"/>
          <p:cNvSpPr>
            <a:spLocks noChangeShapeType="1"/>
          </p:cNvSpPr>
          <p:nvPr/>
        </p:nvSpPr>
        <p:spPr bwMode="auto">
          <a:xfrm>
            <a:off x="1666875" y="5099050"/>
            <a:ext cx="75882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80" name="Rectangle 76"/>
          <p:cNvSpPr>
            <a:spLocks noChangeArrowheads="1"/>
          </p:cNvSpPr>
          <p:nvPr/>
        </p:nvSpPr>
        <p:spPr bwMode="auto">
          <a:xfrm>
            <a:off x="6372225" y="22145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FF"/>
                </a:solidFill>
                <a:latin typeface="Gill Sans MT" pitchFamily="34" charset="0"/>
              </a:rPr>
              <a:t>0x3290</a:t>
            </a:r>
          </a:p>
        </p:txBody>
      </p:sp>
      <p:sp>
        <p:nvSpPr>
          <p:cNvPr id="635981" name="Rectangle 77"/>
          <p:cNvSpPr>
            <a:spLocks noChangeArrowheads="1"/>
          </p:cNvSpPr>
          <p:nvPr/>
        </p:nvSpPr>
        <p:spPr bwMode="auto">
          <a:xfrm>
            <a:off x="7131050" y="22145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42</a:t>
            </a:r>
          </a:p>
        </p:txBody>
      </p:sp>
      <p:sp>
        <p:nvSpPr>
          <p:cNvPr id="635982" name="Rectangle 78"/>
          <p:cNvSpPr>
            <a:spLocks noChangeArrowheads="1"/>
          </p:cNvSpPr>
          <p:nvPr/>
        </p:nvSpPr>
        <p:spPr bwMode="auto">
          <a:xfrm>
            <a:off x="6372225" y="28225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6600CC"/>
                </a:solidFill>
                <a:latin typeface="Gill Sans MT" pitchFamily="34" charset="0"/>
              </a:rPr>
              <a:t>0x3410</a:t>
            </a:r>
          </a:p>
        </p:txBody>
      </p:sp>
      <p:sp>
        <p:nvSpPr>
          <p:cNvPr id="635983" name="Rectangle 79"/>
          <p:cNvSpPr>
            <a:spLocks noChangeArrowheads="1"/>
          </p:cNvSpPr>
          <p:nvPr/>
        </p:nvSpPr>
        <p:spPr bwMode="auto">
          <a:xfrm>
            <a:off x="7131050" y="28225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38</a:t>
            </a:r>
          </a:p>
        </p:txBody>
      </p:sp>
      <p:sp>
        <p:nvSpPr>
          <p:cNvPr id="635984" name="Rectangle 80"/>
          <p:cNvSpPr>
            <a:spLocks noChangeArrowheads="1"/>
          </p:cNvSpPr>
          <p:nvPr/>
        </p:nvSpPr>
        <p:spPr bwMode="auto">
          <a:xfrm>
            <a:off x="6372225" y="31273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0x3418</a:t>
            </a:r>
          </a:p>
        </p:txBody>
      </p:sp>
      <p:sp>
        <p:nvSpPr>
          <p:cNvPr id="635985" name="Rectangle 81"/>
          <p:cNvSpPr>
            <a:spLocks noChangeArrowheads="1"/>
          </p:cNvSpPr>
          <p:nvPr/>
        </p:nvSpPr>
        <p:spPr bwMode="auto">
          <a:xfrm>
            <a:off x="7131050" y="31273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1234</a:t>
            </a:r>
          </a:p>
        </p:txBody>
      </p:sp>
      <p:sp>
        <p:nvSpPr>
          <p:cNvPr id="635986" name="Rectangle 82"/>
          <p:cNvSpPr>
            <a:spLocks noChangeArrowheads="1"/>
          </p:cNvSpPr>
          <p:nvPr/>
        </p:nvSpPr>
        <p:spPr bwMode="auto">
          <a:xfrm>
            <a:off x="6372225" y="25177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B050"/>
                </a:solidFill>
                <a:latin typeface="Gill Sans MT" pitchFamily="34" charset="0"/>
              </a:rPr>
              <a:t>0x3300</a:t>
            </a:r>
          </a:p>
        </p:txBody>
      </p:sp>
      <p:sp>
        <p:nvSpPr>
          <p:cNvPr id="635987" name="Rectangle 83"/>
          <p:cNvSpPr>
            <a:spLocks noChangeArrowheads="1"/>
          </p:cNvSpPr>
          <p:nvPr/>
        </p:nvSpPr>
        <p:spPr bwMode="auto">
          <a:xfrm>
            <a:off x="7131050" y="25177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a:t>
            </a:r>
          </a:p>
        </p:txBody>
      </p:sp>
      <p:sp>
        <p:nvSpPr>
          <p:cNvPr id="635988" name="Text Box 84"/>
          <p:cNvSpPr txBox="1">
            <a:spLocks noChangeArrowheads="1"/>
          </p:cNvSpPr>
          <p:nvPr/>
        </p:nvSpPr>
        <p:spPr bwMode="auto">
          <a:xfrm>
            <a:off x="6583362" y="1836738"/>
            <a:ext cx="1165705"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Data Cache</a:t>
            </a:r>
          </a:p>
        </p:txBody>
      </p:sp>
      <p:sp>
        <p:nvSpPr>
          <p:cNvPr id="635989" name="Line 85"/>
          <p:cNvSpPr>
            <a:spLocks noChangeShapeType="1"/>
          </p:cNvSpPr>
          <p:nvPr/>
        </p:nvSpPr>
        <p:spPr bwMode="auto">
          <a:xfrm flipH="1">
            <a:off x="5840412" y="2366963"/>
            <a:ext cx="45561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5990" name="Line 86"/>
          <p:cNvSpPr>
            <a:spLocks noChangeShapeType="1"/>
          </p:cNvSpPr>
          <p:nvPr/>
        </p:nvSpPr>
        <p:spPr bwMode="auto">
          <a:xfrm flipH="1">
            <a:off x="5840412" y="3276600"/>
            <a:ext cx="45561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5991" name="AutoShape 87"/>
          <p:cNvCxnSpPr>
            <a:cxnSpLocks noChangeShapeType="1"/>
            <a:stCxn id="635928" idx="3"/>
            <a:endCxn id="635938" idx="3"/>
          </p:cNvCxnSpPr>
          <p:nvPr/>
        </p:nvCxnSpPr>
        <p:spPr bwMode="auto">
          <a:xfrm>
            <a:off x="5764212" y="2974975"/>
            <a:ext cx="1588" cy="606425"/>
          </a:xfrm>
          <a:prstGeom prst="curvedConnector3">
            <a:avLst>
              <a:gd name="adj1" fmla="val 14400000"/>
            </a:avLst>
          </a:prstGeom>
          <a:noFill/>
          <a:ln w="9525">
            <a:solidFill>
              <a:schemeClr val="tx1"/>
            </a:solidFill>
            <a:round/>
            <a:headEnd/>
            <a:tailEnd type="triangle" w="med" len="med"/>
          </a:ln>
          <a:effectLst/>
        </p:spPr>
      </p:cxnSp>
      <p:cxnSp>
        <p:nvCxnSpPr>
          <p:cNvPr id="635992" name="AutoShape 88"/>
          <p:cNvCxnSpPr>
            <a:cxnSpLocks noChangeShapeType="1"/>
            <a:stCxn id="635986" idx="1"/>
            <a:endCxn id="635943" idx="3"/>
          </p:cNvCxnSpPr>
          <p:nvPr/>
        </p:nvCxnSpPr>
        <p:spPr bwMode="auto">
          <a:xfrm rot="10800000" flipV="1">
            <a:off x="5764212" y="2670175"/>
            <a:ext cx="608013" cy="1214438"/>
          </a:xfrm>
          <a:prstGeom prst="curvedConnector3">
            <a:avLst>
              <a:gd name="adj1" fmla="val 49870"/>
            </a:avLst>
          </a:prstGeom>
          <a:noFill/>
          <a:ln w="9525">
            <a:solidFill>
              <a:schemeClr val="tx1"/>
            </a:solidFill>
            <a:round/>
            <a:headEnd/>
            <a:tailEnd type="triangle" w="med" len="med"/>
          </a:ln>
          <a:effectLst/>
        </p:spPr>
      </p:cxnSp>
      <p:cxnSp>
        <p:nvCxnSpPr>
          <p:cNvPr id="635993" name="AutoShape 89"/>
          <p:cNvCxnSpPr>
            <a:cxnSpLocks noChangeShapeType="1"/>
            <a:stCxn id="635923" idx="3"/>
            <a:endCxn id="635953" idx="3"/>
          </p:cNvCxnSpPr>
          <p:nvPr/>
        </p:nvCxnSpPr>
        <p:spPr bwMode="auto">
          <a:xfrm>
            <a:off x="5764212" y="2671763"/>
            <a:ext cx="1588" cy="1820862"/>
          </a:xfrm>
          <a:prstGeom prst="curvedConnector3">
            <a:avLst>
              <a:gd name="adj1" fmla="val 14400000"/>
            </a:avLst>
          </a:prstGeom>
          <a:noFill/>
          <a:ln w="9525">
            <a:solidFill>
              <a:schemeClr val="tx1"/>
            </a:solidFill>
            <a:round/>
            <a:headEnd/>
            <a:tailEnd type="triangle" w="med" len="med"/>
          </a:ln>
          <a:effectLst/>
        </p:spPr>
      </p:cxnSp>
      <p:cxnSp>
        <p:nvCxnSpPr>
          <p:cNvPr id="635994" name="AutoShape 90"/>
          <p:cNvCxnSpPr>
            <a:cxnSpLocks noChangeShapeType="1"/>
            <a:stCxn id="635948" idx="3"/>
            <a:endCxn id="635958" idx="3"/>
          </p:cNvCxnSpPr>
          <p:nvPr/>
        </p:nvCxnSpPr>
        <p:spPr bwMode="auto">
          <a:xfrm>
            <a:off x="5764212" y="4189413"/>
            <a:ext cx="1588" cy="606425"/>
          </a:xfrm>
          <a:prstGeom prst="curvedConnector3">
            <a:avLst>
              <a:gd name="adj1" fmla="val 14400000"/>
            </a:avLst>
          </a:prstGeom>
          <a:noFill/>
          <a:ln w="9525">
            <a:solidFill>
              <a:schemeClr val="tx1"/>
            </a:solidFill>
            <a:round/>
            <a:headEnd/>
            <a:tailEnd type="triangle" w="med" len="med"/>
          </a:ln>
          <a:effectLst/>
        </p:spPr>
      </p:cxnSp>
      <p:cxnSp>
        <p:nvCxnSpPr>
          <p:cNvPr id="635995" name="AutoShape 91"/>
          <p:cNvCxnSpPr>
            <a:cxnSpLocks noChangeShapeType="1"/>
            <a:stCxn id="635986" idx="1"/>
            <a:endCxn id="635963" idx="3"/>
          </p:cNvCxnSpPr>
          <p:nvPr/>
        </p:nvCxnSpPr>
        <p:spPr bwMode="auto">
          <a:xfrm rot="10800000" flipV="1">
            <a:off x="5764212" y="2670175"/>
            <a:ext cx="608013" cy="2428875"/>
          </a:xfrm>
          <a:prstGeom prst="curvedConnector3">
            <a:avLst>
              <a:gd name="adj1" fmla="val 49870"/>
            </a:avLst>
          </a:prstGeom>
          <a:noFill/>
          <a:ln w="9525">
            <a:solidFill>
              <a:schemeClr val="tx1"/>
            </a:solidFill>
            <a:round/>
            <a:headEnd/>
            <a:tailEnd type="triangle" w="med" len="med"/>
          </a:ln>
          <a:effectLst/>
        </p:spPr>
      </p:cxnSp>
      <p:cxnSp>
        <p:nvCxnSpPr>
          <p:cNvPr id="636013" name="AutoShape 109"/>
          <p:cNvCxnSpPr>
            <a:cxnSpLocks noChangeShapeType="1"/>
            <a:stCxn id="635923" idx="3"/>
            <a:endCxn id="635982" idx="1"/>
          </p:cNvCxnSpPr>
          <p:nvPr/>
        </p:nvCxnSpPr>
        <p:spPr bwMode="auto">
          <a:xfrm>
            <a:off x="5764212" y="2671763"/>
            <a:ext cx="608013" cy="303212"/>
          </a:xfrm>
          <a:prstGeom prst="curvedConnector3">
            <a:avLst>
              <a:gd name="adj1" fmla="val 49870"/>
            </a:avLst>
          </a:prstGeom>
          <a:noFill/>
          <a:ln w="9525">
            <a:solidFill>
              <a:schemeClr val="tx1"/>
            </a:solidFill>
            <a:round/>
            <a:headEnd/>
            <a:tailEnd type="triangle" w="med" len="med"/>
          </a:ln>
          <a:effectLst/>
        </p:spPr>
      </p:cxnSp>
      <p:sp>
        <p:nvSpPr>
          <p:cNvPr id="636014" name="Rectangle 110"/>
          <p:cNvSpPr>
            <a:spLocks noChangeArrowheads="1"/>
          </p:cNvSpPr>
          <p:nvPr/>
        </p:nvSpPr>
        <p:spPr bwMode="auto">
          <a:xfrm>
            <a:off x="7131050" y="2822575"/>
            <a:ext cx="758825" cy="303213"/>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25</a:t>
            </a:r>
          </a:p>
        </p:txBody>
      </p:sp>
      <p:cxnSp>
        <p:nvCxnSpPr>
          <p:cNvPr id="636015" name="AutoShape 111"/>
          <p:cNvCxnSpPr>
            <a:cxnSpLocks noChangeShapeType="1"/>
            <a:stCxn id="635928" idx="3"/>
            <a:endCxn id="635980" idx="1"/>
          </p:cNvCxnSpPr>
          <p:nvPr/>
        </p:nvCxnSpPr>
        <p:spPr bwMode="auto">
          <a:xfrm flipV="1">
            <a:off x="5764212" y="2366963"/>
            <a:ext cx="608013" cy="608012"/>
          </a:xfrm>
          <a:prstGeom prst="curvedConnector3">
            <a:avLst>
              <a:gd name="adj1" fmla="val 49870"/>
            </a:avLst>
          </a:prstGeom>
          <a:noFill/>
          <a:ln w="9525">
            <a:solidFill>
              <a:schemeClr val="tx1"/>
            </a:solidFill>
            <a:round/>
            <a:headEnd/>
            <a:tailEnd type="triangle" w="med" len="med"/>
          </a:ln>
          <a:effectLst/>
        </p:spPr>
      </p:cxnSp>
      <p:sp>
        <p:nvSpPr>
          <p:cNvPr id="636016" name="Rectangle 112"/>
          <p:cNvSpPr>
            <a:spLocks noChangeArrowheads="1"/>
          </p:cNvSpPr>
          <p:nvPr/>
        </p:nvSpPr>
        <p:spPr bwMode="auto">
          <a:xfrm>
            <a:off x="7131050" y="2214563"/>
            <a:ext cx="758825" cy="303212"/>
          </a:xfrm>
          <a:prstGeom prst="rect">
            <a:avLst/>
          </a:prstGeom>
          <a:solidFill>
            <a:schemeClr val="accent5">
              <a:lumMod val="20000"/>
              <a:lumOff val="80000"/>
            </a:schemeClr>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-17</a:t>
            </a:r>
          </a:p>
        </p:txBody>
      </p:sp>
    </p:spTree>
    <p:extLst>
      <p:ext uri="{BB962C8B-B14F-4D97-AF65-F5344CB8AC3E}">
        <p14:creationId xmlns:p14="http://schemas.microsoft.com/office/powerpoint/2010/main" val="11802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9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3598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359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59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59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59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3599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359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59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3599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59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59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63599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359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59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5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3599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6359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59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359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359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59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0035 1.11111E-6 L 1.94444E-6 0.04421 " pathEditMode="relative" rAng="0" ptsTypes="AA">
                                      <p:cBhvr>
                                        <p:cTn id="70" dur="500" fill="hold"/>
                                        <p:tgtEl>
                                          <p:spTgt spid="635996"/>
                                        </p:tgtEl>
                                        <p:attrNameLst>
                                          <p:attrName>ppt_x</p:attrName>
                                          <p:attrName>ppt_y</p:attrName>
                                        </p:attrNameLst>
                                      </p:cBhvr>
                                      <p:rCtr x="0" y="22"/>
                                    </p:animMotion>
                                  </p:childTnLst>
                                </p:cTn>
                              </p:par>
                              <p:par>
                                <p:cTn id="71" presetID="1" presetClass="exit" presetSubtype="0" fill="hold" grpId="0" nodeType="withEffect">
                                  <p:stCondLst>
                                    <p:cond delay="0"/>
                                  </p:stCondLst>
                                  <p:childTnLst>
                                    <p:set>
                                      <p:cBhvr>
                                        <p:cTn id="72" dur="1" fill="hold">
                                          <p:stCondLst>
                                            <p:cond delay="0"/>
                                          </p:stCondLst>
                                        </p:cTn>
                                        <p:tgtEl>
                                          <p:spTgt spid="635909"/>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635910"/>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635911"/>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63591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359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635919"/>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635920"/>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635921"/>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63592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635923"/>
                                        </p:tgtEl>
                                        <p:attrNameLst>
                                          <p:attrName>style.visibility</p:attrName>
                                        </p:attrNameLst>
                                      </p:cBhvr>
                                      <p:to>
                                        <p:strVal val="hidden"/>
                                      </p:to>
                                    </p:set>
                                  </p:childTnLst>
                                </p:cTn>
                              </p:par>
                              <p:par>
                                <p:cTn id="93" presetID="42" presetClass="path" presetSubtype="0" accel="50000" decel="50000" fill="hold" nodeType="withEffect">
                                  <p:stCondLst>
                                    <p:cond delay="0"/>
                                  </p:stCondLst>
                                  <p:childTnLst>
                                    <p:animMotion origin="layout" path="M 1.94444E-6 0.04421 L 0.00035 0.08842 " pathEditMode="relative" rAng="0" ptsTypes="AA">
                                      <p:cBhvr>
                                        <p:cTn id="94" dur="500" fill="hold"/>
                                        <p:tgtEl>
                                          <p:spTgt spid="635996"/>
                                        </p:tgtEl>
                                        <p:attrNameLst>
                                          <p:attrName>ppt_x</p:attrName>
                                          <p:attrName>ppt_y</p:attrName>
                                        </p:attrNameLst>
                                      </p:cBhvr>
                                      <p:rCtr x="0" y="22"/>
                                    </p:animMotion>
                                  </p:childTnLst>
                                </p:cTn>
                              </p:par>
                              <p:par>
                                <p:cTn id="95" presetID="1" presetClass="entr" presetSubtype="0" fill="hold" nodeType="withEffect">
                                  <p:stCondLst>
                                    <p:cond delay="0"/>
                                  </p:stCondLst>
                                  <p:childTnLst>
                                    <p:set>
                                      <p:cBhvr>
                                        <p:cTn id="96" dur="1" fill="hold">
                                          <p:stCondLst>
                                            <p:cond delay="0"/>
                                          </p:stCondLst>
                                        </p:cTn>
                                        <p:tgtEl>
                                          <p:spTgt spid="63601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60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36013"/>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635924"/>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635925"/>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635926"/>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63592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35928"/>
                                        </p:tgtEl>
                                        <p:attrNameLst>
                                          <p:attrName>style.visibility</p:attrName>
                                        </p:attrNameLst>
                                      </p:cBhvr>
                                      <p:to>
                                        <p:strVal val="hidden"/>
                                      </p:to>
                                    </p:set>
                                  </p:childTnLst>
                                </p:cTn>
                              </p:par>
                              <p:par>
                                <p:cTn id="113" presetID="42" presetClass="path" presetSubtype="0" accel="50000" decel="50000" fill="hold" nodeType="withEffect">
                                  <p:stCondLst>
                                    <p:cond delay="0"/>
                                  </p:stCondLst>
                                  <p:childTnLst>
                                    <p:animMotion origin="layout" path="M 1.94444E-6 0.08842 L 0.00035 0.13264 " pathEditMode="relative" rAng="0" ptsTypes="AA">
                                      <p:cBhvr>
                                        <p:cTn id="114" dur="500" fill="hold"/>
                                        <p:tgtEl>
                                          <p:spTgt spid="635996"/>
                                        </p:tgtEl>
                                        <p:attrNameLst>
                                          <p:attrName>ppt_x</p:attrName>
                                          <p:attrName>ppt_y</p:attrName>
                                        </p:attrNameLst>
                                      </p:cBhvr>
                                      <p:rCtr x="0" y="22"/>
                                    </p:animMotion>
                                  </p:childTnLst>
                                </p:cTn>
                              </p:par>
                              <p:par>
                                <p:cTn id="115" presetID="1" presetClass="entr" presetSubtype="0" fill="hold" nodeType="withEffect">
                                  <p:stCondLst>
                                    <p:cond delay="0"/>
                                  </p:stCondLst>
                                  <p:childTnLst>
                                    <p:set>
                                      <p:cBhvr>
                                        <p:cTn id="116" dur="1" fill="hold">
                                          <p:stCondLst>
                                            <p:cond delay="0"/>
                                          </p:stCondLst>
                                        </p:cTn>
                                        <p:tgtEl>
                                          <p:spTgt spid="63601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6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animBg="1"/>
      <p:bldP spid="635910" grpId="0" animBg="1"/>
      <p:bldP spid="635911" grpId="0" animBg="1"/>
      <p:bldP spid="635912" grpId="0" animBg="1"/>
      <p:bldP spid="635913" grpId="0" animBg="1"/>
      <p:bldP spid="635913" grpId="1" animBg="1"/>
      <p:bldP spid="635919" grpId="0" animBg="1"/>
      <p:bldP spid="635920" grpId="0" animBg="1"/>
      <p:bldP spid="635921" grpId="0" animBg="1"/>
      <p:bldP spid="635922" grpId="0" animBg="1"/>
      <p:bldP spid="635923" grpId="0" animBg="1"/>
      <p:bldP spid="635923" grpId="1" animBg="1"/>
      <p:bldP spid="635924" grpId="0" animBg="1"/>
      <p:bldP spid="635925" grpId="0" animBg="1"/>
      <p:bldP spid="635926" grpId="0" animBg="1"/>
      <p:bldP spid="635927" grpId="0" animBg="1"/>
      <p:bldP spid="635928" grpId="0" animBg="1"/>
      <p:bldP spid="635928" grpId="1" animBg="1"/>
      <p:bldP spid="635933" grpId="0" animBg="1"/>
      <p:bldP spid="635938" grpId="0" animBg="1"/>
      <p:bldP spid="635943" grpId="0" animBg="1"/>
      <p:bldP spid="635948" grpId="0" animBg="1"/>
      <p:bldP spid="635953" grpId="0" animBg="1"/>
      <p:bldP spid="635958" grpId="0" animBg="1"/>
      <p:bldP spid="635963" grpId="0" animBg="1"/>
      <p:bldP spid="635989" grpId="0" animBg="1"/>
      <p:bldP spid="635989" grpId="1" animBg="1"/>
      <p:bldP spid="635990" grpId="0" animBg="1"/>
      <p:bldP spid="635990" grpId="1" animBg="1"/>
      <p:bldP spid="636014" grpId="0" animBg="1"/>
      <p:bldP spid="6360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normAutofit fontScale="90000"/>
          </a:bodyPr>
          <a:lstStyle/>
          <a:p>
            <a:r>
              <a:rPr lang="en-US" dirty="0"/>
              <a:t>In-order Memory (Policy 1/4)</a:t>
            </a:r>
          </a:p>
        </p:txBody>
      </p:sp>
      <p:sp>
        <p:nvSpPr>
          <p:cNvPr id="636931" name="Rectangle 3"/>
          <p:cNvSpPr>
            <a:spLocks noGrp="1" noChangeArrowheads="1"/>
          </p:cNvSpPr>
          <p:nvPr>
            <p:ph idx="1"/>
          </p:nvPr>
        </p:nvSpPr>
        <p:spPr/>
        <p:txBody>
          <a:bodyPr/>
          <a:lstStyle/>
          <a:p>
            <a:r>
              <a:rPr lang="en-US" dirty="0"/>
              <a:t>No memory reordering</a:t>
            </a:r>
          </a:p>
          <a:p>
            <a:r>
              <a:rPr lang="en-US" dirty="0"/>
              <a:t>LSQ still needed for forwarded data (last slide)</a:t>
            </a:r>
          </a:p>
          <a:p>
            <a:r>
              <a:rPr lang="en-US" dirty="0"/>
              <a:t>Easy to schedule</a:t>
            </a:r>
          </a:p>
        </p:txBody>
      </p:sp>
      <p:sp>
        <p:nvSpPr>
          <p:cNvPr id="636932" name="Rectangle 4"/>
          <p:cNvSpPr>
            <a:spLocks noChangeArrowheads="1"/>
          </p:cNvSpPr>
          <p:nvPr/>
        </p:nvSpPr>
        <p:spPr bwMode="auto">
          <a:xfrm>
            <a:off x="2561431" y="4584700"/>
            <a:ext cx="9858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33" name="Rectangle 5"/>
          <p:cNvSpPr>
            <a:spLocks noChangeArrowheads="1"/>
          </p:cNvSpPr>
          <p:nvPr/>
        </p:nvSpPr>
        <p:spPr bwMode="auto">
          <a:xfrm>
            <a:off x="3547269" y="4584700"/>
            <a:ext cx="304800" cy="303213"/>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34" name="Text Box 6"/>
          <p:cNvSpPr txBox="1">
            <a:spLocks noChangeArrowheads="1"/>
          </p:cNvSpPr>
          <p:nvPr/>
        </p:nvSpPr>
        <p:spPr bwMode="auto">
          <a:xfrm>
            <a:off x="3298031" y="4283075"/>
            <a:ext cx="74411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Ready!</a:t>
            </a:r>
          </a:p>
        </p:txBody>
      </p:sp>
      <p:sp>
        <p:nvSpPr>
          <p:cNvPr id="636935" name="AutoShape 7"/>
          <p:cNvSpPr>
            <a:spLocks noChangeArrowheads="1"/>
          </p:cNvSpPr>
          <p:nvPr/>
        </p:nvSpPr>
        <p:spPr bwMode="auto">
          <a:xfrm>
            <a:off x="4761706" y="4510088"/>
            <a:ext cx="228600"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37" name="Line 9"/>
          <p:cNvSpPr>
            <a:spLocks noChangeShapeType="1"/>
          </p:cNvSpPr>
          <p:nvPr/>
        </p:nvSpPr>
        <p:spPr bwMode="auto">
          <a:xfrm>
            <a:off x="3852069" y="4660900"/>
            <a:ext cx="909637"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38" name="Rectangle 10"/>
          <p:cNvSpPr>
            <a:spLocks noChangeArrowheads="1"/>
          </p:cNvSpPr>
          <p:nvPr/>
        </p:nvSpPr>
        <p:spPr bwMode="auto">
          <a:xfrm>
            <a:off x="2561431" y="3902075"/>
            <a:ext cx="985838" cy="303213"/>
          </a:xfrm>
          <a:prstGeom prst="rect">
            <a:avLst/>
          </a:prstGeom>
          <a:solidFill>
            <a:schemeClr val="accent5">
              <a:lumMod val="20000"/>
              <a:lumOff val="80000"/>
            </a:schemeClr>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39" name="Rectangle 11"/>
          <p:cNvSpPr>
            <a:spLocks noChangeArrowheads="1"/>
          </p:cNvSpPr>
          <p:nvPr/>
        </p:nvSpPr>
        <p:spPr bwMode="auto">
          <a:xfrm>
            <a:off x="3547269" y="3902075"/>
            <a:ext cx="304800" cy="303213"/>
          </a:xfrm>
          <a:prstGeom prst="rect">
            <a:avLst/>
          </a:prstGeom>
          <a:solidFill>
            <a:srgbClr val="00FF00"/>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0" name="AutoShape 12"/>
          <p:cNvSpPr>
            <a:spLocks noChangeArrowheads="1"/>
          </p:cNvSpPr>
          <p:nvPr/>
        </p:nvSpPr>
        <p:spPr bwMode="auto">
          <a:xfrm>
            <a:off x="4761706" y="3827463"/>
            <a:ext cx="228600" cy="227012"/>
          </a:xfrm>
          <a:prstGeom prst="flowChartDelay">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1" name="Rectangle 13"/>
          <p:cNvSpPr>
            <a:spLocks noChangeArrowheads="1"/>
          </p:cNvSpPr>
          <p:nvPr/>
        </p:nvSpPr>
        <p:spPr bwMode="auto">
          <a:xfrm>
            <a:off x="5974556" y="3902075"/>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2" name="Line 14"/>
          <p:cNvSpPr>
            <a:spLocks noChangeShapeType="1"/>
          </p:cNvSpPr>
          <p:nvPr/>
        </p:nvSpPr>
        <p:spPr bwMode="auto">
          <a:xfrm>
            <a:off x="3852069" y="3978275"/>
            <a:ext cx="909637"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4" name="Rectangle 16"/>
          <p:cNvSpPr>
            <a:spLocks noChangeArrowheads="1"/>
          </p:cNvSpPr>
          <p:nvPr/>
        </p:nvSpPr>
        <p:spPr bwMode="auto">
          <a:xfrm>
            <a:off x="6658769" y="3749675"/>
            <a:ext cx="455612" cy="228600"/>
          </a:xfrm>
          <a:prstGeom prst="rect">
            <a:avLst/>
          </a:prstGeom>
          <a:noFill/>
          <a:ln w="9525" algn="ctr">
            <a:noFill/>
            <a:miter lim="800000"/>
            <a:headEnd/>
            <a:tailEnd/>
          </a:ln>
          <a:effectLst/>
        </p:spPr>
        <p:txBody>
          <a:bodyPr wrap="none" anchor="ctr"/>
          <a:lstStyle/>
          <a:p>
            <a:pPr algn="ctr" fontAlgn="base">
              <a:spcBef>
                <a:spcPct val="0"/>
              </a:spcBef>
              <a:spcAft>
                <a:spcPct val="0"/>
              </a:spcAft>
            </a:pPr>
            <a:r>
              <a:rPr lang="en-US" sz="1600">
                <a:solidFill>
                  <a:srgbClr val="000000"/>
                </a:solidFill>
                <a:latin typeface="Gill Sans MT" pitchFamily="34" charset="0"/>
              </a:rPr>
              <a:t>bid</a:t>
            </a:r>
          </a:p>
        </p:txBody>
      </p:sp>
      <p:cxnSp>
        <p:nvCxnSpPr>
          <p:cNvPr id="636945" name="AutoShape 17"/>
          <p:cNvCxnSpPr>
            <a:cxnSpLocks noChangeShapeType="1"/>
            <a:stCxn id="636940" idx="3"/>
            <a:endCxn id="636944" idx="1"/>
          </p:cNvCxnSpPr>
          <p:nvPr/>
        </p:nvCxnSpPr>
        <p:spPr bwMode="auto">
          <a:xfrm flipV="1">
            <a:off x="4990306" y="3863975"/>
            <a:ext cx="1668463" cy="77788"/>
          </a:xfrm>
          <a:prstGeom prst="bentConnector3">
            <a:avLst>
              <a:gd name="adj1" fmla="val 49954"/>
            </a:avLst>
          </a:prstGeom>
          <a:noFill/>
          <a:ln w="9525">
            <a:solidFill>
              <a:schemeClr val="tx1"/>
            </a:solidFill>
            <a:miter lim="800000"/>
            <a:headEnd/>
            <a:tailEnd type="triangle" w="med" len="med"/>
          </a:ln>
          <a:effectLst/>
        </p:spPr>
      </p:cxnSp>
      <p:sp>
        <p:nvSpPr>
          <p:cNvPr id="636946" name="Line 18"/>
          <p:cNvSpPr>
            <a:spLocks noChangeShapeType="1"/>
          </p:cNvSpPr>
          <p:nvPr/>
        </p:nvSpPr>
        <p:spPr bwMode="auto">
          <a:xfrm flipH="1">
            <a:off x="6279356" y="4129088"/>
            <a:ext cx="37941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7" name="Rectangle 19"/>
          <p:cNvSpPr>
            <a:spLocks noChangeArrowheads="1"/>
          </p:cNvSpPr>
          <p:nvPr/>
        </p:nvSpPr>
        <p:spPr bwMode="auto">
          <a:xfrm>
            <a:off x="6658769" y="3978275"/>
            <a:ext cx="455612" cy="228600"/>
          </a:xfrm>
          <a:prstGeom prst="rect">
            <a:avLst/>
          </a:prstGeom>
          <a:noFill/>
          <a:ln w="9525" algn="ctr">
            <a:noFill/>
            <a:miter lim="800000"/>
            <a:headEnd/>
            <a:tailEnd/>
          </a:ln>
          <a:effectLst/>
        </p:spPr>
        <p:txBody>
          <a:bodyPr wrap="none" anchor="ctr"/>
          <a:lstStyle/>
          <a:p>
            <a:pPr algn="ctr" fontAlgn="base">
              <a:spcBef>
                <a:spcPct val="0"/>
              </a:spcBef>
              <a:spcAft>
                <a:spcPct val="0"/>
              </a:spcAft>
            </a:pPr>
            <a:r>
              <a:rPr lang="en-US" sz="1600">
                <a:solidFill>
                  <a:srgbClr val="000000"/>
                </a:solidFill>
                <a:latin typeface="Gill Sans MT" pitchFamily="34" charset="0"/>
              </a:rPr>
              <a:t>grant</a:t>
            </a:r>
          </a:p>
        </p:txBody>
      </p:sp>
      <p:sp>
        <p:nvSpPr>
          <p:cNvPr id="636948" name="Freeform 20"/>
          <p:cNvSpPr>
            <a:spLocks/>
          </p:cNvSpPr>
          <p:nvPr/>
        </p:nvSpPr>
        <p:spPr bwMode="auto">
          <a:xfrm>
            <a:off x="4534694" y="4205288"/>
            <a:ext cx="1593850" cy="379412"/>
          </a:xfrm>
          <a:custGeom>
            <a:avLst/>
            <a:gdLst/>
            <a:ahLst/>
            <a:cxnLst>
              <a:cxn ang="0">
                <a:pos x="1004" y="0"/>
              </a:cxn>
              <a:cxn ang="0">
                <a:pos x="1004" y="48"/>
              </a:cxn>
              <a:cxn ang="0">
                <a:pos x="0" y="48"/>
              </a:cxn>
              <a:cxn ang="0">
                <a:pos x="0" y="239"/>
              </a:cxn>
              <a:cxn ang="0">
                <a:pos x="143" y="239"/>
              </a:cxn>
            </a:cxnLst>
            <a:rect l="0" t="0" r="r" b="b"/>
            <a:pathLst>
              <a:path w="1004" h="239">
                <a:moveTo>
                  <a:pt x="1004" y="0"/>
                </a:moveTo>
                <a:lnTo>
                  <a:pt x="1004" y="48"/>
                </a:lnTo>
                <a:lnTo>
                  <a:pt x="0" y="48"/>
                </a:lnTo>
                <a:lnTo>
                  <a:pt x="0" y="239"/>
                </a:lnTo>
                <a:lnTo>
                  <a:pt x="143" y="239"/>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49" name="Rectangle 21"/>
          <p:cNvSpPr>
            <a:spLocks noChangeArrowheads="1"/>
          </p:cNvSpPr>
          <p:nvPr/>
        </p:nvSpPr>
        <p:spPr bwMode="auto">
          <a:xfrm>
            <a:off x="6658769" y="4432300"/>
            <a:ext cx="455612" cy="228600"/>
          </a:xfrm>
          <a:prstGeom prst="rect">
            <a:avLst/>
          </a:prstGeom>
          <a:noFill/>
          <a:ln w="9525" algn="ctr">
            <a:noFill/>
            <a:miter lim="800000"/>
            <a:headEnd/>
            <a:tailEnd/>
          </a:ln>
          <a:effectLst/>
        </p:spPr>
        <p:txBody>
          <a:bodyPr wrap="none" anchor="ctr"/>
          <a:lstStyle/>
          <a:p>
            <a:pPr algn="ctr" fontAlgn="base">
              <a:spcBef>
                <a:spcPct val="0"/>
              </a:spcBef>
              <a:spcAft>
                <a:spcPct val="0"/>
              </a:spcAft>
            </a:pPr>
            <a:r>
              <a:rPr lang="en-US" sz="1600">
                <a:solidFill>
                  <a:srgbClr val="000000"/>
                </a:solidFill>
                <a:latin typeface="Gill Sans MT" pitchFamily="34" charset="0"/>
              </a:rPr>
              <a:t>bid</a:t>
            </a:r>
          </a:p>
        </p:txBody>
      </p:sp>
      <p:cxnSp>
        <p:nvCxnSpPr>
          <p:cNvPr id="636950" name="AutoShape 22"/>
          <p:cNvCxnSpPr>
            <a:cxnSpLocks noChangeShapeType="1"/>
            <a:stCxn id="636935" idx="3"/>
            <a:endCxn id="636949" idx="1"/>
          </p:cNvCxnSpPr>
          <p:nvPr/>
        </p:nvCxnSpPr>
        <p:spPr bwMode="auto">
          <a:xfrm flipV="1">
            <a:off x="4990306" y="4546600"/>
            <a:ext cx="1668463" cy="77788"/>
          </a:xfrm>
          <a:prstGeom prst="bentConnector3">
            <a:avLst>
              <a:gd name="adj1" fmla="val 49954"/>
            </a:avLst>
          </a:prstGeom>
          <a:noFill/>
          <a:ln w="9525">
            <a:solidFill>
              <a:schemeClr val="tx1"/>
            </a:solidFill>
            <a:miter lim="800000"/>
            <a:headEnd/>
            <a:tailEnd type="triangle" w="med" len="med"/>
          </a:ln>
          <a:effectLst/>
        </p:spPr>
      </p:cxnSp>
      <p:sp>
        <p:nvSpPr>
          <p:cNvPr id="636951" name="Line 23"/>
          <p:cNvSpPr>
            <a:spLocks noChangeShapeType="1"/>
          </p:cNvSpPr>
          <p:nvPr/>
        </p:nvSpPr>
        <p:spPr bwMode="auto">
          <a:xfrm flipH="1">
            <a:off x="6279356" y="4810125"/>
            <a:ext cx="37941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52" name="Rectangle 24"/>
          <p:cNvSpPr>
            <a:spLocks noChangeArrowheads="1"/>
          </p:cNvSpPr>
          <p:nvPr/>
        </p:nvSpPr>
        <p:spPr bwMode="auto">
          <a:xfrm>
            <a:off x="6658769" y="4659313"/>
            <a:ext cx="455612" cy="228600"/>
          </a:xfrm>
          <a:prstGeom prst="rect">
            <a:avLst/>
          </a:prstGeom>
          <a:noFill/>
          <a:ln w="9525" algn="ctr">
            <a:noFill/>
            <a:miter lim="800000"/>
            <a:headEnd/>
            <a:tailEnd/>
          </a:ln>
          <a:effectLst/>
        </p:spPr>
        <p:txBody>
          <a:bodyPr wrap="none" anchor="ctr"/>
          <a:lstStyle/>
          <a:p>
            <a:pPr algn="ctr" fontAlgn="base">
              <a:spcBef>
                <a:spcPct val="0"/>
              </a:spcBef>
              <a:spcAft>
                <a:spcPct val="0"/>
              </a:spcAft>
            </a:pPr>
            <a:r>
              <a:rPr lang="en-US" sz="1600">
                <a:solidFill>
                  <a:srgbClr val="000000"/>
                </a:solidFill>
                <a:latin typeface="Gill Sans MT" pitchFamily="34" charset="0"/>
              </a:rPr>
              <a:t>grant</a:t>
            </a:r>
          </a:p>
        </p:txBody>
      </p:sp>
      <p:sp>
        <p:nvSpPr>
          <p:cNvPr id="636953" name="Text Box 25"/>
          <p:cNvSpPr txBox="1">
            <a:spLocks noChangeArrowheads="1"/>
          </p:cNvSpPr>
          <p:nvPr/>
        </p:nvSpPr>
        <p:spPr bwMode="auto">
          <a:xfrm>
            <a:off x="3305969" y="3600450"/>
            <a:ext cx="74411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Ready!</a:t>
            </a:r>
          </a:p>
        </p:txBody>
      </p:sp>
      <p:cxnSp>
        <p:nvCxnSpPr>
          <p:cNvPr id="636954" name="AutoShape 26"/>
          <p:cNvCxnSpPr>
            <a:cxnSpLocks noChangeShapeType="1"/>
            <a:stCxn id="636940" idx="3"/>
            <a:endCxn id="636944" idx="1"/>
          </p:cNvCxnSpPr>
          <p:nvPr/>
        </p:nvCxnSpPr>
        <p:spPr bwMode="auto">
          <a:xfrm flipV="1">
            <a:off x="4990306" y="3863975"/>
            <a:ext cx="1668463" cy="77788"/>
          </a:xfrm>
          <a:prstGeom prst="bentConnector3">
            <a:avLst>
              <a:gd name="adj1" fmla="val 49954"/>
            </a:avLst>
          </a:prstGeom>
          <a:noFill/>
          <a:ln w="38100">
            <a:solidFill>
              <a:srgbClr val="00FF00"/>
            </a:solidFill>
            <a:miter lim="800000"/>
            <a:headEnd/>
            <a:tailEnd type="triangle" w="med" len="med"/>
          </a:ln>
          <a:effectLst/>
        </p:spPr>
      </p:cxnSp>
      <p:sp>
        <p:nvSpPr>
          <p:cNvPr id="636955" name="Text Box 27"/>
          <p:cNvSpPr txBox="1">
            <a:spLocks noChangeArrowheads="1"/>
          </p:cNvSpPr>
          <p:nvPr/>
        </p:nvSpPr>
        <p:spPr bwMode="auto">
          <a:xfrm>
            <a:off x="4401754" y="3430588"/>
            <a:ext cx="1715534" cy="338554"/>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dirty="0">
                <a:solidFill>
                  <a:srgbClr val="000000"/>
                </a:solidFill>
                <a:latin typeface="Gill Sans MT" pitchFamily="34" charset="0"/>
              </a:rPr>
              <a:t>1 (“head” pointer)</a:t>
            </a:r>
          </a:p>
        </p:txBody>
      </p:sp>
      <p:sp>
        <p:nvSpPr>
          <p:cNvPr id="636956" name="Freeform 28"/>
          <p:cNvSpPr>
            <a:spLocks/>
          </p:cNvSpPr>
          <p:nvPr/>
        </p:nvSpPr>
        <p:spPr bwMode="auto">
          <a:xfrm>
            <a:off x="4534694" y="3749675"/>
            <a:ext cx="227012" cy="152400"/>
          </a:xfrm>
          <a:custGeom>
            <a:avLst/>
            <a:gdLst/>
            <a:ahLst/>
            <a:cxnLst>
              <a:cxn ang="0">
                <a:pos x="0" y="0"/>
              </a:cxn>
              <a:cxn ang="0">
                <a:pos x="0" y="96"/>
              </a:cxn>
              <a:cxn ang="0">
                <a:pos x="143" y="96"/>
              </a:cxn>
            </a:cxnLst>
            <a:rect l="0" t="0" r="r" b="b"/>
            <a:pathLst>
              <a:path w="143" h="96">
                <a:moveTo>
                  <a:pt x="0" y="0"/>
                </a:moveTo>
                <a:lnTo>
                  <a:pt x="0" y="96"/>
                </a:lnTo>
                <a:lnTo>
                  <a:pt x="143" y="96"/>
                </a:lnTo>
              </a:path>
            </a:pathLst>
          </a:custGeom>
          <a:noFill/>
          <a:ln w="9525"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cxnSp>
        <p:nvCxnSpPr>
          <p:cNvPr id="636957" name="AutoShape 29"/>
          <p:cNvCxnSpPr>
            <a:cxnSpLocks noChangeShapeType="1"/>
            <a:stCxn id="636935" idx="3"/>
            <a:endCxn id="636949" idx="1"/>
          </p:cNvCxnSpPr>
          <p:nvPr/>
        </p:nvCxnSpPr>
        <p:spPr bwMode="auto">
          <a:xfrm flipV="1">
            <a:off x="4990306" y="4546600"/>
            <a:ext cx="1668463" cy="77788"/>
          </a:xfrm>
          <a:prstGeom prst="bentConnector3">
            <a:avLst>
              <a:gd name="adj1" fmla="val 49954"/>
            </a:avLst>
          </a:prstGeom>
          <a:noFill/>
          <a:ln w="38100">
            <a:solidFill>
              <a:srgbClr val="FF0000"/>
            </a:solidFill>
            <a:miter lim="800000"/>
            <a:headEnd/>
            <a:tailEnd type="triangle" w="med" len="med"/>
          </a:ln>
          <a:effectLst/>
        </p:spPr>
      </p:cxnSp>
      <p:cxnSp>
        <p:nvCxnSpPr>
          <p:cNvPr id="636958" name="AutoShape 30"/>
          <p:cNvCxnSpPr>
            <a:cxnSpLocks noChangeShapeType="1"/>
            <a:stCxn id="636935" idx="3"/>
            <a:endCxn id="636949" idx="1"/>
          </p:cNvCxnSpPr>
          <p:nvPr/>
        </p:nvCxnSpPr>
        <p:spPr bwMode="auto">
          <a:xfrm flipV="1">
            <a:off x="4990306" y="4546600"/>
            <a:ext cx="1668463" cy="77788"/>
          </a:xfrm>
          <a:prstGeom prst="bentConnector3">
            <a:avLst>
              <a:gd name="adj1" fmla="val 49954"/>
            </a:avLst>
          </a:prstGeom>
          <a:noFill/>
          <a:ln w="38100">
            <a:solidFill>
              <a:srgbClr val="00FF00"/>
            </a:solidFill>
            <a:miter lim="800000"/>
            <a:headEnd/>
            <a:tailEnd type="triangle" w="med" len="med"/>
          </a:ln>
          <a:effectLst/>
        </p:spPr>
      </p:cxnSp>
      <p:sp>
        <p:nvSpPr>
          <p:cNvPr id="636959" name="Line 31"/>
          <p:cNvSpPr>
            <a:spLocks noChangeShapeType="1"/>
          </p:cNvSpPr>
          <p:nvPr/>
        </p:nvSpPr>
        <p:spPr bwMode="auto">
          <a:xfrm flipH="1">
            <a:off x="6279356" y="4129088"/>
            <a:ext cx="379413" cy="0"/>
          </a:xfrm>
          <a:prstGeom prst="line">
            <a:avLst/>
          </a:prstGeom>
          <a:noFill/>
          <a:ln w="38100">
            <a:solidFill>
              <a:srgbClr val="00FF00"/>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6960" name="Text Box 32"/>
          <p:cNvSpPr txBox="1">
            <a:spLocks noChangeArrowheads="1"/>
          </p:cNvSpPr>
          <p:nvPr/>
        </p:nvSpPr>
        <p:spPr bwMode="auto">
          <a:xfrm>
            <a:off x="3102094" y="5230813"/>
            <a:ext cx="430887" cy="297518"/>
          </a:xfrm>
          <a:prstGeom prst="rect">
            <a:avLst/>
          </a:prstGeom>
          <a:noFill/>
          <a:ln w="9525" algn="ctr">
            <a:noFill/>
            <a:miter lim="800000"/>
            <a:headEnd/>
            <a:tailEnd/>
          </a:ln>
          <a:effectLst/>
        </p:spPr>
        <p:txBody>
          <a:bodyPr vert="eaVert" wrap="none">
            <a:spAutoFit/>
          </a:bodyPr>
          <a:lstStyle/>
          <a:p>
            <a:pPr algn="ctr" fontAlgn="base">
              <a:spcBef>
                <a:spcPct val="0"/>
              </a:spcBef>
              <a:spcAft>
                <a:spcPct val="0"/>
              </a:spcAft>
            </a:pPr>
            <a:r>
              <a:rPr lang="en-US" sz="1600">
                <a:solidFill>
                  <a:srgbClr val="000000"/>
                </a:solidFill>
                <a:latin typeface="Gill Sans MT" pitchFamily="34" charset="0"/>
              </a:rPr>
              <a:t>…</a:t>
            </a:r>
          </a:p>
        </p:txBody>
      </p:sp>
      <p:sp>
        <p:nvSpPr>
          <p:cNvPr id="636961" name="Text Box 33"/>
          <p:cNvSpPr txBox="1">
            <a:spLocks noChangeArrowheads="1"/>
          </p:cNvSpPr>
          <p:nvPr/>
        </p:nvSpPr>
        <p:spPr bwMode="auto">
          <a:xfrm>
            <a:off x="5999282" y="5222875"/>
            <a:ext cx="430887" cy="297518"/>
          </a:xfrm>
          <a:prstGeom prst="rect">
            <a:avLst/>
          </a:prstGeom>
          <a:noFill/>
          <a:ln w="9525" algn="ctr">
            <a:noFill/>
            <a:miter lim="800000"/>
            <a:headEnd/>
            <a:tailEnd/>
          </a:ln>
          <a:effectLst/>
        </p:spPr>
        <p:txBody>
          <a:bodyPr vert="eaVert" wrap="none">
            <a:spAutoFit/>
          </a:bodyPr>
          <a:lstStyle/>
          <a:p>
            <a:pPr algn="ctr" fontAlgn="base">
              <a:spcBef>
                <a:spcPct val="0"/>
              </a:spcBef>
              <a:spcAft>
                <a:spcPct val="0"/>
              </a:spcAft>
            </a:pPr>
            <a:r>
              <a:rPr lang="en-US" sz="1600">
                <a:solidFill>
                  <a:srgbClr val="000000"/>
                </a:solidFill>
                <a:latin typeface="Gill Sans MT" pitchFamily="34" charset="0"/>
              </a:rPr>
              <a:t>…</a:t>
            </a:r>
          </a:p>
        </p:txBody>
      </p:sp>
      <p:sp>
        <p:nvSpPr>
          <p:cNvPr id="34" name="TextBox 3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Fairly simple, but low performance</a:t>
            </a:r>
          </a:p>
        </p:txBody>
      </p:sp>
      <p:sp>
        <p:nvSpPr>
          <p:cNvPr id="36" name="Line 31"/>
          <p:cNvSpPr>
            <a:spLocks noChangeShapeType="1"/>
          </p:cNvSpPr>
          <p:nvPr/>
        </p:nvSpPr>
        <p:spPr bwMode="auto">
          <a:xfrm flipH="1">
            <a:off x="6279356" y="4801928"/>
            <a:ext cx="379413" cy="0"/>
          </a:xfrm>
          <a:prstGeom prst="line">
            <a:avLst/>
          </a:prstGeom>
          <a:noFill/>
          <a:ln w="38100">
            <a:solidFill>
              <a:srgbClr val="00FF00"/>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37" name="Rectangle 13"/>
          <p:cNvSpPr>
            <a:spLocks noChangeArrowheads="1"/>
          </p:cNvSpPr>
          <p:nvPr/>
        </p:nvSpPr>
        <p:spPr bwMode="auto">
          <a:xfrm>
            <a:off x="5974556" y="4584699"/>
            <a:ext cx="304800" cy="303213"/>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424786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69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69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636941"/>
                                        </p:tgtEl>
                                        <p:attrNameLst>
                                          <p:attrName>fillcolor</p:attrName>
                                        </p:attrNameLst>
                                      </p:cBhvr>
                                      <p:to>
                                        <a:srgbClr val="00FF00"/>
                                      </p:to>
                                    </p:animClr>
                                    <p:set>
                                      <p:cBhvr>
                                        <p:cTn id="13" dur="500" fill="hold"/>
                                        <p:tgtEl>
                                          <p:spTgt spid="636941"/>
                                        </p:tgtEl>
                                        <p:attrNameLst>
                                          <p:attrName>fill.type</p:attrName>
                                        </p:attrNameLst>
                                      </p:cBhvr>
                                      <p:to>
                                        <p:strVal val="solid"/>
                                      </p:to>
                                    </p:set>
                                    <p:set>
                                      <p:cBhvr>
                                        <p:cTn id="14" dur="500" fill="hold"/>
                                        <p:tgtEl>
                                          <p:spTgt spid="636941"/>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369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3695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3695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3695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3695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3695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69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par>
                          <p:cTn id="39" fill="hold">
                            <p:stCondLst>
                              <p:cond delay="0"/>
                            </p:stCondLst>
                            <p:childTnLst>
                              <p:par>
                                <p:cTn id="40" presetID="1" presetClass="emph" presetSubtype="2" fill="hold" nodeType="afterEffect">
                                  <p:stCondLst>
                                    <p:cond delay="0"/>
                                  </p:stCondLst>
                                  <p:childTnLst>
                                    <p:animClr clrSpc="rgb" dir="cw">
                                      <p:cBhvr>
                                        <p:cTn id="41" dur="500" fill="hold"/>
                                        <p:tgtEl>
                                          <p:spTgt spid="37"/>
                                        </p:tgtEl>
                                        <p:attrNameLst>
                                          <p:attrName>fillcolor</p:attrName>
                                        </p:attrNameLst>
                                      </p:cBhvr>
                                      <p:to>
                                        <a:srgbClr val="00FF00"/>
                                      </p:to>
                                    </p:animClr>
                                    <p:set>
                                      <p:cBhvr>
                                        <p:cTn id="42" dur="500" fill="hold"/>
                                        <p:tgtEl>
                                          <p:spTgt spid="37"/>
                                        </p:tgtEl>
                                        <p:attrNameLst>
                                          <p:attrName>fill.type</p:attrName>
                                        </p:attrNameLst>
                                      </p:cBhvr>
                                      <p:to>
                                        <p:strVal val="solid"/>
                                      </p:to>
                                    </p:set>
                                    <p:set>
                                      <p:cBhvr>
                                        <p:cTn id="43" dur="5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59" grpId="0" animBg="1"/>
      <p:bldP spid="636959" grpId="1" animBg="1"/>
      <p:bldP spid="34" grpId="0"/>
      <p:bldP spid="36" grpId="0" animBg="1"/>
    </p:bldLst>
  </p:timing>
</p:sld>
</file>

<file path=ppt/theme/theme1.xml><?xml version="1.0" encoding="utf-8"?>
<a:theme xmlns:a="http://schemas.openxmlformats.org/drawingml/2006/main" name="L4-memory-hierarchy-and-cach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8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a:spPr>
      <a:bodyPr wrap="square" anchor="ctr"/>
      <a:lstStyle>
        <a:defPPr algn="ctr" fontAlgn="base">
          <a:spcBef>
            <a:spcPct val="0"/>
          </a:spcBef>
          <a:spcAft>
            <a:spcPct val="0"/>
          </a:spcAft>
          <a:defRPr sz="1600" dirty="0" smtClean="0">
            <a:solidFill>
              <a:srgbClr val="000000"/>
            </a:solidFill>
            <a:latin typeface="Gill Sans MT"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3695433-FFAA-4056-A646-A00B780CE494}">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L9-ooo-speculation</Template>
  <TotalTime>26408</TotalTime>
  <Words>1900</Words>
  <Application>Microsoft Macintosh PowerPoint</Application>
  <PresentationFormat>On-screen Show (4:3)</PresentationFormat>
  <Paragraphs>415</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Narrow</vt:lpstr>
      <vt:lpstr>Calibri</vt:lpstr>
      <vt:lpstr>Gill Sans MT</vt:lpstr>
      <vt:lpstr>Symbol</vt:lpstr>
      <vt:lpstr>Wingdings</vt:lpstr>
      <vt:lpstr>L4-memory-hierarchy-and-caches</vt:lpstr>
      <vt:lpstr>COMP 590-154: Computer Architecture</vt:lpstr>
      <vt:lpstr>Dynamic Scheduling Summary</vt:lpstr>
      <vt:lpstr>Executing Memory Instructions</vt:lpstr>
      <vt:lpstr>Memory Disambiguation Problem</vt:lpstr>
      <vt:lpstr>Two Problems</vt:lpstr>
      <vt:lpstr>Load/Store Queue (1/3)</vt:lpstr>
      <vt:lpstr>Load/Store Queue (2/3)</vt:lpstr>
      <vt:lpstr>Load/Store Queue (3/3)</vt:lpstr>
      <vt:lpstr>In-order Memory (Policy 1/4)</vt:lpstr>
      <vt:lpstr>Loads OoO between Stores (Policy 2/4)</vt:lpstr>
      <vt:lpstr>Stores Can be Split into STA/STD</vt:lpstr>
      <vt:lpstr>Loads Wait for STAs Only (Policy 3/4)</vt:lpstr>
      <vt:lpstr>Loads Execute When Ready (Policy 4/4)</vt:lpstr>
      <vt:lpstr>Detecting Ordering Violations (1/2)</vt:lpstr>
      <vt:lpstr>Detecting Ordering Violations (2/2)</vt:lpstr>
      <vt:lpstr>Dealing with Misspeculations</vt:lpstr>
      <vt:lpstr>Flushing Complications</vt:lpstr>
      <vt:lpstr>Selective Re-Execution</vt:lpstr>
      <vt:lpstr>LSQ Hardware in More Detail</vt:lpstr>
      <vt:lpstr>Loads Checking for Earlier Stores</vt:lpstr>
      <vt:lpstr>Data Forwarding</vt:lpstr>
      <vt:lpstr>Alternative Data Forwarding: Store Colors</vt:lpstr>
      <vt:lpstr>Split Load Queue/Store Queue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What is it, and how is it related to Computer Science anyway?</dc:title>
  <dc:creator>mike</dc:creator>
  <cp:lastModifiedBy>Akshintala, Amogh</cp:lastModifiedBy>
  <cp:revision>263</cp:revision>
  <dcterms:created xsi:type="dcterms:W3CDTF">2012-09-21T01:57:31Z</dcterms:created>
  <dcterms:modified xsi:type="dcterms:W3CDTF">2020-03-03T18:30:09Z</dcterms:modified>
</cp:coreProperties>
</file>