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64" r:id="rId8"/>
    <p:sldId id="266" r:id="rId9"/>
    <p:sldId id="265" r:id="rId10"/>
    <p:sldId id="260" r:id="rId11"/>
    <p:sldId id="269" r:id="rId12"/>
    <p:sldId id="270" r:id="rId13"/>
    <p:sldId id="261" r:id="rId14"/>
    <p:sldId id="271" r:id="rId15"/>
    <p:sldId id="272" r:id="rId16"/>
    <p:sldId id="263" r:id="rId17"/>
    <p:sldId id="26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CE98-2702-4C70-84C7-3D5D5FFA7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F3F47-1474-4575-8121-6F5498A6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2901-F86D-437B-995B-14D1BBDB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D473-ACC9-4603-9778-BE203902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A022-55D3-42FE-B8B5-0DA6F1DF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FC93-2AFD-415B-9DCC-2443080B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186E2-4DB0-4976-A52E-DE8425916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7899-58C8-4853-AD73-C2477A21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860F-F691-4BFF-9127-9A16D828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0EFE-A1A2-4453-AA2B-5D58D9E1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32ECB-1FE7-4A48-A5F1-E2BC43D2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99153-6B9A-4816-B706-69CCC6DF5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1C48-DE23-4C9D-BC90-50272E0C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5F46-C642-4F39-B9FC-45DFE784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2B3C-A0CF-47A7-A34C-332FEF83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5938-256A-4678-B6EE-2B7EFD92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C2D2-B535-4A8B-AE3A-677793A1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BC36-3948-48A9-B793-5D6B5FE4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841D-E01D-417A-B461-11EB23A1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20A3-567C-47FE-8ABC-A1AD6B5C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4CCD-6A43-4C46-A9E2-6C184583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2AF81-F7F3-4904-AED6-B9B6C7C04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CD26-8861-4F31-AB2F-467DAB51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EF6B-F237-4338-B687-377AD0DC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1EE3-F59D-4787-B5BA-45DEB77E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8914-68A7-486E-9969-641F450C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D581-6B90-4C7F-992C-08856D419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A89F3-E80E-4952-9A32-F68F8CC1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5738-B449-4757-9E24-574ED9A0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3889-D27D-464D-8B43-639CA7CC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46F1-B036-4B85-A646-F68BC20F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1420-7C91-414D-B5FE-F860FA59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93A6-A88F-4A38-A4A0-730453B4F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E597-8B9E-4353-A912-34FA14AA8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63AC7-F276-4504-B015-CB6BC823F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7C610-8CB2-4642-AD37-E3CABCD7C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CC2D4-2304-4E1F-BF10-8A0153A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DDB78-FA94-413A-BBA7-0770BF74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09B87-7C96-4598-8DFE-C197478B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F72C-00D4-4F89-AA69-61F85EDE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95B20-C728-47B6-878A-58442610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534DD-665F-415E-9493-F4638225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D106E-78CD-41FB-889E-1E5FFAB7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A167E-2309-41C2-8FD7-1846589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F68BD-FE4D-4AE2-A1FC-0A759953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F09E9-0085-4ACB-8B6B-2BD349E1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0754-B413-4AFC-9131-2032EA9A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5A6D-C6C3-48C0-AB49-5393D7F7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F48-833B-4026-8850-0ED5E8D55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3D217-4C7A-48A8-98BE-13BC578B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237DF-345C-4A4B-AB17-F8530CF9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0CFD-2274-4F31-B75F-2F5F6B4B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5E45-7D77-45FD-8F43-C95673A1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0FE3-5ECE-493E-B4BA-4BB85AD9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A254-0476-45B3-ACA7-474EA9CA3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8BDDE-80AC-4EAB-B5EC-30C3B9CB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92EC0-40F9-475D-8428-58A4B3CE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E71BF-C1D1-4792-B100-AF169558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1FD2F-F462-4D00-91C1-C8A6F361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AE7F8-DC81-4577-B375-EB9D993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1AF2-862B-449E-AB11-F0043AB8B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2DB4-6727-431B-86C3-3FFFE7D3EEA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9AD9D-31A3-4D67-9B6A-9A7CB5579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B7B7-99ED-4AEC-8000-029D2A1D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C1E6-F234-4004-9BF5-701214C6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2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8A0F-A082-4E82-87B0-8E8E16CFA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0952"/>
            <a:ext cx="9144000" cy="255196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Machine Learning Modeling in Predicting Coronavirus Case Count Using Health Literacy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875EA2-8EDE-4FBB-9978-ACCF2AD2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8913"/>
            <a:ext cx="4924425" cy="181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73441-981C-43E6-B99B-60EBBBDA88BA}"/>
              </a:ext>
            </a:extLst>
          </p:cNvPr>
          <p:cNvSpPr txBox="1"/>
          <p:nvPr/>
        </p:nvSpPr>
        <p:spPr>
          <a:xfrm>
            <a:off x="7296150" y="5077962"/>
            <a:ext cx="473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Akhilesh Akula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Nachammai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Palaniappan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Nithin</a:t>
            </a:r>
            <a:r>
              <a:rPr lang="en-US" sz="2800" dirty="0">
                <a:solidFill>
                  <a:schemeClr val="bg1"/>
                </a:solidFill>
              </a:rPr>
              <a:t> Reddy </a:t>
            </a:r>
            <a:r>
              <a:rPr lang="en-US" sz="2800" dirty="0" err="1">
                <a:solidFill>
                  <a:schemeClr val="bg1"/>
                </a:solidFill>
              </a:rPr>
              <a:t>Malyala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F950-F30D-46BF-BF95-3D5A0708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Overall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85FA14-52AC-4D57-A389-2A661662D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66143"/>
              </p:ext>
            </p:extLst>
          </p:nvPr>
        </p:nvGraphicFramePr>
        <p:xfrm>
          <a:off x="838200" y="1825625"/>
          <a:ext cx="10515600" cy="321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551019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08470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25149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67783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0464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Data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Mean Average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Coefficient of Determination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3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XGBoost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11787.82836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24526.67889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0.89839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104330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Census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Random Forest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16069.29548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29682.19636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0.85118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251856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Random Forest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13529.27597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18536.16600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0.94196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353813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Healthcare Access and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XGBoost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12625.24015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18661.73958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0.94117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271633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Random Forest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14504.23545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20044.31515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0.93213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253226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Support Vector Regression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21331.56395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30853.96169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0.83920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156752971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57CEA374-9EAE-48EF-B7CB-9143DEFE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880"/>
            <a:ext cx="3400425" cy="1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2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F950-F30D-46BF-BF95-3D5A0708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Overall Results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CEA374-9EAE-48EF-B7CB-9143DEFE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2819"/>
            <a:ext cx="2694039" cy="99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B203ED-F2DD-4BA8-8503-2767995FB1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0312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8729DC5F-4F45-434D-A026-C5189D81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0312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2F950-F30D-46BF-BF95-3D5A0708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Overall Results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CEA374-9EAE-48EF-B7CB-9143DEFE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2819"/>
            <a:ext cx="2694039" cy="99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F950-F30D-46BF-BF95-3D5A0708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Subcategory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85FA14-52AC-4D57-A389-2A661662D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97577"/>
              </p:ext>
            </p:extLst>
          </p:nvPr>
        </p:nvGraphicFramePr>
        <p:xfrm>
          <a:off x="838200" y="1825625"/>
          <a:ext cx="10515600" cy="314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9551019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76161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508470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25149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167783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0464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Data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Subcategory Data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Mean Average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Coefficient of Determination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3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Census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Support Vector Regression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9514.07663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13046.70112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0.97124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251856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Expense Per Pupil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Linear Regression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11479.15162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13971.90993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0.96702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353813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Healthcare Access and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Health Expense Per State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Support Vector Regression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9903.739896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12506.67990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0.97358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271633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Poverty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Support Vector Regression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8094.278109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10369.776720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0.98183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25322687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Jobs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Support Vector Regression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21331.56395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30853.96169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0.83920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4450" marR="44450" marT="44450" marB="44450"/>
                </a:tc>
                <a:extLst>
                  <a:ext uri="{0D108BD9-81ED-4DB2-BD59-A6C34878D82A}">
                    <a16:rowId xmlns:a16="http://schemas.microsoft.com/office/drawing/2014/main" val="15675297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37852F5-E919-4F73-96EA-0CAD4C8C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880"/>
            <a:ext cx="3400425" cy="1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04EC61B9-E886-412B-A746-1D70974C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30311"/>
            <a:ext cx="10515599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2F950-F30D-46BF-BF95-3D5A0708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Income Results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CEA374-9EAE-48EF-B7CB-9143DEFE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2819"/>
            <a:ext cx="2694039" cy="99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1DF373A-5368-4E6E-BDAD-460A8629F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34280"/>
            <a:ext cx="10515600" cy="43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2F950-F30D-46BF-BF95-3D5A0708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Income Results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CEA374-9EAE-48EF-B7CB-9143DEFE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2819"/>
            <a:ext cx="2694039" cy="99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9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29BF-6A28-40F8-8C71-91662A2C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40E0-75F7-4AAB-9AA3-57AB17F4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Health literacy is not defined and not enough research of its effect on communicable diseases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importance and selection cannot be completed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Sample size of 51 states, train size of 39, and test of 12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Better to use counties in the future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ED1238-0A83-4BFA-91FB-6E0A5EBC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880"/>
            <a:ext cx="3400425" cy="1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7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78D6-458D-46F9-8DD4-DC8AD462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9EDC-D310-4288-8A74-C58D6FA1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Healthcare Policy Challenges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 application to help state governments enforce and effectively communicate information regarding combating communicable disease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Healthcare Cost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Private investment in US healthcare has grown, primarily in Radiology, ER Physicians, Hospitals, and Anesthesiologists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 application to predict states where investments have a high ROI</a:t>
            </a:r>
          </a:p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Health Literacy</a:t>
            </a:r>
          </a:p>
          <a:p>
            <a:pPr lvl="1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Beneficial for non-communicable diseases such as COVID, just as beneficial for communicable diseases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AEFFDE-76FF-4329-BBBC-7161D5B7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86450"/>
            <a:ext cx="2630067" cy="9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8A0F-A082-4E82-87B0-8E8E16CFA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0952"/>
            <a:ext cx="9144000" cy="2551968"/>
          </a:xfrm>
        </p:spPr>
        <p:txBody>
          <a:bodyPr anchor="ctr">
            <a:normAutofit/>
          </a:bodyPr>
          <a:lstStyle/>
          <a:p>
            <a:r>
              <a:rPr lang="en-US" sz="6600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 You!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875EA2-8EDE-4FBB-9978-ACCF2AD2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8913"/>
            <a:ext cx="4924425" cy="181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4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8A0F-A082-4E82-87B0-8E8E16CFA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0952"/>
            <a:ext cx="9144000" cy="2551968"/>
          </a:xfrm>
        </p:spPr>
        <p:txBody>
          <a:bodyPr anchor="ctr">
            <a:normAutofit/>
          </a:bodyPr>
          <a:lstStyle/>
          <a:p>
            <a:r>
              <a:rPr lang="en-US" sz="6600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875EA2-8EDE-4FBB-9978-ACCF2AD2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8913"/>
            <a:ext cx="4924425" cy="181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93CC994-E989-433B-804F-B7F907F65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5" t="43333" r="26030"/>
          <a:stretch/>
        </p:blipFill>
        <p:spPr>
          <a:xfrm>
            <a:off x="8663205" y="1537673"/>
            <a:ext cx="2724150" cy="2724151"/>
          </a:xfrm>
          <a:prstGeom prst="rect">
            <a:avLst/>
          </a:prstGeom>
          <a:effectLst>
            <a:glow rad="101600">
              <a:srgbClr val="0000FF">
                <a:alpha val="60000"/>
              </a:srgbClr>
            </a:glow>
            <a:softEdge rad="63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F2233A-669D-49DA-ACD8-F4F573791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4" r="15518"/>
          <a:stretch/>
        </p:blipFill>
        <p:spPr>
          <a:xfrm>
            <a:off x="4767478" y="1541045"/>
            <a:ext cx="2724150" cy="2727521"/>
          </a:xfrm>
          <a:prstGeom prst="rect">
            <a:avLst/>
          </a:prstGeom>
          <a:effectLst>
            <a:glow rad="101600">
              <a:srgbClr val="0000FF">
                <a:alpha val="60000"/>
              </a:srgbClr>
            </a:glow>
            <a:softEdge rad="63500"/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81ADCF7-E95E-4B28-B2C9-6DB9D20A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880"/>
            <a:ext cx="3400425" cy="1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DD704-D059-4922-9DFA-CB7F9D148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4" y="1541045"/>
            <a:ext cx="2724150" cy="2724150"/>
          </a:xfrm>
          <a:prstGeom prst="rect">
            <a:avLst/>
          </a:prstGeom>
          <a:ln>
            <a:solidFill>
              <a:srgbClr val="0000FF"/>
            </a:solidFill>
          </a:ln>
          <a:effectLst>
            <a:glow rad="228600">
              <a:srgbClr val="0000FF">
                <a:alpha val="40000"/>
              </a:srgbClr>
            </a:glow>
            <a:softEdge rad="63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478EC4-E260-46D5-9295-2707D9B5A878}"/>
              </a:ext>
            </a:extLst>
          </p:cNvPr>
          <p:cNvSpPr txBox="1"/>
          <p:nvPr/>
        </p:nvSpPr>
        <p:spPr>
          <a:xfrm>
            <a:off x="871754" y="4433242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Akhilesh Akula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0BD5E-2E95-460C-8F86-4EE36C21F4FF}"/>
              </a:ext>
            </a:extLst>
          </p:cNvPr>
          <p:cNvSpPr txBox="1"/>
          <p:nvPr/>
        </p:nvSpPr>
        <p:spPr>
          <a:xfrm>
            <a:off x="4767480" y="4427120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</a:rPr>
              <a:t>Nachammai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Palaniappan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3BE47-AE9F-4B4C-A5DF-814A894D689D}"/>
              </a:ext>
            </a:extLst>
          </p:cNvPr>
          <p:cNvSpPr txBox="1"/>
          <p:nvPr/>
        </p:nvSpPr>
        <p:spPr>
          <a:xfrm>
            <a:off x="8663206" y="4427120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00FF"/>
                </a:solidFill>
              </a:rPr>
              <a:t>Nithin</a:t>
            </a:r>
            <a:r>
              <a:rPr lang="en-US" b="1" dirty="0">
                <a:solidFill>
                  <a:srgbClr val="0000FF"/>
                </a:solidFill>
              </a:rPr>
              <a:t> Reddy </a:t>
            </a:r>
            <a:r>
              <a:rPr lang="en-US" b="1" dirty="0" err="1">
                <a:solidFill>
                  <a:srgbClr val="0000FF"/>
                </a:solidFill>
              </a:rPr>
              <a:t>Malyala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7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81C-6739-4DA6-BE22-11884E80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2C30-7CE8-4432-9E70-60A99E2B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615"/>
            <a:ext cx="10515600" cy="4351338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Health literacy is instrumental in prevention of communicable diseases, but is the same true for non-communicable diseases such as COVID-19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7C1266-C949-4F7D-8CDC-B08CC9A7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880"/>
            <a:ext cx="3400425" cy="1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ABBB-C20E-4F68-AD38-31A16FD3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 Literacy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102D76-2110-436D-AA1D-7DA82800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7495"/>
            <a:ext cx="5181600" cy="435133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Obtain, read, understand, and use healthcare information in order to make appropriate health decisions and follow instructions for treatment</a:t>
            </a: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Strong health literacy enables people to develop the skills and confidence to make informed decisions about their health and the health of their families</a:t>
            </a:r>
          </a:p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This is avidly researched for non-communicable diseases, but not so much for communicable </a:t>
            </a:r>
            <a:r>
              <a:rPr lang="en-US" sz="2200" dirty="0" err="1">
                <a:latin typeface="Helvetica" panose="020B0604020202020204" pitchFamily="34" charset="0"/>
                <a:cs typeface="Helvetica" panose="020B0604020202020204" pitchFamily="34" charset="0"/>
              </a:rPr>
              <a:t>diseaes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63D58D-1053-45E8-92F4-6E146AEFC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23D6E7-2D46-4360-99E7-0316F431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1140"/>
            <a:ext cx="2752725" cy="101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AD31794-2999-4DFB-9F06-CA5B8262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2" y="1557495"/>
            <a:ext cx="4562475" cy="44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9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F8F369-C80F-46F6-B8F1-3F598222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D68924-EBF1-4E8B-AB3A-1CC45366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65125"/>
            <a:ext cx="8220075" cy="614362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7BE1D0F-A203-4062-8EC0-BA9F86DA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880"/>
            <a:ext cx="3400425" cy="1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1BD7EB-1D15-4547-98FC-C8EC3AF97D79}"/>
              </a:ext>
            </a:extLst>
          </p:cNvPr>
          <p:cNvSpPr/>
          <p:nvPr/>
        </p:nvSpPr>
        <p:spPr>
          <a:xfrm>
            <a:off x="2571750" y="76200"/>
            <a:ext cx="3895724" cy="27519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103307-D664-4CBA-9554-FFE34C4CF029}"/>
              </a:ext>
            </a:extLst>
          </p:cNvPr>
          <p:cNvSpPr/>
          <p:nvPr/>
        </p:nvSpPr>
        <p:spPr>
          <a:xfrm>
            <a:off x="6381750" y="76198"/>
            <a:ext cx="3810000" cy="27262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2B3104-9727-49FB-93AD-E7518DE26CC3}"/>
              </a:ext>
            </a:extLst>
          </p:cNvPr>
          <p:cNvSpPr/>
          <p:nvPr/>
        </p:nvSpPr>
        <p:spPr>
          <a:xfrm>
            <a:off x="7639050" y="2031794"/>
            <a:ext cx="3714750" cy="26164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D2B2DE-A987-4C0B-A81E-D1D2CE6267D4}"/>
              </a:ext>
            </a:extLst>
          </p:cNvPr>
          <p:cNvSpPr/>
          <p:nvPr/>
        </p:nvSpPr>
        <p:spPr>
          <a:xfrm>
            <a:off x="6467475" y="4848225"/>
            <a:ext cx="3810000" cy="16446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05FE32-0938-47EC-A9BC-589E542C43E9}"/>
              </a:ext>
            </a:extLst>
          </p:cNvPr>
          <p:cNvSpPr/>
          <p:nvPr/>
        </p:nvSpPr>
        <p:spPr>
          <a:xfrm>
            <a:off x="3495675" y="4055552"/>
            <a:ext cx="3057526" cy="20690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229324-499B-42BD-8CD2-2B73F690E2AD}"/>
              </a:ext>
            </a:extLst>
          </p:cNvPr>
          <p:cNvSpPr/>
          <p:nvPr/>
        </p:nvSpPr>
        <p:spPr>
          <a:xfrm>
            <a:off x="2419349" y="2305485"/>
            <a:ext cx="3057526" cy="20690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140DEF-2848-4CA9-8B61-582B3974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B0D6E-7483-4761-A482-AAE2E41FE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952724"/>
            <a:ext cx="11782425" cy="333355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EA7F327-9461-469A-8167-A5E1BD8D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880"/>
            <a:ext cx="3400425" cy="1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0869A3-5CE5-48DA-BDF9-068263586A7C}"/>
              </a:ext>
            </a:extLst>
          </p:cNvPr>
          <p:cNvSpPr/>
          <p:nvPr/>
        </p:nvSpPr>
        <p:spPr>
          <a:xfrm>
            <a:off x="0" y="1690688"/>
            <a:ext cx="1819275" cy="359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68157A-F92B-4DA7-B538-6F474246250A}"/>
              </a:ext>
            </a:extLst>
          </p:cNvPr>
          <p:cNvSpPr/>
          <p:nvPr/>
        </p:nvSpPr>
        <p:spPr>
          <a:xfrm>
            <a:off x="1819274" y="1843088"/>
            <a:ext cx="2211951" cy="359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EAC5C-397D-402F-9A4F-A220208A242A}"/>
              </a:ext>
            </a:extLst>
          </p:cNvPr>
          <p:cNvSpPr/>
          <p:nvPr/>
        </p:nvSpPr>
        <p:spPr>
          <a:xfrm>
            <a:off x="4031225" y="1821706"/>
            <a:ext cx="2211951" cy="359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D3B8C-D01D-4488-8AC8-01D0519A3EC3}"/>
              </a:ext>
            </a:extLst>
          </p:cNvPr>
          <p:cNvSpPr/>
          <p:nvPr/>
        </p:nvSpPr>
        <p:spPr>
          <a:xfrm>
            <a:off x="6243175" y="1952724"/>
            <a:ext cx="2211951" cy="359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C6C3E-AD17-4D95-AB97-313FFC782014}"/>
              </a:ext>
            </a:extLst>
          </p:cNvPr>
          <p:cNvSpPr/>
          <p:nvPr/>
        </p:nvSpPr>
        <p:spPr>
          <a:xfrm>
            <a:off x="8455125" y="1843088"/>
            <a:ext cx="2211951" cy="359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91A9A9-53A0-4E60-BDE6-DA025D2297DB}"/>
              </a:ext>
            </a:extLst>
          </p:cNvPr>
          <p:cNvSpPr/>
          <p:nvPr/>
        </p:nvSpPr>
        <p:spPr>
          <a:xfrm>
            <a:off x="10667075" y="1897906"/>
            <a:ext cx="1320137" cy="359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ABBB-C20E-4F68-AD38-31A16FD3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Linear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02D02-F988-4DD4-903A-8F06B692D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92034"/>
            <a:ext cx="5157787" cy="82391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6D5A-7851-41F5-88F0-FD7BE8BA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215946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Analyzes the linear relationship between a dependent variable with given set of independent variables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Value of one or more independent variables will change (increase or decrease), the value of the dependent variable will also change accordingly (increase or decrease)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A81D23-7F18-45B1-A9E8-C63E904FE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92034"/>
            <a:ext cx="5183188" cy="82391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Support Vector Machines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EF382-F4FB-4FFF-86FE-A63DDCC5E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215946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Powerful yet flexible supervised machine learning algorithms which are used both for classification and regression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Representation of different classes in a hyperplane in multidimensional space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Goal of SVM is to divide the datasets into classes to find a Maximum Marginal Hyperplane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1E4409-46E0-48D9-A5A2-3EDE3982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1880"/>
            <a:ext cx="3400425" cy="125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7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ABBB-C20E-4F68-AD38-31A16FD3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Ensemble Models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102D76-2110-436D-AA1D-7DA82800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701800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Ensemble methods help improve machine learning results by combining multiple models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Steps: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Number of base learners are created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Combined with majority voting, for classification, or weighted averaging, for regression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Bagging: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Meta-algorithm combining predictions from multiple decision trees through a voting mechanism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Boosting: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Models build sequentially by minimizing the errors from previous models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63D58D-1053-45E8-92F4-6E146AEFC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97F15-B144-4B90-8259-25C22647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825625"/>
            <a:ext cx="5181599" cy="374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A23D6E7-2D46-4360-99E7-0316F431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1140"/>
            <a:ext cx="2752725" cy="101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9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ABBB-C20E-4F68-AD38-31A16FD3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Ensemble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1DB07-9AEC-4156-9612-C0B0D1F22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53608"/>
            <a:ext cx="5157787" cy="82391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6D5A-7851-41F5-88F0-FD7BE8BA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277520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Operates by constructing a multitude of decision trees at training time and outputting the class that is the mode of classes (Classification) or mean prediction (Regression)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Process:</a:t>
            </a:r>
          </a:p>
          <a:p>
            <a:pPr lvl="1"/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Start with selection of random samples</a:t>
            </a:r>
          </a:p>
          <a:p>
            <a:pPr lvl="1"/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Construct decision tree for every sample</a:t>
            </a:r>
          </a:p>
          <a:p>
            <a:pPr lvl="1"/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Vote on predicted result</a:t>
            </a:r>
          </a:p>
          <a:p>
            <a:pPr lvl="1"/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Select the most voted prediction result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5D89A-0AF0-4669-B91D-F73B23C47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53608"/>
            <a:ext cx="5183188" cy="823912"/>
          </a:xfrm>
        </p:spPr>
        <p:txBody>
          <a:bodyPr/>
          <a:lstStyle/>
          <a:p>
            <a:r>
              <a:rPr lang="en-US" b="1" dirty="0" err="1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endParaRPr lang="en-US" b="1" dirty="0">
              <a:solidFill>
                <a:srgbClr val="0000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EF382-F4FB-4FFF-86FE-A63DDCC5E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277520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Operates use of gradient boosting framework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Process:</a:t>
            </a:r>
          </a:p>
          <a:p>
            <a:pPr lvl="1"/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Similar to Random Forest, </a:t>
            </a:r>
            <a:r>
              <a:rPr lang="en-US" sz="1700" dirty="0" err="1">
                <a:latin typeface="Helvetica" panose="020B0604020202020204" pitchFamily="34" charset="0"/>
                <a:cs typeface="Helvetica" panose="020B0604020202020204" pitchFamily="34" charset="0"/>
              </a:rPr>
              <a:t>XGBoost</a:t>
            </a:r>
            <a:r>
              <a:rPr lang="en-US" sz="1700" dirty="0">
                <a:latin typeface="Helvetica" panose="020B0604020202020204" pitchFamily="34" charset="0"/>
                <a:cs typeface="Helvetica" panose="020B0604020202020204" pitchFamily="34" charset="0"/>
              </a:rPr>
              <a:t> produces multiple models but optimizes the algorithm through parallel processing and minimizes errors in each model produced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FC7F6DF-74C3-42C0-8E47-02AD01F1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25028"/>
            <a:ext cx="3067050" cy="11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605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Machine Learning Modeling in Predicting Coronavirus Case Count Using Health Literacy</vt:lpstr>
      <vt:lpstr>PowerPoint Presentation</vt:lpstr>
      <vt:lpstr>Problem Statement</vt:lpstr>
      <vt:lpstr>Health Literacy</vt:lpstr>
      <vt:lpstr>Data</vt:lpstr>
      <vt:lpstr>Method</vt:lpstr>
      <vt:lpstr>Linear Models</vt:lpstr>
      <vt:lpstr>Ensemble Models</vt:lpstr>
      <vt:lpstr>Ensemble Models</vt:lpstr>
      <vt:lpstr>Overall Results</vt:lpstr>
      <vt:lpstr>Overall Results</vt:lpstr>
      <vt:lpstr>Overall Results</vt:lpstr>
      <vt:lpstr>Subcategory Results</vt:lpstr>
      <vt:lpstr>Income Results</vt:lpstr>
      <vt:lpstr>Income Results</vt:lpstr>
      <vt:lpstr>Limitations</vt:lpstr>
      <vt:lpstr>Take Away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NBEA Presentation</dc:title>
  <dc:creator>Akhilesh Akula</dc:creator>
  <cp:lastModifiedBy>Akhilesh Akula</cp:lastModifiedBy>
  <cp:revision>34</cp:revision>
  <dcterms:created xsi:type="dcterms:W3CDTF">2020-11-06T01:33:51Z</dcterms:created>
  <dcterms:modified xsi:type="dcterms:W3CDTF">2020-11-13T15:33:09Z</dcterms:modified>
</cp:coreProperties>
</file>