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5"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B560F91-0F9B-4EDA-85F6-6A0604601304}" type="datetimeFigureOut">
              <a:rPr lang="en-US" smtClean="0"/>
              <a:t>5/5/2020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329486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212993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275654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98C9B0-DE6F-4F94-AD52-377991D6B2D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237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1868723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560F91-0F9B-4EDA-85F6-6A0604601304}"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4150138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560F91-0F9B-4EDA-85F6-6A0604601304}"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3740159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60F91-0F9B-4EDA-85F6-6A0604601304}"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732488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B560F91-0F9B-4EDA-85F6-6A0604601304}" type="datetimeFigureOut">
              <a:rPr lang="en-US" smtClean="0"/>
              <a:t>5/5/2020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40607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60F91-0F9B-4EDA-85F6-6A0604601304}"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282706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B560F91-0F9B-4EDA-85F6-6A0604601304}" type="datetimeFigureOut">
              <a:rPr lang="en-US" smtClean="0"/>
              <a:t>5/5/2020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335361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81840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560F91-0F9B-4EDA-85F6-6A0604601304}"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81175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560F91-0F9B-4EDA-85F6-6A0604601304}"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135376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60F91-0F9B-4EDA-85F6-6A0604601304}"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4163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228544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60F91-0F9B-4EDA-85F6-6A0604601304}"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C9B0-DE6F-4F94-AD52-377991D6B2D3}" type="slidenum">
              <a:rPr lang="en-US" smtClean="0"/>
              <a:t>‹#›</a:t>
            </a:fld>
            <a:endParaRPr lang="en-US"/>
          </a:p>
        </p:txBody>
      </p:sp>
    </p:spTree>
    <p:extLst>
      <p:ext uri="{BB962C8B-B14F-4D97-AF65-F5344CB8AC3E}">
        <p14:creationId xmlns:p14="http://schemas.microsoft.com/office/powerpoint/2010/main" val="392377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560F91-0F9B-4EDA-85F6-6A0604601304}" type="datetimeFigureOut">
              <a:rPr lang="en-US" smtClean="0"/>
              <a:t>5/5/2020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98C9B0-DE6F-4F94-AD52-377991D6B2D3}" type="slidenum">
              <a:rPr lang="en-US" smtClean="0"/>
              <a:t>‹#›</a:t>
            </a:fld>
            <a:endParaRPr lang="en-US"/>
          </a:p>
        </p:txBody>
      </p:sp>
    </p:spTree>
    <p:extLst>
      <p:ext uri="{BB962C8B-B14F-4D97-AF65-F5344CB8AC3E}">
        <p14:creationId xmlns:p14="http://schemas.microsoft.com/office/powerpoint/2010/main" val="1444982119"/>
      </p:ext>
    </p:extLst>
  </p:cSld>
  <p:clrMap bg1="dk1" tx1="lt1" bg2="dk2" tx2="lt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904A-FC9E-4D47-A59C-F4604EBEBED8}"/>
              </a:ext>
            </a:extLst>
          </p:cNvPr>
          <p:cNvSpPr>
            <a:spLocks noGrp="1"/>
          </p:cNvSpPr>
          <p:nvPr>
            <p:ph type="ctrTitle"/>
          </p:nvPr>
        </p:nvSpPr>
        <p:spPr/>
        <p:txBody>
          <a:bodyPr/>
          <a:lstStyle/>
          <a:p>
            <a:r>
              <a:rPr lang="en-US" b="1" dirty="0"/>
              <a:t>Pandemics vs. Stock Market</a:t>
            </a:r>
          </a:p>
        </p:txBody>
      </p:sp>
      <p:sp>
        <p:nvSpPr>
          <p:cNvPr id="3" name="Subtitle 2">
            <a:extLst>
              <a:ext uri="{FF2B5EF4-FFF2-40B4-BE49-F238E27FC236}">
                <a16:creationId xmlns:a16="http://schemas.microsoft.com/office/drawing/2014/main" id="{493D3E88-E3C3-4292-A0E5-3238D1331ABA}"/>
              </a:ext>
            </a:extLst>
          </p:cNvPr>
          <p:cNvSpPr>
            <a:spLocks noGrp="1"/>
          </p:cNvSpPr>
          <p:nvPr>
            <p:ph type="subTitle" idx="1"/>
          </p:nvPr>
        </p:nvSpPr>
        <p:spPr/>
        <p:txBody>
          <a:bodyPr/>
          <a:lstStyle/>
          <a:p>
            <a:r>
              <a:rPr lang="en-US" b="1" dirty="0"/>
              <a:t>By: Akhilesh Akula</a:t>
            </a:r>
          </a:p>
        </p:txBody>
      </p:sp>
    </p:spTree>
    <p:extLst>
      <p:ext uri="{BB962C8B-B14F-4D97-AF65-F5344CB8AC3E}">
        <p14:creationId xmlns:p14="http://schemas.microsoft.com/office/powerpoint/2010/main" val="348905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8969-B06E-4E55-9634-F323365E8693}"/>
              </a:ext>
            </a:extLst>
          </p:cNvPr>
          <p:cNvSpPr>
            <a:spLocks noGrp="1"/>
          </p:cNvSpPr>
          <p:nvPr>
            <p:ph type="title"/>
          </p:nvPr>
        </p:nvSpPr>
        <p:spPr/>
        <p:txBody>
          <a:bodyPr/>
          <a:lstStyle/>
          <a:p>
            <a:r>
              <a:rPr lang="en-US" b="1" dirty="0"/>
              <a:t>COVID19_DJI</a:t>
            </a:r>
          </a:p>
        </p:txBody>
      </p:sp>
      <p:sp>
        <p:nvSpPr>
          <p:cNvPr id="3" name="Content Placeholder 2">
            <a:extLst>
              <a:ext uri="{FF2B5EF4-FFF2-40B4-BE49-F238E27FC236}">
                <a16:creationId xmlns:a16="http://schemas.microsoft.com/office/drawing/2014/main" id="{4CF3A8EB-E0B4-443E-802F-676931C22F4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A51A5C4-6BBC-4925-8B56-F60CB3782066}"/>
              </a:ext>
            </a:extLst>
          </p:cNvPr>
          <p:cNvPicPr>
            <a:picLocks noChangeAspect="1"/>
          </p:cNvPicPr>
          <p:nvPr/>
        </p:nvPicPr>
        <p:blipFill>
          <a:blip r:embed="rId2"/>
          <a:stretch>
            <a:fillRect/>
          </a:stretch>
        </p:blipFill>
        <p:spPr>
          <a:xfrm>
            <a:off x="690562" y="1825625"/>
            <a:ext cx="11020425" cy="4648200"/>
          </a:xfrm>
          <a:prstGeom prst="rect">
            <a:avLst/>
          </a:prstGeom>
        </p:spPr>
      </p:pic>
    </p:spTree>
    <p:extLst>
      <p:ext uri="{BB962C8B-B14F-4D97-AF65-F5344CB8AC3E}">
        <p14:creationId xmlns:p14="http://schemas.microsoft.com/office/powerpoint/2010/main" val="11929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7356-6A30-4A9E-A7EC-25D9FB6D679D}"/>
              </a:ext>
            </a:extLst>
          </p:cNvPr>
          <p:cNvSpPr>
            <a:spLocks noGrp="1"/>
          </p:cNvSpPr>
          <p:nvPr>
            <p:ph type="title"/>
          </p:nvPr>
        </p:nvSpPr>
        <p:spPr/>
        <p:txBody>
          <a:bodyPr/>
          <a:lstStyle/>
          <a:p>
            <a:r>
              <a:rPr lang="en-US" b="1" dirty="0"/>
              <a:t>EBOLA_DJI</a:t>
            </a:r>
          </a:p>
        </p:txBody>
      </p:sp>
      <p:sp>
        <p:nvSpPr>
          <p:cNvPr id="3" name="Content Placeholder 2">
            <a:extLst>
              <a:ext uri="{FF2B5EF4-FFF2-40B4-BE49-F238E27FC236}">
                <a16:creationId xmlns:a16="http://schemas.microsoft.com/office/drawing/2014/main" id="{B303D826-FADF-46C0-8E3D-53B5BBDD28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941DDC-4894-415D-B669-7C09AE09AAAA}"/>
              </a:ext>
            </a:extLst>
          </p:cNvPr>
          <p:cNvPicPr>
            <a:picLocks noChangeAspect="1"/>
          </p:cNvPicPr>
          <p:nvPr/>
        </p:nvPicPr>
        <p:blipFill>
          <a:blip r:embed="rId2"/>
          <a:stretch>
            <a:fillRect/>
          </a:stretch>
        </p:blipFill>
        <p:spPr>
          <a:xfrm>
            <a:off x="838200" y="1825625"/>
            <a:ext cx="10515600" cy="4686300"/>
          </a:xfrm>
          <a:prstGeom prst="rect">
            <a:avLst/>
          </a:prstGeom>
        </p:spPr>
      </p:pic>
    </p:spTree>
    <p:extLst>
      <p:ext uri="{BB962C8B-B14F-4D97-AF65-F5344CB8AC3E}">
        <p14:creationId xmlns:p14="http://schemas.microsoft.com/office/powerpoint/2010/main" val="166814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72AC-DE84-4C63-ABE4-F9D297F9BDAB}"/>
              </a:ext>
            </a:extLst>
          </p:cNvPr>
          <p:cNvSpPr>
            <a:spLocks noGrp="1"/>
          </p:cNvSpPr>
          <p:nvPr>
            <p:ph type="title"/>
          </p:nvPr>
        </p:nvSpPr>
        <p:spPr/>
        <p:txBody>
          <a:bodyPr/>
          <a:lstStyle/>
          <a:p>
            <a:r>
              <a:rPr lang="en-US" b="1" dirty="0" err="1"/>
              <a:t>Swine_DJI</a:t>
            </a:r>
            <a:endParaRPr lang="en-US" b="1" dirty="0"/>
          </a:p>
        </p:txBody>
      </p:sp>
      <p:sp>
        <p:nvSpPr>
          <p:cNvPr id="3" name="Content Placeholder 2">
            <a:extLst>
              <a:ext uri="{FF2B5EF4-FFF2-40B4-BE49-F238E27FC236}">
                <a16:creationId xmlns:a16="http://schemas.microsoft.com/office/drawing/2014/main" id="{E46948F1-5CC1-4531-A28C-CB867A13B1E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17B7F1-6B6F-4772-B567-C8959E5594AC}"/>
              </a:ext>
            </a:extLst>
          </p:cNvPr>
          <p:cNvPicPr>
            <a:picLocks noChangeAspect="1"/>
          </p:cNvPicPr>
          <p:nvPr/>
        </p:nvPicPr>
        <p:blipFill>
          <a:blip r:embed="rId2"/>
          <a:stretch>
            <a:fillRect/>
          </a:stretch>
        </p:blipFill>
        <p:spPr>
          <a:xfrm>
            <a:off x="0" y="1825625"/>
            <a:ext cx="12192000" cy="4351338"/>
          </a:xfrm>
          <a:prstGeom prst="rect">
            <a:avLst/>
          </a:prstGeom>
        </p:spPr>
      </p:pic>
    </p:spTree>
    <p:extLst>
      <p:ext uri="{BB962C8B-B14F-4D97-AF65-F5344CB8AC3E}">
        <p14:creationId xmlns:p14="http://schemas.microsoft.com/office/powerpoint/2010/main" val="28863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6890-6519-418C-B1F8-47649E2A04B3}"/>
              </a:ext>
            </a:extLst>
          </p:cNvPr>
          <p:cNvSpPr>
            <a:spLocks noGrp="1"/>
          </p:cNvSpPr>
          <p:nvPr>
            <p:ph type="title"/>
          </p:nvPr>
        </p:nvSpPr>
        <p:spPr/>
        <p:txBody>
          <a:bodyPr/>
          <a:lstStyle/>
          <a:p>
            <a:r>
              <a:rPr lang="en-US" b="1" dirty="0"/>
              <a:t>Graphical Representations</a:t>
            </a:r>
          </a:p>
        </p:txBody>
      </p:sp>
      <p:sp>
        <p:nvSpPr>
          <p:cNvPr id="5" name="Text Placeholder 4">
            <a:extLst>
              <a:ext uri="{FF2B5EF4-FFF2-40B4-BE49-F238E27FC236}">
                <a16:creationId xmlns:a16="http://schemas.microsoft.com/office/drawing/2014/main" id="{BD947359-EE52-4E0E-91A0-CC448F0DEA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117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E14A-6A82-43DF-9EF1-433368C315A7}"/>
              </a:ext>
            </a:extLst>
          </p:cNvPr>
          <p:cNvSpPr>
            <a:spLocks noGrp="1"/>
          </p:cNvSpPr>
          <p:nvPr>
            <p:ph type="title"/>
          </p:nvPr>
        </p:nvSpPr>
        <p:spPr/>
        <p:txBody>
          <a:bodyPr/>
          <a:lstStyle/>
          <a:p>
            <a:r>
              <a:rPr lang="en-US" dirty="0"/>
              <a:t>Conclusion/Analysis</a:t>
            </a:r>
          </a:p>
        </p:txBody>
      </p:sp>
      <p:sp>
        <p:nvSpPr>
          <p:cNvPr id="3" name="Content Placeholder 2">
            <a:extLst>
              <a:ext uri="{FF2B5EF4-FFF2-40B4-BE49-F238E27FC236}">
                <a16:creationId xmlns:a16="http://schemas.microsoft.com/office/drawing/2014/main" id="{2CA45A60-3F39-4FA6-940C-1605CD1A48CE}"/>
              </a:ext>
            </a:extLst>
          </p:cNvPr>
          <p:cNvSpPr>
            <a:spLocks noGrp="1"/>
          </p:cNvSpPr>
          <p:nvPr>
            <p:ph idx="1"/>
          </p:nvPr>
        </p:nvSpPr>
        <p:spPr>
          <a:xfrm>
            <a:off x="685800" y="1789906"/>
            <a:ext cx="10820400" cy="4024125"/>
          </a:xfrm>
        </p:spPr>
        <p:txBody>
          <a:bodyPr>
            <a:normAutofit/>
          </a:bodyPr>
          <a:lstStyle/>
          <a:p>
            <a:r>
              <a:rPr lang="en-US" sz="2400" dirty="0"/>
              <a:t>Greater results with tuned </a:t>
            </a:r>
            <a:r>
              <a:rPr lang="en-US" sz="2400" dirty="0" err="1"/>
              <a:t>XGBoost</a:t>
            </a:r>
            <a:r>
              <a:rPr lang="en-US" sz="2400" dirty="0"/>
              <a:t> with Ebola and Swine Flue datasets</a:t>
            </a:r>
          </a:p>
          <a:p>
            <a:pPr lvl="1"/>
            <a:r>
              <a:rPr lang="en-US" sz="2000" dirty="0"/>
              <a:t>Confirms need for more data for COVID-19</a:t>
            </a:r>
          </a:p>
          <a:p>
            <a:r>
              <a:rPr lang="en-US" sz="2400" dirty="0"/>
              <a:t>Accuracy is still low, but trend predictions are much more spot on, showing that the model is on the right path</a:t>
            </a:r>
          </a:p>
        </p:txBody>
      </p:sp>
      <p:graphicFrame>
        <p:nvGraphicFramePr>
          <p:cNvPr id="5" name="Table 4">
            <a:extLst>
              <a:ext uri="{FF2B5EF4-FFF2-40B4-BE49-F238E27FC236}">
                <a16:creationId xmlns:a16="http://schemas.microsoft.com/office/drawing/2014/main" id="{ECF525D6-A38A-4B48-9401-2603536A6B9F}"/>
              </a:ext>
            </a:extLst>
          </p:cNvPr>
          <p:cNvGraphicFramePr>
            <a:graphicFrameLocks/>
          </p:cNvGraphicFramePr>
          <p:nvPr>
            <p:extLst>
              <p:ext uri="{D42A27DB-BD31-4B8C-83A1-F6EECF244321}">
                <p14:modId xmlns:p14="http://schemas.microsoft.com/office/powerpoint/2010/main" val="1617025804"/>
              </p:ext>
            </p:extLst>
          </p:nvPr>
        </p:nvGraphicFramePr>
        <p:xfrm>
          <a:off x="838200" y="3430747"/>
          <a:ext cx="10515600" cy="148336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322309238"/>
                    </a:ext>
                  </a:extLst>
                </a:gridCol>
                <a:gridCol w="2628900">
                  <a:extLst>
                    <a:ext uri="{9D8B030D-6E8A-4147-A177-3AD203B41FA5}">
                      <a16:colId xmlns:a16="http://schemas.microsoft.com/office/drawing/2014/main" val="1333702916"/>
                    </a:ext>
                  </a:extLst>
                </a:gridCol>
                <a:gridCol w="2628900">
                  <a:extLst>
                    <a:ext uri="{9D8B030D-6E8A-4147-A177-3AD203B41FA5}">
                      <a16:colId xmlns:a16="http://schemas.microsoft.com/office/drawing/2014/main" val="1267391295"/>
                    </a:ext>
                  </a:extLst>
                </a:gridCol>
                <a:gridCol w="2628900">
                  <a:extLst>
                    <a:ext uri="{9D8B030D-6E8A-4147-A177-3AD203B41FA5}">
                      <a16:colId xmlns:a16="http://schemas.microsoft.com/office/drawing/2014/main" val="2337362449"/>
                    </a:ext>
                  </a:extLst>
                </a:gridCol>
              </a:tblGrid>
              <a:tr h="370840">
                <a:tc>
                  <a:txBody>
                    <a:bodyPr/>
                    <a:lstStyle/>
                    <a:p>
                      <a:pPr algn="ctr"/>
                      <a:r>
                        <a:rPr lang="en-US" b="1" dirty="0"/>
                        <a:t>MSE Values</a:t>
                      </a:r>
                    </a:p>
                  </a:txBody>
                  <a:tcPr/>
                </a:tc>
                <a:tc>
                  <a:txBody>
                    <a:bodyPr/>
                    <a:lstStyle/>
                    <a:p>
                      <a:pPr algn="ctr"/>
                      <a:r>
                        <a:rPr lang="en-US" b="1" dirty="0"/>
                        <a:t>COVID</a:t>
                      </a:r>
                    </a:p>
                  </a:txBody>
                  <a:tcPr/>
                </a:tc>
                <a:tc>
                  <a:txBody>
                    <a:bodyPr/>
                    <a:lstStyle/>
                    <a:p>
                      <a:pPr algn="ctr"/>
                      <a:r>
                        <a:rPr lang="en-US" b="1" dirty="0"/>
                        <a:t>Ebola</a:t>
                      </a:r>
                    </a:p>
                  </a:txBody>
                  <a:tcPr/>
                </a:tc>
                <a:tc>
                  <a:txBody>
                    <a:bodyPr/>
                    <a:lstStyle/>
                    <a:p>
                      <a:pPr algn="ctr"/>
                      <a:r>
                        <a:rPr lang="en-US" b="1" dirty="0"/>
                        <a:t>Swine Flu</a:t>
                      </a:r>
                    </a:p>
                  </a:txBody>
                  <a:tcPr/>
                </a:tc>
                <a:extLst>
                  <a:ext uri="{0D108BD9-81ED-4DB2-BD59-A6C34878D82A}">
                    <a16:rowId xmlns:a16="http://schemas.microsoft.com/office/drawing/2014/main" val="4224890531"/>
                  </a:ext>
                </a:extLst>
              </a:tr>
              <a:tr h="370840">
                <a:tc>
                  <a:txBody>
                    <a:bodyPr/>
                    <a:lstStyle/>
                    <a:p>
                      <a:pPr algn="ctr"/>
                      <a:r>
                        <a:rPr lang="en-US" b="1" dirty="0"/>
                        <a:t>DJI</a:t>
                      </a:r>
                    </a:p>
                  </a:txBody>
                  <a:tcPr/>
                </a:tc>
                <a:tc>
                  <a:txBody>
                    <a:bodyPr/>
                    <a:lstStyle/>
                    <a:p>
                      <a:r>
                        <a:rPr lang="en-US" dirty="0"/>
                        <a:t>2,844,446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1,407,766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552,823</a:t>
                      </a:r>
                    </a:p>
                  </a:txBody>
                  <a:tcPr/>
                </a:tc>
                <a:extLst>
                  <a:ext uri="{0D108BD9-81ED-4DB2-BD59-A6C34878D82A}">
                    <a16:rowId xmlns:a16="http://schemas.microsoft.com/office/drawing/2014/main" val="1654503606"/>
                  </a:ext>
                </a:extLst>
              </a:tr>
              <a:tr h="370840">
                <a:tc>
                  <a:txBody>
                    <a:bodyPr/>
                    <a:lstStyle/>
                    <a:p>
                      <a:pPr algn="ctr"/>
                      <a:r>
                        <a:rPr lang="en-US" b="1" dirty="0"/>
                        <a:t>S&amp;P 500</a:t>
                      </a:r>
                    </a:p>
                  </a:txBody>
                  <a:tcPr/>
                </a:tc>
                <a:tc>
                  <a:txBody>
                    <a:bodyPr/>
                    <a:lstStyle/>
                    <a:p>
                      <a:r>
                        <a:rPr lang="en-US" dirty="0"/>
                        <a:t>43,560</a:t>
                      </a:r>
                    </a:p>
                  </a:txBody>
                  <a:tcPr/>
                </a:tc>
                <a:tc>
                  <a:txBody>
                    <a:bodyPr/>
                    <a:lstStyle/>
                    <a:p>
                      <a:r>
                        <a:rPr lang="en-US" dirty="0"/>
                        <a:t>15,988</a:t>
                      </a:r>
                    </a:p>
                  </a:txBody>
                  <a:tcPr/>
                </a:tc>
                <a:tc>
                  <a:txBody>
                    <a:bodyPr/>
                    <a:lstStyle/>
                    <a:p>
                      <a:r>
                        <a:rPr lang="en-US" dirty="0"/>
                        <a:t>7,769</a:t>
                      </a:r>
                    </a:p>
                  </a:txBody>
                  <a:tcPr/>
                </a:tc>
                <a:extLst>
                  <a:ext uri="{0D108BD9-81ED-4DB2-BD59-A6C34878D82A}">
                    <a16:rowId xmlns:a16="http://schemas.microsoft.com/office/drawing/2014/main" val="2075398384"/>
                  </a:ext>
                </a:extLst>
              </a:tr>
              <a:tr h="370840">
                <a:tc>
                  <a:txBody>
                    <a:bodyPr/>
                    <a:lstStyle/>
                    <a:p>
                      <a:pPr algn="ctr"/>
                      <a:r>
                        <a:rPr lang="en-US" b="1" dirty="0"/>
                        <a:t>NASDAQ</a:t>
                      </a:r>
                    </a:p>
                  </a:txBody>
                  <a:tcPr/>
                </a:tc>
                <a:tc>
                  <a:txBody>
                    <a:bodyPr/>
                    <a:lstStyle/>
                    <a:p>
                      <a:r>
                        <a:rPr lang="en-US" dirty="0"/>
                        <a:t>481,057</a:t>
                      </a:r>
                    </a:p>
                  </a:txBody>
                  <a:tcPr/>
                </a:tc>
                <a:tc>
                  <a:txBody>
                    <a:bodyPr/>
                    <a:lstStyle/>
                    <a:p>
                      <a:r>
                        <a:rPr lang="en-US" dirty="0"/>
                        <a:t>109,647</a:t>
                      </a:r>
                    </a:p>
                  </a:txBody>
                  <a:tcPr/>
                </a:tc>
                <a:tc>
                  <a:txBody>
                    <a:bodyPr/>
                    <a:lstStyle/>
                    <a:p>
                      <a:r>
                        <a:rPr lang="en-US" dirty="0"/>
                        <a:t>64,757</a:t>
                      </a:r>
                    </a:p>
                  </a:txBody>
                  <a:tcPr/>
                </a:tc>
                <a:extLst>
                  <a:ext uri="{0D108BD9-81ED-4DB2-BD59-A6C34878D82A}">
                    <a16:rowId xmlns:a16="http://schemas.microsoft.com/office/drawing/2014/main" val="1202836194"/>
                  </a:ext>
                </a:extLst>
              </a:tr>
            </a:tbl>
          </a:graphicData>
        </a:graphic>
      </p:graphicFrame>
      <p:graphicFrame>
        <p:nvGraphicFramePr>
          <p:cNvPr id="6" name="Content Placeholder 4">
            <a:extLst>
              <a:ext uri="{FF2B5EF4-FFF2-40B4-BE49-F238E27FC236}">
                <a16:creationId xmlns:a16="http://schemas.microsoft.com/office/drawing/2014/main" id="{9990E1F9-61F0-4858-98D0-FCFDE29879F9}"/>
              </a:ext>
            </a:extLst>
          </p:cNvPr>
          <p:cNvGraphicFramePr>
            <a:graphicFrameLocks/>
          </p:cNvGraphicFramePr>
          <p:nvPr>
            <p:extLst>
              <p:ext uri="{D42A27DB-BD31-4B8C-83A1-F6EECF244321}">
                <p14:modId xmlns:p14="http://schemas.microsoft.com/office/powerpoint/2010/main" val="578624870"/>
              </p:ext>
            </p:extLst>
          </p:nvPr>
        </p:nvGraphicFramePr>
        <p:xfrm>
          <a:off x="838200" y="5049044"/>
          <a:ext cx="10515600" cy="148336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322309238"/>
                    </a:ext>
                  </a:extLst>
                </a:gridCol>
                <a:gridCol w="2628900">
                  <a:extLst>
                    <a:ext uri="{9D8B030D-6E8A-4147-A177-3AD203B41FA5}">
                      <a16:colId xmlns:a16="http://schemas.microsoft.com/office/drawing/2014/main" val="1333702916"/>
                    </a:ext>
                  </a:extLst>
                </a:gridCol>
                <a:gridCol w="2628900">
                  <a:extLst>
                    <a:ext uri="{9D8B030D-6E8A-4147-A177-3AD203B41FA5}">
                      <a16:colId xmlns:a16="http://schemas.microsoft.com/office/drawing/2014/main" val="1267391295"/>
                    </a:ext>
                  </a:extLst>
                </a:gridCol>
                <a:gridCol w="2628900">
                  <a:extLst>
                    <a:ext uri="{9D8B030D-6E8A-4147-A177-3AD203B41FA5}">
                      <a16:colId xmlns:a16="http://schemas.microsoft.com/office/drawing/2014/main" val="2337362449"/>
                    </a:ext>
                  </a:extLst>
                </a:gridCol>
              </a:tblGrid>
              <a:tr h="370840">
                <a:tc>
                  <a:txBody>
                    <a:bodyPr/>
                    <a:lstStyle/>
                    <a:p>
                      <a:pPr algn="ctr"/>
                      <a:r>
                        <a:rPr lang="en-US" b="1" dirty="0"/>
                        <a:t>MAE Values</a:t>
                      </a:r>
                    </a:p>
                  </a:txBody>
                  <a:tcPr/>
                </a:tc>
                <a:tc>
                  <a:txBody>
                    <a:bodyPr/>
                    <a:lstStyle/>
                    <a:p>
                      <a:pPr algn="ctr"/>
                      <a:r>
                        <a:rPr lang="en-US" b="1" dirty="0"/>
                        <a:t>COVID</a:t>
                      </a:r>
                    </a:p>
                  </a:txBody>
                  <a:tcPr/>
                </a:tc>
                <a:tc>
                  <a:txBody>
                    <a:bodyPr/>
                    <a:lstStyle/>
                    <a:p>
                      <a:pPr algn="ctr"/>
                      <a:r>
                        <a:rPr lang="en-US" b="1" dirty="0"/>
                        <a:t>Ebola</a:t>
                      </a:r>
                    </a:p>
                  </a:txBody>
                  <a:tcPr/>
                </a:tc>
                <a:tc>
                  <a:txBody>
                    <a:bodyPr/>
                    <a:lstStyle/>
                    <a:p>
                      <a:pPr algn="ctr"/>
                      <a:r>
                        <a:rPr lang="en-US" b="1" dirty="0"/>
                        <a:t>Swine Flu</a:t>
                      </a:r>
                    </a:p>
                  </a:txBody>
                  <a:tcPr/>
                </a:tc>
                <a:extLst>
                  <a:ext uri="{0D108BD9-81ED-4DB2-BD59-A6C34878D82A}">
                    <a16:rowId xmlns:a16="http://schemas.microsoft.com/office/drawing/2014/main" val="4224890531"/>
                  </a:ext>
                </a:extLst>
              </a:tr>
              <a:tr h="370840">
                <a:tc>
                  <a:txBody>
                    <a:bodyPr/>
                    <a:lstStyle/>
                    <a:p>
                      <a:pPr algn="ctr"/>
                      <a:r>
                        <a:rPr lang="en-US" b="1" dirty="0"/>
                        <a:t>DJI</a:t>
                      </a:r>
                    </a:p>
                  </a:txBody>
                  <a:tcPr/>
                </a:tc>
                <a:tc>
                  <a:txBody>
                    <a:bodyPr/>
                    <a:lstStyle/>
                    <a:p>
                      <a:r>
                        <a:rPr lang="en-US"/>
                        <a:t>1,397</a:t>
                      </a:r>
                      <a:endParaRPr lang="en-US" dirty="0"/>
                    </a:p>
                  </a:txBody>
                  <a:tcPr/>
                </a:tc>
                <a:tc>
                  <a:txBody>
                    <a:bodyPr/>
                    <a:lstStyle/>
                    <a:p>
                      <a:r>
                        <a:rPr lang="en-US" dirty="0"/>
                        <a:t>1104</a:t>
                      </a:r>
                    </a:p>
                  </a:txBody>
                  <a:tcPr/>
                </a:tc>
                <a:tc>
                  <a:txBody>
                    <a:bodyPr/>
                    <a:lstStyle/>
                    <a:p>
                      <a:r>
                        <a:rPr lang="en-US" dirty="0"/>
                        <a:t>665</a:t>
                      </a:r>
                    </a:p>
                  </a:txBody>
                  <a:tcPr/>
                </a:tc>
                <a:extLst>
                  <a:ext uri="{0D108BD9-81ED-4DB2-BD59-A6C34878D82A}">
                    <a16:rowId xmlns:a16="http://schemas.microsoft.com/office/drawing/2014/main" val="1654503606"/>
                  </a:ext>
                </a:extLst>
              </a:tr>
              <a:tr h="370840">
                <a:tc>
                  <a:txBody>
                    <a:bodyPr/>
                    <a:lstStyle/>
                    <a:p>
                      <a:pPr algn="ctr"/>
                      <a:r>
                        <a:rPr lang="en-US" b="1" dirty="0"/>
                        <a:t>S&amp;P 500</a:t>
                      </a:r>
                    </a:p>
                  </a:txBody>
                  <a:tcPr/>
                </a:tc>
                <a:tc>
                  <a:txBody>
                    <a:bodyPr/>
                    <a:lstStyle/>
                    <a:p>
                      <a:r>
                        <a:rPr lang="en-US" dirty="0"/>
                        <a:t>182</a:t>
                      </a:r>
                    </a:p>
                  </a:txBody>
                  <a:tcPr/>
                </a:tc>
                <a:tc>
                  <a:txBody>
                    <a:bodyPr/>
                    <a:lstStyle/>
                    <a:p>
                      <a:r>
                        <a:rPr lang="en-US" dirty="0"/>
                        <a:t>117</a:t>
                      </a:r>
                    </a:p>
                  </a:txBody>
                  <a:tcPr/>
                </a:tc>
                <a:tc>
                  <a:txBody>
                    <a:bodyPr/>
                    <a:lstStyle/>
                    <a:p>
                      <a:r>
                        <a:rPr lang="en-US" dirty="0"/>
                        <a:t>75</a:t>
                      </a:r>
                    </a:p>
                  </a:txBody>
                  <a:tcPr/>
                </a:tc>
                <a:extLst>
                  <a:ext uri="{0D108BD9-81ED-4DB2-BD59-A6C34878D82A}">
                    <a16:rowId xmlns:a16="http://schemas.microsoft.com/office/drawing/2014/main" val="2075398384"/>
                  </a:ext>
                </a:extLst>
              </a:tr>
              <a:tr h="370840">
                <a:tc>
                  <a:txBody>
                    <a:bodyPr/>
                    <a:lstStyle/>
                    <a:p>
                      <a:pPr algn="ctr"/>
                      <a:r>
                        <a:rPr lang="en-US" b="1" dirty="0"/>
                        <a:t>NASDAQ</a:t>
                      </a:r>
                    </a:p>
                  </a:txBody>
                  <a:tcPr/>
                </a:tc>
                <a:tc>
                  <a:txBody>
                    <a:bodyPr/>
                    <a:lstStyle/>
                    <a:p>
                      <a:r>
                        <a:rPr lang="en-US" dirty="0"/>
                        <a:t>650</a:t>
                      </a:r>
                    </a:p>
                  </a:txBody>
                  <a:tcPr/>
                </a:tc>
                <a:tc>
                  <a:txBody>
                    <a:bodyPr/>
                    <a:lstStyle/>
                    <a:p>
                      <a:r>
                        <a:rPr lang="en-US" dirty="0"/>
                        <a:t>308</a:t>
                      </a:r>
                    </a:p>
                  </a:txBody>
                  <a:tcPr/>
                </a:tc>
                <a:tc>
                  <a:txBody>
                    <a:bodyPr/>
                    <a:lstStyle/>
                    <a:p>
                      <a:r>
                        <a:rPr lang="en-US" dirty="0"/>
                        <a:t>215</a:t>
                      </a:r>
                    </a:p>
                  </a:txBody>
                  <a:tcPr/>
                </a:tc>
                <a:extLst>
                  <a:ext uri="{0D108BD9-81ED-4DB2-BD59-A6C34878D82A}">
                    <a16:rowId xmlns:a16="http://schemas.microsoft.com/office/drawing/2014/main" val="1202836194"/>
                  </a:ext>
                </a:extLst>
              </a:tr>
            </a:tbl>
          </a:graphicData>
        </a:graphic>
      </p:graphicFrame>
    </p:spTree>
    <p:extLst>
      <p:ext uri="{BB962C8B-B14F-4D97-AF65-F5344CB8AC3E}">
        <p14:creationId xmlns:p14="http://schemas.microsoft.com/office/powerpoint/2010/main" val="3332025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0315-6B3A-4BCB-86F4-C1D8DD3C030E}"/>
              </a:ext>
            </a:extLst>
          </p:cNvPr>
          <p:cNvSpPr>
            <a:spLocks noGrp="1"/>
          </p:cNvSpPr>
          <p:nvPr>
            <p:ph type="title"/>
          </p:nvPr>
        </p:nvSpPr>
        <p:spPr/>
        <p:txBody>
          <a:bodyPr/>
          <a:lstStyle/>
          <a:p>
            <a:r>
              <a:rPr lang="en-US" b="1" dirty="0"/>
              <a:t>Next Steps</a:t>
            </a:r>
          </a:p>
        </p:txBody>
      </p:sp>
      <p:sp>
        <p:nvSpPr>
          <p:cNvPr id="3" name="Content Placeholder 2">
            <a:extLst>
              <a:ext uri="{FF2B5EF4-FFF2-40B4-BE49-F238E27FC236}">
                <a16:creationId xmlns:a16="http://schemas.microsoft.com/office/drawing/2014/main" id="{B2299F31-0607-4B19-8F30-62D33BC34A20}"/>
              </a:ext>
            </a:extLst>
          </p:cNvPr>
          <p:cNvSpPr>
            <a:spLocks noGrp="1"/>
          </p:cNvSpPr>
          <p:nvPr>
            <p:ph idx="1"/>
          </p:nvPr>
        </p:nvSpPr>
        <p:spPr/>
        <p:txBody>
          <a:bodyPr>
            <a:normAutofit/>
          </a:bodyPr>
          <a:lstStyle/>
          <a:p>
            <a:r>
              <a:rPr lang="en-US" dirty="0"/>
              <a:t>Change the data that we are feeding into the model for better accuracy. </a:t>
            </a:r>
          </a:p>
          <a:p>
            <a:pPr lvl="1"/>
            <a:r>
              <a:rPr lang="en-US" dirty="0"/>
              <a:t>Take out OHLC data </a:t>
            </a:r>
          </a:p>
          <a:p>
            <a:r>
              <a:rPr lang="en-US" dirty="0"/>
              <a:t>Use news and twitter sentimental analysis </a:t>
            </a:r>
          </a:p>
          <a:p>
            <a:r>
              <a:rPr lang="en-US" dirty="0"/>
              <a:t>Use hospitalization and death rates along with case count</a:t>
            </a:r>
          </a:p>
          <a:p>
            <a:r>
              <a:rPr lang="en-US" dirty="0"/>
              <a:t>Use 10Q (Quarterly Reports), 10K (Annual Reports), cash flow statements, and any other financial statements</a:t>
            </a:r>
          </a:p>
          <a:p>
            <a:r>
              <a:rPr lang="en-US" dirty="0"/>
              <a:t>Although the model is not perfect there is great </a:t>
            </a:r>
            <a:r>
              <a:rPr lang="en-US" dirty="0" err="1"/>
              <a:t>opportunites</a:t>
            </a:r>
            <a:r>
              <a:rPr lang="en-US" dirty="0"/>
              <a:t> for improvement and make it much more accurate. As more data is released to the public over the year, and with other data incorporated into the model, I believe we can be more prepared for future pandemics that come our way.</a:t>
            </a:r>
          </a:p>
          <a:p>
            <a:endParaRPr lang="en-US" dirty="0"/>
          </a:p>
        </p:txBody>
      </p:sp>
    </p:spTree>
    <p:extLst>
      <p:ext uri="{BB962C8B-B14F-4D97-AF65-F5344CB8AC3E}">
        <p14:creationId xmlns:p14="http://schemas.microsoft.com/office/powerpoint/2010/main" val="113791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72E2-EA20-4653-9182-80C6AAF3D173}"/>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0600EA70-E2C0-4089-9211-1DDD01B7FD8C}"/>
              </a:ext>
            </a:extLst>
          </p:cNvPr>
          <p:cNvSpPr>
            <a:spLocks noGrp="1"/>
          </p:cNvSpPr>
          <p:nvPr>
            <p:ph idx="1"/>
          </p:nvPr>
        </p:nvSpPr>
        <p:spPr/>
        <p:txBody>
          <a:bodyPr>
            <a:normAutofit/>
          </a:bodyPr>
          <a:lstStyle/>
          <a:p>
            <a:r>
              <a:rPr lang="en-US" dirty="0"/>
              <a:t>With COVID-19 griping everyone's lives and finances we have all noticed the financial market dive and unemployment sky rocket. The question that everyone has is when will we bounce back and are we on that track yet?</a:t>
            </a:r>
          </a:p>
          <a:p>
            <a:r>
              <a:rPr lang="en-US" dirty="0"/>
              <a:t>More questions come from the volatility of the market, and the question on everyone's question in the financial world is, have we hit rock bottom? In order to analyze this question, I thought it was best to look back into past pandemics that gripped the world. Although the world has never seen such a deadly virus in modern history, I want to know if there is something from the past that can help us with our future.</a:t>
            </a:r>
          </a:p>
        </p:txBody>
      </p:sp>
    </p:spTree>
    <p:extLst>
      <p:ext uri="{BB962C8B-B14F-4D97-AF65-F5344CB8AC3E}">
        <p14:creationId xmlns:p14="http://schemas.microsoft.com/office/powerpoint/2010/main" val="17900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9C1-DA1E-4840-85D5-A5FAEFE2C9A1}"/>
              </a:ext>
            </a:extLst>
          </p:cNvPr>
          <p:cNvSpPr>
            <a:spLocks noGrp="1"/>
          </p:cNvSpPr>
          <p:nvPr>
            <p:ph type="title"/>
          </p:nvPr>
        </p:nvSpPr>
        <p:spPr/>
        <p:txBody>
          <a:bodyPr/>
          <a:lstStyle/>
          <a:p>
            <a:r>
              <a:rPr lang="en-US" b="1" dirty="0"/>
              <a:t>Coronavirus (Covid-19)</a:t>
            </a:r>
          </a:p>
        </p:txBody>
      </p:sp>
      <p:sp>
        <p:nvSpPr>
          <p:cNvPr id="3" name="Content Placeholder 2">
            <a:extLst>
              <a:ext uri="{FF2B5EF4-FFF2-40B4-BE49-F238E27FC236}">
                <a16:creationId xmlns:a16="http://schemas.microsoft.com/office/drawing/2014/main" id="{A343D778-6771-4F13-BF2D-C040CCD26C65}"/>
              </a:ext>
            </a:extLst>
          </p:cNvPr>
          <p:cNvSpPr>
            <a:spLocks noGrp="1"/>
          </p:cNvSpPr>
          <p:nvPr>
            <p:ph idx="1"/>
          </p:nvPr>
        </p:nvSpPr>
        <p:spPr/>
        <p:txBody>
          <a:bodyPr>
            <a:normAutofit lnSpcReduction="10000"/>
          </a:bodyPr>
          <a:lstStyle/>
          <a:p>
            <a:r>
              <a:rPr lang="en-US" dirty="0"/>
              <a:t>A respiratory disease caused by SARS-CoV-2</a:t>
            </a:r>
          </a:p>
          <a:p>
            <a:r>
              <a:rPr lang="en-US" dirty="0"/>
              <a:t>Puts older adults and people with sever underlying medical conditions like heart or lung disease or diabetes at a greater risk</a:t>
            </a:r>
          </a:p>
          <a:p>
            <a:r>
              <a:rPr lang="en-US" dirty="0"/>
              <a:t>Mainly spreads from person to person, through respiratory droplets produced from coughing or sneezing of an infected person</a:t>
            </a:r>
          </a:p>
          <a:p>
            <a:r>
              <a:rPr lang="en-US" dirty="0"/>
              <a:t>Another way of transmission is through direct contact of an infected surface or person and then touching your face</a:t>
            </a:r>
          </a:p>
          <a:p>
            <a:r>
              <a:rPr lang="en-US" dirty="0"/>
              <a:t>As the world has not seen such an aggressive and deadly virus, there is still much that we are learning on the devastation it is having on people's lives and global economies</a:t>
            </a:r>
          </a:p>
          <a:p>
            <a:r>
              <a:rPr lang="en-US" dirty="0"/>
              <a:t>The United States of America along with the world faced the virus since 2019</a:t>
            </a:r>
          </a:p>
        </p:txBody>
      </p:sp>
    </p:spTree>
    <p:extLst>
      <p:ext uri="{BB962C8B-B14F-4D97-AF65-F5344CB8AC3E}">
        <p14:creationId xmlns:p14="http://schemas.microsoft.com/office/powerpoint/2010/main" val="410552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2652-96E4-4E29-BEA6-3F659A96B5C7}"/>
              </a:ext>
            </a:extLst>
          </p:cNvPr>
          <p:cNvSpPr>
            <a:spLocks noGrp="1"/>
          </p:cNvSpPr>
          <p:nvPr>
            <p:ph type="title"/>
          </p:nvPr>
        </p:nvSpPr>
        <p:spPr/>
        <p:txBody>
          <a:bodyPr/>
          <a:lstStyle/>
          <a:p>
            <a:r>
              <a:rPr lang="en-US" b="1" dirty="0"/>
              <a:t>Ebola</a:t>
            </a:r>
          </a:p>
        </p:txBody>
      </p:sp>
      <p:sp>
        <p:nvSpPr>
          <p:cNvPr id="3" name="Content Placeholder 2">
            <a:extLst>
              <a:ext uri="{FF2B5EF4-FFF2-40B4-BE49-F238E27FC236}">
                <a16:creationId xmlns:a16="http://schemas.microsoft.com/office/drawing/2014/main" id="{A69D9E29-23D1-4846-A184-9D9C1E1428DD}"/>
              </a:ext>
            </a:extLst>
          </p:cNvPr>
          <p:cNvSpPr>
            <a:spLocks noGrp="1"/>
          </p:cNvSpPr>
          <p:nvPr>
            <p:ph idx="1"/>
          </p:nvPr>
        </p:nvSpPr>
        <p:spPr/>
        <p:txBody>
          <a:bodyPr>
            <a:normAutofit/>
          </a:bodyPr>
          <a:lstStyle/>
          <a:p>
            <a:r>
              <a:rPr lang="en-US" dirty="0"/>
              <a:t>Rare and deadly disease in people and non human primates</a:t>
            </a:r>
          </a:p>
          <a:p>
            <a:r>
              <a:rPr lang="en-US" dirty="0"/>
              <a:t>The Ebola Virus is mainly in sub-Saharan Africa</a:t>
            </a:r>
          </a:p>
          <a:p>
            <a:r>
              <a:rPr lang="en-US" dirty="0"/>
              <a:t>Transmitted through direct contact of blood, bodily fluids, and tissues of animals</a:t>
            </a:r>
          </a:p>
          <a:p>
            <a:r>
              <a:rPr lang="en-US" dirty="0"/>
              <a:t>It can also spread to other people through direct contact with anyone who is infected or has died of Ebola</a:t>
            </a:r>
          </a:p>
          <a:p>
            <a:r>
              <a:rPr lang="en-US" dirty="0"/>
              <a:t>The United States of America faced the virus from 2014 to 2016.</a:t>
            </a:r>
          </a:p>
        </p:txBody>
      </p:sp>
    </p:spTree>
    <p:extLst>
      <p:ext uri="{BB962C8B-B14F-4D97-AF65-F5344CB8AC3E}">
        <p14:creationId xmlns:p14="http://schemas.microsoft.com/office/powerpoint/2010/main" val="297614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5870-72FE-403F-8201-003425015CD0}"/>
              </a:ext>
            </a:extLst>
          </p:cNvPr>
          <p:cNvSpPr>
            <a:spLocks noGrp="1"/>
          </p:cNvSpPr>
          <p:nvPr>
            <p:ph type="title"/>
          </p:nvPr>
        </p:nvSpPr>
        <p:spPr/>
        <p:txBody>
          <a:bodyPr/>
          <a:lstStyle/>
          <a:p>
            <a:r>
              <a:rPr lang="en-US" b="1" dirty="0"/>
              <a:t>Swine Flu (H1N1)</a:t>
            </a:r>
          </a:p>
        </p:txBody>
      </p:sp>
      <p:sp>
        <p:nvSpPr>
          <p:cNvPr id="3" name="Content Placeholder 2">
            <a:extLst>
              <a:ext uri="{FF2B5EF4-FFF2-40B4-BE49-F238E27FC236}">
                <a16:creationId xmlns:a16="http://schemas.microsoft.com/office/drawing/2014/main" id="{936626B9-6D62-4EF0-AE18-A1FAE5A9DABB}"/>
              </a:ext>
            </a:extLst>
          </p:cNvPr>
          <p:cNvSpPr>
            <a:spLocks noGrp="1"/>
          </p:cNvSpPr>
          <p:nvPr>
            <p:ph idx="1"/>
          </p:nvPr>
        </p:nvSpPr>
        <p:spPr/>
        <p:txBody>
          <a:bodyPr>
            <a:normAutofit/>
          </a:bodyPr>
          <a:lstStyle/>
          <a:p>
            <a:r>
              <a:rPr lang="en-US" dirty="0"/>
              <a:t>A respiratory disease of pigs caused by type A influenza virus</a:t>
            </a:r>
          </a:p>
          <a:p>
            <a:r>
              <a:rPr lang="en-US" dirty="0"/>
              <a:t>When this virus is detected in a person, it is called Variant Influenza Virus as was seen in the 2009 Influenza Pandemic</a:t>
            </a:r>
          </a:p>
          <a:p>
            <a:r>
              <a:rPr lang="en-US" dirty="0"/>
              <a:t>Most commonly, transmitted to humans human infections due to exposure to infected pigs</a:t>
            </a:r>
          </a:p>
          <a:p>
            <a:r>
              <a:rPr lang="en-US" dirty="0"/>
              <a:t>The virus can also be transmitted through direct contact of an infected surface or person and then touching your face</a:t>
            </a:r>
          </a:p>
          <a:p>
            <a:r>
              <a:rPr lang="en-US" dirty="0"/>
              <a:t>The third way of transmission is through the air in droplets or dust</a:t>
            </a:r>
          </a:p>
          <a:p>
            <a:r>
              <a:rPr lang="en-US" dirty="0"/>
              <a:t>The United States of America faced the virus since 2009.</a:t>
            </a:r>
          </a:p>
        </p:txBody>
      </p:sp>
    </p:spTree>
    <p:extLst>
      <p:ext uri="{BB962C8B-B14F-4D97-AF65-F5344CB8AC3E}">
        <p14:creationId xmlns:p14="http://schemas.microsoft.com/office/powerpoint/2010/main" val="391820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BDC2-EC14-4BCF-883E-F954E8A8D451}"/>
              </a:ext>
            </a:extLst>
          </p:cNvPr>
          <p:cNvSpPr>
            <a:spLocks noGrp="1"/>
          </p:cNvSpPr>
          <p:nvPr>
            <p:ph type="title"/>
          </p:nvPr>
        </p:nvSpPr>
        <p:spPr/>
        <p:txBody>
          <a:bodyPr/>
          <a:lstStyle/>
          <a:p>
            <a:r>
              <a:rPr lang="en-US" b="1" dirty="0"/>
              <a:t>Gradient Boosting</a:t>
            </a:r>
          </a:p>
        </p:txBody>
      </p:sp>
      <p:sp>
        <p:nvSpPr>
          <p:cNvPr id="3" name="Content Placeholder 2">
            <a:extLst>
              <a:ext uri="{FF2B5EF4-FFF2-40B4-BE49-F238E27FC236}">
                <a16:creationId xmlns:a16="http://schemas.microsoft.com/office/drawing/2014/main" id="{E8B3CA88-0B55-489D-9E3F-3AAB4CA23F90}"/>
              </a:ext>
            </a:extLst>
          </p:cNvPr>
          <p:cNvSpPr>
            <a:spLocks noGrp="1"/>
          </p:cNvSpPr>
          <p:nvPr>
            <p:ph idx="1"/>
          </p:nvPr>
        </p:nvSpPr>
        <p:spPr/>
        <p:txBody>
          <a:bodyPr>
            <a:normAutofit fontScale="92500" lnSpcReduction="20000"/>
          </a:bodyPr>
          <a:lstStyle/>
          <a:p>
            <a:r>
              <a:rPr lang="en-US" b="1" dirty="0"/>
              <a:t>Method that goes through cycles to iteratively add models into an ensemble</a:t>
            </a:r>
          </a:p>
          <a:p>
            <a:r>
              <a:rPr lang="en-US" dirty="0"/>
              <a:t>It begins by initializing the ensemble with a single model, whose predictions can be pretty naive. However, subsequent additions to the ensemble will address those errors.</a:t>
            </a:r>
          </a:p>
          <a:p>
            <a:endParaRPr lang="en-US" dirty="0"/>
          </a:p>
          <a:p>
            <a:r>
              <a:rPr lang="en-US" b="1" dirty="0"/>
              <a:t>Steps of Gradient Boosting:</a:t>
            </a:r>
          </a:p>
          <a:p>
            <a:pPr lvl="1"/>
            <a:r>
              <a:rPr lang="en-US" dirty="0"/>
              <a:t>First use the current ensemble to generate predictions for each observation in the dataset. Then we add the predictions from all models in the ensemble</a:t>
            </a:r>
          </a:p>
          <a:p>
            <a:pPr lvl="1"/>
            <a:r>
              <a:rPr lang="en-US" dirty="0"/>
              <a:t>The predictions are then used to calculate a loss function, which are my error values</a:t>
            </a:r>
          </a:p>
          <a:p>
            <a:pPr lvl="1"/>
            <a:r>
              <a:rPr lang="en-US" dirty="0"/>
              <a:t>Next we use the loss function to fit a new model that will be added to the ensemble. Specifically, I determined model parameters so that adding this new model to the ensemble will reduce the loss</a:t>
            </a:r>
          </a:p>
          <a:p>
            <a:pPr lvl="1"/>
            <a:r>
              <a:rPr lang="en-US" dirty="0"/>
              <a:t>Finally, we add the new model to ensemble and repeat until we have an accurate model.</a:t>
            </a:r>
          </a:p>
        </p:txBody>
      </p:sp>
    </p:spTree>
    <p:extLst>
      <p:ext uri="{BB962C8B-B14F-4D97-AF65-F5344CB8AC3E}">
        <p14:creationId xmlns:p14="http://schemas.microsoft.com/office/powerpoint/2010/main" val="258196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CEBC-23E4-4625-95E3-DDEA15666DE7}"/>
              </a:ext>
            </a:extLst>
          </p:cNvPr>
          <p:cNvSpPr>
            <a:spLocks noGrp="1"/>
          </p:cNvSpPr>
          <p:nvPr>
            <p:ph type="title"/>
          </p:nvPr>
        </p:nvSpPr>
        <p:spPr/>
        <p:txBody>
          <a:bodyPr/>
          <a:lstStyle/>
          <a:p>
            <a:r>
              <a:rPr lang="en-US" b="1" dirty="0" err="1"/>
              <a:t>XGBoost</a:t>
            </a:r>
            <a:endParaRPr lang="en-US" b="1" dirty="0"/>
          </a:p>
        </p:txBody>
      </p:sp>
      <p:sp>
        <p:nvSpPr>
          <p:cNvPr id="3" name="Content Placeholder 2">
            <a:extLst>
              <a:ext uri="{FF2B5EF4-FFF2-40B4-BE49-F238E27FC236}">
                <a16:creationId xmlns:a16="http://schemas.microsoft.com/office/drawing/2014/main" id="{9DFC5ECC-9864-4613-B6CC-EFC93B4045F7}"/>
              </a:ext>
            </a:extLst>
          </p:cNvPr>
          <p:cNvSpPr>
            <a:spLocks noGrp="1"/>
          </p:cNvSpPr>
          <p:nvPr>
            <p:ph idx="1"/>
          </p:nvPr>
        </p:nvSpPr>
        <p:spPr/>
        <p:txBody>
          <a:bodyPr>
            <a:normAutofit fontScale="92500" lnSpcReduction="20000"/>
          </a:bodyPr>
          <a:lstStyle/>
          <a:p>
            <a:r>
              <a:rPr lang="en-US" b="1" dirty="0"/>
              <a:t>An optimized distributed gradient boosting library to be highly efficient, flexible, and portable. </a:t>
            </a:r>
          </a:p>
          <a:p>
            <a:r>
              <a:rPr lang="en-US" dirty="0"/>
              <a:t>It implements machine learning under the Gradient Boosting framework, as it provides a parallel tree boosting to solve data science problems in a fast and accurate way.</a:t>
            </a:r>
          </a:p>
          <a:p>
            <a:r>
              <a:rPr lang="en-US" b="1" dirty="0"/>
              <a:t>Parameters</a:t>
            </a:r>
          </a:p>
          <a:p>
            <a:pPr lvl="1"/>
            <a:r>
              <a:rPr lang="en-US" dirty="0" err="1"/>
              <a:t>n_estimators</a:t>
            </a:r>
            <a:r>
              <a:rPr lang="en-US" dirty="0"/>
              <a:t> </a:t>
            </a:r>
            <a:r>
              <a:rPr lang="en-US" dirty="0">
                <a:sym typeface="Wingdings" panose="05000000000000000000" pitchFamily="2" charset="2"/>
              </a:rPr>
              <a:t></a:t>
            </a:r>
            <a:r>
              <a:rPr lang="en-US" dirty="0"/>
              <a:t> Specifies how many times to go through the modeling cycle</a:t>
            </a:r>
          </a:p>
          <a:p>
            <a:pPr lvl="1"/>
            <a:r>
              <a:rPr lang="en-US" dirty="0" err="1"/>
              <a:t>max_depth</a:t>
            </a:r>
            <a:r>
              <a:rPr lang="en-US" dirty="0"/>
              <a:t> </a:t>
            </a:r>
            <a:r>
              <a:rPr lang="en-US" dirty="0">
                <a:sym typeface="Wingdings" panose="05000000000000000000" pitchFamily="2" charset="2"/>
              </a:rPr>
              <a:t> </a:t>
            </a:r>
            <a:r>
              <a:rPr lang="en-US" dirty="0"/>
              <a:t>Maximum depth of a tree, large value can cause overfitting</a:t>
            </a:r>
          </a:p>
          <a:p>
            <a:pPr lvl="1"/>
            <a:r>
              <a:rPr lang="en-US" dirty="0" err="1"/>
              <a:t>learning_rate</a:t>
            </a:r>
            <a:r>
              <a:rPr lang="en-US" dirty="0"/>
              <a:t> </a:t>
            </a:r>
            <a:r>
              <a:rPr lang="en-US" dirty="0">
                <a:sym typeface="Wingdings" panose="05000000000000000000" pitchFamily="2" charset="2"/>
              </a:rPr>
              <a:t> Shrinkage factor that avoids overfitting of the model</a:t>
            </a:r>
            <a:endParaRPr lang="en-US" dirty="0"/>
          </a:p>
          <a:p>
            <a:pPr lvl="1"/>
            <a:r>
              <a:rPr lang="en-US" dirty="0"/>
              <a:t>subsample </a:t>
            </a:r>
            <a:r>
              <a:rPr lang="en-US" dirty="0">
                <a:sym typeface="Wingdings" panose="05000000000000000000" pitchFamily="2" charset="2"/>
              </a:rPr>
              <a:t> </a:t>
            </a:r>
            <a:r>
              <a:rPr lang="en-US" dirty="0"/>
              <a:t>Subsample ratio of the training instances, it will occur once in every boosting iteration</a:t>
            </a:r>
          </a:p>
          <a:p>
            <a:pPr lvl="1"/>
            <a:r>
              <a:rPr lang="en-US" dirty="0" err="1"/>
              <a:t>colsample_bytree</a:t>
            </a:r>
            <a:r>
              <a:rPr lang="en-US" dirty="0"/>
              <a:t> </a:t>
            </a:r>
            <a:r>
              <a:rPr lang="en-US" dirty="0">
                <a:sym typeface="Wingdings" panose="05000000000000000000" pitchFamily="2" charset="2"/>
              </a:rPr>
              <a:t></a:t>
            </a:r>
            <a:r>
              <a:rPr lang="en-US" dirty="0"/>
              <a:t> Subsample ratio of columns when constructing each tree</a:t>
            </a:r>
          </a:p>
          <a:p>
            <a:pPr lvl="1"/>
            <a:r>
              <a:rPr lang="en-US" dirty="0" err="1"/>
              <a:t>colsample_bylevel</a:t>
            </a:r>
            <a:r>
              <a:rPr lang="en-US" dirty="0"/>
              <a:t> </a:t>
            </a:r>
            <a:r>
              <a:rPr lang="en-US" dirty="0">
                <a:sym typeface="Wingdings" panose="05000000000000000000" pitchFamily="2" charset="2"/>
              </a:rPr>
              <a:t> </a:t>
            </a:r>
            <a:r>
              <a:rPr lang="en-US" dirty="0"/>
              <a:t> Subsample ratio of columns for each level</a:t>
            </a:r>
          </a:p>
          <a:p>
            <a:pPr lvl="1"/>
            <a:r>
              <a:rPr lang="en-US" dirty="0"/>
              <a:t>gamma </a:t>
            </a:r>
            <a:r>
              <a:rPr lang="en-US" dirty="0">
                <a:sym typeface="Wingdings" panose="05000000000000000000" pitchFamily="2" charset="2"/>
              </a:rPr>
              <a:t></a:t>
            </a:r>
            <a:r>
              <a:rPr lang="en-US" dirty="0"/>
              <a:t> Minimum loss reduction required to make a </a:t>
            </a:r>
            <a:r>
              <a:rPr lang="en-US" dirty="0" err="1"/>
              <a:t>futher</a:t>
            </a:r>
            <a:r>
              <a:rPr lang="en-US" dirty="0"/>
              <a:t> partition of a leaf node of the tree</a:t>
            </a:r>
          </a:p>
        </p:txBody>
      </p:sp>
    </p:spTree>
    <p:extLst>
      <p:ext uri="{BB962C8B-B14F-4D97-AF65-F5344CB8AC3E}">
        <p14:creationId xmlns:p14="http://schemas.microsoft.com/office/powerpoint/2010/main" val="321330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60C9-CF77-4F6B-BAEE-69B057BD086D}"/>
              </a:ext>
            </a:extLst>
          </p:cNvPr>
          <p:cNvSpPr>
            <a:spLocks noGrp="1"/>
          </p:cNvSpPr>
          <p:nvPr>
            <p:ph type="title"/>
          </p:nvPr>
        </p:nvSpPr>
        <p:spPr/>
        <p:txBody>
          <a:bodyPr/>
          <a:lstStyle/>
          <a:p>
            <a:r>
              <a:rPr lang="en-US" b="1" dirty="0"/>
              <a:t>Analysis Process</a:t>
            </a:r>
          </a:p>
        </p:txBody>
      </p:sp>
      <p:sp>
        <p:nvSpPr>
          <p:cNvPr id="3" name="Content Placeholder 2">
            <a:extLst>
              <a:ext uri="{FF2B5EF4-FFF2-40B4-BE49-F238E27FC236}">
                <a16:creationId xmlns:a16="http://schemas.microsoft.com/office/drawing/2014/main" id="{292CA7DC-A739-4339-8A2B-98CBFA6D125D}"/>
              </a:ext>
            </a:extLst>
          </p:cNvPr>
          <p:cNvSpPr>
            <a:spLocks noGrp="1"/>
          </p:cNvSpPr>
          <p:nvPr>
            <p:ph idx="1"/>
          </p:nvPr>
        </p:nvSpPr>
        <p:spPr/>
        <p:txBody>
          <a:bodyPr>
            <a:normAutofit fontScale="77500" lnSpcReduction="20000"/>
          </a:bodyPr>
          <a:lstStyle/>
          <a:p>
            <a:r>
              <a:rPr lang="en-US" dirty="0"/>
              <a:t>Merge pandemic case count dataset and stock market dataset for each pandemic and each stock index</a:t>
            </a:r>
          </a:p>
          <a:p>
            <a:r>
              <a:rPr lang="en-US" dirty="0"/>
              <a:t>Create lag columns up to 21 days, this will allow a constant feed of previous prices into the </a:t>
            </a:r>
            <a:r>
              <a:rPr lang="en-US" dirty="0" err="1"/>
              <a:t>XGBoost</a:t>
            </a:r>
            <a:r>
              <a:rPr lang="en-US" dirty="0"/>
              <a:t> model for analysis</a:t>
            </a:r>
          </a:p>
          <a:p>
            <a:r>
              <a:rPr lang="en-US" dirty="0"/>
              <a:t>Split into Train, Validation, and Test Sets</a:t>
            </a:r>
          </a:p>
          <a:p>
            <a:pPr lvl="1"/>
            <a:r>
              <a:rPr lang="en-US" dirty="0"/>
              <a:t>60% for training and 20% for validation and testing each</a:t>
            </a:r>
          </a:p>
          <a:p>
            <a:r>
              <a:rPr lang="en-US" dirty="0"/>
              <a:t>Scale the data as stock prices overall are always increasing</a:t>
            </a:r>
          </a:p>
          <a:p>
            <a:r>
              <a:rPr lang="en-US" dirty="0"/>
              <a:t>Build </a:t>
            </a:r>
            <a:r>
              <a:rPr lang="en-US" dirty="0" err="1"/>
              <a:t>XGBoost</a:t>
            </a:r>
            <a:r>
              <a:rPr lang="en-US" dirty="0"/>
              <a:t> model taking into account Adjusted Close, OHLC, Range of Open and Close, Range of High and Low, Volume, and Case Count</a:t>
            </a:r>
          </a:p>
          <a:p>
            <a:r>
              <a:rPr lang="en-US" dirty="0"/>
              <a:t>Fit the model on the Train Set</a:t>
            </a:r>
          </a:p>
          <a:p>
            <a:r>
              <a:rPr lang="en-US" dirty="0"/>
              <a:t>Predict and tune using the Validation Set</a:t>
            </a:r>
          </a:p>
          <a:p>
            <a:r>
              <a:rPr lang="en-US" dirty="0"/>
              <a:t>Predict with tuned model on Test Set</a:t>
            </a:r>
          </a:p>
          <a:p>
            <a:r>
              <a:rPr lang="en-US" dirty="0"/>
              <a:t>Measure accuracy using Mean Squared Error and Mean Absolute Error</a:t>
            </a:r>
          </a:p>
          <a:p>
            <a:pPr lvl="1"/>
            <a:r>
              <a:rPr lang="en-US" dirty="0"/>
              <a:t>MSE </a:t>
            </a:r>
            <a:r>
              <a:rPr lang="en-US" dirty="0">
                <a:sym typeface="Wingdings" panose="05000000000000000000" pitchFamily="2" charset="2"/>
              </a:rPr>
              <a:t> A</a:t>
            </a:r>
            <a:r>
              <a:rPr lang="en-US" dirty="0"/>
              <a:t>verage squared difference between the estimated values and the actual value</a:t>
            </a:r>
          </a:p>
          <a:p>
            <a:pPr lvl="1"/>
            <a:r>
              <a:rPr lang="en-US" dirty="0"/>
              <a:t>MAE </a:t>
            </a:r>
            <a:r>
              <a:rPr lang="en-US" dirty="0">
                <a:sym typeface="Wingdings" panose="05000000000000000000" pitchFamily="2" charset="2"/>
              </a:rPr>
              <a:t> </a:t>
            </a:r>
            <a:r>
              <a:rPr lang="en-US" dirty="0"/>
              <a:t> Measure of errors between paired observations expressing the same phenomenon</a:t>
            </a:r>
          </a:p>
        </p:txBody>
      </p:sp>
    </p:spTree>
    <p:extLst>
      <p:ext uri="{BB962C8B-B14F-4D97-AF65-F5344CB8AC3E}">
        <p14:creationId xmlns:p14="http://schemas.microsoft.com/office/powerpoint/2010/main" val="270249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FFF5-6DAB-493E-B4B8-7A31A1B1FDE1}"/>
              </a:ext>
            </a:extLst>
          </p:cNvPr>
          <p:cNvSpPr>
            <a:spLocks noGrp="1"/>
          </p:cNvSpPr>
          <p:nvPr>
            <p:ph type="title"/>
          </p:nvPr>
        </p:nvSpPr>
        <p:spPr/>
        <p:txBody>
          <a:bodyPr/>
          <a:lstStyle/>
          <a:p>
            <a:r>
              <a:rPr lang="en-US" b="1" dirty="0"/>
              <a:t>Libraries/Packages</a:t>
            </a:r>
          </a:p>
        </p:txBody>
      </p:sp>
      <p:sp>
        <p:nvSpPr>
          <p:cNvPr id="3" name="Content Placeholder 2">
            <a:extLst>
              <a:ext uri="{FF2B5EF4-FFF2-40B4-BE49-F238E27FC236}">
                <a16:creationId xmlns:a16="http://schemas.microsoft.com/office/drawing/2014/main" id="{27649E17-C191-4DA9-A636-5EEE73672B07}"/>
              </a:ext>
            </a:extLst>
          </p:cNvPr>
          <p:cNvSpPr>
            <a:spLocks noGrp="1"/>
          </p:cNvSpPr>
          <p:nvPr>
            <p:ph idx="1"/>
          </p:nvPr>
        </p:nvSpPr>
        <p:spPr/>
        <p:txBody>
          <a:bodyPr>
            <a:noAutofit/>
          </a:bodyPr>
          <a:lstStyle/>
          <a:p>
            <a:r>
              <a:rPr lang="en-US" sz="2000" dirty="0"/>
              <a:t>TQDM</a:t>
            </a:r>
          </a:p>
          <a:p>
            <a:r>
              <a:rPr lang="en-US" sz="2000" dirty="0"/>
              <a:t>Matplotlib</a:t>
            </a:r>
          </a:p>
          <a:p>
            <a:r>
              <a:rPr lang="en-US" sz="2000" dirty="0" err="1"/>
              <a:t>Numpy</a:t>
            </a:r>
            <a:endParaRPr lang="en-US" sz="2000" dirty="0"/>
          </a:p>
          <a:p>
            <a:r>
              <a:rPr lang="en-US" sz="2000" dirty="0"/>
              <a:t>Pandas</a:t>
            </a:r>
          </a:p>
          <a:p>
            <a:r>
              <a:rPr lang="en-US" sz="2000" dirty="0"/>
              <a:t>Seaborn</a:t>
            </a:r>
          </a:p>
          <a:p>
            <a:r>
              <a:rPr lang="en-US" sz="2000" dirty="0"/>
              <a:t>Datetime</a:t>
            </a:r>
          </a:p>
          <a:p>
            <a:r>
              <a:rPr lang="en-US" sz="2000" dirty="0" err="1"/>
              <a:t>rcParams</a:t>
            </a:r>
            <a:endParaRPr lang="en-US" sz="2000" dirty="0"/>
          </a:p>
          <a:p>
            <a:r>
              <a:rPr lang="en-US" sz="2000" dirty="0" err="1"/>
              <a:t>Sklean</a:t>
            </a:r>
            <a:r>
              <a:rPr lang="en-US" sz="2000" dirty="0"/>
              <a:t> metrics</a:t>
            </a:r>
          </a:p>
          <a:p>
            <a:r>
              <a:rPr lang="en-US" sz="2000" dirty="0" err="1"/>
              <a:t>Sklearn</a:t>
            </a:r>
            <a:r>
              <a:rPr lang="en-US" sz="2000" dirty="0"/>
              <a:t> preprocessing</a:t>
            </a:r>
          </a:p>
          <a:p>
            <a:r>
              <a:rPr lang="en-US" sz="2000" dirty="0" err="1"/>
              <a:t>XGBoost</a:t>
            </a:r>
            <a:endParaRPr lang="en-US" sz="2000" dirty="0"/>
          </a:p>
          <a:p>
            <a:r>
              <a:rPr lang="en-US" sz="2000" dirty="0" err="1"/>
              <a:t>Mplcursors</a:t>
            </a:r>
            <a:endParaRPr lang="en-US" sz="2000" dirty="0"/>
          </a:p>
        </p:txBody>
      </p:sp>
    </p:spTree>
    <p:extLst>
      <p:ext uri="{BB962C8B-B14F-4D97-AF65-F5344CB8AC3E}">
        <p14:creationId xmlns:p14="http://schemas.microsoft.com/office/powerpoint/2010/main" val="4158709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62</TotalTime>
  <Words>1085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Pandemics vs. Stock Market</vt:lpstr>
      <vt:lpstr>Problem Statement</vt:lpstr>
      <vt:lpstr>Coronavirus (Covid-19)</vt:lpstr>
      <vt:lpstr>Ebola</vt:lpstr>
      <vt:lpstr>Swine Flu (H1N1)</vt:lpstr>
      <vt:lpstr>Gradient Boosting</vt:lpstr>
      <vt:lpstr>XGBoost</vt:lpstr>
      <vt:lpstr>Analysis Process</vt:lpstr>
      <vt:lpstr>Libraries/Packages</vt:lpstr>
      <vt:lpstr>COVID19_DJI</vt:lpstr>
      <vt:lpstr>EBOLA_DJI</vt:lpstr>
      <vt:lpstr>Swine_DJI</vt:lpstr>
      <vt:lpstr>Graphical Representations</vt:lpstr>
      <vt:lpstr>Conclusion/Analysis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Pandemics vs. Stock Market</dc:title>
  <dc:creator>Akhilesh Akula</dc:creator>
  <cp:lastModifiedBy>Akhilesh Akula</cp:lastModifiedBy>
  <cp:revision>7</cp:revision>
  <dcterms:created xsi:type="dcterms:W3CDTF">2020-05-05T20:51:02Z</dcterms:created>
  <dcterms:modified xsi:type="dcterms:W3CDTF">2020-05-05T21:53:17Z</dcterms:modified>
</cp:coreProperties>
</file>