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9" r:id="rId4"/>
    <p:sldId id="260" r:id="rId5"/>
    <p:sldId id="261" r:id="rId6"/>
    <p:sldId id="262" r:id="rId7"/>
    <p:sldId id="263" r:id="rId8"/>
    <p:sldId id="268" r:id="rId9"/>
    <p:sldId id="26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2CFEB-D09F-12AB-1105-61CDD8C75E3C}" v="11" dt="2024-08-08T17:33:02.940"/>
    <p1510:client id="{B1559BB6-6D86-13A6-64CF-8E55796412A7}" v="2165" dt="2024-08-08T01:41:01.562"/>
    <p1510:client id="{C1703B35-AF5A-AC7D-E770-19E38AFEE1F9}" v="2" dt="2024-08-08T22:49:29.728"/>
    <p1510:client id="{DA59BA8C-F963-C499-66A7-398E3F489273}" v="10" dt="2024-08-08T21:30:10.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6a5b248d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6a5b248d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Meagan</a:t>
            </a:r>
            <a:endParaRPr/>
          </a:p>
          <a:p>
            <a:pPr marL="0" lvl="0" indent="0" algn="l" rtl="0">
              <a:spcBef>
                <a:spcPts val="0"/>
              </a:spcBef>
              <a:spcAft>
                <a:spcPts val="0"/>
              </a:spcAft>
              <a:buNone/>
            </a:pPr>
            <a:endParaRPr/>
          </a:p>
          <a:p>
            <a:pPr marL="457200" lvl="0" indent="-304800" algn="l" rtl="0">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Today, we're tackling the challenge of condensing lengthy podcasts into digestible summaries.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Podcasts offer valuable insights, but their length can be overwhelming for listeners seeking concise information.</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Our objective is to streamline the podcast consumption experience by automating the summarization process.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Our goal is to automate the summarization of podcasts, making it easier for listeners to access key information without listening to the entire episode.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By generating highlights from podcasts, we aim to provide listeners with a quick overview of the episode's main points and topics.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Automating this process saves time for listeners and helps them discover relevant content more efficiently.</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start by transcribing audio podcasts into text transcripts using automatic speech recognition (ASR) technology.</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TF-IDF helps us identify significant words and phrases in the text</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By combining transcription with NLP techniques, we can efficiently summarize podcasts and generate highlights that capture the essence of the episodes.</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6a5b248d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6a5b248d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Meagan</a:t>
            </a:r>
            <a:endParaRPr/>
          </a:p>
          <a:p>
            <a:pPr marL="0" lvl="0" indent="0" algn="l" rtl="0">
              <a:spcBef>
                <a:spcPts val="0"/>
              </a:spcBef>
              <a:spcAft>
                <a:spcPts val="0"/>
              </a:spcAft>
              <a:buNone/>
            </a:pPr>
            <a:endParaRPr/>
          </a:p>
          <a:p>
            <a:pPr marL="457200" lvl="0" indent="-304800" algn="l" rtl="0">
              <a:lnSpc>
                <a:spcPct val="115000"/>
              </a:lnSpc>
              <a:spcBef>
                <a:spcPts val="150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Data Loading:</a:t>
            </a:r>
            <a:r>
              <a:rPr lang="en" sz="1200">
                <a:solidFill>
                  <a:schemeClr val="dk1"/>
                </a:solidFill>
                <a:latin typeface="Times New Roman"/>
                <a:ea typeface="Times New Roman"/>
                <a:cs typeface="Times New Roman"/>
                <a:sym typeface="Times New Roman"/>
              </a:rPr>
              <a:t> We start by loading the podcast datasets ('final_df_raw.csv') using Pandas.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Audio Data Download:</a:t>
            </a:r>
            <a:r>
              <a:rPr lang="en" sz="1200">
                <a:solidFill>
                  <a:schemeClr val="dk1"/>
                </a:solidFill>
                <a:latin typeface="Times New Roman"/>
                <a:ea typeface="Times New Roman"/>
                <a:cs typeface="Times New Roman"/>
                <a:sym typeface="Times New Roman"/>
              </a:rPr>
              <a:t> Utilizing download_audio function, we fetch audio content from specific URLs, handling any download errors gracefully.</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Text Tokenization:</a:t>
            </a:r>
            <a:r>
              <a:rPr lang="en" sz="1200">
                <a:solidFill>
                  <a:schemeClr val="dk1"/>
                </a:solidFill>
                <a:latin typeface="Times New Roman"/>
                <a:ea typeface="Times New Roman"/>
                <a:cs typeface="Times New Roman"/>
                <a:sym typeface="Times New Roman"/>
              </a:rPr>
              <a:t> Textual preprocessing is performed using NLTK. The tokenize_text function tokenizes, removes punctuation, stopwords, and applies stemming.</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Tokenization Process:</a:t>
            </a:r>
            <a:r>
              <a:rPr lang="en" sz="1200">
                <a:solidFill>
                  <a:schemeClr val="dk1"/>
                </a:solidFill>
                <a:latin typeface="Times New Roman"/>
                <a:ea typeface="Times New Roman"/>
                <a:cs typeface="Times New Roman"/>
                <a:sym typeface="Times New Roman"/>
              </a:rPr>
              <a:t> We iterate through each transcript in the dataset, tokenize it, and append the tokens to a list.</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Integration with Dataset:</a:t>
            </a:r>
            <a:r>
              <a:rPr lang="en" sz="1200">
                <a:solidFill>
                  <a:schemeClr val="dk1"/>
                </a:solidFill>
                <a:latin typeface="Times New Roman"/>
                <a:ea typeface="Times New Roman"/>
                <a:cs typeface="Times New Roman"/>
                <a:sym typeface="Times New Roman"/>
              </a:rPr>
              <a:t> Tokenized transcripts are added back to the original dataset under 'tokenized_transcript' column.</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Roboto"/>
              <a:buChar char="●"/>
            </a:pPr>
            <a:r>
              <a:rPr lang="en" sz="1200" b="1">
                <a:solidFill>
                  <a:schemeClr val="dk1"/>
                </a:solidFill>
                <a:latin typeface="Times New Roman"/>
                <a:ea typeface="Times New Roman"/>
                <a:cs typeface="Times New Roman"/>
                <a:sym typeface="Times New Roman"/>
              </a:rPr>
              <a:t>Dataset Saving:</a:t>
            </a:r>
            <a:r>
              <a:rPr lang="en" sz="1200">
                <a:solidFill>
                  <a:schemeClr val="dk1"/>
                </a:solidFill>
                <a:latin typeface="Times New Roman"/>
                <a:ea typeface="Times New Roman"/>
                <a:cs typeface="Times New Roman"/>
                <a:sym typeface="Times New Roman"/>
              </a:rPr>
              <a:t> The updated dataset, now containing tokenized transcripts, is saved to 'all_podcast_with_tokens.csv'.</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500"/>
              </a:spcBef>
              <a:spcAft>
                <a:spcPts val="0"/>
              </a:spcAft>
              <a:buNone/>
            </a:pPr>
            <a:r>
              <a:rPr lang="en" sz="1200">
                <a:solidFill>
                  <a:schemeClr val="dk1"/>
                </a:solidFill>
                <a:latin typeface="Times New Roman"/>
                <a:ea typeface="Times New Roman"/>
                <a:cs typeface="Times New Roman"/>
                <a:sym typeface="Times New Roman"/>
              </a:rPr>
              <a:t>Quick note on challenges: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5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There were some challenges faced with preprocessing in specific removing the time stamps from the podcasts data. Since most of the time stamps were set up in a different orientation within each section of the podcasts and there was a stamp every minute or so the removal process for all time stamps posed a challenge. Most were removed using code specifications on the formatting but some still remained.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Ideally all time stamps being removed would be best but with the short project window the removal was not ideal.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5766342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5766342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5766342f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5766342f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5766342f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5766342f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6a5b248d4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6a5b248d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6a5b248d4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6a5b248d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Parth</a:t>
            </a:r>
            <a:endParaRPr/>
          </a:p>
        </p:txBody>
      </p:sp>
    </p:spTree>
    <p:extLst>
      <p:ext uri="{BB962C8B-B14F-4D97-AF65-F5344CB8AC3E}">
        <p14:creationId xmlns:p14="http://schemas.microsoft.com/office/powerpoint/2010/main" val="243924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6a5b248d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6a5b248d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Aakash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423425" cy="1819250"/>
          </a:xfrm>
          <a:prstGeom prst="rect">
            <a:avLst/>
          </a:prstGeom>
        </p:spPr>
        <p:txBody>
          <a:bodyPr spcFirstLastPara="1" wrap="square" lIns="91425" tIns="91425" rIns="91425" bIns="91425" anchor="t" anchorCtr="0">
            <a:normAutofit/>
          </a:bodyPr>
          <a:lstStyle/>
          <a:p>
            <a:r>
              <a:rPr lang="en" sz="3200" dirty="0"/>
              <a:t>Flight Price Prediction Using </a:t>
            </a:r>
            <a:r>
              <a:rPr lang="en" sz="3200" dirty="0" err="1"/>
              <a:t>Streamlit</a:t>
            </a:r>
            <a:r>
              <a:rPr lang="en" sz="3200" dirty="0"/>
              <a:t> </a:t>
            </a: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indent="0"/>
            <a:r>
              <a:rPr lang="en" dirty="0"/>
              <a:t>Group: Aakash Singhal</a:t>
            </a:r>
          </a:p>
          <a:p>
            <a:pPr marL="0" indent="0"/>
            <a:r>
              <a:rPr lang="en" dirty="0"/>
              <a:t>NU ID : 002761944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6"/>
                </a:solidFill>
              </a:rPr>
              <a:t>Basic Idea:</a:t>
            </a:r>
            <a:endParaRPr lang="en-US" dirty="0">
              <a:solidFill>
                <a:schemeClr val="accent6"/>
              </a:solidFill>
            </a:endParaRPr>
          </a:p>
        </p:txBody>
      </p:sp>
      <p:sp>
        <p:nvSpPr>
          <p:cNvPr id="141" name="Google Shape;141;p14"/>
          <p:cNvSpPr txBox="1">
            <a:spLocks noGrp="1"/>
          </p:cNvSpPr>
          <p:nvPr>
            <p:ph type="body" idx="1"/>
          </p:nvPr>
        </p:nvSpPr>
        <p:spPr>
          <a:xfrm>
            <a:off x="547046" y="1216575"/>
            <a:ext cx="4153654" cy="3262200"/>
          </a:xfrm>
          <a:prstGeom prst="rect">
            <a:avLst/>
          </a:prstGeom>
        </p:spPr>
        <p:txBody>
          <a:bodyPr spcFirstLastPara="1" wrap="square" lIns="91425" tIns="91425" rIns="91425" bIns="91425" anchor="t" anchorCtr="0">
            <a:normAutofit/>
          </a:bodyPr>
          <a:lstStyle/>
          <a:p>
            <a:pPr indent="-304800">
              <a:spcBef>
                <a:spcPts val="1500"/>
              </a:spcBef>
              <a:buClr>
                <a:srgbClr val="ECECEC"/>
              </a:buClr>
              <a:buSzPts val="1200"/>
              <a:buFont typeface="Roboto"/>
              <a:buChar char="●"/>
            </a:pPr>
            <a:r>
              <a:rPr lang="en" sz="1200" dirty="0">
                <a:solidFill>
                  <a:srgbClr val="ECECEC"/>
                </a:solidFill>
                <a:latin typeface="Roboto"/>
                <a:ea typeface="Roboto"/>
                <a:cs typeface="Roboto"/>
                <a:sym typeface="Roboto"/>
              </a:rPr>
              <a:t>Problem:  Predicting Flight Price from Labelled </a:t>
            </a:r>
            <a:r>
              <a:rPr lang="en" sz="1200">
                <a:solidFill>
                  <a:srgbClr val="ECECEC"/>
                </a:solidFill>
                <a:latin typeface="Roboto"/>
                <a:ea typeface="Roboto"/>
                <a:cs typeface="Roboto"/>
                <a:sym typeface="Roboto"/>
              </a:rPr>
              <a:t>Dataset available in csv format.</a:t>
            </a:r>
            <a:br>
              <a:rPr lang="en" sz="1200" dirty="0">
                <a:latin typeface="Roboto"/>
                <a:ea typeface="Roboto"/>
                <a:cs typeface="Roboto"/>
              </a:rPr>
            </a:br>
            <a:br>
              <a:rPr lang="en" sz="1200" dirty="0">
                <a:latin typeface="Roboto"/>
                <a:ea typeface="Roboto"/>
                <a:cs typeface="Roboto"/>
              </a:rPr>
            </a:br>
            <a:endParaRPr sz="1200">
              <a:solidFill>
                <a:srgbClr val="ECECEC"/>
              </a:solidFill>
              <a:latin typeface="Roboto"/>
              <a:ea typeface="Roboto"/>
              <a:cs typeface="Roboto"/>
              <a:sym typeface="Roboto"/>
            </a:endParaRPr>
          </a:p>
          <a:p>
            <a:pPr indent="-304800">
              <a:buClr>
                <a:srgbClr val="ECECEC"/>
              </a:buClr>
              <a:buSzPts val="1200"/>
              <a:buFont typeface="Roboto"/>
              <a:buChar char="●"/>
            </a:pPr>
            <a:r>
              <a:rPr lang="en" sz="1200" dirty="0">
                <a:solidFill>
                  <a:srgbClr val="ECECEC"/>
                </a:solidFill>
                <a:latin typeface="Roboto"/>
                <a:ea typeface="Roboto"/>
                <a:cs typeface="Roboto"/>
                <a:sym typeface="Roboto"/>
              </a:rPr>
              <a:t>Objective: To develop Machine Learning Model that would predict based on input features</a:t>
            </a:r>
            <a:br>
              <a:rPr lang="en" sz="1200" dirty="0">
                <a:latin typeface="Roboto"/>
                <a:ea typeface="Roboto"/>
                <a:cs typeface="Roboto"/>
              </a:rPr>
            </a:br>
            <a:endParaRPr sz="1200">
              <a:solidFill>
                <a:srgbClr val="ECECEC"/>
              </a:solidFill>
              <a:latin typeface="Roboto"/>
              <a:ea typeface="Roboto"/>
              <a:cs typeface="Roboto"/>
              <a:sym typeface="Roboto"/>
            </a:endParaRPr>
          </a:p>
          <a:p>
            <a:pPr indent="-304800">
              <a:buClr>
                <a:srgbClr val="ECECEC"/>
              </a:buClr>
              <a:buSzPts val="1200"/>
              <a:buFont typeface="Roboto"/>
              <a:buChar char="●"/>
            </a:pPr>
            <a:r>
              <a:rPr lang="en" sz="1200" dirty="0">
                <a:solidFill>
                  <a:srgbClr val="ECECEC"/>
                </a:solidFill>
                <a:latin typeface="Roboto"/>
                <a:ea typeface="Roboto"/>
                <a:cs typeface="Roboto"/>
                <a:sym typeface="Roboto"/>
              </a:rPr>
              <a:t>Approach: Data Preprocessing, Exploratory Data Analysis, Feature Engineering, Running ML models</a:t>
            </a:r>
            <a:endParaRPr lang="en" sz="1200" dirty="0">
              <a:solidFill>
                <a:srgbClr val="ECECEC"/>
              </a:solidFill>
              <a:latin typeface="Roboto"/>
              <a:ea typeface="Roboto"/>
              <a:cs typeface="Roboto"/>
            </a:endParaRPr>
          </a:p>
          <a:p>
            <a:pPr marL="0" lvl="0" indent="0" algn="l" rtl="0">
              <a:spcBef>
                <a:spcPts val="1500"/>
              </a:spcBef>
              <a:spcAft>
                <a:spcPts val="1200"/>
              </a:spcAft>
              <a:buNone/>
            </a:pPr>
            <a:endParaRPr/>
          </a:p>
        </p:txBody>
      </p:sp>
      <p:pic>
        <p:nvPicPr>
          <p:cNvPr id="2" name="Picture 1" descr="Image result for flights">
            <a:extLst>
              <a:ext uri="{FF2B5EF4-FFF2-40B4-BE49-F238E27FC236}">
                <a16:creationId xmlns:a16="http://schemas.microsoft.com/office/drawing/2014/main" id="{9653BC0F-23B2-0D72-5813-C2F60D04184E}"/>
              </a:ext>
            </a:extLst>
          </p:cNvPr>
          <p:cNvPicPr>
            <a:picLocks noChangeAspect="1"/>
          </p:cNvPicPr>
          <p:nvPr/>
        </p:nvPicPr>
        <p:blipFill>
          <a:blip r:embed="rId3"/>
          <a:stretch>
            <a:fillRect/>
          </a:stretch>
        </p:blipFill>
        <p:spPr>
          <a:xfrm>
            <a:off x="5125605" y="979920"/>
            <a:ext cx="3314700" cy="2571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158955" y="237886"/>
            <a:ext cx="7038900" cy="637010"/>
          </a:xfrm>
          <a:prstGeom prst="rect">
            <a:avLst/>
          </a:prstGeom>
        </p:spPr>
        <p:txBody>
          <a:bodyPr spcFirstLastPara="1" wrap="square" lIns="91425" tIns="91425" rIns="91425" bIns="91425" anchor="t" anchorCtr="0">
            <a:normAutofit/>
          </a:bodyPr>
          <a:lstStyle/>
          <a:p>
            <a:r>
              <a:rPr lang="en" dirty="0">
                <a:solidFill>
                  <a:schemeClr val="accent6"/>
                </a:solidFill>
              </a:rPr>
              <a:t>Data Preprocessing and Cleaning:</a:t>
            </a:r>
            <a:endParaRPr lang="en-US">
              <a:solidFill>
                <a:schemeClr val="accent6"/>
              </a:solidFill>
            </a:endParaRPr>
          </a:p>
        </p:txBody>
      </p:sp>
      <p:sp>
        <p:nvSpPr>
          <p:cNvPr id="158" name="Google Shape;158;p16"/>
          <p:cNvSpPr txBox="1">
            <a:spLocks noGrp="1"/>
          </p:cNvSpPr>
          <p:nvPr>
            <p:ph type="body" idx="1"/>
          </p:nvPr>
        </p:nvSpPr>
        <p:spPr>
          <a:xfrm>
            <a:off x="1158450" y="892564"/>
            <a:ext cx="7397700" cy="4048536"/>
          </a:xfrm>
          <a:prstGeom prst="rect">
            <a:avLst/>
          </a:prstGeom>
        </p:spPr>
        <p:txBody>
          <a:bodyPr spcFirstLastPara="1" wrap="square" lIns="91425" tIns="91425" rIns="91425" bIns="91425" anchor="t" anchorCtr="0">
            <a:noAutofit/>
          </a:bodyPr>
          <a:lstStyle/>
          <a:p>
            <a:pPr marL="0" indent="0">
              <a:lnSpc>
                <a:spcPct val="100000"/>
              </a:lnSpc>
              <a:spcBef>
                <a:spcPts val="1500"/>
              </a:spcBef>
              <a:buNone/>
            </a:pPr>
            <a:r>
              <a:rPr lang="en" b="1" dirty="0">
                <a:solidFill>
                  <a:srgbClr val="ECECEC"/>
                </a:solidFill>
              </a:rPr>
              <a:t>Download  the Dataset:</a:t>
            </a:r>
            <a:endParaRPr b="1" dirty="0">
              <a:solidFill>
                <a:srgbClr val="ECECEC"/>
              </a:solidFill>
            </a:endParaRPr>
          </a:p>
          <a:p>
            <a:pPr>
              <a:lnSpc>
                <a:spcPct val="100000"/>
              </a:lnSpc>
              <a:spcBef>
                <a:spcPts val="1500"/>
              </a:spcBef>
              <a:buClr>
                <a:srgbClr val="ECECEC"/>
              </a:buClr>
            </a:pPr>
            <a:r>
              <a:rPr lang="en" dirty="0">
                <a:solidFill>
                  <a:srgbClr val="ECECEC"/>
                </a:solidFill>
              </a:rPr>
              <a:t>Getting to know the data.  Its type, input features depending on categorical or numerical,</a:t>
            </a:r>
          </a:p>
          <a:p>
            <a:pPr marL="0" indent="0">
              <a:lnSpc>
                <a:spcPct val="100000"/>
              </a:lnSpc>
              <a:spcBef>
                <a:spcPts val="1500"/>
              </a:spcBef>
              <a:buNone/>
            </a:pPr>
            <a:r>
              <a:rPr lang="en" b="1" dirty="0">
                <a:solidFill>
                  <a:srgbClr val="ECECEC"/>
                </a:solidFill>
              </a:rPr>
              <a:t>Processing the data:</a:t>
            </a:r>
          </a:p>
          <a:p>
            <a:pPr>
              <a:lnSpc>
                <a:spcPct val="100000"/>
              </a:lnSpc>
              <a:spcBef>
                <a:spcPts val="1500"/>
              </a:spcBef>
              <a:buClr>
                <a:srgbClr val="ECECEC"/>
              </a:buClr>
            </a:pPr>
            <a:r>
              <a:rPr lang="en" dirty="0">
                <a:solidFill>
                  <a:srgbClr val="ECECEC"/>
                </a:solidFill>
              </a:rPr>
              <a:t>Processing data into required format for running models. Such as  number of stops and the time format.</a:t>
            </a:r>
          </a:p>
          <a:p>
            <a:pPr>
              <a:lnSpc>
                <a:spcPct val="100000"/>
              </a:lnSpc>
              <a:spcBef>
                <a:spcPts val="1500"/>
              </a:spcBef>
              <a:buClr>
                <a:srgbClr val="ECECEC"/>
              </a:buClr>
            </a:pPr>
            <a:r>
              <a:rPr lang="en" dirty="0">
                <a:solidFill>
                  <a:srgbClr val="ECECEC"/>
                </a:solidFill>
              </a:rPr>
              <a:t>The duration of flight is expressed in Hours and Minutes. Converting the data to minutes to make interpretable for the model</a:t>
            </a:r>
          </a:p>
          <a:p>
            <a:pPr marL="146050" indent="0">
              <a:lnSpc>
                <a:spcPct val="100000"/>
              </a:lnSpc>
              <a:spcBef>
                <a:spcPts val="1500"/>
              </a:spcBef>
              <a:buClr>
                <a:srgbClr val="ECECEC"/>
              </a:buClr>
              <a:buNone/>
            </a:pPr>
            <a:endParaRPr lang="en" dirty="0">
              <a:solidFill>
                <a:srgbClr val="ECECEC"/>
              </a:solidFill>
            </a:endParaRPr>
          </a:p>
          <a:p>
            <a:pPr marL="146050" indent="0">
              <a:lnSpc>
                <a:spcPct val="100000"/>
              </a:lnSpc>
              <a:spcBef>
                <a:spcPts val="1500"/>
              </a:spcBef>
              <a:buClr>
                <a:srgbClr val="ECECEC"/>
              </a:buClr>
              <a:buNone/>
            </a:pPr>
            <a:endParaRPr lang="en" dirty="0">
              <a:solidFill>
                <a:srgbClr val="ECECEC"/>
              </a:solidFill>
            </a:endParaRPr>
          </a:p>
          <a:p>
            <a:pPr marL="0" lvl="0" indent="0" algn="l" rtl="0">
              <a:lnSpc>
                <a:spcPct val="100000"/>
              </a:lnSpc>
              <a:spcBef>
                <a:spcPts val="1500"/>
              </a:spcBef>
              <a:spcAft>
                <a:spcPts val="0"/>
              </a:spcAft>
              <a:buNone/>
            </a:pPr>
            <a:r>
              <a:rPr lang="en" dirty="0">
                <a:solidFill>
                  <a:srgbClr val="ECECEC"/>
                </a:solidFill>
              </a:rPr>
              <a:t>.</a:t>
            </a:r>
            <a:endParaRPr b="1" dirty="0">
              <a:solidFill>
                <a:srgbClr val="ECECEC"/>
              </a:solidFill>
            </a:endParaRPr>
          </a:p>
          <a:p>
            <a:pPr marL="0" lvl="0" indent="0" algn="l" rtl="0">
              <a:lnSpc>
                <a:spcPct val="100000"/>
              </a:lnSpc>
              <a:spcBef>
                <a:spcPts val="1500"/>
              </a:spcBef>
              <a:spcAft>
                <a:spcPts val="0"/>
              </a:spcAft>
              <a:buNone/>
            </a:pPr>
            <a:endParaRPr>
              <a:solidFill>
                <a:srgbClr val="ECECEC"/>
              </a:solidFill>
            </a:endParaRPr>
          </a:p>
          <a:p>
            <a:pPr marL="0" lvl="0" indent="0" algn="l" rtl="0">
              <a:spcBef>
                <a:spcPts val="1500"/>
              </a:spcBef>
              <a:spcAft>
                <a:spcPts val="0"/>
              </a:spcAft>
              <a:buNone/>
            </a:pPr>
            <a:endParaRPr>
              <a:solidFill>
                <a:srgbClr val="ECECEC"/>
              </a:solidFill>
            </a:endParaRPr>
          </a:p>
          <a:p>
            <a:pPr marL="0" lvl="0" indent="0" algn="l" rtl="0">
              <a:spcBef>
                <a:spcPts val="1500"/>
              </a:spcBef>
              <a:spcAft>
                <a:spcPts val="0"/>
              </a:spcAft>
              <a:buNone/>
            </a:pPr>
            <a:endParaRPr>
              <a:solidFill>
                <a:srgbClr val="ECECEC"/>
              </a:solidFill>
            </a:endParaRPr>
          </a:p>
          <a:p>
            <a:pPr marL="0" lvl="0" indent="0" algn="l" rtl="0">
              <a:spcBef>
                <a:spcPts val="1500"/>
              </a:spcBef>
              <a:spcAft>
                <a:spcPts val="0"/>
              </a:spcAft>
              <a:buNone/>
            </a:pPr>
            <a:endParaRPr>
              <a:solidFill>
                <a:srgbClr val="ECECEC"/>
              </a:solidFill>
            </a:endParaRPr>
          </a:p>
          <a:p>
            <a:pPr marL="0" lvl="0" indent="0" algn="l" rtl="0">
              <a:spcBef>
                <a:spcPts val="1500"/>
              </a:spcBef>
              <a:spcAft>
                <a:spcPts val="1200"/>
              </a:spcAft>
              <a:buNone/>
            </a:pPr>
            <a:endParaRPr b="1">
              <a:solidFill>
                <a:srgbClr val="ECECEC"/>
              </a:solidFill>
            </a:endParaRPr>
          </a:p>
        </p:txBody>
      </p:sp>
      <p:pic>
        <p:nvPicPr>
          <p:cNvPr id="2" name="Picture 1" descr="A screenshot of a phone&#10;&#10;Description automatically generated">
            <a:extLst>
              <a:ext uri="{FF2B5EF4-FFF2-40B4-BE49-F238E27FC236}">
                <a16:creationId xmlns:a16="http://schemas.microsoft.com/office/drawing/2014/main" id="{6F7DD709-4E99-BBE3-39A4-BBB8D96CDB23}"/>
              </a:ext>
            </a:extLst>
          </p:cNvPr>
          <p:cNvPicPr>
            <a:picLocks noChangeAspect="1"/>
          </p:cNvPicPr>
          <p:nvPr/>
        </p:nvPicPr>
        <p:blipFill>
          <a:blip r:embed="rId3"/>
          <a:stretch>
            <a:fillRect/>
          </a:stretch>
        </p:blipFill>
        <p:spPr>
          <a:xfrm>
            <a:off x="1401473" y="3965431"/>
            <a:ext cx="2600325" cy="676275"/>
          </a:xfrm>
          <a:prstGeom prst="rect">
            <a:avLst/>
          </a:prstGeom>
        </p:spPr>
      </p:pic>
      <p:pic>
        <p:nvPicPr>
          <p:cNvPr id="3" name="Picture 2" descr="A screenshot of a phone&#10;&#10;Description automatically generated">
            <a:extLst>
              <a:ext uri="{FF2B5EF4-FFF2-40B4-BE49-F238E27FC236}">
                <a16:creationId xmlns:a16="http://schemas.microsoft.com/office/drawing/2014/main" id="{AE5D4D3A-E096-6151-93F1-50930C8E7419}"/>
              </a:ext>
            </a:extLst>
          </p:cNvPr>
          <p:cNvPicPr>
            <a:picLocks noChangeAspect="1"/>
          </p:cNvPicPr>
          <p:nvPr/>
        </p:nvPicPr>
        <p:blipFill>
          <a:blip r:embed="rId4"/>
          <a:stretch>
            <a:fillRect/>
          </a:stretch>
        </p:blipFill>
        <p:spPr>
          <a:xfrm>
            <a:off x="4827898" y="3950669"/>
            <a:ext cx="2826038" cy="692728"/>
          </a:xfrm>
          <a:prstGeom prst="rect">
            <a:avLst/>
          </a:prstGeom>
        </p:spPr>
      </p:pic>
      <p:sp>
        <p:nvSpPr>
          <p:cNvPr id="5" name="Google Shape;157;p16">
            <a:extLst>
              <a:ext uri="{FF2B5EF4-FFF2-40B4-BE49-F238E27FC236}">
                <a16:creationId xmlns:a16="http://schemas.microsoft.com/office/drawing/2014/main" id="{03B21855-A9F7-8361-F860-837439F203DF}"/>
              </a:ext>
            </a:extLst>
          </p:cNvPr>
          <p:cNvSpPr txBox="1">
            <a:spLocks/>
          </p:cNvSpPr>
          <p:nvPr/>
        </p:nvSpPr>
        <p:spPr>
          <a:xfrm>
            <a:off x="1859764" y="3571059"/>
            <a:ext cx="1387400" cy="31951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US" dirty="0"/>
              <a:t>BEFORE</a:t>
            </a:r>
          </a:p>
        </p:txBody>
      </p:sp>
      <p:sp>
        <p:nvSpPr>
          <p:cNvPr id="6" name="Google Shape;157;p16">
            <a:extLst>
              <a:ext uri="{FF2B5EF4-FFF2-40B4-BE49-F238E27FC236}">
                <a16:creationId xmlns:a16="http://schemas.microsoft.com/office/drawing/2014/main" id="{140D91B5-983D-8CC6-A133-1B6EB785BFDA}"/>
              </a:ext>
            </a:extLst>
          </p:cNvPr>
          <p:cNvSpPr txBox="1">
            <a:spLocks/>
          </p:cNvSpPr>
          <p:nvPr/>
        </p:nvSpPr>
        <p:spPr>
          <a:xfrm>
            <a:off x="4855809" y="3571059"/>
            <a:ext cx="1387400" cy="31951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US" dirty="0"/>
              <a:t>AFTER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124318" y="76250"/>
            <a:ext cx="6894582" cy="567737"/>
          </a:xfrm>
          <a:prstGeom prst="rect">
            <a:avLst/>
          </a:prstGeom>
        </p:spPr>
        <p:txBody>
          <a:bodyPr spcFirstLastPara="1" wrap="square" lIns="91425" tIns="91425" rIns="91425" bIns="91425" anchor="t" anchorCtr="0">
            <a:normAutofit/>
          </a:bodyPr>
          <a:lstStyle/>
          <a:p>
            <a:r>
              <a:rPr lang="en" dirty="0">
                <a:solidFill>
                  <a:schemeClr val="accent6"/>
                </a:solidFill>
              </a:rPr>
              <a:t>EDA (Exploratory Data Analysis)</a:t>
            </a:r>
            <a:endParaRPr lang="en-US">
              <a:solidFill>
                <a:schemeClr val="accent6"/>
              </a:solidFill>
            </a:endParaRPr>
          </a:p>
        </p:txBody>
      </p:sp>
      <p:sp>
        <p:nvSpPr>
          <p:cNvPr id="164" name="Google Shape;164;p17"/>
          <p:cNvSpPr txBox="1">
            <a:spLocks noGrp="1"/>
          </p:cNvSpPr>
          <p:nvPr>
            <p:ph type="body" idx="1"/>
          </p:nvPr>
        </p:nvSpPr>
        <p:spPr>
          <a:xfrm>
            <a:off x="936553" y="747672"/>
            <a:ext cx="5098808" cy="3700999"/>
          </a:xfrm>
          <a:prstGeom prst="rect">
            <a:avLst/>
          </a:prstGeom>
        </p:spPr>
        <p:txBody>
          <a:bodyPr spcFirstLastPara="1" wrap="square" lIns="91425" tIns="91425" rIns="91425" bIns="91425" anchor="t" anchorCtr="0">
            <a:normAutofit lnSpcReduction="10000"/>
          </a:bodyPr>
          <a:lstStyle/>
          <a:p>
            <a:r>
              <a:rPr lang="en" dirty="0"/>
              <a:t>Creating the helper function to analyze the </a:t>
            </a:r>
            <a:r>
              <a:rPr lang="en" dirty="0" err="1"/>
              <a:t>peatures</a:t>
            </a:r>
            <a:r>
              <a:rPr lang="en" dirty="0"/>
              <a:t> such as univariate analyses, bivariate analysis, Histogram to check the frequency of airline. Here the airlines having less frequency is grouped in other to ease the computation</a:t>
            </a:r>
          </a:p>
          <a:p>
            <a:pPr>
              <a:lnSpc>
                <a:spcPct val="114999"/>
              </a:lnSpc>
            </a:pPr>
            <a:endParaRPr lang="en" dirty="0"/>
          </a:p>
          <a:p>
            <a:pPr>
              <a:lnSpc>
                <a:spcPct val="114999"/>
              </a:lnSpc>
            </a:pPr>
            <a:r>
              <a:rPr lang="en" dirty="0"/>
              <a:t>Bivariate Analysis to check how the two input features are related to each other  whether linearly positive or negative</a:t>
            </a:r>
          </a:p>
          <a:p>
            <a:pPr>
              <a:lnSpc>
                <a:spcPct val="114999"/>
              </a:lnSpc>
            </a:pPr>
            <a:endParaRPr lang="en" dirty="0"/>
          </a:p>
          <a:p>
            <a:pPr>
              <a:lnSpc>
                <a:spcPct val="114999"/>
              </a:lnSpc>
            </a:pPr>
            <a:endParaRPr lang="en" dirty="0"/>
          </a:p>
          <a:p>
            <a:pPr>
              <a:lnSpc>
                <a:spcPct val="114999"/>
              </a:lnSpc>
            </a:pPr>
            <a:endParaRPr lang="en" dirty="0"/>
          </a:p>
          <a:p>
            <a:pPr>
              <a:lnSpc>
                <a:spcPct val="114999"/>
              </a:lnSpc>
            </a:pPr>
            <a:r>
              <a:rPr lang="en" dirty="0"/>
              <a:t>Ran hypothesis testing to get the result. Performed ANOVA and Kruskal –Wallis Test to check how the association of airline and the target price</a:t>
            </a:r>
          </a:p>
          <a:p>
            <a:pPr>
              <a:lnSpc>
                <a:spcPct val="114999"/>
              </a:lnSpc>
            </a:pPr>
            <a:r>
              <a:rPr lang="en" dirty="0"/>
              <a:t>Performed various Multivariate plots and analysis to check how more than two input features behaves with respect to target and  with each other</a:t>
            </a:r>
          </a:p>
          <a:p>
            <a:pPr>
              <a:lnSpc>
                <a:spcPct val="114999"/>
              </a:lnSpc>
            </a:pPr>
            <a:endParaRPr lang="en" dirty="0"/>
          </a:p>
        </p:txBody>
      </p:sp>
      <p:pic>
        <p:nvPicPr>
          <p:cNvPr id="2" name="Picture 1" descr="A pie chart and a pie chart&#10;&#10;Description automatically generated">
            <a:extLst>
              <a:ext uri="{FF2B5EF4-FFF2-40B4-BE49-F238E27FC236}">
                <a16:creationId xmlns:a16="http://schemas.microsoft.com/office/drawing/2014/main" id="{BBD00942-08B5-1D28-CCCF-776684AE8967}"/>
              </a:ext>
            </a:extLst>
          </p:cNvPr>
          <p:cNvPicPr>
            <a:picLocks noChangeAspect="1"/>
          </p:cNvPicPr>
          <p:nvPr/>
        </p:nvPicPr>
        <p:blipFill>
          <a:blip r:embed="rId3"/>
          <a:stretch>
            <a:fillRect/>
          </a:stretch>
        </p:blipFill>
        <p:spPr>
          <a:xfrm>
            <a:off x="6032576" y="1009668"/>
            <a:ext cx="3113171" cy="1586569"/>
          </a:xfrm>
          <a:prstGeom prst="rect">
            <a:avLst/>
          </a:prstGeom>
        </p:spPr>
      </p:pic>
      <p:pic>
        <p:nvPicPr>
          <p:cNvPr id="3" name="Picture 2" descr="A screenshot of a white paper with black text&#10;&#10;Description automatically generated">
            <a:extLst>
              <a:ext uri="{FF2B5EF4-FFF2-40B4-BE49-F238E27FC236}">
                <a16:creationId xmlns:a16="http://schemas.microsoft.com/office/drawing/2014/main" id="{33AA2446-B9D2-DF70-E970-BAB97842D3C8}"/>
              </a:ext>
            </a:extLst>
          </p:cNvPr>
          <p:cNvPicPr>
            <a:picLocks noChangeAspect="1"/>
          </p:cNvPicPr>
          <p:nvPr/>
        </p:nvPicPr>
        <p:blipFill>
          <a:blip r:embed="rId4"/>
          <a:stretch>
            <a:fillRect/>
          </a:stretch>
        </p:blipFill>
        <p:spPr>
          <a:xfrm>
            <a:off x="6027159" y="2832822"/>
            <a:ext cx="3116408" cy="1255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187818" y="116659"/>
            <a:ext cx="7038900" cy="527328"/>
          </a:xfrm>
          <a:prstGeom prst="rect">
            <a:avLst/>
          </a:prstGeom>
        </p:spPr>
        <p:txBody>
          <a:bodyPr spcFirstLastPara="1" wrap="square" lIns="91425" tIns="91425" rIns="91425" bIns="91425" anchor="t" anchorCtr="0">
            <a:normAutofit fontScale="90000"/>
          </a:bodyPr>
          <a:lstStyle/>
          <a:p>
            <a:r>
              <a:rPr lang="en" dirty="0">
                <a:solidFill>
                  <a:schemeClr val="accent6"/>
                </a:solidFill>
              </a:rPr>
              <a:t>Feature Engineering </a:t>
            </a:r>
            <a:endParaRPr lang="en-US">
              <a:solidFill>
                <a:schemeClr val="accent6"/>
              </a:solidFill>
            </a:endParaRPr>
          </a:p>
        </p:txBody>
      </p:sp>
      <p:sp>
        <p:nvSpPr>
          <p:cNvPr id="170" name="Google Shape;170;p18"/>
          <p:cNvSpPr txBox="1">
            <a:spLocks noGrp="1"/>
          </p:cNvSpPr>
          <p:nvPr>
            <p:ph type="body" idx="1"/>
          </p:nvPr>
        </p:nvSpPr>
        <p:spPr>
          <a:xfrm>
            <a:off x="668273" y="649687"/>
            <a:ext cx="5561083" cy="3586609"/>
          </a:xfrm>
          <a:prstGeom prst="rect">
            <a:avLst/>
          </a:prstGeom>
        </p:spPr>
        <p:txBody>
          <a:bodyPr spcFirstLastPara="1" wrap="square" lIns="91425" tIns="91425" rIns="91425" bIns="91425" anchor="t" anchorCtr="0">
            <a:normAutofit/>
          </a:bodyPr>
          <a:lstStyle/>
          <a:p>
            <a:r>
              <a:rPr lang="en" dirty="0"/>
              <a:t>T</a:t>
            </a:r>
            <a:r>
              <a:rPr lang="en" sz="1200" dirty="0"/>
              <a:t>his steps involves manipulating with the features to get the good features so that we could run the models </a:t>
            </a:r>
            <a:r>
              <a:rPr lang="en" sz="1200" err="1"/>
              <a:t>easily.It</a:t>
            </a:r>
            <a:r>
              <a:rPr lang="en" sz="1200" dirty="0"/>
              <a:t> involves the encoding of the categorical variables</a:t>
            </a:r>
          </a:p>
          <a:p>
            <a:pPr marL="146050" indent="0">
              <a:lnSpc>
                <a:spcPct val="114999"/>
              </a:lnSpc>
              <a:buNone/>
            </a:pPr>
            <a:endParaRPr lang="en" sz="1200" dirty="0"/>
          </a:p>
          <a:p>
            <a:pPr marL="146050" indent="0">
              <a:lnSpc>
                <a:spcPct val="114999"/>
              </a:lnSpc>
              <a:buNone/>
            </a:pPr>
            <a:endParaRPr lang="en" sz="1200" dirty="0"/>
          </a:p>
          <a:p>
            <a:pPr>
              <a:lnSpc>
                <a:spcPct val="114999"/>
              </a:lnSpc>
            </a:pPr>
            <a:r>
              <a:rPr lang="en" sz="1200" dirty="0"/>
              <a:t>The first was done on airline . Performed one hot encoding and those having less frequency is paired in other category.</a:t>
            </a:r>
          </a:p>
          <a:p>
            <a:pPr marL="146050" indent="0">
              <a:lnSpc>
                <a:spcPct val="114999"/>
              </a:lnSpc>
              <a:buNone/>
            </a:pPr>
            <a:endParaRPr lang="en" sz="1200" dirty="0"/>
          </a:p>
          <a:p>
            <a:pPr>
              <a:lnSpc>
                <a:spcPct val="114999"/>
              </a:lnSpc>
            </a:pPr>
            <a:endParaRPr lang="en" sz="1200" dirty="0"/>
          </a:p>
          <a:p>
            <a:pPr>
              <a:lnSpc>
                <a:spcPct val="114999"/>
              </a:lnSpc>
            </a:pPr>
            <a:r>
              <a:rPr lang="en" sz="1200" dirty="0"/>
              <a:t>For the source  and destination the encoding is done as mean encoder and then applied the Power Transformer to obtain gaussian distribution.</a:t>
            </a:r>
          </a:p>
          <a:p>
            <a:pPr marL="146050" indent="0">
              <a:lnSpc>
                <a:spcPct val="114999"/>
              </a:lnSpc>
              <a:buNone/>
            </a:pPr>
            <a:endParaRPr lang="en" sz="1200" dirty="0"/>
          </a:p>
          <a:p>
            <a:pPr>
              <a:lnSpc>
                <a:spcPct val="114999"/>
              </a:lnSpc>
            </a:pPr>
            <a:endParaRPr lang="en" sz="1200" dirty="0"/>
          </a:p>
          <a:p>
            <a:pPr>
              <a:lnSpc>
                <a:spcPct val="114999"/>
              </a:lnSpc>
            </a:pPr>
            <a:r>
              <a:rPr lang="en" sz="1200" dirty="0"/>
              <a:t>The cities where the flight is divided into north and south zone to check whether flight is moving within northern region or from northern to southern.</a:t>
            </a:r>
          </a:p>
          <a:p>
            <a:pPr>
              <a:lnSpc>
                <a:spcPct val="114999"/>
              </a:lnSpc>
            </a:pPr>
            <a:endParaRPr lang="en" dirty="0"/>
          </a:p>
          <a:p>
            <a:pPr>
              <a:lnSpc>
                <a:spcPct val="114999"/>
              </a:lnSpc>
            </a:pPr>
            <a:endParaRPr lang="en" dirty="0"/>
          </a:p>
          <a:p>
            <a:pPr>
              <a:lnSpc>
                <a:spcPct val="114999"/>
              </a:lnSpc>
            </a:pPr>
            <a:endParaRPr lang="en" dirty="0"/>
          </a:p>
        </p:txBody>
      </p:sp>
      <p:pic>
        <p:nvPicPr>
          <p:cNvPr id="2" name="Picture 1" descr="A screenshot of a computer&#10;&#10;Description automatically generated">
            <a:extLst>
              <a:ext uri="{FF2B5EF4-FFF2-40B4-BE49-F238E27FC236}">
                <a16:creationId xmlns:a16="http://schemas.microsoft.com/office/drawing/2014/main" id="{EFECEC9A-FDCF-807E-C4A3-F38D05755338}"/>
              </a:ext>
            </a:extLst>
          </p:cNvPr>
          <p:cNvPicPr>
            <a:picLocks noChangeAspect="1"/>
          </p:cNvPicPr>
          <p:nvPr/>
        </p:nvPicPr>
        <p:blipFill>
          <a:blip r:embed="rId3"/>
          <a:stretch>
            <a:fillRect/>
          </a:stretch>
        </p:blipFill>
        <p:spPr>
          <a:xfrm>
            <a:off x="6229204" y="447387"/>
            <a:ext cx="2787363" cy="1241136"/>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FF2ED73C-D57B-0A02-DC3F-6747A105D138}"/>
              </a:ext>
            </a:extLst>
          </p:cNvPr>
          <p:cNvPicPr>
            <a:picLocks noChangeAspect="1"/>
          </p:cNvPicPr>
          <p:nvPr/>
        </p:nvPicPr>
        <p:blipFill>
          <a:blip r:embed="rId4"/>
          <a:stretch>
            <a:fillRect/>
          </a:stretch>
        </p:blipFill>
        <p:spPr>
          <a:xfrm>
            <a:off x="6228429" y="1954876"/>
            <a:ext cx="2746435" cy="123843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6FF1AEE-08C9-6446-617A-F4972DA23BF1}"/>
              </a:ext>
            </a:extLst>
          </p:cNvPr>
          <p:cNvPicPr>
            <a:picLocks noChangeAspect="1"/>
          </p:cNvPicPr>
          <p:nvPr/>
        </p:nvPicPr>
        <p:blipFill>
          <a:blip r:embed="rId5"/>
          <a:stretch>
            <a:fillRect/>
          </a:stretch>
        </p:blipFill>
        <p:spPr>
          <a:xfrm>
            <a:off x="6226174" y="3462770"/>
            <a:ext cx="2753015" cy="1035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19"/>
          <p:cNvSpPr txBox="1">
            <a:spLocks noGrp="1"/>
          </p:cNvSpPr>
          <p:nvPr>
            <p:ph type="body" idx="1"/>
          </p:nvPr>
        </p:nvSpPr>
        <p:spPr>
          <a:xfrm>
            <a:off x="1118545" y="159005"/>
            <a:ext cx="7038900" cy="2911200"/>
          </a:xfrm>
          <a:prstGeom prst="rect">
            <a:avLst/>
          </a:prstGeom>
        </p:spPr>
        <p:txBody>
          <a:bodyPr spcFirstLastPara="1" wrap="square" lIns="91425" tIns="91425" rIns="91425" bIns="91425" anchor="t" anchorCtr="0">
            <a:normAutofit/>
          </a:bodyPr>
          <a:lstStyle/>
          <a:p>
            <a:r>
              <a:rPr lang="en" dirty="0"/>
              <a:t>Total Feature engineering has been done . Post that total 31 columns has been made.</a:t>
            </a:r>
          </a:p>
          <a:p>
            <a:pPr marL="146050" indent="0">
              <a:lnSpc>
                <a:spcPct val="114999"/>
              </a:lnSpc>
              <a:buNone/>
            </a:pPr>
            <a:endParaRPr lang="en" dirty="0"/>
          </a:p>
          <a:p>
            <a:pPr>
              <a:lnSpc>
                <a:spcPct val="114999"/>
              </a:lnSpc>
            </a:pPr>
            <a:r>
              <a:rPr lang="en" dirty="0"/>
              <a:t>Post that the random regressor is been implied as it works feature filtering technique. Post applying the Random Forest Regressor the size of the column was reduced  from 31 to 9.</a:t>
            </a:r>
          </a:p>
          <a:p>
            <a:pPr marL="146050" indent="0">
              <a:lnSpc>
                <a:spcPct val="114999"/>
              </a:lnSpc>
              <a:buNone/>
            </a:pPr>
            <a:endParaRPr lang="en" dirty="0"/>
          </a:p>
          <a:p>
            <a:pPr>
              <a:lnSpc>
                <a:spcPct val="114999"/>
              </a:lnSpc>
            </a:pPr>
            <a:r>
              <a:rPr lang="en" dirty="0"/>
              <a:t>Shown below is the illustration as how I would be  running my ML models on these datasets.</a:t>
            </a:r>
          </a:p>
          <a:p>
            <a:pPr marL="146050" indent="0">
              <a:lnSpc>
                <a:spcPct val="114999"/>
              </a:lnSpc>
              <a:buNone/>
            </a:pPr>
            <a:endParaRPr lang="en" dirty="0"/>
          </a:p>
          <a:p>
            <a:pPr marL="146050" indent="0">
              <a:lnSpc>
                <a:spcPct val="114999"/>
              </a:lnSpc>
              <a:buNone/>
            </a:pPr>
            <a:endParaRPr lang="en" dirty="0"/>
          </a:p>
        </p:txBody>
      </p:sp>
      <p:pic>
        <p:nvPicPr>
          <p:cNvPr id="2" name="Picture 1" descr="A screenshot of a computer&#10;&#10;Description automatically generated">
            <a:extLst>
              <a:ext uri="{FF2B5EF4-FFF2-40B4-BE49-F238E27FC236}">
                <a16:creationId xmlns:a16="http://schemas.microsoft.com/office/drawing/2014/main" id="{B7459C97-7FBF-4B76-D015-51BE8BAC7B5C}"/>
              </a:ext>
            </a:extLst>
          </p:cNvPr>
          <p:cNvPicPr>
            <a:picLocks noChangeAspect="1"/>
          </p:cNvPicPr>
          <p:nvPr/>
        </p:nvPicPr>
        <p:blipFill>
          <a:blip r:embed="rId3"/>
          <a:stretch>
            <a:fillRect/>
          </a:stretch>
        </p:blipFill>
        <p:spPr>
          <a:xfrm>
            <a:off x="1346345" y="2569152"/>
            <a:ext cx="3287857" cy="1644651"/>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35986EC-5387-052A-2015-3D8B411DB7AA}"/>
              </a:ext>
            </a:extLst>
          </p:cNvPr>
          <p:cNvPicPr>
            <a:picLocks noChangeAspect="1"/>
          </p:cNvPicPr>
          <p:nvPr/>
        </p:nvPicPr>
        <p:blipFill>
          <a:blip r:embed="rId4"/>
          <a:stretch>
            <a:fillRect/>
          </a:stretch>
        </p:blipFill>
        <p:spPr>
          <a:xfrm>
            <a:off x="5401252" y="2572328"/>
            <a:ext cx="2994314" cy="1644075"/>
          </a:xfrm>
          <a:prstGeom prst="rect">
            <a:avLst/>
          </a:prstGeom>
        </p:spPr>
      </p:pic>
      <p:sp>
        <p:nvSpPr>
          <p:cNvPr id="5" name="Google Shape;157;p16">
            <a:extLst>
              <a:ext uri="{FF2B5EF4-FFF2-40B4-BE49-F238E27FC236}">
                <a16:creationId xmlns:a16="http://schemas.microsoft.com/office/drawing/2014/main" id="{E5A44A92-CCD2-F57C-48F5-57689A6618AB}"/>
              </a:ext>
            </a:extLst>
          </p:cNvPr>
          <p:cNvSpPr txBox="1">
            <a:spLocks/>
          </p:cNvSpPr>
          <p:nvPr/>
        </p:nvSpPr>
        <p:spPr>
          <a:xfrm>
            <a:off x="1784719" y="2185604"/>
            <a:ext cx="1387400" cy="31951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US" dirty="0"/>
              <a:t>BEFORE</a:t>
            </a:r>
          </a:p>
        </p:txBody>
      </p:sp>
      <p:sp>
        <p:nvSpPr>
          <p:cNvPr id="7" name="Google Shape;157;p16">
            <a:extLst>
              <a:ext uri="{FF2B5EF4-FFF2-40B4-BE49-F238E27FC236}">
                <a16:creationId xmlns:a16="http://schemas.microsoft.com/office/drawing/2014/main" id="{E6E93A63-FD3A-D515-3A38-D4466AE52F29}"/>
              </a:ext>
            </a:extLst>
          </p:cNvPr>
          <p:cNvSpPr txBox="1">
            <a:spLocks/>
          </p:cNvSpPr>
          <p:nvPr/>
        </p:nvSpPr>
        <p:spPr>
          <a:xfrm>
            <a:off x="5502355" y="2185604"/>
            <a:ext cx="1387400" cy="31951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US" dirty="0"/>
              <a:t>AFTER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326364" y="128205"/>
            <a:ext cx="6625660" cy="431316"/>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pPr>
            <a:r>
              <a:rPr lang="en" dirty="0">
                <a:solidFill>
                  <a:schemeClr val="accent6"/>
                </a:solidFill>
              </a:rPr>
              <a:t>Training</a:t>
            </a:r>
            <a:endParaRPr lang="en-US" dirty="0">
              <a:solidFill>
                <a:schemeClr val="accent6"/>
              </a:solidFill>
            </a:endParaRPr>
          </a:p>
        </p:txBody>
      </p:sp>
      <p:sp>
        <p:nvSpPr>
          <p:cNvPr id="182" name="Google Shape;182;p20"/>
          <p:cNvSpPr txBox="1">
            <a:spLocks noGrp="1"/>
          </p:cNvSpPr>
          <p:nvPr>
            <p:ph type="body" idx="1"/>
          </p:nvPr>
        </p:nvSpPr>
        <p:spPr>
          <a:xfrm>
            <a:off x="1097384" y="556706"/>
            <a:ext cx="6040218" cy="3834836"/>
          </a:xfrm>
          <a:prstGeom prst="rect">
            <a:avLst/>
          </a:prstGeom>
        </p:spPr>
        <p:txBody>
          <a:bodyPr spcFirstLastPara="1" wrap="square" lIns="91425" tIns="91425" rIns="91425" bIns="91425" anchor="t" anchorCtr="0">
            <a:normAutofit/>
          </a:bodyPr>
          <a:lstStyle/>
          <a:p>
            <a:pPr marL="285750" indent="-285750"/>
            <a:r>
              <a:rPr lang="en" dirty="0"/>
              <a:t>Post Feature Engineering on the dataset to apply ML models.</a:t>
            </a:r>
          </a:p>
          <a:p>
            <a:pPr marL="285750" indent="-285750">
              <a:lnSpc>
                <a:spcPct val="114999"/>
              </a:lnSpc>
            </a:pPr>
            <a:endParaRPr lang="en" dirty="0"/>
          </a:p>
          <a:p>
            <a:pPr marL="285750" indent="-285750">
              <a:lnSpc>
                <a:spcPct val="114999"/>
              </a:lnSpc>
            </a:pPr>
            <a:r>
              <a:rPr lang="en" dirty="0"/>
              <a:t>Firstly I have applied the Linear Regression on the dataset. Library are used from sklearn. The loss functions considered are MSE(Mean Squared Error),MAE(Mean Absolute Error) and the R2 score.</a:t>
            </a:r>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r>
              <a:rPr lang="en" dirty="0"/>
              <a:t>SECONDLY I have applied the Bagging ensemble learning with decision as base estimator.</a:t>
            </a:r>
          </a:p>
          <a:p>
            <a:pPr marL="285750" indent="-285750">
              <a:lnSpc>
                <a:spcPct val="114999"/>
              </a:lnSpc>
            </a:pPr>
            <a:endParaRPr lang="en" dirty="0"/>
          </a:p>
          <a:p>
            <a:pPr marL="285750" indent="-285750">
              <a:lnSpc>
                <a:spcPct val="114999"/>
              </a:lnSpc>
            </a:pPr>
            <a:endParaRPr lang="en" dirty="0"/>
          </a:p>
        </p:txBody>
      </p:sp>
      <p:pic>
        <p:nvPicPr>
          <p:cNvPr id="2" name="Picture 1" descr="A screenshot of a computer program&#10;&#10;Description automatically generated">
            <a:extLst>
              <a:ext uri="{FF2B5EF4-FFF2-40B4-BE49-F238E27FC236}">
                <a16:creationId xmlns:a16="http://schemas.microsoft.com/office/drawing/2014/main" id="{7405995B-A303-27F3-2CE2-E3C310FDCCA0}"/>
              </a:ext>
            </a:extLst>
          </p:cNvPr>
          <p:cNvPicPr>
            <a:picLocks noChangeAspect="1"/>
          </p:cNvPicPr>
          <p:nvPr/>
        </p:nvPicPr>
        <p:blipFill>
          <a:blip r:embed="rId3"/>
          <a:srcRect t="53483" r="-95" b="9326"/>
          <a:stretch/>
        </p:blipFill>
        <p:spPr>
          <a:xfrm>
            <a:off x="1583192" y="1824182"/>
            <a:ext cx="3806857" cy="1198578"/>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20490231-34D5-9119-6F0A-D3E20DE60149}"/>
              </a:ext>
            </a:extLst>
          </p:cNvPr>
          <p:cNvPicPr>
            <a:picLocks noChangeAspect="1"/>
          </p:cNvPicPr>
          <p:nvPr/>
        </p:nvPicPr>
        <p:blipFill>
          <a:blip r:embed="rId4"/>
          <a:stretch>
            <a:fillRect/>
          </a:stretch>
        </p:blipFill>
        <p:spPr>
          <a:xfrm>
            <a:off x="1583748" y="3701905"/>
            <a:ext cx="4262005" cy="1232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0"/>
          <p:cNvSpPr txBox="1">
            <a:spLocks noGrp="1"/>
          </p:cNvSpPr>
          <p:nvPr>
            <p:ph type="body" idx="1"/>
          </p:nvPr>
        </p:nvSpPr>
        <p:spPr>
          <a:xfrm>
            <a:off x="1096241" y="428617"/>
            <a:ext cx="5509127" cy="3153655"/>
          </a:xfrm>
          <a:prstGeom prst="rect">
            <a:avLst/>
          </a:prstGeom>
        </p:spPr>
        <p:txBody>
          <a:bodyPr spcFirstLastPara="1" wrap="square" lIns="91425" tIns="91425" rIns="91425" bIns="91425" anchor="t" anchorCtr="0">
            <a:normAutofit fontScale="92500" lnSpcReduction="10000"/>
          </a:bodyPr>
          <a:lstStyle/>
          <a:p>
            <a:pPr marL="285750" indent="-285750"/>
            <a:r>
              <a:rPr lang="en" dirty="0"/>
              <a:t>Boosting :  I have boosting algorithms in which there will be many models in sequential manner. One model will improve after learning from mistakes from its previous models.</a:t>
            </a:r>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a:p>
            <a:pPr marL="285750" indent="-285750">
              <a:lnSpc>
                <a:spcPct val="114999"/>
              </a:lnSpc>
            </a:pPr>
            <a:r>
              <a:rPr lang="en" dirty="0" err="1"/>
              <a:t>XGBoost</a:t>
            </a:r>
            <a:r>
              <a:rPr lang="en" dirty="0"/>
              <a:t>: This is the Extreme  gradient boost algorithms which is much faster and efficient as it involves parallel operations. They handle missing values too. Following below is the result for the </a:t>
            </a:r>
            <a:r>
              <a:rPr lang="en" dirty="0" err="1"/>
              <a:t>Xgboost</a:t>
            </a:r>
            <a:r>
              <a:rPr lang="en" dirty="0"/>
              <a:t>. I have applied the grid search to check as which hyperparameter will give the best result.</a:t>
            </a:r>
          </a:p>
          <a:p>
            <a:pPr marL="285750" indent="-285750">
              <a:lnSpc>
                <a:spcPct val="114999"/>
              </a:lnSpc>
            </a:pPr>
            <a:endParaRPr lang="en" dirty="0"/>
          </a:p>
          <a:p>
            <a:pPr marL="285750" indent="-285750">
              <a:lnSpc>
                <a:spcPct val="114999"/>
              </a:lnSpc>
            </a:pPr>
            <a:endParaRPr lang="en" dirty="0"/>
          </a:p>
          <a:p>
            <a:pPr marL="285750" indent="-285750">
              <a:lnSpc>
                <a:spcPct val="114999"/>
              </a:lnSpc>
            </a:pPr>
            <a:endParaRPr lang="en" dirty="0"/>
          </a:p>
        </p:txBody>
      </p:sp>
      <p:pic>
        <p:nvPicPr>
          <p:cNvPr id="6" name="Picture 5" descr="A screen shot of a computer&#10;&#10;Description automatically generated">
            <a:extLst>
              <a:ext uri="{FF2B5EF4-FFF2-40B4-BE49-F238E27FC236}">
                <a16:creationId xmlns:a16="http://schemas.microsoft.com/office/drawing/2014/main" id="{5DE6F5CB-1810-578E-86AE-7D80F68AB8FE}"/>
              </a:ext>
            </a:extLst>
          </p:cNvPr>
          <p:cNvPicPr>
            <a:picLocks noChangeAspect="1"/>
          </p:cNvPicPr>
          <p:nvPr/>
        </p:nvPicPr>
        <p:blipFill>
          <a:blip r:embed="rId3"/>
          <a:stretch>
            <a:fillRect/>
          </a:stretch>
        </p:blipFill>
        <p:spPr>
          <a:xfrm>
            <a:off x="1458913" y="1133043"/>
            <a:ext cx="4211494" cy="122064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526DC443-AFCA-127F-C292-06A9BEAB27AF}"/>
              </a:ext>
            </a:extLst>
          </p:cNvPr>
          <p:cNvPicPr>
            <a:picLocks noChangeAspect="1"/>
          </p:cNvPicPr>
          <p:nvPr/>
        </p:nvPicPr>
        <p:blipFill>
          <a:blip r:embed="rId4"/>
          <a:stretch>
            <a:fillRect/>
          </a:stretch>
        </p:blipFill>
        <p:spPr>
          <a:xfrm>
            <a:off x="1458767" y="3380367"/>
            <a:ext cx="4679374" cy="1655907"/>
          </a:xfrm>
          <a:prstGeom prst="rect">
            <a:avLst/>
          </a:prstGeom>
        </p:spPr>
      </p:pic>
    </p:spTree>
    <p:extLst>
      <p:ext uri="{BB962C8B-B14F-4D97-AF65-F5344CB8AC3E}">
        <p14:creationId xmlns:p14="http://schemas.microsoft.com/office/powerpoint/2010/main" val="196710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141636" y="1205"/>
            <a:ext cx="7223627" cy="602373"/>
          </a:xfrm>
          <a:prstGeom prst="rect">
            <a:avLst/>
          </a:prstGeom>
        </p:spPr>
        <p:txBody>
          <a:bodyPr spcFirstLastPara="1" wrap="square" lIns="91425" tIns="91425" rIns="91425" bIns="91425" anchor="t" anchorCtr="0">
            <a:normAutofit/>
          </a:bodyPr>
          <a:lstStyle/>
          <a:p>
            <a:r>
              <a:rPr lang="en" dirty="0">
                <a:solidFill>
                  <a:schemeClr val="accent6"/>
                </a:solidFill>
              </a:rPr>
              <a:t>Summary </a:t>
            </a:r>
            <a:endParaRPr lang="en-US" dirty="0">
              <a:solidFill>
                <a:schemeClr val="accent6"/>
              </a:solidFill>
            </a:endParaRPr>
          </a:p>
          <a:p>
            <a:pPr marL="0" lvl="0" indent="0" algn="l" rtl="0">
              <a:spcBef>
                <a:spcPts val="0"/>
              </a:spcBef>
              <a:spcAft>
                <a:spcPts val="0"/>
              </a:spcAft>
              <a:buNone/>
            </a:pPr>
            <a:endParaRPr/>
          </a:p>
        </p:txBody>
      </p:sp>
      <p:sp>
        <p:nvSpPr>
          <p:cNvPr id="207" name="Google Shape;207;p24"/>
          <p:cNvSpPr txBox="1">
            <a:spLocks noGrp="1"/>
          </p:cNvSpPr>
          <p:nvPr>
            <p:ph type="body" idx="1"/>
          </p:nvPr>
        </p:nvSpPr>
        <p:spPr>
          <a:xfrm>
            <a:off x="920573" y="500543"/>
            <a:ext cx="6047109" cy="2911200"/>
          </a:xfrm>
          <a:prstGeom prst="rect">
            <a:avLst/>
          </a:prstGeom>
        </p:spPr>
        <p:txBody>
          <a:bodyPr spcFirstLastPara="1" wrap="square" lIns="91425" tIns="91425" rIns="91425" bIns="91425" anchor="t" anchorCtr="0">
            <a:normAutofit/>
          </a:bodyPr>
          <a:lstStyle/>
          <a:p>
            <a:r>
              <a:rPr lang="en" dirty="0"/>
              <a:t>The post application of all the ML models. The models been compared as which performs the best giving the best result.</a:t>
            </a:r>
          </a:p>
          <a:p>
            <a:pPr>
              <a:lnSpc>
                <a:spcPct val="114999"/>
              </a:lnSpc>
            </a:pPr>
            <a:r>
              <a:rPr lang="en" dirty="0"/>
              <a:t>The model has been deployed on Streamlit app in local server  which gives us the prediction of the pricing.</a:t>
            </a:r>
          </a:p>
          <a:p>
            <a:pPr>
              <a:lnSpc>
                <a:spcPct val="114999"/>
              </a:lnSpc>
            </a:pPr>
            <a:r>
              <a:rPr lang="en" dirty="0"/>
              <a:t>As mentioned in the below result </a:t>
            </a:r>
            <a:r>
              <a:rPr lang="en" dirty="0" err="1"/>
              <a:t>XGBoost</a:t>
            </a:r>
            <a:r>
              <a:rPr lang="en" dirty="0"/>
              <a:t> performs the best result with the R2 score of 0.74.</a:t>
            </a:r>
          </a:p>
          <a:p>
            <a:pPr>
              <a:lnSpc>
                <a:spcPct val="114999"/>
              </a:lnSpc>
            </a:pPr>
            <a:endParaRPr lang="en" dirty="0"/>
          </a:p>
        </p:txBody>
      </p:sp>
      <p:pic>
        <p:nvPicPr>
          <p:cNvPr id="2" name="Picture 1">
            <a:extLst>
              <a:ext uri="{FF2B5EF4-FFF2-40B4-BE49-F238E27FC236}">
                <a16:creationId xmlns:a16="http://schemas.microsoft.com/office/drawing/2014/main" id="{970312E8-1C16-3A5D-8BF8-128D1DB49160}"/>
              </a:ext>
            </a:extLst>
          </p:cNvPr>
          <p:cNvPicPr>
            <a:picLocks noChangeAspect="1"/>
          </p:cNvPicPr>
          <p:nvPr/>
        </p:nvPicPr>
        <p:blipFill>
          <a:blip r:embed="rId3"/>
          <a:stretch>
            <a:fillRect/>
          </a:stretch>
        </p:blipFill>
        <p:spPr>
          <a:xfrm>
            <a:off x="1287317" y="2292055"/>
            <a:ext cx="4958774" cy="2712619"/>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Focus</vt:lpstr>
      <vt:lpstr>Flight Price Prediction Using Streamlit </vt:lpstr>
      <vt:lpstr>Basic Idea:</vt:lpstr>
      <vt:lpstr>Data Preprocessing and Cleaning:</vt:lpstr>
      <vt:lpstr>EDA (Exploratory Data Analysis)</vt:lpstr>
      <vt:lpstr>Feature Engineering </vt:lpstr>
      <vt:lpstr>PowerPoint Presentation</vt:lpstr>
      <vt:lpstr>Training</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Podcasts Speech to Text Conversion</dc:title>
  <cp:revision>423</cp:revision>
  <dcterms:modified xsi:type="dcterms:W3CDTF">2024-08-08T23:08:55Z</dcterms:modified>
</cp:coreProperties>
</file>