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7" r:id="rId8"/>
    <p:sldId id="263" r:id="rId9"/>
    <p:sldId id="264" r:id="rId10"/>
    <p:sldId id="265" r:id="rId11"/>
    <p:sldId id="266" r:id="rId12"/>
  </p:sldIdLst>
  <p:sldSz cx="18288000" cy="10287000"/>
  <p:notesSz cx="6858000" cy="9144000"/>
  <p:embeddedFontLst>
    <p:embeddedFont>
      <p:font typeface="Anton" pitchFamily="2" charset="0"/>
      <p:regular r:id="rId14"/>
    </p:embeddedFont>
    <p:embeddedFont>
      <p:font typeface="Klima" panose="020B0604020202020204" charset="0"/>
      <p:regular r:id="rId15"/>
    </p:embeddedFont>
    <p:embeddedFont>
      <p:font typeface="Posterama" panose="020B0504020200020000" pitchFamily="34" charset="0"/>
      <p:regular r:id="rId16"/>
      <p:bold r:id="rId17"/>
    </p:embeddedFont>
    <p:embeddedFont>
      <p:font typeface="Prompt" panose="00000500000000000000" pitchFamily="2" charset="-34"/>
      <p:regular r:id="rId18"/>
      <p:bold r:id="rId19"/>
      <p:italic r:id="rId20"/>
      <p:boldItalic r:id="rId21"/>
    </p:embeddedFont>
    <p:embeddedFont>
      <p:font typeface="Prompt Semi-Bold" panose="020B0604020202020204" charset="-34"/>
      <p:regular r:id="rId22"/>
    </p:embeddedFont>
    <p:embeddedFont>
      <p:font typeface="Quicksand Bold" panose="020B0604020202020204" charset="0"/>
      <p:regular r:id="rId23"/>
    </p:embeddedFont>
    <p:embeddedFont>
      <p:font typeface="Quicksand Medium" panose="020B0604020202020204" charset="0"/>
      <p:regular r:id="rId24"/>
    </p:embeddedFont>
    <p:embeddedFont>
      <p:font typeface="Shrikhan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4013"/>
    <a:srgbClr val="EFA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52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8288000" y="-1256179"/>
            <a:ext cx="12523773" cy="12523773"/>
            <a:chOff x="0" y="0"/>
            <a:chExt cx="6350000" cy="6350000"/>
          </a:xfrm>
        </p:grpSpPr>
        <p:sp>
          <p:nvSpPr>
            <p:cNvPr id="3" name="Freeform 3"/>
            <p:cNvSpPr/>
            <p:nvPr/>
          </p:nvSpPr>
          <p:spPr>
            <a:xfrm>
              <a:off x="0" y="0"/>
              <a:ext cx="6350000" cy="6350000"/>
            </a:xfrm>
            <a:custGeom>
              <a:avLst/>
              <a:gdLst/>
              <a:ahLst/>
              <a:cxnLst/>
              <a:rect l="l" t="t" r="r" b="b"/>
              <a:pathLst>
                <a:path w="6350000" h="6350000">
                  <a:moveTo>
                    <a:pt x="3810000" y="6350000"/>
                  </a:moveTo>
                  <a:lnTo>
                    <a:pt x="2540000" y="6350000"/>
                  </a:lnTo>
                  <a:cubicBezTo>
                    <a:pt x="1136650" y="6350000"/>
                    <a:pt x="0" y="5213350"/>
                    <a:pt x="0" y="3810000"/>
                  </a:cubicBezTo>
                  <a:lnTo>
                    <a:pt x="0" y="2540000"/>
                  </a:lnTo>
                  <a:cubicBezTo>
                    <a:pt x="0" y="1136650"/>
                    <a:pt x="1136650" y="0"/>
                    <a:pt x="2540000" y="0"/>
                  </a:cubicBezTo>
                  <a:lnTo>
                    <a:pt x="3810000" y="0"/>
                  </a:lnTo>
                  <a:cubicBezTo>
                    <a:pt x="5213350" y="0"/>
                    <a:pt x="6350000" y="1136650"/>
                    <a:pt x="6350000" y="2540000"/>
                  </a:cubicBezTo>
                  <a:lnTo>
                    <a:pt x="6350000" y="3810000"/>
                  </a:lnTo>
                  <a:cubicBezTo>
                    <a:pt x="6350000" y="5213350"/>
                    <a:pt x="5213350" y="6350000"/>
                    <a:pt x="3810000" y="6350000"/>
                  </a:cubicBezTo>
                  <a:close/>
                </a:path>
              </a:pathLst>
            </a:custGeom>
            <a:solidFill>
              <a:srgbClr val="000000">
                <a:alpha val="0"/>
              </a:srgbClr>
            </a:solidFill>
            <a:ln w="12700">
              <a:solidFill>
                <a:srgbClr val="000000"/>
              </a:solidFill>
            </a:ln>
          </p:spPr>
          <p:txBody>
            <a:bodyPr/>
            <a:lstStyle/>
            <a:p>
              <a:endParaRPr lang="en-US"/>
            </a:p>
          </p:txBody>
        </p:sp>
        <p:sp>
          <p:nvSpPr>
            <p:cNvPr id="4" name="Freeform 4"/>
            <p:cNvSpPr/>
            <p:nvPr/>
          </p:nvSpPr>
          <p:spPr>
            <a:xfrm>
              <a:off x="0" y="0"/>
              <a:ext cx="6350000" cy="6350000"/>
            </a:xfrm>
            <a:custGeom>
              <a:avLst/>
              <a:gdLst/>
              <a:ahLst/>
              <a:cxnLst/>
              <a:rect l="l" t="t" r="r" b="b"/>
              <a:pathLst>
                <a:path w="6350000" h="6350000">
                  <a:moveTo>
                    <a:pt x="3810000" y="19050"/>
                  </a:moveTo>
                  <a:cubicBezTo>
                    <a:pt x="4150360" y="19050"/>
                    <a:pt x="4480560" y="85090"/>
                    <a:pt x="4791710" y="217170"/>
                  </a:cubicBezTo>
                  <a:cubicBezTo>
                    <a:pt x="5091430" y="344170"/>
                    <a:pt x="5361940" y="525780"/>
                    <a:pt x="5593080" y="756920"/>
                  </a:cubicBezTo>
                  <a:cubicBezTo>
                    <a:pt x="5824220" y="988060"/>
                    <a:pt x="6005830" y="1258570"/>
                    <a:pt x="6132830" y="1558290"/>
                  </a:cubicBezTo>
                  <a:cubicBezTo>
                    <a:pt x="6263640" y="1869440"/>
                    <a:pt x="6330950" y="2199640"/>
                    <a:pt x="6330950" y="2540000"/>
                  </a:cubicBezTo>
                  <a:lnTo>
                    <a:pt x="6330950" y="3810000"/>
                  </a:lnTo>
                  <a:cubicBezTo>
                    <a:pt x="6330950" y="4150360"/>
                    <a:pt x="6264910" y="4480560"/>
                    <a:pt x="6132830" y="4791710"/>
                  </a:cubicBezTo>
                  <a:cubicBezTo>
                    <a:pt x="6005830" y="5091430"/>
                    <a:pt x="5824220" y="5361940"/>
                    <a:pt x="5593080" y="5593080"/>
                  </a:cubicBezTo>
                  <a:cubicBezTo>
                    <a:pt x="5361940" y="5824220"/>
                    <a:pt x="5091430" y="6005830"/>
                    <a:pt x="4791710" y="6132830"/>
                  </a:cubicBezTo>
                  <a:cubicBezTo>
                    <a:pt x="4480560" y="6263640"/>
                    <a:pt x="4150360" y="6330950"/>
                    <a:pt x="3810000" y="6330950"/>
                  </a:cubicBezTo>
                  <a:lnTo>
                    <a:pt x="2540000" y="6330950"/>
                  </a:lnTo>
                  <a:cubicBezTo>
                    <a:pt x="2199640" y="6330950"/>
                    <a:pt x="1869440" y="6264910"/>
                    <a:pt x="1558290" y="6132830"/>
                  </a:cubicBezTo>
                  <a:cubicBezTo>
                    <a:pt x="1258570" y="6005830"/>
                    <a:pt x="988060" y="5824220"/>
                    <a:pt x="756920" y="5593080"/>
                  </a:cubicBezTo>
                  <a:cubicBezTo>
                    <a:pt x="525780" y="5361940"/>
                    <a:pt x="344170" y="5091430"/>
                    <a:pt x="217170" y="4791710"/>
                  </a:cubicBezTo>
                  <a:cubicBezTo>
                    <a:pt x="85090" y="4480560"/>
                    <a:pt x="19050" y="4150360"/>
                    <a:pt x="19050" y="3810000"/>
                  </a:cubicBezTo>
                  <a:lnTo>
                    <a:pt x="19050" y="2540000"/>
                  </a:lnTo>
                  <a:cubicBezTo>
                    <a:pt x="19050" y="2199640"/>
                    <a:pt x="85090" y="1869440"/>
                    <a:pt x="217170" y="1558290"/>
                  </a:cubicBezTo>
                  <a:cubicBezTo>
                    <a:pt x="344170" y="1258570"/>
                    <a:pt x="525780" y="988060"/>
                    <a:pt x="756920" y="756920"/>
                  </a:cubicBezTo>
                  <a:cubicBezTo>
                    <a:pt x="988060" y="525780"/>
                    <a:pt x="1258570" y="344170"/>
                    <a:pt x="1558290" y="217170"/>
                  </a:cubicBezTo>
                  <a:cubicBezTo>
                    <a:pt x="1869440" y="85090"/>
                    <a:pt x="2199640" y="19050"/>
                    <a:pt x="2540000" y="19050"/>
                  </a:cubicBezTo>
                  <a:lnTo>
                    <a:pt x="3810000" y="19050"/>
                  </a:lnTo>
                  <a:moveTo>
                    <a:pt x="3810000" y="0"/>
                  </a:moveTo>
                  <a:lnTo>
                    <a:pt x="2540000" y="0"/>
                  </a:lnTo>
                  <a:cubicBezTo>
                    <a:pt x="1136650" y="0"/>
                    <a:pt x="0" y="1136650"/>
                    <a:pt x="0" y="2540000"/>
                  </a:cubicBezTo>
                  <a:lnTo>
                    <a:pt x="0" y="3810000"/>
                  </a:lnTo>
                  <a:cubicBezTo>
                    <a:pt x="0" y="5213350"/>
                    <a:pt x="1136650" y="6350000"/>
                    <a:pt x="2540000" y="6350000"/>
                  </a:cubicBezTo>
                  <a:lnTo>
                    <a:pt x="3810000" y="6350000"/>
                  </a:lnTo>
                  <a:cubicBezTo>
                    <a:pt x="5213350" y="6350000"/>
                    <a:pt x="6350000" y="5213350"/>
                    <a:pt x="6350000" y="3810000"/>
                  </a:cubicBezTo>
                  <a:lnTo>
                    <a:pt x="6350000" y="2540000"/>
                  </a:lnTo>
                  <a:cubicBezTo>
                    <a:pt x="6350000" y="1136650"/>
                    <a:pt x="5213350" y="0"/>
                    <a:pt x="3810000" y="0"/>
                  </a:cubicBezTo>
                  <a:lnTo>
                    <a:pt x="3810000" y="0"/>
                  </a:lnTo>
                  <a:close/>
                </a:path>
              </a:pathLst>
            </a:custGeom>
            <a:solidFill>
              <a:srgbClr val="EDE9DD"/>
            </a:solidFill>
          </p:spPr>
          <p:txBody>
            <a:bodyPr/>
            <a:lstStyle/>
            <a:p>
              <a:endParaRPr lang="en-US"/>
            </a:p>
          </p:txBody>
        </p:sp>
      </p:grpSp>
      <p:grpSp>
        <p:nvGrpSpPr>
          <p:cNvPr id="5" name="Group 5"/>
          <p:cNvGrpSpPr>
            <a:grpSpLocks noChangeAspect="1"/>
          </p:cNvGrpSpPr>
          <p:nvPr/>
        </p:nvGrpSpPr>
        <p:grpSpPr>
          <a:xfrm>
            <a:off x="9418183" y="1028700"/>
            <a:ext cx="8969369" cy="8350483"/>
            <a:chOff x="0" y="0"/>
            <a:chExt cx="6350000" cy="5911850"/>
          </a:xfrm>
        </p:grpSpPr>
        <p:sp>
          <p:nvSpPr>
            <p:cNvPr id="6" name="Freeform 6"/>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blipFill>
              <a:blip r:embed="rId2"/>
              <a:stretch>
                <a:fillRect l="-40079" r="-40079"/>
              </a:stretch>
            </a:blipFill>
          </p:spPr>
          <p:txBody>
            <a:bodyPr/>
            <a:lstStyle/>
            <a:p>
              <a:endParaRPr lang="en-US"/>
            </a:p>
          </p:txBody>
        </p:sp>
      </p:grpSp>
      <p:grpSp>
        <p:nvGrpSpPr>
          <p:cNvPr id="7" name="Group 7"/>
          <p:cNvGrpSpPr/>
          <p:nvPr/>
        </p:nvGrpSpPr>
        <p:grpSpPr>
          <a:xfrm>
            <a:off x="2819400" y="3850510"/>
            <a:ext cx="5684490" cy="2336467"/>
            <a:chOff x="1479960" y="-50125"/>
            <a:chExt cx="7579320" cy="3115289"/>
          </a:xfrm>
        </p:grpSpPr>
        <p:sp>
          <p:nvSpPr>
            <p:cNvPr id="8" name="TextBox 8"/>
            <p:cNvSpPr txBox="1"/>
            <p:nvPr/>
          </p:nvSpPr>
          <p:spPr>
            <a:xfrm>
              <a:off x="1479960" y="2381216"/>
              <a:ext cx="7376120" cy="683948"/>
            </a:xfrm>
            <a:prstGeom prst="rect">
              <a:avLst/>
            </a:prstGeom>
          </p:spPr>
          <p:txBody>
            <a:bodyPr lIns="0" tIns="0" rIns="0" bIns="0" rtlCol="0" anchor="t">
              <a:spAutoFit/>
            </a:bodyPr>
            <a:lstStyle/>
            <a:p>
              <a:pPr marL="0" lvl="0" indent="0" algn="l">
                <a:lnSpc>
                  <a:spcPts val="4029"/>
                </a:lnSpc>
              </a:pPr>
              <a:r>
                <a:rPr lang="en-US" sz="3099" spc="-46" dirty="0">
                  <a:solidFill>
                    <a:srgbClr val="544013"/>
                  </a:solidFill>
                  <a:latin typeface="Prompt"/>
                </a:rPr>
                <a:t>Virtual AI smart Try on</a:t>
              </a:r>
            </a:p>
          </p:txBody>
        </p:sp>
        <p:sp>
          <p:nvSpPr>
            <p:cNvPr id="9" name="TextBox 9"/>
            <p:cNvSpPr txBox="1"/>
            <p:nvPr/>
          </p:nvSpPr>
          <p:spPr>
            <a:xfrm>
              <a:off x="1683160" y="-50125"/>
              <a:ext cx="7376120" cy="2836521"/>
            </a:xfrm>
            <a:prstGeom prst="rect">
              <a:avLst/>
            </a:prstGeom>
          </p:spPr>
          <p:txBody>
            <a:bodyPr lIns="0" tIns="0" rIns="0" bIns="0" rtlCol="0" anchor="t">
              <a:spAutoFit/>
            </a:bodyPr>
            <a:lstStyle/>
            <a:p>
              <a:pPr marL="0" lvl="0" indent="0" algn="l">
                <a:lnSpc>
                  <a:spcPts val="16168"/>
                </a:lnSpc>
              </a:pPr>
              <a:r>
                <a:rPr lang="en-US" sz="16000" dirty="0">
                  <a:solidFill>
                    <a:srgbClr val="544013"/>
                  </a:solidFill>
                  <a:latin typeface="Anton"/>
                </a:rPr>
                <a:t>VAST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sp>
        <p:nvSpPr>
          <p:cNvPr id="2" name="TextBox 2"/>
          <p:cNvSpPr txBox="1"/>
          <p:nvPr/>
        </p:nvSpPr>
        <p:spPr>
          <a:xfrm>
            <a:off x="1348740" y="1172480"/>
            <a:ext cx="15590520" cy="865194"/>
          </a:xfrm>
          <a:prstGeom prst="rect">
            <a:avLst/>
          </a:prstGeom>
        </p:spPr>
        <p:txBody>
          <a:bodyPr lIns="0" tIns="0" rIns="0" bIns="0" rtlCol="0" anchor="t">
            <a:spAutoFit/>
          </a:bodyPr>
          <a:lstStyle/>
          <a:p>
            <a:pPr algn="ctr">
              <a:lnSpc>
                <a:spcPts val="6637"/>
              </a:lnSpc>
            </a:pPr>
            <a:r>
              <a:rPr lang="en-US" sz="6146" dirty="0">
                <a:solidFill>
                  <a:schemeClr val="accent2">
                    <a:lumMod val="50000"/>
                  </a:schemeClr>
                </a:solidFill>
                <a:latin typeface="Anton"/>
              </a:rPr>
              <a:t>Our Team </a:t>
            </a:r>
          </a:p>
        </p:txBody>
      </p:sp>
      <p:sp>
        <p:nvSpPr>
          <p:cNvPr id="3" name="TextBox 3"/>
          <p:cNvSpPr txBox="1"/>
          <p:nvPr/>
        </p:nvSpPr>
        <p:spPr>
          <a:xfrm>
            <a:off x="615449" y="7340002"/>
            <a:ext cx="3246120" cy="270129"/>
          </a:xfrm>
          <a:prstGeom prst="rect">
            <a:avLst/>
          </a:prstGeom>
        </p:spPr>
        <p:txBody>
          <a:bodyPr lIns="0" tIns="0" rIns="0" bIns="0" rtlCol="0" anchor="t">
            <a:spAutoFit/>
          </a:bodyPr>
          <a:lstStyle/>
          <a:p>
            <a:pPr algn="ctr">
              <a:lnSpc>
                <a:spcPts val="2267"/>
              </a:lnSpc>
            </a:pPr>
            <a:r>
              <a:rPr lang="en-US" sz="1599" spc="-23">
                <a:solidFill>
                  <a:srgbClr val="544013"/>
                </a:solidFill>
                <a:latin typeface="Prompt"/>
              </a:rPr>
              <a:t>SHROUK ADEL</a:t>
            </a:r>
          </a:p>
        </p:txBody>
      </p:sp>
      <p:sp>
        <p:nvSpPr>
          <p:cNvPr id="4" name="TextBox 4"/>
          <p:cNvSpPr txBox="1"/>
          <p:nvPr/>
        </p:nvSpPr>
        <p:spPr>
          <a:xfrm>
            <a:off x="11663346" y="7743388"/>
            <a:ext cx="3246120" cy="235267"/>
          </a:xfrm>
          <a:prstGeom prst="rect">
            <a:avLst/>
          </a:prstGeom>
        </p:spPr>
        <p:txBody>
          <a:bodyPr lIns="0" tIns="0" rIns="0" bIns="0" rtlCol="0" anchor="t">
            <a:spAutoFit/>
          </a:bodyPr>
          <a:lstStyle/>
          <a:p>
            <a:pPr algn="ctr">
              <a:lnSpc>
                <a:spcPts val="1822"/>
              </a:lnSpc>
            </a:pPr>
            <a:r>
              <a:rPr lang="en-US" sz="1687" spc="-25">
                <a:solidFill>
                  <a:srgbClr val="544013"/>
                </a:solidFill>
                <a:latin typeface="Prompt"/>
              </a:rPr>
              <a:t>Backend developer</a:t>
            </a:r>
          </a:p>
        </p:txBody>
      </p:sp>
      <p:sp>
        <p:nvSpPr>
          <p:cNvPr id="5" name="TextBox 5"/>
          <p:cNvSpPr txBox="1"/>
          <p:nvPr/>
        </p:nvSpPr>
        <p:spPr>
          <a:xfrm>
            <a:off x="3862721" y="7421933"/>
            <a:ext cx="3246120" cy="270129"/>
          </a:xfrm>
          <a:prstGeom prst="rect">
            <a:avLst/>
          </a:prstGeom>
        </p:spPr>
        <p:txBody>
          <a:bodyPr lIns="0" tIns="0" rIns="0" bIns="0" rtlCol="0" anchor="t">
            <a:spAutoFit/>
          </a:bodyPr>
          <a:lstStyle/>
          <a:p>
            <a:pPr algn="ctr">
              <a:lnSpc>
                <a:spcPts val="2267"/>
              </a:lnSpc>
            </a:pPr>
            <a:r>
              <a:rPr lang="en-US" sz="1599" spc="-23">
                <a:solidFill>
                  <a:srgbClr val="544013"/>
                </a:solidFill>
                <a:latin typeface="Prompt"/>
              </a:rPr>
              <a:t>ESRAA  ABDELALIM</a:t>
            </a:r>
          </a:p>
        </p:txBody>
      </p:sp>
      <p:sp>
        <p:nvSpPr>
          <p:cNvPr id="6" name="TextBox 6"/>
          <p:cNvSpPr txBox="1"/>
          <p:nvPr/>
        </p:nvSpPr>
        <p:spPr>
          <a:xfrm>
            <a:off x="3835215" y="7825205"/>
            <a:ext cx="3246120" cy="235267"/>
          </a:xfrm>
          <a:prstGeom prst="rect">
            <a:avLst/>
          </a:prstGeom>
        </p:spPr>
        <p:txBody>
          <a:bodyPr lIns="0" tIns="0" rIns="0" bIns="0" rtlCol="0" anchor="t">
            <a:spAutoFit/>
          </a:bodyPr>
          <a:lstStyle/>
          <a:p>
            <a:pPr algn="ctr">
              <a:lnSpc>
                <a:spcPts val="1822"/>
              </a:lnSpc>
            </a:pPr>
            <a:r>
              <a:rPr lang="en-US" sz="1687" spc="-25">
                <a:solidFill>
                  <a:srgbClr val="544013"/>
                </a:solidFill>
                <a:latin typeface="Prompt"/>
              </a:rPr>
              <a:t>ML Engineer</a:t>
            </a:r>
          </a:p>
        </p:txBody>
      </p:sp>
      <p:sp>
        <p:nvSpPr>
          <p:cNvPr id="7" name="TextBox 7"/>
          <p:cNvSpPr txBox="1"/>
          <p:nvPr/>
        </p:nvSpPr>
        <p:spPr>
          <a:xfrm>
            <a:off x="6855578" y="7345707"/>
            <a:ext cx="2837284" cy="266065"/>
          </a:xfrm>
          <a:prstGeom prst="rect">
            <a:avLst/>
          </a:prstGeom>
        </p:spPr>
        <p:txBody>
          <a:bodyPr lIns="0" tIns="0" rIns="0" bIns="0" rtlCol="0" anchor="t">
            <a:spAutoFit/>
          </a:bodyPr>
          <a:lstStyle/>
          <a:p>
            <a:pPr algn="ctr">
              <a:lnSpc>
                <a:spcPts val="2224"/>
              </a:lnSpc>
            </a:pPr>
            <a:r>
              <a:rPr lang="en-US" sz="1599" spc="-23">
                <a:solidFill>
                  <a:srgbClr val="544013"/>
                </a:solidFill>
                <a:latin typeface="Prompt"/>
              </a:rPr>
              <a:t>REHAM ABDELHAMEED</a:t>
            </a:r>
          </a:p>
        </p:txBody>
      </p:sp>
      <p:sp>
        <p:nvSpPr>
          <p:cNvPr id="8" name="TextBox 8"/>
          <p:cNvSpPr txBox="1"/>
          <p:nvPr/>
        </p:nvSpPr>
        <p:spPr>
          <a:xfrm>
            <a:off x="6695272" y="7825205"/>
            <a:ext cx="3246120" cy="235267"/>
          </a:xfrm>
          <a:prstGeom prst="rect">
            <a:avLst/>
          </a:prstGeom>
        </p:spPr>
        <p:txBody>
          <a:bodyPr lIns="0" tIns="0" rIns="0" bIns="0" rtlCol="0" anchor="t">
            <a:spAutoFit/>
          </a:bodyPr>
          <a:lstStyle/>
          <a:p>
            <a:pPr algn="ctr">
              <a:lnSpc>
                <a:spcPts val="1822"/>
              </a:lnSpc>
            </a:pPr>
            <a:r>
              <a:rPr lang="en-US" sz="1687" spc="-25">
                <a:solidFill>
                  <a:srgbClr val="544013"/>
                </a:solidFill>
                <a:latin typeface="Prompt"/>
              </a:rPr>
              <a:t>Android developer</a:t>
            </a:r>
          </a:p>
        </p:txBody>
      </p:sp>
      <p:sp>
        <p:nvSpPr>
          <p:cNvPr id="9" name="TextBox 9"/>
          <p:cNvSpPr txBox="1"/>
          <p:nvPr/>
        </p:nvSpPr>
        <p:spPr>
          <a:xfrm>
            <a:off x="14262928" y="7751719"/>
            <a:ext cx="3246120" cy="235267"/>
          </a:xfrm>
          <a:prstGeom prst="rect">
            <a:avLst/>
          </a:prstGeom>
        </p:spPr>
        <p:txBody>
          <a:bodyPr lIns="0" tIns="0" rIns="0" bIns="0" rtlCol="0" anchor="t">
            <a:spAutoFit/>
          </a:bodyPr>
          <a:lstStyle/>
          <a:p>
            <a:pPr algn="ctr">
              <a:lnSpc>
                <a:spcPts val="1822"/>
              </a:lnSpc>
            </a:pPr>
            <a:r>
              <a:rPr lang="en-US" sz="1687" spc="-25">
                <a:solidFill>
                  <a:srgbClr val="544013"/>
                </a:solidFill>
                <a:latin typeface="Prompt"/>
              </a:rPr>
              <a:t>Backend developer</a:t>
            </a:r>
          </a:p>
        </p:txBody>
      </p:sp>
      <p:grpSp>
        <p:nvGrpSpPr>
          <p:cNvPr id="10" name="Group 10"/>
          <p:cNvGrpSpPr/>
          <p:nvPr/>
        </p:nvGrpSpPr>
        <p:grpSpPr>
          <a:xfrm>
            <a:off x="9532555" y="3031807"/>
            <a:ext cx="2261205" cy="4198131"/>
            <a:chOff x="0" y="0"/>
            <a:chExt cx="3014940" cy="5597508"/>
          </a:xfrm>
        </p:grpSpPr>
        <p:sp>
          <p:nvSpPr>
            <p:cNvPr id="11" name="Freeform 11"/>
            <p:cNvSpPr/>
            <p:nvPr/>
          </p:nvSpPr>
          <p:spPr>
            <a:xfrm>
              <a:off x="0" y="0"/>
              <a:ext cx="3014980" cy="5597525"/>
            </a:xfrm>
            <a:custGeom>
              <a:avLst/>
              <a:gdLst/>
              <a:ahLst/>
              <a:cxnLst/>
              <a:rect l="l" t="t" r="r" b="b"/>
              <a:pathLst>
                <a:path w="3014980" h="5597525">
                  <a:moveTo>
                    <a:pt x="0" y="0"/>
                  </a:moveTo>
                  <a:lnTo>
                    <a:pt x="3014980" y="0"/>
                  </a:lnTo>
                  <a:lnTo>
                    <a:pt x="3014980" y="5597525"/>
                  </a:lnTo>
                  <a:lnTo>
                    <a:pt x="0" y="5597525"/>
                  </a:lnTo>
                  <a:lnTo>
                    <a:pt x="0" y="0"/>
                  </a:lnTo>
                  <a:close/>
                </a:path>
              </a:pathLst>
            </a:custGeom>
            <a:blipFill>
              <a:blip r:embed="rId2"/>
              <a:stretch>
                <a:fillRect l="-2216" r="-2215"/>
              </a:stretch>
            </a:blipFill>
          </p:spPr>
          <p:txBody>
            <a:bodyPr/>
            <a:lstStyle/>
            <a:p>
              <a:endParaRPr lang="en-US"/>
            </a:p>
          </p:txBody>
        </p:sp>
      </p:grpSp>
      <p:sp>
        <p:nvSpPr>
          <p:cNvPr id="12" name="TextBox 12"/>
          <p:cNvSpPr txBox="1"/>
          <p:nvPr/>
        </p:nvSpPr>
        <p:spPr>
          <a:xfrm>
            <a:off x="9273256" y="7324859"/>
            <a:ext cx="3246120" cy="270129"/>
          </a:xfrm>
          <a:prstGeom prst="rect">
            <a:avLst/>
          </a:prstGeom>
        </p:spPr>
        <p:txBody>
          <a:bodyPr lIns="0" tIns="0" rIns="0" bIns="0" rtlCol="0" anchor="t">
            <a:spAutoFit/>
          </a:bodyPr>
          <a:lstStyle/>
          <a:p>
            <a:pPr algn="ctr">
              <a:lnSpc>
                <a:spcPts val="2267"/>
              </a:lnSpc>
            </a:pPr>
            <a:r>
              <a:rPr lang="en-US" sz="1599" spc="-23">
                <a:solidFill>
                  <a:srgbClr val="544013"/>
                </a:solidFill>
                <a:latin typeface="Prompt"/>
              </a:rPr>
              <a:t>ALAA SAIED</a:t>
            </a:r>
          </a:p>
        </p:txBody>
      </p:sp>
      <p:sp>
        <p:nvSpPr>
          <p:cNvPr id="13" name="TextBox 13"/>
          <p:cNvSpPr txBox="1"/>
          <p:nvPr/>
        </p:nvSpPr>
        <p:spPr>
          <a:xfrm>
            <a:off x="11516496" y="7340002"/>
            <a:ext cx="3246120" cy="270129"/>
          </a:xfrm>
          <a:prstGeom prst="rect">
            <a:avLst/>
          </a:prstGeom>
        </p:spPr>
        <p:txBody>
          <a:bodyPr lIns="0" tIns="0" rIns="0" bIns="0" rtlCol="0" anchor="t">
            <a:spAutoFit/>
          </a:bodyPr>
          <a:lstStyle/>
          <a:p>
            <a:pPr algn="ctr">
              <a:lnSpc>
                <a:spcPts val="2267"/>
              </a:lnSpc>
            </a:pPr>
            <a:r>
              <a:rPr lang="en-US" sz="1599" spc="-23">
                <a:solidFill>
                  <a:srgbClr val="544013"/>
                </a:solidFill>
                <a:latin typeface="Prompt"/>
              </a:rPr>
              <a:t>KARIMA MAHER</a:t>
            </a:r>
          </a:p>
        </p:txBody>
      </p:sp>
      <p:sp>
        <p:nvSpPr>
          <p:cNvPr id="14" name="TextBox 14"/>
          <p:cNvSpPr txBox="1"/>
          <p:nvPr/>
        </p:nvSpPr>
        <p:spPr>
          <a:xfrm>
            <a:off x="14037177" y="7324004"/>
            <a:ext cx="3246120" cy="270129"/>
          </a:xfrm>
          <a:prstGeom prst="rect">
            <a:avLst/>
          </a:prstGeom>
        </p:spPr>
        <p:txBody>
          <a:bodyPr lIns="0" tIns="0" rIns="0" bIns="0" rtlCol="0" anchor="t">
            <a:spAutoFit/>
          </a:bodyPr>
          <a:lstStyle/>
          <a:p>
            <a:pPr algn="ctr">
              <a:lnSpc>
                <a:spcPts val="2267"/>
              </a:lnSpc>
            </a:pPr>
            <a:r>
              <a:rPr lang="en-US" sz="1599" spc="-23">
                <a:solidFill>
                  <a:srgbClr val="544013"/>
                </a:solidFill>
                <a:latin typeface="Prompt"/>
              </a:rPr>
              <a:t>AYA AHMED</a:t>
            </a:r>
          </a:p>
        </p:txBody>
      </p:sp>
      <p:sp>
        <p:nvSpPr>
          <p:cNvPr id="15" name="TextBox 15"/>
          <p:cNvSpPr txBox="1"/>
          <p:nvPr/>
        </p:nvSpPr>
        <p:spPr>
          <a:xfrm>
            <a:off x="615449" y="7733770"/>
            <a:ext cx="3246120" cy="235267"/>
          </a:xfrm>
          <a:prstGeom prst="rect">
            <a:avLst/>
          </a:prstGeom>
        </p:spPr>
        <p:txBody>
          <a:bodyPr lIns="0" tIns="0" rIns="0" bIns="0" rtlCol="0" anchor="t">
            <a:spAutoFit/>
          </a:bodyPr>
          <a:lstStyle/>
          <a:p>
            <a:pPr algn="ctr">
              <a:lnSpc>
                <a:spcPts val="1822"/>
              </a:lnSpc>
            </a:pPr>
            <a:r>
              <a:rPr lang="en-US" sz="1687" spc="-25">
                <a:solidFill>
                  <a:srgbClr val="544013"/>
                </a:solidFill>
                <a:latin typeface="Prompt"/>
              </a:rPr>
              <a:t>ML  Engineer</a:t>
            </a:r>
          </a:p>
        </p:txBody>
      </p:sp>
      <p:sp>
        <p:nvSpPr>
          <p:cNvPr id="16" name="TextBox 16"/>
          <p:cNvSpPr txBox="1"/>
          <p:nvPr/>
        </p:nvSpPr>
        <p:spPr>
          <a:xfrm>
            <a:off x="9300295" y="7757058"/>
            <a:ext cx="3246120" cy="235267"/>
          </a:xfrm>
          <a:prstGeom prst="rect">
            <a:avLst/>
          </a:prstGeom>
        </p:spPr>
        <p:txBody>
          <a:bodyPr lIns="0" tIns="0" rIns="0" bIns="0" rtlCol="0" anchor="t">
            <a:spAutoFit/>
          </a:bodyPr>
          <a:lstStyle/>
          <a:p>
            <a:pPr algn="ctr">
              <a:lnSpc>
                <a:spcPts val="1822"/>
              </a:lnSpc>
            </a:pPr>
            <a:r>
              <a:rPr lang="en-US" sz="1687" spc="-25">
                <a:solidFill>
                  <a:srgbClr val="544013"/>
                </a:solidFill>
                <a:latin typeface="Prompt"/>
              </a:rPr>
              <a:t>Android developer</a:t>
            </a:r>
          </a:p>
        </p:txBody>
      </p:sp>
      <p:grpSp>
        <p:nvGrpSpPr>
          <p:cNvPr id="17" name="Group 17"/>
          <p:cNvGrpSpPr/>
          <p:nvPr/>
        </p:nvGrpSpPr>
        <p:grpSpPr>
          <a:xfrm>
            <a:off x="12142097" y="3005028"/>
            <a:ext cx="1994917" cy="4198131"/>
            <a:chOff x="0" y="0"/>
            <a:chExt cx="2659889" cy="5597508"/>
          </a:xfrm>
        </p:grpSpPr>
        <p:sp>
          <p:nvSpPr>
            <p:cNvPr id="18" name="Freeform 18"/>
            <p:cNvSpPr/>
            <p:nvPr/>
          </p:nvSpPr>
          <p:spPr>
            <a:xfrm>
              <a:off x="0" y="0"/>
              <a:ext cx="2659888" cy="5597525"/>
            </a:xfrm>
            <a:custGeom>
              <a:avLst/>
              <a:gdLst/>
              <a:ahLst/>
              <a:cxnLst/>
              <a:rect l="l" t="t" r="r" b="b"/>
              <a:pathLst>
                <a:path w="2659888" h="5597525">
                  <a:moveTo>
                    <a:pt x="0" y="0"/>
                  </a:moveTo>
                  <a:lnTo>
                    <a:pt x="2659888" y="0"/>
                  </a:lnTo>
                  <a:lnTo>
                    <a:pt x="2659888" y="5597525"/>
                  </a:lnTo>
                  <a:lnTo>
                    <a:pt x="0" y="5597525"/>
                  </a:lnTo>
                  <a:lnTo>
                    <a:pt x="0" y="0"/>
                  </a:lnTo>
                  <a:close/>
                </a:path>
              </a:pathLst>
            </a:custGeom>
            <a:blipFill>
              <a:blip r:embed="rId3"/>
              <a:stretch>
                <a:fillRect l="-18653" r="-18653"/>
              </a:stretch>
            </a:blipFill>
          </p:spPr>
          <p:txBody>
            <a:bodyPr/>
            <a:lstStyle/>
            <a:p>
              <a:endParaRPr lang="en-US"/>
            </a:p>
          </p:txBody>
        </p:sp>
      </p:grpSp>
      <p:sp>
        <p:nvSpPr>
          <p:cNvPr id="19" name="Freeform 19"/>
          <p:cNvSpPr/>
          <p:nvPr/>
        </p:nvSpPr>
        <p:spPr>
          <a:xfrm>
            <a:off x="1159895" y="3057063"/>
            <a:ext cx="2385442" cy="4198132"/>
          </a:xfrm>
          <a:custGeom>
            <a:avLst/>
            <a:gdLst/>
            <a:ahLst/>
            <a:cxnLst/>
            <a:rect l="l" t="t" r="r" b="b"/>
            <a:pathLst>
              <a:path w="2385442" h="4198132">
                <a:moveTo>
                  <a:pt x="0" y="0"/>
                </a:moveTo>
                <a:lnTo>
                  <a:pt x="2385442" y="0"/>
                </a:lnTo>
                <a:lnTo>
                  <a:pt x="2385442" y="4198132"/>
                </a:lnTo>
                <a:lnTo>
                  <a:pt x="0" y="4198132"/>
                </a:lnTo>
                <a:lnTo>
                  <a:pt x="0" y="0"/>
                </a:lnTo>
                <a:close/>
              </a:path>
            </a:pathLst>
          </a:custGeom>
          <a:blipFill>
            <a:blip r:embed="rId4"/>
            <a:stretch>
              <a:fillRect l="-97218" t="-37222" r="-145559" b="-209037"/>
            </a:stretch>
          </a:blipFill>
        </p:spPr>
        <p:txBody>
          <a:bodyPr/>
          <a:lstStyle/>
          <a:p>
            <a:endParaRPr lang="en-US"/>
          </a:p>
        </p:txBody>
      </p:sp>
      <p:sp>
        <p:nvSpPr>
          <p:cNvPr id="20" name="Freeform 20"/>
          <p:cNvSpPr/>
          <p:nvPr/>
        </p:nvSpPr>
        <p:spPr>
          <a:xfrm>
            <a:off x="7039090" y="3031806"/>
            <a:ext cx="2261205" cy="4180539"/>
          </a:xfrm>
          <a:custGeom>
            <a:avLst/>
            <a:gdLst/>
            <a:ahLst/>
            <a:cxnLst/>
            <a:rect l="l" t="t" r="r" b="b"/>
            <a:pathLst>
              <a:path w="2261205" h="4180539">
                <a:moveTo>
                  <a:pt x="0" y="0"/>
                </a:moveTo>
                <a:lnTo>
                  <a:pt x="2261205" y="0"/>
                </a:lnTo>
                <a:lnTo>
                  <a:pt x="2261205" y="4180539"/>
                </a:lnTo>
                <a:lnTo>
                  <a:pt x="0" y="4180539"/>
                </a:lnTo>
                <a:lnTo>
                  <a:pt x="0" y="0"/>
                </a:lnTo>
                <a:close/>
              </a:path>
            </a:pathLst>
          </a:custGeom>
          <a:blipFill>
            <a:blip r:embed="rId5"/>
            <a:stretch>
              <a:fillRect t="-46696" r="-44922" b="-121580"/>
            </a:stretch>
          </a:blipFill>
        </p:spPr>
        <p:txBody>
          <a:bodyPr/>
          <a:lstStyle/>
          <a:p>
            <a:endParaRPr lang="en-US"/>
          </a:p>
        </p:txBody>
      </p:sp>
      <p:sp>
        <p:nvSpPr>
          <p:cNvPr id="21" name="Freeform 21"/>
          <p:cNvSpPr/>
          <p:nvPr/>
        </p:nvSpPr>
        <p:spPr>
          <a:xfrm>
            <a:off x="3981142" y="3031805"/>
            <a:ext cx="2622143" cy="4223389"/>
          </a:xfrm>
          <a:custGeom>
            <a:avLst/>
            <a:gdLst/>
            <a:ahLst/>
            <a:cxnLst/>
            <a:rect l="l" t="t" r="r" b="b"/>
            <a:pathLst>
              <a:path w="2622143" h="4223389">
                <a:moveTo>
                  <a:pt x="0" y="0"/>
                </a:moveTo>
                <a:lnTo>
                  <a:pt x="2622143" y="0"/>
                </a:lnTo>
                <a:lnTo>
                  <a:pt x="2622143" y="4223389"/>
                </a:lnTo>
                <a:lnTo>
                  <a:pt x="0" y="4223389"/>
                </a:lnTo>
                <a:lnTo>
                  <a:pt x="0" y="0"/>
                </a:lnTo>
                <a:close/>
              </a:path>
            </a:pathLst>
          </a:custGeom>
          <a:blipFill>
            <a:blip r:embed="rId6"/>
            <a:stretch>
              <a:fillRect l="-4310" t="-41182" r="-71069" b="1595"/>
            </a:stretch>
          </a:blipFill>
        </p:spPr>
        <p:txBody>
          <a:bodyPr/>
          <a:lstStyle/>
          <a:p>
            <a:endParaRPr lang="en-US"/>
          </a:p>
        </p:txBody>
      </p:sp>
      <p:sp>
        <p:nvSpPr>
          <p:cNvPr id="22" name="Freeform 22"/>
          <p:cNvSpPr/>
          <p:nvPr/>
        </p:nvSpPr>
        <p:spPr>
          <a:xfrm>
            <a:off x="14604985" y="2993095"/>
            <a:ext cx="2373831" cy="4210064"/>
          </a:xfrm>
          <a:custGeom>
            <a:avLst/>
            <a:gdLst/>
            <a:ahLst/>
            <a:cxnLst/>
            <a:rect l="l" t="t" r="r" b="b"/>
            <a:pathLst>
              <a:path w="2373831" h="4210064">
                <a:moveTo>
                  <a:pt x="0" y="0"/>
                </a:moveTo>
                <a:lnTo>
                  <a:pt x="2373831" y="0"/>
                </a:lnTo>
                <a:lnTo>
                  <a:pt x="2373831" y="4210064"/>
                </a:lnTo>
                <a:lnTo>
                  <a:pt x="0" y="4210064"/>
                </a:lnTo>
                <a:lnTo>
                  <a:pt x="0" y="0"/>
                </a:lnTo>
                <a:close/>
              </a:path>
            </a:pathLst>
          </a:custGeom>
          <a:blipFill dpi="0" rotWithShape="1">
            <a:blip r:embed="rId7"/>
            <a:srcRect/>
            <a:stretch>
              <a:fillRect l="-97695" t="-36170" r="-40505" b="-72340"/>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sp>
        <p:nvSpPr>
          <p:cNvPr id="2" name="TextBox 2"/>
          <p:cNvSpPr txBox="1"/>
          <p:nvPr/>
        </p:nvSpPr>
        <p:spPr>
          <a:xfrm>
            <a:off x="5105400" y="4304488"/>
            <a:ext cx="9982200" cy="1678023"/>
          </a:xfrm>
          <a:prstGeom prst="rect">
            <a:avLst/>
          </a:prstGeom>
        </p:spPr>
        <p:txBody>
          <a:bodyPr wrap="square" lIns="0" tIns="0" rIns="0" bIns="0" rtlCol="0" anchor="t">
            <a:spAutoFit/>
          </a:bodyPr>
          <a:lstStyle/>
          <a:p>
            <a:pPr algn="l">
              <a:lnSpc>
                <a:spcPts val="12150"/>
              </a:lnSpc>
            </a:pPr>
            <a:r>
              <a:rPr lang="en-US" sz="15000" dirty="0">
                <a:solidFill>
                  <a:srgbClr val="544013"/>
                </a:solidFill>
                <a:latin typeface="Anto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sp>
        <p:nvSpPr>
          <p:cNvPr id="2" name="TextBox 2"/>
          <p:cNvSpPr txBox="1"/>
          <p:nvPr/>
        </p:nvSpPr>
        <p:spPr>
          <a:xfrm>
            <a:off x="1257300" y="104775"/>
            <a:ext cx="15033308" cy="3618939"/>
          </a:xfrm>
          <a:prstGeom prst="rect">
            <a:avLst/>
          </a:prstGeom>
        </p:spPr>
        <p:txBody>
          <a:bodyPr lIns="0" tIns="0" rIns="0" bIns="0" rtlCol="0" anchor="t">
            <a:spAutoFit/>
          </a:bodyPr>
          <a:lstStyle/>
          <a:p>
            <a:pPr algn="l">
              <a:lnSpc>
                <a:spcPts val="4106"/>
              </a:lnSpc>
            </a:pPr>
            <a:endParaRPr dirty="0"/>
          </a:p>
          <a:p>
            <a:pPr algn="l">
              <a:lnSpc>
                <a:spcPts val="4106"/>
              </a:lnSpc>
            </a:pPr>
            <a:endParaRPr dirty="0"/>
          </a:p>
          <a:p>
            <a:pPr algn="l">
              <a:lnSpc>
                <a:spcPts val="4106"/>
              </a:lnSpc>
            </a:pPr>
            <a:endParaRPr dirty="0"/>
          </a:p>
          <a:p>
            <a:pPr algn="l">
              <a:lnSpc>
                <a:spcPts val="2240"/>
              </a:lnSpc>
            </a:pPr>
            <a:r>
              <a:rPr lang="en-US" sz="4400" spc="-66" dirty="0">
                <a:solidFill>
                  <a:srgbClr val="544013"/>
                </a:solidFill>
                <a:latin typeface="Anton" pitchFamily="2" charset="0"/>
              </a:rPr>
              <a:t>Introduction</a:t>
            </a:r>
          </a:p>
          <a:p>
            <a:pPr algn="l">
              <a:lnSpc>
                <a:spcPts val="2240"/>
              </a:lnSpc>
            </a:pPr>
            <a:endParaRPr lang="en-US" sz="4400" spc="-66" dirty="0">
              <a:solidFill>
                <a:srgbClr val="544013"/>
              </a:solidFill>
              <a:latin typeface="Posterama" panose="020B0504020200020000" pitchFamily="34" charset="0"/>
              <a:cs typeface="Posterama" panose="020B0504020200020000" pitchFamily="34" charset="0"/>
            </a:endParaRPr>
          </a:p>
          <a:p>
            <a:pPr algn="l"/>
            <a:r>
              <a:rPr lang="en-US" sz="2400" spc="-36" dirty="0">
                <a:solidFill>
                  <a:srgbClr val="544013"/>
                </a:solidFill>
                <a:latin typeface="Prompt "/>
                <a:cs typeface="Posterama" panose="020B0504020200020000" pitchFamily="34" charset="0"/>
              </a:rPr>
              <a:t>We propose to develop a smart adaptation system that uses artificial intelligence (AI) and</a:t>
            </a:r>
          </a:p>
          <a:p>
            <a:pPr algn="l"/>
            <a:r>
              <a:rPr lang="en-US" sz="2400" spc="-36" dirty="0">
                <a:solidFill>
                  <a:srgbClr val="544013"/>
                </a:solidFill>
                <a:latin typeface="Prompt "/>
                <a:cs typeface="Posterama" panose="020B0504020200020000" pitchFamily="34" charset="0"/>
              </a:rPr>
              <a:t> augmented reality (AR) to help people try on different items of clothing, jewelry , Glasses, </a:t>
            </a:r>
          </a:p>
          <a:p>
            <a:pPr algn="l"/>
            <a:r>
              <a:rPr lang="en-US" sz="2400" spc="-36" dirty="0">
                <a:solidFill>
                  <a:srgbClr val="544013"/>
                </a:solidFill>
                <a:latin typeface="Prompt "/>
                <a:cs typeface="Posterama" panose="020B0504020200020000" pitchFamily="34" charset="0"/>
              </a:rPr>
              <a:t>and accessories and so on virtually. Our app will allow users to see how they would</a:t>
            </a:r>
          </a:p>
          <a:p>
            <a:pPr algn="l"/>
            <a:r>
              <a:rPr lang="en-US" sz="2400" spc="-36" dirty="0">
                <a:solidFill>
                  <a:srgbClr val="544013"/>
                </a:solidFill>
                <a:latin typeface="Prompt "/>
                <a:cs typeface="Posterama" panose="020B0504020200020000" pitchFamily="34" charset="0"/>
              </a:rPr>
              <a:t>look in different items without having to leave their home or try on dozens of items at a store.</a:t>
            </a:r>
          </a:p>
        </p:txBody>
      </p:sp>
      <p:grpSp>
        <p:nvGrpSpPr>
          <p:cNvPr id="3" name="Group 3"/>
          <p:cNvGrpSpPr/>
          <p:nvPr/>
        </p:nvGrpSpPr>
        <p:grpSpPr>
          <a:xfrm>
            <a:off x="952500" y="4838700"/>
            <a:ext cx="7277100" cy="4426745"/>
            <a:chOff x="0" y="0"/>
            <a:chExt cx="9239251" cy="6696076"/>
          </a:xfrm>
        </p:grpSpPr>
        <p:sp>
          <p:nvSpPr>
            <p:cNvPr id="4" name="Freeform 4"/>
            <p:cNvSpPr/>
            <p:nvPr/>
          </p:nvSpPr>
          <p:spPr>
            <a:xfrm>
              <a:off x="0" y="0"/>
              <a:ext cx="9239250" cy="6696075"/>
            </a:xfrm>
            <a:custGeom>
              <a:avLst/>
              <a:gdLst/>
              <a:ahLst/>
              <a:cxnLst/>
              <a:rect l="l" t="t" r="r" b="b"/>
              <a:pathLst>
                <a:path w="9239250" h="6696075">
                  <a:moveTo>
                    <a:pt x="0" y="0"/>
                  </a:moveTo>
                  <a:lnTo>
                    <a:pt x="9239250" y="0"/>
                  </a:lnTo>
                  <a:lnTo>
                    <a:pt x="9239250" y="6696075"/>
                  </a:lnTo>
                  <a:lnTo>
                    <a:pt x="0" y="6696075"/>
                  </a:lnTo>
                  <a:lnTo>
                    <a:pt x="0" y="0"/>
                  </a:lnTo>
                  <a:close/>
                </a:path>
              </a:pathLst>
            </a:custGeom>
            <a:blipFill>
              <a:blip r:embed="rId2"/>
              <a:stretch>
                <a:fillRect l="-2691" r="-2691"/>
              </a:stretch>
            </a:blipFill>
          </p:spPr>
          <p:txBody>
            <a:bodyPr/>
            <a:lstStyle/>
            <a:p>
              <a:endParaRPr lang="en-US"/>
            </a:p>
          </p:txBody>
        </p:sp>
      </p:grpSp>
      <p:grpSp>
        <p:nvGrpSpPr>
          <p:cNvPr id="5" name="Group 5"/>
          <p:cNvGrpSpPr/>
          <p:nvPr/>
        </p:nvGrpSpPr>
        <p:grpSpPr>
          <a:xfrm>
            <a:off x="9067800" y="4838700"/>
            <a:ext cx="7467600" cy="4426745"/>
            <a:chOff x="0" y="0"/>
            <a:chExt cx="9829800" cy="6543676"/>
          </a:xfrm>
        </p:grpSpPr>
        <p:sp>
          <p:nvSpPr>
            <p:cNvPr id="6" name="Freeform 6"/>
            <p:cNvSpPr/>
            <p:nvPr/>
          </p:nvSpPr>
          <p:spPr>
            <a:xfrm>
              <a:off x="0" y="0"/>
              <a:ext cx="9829800" cy="6543675"/>
            </a:xfrm>
            <a:custGeom>
              <a:avLst/>
              <a:gdLst/>
              <a:ahLst/>
              <a:cxnLst/>
              <a:rect l="l" t="t" r="r" b="b"/>
              <a:pathLst>
                <a:path w="9829800" h="6543675">
                  <a:moveTo>
                    <a:pt x="0" y="0"/>
                  </a:moveTo>
                  <a:lnTo>
                    <a:pt x="9829800" y="0"/>
                  </a:lnTo>
                  <a:lnTo>
                    <a:pt x="9829800" y="6543675"/>
                  </a:lnTo>
                  <a:lnTo>
                    <a:pt x="0" y="6543675"/>
                  </a:lnTo>
                  <a:lnTo>
                    <a:pt x="0" y="0"/>
                  </a:lnTo>
                  <a:close/>
                </a:path>
              </a:pathLst>
            </a:custGeom>
            <a:blipFill>
              <a:blip r:embed="rId3"/>
              <a:stretch>
                <a:fillRect t="-25109" b="-25109"/>
              </a:stretch>
            </a:blipFill>
          </p:spPr>
          <p:txBody>
            <a:bodyPr/>
            <a:lstStyle/>
            <a:p>
              <a:endParaRPr lang="en-US"/>
            </a:p>
          </p:txBody>
        </p:sp>
      </p:grpSp>
      <p:sp>
        <p:nvSpPr>
          <p:cNvPr id="7" name="TextBox 7"/>
          <p:cNvSpPr txBox="1"/>
          <p:nvPr/>
        </p:nvSpPr>
        <p:spPr>
          <a:xfrm>
            <a:off x="13007340" y="9675019"/>
            <a:ext cx="3931920" cy="266700"/>
          </a:xfrm>
          <a:prstGeom prst="rect">
            <a:avLst/>
          </a:prstGeom>
        </p:spPr>
        <p:txBody>
          <a:bodyPr lIns="0" tIns="0" rIns="0" bIns="0" rtlCol="0" anchor="t">
            <a:spAutoFit/>
          </a:bodyPr>
          <a:lstStyle/>
          <a:p>
            <a:pPr algn="r">
              <a:lnSpc>
                <a:spcPts val="2160"/>
              </a:lnSpc>
            </a:pPr>
            <a:r>
              <a:rPr lang="en-US" sz="1800" spc="-26">
                <a:solidFill>
                  <a:srgbClr val="544013"/>
                </a:solidFill>
                <a:latin typeface="Prompt"/>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sp>
        <p:nvSpPr>
          <p:cNvPr id="2" name="TextBox 2"/>
          <p:cNvSpPr txBox="1"/>
          <p:nvPr/>
        </p:nvSpPr>
        <p:spPr>
          <a:xfrm>
            <a:off x="1524000" y="1066801"/>
            <a:ext cx="7325319" cy="874719"/>
          </a:xfrm>
          <a:prstGeom prst="rect">
            <a:avLst/>
          </a:prstGeom>
        </p:spPr>
        <p:txBody>
          <a:bodyPr lIns="0" tIns="0" rIns="0" bIns="0" rtlCol="0" anchor="t">
            <a:spAutoFit/>
          </a:bodyPr>
          <a:lstStyle/>
          <a:p>
            <a:pPr algn="l">
              <a:lnSpc>
                <a:spcPts val="6637"/>
              </a:lnSpc>
            </a:pPr>
            <a:r>
              <a:rPr lang="en-US" sz="6146" spc="122" dirty="0">
                <a:solidFill>
                  <a:srgbClr val="503530"/>
                </a:solidFill>
                <a:latin typeface="  Anton"/>
                <a:cs typeface="Prompt SemiBold" panose="020B0502040204020203" pitchFamily="2" charset="-34"/>
              </a:rPr>
              <a:t>PROBLEM</a:t>
            </a:r>
          </a:p>
        </p:txBody>
      </p:sp>
      <p:grpSp>
        <p:nvGrpSpPr>
          <p:cNvPr id="3" name="Group 3"/>
          <p:cNvGrpSpPr/>
          <p:nvPr/>
        </p:nvGrpSpPr>
        <p:grpSpPr>
          <a:xfrm>
            <a:off x="1757516" y="4838700"/>
            <a:ext cx="7226142" cy="4133849"/>
            <a:chOff x="0" y="0"/>
            <a:chExt cx="9634856" cy="5511799"/>
          </a:xfrm>
        </p:grpSpPr>
        <p:sp>
          <p:nvSpPr>
            <p:cNvPr id="4" name="Freeform 4"/>
            <p:cNvSpPr/>
            <p:nvPr/>
          </p:nvSpPr>
          <p:spPr>
            <a:xfrm>
              <a:off x="0" y="0"/>
              <a:ext cx="9634855" cy="5511800"/>
            </a:xfrm>
            <a:custGeom>
              <a:avLst/>
              <a:gdLst/>
              <a:ahLst/>
              <a:cxnLst/>
              <a:rect l="l" t="t" r="r" b="b"/>
              <a:pathLst>
                <a:path w="9634855" h="5511800">
                  <a:moveTo>
                    <a:pt x="0" y="0"/>
                  </a:moveTo>
                  <a:lnTo>
                    <a:pt x="9634855" y="0"/>
                  </a:lnTo>
                  <a:lnTo>
                    <a:pt x="9634855" y="5511800"/>
                  </a:lnTo>
                  <a:lnTo>
                    <a:pt x="0" y="5511800"/>
                  </a:lnTo>
                  <a:lnTo>
                    <a:pt x="0" y="0"/>
                  </a:lnTo>
                  <a:close/>
                </a:path>
              </a:pathLst>
            </a:custGeom>
            <a:blipFill>
              <a:blip r:embed="rId2"/>
              <a:stretch>
                <a:fillRect t="-11209" b="-11209"/>
              </a:stretch>
            </a:blipFill>
          </p:spPr>
          <p:txBody>
            <a:bodyPr/>
            <a:lstStyle/>
            <a:p>
              <a:endParaRPr lang="en-US"/>
            </a:p>
          </p:txBody>
        </p:sp>
      </p:grpSp>
      <p:sp>
        <p:nvSpPr>
          <p:cNvPr id="5" name="TextBox 5"/>
          <p:cNvSpPr txBox="1"/>
          <p:nvPr/>
        </p:nvSpPr>
        <p:spPr>
          <a:xfrm>
            <a:off x="1752600" y="2311469"/>
            <a:ext cx="13411200" cy="1034001"/>
          </a:xfrm>
          <a:prstGeom prst="rect">
            <a:avLst/>
          </a:prstGeom>
        </p:spPr>
        <p:txBody>
          <a:bodyPr lIns="0" tIns="0" rIns="0" bIns="0" rtlCol="0" anchor="t">
            <a:spAutoFit/>
          </a:bodyPr>
          <a:lstStyle/>
          <a:p>
            <a:pPr algn="l">
              <a:lnSpc>
                <a:spcPts val="4230"/>
              </a:lnSpc>
            </a:pPr>
            <a:r>
              <a:rPr lang="en-US" sz="2518" spc="37" dirty="0">
                <a:solidFill>
                  <a:srgbClr val="503530"/>
                </a:solidFill>
                <a:latin typeface="Klima"/>
              </a:rPr>
              <a:t> Finding the perfect </a:t>
            </a:r>
            <a:r>
              <a:rPr lang="en-US" sz="2518" spc="37" dirty="0">
                <a:solidFill>
                  <a:srgbClr val="503530"/>
                </a:solidFill>
                <a:latin typeface="  prompt"/>
              </a:rPr>
              <a:t>wearable</a:t>
            </a:r>
            <a:r>
              <a:rPr lang="en-US" sz="2518" spc="37" dirty="0">
                <a:solidFill>
                  <a:srgbClr val="503530"/>
                </a:solidFill>
                <a:latin typeface="Klima"/>
              </a:rPr>
              <a:t> items can be a time-consuming and frustrating process. It  can be difficult to find the right size, style, and fit, especially without trying the items on. </a:t>
            </a:r>
          </a:p>
        </p:txBody>
      </p:sp>
      <p:sp>
        <p:nvSpPr>
          <p:cNvPr id="6" name="Freeform 6"/>
          <p:cNvSpPr/>
          <p:nvPr/>
        </p:nvSpPr>
        <p:spPr>
          <a:xfrm>
            <a:off x="9608576" y="4838700"/>
            <a:ext cx="6953863" cy="4164575"/>
          </a:xfrm>
          <a:custGeom>
            <a:avLst/>
            <a:gdLst/>
            <a:ahLst/>
            <a:cxnLst/>
            <a:rect l="l" t="t" r="r" b="b"/>
            <a:pathLst>
              <a:path w="6953863" h="4164575">
                <a:moveTo>
                  <a:pt x="0" y="0"/>
                </a:moveTo>
                <a:lnTo>
                  <a:pt x="6953863" y="0"/>
                </a:lnTo>
                <a:lnTo>
                  <a:pt x="6953863" y="4164575"/>
                </a:lnTo>
                <a:lnTo>
                  <a:pt x="0" y="4164575"/>
                </a:lnTo>
                <a:lnTo>
                  <a:pt x="0" y="0"/>
                </a:lnTo>
                <a:close/>
              </a:path>
            </a:pathLst>
          </a:custGeom>
          <a:blipFill>
            <a:blip r:embed="rId3"/>
            <a:stretch>
              <a:fillRect b="-22791"/>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sp>
        <p:nvSpPr>
          <p:cNvPr id="2" name="TextBox 2"/>
          <p:cNvSpPr txBox="1"/>
          <p:nvPr/>
        </p:nvSpPr>
        <p:spPr>
          <a:xfrm>
            <a:off x="1219200" y="822354"/>
            <a:ext cx="7325319" cy="865194"/>
          </a:xfrm>
          <a:prstGeom prst="rect">
            <a:avLst/>
          </a:prstGeom>
        </p:spPr>
        <p:txBody>
          <a:bodyPr lIns="0" tIns="0" rIns="0" bIns="0" rtlCol="0" anchor="t">
            <a:spAutoFit/>
          </a:bodyPr>
          <a:lstStyle/>
          <a:p>
            <a:pPr algn="l">
              <a:lnSpc>
                <a:spcPts val="6637"/>
              </a:lnSpc>
            </a:pPr>
            <a:r>
              <a:rPr lang="en-US" sz="6146" dirty="0">
                <a:solidFill>
                  <a:srgbClr val="544013"/>
                </a:solidFill>
                <a:latin typeface="Anton"/>
              </a:rPr>
              <a:t>Solution</a:t>
            </a:r>
          </a:p>
        </p:txBody>
      </p:sp>
      <p:sp>
        <p:nvSpPr>
          <p:cNvPr id="3" name="TextBox 3"/>
          <p:cNvSpPr txBox="1"/>
          <p:nvPr/>
        </p:nvSpPr>
        <p:spPr>
          <a:xfrm>
            <a:off x="13007340" y="9675019"/>
            <a:ext cx="3931920" cy="266700"/>
          </a:xfrm>
          <a:prstGeom prst="rect">
            <a:avLst/>
          </a:prstGeom>
        </p:spPr>
        <p:txBody>
          <a:bodyPr lIns="0" tIns="0" rIns="0" bIns="0" rtlCol="0" anchor="t">
            <a:spAutoFit/>
          </a:bodyPr>
          <a:lstStyle/>
          <a:p>
            <a:pPr algn="r">
              <a:lnSpc>
                <a:spcPts val="2160"/>
              </a:lnSpc>
            </a:pPr>
            <a:r>
              <a:rPr lang="en-US" sz="1800" spc="-26">
                <a:solidFill>
                  <a:srgbClr val="544013"/>
                </a:solidFill>
                <a:latin typeface="Prompt"/>
              </a:rPr>
              <a:t>4</a:t>
            </a:r>
          </a:p>
        </p:txBody>
      </p:sp>
      <p:sp>
        <p:nvSpPr>
          <p:cNvPr id="4" name="TextBox 4"/>
          <p:cNvSpPr txBox="1"/>
          <p:nvPr/>
        </p:nvSpPr>
        <p:spPr>
          <a:xfrm>
            <a:off x="1371600" y="2409825"/>
            <a:ext cx="11125200" cy="5991225"/>
          </a:xfrm>
          <a:prstGeom prst="rect">
            <a:avLst/>
          </a:prstGeom>
        </p:spPr>
        <p:txBody>
          <a:bodyPr wrap="square" lIns="0" tIns="0" rIns="0" bIns="0" rtlCol="0" anchor="t">
            <a:spAutoFit/>
          </a:bodyPr>
          <a:lstStyle/>
          <a:p>
            <a:pPr algn="l">
              <a:lnSpc>
                <a:spcPts val="2295"/>
              </a:lnSpc>
            </a:pPr>
            <a:r>
              <a:rPr lang="en-US" sz="1912" spc="-28" dirty="0">
                <a:solidFill>
                  <a:srgbClr val="544013"/>
                </a:solidFill>
                <a:latin typeface="Prompt"/>
              </a:rPr>
              <a:t>Our app will solve this problem by allowing users to virtually try on different wearable items before they buy them. Users will be able to see how the items look on their bodies from all angles, and they will be able to try on different colors and styles to find the perfect match. This will save users time and money, and it will help them to find wearable items that they love.</a:t>
            </a:r>
          </a:p>
          <a:p>
            <a:pPr algn="l">
              <a:lnSpc>
                <a:spcPts val="2295"/>
              </a:lnSpc>
            </a:pPr>
            <a:endParaRPr lang="en-US" sz="1912" spc="-28" dirty="0">
              <a:solidFill>
                <a:srgbClr val="544013"/>
              </a:solidFill>
              <a:latin typeface="Prompt"/>
            </a:endParaRPr>
          </a:p>
          <a:p>
            <a:pPr algn="l">
              <a:lnSpc>
                <a:spcPts val="2295"/>
              </a:lnSpc>
            </a:pPr>
            <a:r>
              <a:rPr lang="en-US" sz="1912" spc="-28" dirty="0">
                <a:solidFill>
                  <a:srgbClr val="544013"/>
                </a:solidFill>
                <a:latin typeface="Prompt"/>
              </a:rPr>
              <a:t>We will first apply our smart adaptation system using AI and AR to glasses. We believe that glasses are the ideal first product category for our solution because they are relatively simple to model and render in AR. Additionally, glasses are a high-volume product category with a large potential customer base.</a:t>
            </a:r>
          </a:p>
          <a:p>
            <a:pPr algn="l">
              <a:lnSpc>
                <a:spcPts val="2295"/>
              </a:lnSpc>
            </a:pPr>
            <a:endParaRPr lang="en-US" sz="1912" spc="-28" dirty="0">
              <a:solidFill>
                <a:srgbClr val="544013"/>
              </a:solidFill>
              <a:latin typeface="Prompt"/>
            </a:endParaRPr>
          </a:p>
          <a:p>
            <a:pPr algn="l">
              <a:lnSpc>
                <a:spcPts val="2295"/>
              </a:lnSpc>
            </a:pPr>
            <a:r>
              <a:rPr lang="en-US" sz="1912" spc="-28" dirty="0">
                <a:solidFill>
                  <a:srgbClr val="544013"/>
                </a:solidFill>
                <a:latin typeface="Prompt"/>
              </a:rPr>
              <a:t>With our App, you can do just that! Using artificial intelligence (AI) and augmented reality (AR), our app allows you to see how you would look in different pairs of glasses, simply by pointing your phone at your face.</a:t>
            </a:r>
          </a:p>
          <a:p>
            <a:pPr algn="l">
              <a:lnSpc>
                <a:spcPts val="2295"/>
              </a:lnSpc>
            </a:pPr>
            <a:r>
              <a:rPr lang="en-US" sz="1912" spc="-28" dirty="0">
                <a:solidFill>
                  <a:srgbClr val="544013"/>
                </a:solidFill>
                <a:latin typeface="Prompt"/>
              </a:rPr>
              <a:t>No more trying on dozens of pairs of glasses at the store, only to find that none of them look good on you.</a:t>
            </a:r>
          </a:p>
          <a:p>
            <a:pPr algn="l">
              <a:lnSpc>
                <a:spcPts val="2295"/>
              </a:lnSpc>
            </a:pPr>
            <a:r>
              <a:rPr lang="en-US" sz="1912" spc="-28" dirty="0">
                <a:solidFill>
                  <a:srgbClr val="544013"/>
                </a:solidFill>
                <a:latin typeface="Prompt"/>
              </a:rPr>
              <a:t>With our app, you can try on as many pairs as you want, in the comfort of your own home. And because our app uses AR, you can see how the glasses would look in different lighting conditions and from different angles.</a:t>
            </a:r>
          </a:p>
          <a:p>
            <a:pPr algn="l">
              <a:lnSpc>
                <a:spcPts val="2295"/>
              </a:lnSpc>
            </a:pPr>
            <a:endParaRPr lang="en-US" sz="1912" spc="-28" dirty="0">
              <a:solidFill>
                <a:srgbClr val="544013"/>
              </a:solidFill>
              <a:latin typeface="Prompt"/>
            </a:endParaRPr>
          </a:p>
          <a:p>
            <a:pPr algn="l">
              <a:lnSpc>
                <a:spcPts val="2295"/>
              </a:lnSpc>
            </a:pPr>
            <a:r>
              <a:rPr lang="en-US" sz="1912" spc="-28" dirty="0">
                <a:solidFill>
                  <a:srgbClr val="544013"/>
                </a:solidFill>
                <a:latin typeface="Prompt"/>
              </a:rPr>
              <a:t>Once we have successfully developed and launched our AI-powered AR glasses try-on app, we will expand the solution to other wearable items, such as clothing, jewelry, and accessories. </a:t>
            </a:r>
          </a:p>
        </p:txBody>
      </p:sp>
      <p:sp>
        <p:nvSpPr>
          <p:cNvPr id="5" name="Freeform 5"/>
          <p:cNvSpPr/>
          <p:nvPr/>
        </p:nvSpPr>
        <p:spPr>
          <a:xfrm>
            <a:off x="13182600" y="1943100"/>
            <a:ext cx="3962400" cy="6781800"/>
          </a:xfrm>
          <a:custGeom>
            <a:avLst/>
            <a:gdLst/>
            <a:ahLst/>
            <a:cxnLst/>
            <a:rect l="l" t="t" r="r" b="b"/>
            <a:pathLst>
              <a:path w="3962400" h="6781800">
                <a:moveTo>
                  <a:pt x="0" y="0"/>
                </a:moveTo>
                <a:lnTo>
                  <a:pt x="3962400" y="0"/>
                </a:lnTo>
                <a:lnTo>
                  <a:pt x="3962400" y="6781800"/>
                </a:lnTo>
                <a:lnTo>
                  <a:pt x="0" y="6781800"/>
                </a:lnTo>
                <a:lnTo>
                  <a:pt x="0" y="0"/>
                </a:lnTo>
                <a:close/>
              </a:path>
            </a:pathLst>
          </a:custGeom>
          <a:blipFill>
            <a:blip r:embed="rId2"/>
            <a:stretch>
              <a:fillRect l="-328357" t="-16132" r="-66447" b="-46642"/>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sp>
        <p:nvSpPr>
          <p:cNvPr id="2" name="TextBox 2"/>
          <p:cNvSpPr txBox="1"/>
          <p:nvPr/>
        </p:nvSpPr>
        <p:spPr>
          <a:xfrm>
            <a:off x="1348740" y="698182"/>
            <a:ext cx="15590520" cy="833476"/>
          </a:xfrm>
          <a:prstGeom prst="rect">
            <a:avLst/>
          </a:prstGeom>
        </p:spPr>
        <p:txBody>
          <a:bodyPr lIns="0" tIns="0" rIns="0" bIns="0" rtlCol="0" anchor="t">
            <a:spAutoFit/>
          </a:bodyPr>
          <a:lstStyle/>
          <a:p>
            <a:pPr algn="ctr">
              <a:lnSpc>
                <a:spcPts val="6415"/>
              </a:lnSpc>
            </a:pPr>
            <a:r>
              <a:rPr lang="en-US" sz="5940" dirty="0">
                <a:solidFill>
                  <a:srgbClr val="544013"/>
                </a:solidFill>
                <a:latin typeface="Anton"/>
              </a:rPr>
              <a:t>Benefits</a:t>
            </a:r>
          </a:p>
        </p:txBody>
      </p:sp>
      <p:sp>
        <p:nvSpPr>
          <p:cNvPr id="9" name="Freeform 9"/>
          <p:cNvSpPr/>
          <p:nvPr/>
        </p:nvSpPr>
        <p:spPr>
          <a:xfrm>
            <a:off x="5126447" y="2787542"/>
            <a:ext cx="3701166" cy="5225701"/>
          </a:xfrm>
          <a:custGeom>
            <a:avLst/>
            <a:gdLst/>
            <a:ahLst/>
            <a:cxnLst/>
            <a:rect l="l" t="t" r="r" b="b"/>
            <a:pathLst>
              <a:path w="7780256" h="5225701">
                <a:moveTo>
                  <a:pt x="0" y="0"/>
                </a:moveTo>
                <a:lnTo>
                  <a:pt x="7780256" y="0"/>
                </a:lnTo>
                <a:lnTo>
                  <a:pt x="7780256" y="5225701"/>
                </a:lnTo>
                <a:lnTo>
                  <a:pt x="0" y="5225701"/>
                </a:lnTo>
                <a:lnTo>
                  <a:pt x="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10" name="TextBox 10"/>
          <p:cNvSpPr txBox="1"/>
          <p:nvPr/>
        </p:nvSpPr>
        <p:spPr>
          <a:xfrm>
            <a:off x="5289998" y="4375658"/>
            <a:ext cx="3123748" cy="2758897"/>
          </a:xfrm>
          <a:prstGeom prst="rect">
            <a:avLst/>
          </a:prstGeom>
        </p:spPr>
        <p:txBody>
          <a:bodyPr lIns="0" tIns="0" rIns="0" bIns="0" rtlCol="0" anchor="t">
            <a:spAutoFit/>
          </a:bodyPr>
          <a:lstStyle/>
          <a:p>
            <a:pPr algn="ctr">
              <a:lnSpc>
                <a:spcPts val="2462"/>
              </a:lnSpc>
            </a:pPr>
            <a:r>
              <a:rPr lang="en-US" sz="2279" spc="-34" dirty="0">
                <a:solidFill>
                  <a:srgbClr val="544013"/>
                </a:solidFill>
                <a:latin typeface="Prompt"/>
              </a:rPr>
              <a:t>Our app makes it possible for people to try on glasses </a:t>
            </a:r>
          </a:p>
          <a:p>
            <a:pPr algn="ctr">
              <a:lnSpc>
                <a:spcPts val="2462"/>
              </a:lnSpc>
            </a:pPr>
            <a:r>
              <a:rPr lang="en-US" sz="2279" spc="-34" dirty="0">
                <a:solidFill>
                  <a:srgbClr val="544013"/>
                </a:solidFill>
                <a:latin typeface="Prompt"/>
              </a:rPr>
              <a:t>from anywhere in Egypt, including rural areas were</a:t>
            </a:r>
          </a:p>
          <a:p>
            <a:pPr algn="ctr">
              <a:lnSpc>
                <a:spcPts val="2462"/>
              </a:lnSpc>
            </a:pPr>
            <a:r>
              <a:rPr lang="en-US" sz="2279" spc="-34" dirty="0">
                <a:solidFill>
                  <a:srgbClr val="544013"/>
                </a:solidFill>
                <a:latin typeface="Prompt"/>
              </a:rPr>
              <a:t> there may not be an eyewear store nearby.</a:t>
            </a:r>
          </a:p>
          <a:p>
            <a:pPr algn="ctr">
              <a:lnSpc>
                <a:spcPts val="2462"/>
              </a:lnSpc>
            </a:pPr>
            <a:endParaRPr lang="en-US" sz="2279" spc="-34" dirty="0">
              <a:solidFill>
                <a:srgbClr val="544013"/>
              </a:solidFill>
              <a:latin typeface="Prompt"/>
            </a:endParaRPr>
          </a:p>
        </p:txBody>
      </p:sp>
      <p:sp>
        <p:nvSpPr>
          <p:cNvPr id="11" name="TextBox 11"/>
          <p:cNvSpPr txBox="1"/>
          <p:nvPr/>
        </p:nvSpPr>
        <p:spPr>
          <a:xfrm>
            <a:off x="2225040" y="2779395"/>
            <a:ext cx="9064358" cy="610362"/>
          </a:xfrm>
          <a:prstGeom prst="rect">
            <a:avLst/>
          </a:prstGeom>
        </p:spPr>
        <p:txBody>
          <a:bodyPr lIns="0" tIns="0" rIns="0" bIns="0" rtlCol="0" anchor="t">
            <a:spAutoFit/>
          </a:bodyPr>
          <a:lstStyle/>
          <a:p>
            <a:pPr algn="ctr">
              <a:lnSpc>
                <a:spcPts val="5184"/>
              </a:lnSpc>
            </a:pPr>
            <a:r>
              <a:rPr lang="en-US" sz="3200" spc="-48">
                <a:solidFill>
                  <a:srgbClr val="544013"/>
                </a:solidFill>
                <a:latin typeface="Prompt Semi-Bold"/>
              </a:rPr>
              <a:t>Accessibility</a:t>
            </a:r>
          </a:p>
        </p:txBody>
      </p:sp>
      <p:sp>
        <p:nvSpPr>
          <p:cNvPr id="12" name="Freeform 12"/>
          <p:cNvSpPr/>
          <p:nvPr/>
        </p:nvSpPr>
        <p:spPr>
          <a:xfrm>
            <a:off x="13709202" y="2805832"/>
            <a:ext cx="3758954" cy="5225701"/>
          </a:xfrm>
          <a:custGeom>
            <a:avLst/>
            <a:gdLst/>
            <a:ahLst/>
            <a:cxnLst/>
            <a:rect l="l" t="t" r="r" b="b"/>
            <a:pathLst>
              <a:path w="7780256" h="5225701">
                <a:moveTo>
                  <a:pt x="0" y="0"/>
                </a:moveTo>
                <a:lnTo>
                  <a:pt x="7780256" y="0"/>
                </a:lnTo>
                <a:lnTo>
                  <a:pt x="7780256" y="5225701"/>
                </a:lnTo>
                <a:lnTo>
                  <a:pt x="0" y="5225701"/>
                </a:lnTo>
                <a:lnTo>
                  <a:pt x="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13" name="Freeform 13"/>
          <p:cNvSpPr/>
          <p:nvPr/>
        </p:nvSpPr>
        <p:spPr>
          <a:xfrm>
            <a:off x="9321375" y="2814128"/>
            <a:ext cx="3973960" cy="5225701"/>
          </a:xfrm>
          <a:custGeom>
            <a:avLst/>
            <a:gdLst/>
            <a:ahLst/>
            <a:cxnLst/>
            <a:rect l="l" t="t" r="r" b="b"/>
            <a:pathLst>
              <a:path w="7780256" h="5225701">
                <a:moveTo>
                  <a:pt x="0" y="0"/>
                </a:moveTo>
                <a:lnTo>
                  <a:pt x="7780256" y="0"/>
                </a:lnTo>
                <a:lnTo>
                  <a:pt x="7780256" y="5225701"/>
                </a:lnTo>
                <a:lnTo>
                  <a:pt x="0" y="5225701"/>
                </a:lnTo>
                <a:lnTo>
                  <a:pt x="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14" name="TextBox 14"/>
          <p:cNvSpPr txBox="1"/>
          <p:nvPr/>
        </p:nvSpPr>
        <p:spPr>
          <a:xfrm>
            <a:off x="9661139" y="4364490"/>
            <a:ext cx="3107985" cy="2009524"/>
          </a:xfrm>
          <a:prstGeom prst="rect">
            <a:avLst/>
          </a:prstGeom>
        </p:spPr>
        <p:txBody>
          <a:bodyPr lIns="0" tIns="0" rIns="0" bIns="0" rtlCol="0" anchor="t">
            <a:spAutoFit/>
          </a:bodyPr>
          <a:lstStyle/>
          <a:p>
            <a:pPr algn="ctr">
              <a:lnSpc>
                <a:spcPts val="2592"/>
              </a:lnSpc>
            </a:pPr>
            <a:r>
              <a:rPr lang="en-US" sz="2400" spc="-36" dirty="0">
                <a:solidFill>
                  <a:srgbClr val="544013"/>
                </a:solidFill>
                <a:latin typeface="Prompt"/>
              </a:rPr>
              <a:t>Our </a:t>
            </a:r>
            <a:r>
              <a:rPr lang="en-US" sz="2280" spc="-36" dirty="0">
                <a:solidFill>
                  <a:srgbClr val="544013"/>
                </a:solidFill>
                <a:latin typeface="Prompt"/>
              </a:rPr>
              <a:t>app</a:t>
            </a:r>
            <a:r>
              <a:rPr lang="en-US" sz="2400" spc="-36" dirty="0">
                <a:solidFill>
                  <a:srgbClr val="544013"/>
                </a:solidFill>
                <a:latin typeface="Prompt"/>
              </a:rPr>
              <a:t> can help customers find the perfect pair of glasses for</a:t>
            </a:r>
          </a:p>
          <a:p>
            <a:pPr algn="ctr">
              <a:lnSpc>
                <a:spcPts val="2592"/>
              </a:lnSpc>
            </a:pPr>
            <a:r>
              <a:rPr lang="en-US" sz="2400" spc="-36" dirty="0">
                <a:solidFill>
                  <a:srgbClr val="544013"/>
                </a:solidFill>
                <a:latin typeface="Prompt"/>
              </a:rPr>
              <a:t> their face shape and style</a:t>
            </a:r>
          </a:p>
        </p:txBody>
      </p:sp>
      <p:sp>
        <p:nvSpPr>
          <p:cNvPr id="15" name="TextBox 15"/>
          <p:cNvSpPr txBox="1"/>
          <p:nvPr/>
        </p:nvSpPr>
        <p:spPr>
          <a:xfrm>
            <a:off x="9703937" y="3006383"/>
            <a:ext cx="8961120" cy="485775"/>
          </a:xfrm>
          <a:prstGeom prst="rect">
            <a:avLst/>
          </a:prstGeom>
        </p:spPr>
        <p:txBody>
          <a:bodyPr lIns="0" tIns="0" rIns="0" bIns="0" rtlCol="0" anchor="t">
            <a:spAutoFit/>
          </a:bodyPr>
          <a:lstStyle/>
          <a:p>
            <a:pPr algn="l">
              <a:lnSpc>
                <a:spcPts val="3840"/>
              </a:lnSpc>
            </a:pPr>
            <a:r>
              <a:rPr lang="en-US" sz="3200" spc="-48">
                <a:solidFill>
                  <a:srgbClr val="544013"/>
                </a:solidFill>
                <a:latin typeface="Prompt Semi-Bold"/>
              </a:rPr>
              <a:t>Personalization</a:t>
            </a:r>
          </a:p>
        </p:txBody>
      </p:sp>
      <p:sp>
        <p:nvSpPr>
          <p:cNvPr id="16" name="TextBox 16"/>
          <p:cNvSpPr txBox="1"/>
          <p:nvPr/>
        </p:nvSpPr>
        <p:spPr>
          <a:xfrm>
            <a:off x="11001106" y="2759087"/>
            <a:ext cx="8961120" cy="610362"/>
          </a:xfrm>
          <a:prstGeom prst="rect">
            <a:avLst/>
          </a:prstGeom>
        </p:spPr>
        <p:txBody>
          <a:bodyPr lIns="0" tIns="0" rIns="0" bIns="0" rtlCol="0" anchor="t">
            <a:spAutoFit/>
          </a:bodyPr>
          <a:lstStyle/>
          <a:p>
            <a:pPr algn="ctr">
              <a:lnSpc>
                <a:spcPts val="5184"/>
              </a:lnSpc>
            </a:pPr>
            <a:r>
              <a:rPr lang="en-US" sz="3200" spc="-48">
                <a:solidFill>
                  <a:srgbClr val="544013"/>
                </a:solidFill>
                <a:latin typeface="Prompt Semi-Bold"/>
              </a:rPr>
              <a:t>Reduced returns</a:t>
            </a:r>
          </a:p>
        </p:txBody>
      </p:sp>
      <p:sp>
        <p:nvSpPr>
          <p:cNvPr id="17" name="TextBox 17"/>
          <p:cNvSpPr txBox="1"/>
          <p:nvPr/>
        </p:nvSpPr>
        <p:spPr>
          <a:xfrm>
            <a:off x="13955041" y="4390329"/>
            <a:ext cx="3133635" cy="3508846"/>
          </a:xfrm>
          <a:prstGeom prst="rect">
            <a:avLst/>
          </a:prstGeom>
        </p:spPr>
        <p:txBody>
          <a:bodyPr lIns="0" tIns="0" rIns="0" bIns="0" rtlCol="0" anchor="t">
            <a:spAutoFit/>
          </a:bodyPr>
          <a:lstStyle/>
          <a:p>
            <a:pPr algn="ctr">
              <a:lnSpc>
                <a:spcPts val="2112"/>
              </a:lnSpc>
            </a:pPr>
            <a:r>
              <a:rPr lang="en-US" sz="2280" spc="-29" dirty="0">
                <a:solidFill>
                  <a:srgbClr val="544013"/>
                </a:solidFill>
                <a:latin typeface="Prompt"/>
              </a:rPr>
              <a:t>Our app can help to reduce the number of returns that eyewear stores receive by allowing </a:t>
            </a:r>
          </a:p>
          <a:p>
            <a:pPr algn="ctr">
              <a:lnSpc>
                <a:spcPts val="2112"/>
              </a:lnSpc>
            </a:pPr>
            <a:r>
              <a:rPr lang="en-US" sz="2280" spc="-29" dirty="0">
                <a:solidFill>
                  <a:srgbClr val="544013"/>
                </a:solidFill>
                <a:latin typeface="Prompt"/>
              </a:rPr>
              <a:t>customers to try on glasses virtually before they buy them. This can save stores money and improve the customer experience.</a:t>
            </a:r>
          </a:p>
          <a:p>
            <a:pPr algn="ctr">
              <a:lnSpc>
                <a:spcPts val="2112"/>
              </a:lnSpc>
            </a:pPr>
            <a:endParaRPr lang="en-US" sz="1955" spc="-29" dirty="0">
              <a:solidFill>
                <a:srgbClr val="544013"/>
              </a:solidFill>
              <a:latin typeface="Prompt"/>
            </a:endParaRPr>
          </a:p>
        </p:txBody>
      </p:sp>
      <p:sp>
        <p:nvSpPr>
          <p:cNvPr id="18" name="Freeform 9">
            <a:extLst>
              <a:ext uri="{FF2B5EF4-FFF2-40B4-BE49-F238E27FC236}">
                <a16:creationId xmlns:a16="http://schemas.microsoft.com/office/drawing/2014/main" id="{C9D2D128-0F7B-424E-A5C8-EF5569A5C79C}"/>
              </a:ext>
            </a:extLst>
          </p:cNvPr>
          <p:cNvSpPr/>
          <p:nvPr/>
        </p:nvSpPr>
        <p:spPr>
          <a:xfrm>
            <a:off x="945345" y="2787542"/>
            <a:ext cx="3701166" cy="5225701"/>
          </a:xfrm>
          <a:custGeom>
            <a:avLst/>
            <a:gdLst/>
            <a:ahLst/>
            <a:cxnLst/>
            <a:rect l="l" t="t" r="r" b="b"/>
            <a:pathLst>
              <a:path w="7780256" h="5225701">
                <a:moveTo>
                  <a:pt x="0" y="0"/>
                </a:moveTo>
                <a:lnTo>
                  <a:pt x="7780256" y="0"/>
                </a:lnTo>
                <a:lnTo>
                  <a:pt x="7780256" y="5225701"/>
                </a:lnTo>
                <a:lnTo>
                  <a:pt x="0" y="5225701"/>
                </a:lnTo>
                <a:lnTo>
                  <a:pt x="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19" name="TextBox 7">
            <a:extLst>
              <a:ext uri="{FF2B5EF4-FFF2-40B4-BE49-F238E27FC236}">
                <a16:creationId xmlns:a16="http://schemas.microsoft.com/office/drawing/2014/main" id="{74F171BE-032D-9049-16DC-79B9C6202A28}"/>
              </a:ext>
            </a:extLst>
          </p:cNvPr>
          <p:cNvSpPr txBox="1"/>
          <p:nvPr/>
        </p:nvSpPr>
        <p:spPr>
          <a:xfrm>
            <a:off x="803387" y="2788602"/>
            <a:ext cx="3657980" cy="1267587"/>
          </a:xfrm>
          <a:prstGeom prst="rect">
            <a:avLst/>
          </a:prstGeom>
        </p:spPr>
        <p:txBody>
          <a:bodyPr lIns="0" tIns="0" rIns="0" bIns="0" rtlCol="0" anchor="t">
            <a:spAutoFit/>
          </a:bodyPr>
          <a:lstStyle/>
          <a:p>
            <a:pPr algn="ctr">
              <a:lnSpc>
                <a:spcPts val="5184"/>
              </a:lnSpc>
            </a:pPr>
            <a:r>
              <a:rPr lang="en-US" sz="3200" spc="-48" dirty="0">
                <a:solidFill>
                  <a:srgbClr val="544013"/>
                </a:solidFill>
                <a:latin typeface="Prompt Semi-Bold"/>
              </a:rPr>
              <a:t>Convenience</a:t>
            </a:r>
          </a:p>
          <a:p>
            <a:pPr algn="ctr">
              <a:lnSpc>
                <a:spcPts val="5184"/>
              </a:lnSpc>
            </a:pPr>
            <a:endParaRPr lang="en-US" sz="3200" spc="-48" dirty="0">
              <a:solidFill>
                <a:srgbClr val="544013"/>
              </a:solidFill>
              <a:latin typeface="Prompt Semi-Bold"/>
            </a:endParaRPr>
          </a:p>
        </p:txBody>
      </p:sp>
      <p:sp>
        <p:nvSpPr>
          <p:cNvPr id="20" name="TextBox 8">
            <a:extLst>
              <a:ext uri="{FF2B5EF4-FFF2-40B4-BE49-F238E27FC236}">
                <a16:creationId xmlns:a16="http://schemas.microsoft.com/office/drawing/2014/main" id="{6F2BB115-AF2E-8709-6C94-3B61DE6C6DB5}"/>
              </a:ext>
            </a:extLst>
          </p:cNvPr>
          <p:cNvSpPr txBox="1"/>
          <p:nvPr/>
        </p:nvSpPr>
        <p:spPr>
          <a:xfrm>
            <a:off x="1199324" y="4285105"/>
            <a:ext cx="3179382" cy="2641749"/>
          </a:xfrm>
          <a:prstGeom prst="rect">
            <a:avLst/>
          </a:prstGeom>
        </p:spPr>
        <p:txBody>
          <a:bodyPr lIns="0" tIns="0" rIns="0" bIns="0" rtlCol="0" anchor="t">
            <a:spAutoFit/>
          </a:bodyPr>
          <a:lstStyle/>
          <a:p>
            <a:pPr algn="ctr">
              <a:lnSpc>
                <a:spcPts val="2861"/>
              </a:lnSpc>
            </a:pPr>
            <a:r>
              <a:rPr lang="en-US" sz="2280" spc="-39" dirty="0">
                <a:solidFill>
                  <a:srgbClr val="544013"/>
                </a:solidFill>
                <a:latin typeface="Prompt" panose="00000500000000000000" pitchFamily="2" charset="-34"/>
                <a:cs typeface="Prompt" panose="00000500000000000000" pitchFamily="2" charset="-34"/>
              </a:rPr>
              <a:t>Our app saves customers Time and effort by allowing them to try on</a:t>
            </a:r>
          </a:p>
          <a:p>
            <a:pPr algn="ctr">
              <a:lnSpc>
                <a:spcPts val="2861"/>
              </a:lnSpc>
            </a:pPr>
            <a:r>
              <a:rPr lang="en-US" sz="2280" spc="-39" dirty="0">
                <a:solidFill>
                  <a:srgbClr val="544013"/>
                </a:solidFill>
                <a:latin typeface="Prompt" panose="00000500000000000000" pitchFamily="2" charset="-34"/>
                <a:cs typeface="Prompt" panose="00000500000000000000" pitchFamily="2" charset="-34"/>
              </a:rPr>
              <a:t> glasses from anywhere, anytime.</a:t>
            </a:r>
          </a:p>
          <a:p>
            <a:pPr algn="l">
              <a:lnSpc>
                <a:spcPts val="3179"/>
              </a:lnSpc>
            </a:pPr>
            <a:endParaRPr lang="en-US" sz="2649" spc="-39" dirty="0">
              <a:solidFill>
                <a:srgbClr val="544013"/>
              </a:solidFill>
              <a:latin typeface="Promp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grpSp>
        <p:nvGrpSpPr>
          <p:cNvPr id="2" name="Group 2"/>
          <p:cNvGrpSpPr/>
          <p:nvPr/>
        </p:nvGrpSpPr>
        <p:grpSpPr>
          <a:xfrm>
            <a:off x="330060" y="7282016"/>
            <a:ext cx="8837129" cy="2691696"/>
            <a:chOff x="-49816" y="-58329"/>
            <a:chExt cx="11782838" cy="3588929"/>
          </a:xfrm>
          <a:solidFill>
            <a:srgbClr val="EFAA9C"/>
          </a:solidFill>
        </p:grpSpPr>
        <p:sp>
          <p:nvSpPr>
            <p:cNvPr id="3" name="Freeform 3"/>
            <p:cNvSpPr/>
            <p:nvPr/>
          </p:nvSpPr>
          <p:spPr>
            <a:xfrm>
              <a:off x="12700" y="12700"/>
              <a:ext cx="11707622" cy="3505200"/>
            </a:xfrm>
            <a:custGeom>
              <a:avLst/>
              <a:gdLst/>
              <a:ahLst/>
              <a:cxnLst/>
              <a:rect l="l" t="t" r="r" b="b"/>
              <a:pathLst>
                <a:path w="11707622" h="3505200">
                  <a:moveTo>
                    <a:pt x="0" y="0"/>
                  </a:moveTo>
                  <a:lnTo>
                    <a:pt x="11707622" y="0"/>
                  </a:lnTo>
                  <a:lnTo>
                    <a:pt x="11707622" y="3505200"/>
                  </a:lnTo>
                  <a:lnTo>
                    <a:pt x="0" y="35052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4" name="Freeform 4"/>
            <p:cNvSpPr/>
            <p:nvPr/>
          </p:nvSpPr>
          <p:spPr>
            <a:xfrm>
              <a:off x="12700" y="0"/>
              <a:ext cx="11720322" cy="3530600"/>
            </a:xfrm>
            <a:custGeom>
              <a:avLst/>
              <a:gdLst/>
              <a:ahLst/>
              <a:cxnLst/>
              <a:rect l="l" t="t" r="r" b="b"/>
              <a:pathLst>
                <a:path w="11720322" h="3530600">
                  <a:moveTo>
                    <a:pt x="0" y="0"/>
                  </a:moveTo>
                  <a:lnTo>
                    <a:pt x="11707622" y="0"/>
                  </a:lnTo>
                  <a:cubicBezTo>
                    <a:pt x="11714607" y="0"/>
                    <a:pt x="11720322" y="5715"/>
                    <a:pt x="11720322" y="12700"/>
                  </a:cubicBezTo>
                  <a:lnTo>
                    <a:pt x="11720322" y="3517900"/>
                  </a:lnTo>
                  <a:cubicBezTo>
                    <a:pt x="11720322" y="3524885"/>
                    <a:pt x="11714607" y="3530600"/>
                    <a:pt x="11707622" y="3530600"/>
                  </a:cubicBezTo>
                  <a:lnTo>
                    <a:pt x="0" y="3530600"/>
                  </a:lnTo>
                  <a:lnTo>
                    <a:pt x="0" y="3505200"/>
                  </a:lnTo>
                  <a:lnTo>
                    <a:pt x="11707622" y="3505200"/>
                  </a:lnTo>
                  <a:lnTo>
                    <a:pt x="11707622" y="3517900"/>
                  </a:lnTo>
                  <a:lnTo>
                    <a:pt x="11694922" y="3517900"/>
                  </a:lnTo>
                  <a:lnTo>
                    <a:pt x="11694922" y="12700"/>
                  </a:lnTo>
                  <a:lnTo>
                    <a:pt x="11707622" y="12700"/>
                  </a:lnTo>
                  <a:lnTo>
                    <a:pt x="11707622"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5" name="TextBox 5"/>
            <p:cNvSpPr txBox="1"/>
            <p:nvPr/>
          </p:nvSpPr>
          <p:spPr>
            <a:xfrm>
              <a:off x="-49816" y="-58329"/>
              <a:ext cx="11732984" cy="3540124"/>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rgbClr val="544013"/>
                  </a:solidFill>
                  <a:latin typeface="Quicksand Bold"/>
                </a:rPr>
                <a:t>Cost Structure</a:t>
              </a:r>
            </a:p>
            <a:p>
              <a:pPr algn="l">
                <a:lnSpc>
                  <a:spcPts val="2520"/>
                </a:lnSpc>
              </a:pPr>
              <a:endParaRPr lang="en-US" sz="2100" spc="-42" dirty="0">
                <a:solidFill>
                  <a:srgbClr val="8B73FF"/>
                </a:solidFill>
                <a:latin typeface="Quicksand Bold"/>
              </a:endParaRPr>
            </a:p>
          </p:txBody>
        </p:sp>
      </p:grpSp>
      <p:grpSp>
        <p:nvGrpSpPr>
          <p:cNvPr id="6" name="Group 6"/>
          <p:cNvGrpSpPr/>
          <p:nvPr/>
        </p:nvGrpSpPr>
        <p:grpSpPr>
          <a:xfrm>
            <a:off x="9103028" y="7305677"/>
            <a:ext cx="8799738" cy="2647949"/>
            <a:chOff x="0" y="0"/>
            <a:chExt cx="11732984" cy="3530599"/>
          </a:xfrm>
          <a:solidFill>
            <a:srgbClr val="EFAA9C"/>
          </a:solidFill>
        </p:grpSpPr>
        <p:sp>
          <p:nvSpPr>
            <p:cNvPr id="7" name="Freeform 7"/>
            <p:cNvSpPr/>
            <p:nvPr/>
          </p:nvSpPr>
          <p:spPr>
            <a:xfrm>
              <a:off x="12700" y="12700"/>
              <a:ext cx="11707622" cy="3505200"/>
            </a:xfrm>
            <a:custGeom>
              <a:avLst/>
              <a:gdLst/>
              <a:ahLst/>
              <a:cxnLst/>
              <a:rect l="l" t="t" r="r" b="b"/>
              <a:pathLst>
                <a:path w="11707622" h="3505200">
                  <a:moveTo>
                    <a:pt x="0" y="0"/>
                  </a:moveTo>
                  <a:lnTo>
                    <a:pt x="11707622" y="0"/>
                  </a:lnTo>
                  <a:lnTo>
                    <a:pt x="11707622" y="3505200"/>
                  </a:lnTo>
                  <a:lnTo>
                    <a:pt x="0" y="35052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8" name="Freeform 8"/>
            <p:cNvSpPr/>
            <p:nvPr/>
          </p:nvSpPr>
          <p:spPr>
            <a:xfrm>
              <a:off x="12700" y="0"/>
              <a:ext cx="11720322" cy="3530600"/>
            </a:xfrm>
            <a:custGeom>
              <a:avLst/>
              <a:gdLst/>
              <a:ahLst/>
              <a:cxnLst/>
              <a:rect l="l" t="t" r="r" b="b"/>
              <a:pathLst>
                <a:path w="11720322" h="3530600">
                  <a:moveTo>
                    <a:pt x="0" y="0"/>
                  </a:moveTo>
                  <a:lnTo>
                    <a:pt x="11707622" y="0"/>
                  </a:lnTo>
                  <a:cubicBezTo>
                    <a:pt x="11714607" y="0"/>
                    <a:pt x="11720322" y="5715"/>
                    <a:pt x="11720322" y="12700"/>
                  </a:cubicBezTo>
                  <a:lnTo>
                    <a:pt x="11720322" y="3517900"/>
                  </a:lnTo>
                  <a:cubicBezTo>
                    <a:pt x="11720322" y="3524885"/>
                    <a:pt x="11714607" y="3530600"/>
                    <a:pt x="11707622" y="3530600"/>
                  </a:cubicBezTo>
                  <a:lnTo>
                    <a:pt x="0" y="3530600"/>
                  </a:lnTo>
                  <a:lnTo>
                    <a:pt x="0" y="3505200"/>
                  </a:lnTo>
                  <a:lnTo>
                    <a:pt x="11707622" y="3505200"/>
                  </a:lnTo>
                  <a:lnTo>
                    <a:pt x="11707622" y="3517900"/>
                  </a:lnTo>
                  <a:lnTo>
                    <a:pt x="11694922" y="3517900"/>
                  </a:lnTo>
                  <a:lnTo>
                    <a:pt x="11694922" y="12700"/>
                  </a:lnTo>
                  <a:lnTo>
                    <a:pt x="11707622" y="12700"/>
                  </a:lnTo>
                  <a:lnTo>
                    <a:pt x="11707622"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9" name="TextBox 9"/>
            <p:cNvSpPr txBox="1"/>
            <p:nvPr/>
          </p:nvSpPr>
          <p:spPr>
            <a:xfrm>
              <a:off x="0" y="-9525"/>
              <a:ext cx="11732984" cy="3540124"/>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879"/>
                </a:lnSpc>
              </a:pPr>
              <a:r>
                <a:rPr lang="en-US" sz="2400" spc="-48" dirty="0">
                  <a:solidFill>
                    <a:schemeClr val="accent2">
                      <a:lumMod val="50000"/>
                    </a:schemeClr>
                  </a:solidFill>
                  <a:latin typeface="Quicksand Bold"/>
                </a:rPr>
                <a:t>Revenue Streams</a:t>
              </a:r>
            </a:p>
            <a:p>
              <a:pPr algn="l">
                <a:lnSpc>
                  <a:spcPts val="2879"/>
                </a:lnSpc>
              </a:pPr>
              <a:endParaRPr lang="en-US" sz="2400" spc="-48" dirty="0">
                <a:solidFill>
                  <a:srgbClr val="8B73FF"/>
                </a:solidFill>
                <a:latin typeface="Quicksand Bold"/>
              </a:endParaRPr>
            </a:p>
          </p:txBody>
        </p:sp>
      </p:grpSp>
      <p:grpSp>
        <p:nvGrpSpPr>
          <p:cNvPr id="10" name="Group 10"/>
          <p:cNvGrpSpPr/>
          <p:nvPr/>
        </p:nvGrpSpPr>
        <p:grpSpPr>
          <a:xfrm>
            <a:off x="322338" y="1133475"/>
            <a:ext cx="3542457" cy="6191250"/>
            <a:chOff x="0" y="0"/>
            <a:chExt cx="4723276" cy="8255000"/>
          </a:xfrm>
          <a:solidFill>
            <a:srgbClr val="EFAA9C"/>
          </a:solidFill>
        </p:grpSpPr>
        <p:sp>
          <p:nvSpPr>
            <p:cNvPr id="11" name="Freeform 11"/>
            <p:cNvSpPr/>
            <p:nvPr/>
          </p:nvSpPr>
          <p:spPr>
            <a:xfrm>
              <a:off x="12700" y="12700"/>
              <a:ext cx="4697857" cy="8229600"/>
            </a:xfrm>
            <a:custGeom>
              <a:avLst/>
              <a:gdLst/>
              <a:ahLst/>
              <a:cxnLst/>
              <a:rect l="l" t="t" r="r" b="b"/>
              <a:pathLst>
                <a:path w="4697857" h="8229600">
                  <a:moveTo>
                    <a:pt x="0" y="0"/>
                  </a:moveTo>
                  <a:lnTo>
                    <a:pt x="4697857" y="0"/>
                  </a:lnTo>
                  <a:lnTo>
                    <a:pt x="4697857" y="8229600"/>
                  </a:lnTo>
                  <a:lnTo>
                    <a:pt x="0" y="82296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12" name="Freeform 12"/>
            <p:cNvSpPr/>
            <p:nvPr/>
          </p:nvSpPr>
          <p:spPr>
            <a:xfrm>
              <a:off x="12700" y="0"/>
              <a:ext cx="4710557" cy="8255000"/>
            </a:xfrm>
            <a:custGeom>
              <a:avLst/>
              <a:gdLst/>
              <a:ahLst/>
              <a:cxnLst/>
              <a:rect l="l" t="t" r="r" b="b"/>
              <a:pathLst>
                <a:path w="4710557" h="8255000">
                  <a:moveTo>
                    <a:pt x="0" y="0"/>
                  </a:moveTo>
                  <a:lnTo>
                    <a:pt x="4697857" y="0"/>
                  </a:lnTo>
                  <a:cubicBezTo>
                    <a:pt x="4704842" y="0"/>
                    <a:pt x="4710557" y="5715"/>
                    <a:pt x="4710557" y="12700"/>
                  </a:cubicBezTo>
                  <a:lnTo>
                    <a:pt x="4710557" y="8242300"/>
                  </a:lnTo>
                  <a:cubicBezTo>
                    <a:pt x="4710557" y="8249285"/>
                    <a:pt x="4704842" y="8255000"/>
                    <a:pt x="4697857" y="8255000"/>
                  </a:cubicBezTo>
                  <a:lnTo>
                    <a:pt x="0" y="8255000"/>
                  </a:lnTo>
                  <a:lnTo>
                    <a:pt x="0" y="8229600"/>
                  </a:lnTo>
                  <a:lnTo>
                    <a:pt x="4697857" y="8229600"/>
                  </a:lnTo>
                  <a:lnTo>
                    <a:pt x="4697857" y="8242300"/>
                  </a:lnTo>
                  <a:lnTo>
                    <a:pt x="4685157" y="8242300"/>
                  </a:lnTo>
                  <a:lnTo>
                    <a:pt x="4685157" y="12700"/>
                  </a:lnTo>
                  <a:lnTo>
                    <a:pt x="4697857" y="12700"/>
                  </a:lnTo>
                  <a:lnTo>
                    <a:pt x="4697857"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13" name="TextBox 13"/>
            <p:cNvSpPr txBox="1"/>
            <p:nvPr/>
          </p:nvSpPr>
          <p:spPr>
            <a:xfrm>
              <a:off x="0" y="-9525"/>
              <a:ext cx="4723276" cy="8264525"/>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rgbClr val="544013"/>
                  </a:solidFill>
                  <a:latin typeface="Quicksand Bold"/>
                </a:rPr>
                <a:t>Key Partners</a:t>
              </a:r>
            </a:p>
          </p:txBody>
        </p:sp>
      </p:grpSp>
      <p:grpSp>
        <p:nvGrpSpPr>
          <p:cNvPr id="14" name="Group 14"/>
          <p:cNvGrpSpPr/>
          <p:nvPr/>
        </p:nvGrpSpPr>
        <p:grpSpPr>
          <a:xfrm>
            <a:off x="3845745" y="1133475"/>
            <a:ext cx="3542457" cy="3105150"/>
            <a:chOff x="0" y="0"/>
            <a:chExt cx="4723276" cy="4140200"/>
          </a:xfrm>
          <a:solidFill>
            <a:srgbClr val="EFAA9C"/>
          </a:solidFill>
        </p:grpSpPr>
        <p:sp>
          <p:nvSpPr>
            <p:cNvPr id="15" name="Freeform 15"/>
            <p:cNvSpPr/>
            <p:nvPr/>
          </p:nvSpPr>
          <p:spPr>
            <a:xfrm>
              <a:off x="12700" y="12700"/>
              <a:ext cx="4697857" cy="4114800"/>
            </a:xfrm>
            <a:custGeom>
              <a:avLst/>
              <a:gdLst/>
              <a:ahLst/>
              <a:cxnLst/>
              <a:rect l="l" t="t" r="r" b="b"/>
              <a:pathLst>
                <a:path w="4697857" h="4114800">
                  <a:moveTo>
                    <a:pt x="0" y="0"/>
                  </a:moveTo>
                  <a:lnTo>
                    <a:pt x="4697857" y="0"/>
                  </a:lnTo>
                  <a:lnTo>
                    <a:pt x="4697857" y="4114800"/>
                  </a:lnTo>
                  <a:lnTo>
                    <a:pt x="0" y="41148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16" name="Freeform 16"/>
            <p:cNvSpPr/>
            <p:nvPr/>
          </p:nvSpPr>
          <p:spPr>
            <a:xfrm>
              <a:off x="12700" y="0"/>
              <a:ext cx="4710557" cy="4140200"/>
            </a:xfrm>
            <a:custGeom>
              <a:avLst/>
              <a:gdLst/>
              <a:ahLst/>
              <a:cxnLst/>
              <a:rect l="l" t="t" r="r" b="b"/>
              <a:pathLst>
                <a:path w="4710557" h="4140200">
                  <a:moveTo>
                    <a:pt x="0" y="0"/>
                  </a:moveTo>
                  <a:lnTo>
                    <a:pt x="4697857" y="0"/>
                  </a:lnTo>
                  <a:cubicBezTo>
                    <a:pt x="4704842" y="0"/>
                    <a:pt x="4710557" y="5715"/>
                    <a:pt x="4710557" y="12700"/>
                  </a:cubicBezTo>
                  <a:lnTo>
                    <a:pt x="4710557" y="4127500"/>
                  </a:lnTo>
                  <a:cubicBezTo>
                    <a:pt x="4710557" y="4134485"/>
                    <a:pt x="4704842" y="4140200"/>
                    <a:pt x="4697857" y="4140200"/>
                  </a:cubicBezTo>
                  <a:lnTo>
                    <a:pt x="0" y="4140200"/>
                  </a:lnTo>
                  <a:lnTo>
                    <a:pt x="0" y="4114800"/>
                  </a:lnTo>
                  <a:lnTo>
                    <a:pt x="4697857" y="4114800"/>
                  </a:lnTo>
                  <a:lnTo>
                    <a:pt x="4697857" y="4127500"/>
                  </a:lnTo>
                  <a:lnTo>
                    <a:pt x="4685157" y="4127500"/>
                  </a:lnTo>
                  <a:lnTo>
                    <a:pt x="4685157" y="12700"/>
                  </a:lnTo>
                  <a:lnTo>
                    <a:pt x="4697857" y="12700"/>
                  </a:lnTo>
                  <a:lnTo>
                    <a:pt x="4697857"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17" name="TextBox 17"/>
            <p:cNvSpPr txBox="1"/>
            <p:nvPr/>
          </p:nvSpPr>
          <p:spPr>
            <a:xfrm>
              <a:off x="0" y="-9525"/>
              <a:ext cx="4723276" cy="4149725"/>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rgbClr val="544013"/>
                  </a:solidFill>
                  <a:latin typeface="Quicksand Bold"/>
                </a:rPr>
                <a:t>Key Activities</a:t>
              </a:r>
            </a:p>
          </p:txBody>
        </p:sp>
      </p:grpSp>
      <p:grpSp>
        <p:nvGrpSpPr>
          <p:cNvPr id="18" name="Group 18"/>
          <p:cNvGrpSpPr/>
          <p:nvPr/>
        </p:nvGrpSpPr>
        <p:grpSpPr>
          <a:xfrm>
            <a:off x="3845745" y="4219575"/>
            <a:ext cx="3542457" cy="3105150"/>
            <a:chOff x="0" y="0"/>
            <a:chExt cx="4723276" cy="4140200"/>
          </a:xfrm>
          <a:solidFill>
            <a:srgbClr val="EFAA9C"/>
          </a:solidFill>
        </p:grpSpPr>
        <p:sp>
          <p:nvSpPr>
            <p:cNvPr id="19" name="Freeform 19"/>
            <p:cNvSpPr/>
            <p:nvPr/>
          </p:nvSpPr>
          <p:spPr>
            <a:xfrm>
              <a:off x="12700" y="12700"/>
              <a:ext cx="4697857" cy="4114800"/>
            </a:xfrm>
            <a:custGeom>
              <a:avLst/>
              <a:gdLst/>
              <a:ahLst/>
              <a:cxnLst/>
              <a:rect l="l" t="t" r="r" b="b"/>
              <a:pathLst>
                <a:path w="4697857" h="4114800">
                  <a:moveTo>
                    <a:pt x="0" y="0"/>
                  </a:moveTo>
                  <a:lnTo>
                    <a:pt x="4697857" y="0"/>
                  </a:lnTo>
                  <a:lnTo>
                    <a:pt x="4697857" y="4114800"/>
                  </a:lnTo>
                  <a:lnTo>
                    <a:pt x="0" y="41148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20" name="Freeform 20"/>
            <p:cNvSpPr/>
            <p:nvPr/>
          </p:nvSpPr>
          <p:spPr>
            <a:xfrm>
              <a:off x="12700" y="0"/>
              <a:ext cx="4710557" cy="4140200"/>
            </a:xfrm>
            <a:custGeom>
              <a:avLst/>
              <a:gdLst/>
              <a:ahLst/>
              <a:cxnLst/>
              <a:rect l="l" t="t" r="r" b="b"/>
              <a:pathLst>
                <a:path w="4710557" h="4140200">
                  <a:moveTo>
                    <a:pt x="0" y="0"/>
                  </a:moveTo>
                  <a:lnTo>
                    <a:pt x="4697857" y="0"/>
                  </a:lnTo>
                  <a:cubicBezTo>
                    <a:pt x="4704842" y="0"/>
                    <a:pt x="4710557" y="5715"/>
                    <a:pt x="4710557" y="12700"/>
                  </a:cubicBezTo>
                  <a:lnTo>
                    <a:pt x="4710557" y="4127500"/>
                  </a:lnTo>
                  <a:cubicBezTo>
                    <a:pt x="4710557" y="4134485"/>
                    <a:pt x="4704842" y="4140200"/>
                    <a:pt x="4697857" y="4140200"/>
                  </a:cubicBezTo>
                  <a:lnTo>
                    <a:pt x="0" y="4140200"/>
                  </a:lnTo>
                  <a:lnTo>
                    <a:pt x="0" y="4114800"/>
                  </a:lnTo>
                  <a:lnTo>
                    <a:pt x="4697857" y="4114800"/>
                  </a:lnTo>
                  <a:lnTo>
                    <a:pt x="4697857" y="4127500"/>
                  </a:lnTo>
                  <a:lnTo>
                    <a:pt x="4685157" y="4127500"/>
                  </a:lnTo>
                  <a:lnTo>
                    <a:pt x="4685157" y="12700"/>
                  </a:lnTo>
                  <a:lnTo>
                    <a:pt x="4697857" y="12700"/>
                  </a:lnTo>
                  <a:lnTo>
                    <a:pt x="4697857"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21" name="TextBox 21"/>
            <p:cNvSpPr txBox="1"/>
            <p:nvPr/>
          </p:nvSpPr>
          <p:spPr>
            <a:xfrm>
              <a:off x="0" y="-9525"/>
              <a:ext cx="4723276" cy="4149725"/>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chemeClr val="accent2">
                      <a:lumMod val="50000"/>
                    </a:schemeClr>
                  </a:solidFill>
                  <a:latin typeface="Quicksand Bold"/>
                </a:rPr>
                <a:t>Key Resources</a:t>
              </a:r>
            </a:p>
          </p:txBody>
        </p:sp>
      </p:grpSp>
      <p:grpSp>
        <p:nvGrpSpPr>
          <p:cNvPr id="22" name="Group 22"/>
          <p:cNvGrpSpPr/>
          <p:nvPr/>
        </p:nvGrpSpPr>
        <p:grpSpPr>
          <a:xfrm>
            <a:off x="7313493" y="1133475"/>
            <a:ext cx="3542457" cy="6191250"/>
            <a:chOff x="0" y="0"/>
            <a:chExt cx="4723276" cy="8255000"/>
          </a:xfrm>
          <a:solidFill>
            <a:srgbClr val="EFAA9C"/>
          </a:solidFill>
        </p:grpSpPr>
        <p:sp>
          <p:nvSpPr>
            <p:cNvPr id="23" name="Freeform 23"/>
            <p:cNvSpPr/>
            <p:nvPr/>
          </p:nvSpPr>
          <p:spPr>
            <a:xfrm>
              <a:off x="12700" y="12700"/>
              <a:ext cx="4697857" cy="8229600"/>
            </a:xfrm>
            <a:custGeom>
              <a:avLst/>
              <a:gdLst/>
              <a:ahLst/>
              <a:cxnLst/>
              <a:rect l="l" t="t" r="r" b="b"/>
              <a:pathLst>
                <a:path w="4697857" h="8229600">
                  <a:moveTo>
                    <a:pt x="0" y="0"/>
                  </a:moveTo>
                  <a:lnTo>
                    <a:pt x="4697857" y="0"/>
                  </a:lnTo>
                  <a:lnTo>
                    <a:pt x="4697857" y="8229600"/>
                  </a:lnTo>
                  <a:lnTo>
                    <a:pt x="0" y="82296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24" name="Freeform 24"/>
            <p:cNvSpPr/>
            <p:nvPr/>
          </p:nvSpPr>
          <p:spPr>
            <a:xfrm>
              <a:off x="12700" y="0"/>
              <a:ext cx="4710557" cy="8255000"/>
            </a:xfrm>
            <a:custGeom>
              <a:avLst/>
              <a:gdLst/>
              <a:ahLst/>
              <a:cxnLst/>
              <a:rect l="l" t="t" r="r" b="b"/>
              <a:pathLst>
                <a:path w="4710557" h="8255000">
                  <a:moveTo>
                    <a:pt x="0" y="0"/>
                  </a:moveTo>
                  <a:lnTo>
                    <a:pt x="4697857" y="0"/>
                  </a:lnTo>
                  <a:cubicBezTo>
                    <a:pt x="4704842" y="0"/>
                    <a:pt x="4710557" y="5715"/>
                    <a:pt x="4710557" y="12700"/>
                  </a:cubicBezTo>
                  <a:lnTo>
                    <a:pt x="4710557" y="8242300"/>
                  </a:lnTo>
                  <a:cubicBezTo>
                    <a:pt x="4710557" y="8249285"/>
                    <a:pt x="4704842" y="8255000"/>
                    <a:pt x="4697857" y="8255000"/>
                  </a:cubicBezTo>
                  <a:lnTo>
                    <a:pt x="0" y="8255000"/>
                  </a:lnTo>
                  <a:lnTo>
                    <a:pt x="0" y="8229600"/>
                  </a:lnTo>
                  <a:lnTo>
                    <a:pt x="4697857" y="8229600"/>
                  </a:lnTo>
                  <a:lnTo>
                    <a:pt x="4697857" y="8242300"/>
                  </a:lnTo>
                  <a:lnTo>
                    <a:pt x="4685157" y="8242300"/>
                  </a:lnTo>
                  <a:lnTo>
                    <a:pt x="4685157" y="12700"/>
                  </a:lnTo>
                  <a:lnTo>
                    <a:pt x="4697857" y="12700"/>
                  </a:lnTo>
                  <a:lnTo>
                    <a:pt x="4697857"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25" name="TextBox 25"/>
            <p:cNvSpPr txBox="1"/>
            <p:nvPr/>
          </p:nvSpPr>
          <p:spPr>
            <a:xfrm>
              <a:off x="0" y="-9525"/>
              <a:ext cx="4723276" cy="8264525"/>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chemeClr val="accent2">
                      <a:lumMod val="50000"/>
                    </a:schemeClr>
                  </a:solidFill>
                  <a:latin typeface="Quicksand Bold"/>
                </a:rPr>
                <a:t>Value Proposition</a:t>
              </a:r>
            </a:p>
            <a:p>
              <a:pPr algn="l">
                <a:lnSpc>
                  <a:spcPts val="2520"/>
                </a:lnSpc>
              </a:pPr>
              <a:endParaRPr lang="en-US" sz="2100" spc="-42" dirty="0">
                <a:solidFill>
                  <a:srgbClr val="8B73FF"/>
                </a:solidFill>
                <a:latin typeface="Quicksand Bold"/>
              </a:endParaRPr>
            </a:p>
          </p:txBody>
        </p:sp>
      </p:grpSp>
      <p:grpSp>
        <p:nvGrpSpPr>
          <p:cNvPr id="26" name="Group 26"/>
          <p:cNvGrpSpPr/>
          <p:nvPr/>
        </p:nvGrpSpPr>
        <p:grpSpPr>
          <a:xfrm>
            <a:off x="10836900" y="1133474"/>
            <a:ext cx="3542457" cy="3381375"/>
            <a:chOff x="0" y="0"/>
            <a:chExt cx="4723276" cy="4140200"/>
          </a:xfrm>
          <a:solidFill>
            <a:srgbClr val="EFAA9C"/>
          </a:solidFill>
        </p:grpSpPr>
        <p:sp>
          <p:nvSpPr>
            <p:cNvPr id="27" name="Freeform 27"/>
            <p:cNvSpPr/>
            <p:nvPr/>
          </p:nvSpPr>
          <p:spPr>
            <a:xfrm>
              <a:off x="12700" y="12700"/>
              <a:ext cx="4697857" cy="4114800"/>
            </a:xfrm>
            <a:custGeom>
              <a:avLst/>
              <a:gdLst/>
              <a:ahLst/>
              <a:cxnLst/>
              <a:rect l="l" t="t" r="r" b="b"/>
              <a:pathLst>
                <a:path w="4697857" h="4114800">
                  <a:moveTo>
                    <a:pt x="0" y="0"/>
                  </a:moveTo>
                  <a:lnTo>
                    <a:pt x="4697857" y="0"/>
                  </a:lnTo>
                  <a:lnTo>
                    <a:pt x="4697857" y="4114800"/>
                  </a:lnTo>
                  <a:lnTo>
                    <a:pt x="0" y="41148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28" name="Freeform 28"/>
            <p:cNvSpPr/>
            <p:nvPr/>
          </p:nvSpPr>
          <p:spPr>
            <a:xfrm>
              <a:off x="12700" y="0"/>
              <a:ext cx="4710557" cy="4140200"/>
            </a:xfrm>
            <a:custGeom>
              <a:avLst/>
              <a:gdLst/>
              <a:ahLst/>
              <a:cxnLst/>
              <a:rect l="l" t="t" r="r" b="b"/>
              <a:pathLst>
                <a:path w="4710557" h="4140200">
                  <a:moveTo>
                    <a:pt x="0" y="0"/>
                  </a:moveTo>
                  <a:lnTo>
                    <a:pt x="4697857" y="0"/>
                  </a:lnTo>
                  <a:cubicBezTo>
                    <a:pt x="4704842" y="0"/>
                    <a:pt x="4710557" y="5715"/>
                    <a:pt x="4710557" y="12700"/>
                  </a:cubicBezTo>
                  <a:lnTo>
                    <a:pt x="4710557" y="4127500"/>
                  </a:lnTo>
                  <a:cubicBezTo>
                    <a:pt x="4710557" y="4134485"/>
                    <a:pt x="4704842" y="4140200"/>
                    <a:pt x="4697857" y="4140200"/>
                  </a:cubicBezTo>
                  <a:lnTo>
                    <a:pt x="0" y="4140200"/>
                  </a:lnTo>
                  <a:lnTo>
                    <a:pt x="0" y="4114800"/>
                  </a:lnTo>
                  <a:lnTo>
                    <a:pt x="4697857" y="4114800"/>
                  </a:lnTo>
                  <a:lnTo>
                    <a:pt x="4697857" y="4127500"/>
                  </a:lnTo>
                  <a:lnTo>
                    <a:pt x="4685157" y="4127500"/>
                  </a:lnTo>
                  <a:lnTo>
                    <a:pt x="4685157" y="12700"/>
                  </a:lnTo>
                  <a:lnTo>
                    <a:pt x="4697857" y="12700"/>
                  </a:lnTo>
                  <a:lnTo>
                    <a:pt x="4697857"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29" name="TextBox 29"/>
            <p:cNvSpPr txBox="1"/>
            <p:nvPr/>
          </p:nvSpPr>
          <p:spPr>
            <a:xfrm>
              <a:off x="0" y="-9525"/>
              <a:ext cx="4723276" cy="4149725"/>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chemeClr val="accent2">
                      <a:lumMod val="50000"/>
                    </a:schemeClr>
                  </a:solidFill>
                  <a:latin typeface="Quicksand Bold"/>
                </a:rPr>
                <a:t>Customer Relationship</a:t>
              </a:r>
            </a:p>
            <a:p>
              <a:pPr algn="l">
                <a:lnSpc>
                  <a:spcPts val="2520"/>
                </a:lnSpc>
              </a:pPr>
              <a:endParaRPr lang="en-US" sz="2100" spc="-42" dirty="0">
                <a:solidFill>
                  <a:srgbClr val="8B73FF"/>
                </a:solidFill>
                <a:latin typeface="Quicksand Bold"/>
              </a:endParaRPr>
            </a:p>
          </p:txBody>
        </p:sp>
      </p:grpSp>
      <p:grpSp>
        <p:nvGrpSpPr>
          <p:cNvPr id="30" name="Group 30"/>
          <p:cNvGrpSpPr/>
          <p:nvPr/>
        </p:nvGrpSpPr>
        <p:grpSpPr>
          <a:xfrm>
            <a:off x="10836900" y="4410075"/>
            <a:ext cx="3542457" cy="2914650"/>
            <a:chOff x="0" y="0"/>
            <a:chExt cx="4723276" cy="4140200"/>
          </a:xfrm>
          <a:solidFill>
            <a:srgbClr val="EFAA9C"/>
          </a:solidFill>
        </p:grpSpPr>
        <p:sp>
          <p:nvSpPr>
            <p:cNvPr id="31" name="Freeform 31"/>
            <p:cNvSpPr/>
            <p:nvPr/>
          </p:nvSpPr>
          <p:spPr>
            <a:xfrm>
              <a:off x="12700" y="12700"/>
              <a:ext cx="4697857" cy="4114800"/>
            </a:xfrm>
            <a:custGeom>
              <a:avLst/>
              <a:gdLst/>
              <a:ahLst/>
              <a:cxnLst/>
              <a:rect l="l" t="t" r="r" b="b"/>
              <a:pathLst>
                <a:path w="4697857" h="4114800">
                  <a:moveTo>
                    <a:pt x="0" y="0"/>
                  </a:moveTo>
                  <a:lnTo>
                    <a:pt x="4697857" y="0"/>
                  </a:lnTo>
                  <a:lnTo>
                    <a:pt x="4697857" y="4114800"/>
                  </a:lnTo>
                  <a:lnTo>
                    <a:pt x="0" y="41148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32" name="Freeform 32"/>
            <p:cNvSpPr/>
            <p:nvPr/>
          </p:nvSpPr>
          <p:spPr>
            <a:xfrm>
              <a:off x="12700" y="0"/>
              <a:ext cx="4710557" cy="4140200"/>
            </a:xfrm>
            <a:custGeom>
              <a:avLst/>
              <a:gdLst/>
              <a:ahLst/>
              <a:cxnLst/>
              <a:rect l="l" t="t" r="r" b="b"/>
              <a:pathLst>
                <a:path w="4710557" h="4140200">
                  <a:moveTo>
                    <a:pt x="0" y="0"/>
                  </a:moveTo>
                  <a:lnTo>
                    <a:pt x="4697857" y="0"/>
                  </a:lnTo>
                  <a:cubicBezTo>
                    <a:pt x="4704842" y="0"/>
                    <a:pt x="4710557" y="5715"/>
                    <a:pt x="4710557" y="12700"/>
                  </a:cubicBezTo>
                  <a:lnTo>
                    <a:pt x="4710557" y="4127500"/>
                  </a:lnTo>
                  <a:cubicBezTo>
                    <a:pt x="4710557" y="4134485"/>
                    <a:pt x="4704842" y="4140200"/>
                    <a:pt x="4697857" y="4140200"/>
                  </a:cubicBezTo>
                  <a:lnTo>
                    <a:pt x="0" y="4140200"/>
                  </a:lnTo>
                  <a:lnTo>
                    <a:pt x="0" y="4114800"/>
                  </a:lnTo>
                  <a:lnTo>
                    <a:pt x="4697857" y="4114800"/>
                  </a:lnTo>
                  <a:lnTo>
                    <a:pt x="4697857" y="4127500"/>
                  </a:lnTo>
                  <a:lnTo>
                    <a:pt x="4685157" y="4127500"/>
                  </a:lnTo>
                  <a:lnTo>
                    <a:pt x="4685157" y="12700"/>
                  </a:lnTo>
                  <a:lnTo>
                    <a:pt x="4697857" y="12700"/>
                  </a:lnTo>
                  <a:lnTo>
                    <a:pt x="4697857"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33" name="TextBox 33"/>
            <p:cNvSpPr txBox="1"/>
            <p:nvPr/>
          </p:nvSpPr>
          <p:spPr>
            <a:xfrm>
              <a:off x="0" y="-9525"/>
              <a:ext cx="4723276" cy="4149725"/>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chemeClr val="accent2">
                      <a:lumMod val="50000"/>
                    </a:schemeClr>
                  </a:solidFill>
                  <a:latin typeface="Quicksand Bold"/>
                </a:rPr>
                <a:t>Channels</a:t>
              </a:r>
            </a:p>
            <a:p>
              <a:pPr algn="l">
                <a:lnSpc>
                  <a:spcPts val="2520"/>
                </a:lnSpc>
              </a:pPr>
              <a:endParaRPr lang="en-US" sz="2100" spc="-42" dirty="0">
                <a:solidFill>
                  <a:srgbClr val="8B73FF"/>
                </a:solidFill>
                <a:latin typeface="Quicksand Bold"/>
              </a:endParaRPr>
            </a:p>
          </p:txBody>
        </p:sp>
      </p:grpSp>
      <p:grpSp>
        <p:nvGrpSpPr>
          <p:cNvPr id="34" name="Group 34"/>
          <p:cNvGrpSpPr/>
          <p:nvPr/>
        </p:nvGrpSpPr>
        <p:grpSpPr>
          <a:xfrm>
            <a:off x="14360307" y="1133475"/>
            <a:ext cx="3542457" cy="6191250"/>
            <a:chOff x="0" y="0"/>
            <a:chExt cx="4723276" cy="8255000"/>
          </a:xfrm>
          <a:solidFill>
            <a:srgbClr val="EFAA9C"/>
          </a:solidFill>
        </p:grpSpPr>
        <p:sp>
          <p:nvSpPr>
            <p:cNvPr id="35" name="Freeform 35"/>
            <p:cNvSpPr/>
            <p:nvPr/>
          </p:nvSpPr>
          <p:spPr>
            <a:xfrm>
              <a:off x="12700" y="12700"/>
              <a:ext cx="4697857" cy="8229600"/>
            </a:xfrm>
            <a:custGeom>
              <a:avLst/>
              <a:gdLst/>
              <a:ahLst/>
              <a:cxnLst/>
              <a:rect l="l" t="t" r="r" b="b"/>
              <a:pathLst>
                <a:path w="4697857" h="8229600">
                  <a:moveTo>
                    <a:pt x="0" y="0"/>
                  </a:moveTo>
                  <a:lnTo>
                    <a:pt x="4697857" y="0"/>
                  </a:lnTo>
                  <a:lnTo>
                    <a:pt x="4697857" y="8229600"/>
                  </a:lnTo>
                  <a:lnTo>
                    <a:pt x="0" y="8229600"/>
                  </a:lnTo>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36" name="Freeform 36"/>
            <p:cNvSpPr/>
            <p:nvPr/>
          </p:nvSpPr>
          <p:spPr>
            <a:xfrm>
              <a:off x="12700" y="0"/>
              <a:ext cx="4710557" cy="8255000"/>
            </a:xfrm>
            <a:custGeom>
              <a:avLst/>
              <a:gdLst/>
              <a:ahLst/>
              <a:cxnLst/>
              <a:rect l="l" t="t" r="r" b="b"/>
              <a:pathLst>
                <a:path w="4710557" h="8255000">
                  <a:moveTo>
                    <a:pt x="0" y="0"/>
                  </a:moveTo>
                  <a:lnTo>
                    <a:pt x="4697857" y="0"/>
                  </a:lnTo>
                  <a:cubicBezTo>
                    <a:pt x="4704842" y="0"/>
                    <a:pt x="4710557" y="5715"/>
                    <a:pt x="4710557" y="12700"/>
                  </a:cubicBezTo>
                  <a:lnTo>
                    <a:pt x="4710557" y="8242300"/>
                  </a:lnTo>
                  <a:cubicBezTo>
                    <a:pt x="4710557" y="8249285"/>
                    <a:pt x="4704842" y="8255000"/>
                    <a:pt x="4697857" y="8255000"/>
                  </a:cubicBezTo>
                  <a:lnTo>
                    <a:pt x="0" y="8255000"/>
                  </a:lnTo>
                  <a:lnTo>
                    <a:pt x="0" y="8229600"/>
                  </a:lnTo>
                  <a:lnTo>
                    <a:pt x="4697857" y="8229600"/>
                  </a:lnTo>
                  <a:lnTo>
                    <a:pt x="4697857" y="8242300"/>
                  </a:lnTo>
                  <a:lnTo>
                    <a:pt x="4685157" y="8242300"/>
                  </a:lnTo>
                  <a:lnTo>
                    <a:pt x="4685157" y="12700"/>
                  </a:lnTo>
                  <a:lnTo>
                    <a:pt x="4697857" y="12700"/>
                  </a:lnTo>
                  <a:lnTo>
                    <a:pt x="4697857" y="25400"/>
                  </a:lnTo>
                  <a:lnTo>
                    <a:pt x="0" y="25400"/>
                  </a:lnTo>
                  <a:close/>
                </a:path>
              </a:pathLst>
            </a:custGeom>
          </p:spPr>
          <p:style>
            <a:lnRef idx="2">
              <a:schemeClr val="dk1"/>
            </a:lnRef>
            <a:fillRef idx="1">
              <a:schemeClr val="lt1"/>
            </a:fillRef>
            <a:effectRef idx="0">
              <a:schemeClr val="dk1"/>
            </a:effectRef>
            <a:fontRef idx="minor">
              <a:schemeClr val="dk1"/>
            </a:fontRef>
          </p:style>
          <p:txBody>
            <a:bodyPr/>
            <a:lstStyle/>
            <a:p>
              <a:endParaRPr lang="en-US"/>
            </a:p>
          </p:txBody>
        </p:sp>
        <p:sp>
          <p:nvSpPr>
            <p:cNvPr id="37" name="TextBox 37"/>
            <p:cNvSpPr txBox="1"/>
            <p:nvPr/>
          </p:nvSpPr>
          <p:spPr>
            <a:xfrm>
              <a:off x="0" y="-9525"/>
              <a:ext cx="4723276" cy="8264525"/>
            </a:xfrm>
            <a:prstGeom prst="rect">
              <a:avLst/>
            </a:prstGeom>
          </p:spPr>
          <p:style>
            <a:lnRef idx="2">
              <a:schemeClr val="dk1"/>
            </a:lnRef>
            <a:fillRef idx="1">
              <a:schemeClr val="lt1"/>
            </a:fillRef>
            <a:effectRef idx="0">
              <a:schemeClr val="dk1"/>
            </a:effectRef>
            <a:fontRef idx="minor">
              <a:schemeClr val="dk1"/>
            </a:fontRef>
          </p:style>
          <p:txBody>
            <a:bodyPr lIns="50800" tIns="50800" rIns="50800" bIns="50800" rtlCol="0" anchor="t"/>
            <a:lstStyle/>
            <a:p>
              <a:pPr algn="l">
                <a:lnSpc>
                  <a:spcPts val="2520"/>
                </a:lnSpc>
              </a:pPr>
              <a:r>
                <a:rPr lang="en-US" sz="2100" spc="-42" dirty="0">
                  <a:solidFill>
                    <a:schemeClr val="accent2">
                      <a:lumMod val="50000"/>
                    </a:schemeClr>
                  </a:solidFill>
                  <a:latin typeface="Quicksand Bold"/>
                </a:rPr>
                <a:t>Customer Segment</a:t>
              </a:r>
            </a:p>
          </p:txBody>
        </p:sp>
      </p:grpSp>
      <p:sp>
        <p:nvSpPr>
          <p:cNvPr id="38" name="TextBox 38"/>
          <p:cNvSpPr txBox="1"/>
          <p:nvPr/>
        </p:nvSpPr>
        <p:spPr>
          <a:xfrm>
            <a:off x="330060" y="258100"/>
            <a:ext cx="5455202" cy="552450"/>
          </a:xfrm>
          <a:prstGeom prst="rect">
            <a:avLst/>
          </a:prstGeom>
        </p:spPr>
        <p:txBody>
          <a:bodyPr lIns="0" tIns="0" rIns="0" bIns="0" rtlCol="0" anchor="t">
            <a:spAutoFit/>
          </a:bodyPr>
          <a:lstStyle/>
          <a:p>
            <a:pPr algn="l">
              <a:lnSpc>
                <a:spcPts val="4320"/>
              </a:lnSpc>
            </a:pPr>
            <a:r>
              <a:rPr lang="en-US" sz="3600" spc="-89" dirty="0">
                <a:solidFill>
                  <a:srgbClr val="544013"/>
                </a:solidFill>
                <a:latin typeface="Shrikhand"/>
              </a:rPr>
              <a:t>Business Model Canvas </a:t>
            </a:r>
          </a:p>
        </p:txBody>
      </p:sp>
      <p:grpSp>
        <p:nvGrpSpPr>
          <p:cNvPr id="39" name="Group 39"/>
          <p:cNvGrpSpPr/>
          <p:nvPr/>
        </p:nvGrpSpPr>
        <p:grpSpPr>
          <a:xfrm rot="-60000">
            <a:off x="527288" y="2313988"/>
            <a:ext cx="2738060" cy="1494278"/>
            <a:chOff x="0" y="0"/>
            <a:chExt cx="3650747" cy="1992371"/>
          </a:xfrm>
          <a:solidFill>
            <a:srgbClr val="EFAA9C"/>
          </a:solidFill>
        </p:grpSpPr>
        <p:sp>
          <p:nvSpPr>
            <p:cNvPr id="40" name="Freeform 40"/>
            <p:cNvSpPr/>
            <p:nvPr/>
          </p:nvSpPr>
          <p:spPr>
            <a:xfrm>
              <a:off x="0" y="0"/>
              <a:ext cx="3650742" cy="1992376"/>
            </a:xfrm>
            <a:custGeom>
              <a:avLst/>
              <a:gdLst/>
              <a:ahLst/>
              <a:cxnLst/>
              <a:rect l="l" t="t" r="r" b="b"/>
              <a:pathLst>
                <a:path w="3650742" h="1992376">
                  <a:moveTo>
                    <a:pt x="85217" y="0"/>
                  </a:moveTo>
                  <a:lnTo>
                    <a:pt x="3632073" y="33147"/>
                  </a:lnTo>
                  <a:cubicBezTo>
                    <a:pt x="3637407" y="691642"/>
                    <a:pt x="3645408" y="1329309"/>
                    <a:pt x="3650742" y="1987804"/>
                  </a:cubicBezTo>
                  <a:lnTo>
                    <a:pt x="0" y="1992376"/>
                  </a:lnTo>
                  <a:lnTo>
                    <a:pt x="85217" y="0"/>
                  </a:lnTo>
                  <a:close/>
                </a:path>
              </a:pathLst>
            </a:custGeom>
            <a:grpFill/>
          </p:spPr>
          <p:txBody>
            <a:bodyPr/>
            <a:lstStyle/>
            <a:p>
              <a:endParaRPr lang="en-US"/>
            </a:p>
          </p:txBody>
        </p:sp>
        <p:sp>
          <p:nvSpPr>
            <p:cNvPr id="41" name="TextBox 41"/>
            <p:cNvSpPr txBox="1"/>
            <p:nvPr/>
          </p:nvSpPr>
          <p:spPr>
            <a:xfrm>
              <a:off x="0" y="0"/>
              <a:ext cx="3650747" cy="1992371"/>
            </a:xfrm>
            <a:prstGeom prst="rect">
              <a:avLst/>
            </a:prstGeom>
            <a:grpFill/>
          </p:spPr>
          <p:txBody>
            <a:bodyPr lIns="50800" tIns="50800" rIns="50800" bIns="50800" rtlCol="0" anchor="ctr"/>
            <a:lstStyle/>
            <a:p>
              <a:pPr algn="ctr">
                <a:lnSpc>
                  <a:spcPts val="2160"/>
                </a:lnSpc>
              </a:pPr>
              <a:r>
                <a:rPr lang="en-US" sz="1800" dirty="0">
                  <a:solidFill>
                    <a:schemeClr val="accent2">
                      <a:lumMod val="50000"/>
                    </a:schemeClr>
                  </a:solidFill>
                  <a:latin typeface="Quicksand Medium"/>
                </a:rPr>
                <a:t>1. Eyewear Retailers</a:t>
              </a:r>
            </a:p>
            <a:p>
              <a:pPr algn="ctr">
                <a:lnSpc>
                  <a:spcPts val="2160"/>
                </a:lnSpc>
              </a:pPr>
              <a:r>
                <a:rPr lang="en-US" sz="1800" dirty="0">
                  <a:solidFill>
                    <a:schemeClr val="accent2">
                      <a:lumMod val="50000"/>
                    </a:schemeClr>
                  </a:solidFill>
                  <a:latin typeface="Quicksand Medium"/>
                </a:rPr>
                <a:t>2. shipping companies</a:t>
              </a:r>
            </a:p>
            <a:p>
              <a:pPr algn="ctr">
                <a:lnSpc>
                  <a:spcPts val="2160"/>
                </a:lnSpc>
              </a:pPr>
              <a:r>
                <a:rPr lang="en-US" dirty="0">
                  <a:solidFill>
                    <a:schemeClr val="accent2">
                      <a:lumMod val="50000"/>
                    </a:schemeClr>
                  </a:solidFill>
                  <a:latin typeface="Quicksand Medium"/>
                </a:rPr>
                <a:t>3. Fashion Influencers</a:t>
              </a:r>
              <a:endParaRPr lang="en-US" sz="1800" dirty="0">
                <a:solidFill>
                  <a:schemeClr val="accent2">
                    <a:lumMod val="50000"/>
                  </a:schemeClr>
                </a:solidFill>
                <a:latin typeface="Quicksand Medium"/>
              </a:endParaRPr>
            </a:p>
            <a:p>
              <a:pPr algn="ctr">
                <a:lnSpc>
                  <a:spcPts val="2160"/>
                </a:lnSpc>
              </a:pPr>
              <a:endParaRPr lang="en-US" sz="1800" dirty="0">
                <a:solidFill>
                  <a:srgbClr val="8B73FF"/>
                </a:solidFill>
                <a:latin typeface="Quicksand Medium"/>
              </a:endParaRPr>
            </a:p>
          </p:txBody>
        </p:sp>
      </p:grpSp>
      <p:grpSp>
        <p:nvGrpSpPr>
          <p:cNvPr id="42" name="Group 42"/>
          <p:cNvGrpSpPr/>
          <p:nvPr/>
        </p:nvGrpSpPr>
        <p:grpSpPr>
          <a:xfrm>
            <a:off x="4247942" y="2108753"/>
            <a:ext cx="2738060" cy="1494278"/>
            <a:chOff x="0" y="0"/>
            <a:chExt cx="3650747" cy="1992371"/>
          </a:xfrm>
          <a:solidFill>
            <a:srgbClr val="EFAA9C"/>
          </a:solidFill>
        </p:grpSpPr>
        <p:sp>
          <p:nvSpPr>
            <p:cNvPr id="43" name="Freeform 43"/>
            <p:cNvSpPr/>
            <p:nvPr/>
          </p:nvSpPr>
          <p:spPr>
            <a:xfrm>
              <a:off x="0" y="0"/>
              <a:ext cx="3650742" cy="1992376"/>
            </a:xfrm>
            <a:custGeom>
              <a:avLst/>
              <a:gdLst/>
              <a:ahLst/>
              <a:cxnLst/>
              <a:rect l="l" t="t" r="r" b="b"/>
              <a:pathLst>
                <a:path w="3650742" h="1992376">
                  <a:moveTo>
                    <a:pt x="85217" y="0"/>
                  </a:moveTo>
                  <a:lnTo>
                    <a:pt x="3632073" y="33147"/>
                  </a:lnTo>
                  <a:cubicBezTo>
                    <a:pt x="3637407" y="691642"/>
                    <a:pt x="3645408" y="1329309"/>
                    <a:pt x="3650742" y="1987804"/>
                  </a:cubicBezTo>
                  <a:lnTo>
                    <a:pt x="0" y="1992376"/>
                  </a:lnTo>
                  <a:lnTo>
                    <a:pt x="85217" y="0"/>
                  </a:lnTo>
                  <a:close/>
                </a:path>
              </a:pathLst>
            </a:custGeom>
            <a:grpFill/>
          </p:spPr>
          <p:txBody>
            <a:bodyPr/>
            <a:lstStyle/>
            <a:p>
              <a:endParaRPr lang="en-US"/>
            </a:p>
          </p:txBody>
        </p:sp>
        <p:sp>
          <p:nvSpPr>
            <p:cNvPr id="44" name="TextBox 44"/>
            <p:cNvSpPr txBox="1"/>
            <p:nvPr/>
          </p:nvSpPr>
          <p:spPr>
            <a:xfrm>
              <a:off x="0" y="0"/>
              <a:ext cx="3650747" cy="1992371"/>
            </a:xfrm>
            <a:prstGeom prst="rect">
              <a:avLst/>
            </a:prstGeom>
            <a:grpFill/>
          </p:spPr>
          <p:txBody>
            <a:bodyPr lIns="50800" tIns="50800" rIns="50800" bIns="50800" rtlCol="0" anchor="ctr"/>
            <a:lstStyle/>
            <a:p>
              <a:pPr algn="ctr">
                <a:lnSpc>
                  <a:spcPts val="2160"/>
                </a:lnSpc>
              </a:pPr>
              <a:r>
                <a:rPr lang="en-US" dirty="0">
                  <a:solidFill>
                    <a:schemeClr val="accent2">
                      <a:lumMod val="50000"/>
                    </a:schemeClr>
                  </a:solidFill>
                  <a:latin typeface="Quicksand Medium"/>
                </a:rPr>
                <a:t>1.App</a:t>
              </a:r>
              <a:r>
                <a:rPr lang="en-US" sz="1800" dirty="0">
                  <a:solidFill>
                    <a:schemeClr val="accent2">
                      <a:lumMod val="50000"/>
                    </a:schemeClr>
                  </a:solidFill>
                  <a:latin typeface="Quicksand Medium"/>
                </a:rPr>
                <a:t> Development</a:t>
              </a:r>
            </a:p>
            <a:p>
              <a:pPr algn="ctr">
                <a:lnSpc>
                  <a:spcPts val="2160"/>
                </a:lnSpc>
              </a:pPr>
              <a:r>
                <a:rPr lang="en-US" dirty="0">
                  <a:solidFill>
                    <a:schemeClr val="accent2">
                      <a:lumMod val="50000"/>
                    </a:schemeClr>
                  </a:solidFill>
                  <a:latin typeface="Quicksand Medium"/>
                </a:rPr>
                <a:t>2.Markiting</a:t>
              </a:r>
            </a:p>
            <a:p>
              <a:pPr algn="ctr">
                <a:lnSpc>
                  <a:spcPts val="2160"/>
                </a:lnSpc>
              </a:pPr>
              <a:r>
                <a:rPr lang="en-US" sz="1800" dirty="0">
                  <a:solidFill>
                    <a:schemeClr val="accent2">
                      <a:lumMod val="50000"/>
                    </a:schemeClr>
                  </a:solidFill>
                  <a:latin typeface="Quicksand Medium"/>
                </a:rPr>
                <a:t>3. Customer Support</a:t>
              </a:r>
            </a:p>
            <a:p>
              <a:pPr algn="ctr">
                <a:lnSpc>
                  <a:spcPts val="2160"/>
                </a:lnSpc>
              </a:pPr>
              <a:r>
                <a:rPr lang="en-US" dirty="0">
                  <a:solidFill>
                    <a:schemeClr val="accent2">
                      <a:lumMod val="50000"/>
                    </a:schemeClr>
                  </a:solidFill>
                  <a:latin typeface="Quicksand Medium"/>
                </a:rPr>
                <a:t>4.</a:t>
              </a:r>
              <a:endParaRPr lang="en-US" sz="1800" dirty="0">
                <a:solidFill>
                  <a:schemeClr val="accent2">
                    <a:lumMod val="50000"/>
                  </a:schemeClr>
                </a:solidFill>
                <a:latin typeface="Quicksand Medium"/>
              </a:endParaRPr>
            </a:p>
          </p:txBody>
        </p:sp>
      </p:grpSp>
      <p:grpSp>
        <p:nvGrpSpPr>
          <p:cNvPr id="45" name="Group 45"/>
          <p:cNvGrpSpPr/>
          <p:nvPr/>
        </p:nvGrpSpPr>
        <p:grpSpPr>
          <a:xfrm>
            <a:off x="4247944" y="5066323"/>
            <a:ext cx="2738060" cy="1494278"/>
            <a:chOff x="0" y="0"/>
            <a:chExt cx="3650747" cy="1992371"/>
          </a:xfrm>
          <a:solidFill>
            <a:srgbClr val="EFAA9C"/>
          </a:solidFill>
        </p:grpSpPr>
        <p:sp>
          <p:nvSpPr>
            <p:cNvPr id="46" name="Freeform 46"/>
            <p:cNvSpPr/>
            <p:nvPr/>
          </p:nvSpPr>
          <p:spPr>
            <a:xfrm>
              <a:off x="0" y="0"/>
              <a:ext cx="3650742" cy="1992376"/>
            </a:xfrm>
            <a:custGeom>
              <a:avLst/>
              <a:gdLst/>
              <a:ahLst/>
              <a:cxnLst/>
              <a:rect l="l" t="t" r="r" b="b"/>
              <a:pathLst>
                <a:path w="3650742" h="1992376">
                  <a:moveTo>
                    <a:pt x="85217" y="0"/>
                  </a:moveTo>
                  <a:lnTo>
                    <a:pt x="3632073" y="33147"/>
                  </a:lnTo>
                  <a:cubicBezTo>
                    <a:pt x="3637407" y="691642"/>
                    <a:pt x="3645408" y="1329309"/>
                    <a:pt x="3650742" y="1987804"/>
                  </a:cubicBezTo>
                  <a:lnTo>
                    <a:pt x="0" y="1992376"/>
                  </a:lnTo>
                  <a:lnTo>
                    <a:pt x="85217" y="0"/>
                  </a:lnTo>
                  <a:close/>
                </a:path>
              </a:pathLst>
            </a:custGeom>
            <a:grpFill/>
          </p:spPr>
          <p:txBody>
            <a:bodyPr/>
            <a:lstStyle/>
            <a:p>
              <a:endParaRPr lang="en-US"/>
            </a:p>
          </p:txBody>
        </p:sp>
        <p:sp>
          <p:nvSpPr>
            <p:cNvPr id="47" name="TextBox 47"/>
            <p:cNvSpPr txBox="1"/>
            <p:nvPr/>
          </p:nvSpPr>
          <p:spPr>
            <a:xfrm>
              <a:off x="0" y="0"/>
              <a:ext cx="3650747" cy="1992371"/>
            </a:xfrm>
            <a:prstGeom prst="rect">
              <a:avLst/>
            </a:prstGeom>
            <a:grpFill/>
          </p:spPr>
          <p:txBody>
            <a:bodyPr lIns="50800" tIns="50800" rIns="50800" bIns="50800" rtlCol="0" anchor="ctr"/>
            <a:lstStyle/>
            <a:p>
              <a:pPr marL="342900" indent="-342900" algn="ctr">
                <a:lnSpc>
                  <a:spcPts val="2160"/>
                </a:lnSpc>
                <a:buAutoNum type="arabicPeriod"/>
              </a:pPr>
              <a:r>
                <a:rPr lang="en-US" dirty="0">
                  <a:solidFill>
                    <a:schemeClr val="accent2">
                      <a:lumMod val="50000"/>
                    </a:schemeClr>
                  </a:solidFill>
                  <a:latin typeface="Quicksand Medium"/>
                </a:rPr>
                <a:t>Social Media Platforms</a:t>
              </a:r>
            </a:p>
            <a:p>
              <a:pPr marL="342900" indent="-342900" algn="ctr">
                <a:lnSpc>
                  <a:spcPts val="2160"/>
                </a:lnSpc>
                <a:buAutoNum type="arabicPeriod"/>
              </a:pPr>
              <a:r>
                <a:rPr lang="en-US" sz="1800" dirty="0">
                  <a:solidFill>
                    <a:schemeClr val="accent2">
                      <a:lumMod val="50000"/>
                    </a:schemeClr>
                  </a:solidFill>
                  <a:latin typeface="Quicksand Medium"/>
                </a:rPr>
                <a:t>Items Data</a:t>
              </a:r>
            </a:p>
            <a:p>
              <a:pPr marL="342900" indent="-342900" algn="ctr">
                <a:lnSpc>
                  <a:spcPts val="2160"/>
                </a:lnSpc>
                <a:buAutoNum type="arabicPeriod"/>
              </a:pPr>
              <a:r>
                <a:rPr lang="en-US" dirty="0">
                  <a:solidFill>
                    <a:schemeClr val="accent2">
                      <a:lumMod val="50000"/>
                    </a:schemeClr>
                  </a:solidFill>
                  <a:latin typeface="Quicksand Medium"/>
                </a:rPr>
                <a:t>Development Tools</a:t>
              </a:r>
              <a:endParaRPr lang="en-US" sz="1800" dirty="0">
                <a:solidFill>
                  <a:schemeClr val="accent2">
                    <a:lumMod val="50000"/>
                  </a:schemeClr>
                </a:solidFill>
                <a:latin typeface="Quicksand Medium"/>
              </a:endParaRPr>
            </a:p>
          </p:txBody>
        </p:sp>
      </p:grpSp>
      <p:grpSp>
        <p:nvGrpSpPr>
          <p:cNvPr id="48" name="Group 48"/>
          <p:cNvGrpSpPr/>
          <p:nvPr/>
        </p:nvGrpSpPr>
        <p:grpSpPr>
          <a:xfrm>
            <a:off x="7727558" y="1960836"/>
            <a:ext cx="2738060" cy="2854113"/>
            <a:chOff x="0" y="0"/>
            <a:chExt cx="3650747" cy="3805484"/>
          </a:xfrm>
          <a:solidFill>
            <a:srgbClr val="EFAA9C"/>
          </a:solidFill>
        </p:grpSpPr>
        <p:sp>
          <p:nvSpPr>
            <p:cNvPr id="49" name="Freeform 49"/>
            <p:cNvSpPr/>
            <p:nvPr/>
          </p:nvSpPr>
          <p:spPr>
            <a:xfrm>
              <a:off x="0" y="0"/>
              <a:ext cx="3650742" cy="3805428"/>
            </a:xfrm>
            <a:custGeom>
              <a:avLst/>
              <a:gdLst/>
              <a:ahLst/>
              <a:cxnLst/>
              <a:rect l="l" t="t" r="r" b="b"/>
              <a:pathLst>
                <a:path w="3650742" h="3805428">
                  <a:moveTo>
                    <a:pt x="85217" y="0"/>
                  </a:moveTo>
                  <a:lnTo>
                    <a:pt x="3632073" y="63373"/>
                  </a:lnTo>
                  <a:cubicBezTo>
                    <a:pt x="3637407" y="1321054"/>
                    <a:pt x="3645408" y="2539111"/>
                    <a:pt x="3650742" y="3796792"/>
                  </a:cubicBezTo>
                  <a:lnTo>
                    <a:pt x="0" y="3805428"/>
                  </a:lnTo>
                  <a:lnTo>
                    <a:pt x="85217" y="0"/>
                  </a:lnTo>
                  <a:close/>
                </a:path>
              </a:pathLst>
            </a:custGeom>
            <a:grpFill/>
          </p:spPr>
          <p:txBody>
            <a:bodyPr/>
            <a:lstStyle/>
            <a:p>
              <a:endParaRPr lang="en-US"/>
            </a:p>
          </p:txBody>
        </p:sp>
        <p:sp>
          <p:nvSpPr>
            <p:cNvPr id="50" name="TextBox 50"/>
            <p:cNvSpPr txBox="1"/>
            <p:nvPr/>
          </p:nvSpPr>
          <p:spPr>
            <a:xfrm>
              <a:off x="0" y="0"/>
              <a:ext cx="3650747" cy="3805484"/>
            </a:xfrm>
            <a:prstGeom prst="rect">
              <a:avLst/>
            </a:prstGeom>
            <a:grpFill/>
          </p:spPr>
          <p:txBody>
            <a:bodyPr lIns="50800" tIns="50800" rIns="50800" bIns="50800" rtlCol="0" anchor="ctr"/>
            <a:lstStyle/>
            <a:p>
              <a:pPr marL="108585" lvl="1" algn="ctr">
                <a:lnSpc>
                  <a:spcPts val="2160"/>
                </a:lnSpc>
              </a:pPr>
              <a:r>
                <a:rPr lang="en-US" sz="1800" dirty="0">
                  <a:solidFill>
                    <a:schemeClr val="accent2">
                      <a:lumMod val="50000"/>
                    </a:schemeClr>
                  </a:solidFill>
                  <a:latin typeface="Quicksand Medium"/>
                </a:rPr>
                <a:t>1.Saves Customers Time and efforts</a:t>
              </a:r>
            </a:p>
            <a:p>
              <a:pPr marL="217170" lvl="1" indent="-108585" algn="ctr">
                <a:lnSpc>
                  <a:spcPts val="2160"/>
                </a:lnSpc>
              </a:pPr>
              <a:r>
                <a:rPr lang="en-US" dirty="0">
                  <a:solidFill>
                    <a:schemeClr val="accent2">
                      <a:lumMod val="50000"/>
                    </a:schemeClr>
                  </a:solidFill>
                  <a:latin typeface="Quicksand Medium"/>
                </a:rPr>
                <a:t>2. Improved decision-making</a:t>
              </a:r>
            </a:p>
            <a:p>
              <a:pPr marL="217170" lvl="1" indent="-108585" algn="ctr">
                <a:lnSpc>
                  <a:spcPts val="2160"/>
                </a:lnSpc>
              </a:pPr>
              <a:r>
                <a:rPr lang="en-US" dirty="0">
                  <a:solidFill>
                    <a:schemeClr val="accent2">
                      <a:lumMod val="50000"/>
                    </a:schemeClr>
                  </a:solidFill>
                  <a:latin typeface="Quicksand Medium"/>
                </a:rPr>
                <a:t>3</a:t>
              </a:r>
              <a:r>
                <a:rPr lang="en-US" sz="1800" dirty="0">
                  <a:solidFill>
                    <a:schemeClr val="accent2">
                      <a:lumMod val="50000"/>
                    </a:schemeClr>
                  </a:solidFill>
                  <a:latin typeface="Quicksand Medium"/>
                </a:rPr>
                <a:t>. Enhanced accessibility</a:t>
              </a:r>
            </a:p>
          </p:txBody>
        </p:sp>
      </p:grpSp>
      <p:grpSp>
        <p:nvGrpSpPr>
          <p:cNvPr id="51" name="Group 51"/>
          <p:cNvGrpSpPr/>
          <p:nvPr/>
        </p:nvGrpSpPr>
        <p:grpSpPr>
          <a:xfrm>
            <a:off x="14762506" y="1930505"/>
            <a:ext cx="2738060" cy="3182192"/>
            <a:chOff x="0" y="0"/>
            <a:chExt cx="3650747" cy="4242923"/>
          </a:xfrm>
          <a:solidFill>
            <a:srgbClr val="EFAA9C"/>
          </a:solidFill>
        </p:grpSpPr>
        <p:sp>
          <p:nvSpPr>
            <p:cNvPr id="52" name="Freeform 52"/>
            <p:cNvSpPr/>
            <p:nvPr/>
          </p:nvSpPr>
          <p:spPr>
            <a:xfrm>
              <a:off x="0" y="0"/>
              <a:ext cx="3650742" cy="4242943"/>
            </a:xfrm>
            <a:custGeom>
              <a:avLst/>
              <a:gdLst/>
              <a:ahLst/>
              <a:cxnLst/>
              <a:rect l="l" t="t" r="r" b="b"/>
              <a:pathLst>
                <a:path w="3650742" h="4242943">
                  <a:moveTo>
                    <a:pt x="85217" y="0"/>
                  </a:moveTo>
                  <a:lnTo>
                    <a:pt x="3632073" y="70612"/>
                  </a:lnTo>
                  <a:cubicBezTo>
                    <a:pt x="3637407" y="1472819"/>
                    <a:pt x="3645408" y="2830830"/>
                    <a:pt x="3650742" y="4233164"/>
                  </a:cubicBezTo>
                  <a:lnTo>
                    <a:pt x="0" y="4242943"/>
                  </a:lnTo>
                  <a:lnTo>
                    <a:pt x="85217" y="0"/>
                  </a:lnTo>
                  <a:close/>
                </a:path>
              </a:pathLst>
            </a:custGeom>
            <a:grpFill/>
          </p:spPr>
          <p:txBody>
            <a:bodyPr/>
            <a:lstStyle/>
            <a:p>
              <a:endParaRPr lang="en-US"/>
            </a:p>
          </p:txBody>
        </p:sp>
        <p:sp>
          <p:nvSpPr>
            <p:cNvPr id="53" name="TextBox 53"/>
            <p:cNvSpPr txBox="1"/>
            <p:nvPr/>
          </p:nvSpPr>
          <p:spPr>
            <a:xfrm>
              <a:off x="0" y="0"/>
              <a:ext cx="3650747" cy="4242923"/>
            </a:xfrm>
            <a:prstGeom prst="rect">
              <a:avLst/>
            </a:prstGeom>
            <a:grpFill/>
          </p:spPr>
          <p:txBody>
            <a:bodyPr lIns="50800" tIns="50800" rIns="50800" bIns="50800" rtlCol="0" anchor="ctr"/>
            <a:lstStyle/>
            <a:p>
              <a:pPr algn="ctr">
                <a:lnSpc>
                  <a:spcPts val="2160"/>
                </a:lnSpc>
              </a:pPr>
              <a:endParaRPr lang="en-US" sz="1800" dirty="0">
                <a:solidFill>
                  <a:schemeClr val="accent2">
                    <a:lumMod val="50000"/>
                  </a:schemeClr>
                </a:solidFill>
                <a:latin typeface="Quicksand Medium"/>
              </a:endParaRPr>
            </a:p>
          </p:txBody>
        </p:sp>
      </p:grpSp>
      <p:sp>
        <p:nvSpPr>
          <p:cNvPr id="56" name="TextBox 56"/>
          <p:cNvSpPr txBox="1"/>
          <p:nvPr/>
        </p:nvSpPr>
        <p:spPr>
          <a:xfrm>
            <a:off x="10911595" y="1668386"/>
            <a:ext cx="3371252" cy="2651201"/>
          </a:xfrm>
          <a:prstGeom prst="rect">
            <a:avLst/>
          </a:prstGeom>
          <a:solidFill>
            <a:srgbClr val="EFAA9C"/>
          </a:solidFill>
        </p:spPr>
        <p:txBody>
          <a:bodyPr lIns="50800" tIns="50800" rIns="50800" bIns="50800" rtlCol="0" anchor="ctr"/>
          <a:lstStyle/>
          <a:p>
            <a:pPr marL="342900" indent="-342900" algn="ctr">
              <a:lnSpc>
                <a:spcPts val="2160"/>
              </a:lnSpc>
              <a:buAutoNum type="arabicPeriod"/>
            </a:pPr>
            <a:r>
              <a:rPr lang="en-US" sz="1800" dirty="0">
                <a:solidFill>
                  <a:schemeClr val="accent2">
                    <a:lumMod val="50000"/>
                  </a:schemeClr>
                </a:solidFill>
                <a:latin typeface="Quicksand Medium"/>
              </a:rPr>
              <a:t>Informative </a:t>
            </a:r>
          </a:p>
          <a:p>
            <a:pPr algn="ctr">
              <a:lnSpc>
                <a:spcPts val="2160"/>
              </a:lnSpc>
            </a:pPr>
            <a:r>
              <a:rPr lang="en-US" sz="1800" dirty="0">
                <a:solidFill>
                  <a:schemeClr val="accent2">
                    <a:lumMod val="50000"/>
                  </a:schemeClr>
                </a:solidFill>
                <a:latin typeface="Quicksand Medium"/>
              </a:rPr>
              <a:t>Content :Offers</a:t>
            </a:r>
          </a:p>
          <a:p>
            <a:pPr algn="ctr">
              <a:lnSpc>
                <a:spcPts val="2160"/>
              </a:lnSpc>
            </a:pPr>
            <a:r>
              <a:rPr lang="en-US" sz="1800" dirty="0">
                <a:solidFill>
                  <a:schemeClr val="accent2">
                    <a:lumMod val="50000"/>
                  </a:schemeClr>
                </a:solidFill>
                <a:latin typeface="Quicksand Medium"/>
              </a:rPr>
              <a:t>3. Social Proof: Showcase positive customer reviews and testimonials on our app store listing  or social media</a:t>
            </a:r>
          </a:p>
          <a:p>
            <a:pPr algn="ctr">
              <a:lnSpc>
                <a:spcPts val="2160"/>
              </a:lnSpc>
            </a:pPr>
            <a:r>
              <a:rPr lang="en-US" dirty="0">
                <a:solidFill>
                  <a:schemeClr val="accent2">
                    <a:lumMod val="50000"/>
                  </a:schemeClr>
                </a:solidFill>
                <a:latin typeface="Quicksand Medium"/>
              </a:rPr>
              <a:t>4. Multiple Payment Options</a:t>
            </a:r>
          </a:p>
          <a:p>
            <a:pPr algn="ctr">
              <a:lnSpc>
                <a:spcPts val="2160"/>
              </a:lnSpc>
            </a:pPr>
            <a:r>
              <a:rPr lang="en-US" sz="1800" dirty="0">
                <a:solidFill>
                  <a:schemeClr val="accent2">
                    <a:lumMod val="50000"/>
                  </a:schemeClr>
                </a:solidFill>
                <a:latin typeface="Quicksand Medium"/>
              </a:rPr>
              <a:t>5. Order Tracking and Customer Support</a:t>
            </a:r>
          </a:p>
        </p:txBody>
      </p:sp>
      <p:grpSp>
        <p:nvGrpSpPr>
          <p:cNvPr id="57" name="Group 57"/>
          <p:cNvGrpSpPr/>
          <p:nvPr/>
        </p:nvGrpSpPr>
        <p:grpSpPr>
          <a:xfrm rot="-60000">
            <a:off x="11286407" y="4719307"/>
            <a:ext cx="2708915" cy="2057948"/>
            <a:chOff x="0" y="0"/>
            <a:chExt cx="3650747" cy="1992371"/>
          </a:xfrm>
          <a:solidFill>
            <a:srgbClr val="EFAA9C"/>
          </a:solidFill>
        </p:grpSpPr>
        <p:sp>
          <p:nvSpPr>
            <p:cNvPr id="58" name="Freeform 58"/>
            <p:cNvSpPr/>
            <p:nvPr/>
          </p:nvSpPr>
          <p:spPr>
            <a:xfrm>
              <a:off x="0" y="0"/>
              <a:ext cx="3650742" cy="1992376"/>
            </a:xfrm>
            <a:custGeom>
              <a:avLst/>
              <a:gdLst/>
              <a:ahLst/>
              <a:cxnLst/>
              <a:rect l="l" t="t" r="r" b="b"/>
              <a:pathLst>
                <a:path w="3650742" h="1992376">
                  <a:moveTo>
                    <a:pt x="85217" y="0"/>
                  </a:moveTo>
                  <a:lnTo>
                    <a:pt x="3632073" y="33147"/>
                  </a:lnTo>
                  <a:cubicBezTo>
                    <a:pt x="3637407" y="691642"/>
                    <a:pt x="3645408" y="1329309"/>
                    <a:pt x="3650742" y="1987804"/>
                  </a:cubicBezTo>
                  <a:lnTo>
                    <a:pt x="0" y="1992376"/>
                  </a:lnTo>
                  <a:lnTo>
                    <a:pt x="85217" y="0"/>
                  </a:lnTo>
                  <a:close/>
                </a:path>
              </a:pathLst>
            </a:custGeom>
            <a:grpFill/>
          </p:spPr>
          <p:txBody>
            <a:bodyPr/>
            <a:lstStyle/>
            <a:p>
              <a:endParaRPr lang="en-US"/>
            </a:p>
          </p:txBody>
        </p:sp>
        <p:sp>
          <p:nvSpPr>
            <p:cNvPr id="59" name="TextBox 59"/>
            <p:cNvSpPr txBox="1"/>
            <p:nvPr/>
          </p:nvSpPr>
          <p:spPr>
            <a:xfrm>
              <a:off x="0" y="0"/>
              <a:ext cx="3650747" cy="1992371"/>
            </a:xfrm>
            <a:prstGeom prst="rect">
              <a:avLst/>
            </a:prstGeom>
            <a:grpFill/>
          </p:spPr>
          <p:txBody>
            <a:bodyPr lIns="50800" tIns="50800" rIns="50800" bIns="50800" rtlCol="0" anchor="ctr"/>
            <a:lstStyle/>
            <a:p>
              <a:pPr algn="ctr">
                <a:lnSpc>
                  <a:spcPts val="2160"/>
                </a:lnSpc>
              </a:pPr>
              <a:r>
                <a:rPr lang="en-US" sz="1800" dirty="0">
                  <a:solidFill>
                    <a:schemeClr val="accent2">
                      <a:lumMod val="50000"/>
                    </a:schemeClr>
                  </a:solidFill>
                  <a:latin typeface="Quicksand Medium"/>
                </a:rPr>
                <a:t>1.Mobile App</a:t>
              </a:r>
            </a:p>
            <a:p>
              <a:pPr algn="ctr">
                <a:lnSpc>
                  <a:spcPts val="2160"/>
                </a:lnSpc>
              </a:pPr>
              <a:r>
                <a:rPr lang="en-US" sz="1800" dirty="0">
                  <a:solidFill>
                    <a:schemeClr val="accent2">
                      <a:lumMod val="50000"/>
                    </a:schemeClr>
                  </a:solidFill>
                  <a:latin typeface="Quicksand Medium"/>
                </a:rPr>
                <a:t>2. Social media</a:t>
              </a:r>
            </a:p>
            <a:p>
              <a:pPr algn="ctr">
                <a:lnSpc>
                  <a:spcPts val="2160"/>
                </a:lnSpc>
              </a:pPr>
              <a:r>
                <a:rPr lang="en-US" dirty="0">
                  <a:solidFill>
                    <a:schemeClr val="accent2">
                      <a:lumMod val="50000"/>
                    </a:schemeClr>
                  </a:solidFill>
                  <a:latin typeface="Quicksand Medium"/>
                </a:rPr>
                <a:t>3. Collaborations: Partner with eyewear retailers or influencers </a:t>
              </a:r>
              <a:endParaRPr lang="en-US" sz="1800" dirty="0">
                <a:solidFill>
                  <a:schemeClr val="accent2">
                    <a:lumMod val="50000"/>
                  </a:schemeClr>
                </a:solidFill>
                <a:latin typeface="Quicksand Medium"/>
              </a:endParaRPr>
            </a:p>
          </p:txBody>
        </p:sp>
      </p:grpSp>
      <p:grpSp>
        <p:nvGrpSpPr>
          <p:cNvPr id="60" name="Group 60"/>
          <p:cNvGrpSpPr/>
          <p:nvPr/>
        </p:nvGrpSpPr>
        <p:grpSpPr>
          <a:xfrm>
            <a:off x="3164354" y="8083630"/>
            <a:ext cx="1855739" cy="1193310"/>
            <a:chOff x="0" y="0"/>
            <a:chExt cx="2474319" cy="1591080"/>
          </a:xfrm>
          <a:solidFill>
            <a:srgbClr val="EFAA9C"/>
          </a:solidFill>
        </p:grpSpPr>
        <p:sp>
          <p:nvSpPr>
            <p:cNvPr id="61" name="Freeform 61"/>
            <p:cNvSpPr/>
            <p:nvPr/>
          </p:nvSpPr>
          <p:spPr>
            <a:xfrm>
              <a:off x="0" y="0"/>
              <a:ext cx="2474341" cy="1591056"/>
            </a:xfrm>
            <a:custGeom>
              <a:avLst/>
              <a:gdLst/>
              <a:ahLst/>
              <a:cxnLst/>
              <a:rect l="l" t="t" r="r" b="b"/>
              <a:pathLst>
                <a:path w="2474341" h="1591056">
                  <a:moveTo>
                    <a:pt x="57785" y="0"/>
                  </a:moveTo>
                  <a:lnTo>
                    <a:pt x="2461641" y="26416"/>
                  </a:lnTo>
                  <a:cubicBezTo>
                    <a:pt x="2465197" y="552196"/>
                    <a:pt x="2470658" y="1061466"/>
                    <a:pt x="2474341" y="1587373"/>
                  </a:cubicBezTo>
                  <a:lnTo>
                    <a:pt x="0" y="1591056"/>
                  </a:lnTo>
                  <a:lnTo>
                    <a:pt x="57785" y="0"/>
                  </a:lnTo>
                  <a:close/>
                </a:path>
              </a:pathLst>
            </a:custGeom>
            <a:grpFill/>
          </p:spPr>
          <p:txBody>
            <a:bodyPr/>
            <a:lstStyle/>
            <a:p>
              <a:endParaRPr lang="en-US"/>
            </a:p>
          </p:txBody>
        </p:sp>
        <p:sp>
          <p:nvSpPr>
            <p:cNvPr id="62" name="TextBox 62"/>
            <p:cNvSpPr txBox="1"/>
            <p:nvPr/>
          </p:nvSpPr>
          <p:spPr>
            <a:xfrm>
              <a:off x="0" y="-9525"/>
              <a:ext cx="2474319" cy="1600605"/>
            </a:xfrm>
            <a:prstGeom prst="rect">
              <a:avLst/>
            </a:prstGeom>
            <a:grpFill/>
          </p:spPr>
          <p:txBody>
            <a:bodyPr lIns="50800" tIns="50800" rIns="50800" bIns="50800" rtlCol="0" anchor="ctr"/>
            <a:lstStyle/>
            <a:p>
              <a:pPr algn="ctr">
                <a:lnSpc>
                  <a:spcPts val="2520"/>
                </a:lnSpc>
              </a:pPr>
              <a:r>
                <a:rPr lang="en-US" sz="2100" dirty="0">
                  <a:solidFill>
                    <a:schemeClr val="accent2">
                      <a:lumMod val="50000"/>
                    </a:schemeClr>
                  </a:solidFill>
                  <a:latin typeface="Quicksand Medium"/>
                </a:rPr>
                <a:t> Marketing</a:t>
              </a:r>
            </a:p>
          </p:txBody>
        </p:sp>
      </p:grpSp>
      <p:grpSp>
        <p:nvGrpSpPr>
          <p:cNvPr id="63" name="Group 63"/>
          <p:cNvGrpSpPr/>
          <p:nvPr/>
        </p:nvGrpSpPr>
        <p:grpSpPr>
          <a:xfrm>
            <a:off x="481181" y="7878133"/>
            <a:ext cx="2626581" cy="1613794"/>
            <a:chOff x="0" y="0"/>
            <a:chExt cx="3187292" cy="1619947"/>
          </a:xfrm>
          <a:solidFill>
            <a:srgbClr val="EFAA9C"/>
          </a:solidFill>
        </p:grpSpPr>
        <p:sp>
          <p:nvSpPr>
            <p:cNvPr id="64" name="Freeform 64"/>
            <p:cNvSpPr/>
            <p:nvPr/>
          </p:nvSpPr>
          <p:spPr>
            <a:xfrm>
              <a:off x="0" y="0"/>
              <a:ext cx="3187192" cy="1619885"/>
            </a:xfrm>
            <a:custGeom>
              <a:avLst/>
              <a:gdLst/>
              <a:ahLst/>
              <a:cxnLst/>
              <a:rect l="l" t="t" r="r" b="b"/>
              <a:pathLst>
                <a:path w="3187192" h="1619885">
                  <a:moveTo>
                    <a:pt x="74295" y="0"/>
                  </a:moveTo>
                  <a:lnTo>
                    <a:pt x="3170936" y="26924"/>
                  </a:lnTo>
                  <a:cubicBezTo>
                    <a:pt x="3175635" y="562356"/>
                    <a:pt x="3182620" y="1080770"/>
                    <a:pt x="3187192" y="1616202"/>
                  </a:cubicBezTo>
                  <a:lnTo>
                    <a:pt x="0" y="1619885"/>
                  </a:lnTo>
                  <a:lnTo>
                    <a:pt x="74295" y="0"/>
                  </a:lnTo>
                  <a:close/>
                </a:path>
              </a:pathLst>
            </a:custGeom>
            <a:grpFill/>
          </p:spPr>
          <p:txBody>
            <a:bodyPr/>
            <a:lstStyle/>
            <a:p>
              <a:endParaRPr lang="en-US"/>
            </a:p>
          </p:txBody>
        </p:sp>
        <p:sp>
          <p:nvSpPr>
            <p:cNvPr id="65" name="TextBox 65"/>
            <p:cNvSpPr txBox="1"/>
            <p:nvPr/>
          </p:nvSpPr>
          <p:spPr>
            <a:xfrm>
              <a:off x="0" y="-9525"/>
              <a:ext cx="3187292" cy="1629472"/>
            </a:xfrm>
            <a:prstGeom prst="rect">
              <a:avLst/>
            </a:prstGeom>
            <a:grpFill/>
          </p:spPr>
          <p:txBody>
            <a:bodyPr lIns="50800" tIns="50800" rIns="50800" bIns="50800" rtlCol="0" anchor="ctr"/>
            <a:lstStyle/>
            <a:p>
              <a:pPr algn="ctr">
                <a:lnSpc>
                  <a:spcPts val="2520"/>
                </a:lnSpc>
              </a:pPr>
              <a:r>
                <a:rPr lang="en-US" sz="2100" dirty="0">
                  <a:solidFill>
                    <a:schemeClr val="accent2">
                      <a:lumMod val="50000"/>
                    </a:schemeClr>
                  </a:solidFill>
                  <a:latin typeface="Quicksand Medium"/>
                </a:rPr>
                <a:t>1.Development Costs</a:t>
              </a:r>
            </a:p>
            <a:p>
              <a:pPr algn="ctr">
                <a:lnSpc>
                  <a:spcPts val="2520"/>
                </a:lnSpc>
              </a:pPr>
              <a:r>
                <a:rPr lang="en-US" sz="2100" dirty="0">
                  <a:solidFill>
                    <a:schemeClr val="accent2">
                      <a:lumMod val="50000"/>
                    </a:schemeClr>
                  </a:solidFill>
                  <a:latin typeface="Quicksand Medium"/>
                </a:rPr>
                <a:t>2. Customer Support</a:t>
              </a:r>
            </a:p>
          </p:txBody>
        </p:sp>
      </p:grpSp>
      <p:grpSp>
        <p:nvGrpSpPr>
          <p:cNvPr id="66" name="Group 66"/>
          <p:cNvGrpSpPr/>
          <p:nvPr/>
        </p:nvGrpSpPr>
        <p:grpSpPr>
          <a:xfrm>
            <a:off x="12075423" y="7505700"/>
            <a:ext cx="3697977" cy="1774335"/>
            <a:chOff x="0" y="0"/>
            <a:chExt cx="3650747" cy="1992376"/>
          </a:xfrm>
          <a:solidFill>
            <a:srgbClr val="EFAA9C"/>
          </a:solidFill>
        </p:grpSpPr>
        <p:sp>
          <p:nvSpPr>
            <p:cNvPr id="67" name="Freeform 67"/>
            <p:cNvSpPr/>
            <p:nvPr/>
          </p:nvSpPr>
          <p:spPr>
            <a:xfrm>
              <a:off x="0" y="0"/>
              <a:ext cx="3650742" cy="1992376"/>
            </a:xfrm>
            <a:custGeom>
              <a:avLst/>
              <a:gdLst/>
              <a:ahLst/>
              <a:cxnLst/>
              <a:rect l="l" t="t" r="r" b="b"/>
              <a:pathLst>
                <a:path w="3650742" h="1992376">
                  <a:moveTo>
                    <a:pt x="85217" y="0"/>
                  </a:moveTo>
                  <a:lnTo>
                    <a:pt x="3632073" y="33147"/>
                  </a:lnTo>
                  <a:cubicBezTo>
                    <a:pt x="3637407" y="691642"/>
                    <a:pt x="3645408" y="1329309"/>
                    <a:pt x="3650742" y="1987804"/>
                  </a:cubicBezTo>
                  <a:lnTo>
                    <a:pt x="0" y="1992376"/>
                  </a:lnTo>
                  <a:lnTo>
                    <a:pt x="85217" y="0"/>
                  </a:lnTo>
                  <a:close/>
                </a:path>
              </a:pathLst>
            </a:custGeom>
            <a:grpFill/>
          </p:spPr>
          <p:txBody>
            <a:bodyPr/>
            <a:lstStyle/>
            <a:p>
              <a:endParaRPr lang="en-US"/>
            </a:p>
          </p:txBody>
        </p:sp>
        <p:sp>
          <p:nvSpPr>
            <p:cNvPr id="68" name="TextBox 68"/>
            <p:cNvSpPr txBox="1"/>
            <p:nvPr/>
          </p:nvSpPr>
          <p:spPr>
            <a:xfrm>
              <a:off x="1" y="41435"/>
              <a:ext cx="3650746" cy="1950936"/>
            </a:xfrm>
            <a:prstGeom prst="rect">
              <a:avLst/>
            </a:prstGeom>
            <a:grpFill/>
          </p:spPr>
          <p:txBody>
            <a:bodyPr lIns="50800" tIns="50800" rIns="50800" bIns="50800" rtlCol="0" anchor="ctr"/>
            <a:lstStyle/>
            <a:p>
              <a:pPr algn="ctr">
                <a:lnSpc>
                  <a:spcPts val="2160"/>
                </a:lnSpc>
              </a:pPr>
              <a:r>
                <a:rPr lang="en-US" sz="1800" dirty="0">
                  <a:solidFill>
                    <a:schemeClr val="accent2">
                      <a:lumMod val="50000"/>
                    </a:schemeClr>
                  </a:solidFill>
                  <a:latin typeface="Quicksand Medium"/>
                </a:rPr>
                <a:t>1. Stores Ads</a:t>
              </a:r>
            </a:p>
            <a:p>
              <a:pPr algn="ctr">
                <a:lnSpc>
                  <a:spcPts val="2160"/>
                </a:lnSpc>
              </a:pPr>
              <a:r>
                <a:rPr lang="en-US" sz="1800" dirty="0">
                  <a:solidFill>
                    <a:schemeClr val="accent2">
                      <a:lumMod val="50000"/>
                    </a:schemeClr>
                  </a:solidFill>
                  <a:latin typeface="Quicksand Medium"/>
                </a:rPr>
                <a:t>2. Ads</a:t>
              </a:r>
            </a:p>
            <a:p>
              <a:pPr algn="ctr">
                <a:lnSpc>
                  <a:spcPts val="2160"/>
                </a:lnSpc>
              </a:pPr>
              <a:r>
                <a:rPr lang="en-US" dirty="0">
                  <a:solidFill>
                    <a:schemeClr val="accent2">
                      <a:lumMod val="50000"/>
                    </a:schemeClr>
                  </a:solidFill>
                  <a:latin typeface="Quicksand Medium"/>
                </a:rPr>
                <a:t>3. Subscription fees</a:t>
              </a:r>
              <a:endParaRPr lang="en-US" sz="1800" dirty="0">
                <a:solidFill>
                  <a:schemeClr val="accent2">
                    <a:lumMod val="50000"/>
                  </a:schemeClr>
                </a:solidFill>
                <a:latin typeface="Quicksand Medium"/>
              </a:endParaRPr>
            </a:p>
          </p:txBody>
        </p:sp>
      </p:grpSp>
      <p:grpSp>
        <p:nvGrpSpPr>
          <p:cNvPr id="69" name="Group 69"/>
          <p:cNvGrpSpPr/>
          <p:nvPr/>
        </p:nvGrpSpPr>
        <p:grpSpPr>
          <a:xfrm>
            <a:off x="5135700" y="8077582"/>
            <a:ext cx="1783697" cy="1222104"/>
            <a:chOff x="0" y="0"/>
            <a:chExt cx="2903724" cy="1614968"/>
          </a:xfrm>
          <a:solidFill>
            <a:srgbClr val="EFAA9C"/>
          </a:solidFill>
        </p:grpSpPr>
        <p:sp>
          <p:nvSpPr>
            <p:cNvPr id="70" name="Freeform 70"/>
            <p:cNvSpPr/>
            <p:nvPr/>
          </p:nvSpPr>
          <p:spPr>
            <a:xfrm>
              <a:off x="0" y="0"/>
              <a:ext cx="2903728" cy="1614932"/>
            </a:xfrm>
            <a:custGeom>
              <a:avLst/>
              <a:gdLst/>
              <a:ahLst/>
              <a:cxnLst/>
              <a:rect l="l" t="t" r="r" b="b"/>
              <a:pathLst>
                <a:path w="2903728" h="1614932">
                  <a:moveTo>
                    <a:pt x="67691" y="0"/>
                  </a:moveTo>
                  <a:lnTo>
                    <a:pt x="2888869" y="26924"/>
                  </a:lnTo>
                  <a:cubicBezTo>
                    <a:pt x="2893060" y="560705"/>
                    <a:pt x="2899537" y="1077595"/>
                    <a:pt x="2903728" y="1611249"/>
                  </a:cubicBezTo>
                  <a:lnTo>
                    <a:pt x="0" y="1614932"/>
                  </a:lnTo>
                  <a:lnTo>
                    <a:pt x="67691" y="0"/>
                  </a:lnTo>
                  <a:close/>
                </a:path>
              </a:pathLst>
            </a:custGeom>
            <a:grpFill/>
          </p:spPr>
          <p:txBody>
            <a:bodyPr/>
            <a:lstStyle/>
            <a:p>
              <a:endParaRPr lang="en-US"/>
            </a:p>
          </p:txBody>
        </p:sp>
        <p:sp>
          <p:nvSpPr>
            <p:cNvPr id="71" name="TextBox 71"/>
            <p:cNvSpPr txBox="1"/>
            <p:nvPr/>
          </p:nvSpPr>
          <p:spPr>
            <a:xfrm>
              <a:off x="0" y="-9525"/>
              <a:ext cx="2903724" cy="1624493"/>
            </a:xfrm>
            <a:prstGeom prst="rect">
              <a:avLst/>
            </a:prstGeom>
            <a:grpFill/>
          </p:spPr>
          <p:txBody>
            <a:bodyPr lIns="50800" tIns="50800" rIns="50800" bIns="50800" rtlCol="0" anchor="ctr"/>
            <a:lstStyle/>
            <a:p>
              <a:pPr algn="ctr">
                <a:lnSpc>
                  <a:spcPts val="2520"/>
                </a:lnSpc>
              </a:pPr>
              <a:r>
                <a:rPr lang="en-US" sz="2100" dirty="0">
                  <a:solidFill>
                    <a:srgbClr val="8B73FF"/>
                  </a:solidFill>
                  <a:latin typeface="Quicksand Medium"/>
                </a:rPr>
                <a:t> </a:t>
              </a:r>
              <a:r>
                <a:rPr lang="en-US" sz="2100" dirty="0">
                  <a:solidFill>
                    <a:schemeClr val="accent2">
                      <a:lumMod val="50000"/>
                    </a:schemeClr>
                  </a:solidFill>
                  <a:latin typeface="Quicksand Medium"/>
                </a:rPr>
                <a:t>Designs</a:t>
              </a:r>
            </a:p>
          </p:txBody>
        </p:sp>
      </p:grpSp>
      <p:sp>
        <p:nvSpPr>
          <p:cNvPr id="75" name="TextBox 74">
            <a:extLst>
              <a:ext uri="{FF2B5EF4-FFF2-40B4-BE49-F238E27FC236}">
                <a16:creationId xmlns:a16="http://schemas.microsoft.com/office/drawing/2014/main" id="{5CAE9B22-09C7-6166-58E5-739DB929B49A}"/>
              </a:ext>
            </a:extLst>
          </p:cNvPr>
          <p:cNvSpPr txBox="1"/>
          <p:nvPr/>
        </p:nvSpPr>
        <p:spPr>
          <a:xfrm>
            <a:off x="14958836" y="2855892"/>
            <a:ext cx="2738056" cy="1015663"/>
          </a:xfrm>
          <a:prstGeom prst="rect">
            <a:avLst/>
          </a:prstGeom>
          <a:noFill/>
        </p:spPr>
        <p:txBody>
          <a:bodyPr wrap="square">
            <a:spAutoFit/>
          </a:bodyPr>
          <a:lstStyle/>
          <a:p>
            <a:r>
              <a:rPr lang="en-US" sz="2000" dirty="0">
                <a:solidFill>
                  <a:schemeClr val="accent2">
                    <a:lumMod val="75000"/>
                  </a:schemeClr>
                </a:solidFill>
                <a:latin typeface="Quicksand Medium" panose="020B0604020202020204" charset="0"/>
              </a:rPr>
              <a:t>people who are </a:t>
            </a:r>
          </a:p>
          <a:p>
            <a:r>
              <a:rPr lang="en-US" sz="2000" dirty="0">
                <a:solidFill>
                  <a:schemeClr val="accent2">
                    <a:lumMod val="75000"/>
                  </a:schemeClr>
                </a:solidFill>
                <a:latin typeface="Quicksand Medium" panose="020B0604020202020204" charset="0"/>
              </a:rPr>
              <a:t>interested in </a:t>
            </a:r>
          </a:p>
          <a:p>
            <a:r>
              <a:rPr lang="en-US" sz="2000" dirty="0">
                <a:solidFill>
                  <a:schemeClr val="accent2">
                    <a:lumMod val="75000"/>
                  </a:schemeClr>
                </a:solidFill>
                <a:latin typeface="Quicksand Medium" panose="020B0604020202020204" charset="0"/>
              </a:rPr>
              <a:t> wearables items</a:t>
            </a:r>
          </a:p>
        </p:txBody>
      </p:sp>
      <p:sp>
        <p:nvSpPr>
          <p:cNvPr id="78" name="TextBox 71">
            <a:extLst>
              <a:ext uri="{FF2B5EF4-FFF2-40B4-BE49-F238E27FC236}">
                <a16:creationId xmlns:a16="http://schemas.microsoft.com/office/drawing/2014/main" id="{9CD83D43-CCB3-333D-AA2E-AE2A311C286B}"/>
              </a:ext>
            </a:extLst>
          </p:cNvPr>
          <p:cNvSpPr txBox="1"/>
          <p:nvPr/>
        </p:nvSpPr>
        <p:spPr>
          <a:xfrm>
            <a:off x="7163638" y="8080923"/>
            <a:ext cx="1855738" cy="1303146"/>
          </a:xfrm>
          <a:prstGeom prst="rect">
            <a:avLst/>
          </a:prstGeom>
          <a:solidFill>
            <a:srgbClr val="EFAA9C"/>
          </a:solidFill>
        </p:spPr>
        <p:txBody>
          <a:bodyPr lIns="50800" tIns="50800" rIns="50800" bIns="50800" rtlCol="0" anchor="ctr"/>
          <a:lstStyle/>
          <a:p>
            <a:pPr algn="ctr">
              <a:lnSpc>
                <a:spcPts val="2520"/>
              </a:lnSpc>
            </a:pPr>
            <a:r>
              <a:rPr lang="en-US" sz="2100" dirty="0">
                <a:solidFill>
                  <a:srgbClr val="8B73FF"/>
                </a:solidFill>
                <a:latin typeface="Quicksand Medium"/>
              </a:rPr>
              <a:t> </a:t>
            </a:r>
            <a:r>
              <a:rPr lang="en-US" sz="2100" dirty="0">
                <a:solidFill>
                  <a:schemeClr val="accent2">
                    <a:lumMod val="50000"/>
                  </a:schemeClr>
                </a:solidFill>
                <a:latin typeface="Quicksand Medium"/>
              </a:rPr>
              <a:t>Data Storage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5C6B8F9A-E5CF-CD17-467D-412BFE39BB67}"/>
              </a:ext>
            </a:extLst>
          </p:cNvPr>
          <p:cNvGrpSpPr/>
          <p:nvPr/>
        </p:nvGrpSpPr>
        <p:grpSpPr>
          <a:xfrm>
            <a:off x="1482860" y="952500"/>
            <a:ext cx="9381785" cy="8138745"/>
            <a:chOff x="-359653" y="0"/>
            <a:chExt cx="12509047" cy="10851661"/>
          </a:xfrm>
        </p:grpSpPr>
        <p:sp>
          <p:nvSpPr>
            <p:cNvPr id="6" name="TextBox 5">
              <a:extLst>
                <a:ext uri="{FF2B5EF4-FFF2-40B4-BE49-F238E27FC236}">
                  <a16:creationId xmlns:a16="http://schemas.microsoft.com/office/drawing/2014/main" id="{EE4D0DC8-276C-AD54-7BFD-38CF1E27C24F}"/>
                </a:ext>
              </a:extLst>
            </p:cNvPr>
            <p:cNvSpPr txBox="1"/>
            <p:nvPr/>
          </p:nvSpPr>
          <p:spPr>
            <a:xfrm>
              <a:off x="-42606" y="1645621"/>
              <a:ext cx="12192000" cy="1609843"/>
            </a:xfrm>
            <a:prstGeom prst="rect">
              <a:avLst/>
            </a:prstGeom>
          </p:spPr>
          <p:txBody>
            <a:bodyPr lIns="0" tIns="0" rIns="0" bIns="0" rtlCol="0" anchor="t">
              <a:spAutoFit/>
            </a:bodyPr>
            <a:lstStyle/>
            <a:p>
              <a:pPr marL="0" lvl="0" indent="0">
                <a:lnSpc>
                  <a:spcPts val="4855"/>
                </a:lnSpc>
              </a:pPr>
              <a:r>
                <a:rPr lang="en-US" sz="2800" dirty="0">
                  <a:solidFill>
                    <a:srgbClr val="632523"/>
                  </a:solidFill>
                  <a:latin typeface=" prompt"/>
                </a:rPr>
                <a:t>There are currently no Virtual Ai smart try </a:t>
              </a:r>
            </a:p>
            <a:p>
              <a:pPr marL="0" lvl="0" indent="0">
                <a:lnSpc>
                  <a:spcPts val="4855"/>
                </a:lnSpc>
              </a:pPr>
              <a:r>
                <a:rPr lang="en-US" sz="2800" dirty="0">
                  <a:solidFill>
                    <a:srgbClr val="632523"/>
                  </a:solidFill>
                  <a:latin typeface=" prompt"/>
                </a:rPr>
                <a:t>on apps available in Egypt</a:t>
              </a:r>
            </a:p>
          </p:txBody>
        </p:sp>
        <p:sp>
          <p:nvSpPr>
            <p:cNvPr id="7" name="TextBox 6">
              <a:extLst>
                <a:ext uri="{FF2B5EF4-FFF2-40B4-BE49-F238E27FC236}">
                  <a16:creationId xmlns:a16="http://schemas.microsoft.com/office/drawing/2014/main" id="{955C0E7A-9AAA-CD70-3352-8A0A7A3A8010}"/>
                </a:ext>
              </a:extLst>
            </p:cNvPr>
            <p:cNvSpPr txBox="1"/>
            <p:nvPr/>
          </p:nvSpPr>
          <p:spPr>
            <a:xfrm>
              <a:off x="-359653" y="3548123"/>
              <a:ext cx="12192000" cy="7303538"/>
            </a:xfrm>
            <a:prstGeom prst="rect">
              <a:avLst/>
            </a:prstGeom>
          </p:spPr>
          <p:txBody>
            <a:bodyPr lIns="0" tIns="0" rIns="0" bIns="0" rtlCol="0" anchor="t">
              <a:spAutoFit/>
            </a:bodyPr>
            <a:lstStyle/>
            <a:p>
              <a:pPr marL="322585" lvl="1">
                <a:lnSpc>
                  <a:spcPts val="3884"/>
                </a:lnSpc>
              </a:pPr>
              <a:endParaRPr lang="en-US" dirty="0"/>
            </a:p>
            <a:p>
              <a:pPr marL="322585" lvl="1">
                <a:lnSpc>
                  <a:spcPts val="3884"/>
                </a:lnSpc>
              </a:pPr>
              <a:r>
                <a:rPr lang="en-US" sz="2988" dirty="0">
                  <a:solidFill>
                    <a:srgbClr val="632523"/>
                  </a:solidFill>
                  <a:latin typeface="Canva Sans"/>
                </a:rPr>
                <a:t>Global Competitors</a:t>
              </a:r>
            </a:p>
            <a:p>
              <a:pPr marL="645170" lvl="1" indent="-322585">
                <a:lnSpc>
                  <a:spcPts val="3884"/>
                </a:lnSpc>
                <a:buFont typeface="Arial"/>
                <a:buChar char="•"/>
              </a:pPr>
              <a:r>
                <a:rPr lang="en-US" sz="2988" dirty="0">
                  <a:solidFill>
                    <a:srgbClr val="632523"/>
                  </a:solidFill>
                  <a:latin typeface="Canva Sans"/>
                </a:rPr>
                <a:t>3DLook</a:t>
              </a:r>
            </a:p>
            <a:p>
              <a:pPr marL="645170" lvl="1" indent="-322585">
                <a:lnSpc>
                  <a:spcPts val="3884"/>
                </a:lnSpc>
                <a:buFont typeface="Arial"/>
                <a:buChar char="•"/>
              </a:pPr>
              <a:r>
                <a:rPr lang="en-US" sz="2988" dirty="0">
                  <a:solidFill>
                    <a:srgbClr val="632523"/>
                  </a:solidFill>
                  <a:latin typeface="Canva Sans"/>
                </a:rPr>
                <a:t>Eyecatcher</a:t>
              </a:r>
            </a:p>
            <a:p>
              <a:pPr marL="645170" lvl="1" indent="-322585">
                <a:lnSpc>
                  <a:spcPts val="3884"/>
                </a:lnSpc>
                <a:buFont typeface="Arial"/>
                <a:buChar char="•"/>
              </a:pPr>
              <a:r>
                <a:rPr lang="en-US" sz="2988" dirty="0">
                  <a:solidFill>
                    <a:srgbClr val="632523"/>
                  </a:solidFill>
                  <a:latin typeface="Canva Sans"/>
                </a:rPr>
                <a:t>Visage Tech</a:t>
              </a:r>
            </a:p>
            <a:p>
              <a:pPr marL="645170" lvl="1" indent="-322585">
                <a:lnSpc>
                  <a:spcPts val="3884"/>
                </a:lnSpc>
                <a:buFont typeface="Arial"/>
                <a:buChar char="•"/>
              </a:pPr>
              <a:r>
                <a:rPr lang="en-US" sz="2988" dirty="0" err="1">
                  <a:solidFill>
                    <a:srgbClr val="632523"/>
                  </a:solidFill>
                  <a:latin typeface="Canva Sans"/>
                </a:rPr>
                <a:t>Modiface</a:t>
              </a:r>
              <a:endParaRPr lang="en-US" sz="2988" dirty="0">
                <a:solidFill>
                  <a:srgbClr val="632523"/>
                </a:solidFill>
                <a:latin typeface="Canva Sans"/>
              </a:endParaRPr>
            </a:p>
            <a:p>
              <a:pPr marL="645170" lvl="1" indent="-322585">
                <a:lnSpc>
                  <a:spcPts val="3884"/>
                </a:lnSpc>
                <a:buFont typeface="Arial"/>
                <a:buChar char="•"/>
              </a:pPr>
              <a:r>
                <a:rPr lang="en-US" sz="2988" dirty="0" err="1">
                  <a:solidFill>
                    <a:srgbClr val="632523"/>
                  </a:solidFill>
                  <a:latin typeface="Canva Sans"/>
                </a:rPr>
                <a:t>PerfectCorp</a:t>
              </a:r>
              <a:endParaRPr lang="en-US" sz="2988" dirty="0">
                <a:solidFill>
                  <a:srgbClr val="632523"/>
                </a:solidFill>
                <a:latin typeface="Canva Sans"/>
              </a:endParaRPr>
            </a:p>
            <a:p>
              <a:pPr marL="645170" lvl="1" indent="-322585">
                <a:lnSpc>
                  <a:spcPts val="3884"/>
                </a:lnSpc>
                <a:buFont typeface="Arial"/>
                <a:buChar char="•"/>
              </a:pPr>
              <a:r>
                <a:rPr lang="en-US" sz="2988" dirty="0" err="1">
                  <a:solidFill>
                    <a:srgbClr val="632523"/>
                  </a:solidFill>
                  <a:latin typeface="Canva Sans"/>
                </a:rPr>
                <a:t>Virtualitics</a:t>
              </a:r>
              <a:endParaRPr lang="en-US" sz="2988" dirty="0">
                <a:solidFill>
                  <a:srgbClr val="632523"/>
                </a:solidFill>
                <a:latin typeface="Canva Sans"/>
              </a:endParaRPr>
            </a:p>
            <a:p>
              <a:pPr marL="645170" lvl="1" indent="-322585">
                <a:lnSpc>
                  <a:spcPts val="3884"/>
                </a:lnSpc>
                <a:buFont typeface="Arial"/>
                <a:buChar char="•"/>
              </a:pPr>
              <a:r>
                <a:rPr lang="en-US" sz="2988" dirty="0">
                  <a:solidFill>
                    <a:srgbClr val="632523"/>
                  </a:solidFill>
                  <a:latin typeface="Canva Sans"/>
                </a:rPr>
                <a:t>Amazon AR</a:t>
              </a:r>
            </a:p>
            <a:p>
              <a:pPr marL="645170" lvl="1" indent="-322585">
                <a:lnSpc>
                  <a:spcPts val="3884"/>
                </a:lnSpc>
                <a:buFont typeface="Arial"/>
                <a:buChar char="•"/>
              </a:pPr>
              <a:r>
                <a:rPr lang="en-US" sz="2988" dirty="0">
                  <a:solidFill>
                    <a:srgbClr val="632523"/>
                  </a:solidFill>
                  <a:latin typeface="Canva Sans"/>
                </a:rPr>
                <a:t>Nike Virtual View</a:t>
              </a:r>
            </a:p>
            <a:p>
              <a:pPr marL="645170" lvl="1" indent="-322585">
                <a:lnSpc>
                  <a:spcPts val="3884"/>
                </a:lnSpc>
                <a:buFont typeface="Arial"/>
                <a:buChar char="•"/>
              </a:pPr>
              <a:r>
                <a:rPr lang="en-US" sz="2988" dirty="0">
                  <a:solidFill>
                    <a:srgbClr val="632523"/>
                  </a:solidFill>
                  <a:latin typeface="Canva Sans"/>
                </a:rPr>
                <a:t>Snapchat AR Lens</a:t>
              </a:r>
            </a:p>
          </p:txBody>
        </p:sp>
        <p:sp>
          <p:nvSpPr>
            <p:cNvPr id="8" name="TextBox 7">
              <a:extLst>
                <a:ext uri="{FF2B5EF4-FFF2-40B4-BE49-F238E27FC236}">
                  <a16:creationId xmlns:a16="http://schemas.microsoft.com/office/drawing/2014/main" id="{D9A3044B-25B7-C904-FA7B-5CB27E734A7E}"/>
                </a:ext>
              </a:extLst>
            </p:cNvPr>
            <p:cNvSpPr txBox="1"/>
            <p:nvPr/>
          </p:nvSpPr>
          <p:spPr>
            <a:xfrm>
              <a:off x="0" y="0"/>
              <a:ext cx="11472695" cy="1265043"/>
            </a:xfrm>
            <a:prstGeom prst="rect">
              <a:avLst/>
            </a:prstGeom>
          </p:spPr>
          <p:txBody>
            <a:bodyPr lIns="0" tIns="0" rIns="0" bIns="0" rtlCol="0" anchor="t">
              <a:spAutoFit/>
            </a:bodyPr>
            <a:lstStyle/>
            <a:p>
              <a:pPr marL="0" lvl="0" indent="0">
                <a:lnSpc>
                  <a:spcPts val="7470"/>
                </a:lnSpc>
              </a:pPr>
              <a:r>
                <a:rPr lang="en-US" sz="6225" dirty="0">
                  <a:solidFill>
                    <a:srgbClr val="632523"/>
                  </a:solidFill>
                  <a:latin typeface="  Anton"/>
                </a:rPr>
                <a:t>Competitors</a:t>
              </a:r>
            </a:p>
          </p:txBody>
        </p:sp>
      </p:grpSp>
      <p:sp>
        <p:nvSpPr>
          <p:cNvPr id="15" name="Flowchart: Connector 14">
            <a:extLst>
              <a:ext uri="{FF2B5EF4-FFF2-40B4-BE49-F238E27FC236}">
                <a16:creationId xmlns:a16="http://schemas.microsoft.com/office/drawing/2014/main" id="{7953DA87-4084-9D13-2BCE-073E6AEF51E5}"/>
              </a:ext>
            </a:extLst>
          </p:cNvPr>
          <p:cNvSpPr/>
          <p:nvPr/>
        </p:nvSpPr>
        <p:spPr>
          <a:xfrm>
            <a:off x="10391534" y="1562100"/>
            <a:ext cx="6973529" cy="7678250"/>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4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grpSp>
        <p:nvGrpSpPr>
          <p:cNvPr id="2" name="Group 2"/>
          <p:cNvGrpSpPr/>
          <p:nvPr/>
        </p:nvGrpSpPr>
        <p:grpSpPr>
          <a:xfrm>
            <a:off x="6841578" y="1221606"/>
            <a:ext cx="10675297" cy="7539643"/>
            <a:chOff x="0" y="95250"/>
            <a:chExt cx="14233729" cy="10052857"/>
          </a:xfrm>
        </p:grpSpPr>
        <p:sp>
          <p:nvSpPr>
            <p:cNvPr id="3" name="TextBox 3"/>
            <p:cNvSpPr txBox="1"/>
            <p:nvPr/>
          </p:nvSpPr>
          <p:spPr>
            <a:xfrm>
              <a:off x="0" y="95250"/>
              <a:ext cx="14233729" cy="1928283"/>
            </a:xfrm>
            <a:prstGeom prst="rect">
              <a:avLst/>
            </a:prstGeom>
          </p:spPr>
          <p:txBody>
            <a:bodyPr lIns="0" tIns="0" rIns="0" bIns="0" rtlCol="0" anchor="t">
              <a:spAutoFit/>
            </a:bodyPr>
            <a:lstStyle/>
            <a:p>
              <a:pPr marL="0" lvl="0" indent="0">
                <a:lnSpc>
                  <a:spcPts val="10999"/>
                </a:lnSpc>
              </a:pPr>
              <a:r>
                <a:rPr lang="en-US" sz="9999" dirty="0">
                  <a:solidFill>
                    <a:srgbClr val="544013"/>
                  </a:solidFill>
                  <a:latin typeface="Anton"/>
                </a:rPr>
                <a:t>Expected result</a:t>
              </a:r>
            </a:p>
          </p:txBody>
        </p:sp>
        <p:sp>
          <p:nvSpPr>
            <p:cNvPr id="4" name="TextBox 4"/>
            <p:cNvSpPr txBox="1"/>
            <p:nvPr/>
          </p:nvSpPr>
          <p:spPr>
            <a:xfrm>
              <a:off x="0" y="3844929"/>
              <a:ext cx="14233729" cy="6303178"/>
            </a:xfrm>
            <a:prstGeom prst="rect">
              <a:avLst/>
            </a:prstGeom>
          </p:spPr>
          <p:txBody>
            <a:bodyPr lIns="0" tIns="0" rIns="0" bIns="0" rtlCol="0" anchor="t">
              <a:spAutoFit/>
            </a:bodyPr>
            <a:lstStyle/>
            <a:p>
              <a:pPr marL="567178" lvl="1" indent="-283589">
                <a:lnSpc>
                  <a:spcPts val="3677"/>
                </a:lnSpc>
                <a:buFont typeface="Arial"/>
                <a:buChar char="•"/>
              </a:pPr>
              <a:r>
                <a:rPr lang="en-US" sz="2627" spc="-39" dirty="0">
                  <a:solidFill>
                    <a:srgbClr val="544013"/>
                  </a:solidFill>
                  <a:latin typeface="Prompt"/>
                </a:rPr>
                <a:t>Accurate glasses placement: The virtual try-on feature should accurately place the glasses frames on the user's face, taking into account facial landmarks and features.</a:t>
              </a:r>
            </a:p>
            <a:p>
              <a:pPr marL="567178" lvl="1" indent="-283589">
                <a:lnSpc>
                  <a:spcPts val="3677"/>
                </a:lnSpc>
                <a:buFont typeface="Arial"/>
                <a:buChar char="•"/>
              </a:pPr>
              <a:r>
                <a:rPr lang="en-US" sz="2627" spc="-39" dirty="0">
                  <a:solidFill>
                    <a:srgbClr val="544013"/>
                  </a:solidFill>
                  <a:latin typeface="Prompt"/>
                </a:rPr>
                <a:t>Realistic rendering: The glass frames should be rendered realistically, considering lighting conditions, reflections, and shadows.</a:t>
              </a:r>
            </a:p>
            <a:p>
              <a:pPr marL="567178" lvl="1" indent="-283589">
                <a:lnSpc>
                  <a:spcPts val="3677"/>
                </a:lnSpc>
                <a:buFont typeface="Arial"/>
                <a:buChar char="•"/>
              </a:pPr>
              <a:r>
                <a:rPr lang="en-US" sz="2627" spc="-39" dirty="0">
                  <a:solidFill>
                    <a:srgbClr val="544013"/>
                  </a:solidFill>
                  <a:latin typeface="Prompt"/>
                </a:rPr>
                <a:t>Real-time performance: The virtual try-on feature should provide real-time feedback, allowing users to interact with the glasses frames seamlessly.</a:t>
              </a:r>
            </a:p>
            <a:p>
              <a:pPr marL="283589" lvl="1">
                <a:lnSpc>
                  <a:spcPts val="3677"/>
                </a:lnSpc>
              </a:pPr>
              <a:endParaRPr lang="en-US" sz="2627" spc="-39" dirty="0">
                <a:solidFill>
                  <a:srgbClr val="544013"/>
                </a:solidFill>
                <a:latin typeface="Prompt"/>
              </a:endParaRPr>
            </a:p>
          </p:txBody>
        </p:sp>
      </p:grpSp>
      <p:grpSp>
        <p:nvGrpSpPr>
          <p:cNvPr id="5" name="Group 5"/>
          <p:cNvGrpSpPr>
            <a:grpSpLocks noChangeAspect="1"/>
          </p:cNvGrpSpPr>
          <p:nvPr/>
        </p:nvGrpSpPr>
        <p:grpSpPr>
          <a:xfrm>
            <a:off x="-5546209" y="-220132"/>
            <a:ext cx="12387786" cy="10727265"/>
            <a:chOff x="0" y="0"/>
            <a:chExt cx="4282440" cy="3708400"/>
          </a:xfrm>
        </p:grpSpPr>
        <p:sp>
          <p:nvSpPr>
            <p:cNvPr id="6" name="Freeform 6"/>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41882" r="-25648"/>
              </a:stretch>
            </a:blipFill>
          </p:spPr>
          <p:txBody>
            <a:bodyPr/>
            <a:lstStyle/>
            <a:p>
              <a:endParaRPr lang="en-US"/>
            </a:p>
          </p:txBody>
        </p:sp>
      </p:grpSp>
      <p:grpSp>
        <p:nvGrpSpPr>
          <p:cNvPr id="7" name="Group 7"/>
          <p:cNvGrpSpPr/>
          <p:nvPr/>
        </p:nvGrpSpPr>
        <p:grpSpPr>
          <a:xfrm rot="-5400000">
            <a:off x="13144500" y="4372374"/>
            <a:ext cx="10287000" cy="1542251"/>
            <a:chOff x="0" y="0"/>
            <a:chExt cx="35832548" cy="5372100"/>
          </a:xfrm>
          <a:noFill/>
        </p:grpSpPr>
        <p:sp>
          <p:nvSpPr>
            <p:cNvPr id="8" name="Freeform 8"/>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grpFill/>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AA9C"/>
        </a:solidFill>
        <a:effectLst/>
      </p:bgPr>
    </p:bg>
    <p:spTree>
      <p:nvGrpSpPr>
        <p:cNvPr id="1" name=""/>
        <p:cNvGrpSpPr/>
        <p:nvPr/>
      </p:nvGrpSpPr>
      <p:grpSpPr>
        <a:xfrm>
          <a:off x="0" y="0"/>
          <a:ext cx="0" cy="0"/>
          <a:chOff x="0" y="0"/>
          <a:chExt cx="0" cy="0"/>
        </a:xfrm>
      </p:grpSpPr>
      <p:grpSp>
        <p:nvGrpSpPr>
          <p:cNvPr id="2" name="Group 2"/>
          <p:cNvGrpSpPr/>
          <p:nvPr/>
        </p:nvGrpSpPr>
        <p:grpSpPr>
          <a:xfrm>
            <a:off x="2572243" y="1608241"/>
            <a:ext cx="13143515" cy="1976209"/>
            <a:chOff x="0" y="114300"/>
            <a:chExt cx="17524687" cy="2634946"/>
          </a:xfrm>
        </p:grpSpPr>
        <p:sp>
          <p:nvSpPr>
            <p:cNvPr id="3" name="TextBox 3"/>
            <p:cNvSpPr txBox="1"/>
            <p:nvPr/>
          </p:nvSpPr>
          <p:spPr>
            <a:xfrm>
              <a:off x="0" y="114300"/>
              <a:ext cx="17524687" cy="1522639"/>
            </a:xfrm>
            <a:prstGeom prst="rect">
              <a:avLst/>
            </a:prstGeom>
          </p:spPr>
          <p:txBody>
            <a:bodyPr lIns="0" tIns="0" rIns="0" bIns="0" rtlCol="0" anchor="t">
              <a:spAutoFit/>
            </a:bodyPr>
            <a:lstStyle/>
            <a:p>
              <a:pPr marL="0" lvl="0" indent="0" algn="ctr">
                <a:lnSpc>
                  <a:spcPts val="8925"/>
                </a:lnSpc>
              </a:pPr>
              <a:r>
                <a:rPr lang="en-US" sz="8500" dirty="0">
                  <a:solidFill>
                    <a:srgbClr val="544013"/>
                  </a:solidFill>
                  <a:latin typeface="Anton"/>
                </a:rPr>
                <a:t> Tools</a:t>
              </a:r>
            </a:p>
          </p:txBody>
        </p:sp>
        <p:sp>
          <p:nvSpPr>
            <p:cNvPr id="4" name="TextBox 4"/>
            <p:cNvSpPr txBox="1"/>
            <p:nvPr/>
          </p:nvSpPr>
          <p:spPr>
            <a:xfrm>
              <a:off x="28406" y="2072971"/>
              <a:ext cx="17496280" cy="676275"/>
            </a:xfrm>
            <a:prstGeom prst="rect">
              <a:avLst/>
            </a:prstGeom>
          </p:spPr>
          <p:txBody>
            <a:bodyPr lIns="0" tIns="0" rIns="0" bIns="0" rtlCol="0" anchor="t">
              <a:spAutoFit/>
            </a:bodyPr>
            <a:lstStyle/>
            <a:p>
              <a:pPr marL="0" lvl="0" indent="0" algn="ctr">
                <a:lnSpc>
                  <a:spcPts val="4200"/>
                </a:lnSpc>
              </a:pPr>
              <a:endParaRPr/>
            </a:p>
          </p:txBody>
        </p:sp>
      </p:grpSp>
      <p:sp>
        <p:nvSpPr>
          <p:cNvPr id="5" name="AutoShape 5"/>
          <p:cNvSpPr/>
          <p:nvPr/>
        </p:nvSpPr>
        <p:spPr>
          <a:xfrm flipV="1">
            <a:off x="2572243" y="4250821"/>
            <a:ext cx="13143515" cy="45154"/>
          </a:xfrm>
          <a:prstGeom prst="line">
            <a:avLst/>
          </a:prstGeom>
          <a:ln w="38100" cap="flat">
            <a:solidFill>
              <a:srgbClr val="EDE9DD"/>
            </a:solidFill>
            <a:prstDash val="solid"/>
            <a:headEnd type="none" w="sm" len="sm"/>
            <a:tailEnd type="none" w="sm" len="sm"/>
          </a:ln>
        </p:spPr>
        <p:txBody>
          <a:bodyPr/>
          <a:lstStyle/>
          <a:p>
            <a:endParaRPr lang="en-US"/>
          </a:p>
        </p:txBody>
      </p:sp>
      <p:sp>
        <p:nvSpPr>
          <p:cNvPr id="6" name="TextBox 6"/>
          <p:cNvSpPr txBox="1"/>
          <p:nvPr/>
        </p:nvSpPr>
        <p:spPr>
          <a:xfrm>
            <a:off x="2572177" y="5242805"/>
            <a:ext cx="3073400" cy="1220847"/>
          </a:xfrm>
          <a:prstGeom prst="rect">
            <a:avLst/>
          </a:prstGeom>
        </p:spPr>
        <p:txBody>
          <a:bodyPr lIns="0" tIns="0" rIns="0" bIns="0" rtlCol="0" anchor="t">
            <a:spAutoFit/>
          </a:bodyPr>
          <a:lstStyle/>
          <a:p>
            <a:pPr marL="0" lvl="0" indent="0" algn="ctr">
              <a:lnSpc>
                <a:spcPts val="2425"/>
              </a:lnSpc>
            </a:pPr>
            <a:r>
              <a:rPr lang="en-US" sz="1732" spc="-25" dirty="0">
                <a:solidFill>
                  <a:srgbClr val="544013"/>
                </a:solidFill>
                <a:latin typeface="Prompt"/>
              </a:rPr>
              <a:t>Programming Environment: A suitable programming environment like Visual Studio Code </a:t>
            </a:r>
          </a:p>
        </p:txBody>
      </p:sp>
      <p:sp>
        <p:nvSpPr>
          <p:cNvPr id="8" name="TextBox 8"/>
          <p:cNvSpPr txBox="1"/>
          <p:nvPr/>
        </p:nvSpPr>
        <p:spPr>
          <a:xfrm>
            <a:off x="7607300" y="5242805"/>
            <a:ext cx="3073400" cy="1912703"/>
          </a:xfrm>
          <a:prstGeom prst="rect">
            <a:avLst/>
          </a:prstGeom>
        </p:spPr>
        <p:txBody>
          <a:bodyPr lIns="0" tIns="0" rIns="0" bIns="0" rtlCol="0" anchor="t">
            <a:spAutoFit/>
          </a:bodyPr>
          <a:lstStyle/>
          <a:p>
            <a:pPr marL="0" lvl="0" indent="0" algn="ctr">
              <a:lnSpc>
                <a:spcPts val="2520"/>
              </a:lnSpc>
            </a:pPr>
            <a:r>
              <a:rPr lang="en-US" sz="1800" spc="-26" dirty="0">
                <a:solidFill>
                  <a:srgbClr val="544013"/>
                </a:solidFill>
                <a:latin typeface="Prompt"/>
              </a:rPr>
              <a:t>Computer Vision Libraries: Libraries like OpenCV </a:t>
            </a:r>
            <a:r>
              <a:rPr lang="en-US" spc="-26" dirty="0">
                <a:solidFill>
                  <a:srgbClr val="544013"/>
                </a:solidFill>
                <a:latin typeface="Prompt"/>
              </a:rPr>
              <a:t>and </a:t>
            </a:r>
            <a:r>
              <a:rPr lang="en-US" spc="-26" dirty="0" err="1">
                <a:solidFill>
                  <a:srgbClr val="544013"/>
                </a:solidFill>
                <a:latin typeface="Prompt"/>
              </a:rPr>
              <a:t>Mediapipe</a:t>
            </a:r>
            <a:r>
              <a:rPr lang="en-US" sz="1800" spc="-26" dirty="0">
                <a:solidFill>
                  <a:srgbClr val="544013"/>
                </a:solidFill>
                <a:latin typeface="Prompt"/>
              </a:rPr>
              <a:t> for facial landmark detection, object tracking, and image processing tasks.</a:t>
            </a:r>
          </a:p>
        </p:txBody>
      </p:sp>
      <p:sp>
        <p:nvSpPr>
          <p:cNvPr id="11" name="TextBox 11"/>
          <p:cNvSpPr txBox="1"/>
          <p:nvPr/>
        </p:nvSpPr>
        <p:spPr>
          <a:xfrm>
            <a:off x="12642423" y="5278447"/>
            <a:ext cx="3073400" cy="1249680"/>
          </a:xfrm>
          <a:prstGeom prst="rect">
            <a:avLst/>
          </a:prstGeom>
        </p:spPr>
        <p:txBody>
          <a:bodyPr lIns="0" tIns="0" rIns="0" bIns="0" rtlCol="0" anchor="t">
            <a:spAutoFit/>
          </a:bodyPr>
          <a:lstStyle/>
          <a:p>
            <a:pPr marL="0" lvl="0" indent="0" algn="ctr">
              <a:lnSpc>
                <a:spcPts val="2520"/>
              </a:lnSpc>
            </a:pPr>
            <a:r>
              <a:rPr lang="en-US" sz="1800" spc="-26" dirty="0">
                <a:solidFill>
                  <a:srgbClr val="544013"/>
                </a:solidFill>
                <a:latin typeface="Prompt"/>
              </a:rPr>
              <a:t>UX/UI Design Tools: Figma, Sketch, or Adobe XD for prototyping and designing the user interface</a:t>
            </a:r>
          </a:p>
        </p:txBody>
      </p:sp>
      <p:sp>
        <p:nvSpPr>
          <p:cNvPr id="12" name="TextBox 11">
            <a:extLst>
              <a:ext uri="{FF2B5EF4-FFF2-40B4-BE49-F238E27FC236}">
                <a16:creationId xmlns:a16="http://schemas.microsoft.com/office/drawing/2014/main" id="{B9C81D2A-4400-E544-7C74-73675C016987}"/>
              </a:ext>
            </a:extLst>
          </p:cNvPr>
          <p:cNvSpPr txBox="1"/>
          <p:nvPr/>
        </p:nvSpPr>
        <p:spPr>
          <a:xfrm>
            <a:off x="2593547" y="7429532"/>
            <a:ext cx="3073400" cy="1323439"/>
          </a:xfrm>
          <a:prstGeom prst="rect">
            <a:avLst/>
          </a:prstGeom>
          <a:noFill/>
        </p:spPr>
        <p:txBody>
          <a:bodyPr wrap="square" rtlCol="0">
            <a:spAutoFit/>
          </a:bodyPr>
          <a:lstStyle/>
          <a:p>
            <a:r>
              <a:rPr lang="en-US" sz="2000" dirty="0">
                <a:solidFill>
                  <a:srgbClr val="544013"/>
                </a:solidFill>
              </a:rPr>
              <a:t>Asp.net core web Api</a:t>
            </a:r>
          </a:p>
          <a:p>
            <a:r>
              <a:rPr lang="en-US" sz="2000" dirty="0">
                <a:solidFill>
                  <a:srgbClr val="544013"/>
                </a:solidFill>
              </a:rPr>
              <a:t>Entity framework</a:t>
            </a:r>
          </a:p>
          <a:p>
            <a:r>
              <a:rPr lang="en-US" sz="2000" dirty="0">
                <a:solidFill>
                  <a:srgbClr val="544013"/>
                </a:solidFill>
              </a:rPr>
              <a:t>SQL server</a:t>
            </a:r>
          </a:p>
          <a:p>
            <a:r>
              <a:rPr lang="en-US" sz="2000" dirty="0">
                <a:solidFill>
                  <a:srgbClr val="544013"/>
                </a:solidFill>
              </a:rPr>
              <a:t>postman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869</Words>
  <Application>Microsoft Office PowerPoint</Application>
  <PresentationFormat>Custom</PresentationFormat>
  <Paragraphs>124</Paragraphs>
  <Slides>11</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  Anton</vt:lpstr>
      <vt:lpstr>Quicksand Medium</vt:lpstr>
      <vt:lpstr>Arial</vt:lpstr>
      <vt:lpstr>  prompt</vt:lpstr>
      <vt:lpstr>Klima</vt:lpstr>
      <vt:lpstr>Prompt</vt:lpstr>
      <vt:lpstr>Anton</vt:lpstr>
      <vt:lpstr>Prompt </vt:lpstr>
      <vt:lpstr>Calibri</vt:lpstr>
      <vt:lpstr>Quicksand Bold</vt:lpstr>
      <vt:lpstr>Canva Sans</vt:lpstr>
      <vt:lpstr>Posterama</vt:lpstr>
      <vt:lpstr> prompt</vt:lpstr>
      <vt:lpstr>Prompt Semi-Bold</vt:lpstr>
      <vt:lpstr>Shrikhand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Smart-adaptation-system-using-AI.pptx</dc:title>
  <dc:creator>Shrouk Adel</dc:creator>
  <cp:lastModifiedBy>shrouk adel Mahmoud Mohamed</cp:lastModifiedBy>
  <cp:revision>9</cp:revision>
  <dcterms:created xsi:type="dcterms:W3CDTF">2006-08-16T00:00:00Z</dcterms:created>
  <dcterms:modified xsi:type="dcterms:W3CDTF">2024-04-21T15:54:52Z</dcterms:modified>
  <dc:identifier>DAF0dhvrxLI</dc:identifier>
</cp:coreProperties>
</file>