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497" r:id="rId3"/>
    <p:sldId id="460" r:id="rId4"/>
    <p:sldId id="269" r:id="rId5"/>
    <p:sldId id="268" r:id="rId6"/>
    <p:sldId id="270" r:id="rId7"/>
    <p:sldId id="271" r:id="rId8"/>
    <p:sldId id="275" r:id="rId9"/>
    <p:sldId id="276" r:id="rId10"/>
    <p:sldId id="277" r:id="rId11"/>
    <p:sldId id="278" r:id="rId12"/>
    <p:sldId id="485" r:id="rId13"/>
    <p:sldId id="486" r:id="rId14"/>
    <p:sldId id="281" r:id="rId15"/>
    <p:sldId id="282" r:id="rId16"/>
    <p:sldId id="454" r:id="rId17"/>
    <p:sldId id="463" r:id="rId18"/>
    <p:sldId id="461" r:id="rId19"/>
    <p:sldId id="462" r:id="rId20"/>
    <p:sldId id="465" r:id="rId21"/>
    <p:sldId id="464" r:id="rId22"/>
    <p:sldId id="285" r:id="rId23"/>
    <p:sldId id="481" r:id="rId24"/>
    <p:sldId id="498" r:id="rId25"/>
    <p:sldId id="286" r:id="rId26"/>
    <p:sldId id="283" r:id="rId27"/>
    <p:sldId id="480" r:id="rId28"/>
    <p:sldId id="490" r:id="rId29"/>
    <p:sldId id="288" r:id="rId30"/>
    <p:sldId id="300" r:id="rId31"/>
    <p:sldId id="299" r:id="rId32"/>
    <p:sldId id="487" r:id="rId33"/>
    <p:sldId id="289" r:id="rId34"/>
    <p:sldId id="493" r:id="rId35"/>
    <p:sldId id="290" r:id="rId36"/>
    <p:sldId id="494" r:id="rId37"/>
    <p:sldId id="488" r:id="rId38"/>
    <p:sldId id="292" r:id="rId39"/>
    <p:sldId id="489" r:id="rId40"/>
    <p:sldId id="293" r:id="rId41"/>
    <p:sldId id="295" r:id="rId42"/>
    <p:sldId id="296" r:id="rId43"/>
    <p:sldId id="468" r:id="rId44"/>
    <p:sldId id="467" r:id="rId45"/>
    <p:sldId id="496" r:id="rId46"/>
    <p:sldId id="469" r:id="rId47"/>
    <p:sldId id="470" r:id="rId48"/>
    <p:sldId id="471" r:id="rId49"/>
    <p:sldId id="472" r:id="rId50"/>
    <p:sldId id="474" r:id="rId51"/>
    <p:sldId id="473" r:id="rId52"/>
    <p:sldId id="482" r:id="rId53"/>
    <p:sldId id="475" r:id="rId54"/>
    <p:sldId id="478" r:id="rId55"/>
    <p:sldId id="479" r:id="rId56"/>
    <p:sldId id="483" r:id="rId57"/>
    <p:sldId id="484" r:id="rId58"/>
    <p:sldId id="476" r:id="rId59"/>
    <p:sldId id="477" r:id="rId60"/>
    <p:sldId id="450" r:id="rId61"/>
    <p:sldId id="45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0096960D-4095-4E75-BE94-06DB686498D3}">
          <p14:sldIdLst>
            <p14:sldId id="256"/>
          </p14:sldIdLst>
        </p14:section>
        <p14:section name="Plan" id="{EF11FE9D-E207-F04B-BCC5-47B31C7227A9}">
          <p14:sldIdLst>
            <p14:sldId id="497"/>
          </p14:sldIdLst>
        </p14:section>
        <p14:section name="Intro SE" id="{E4713A1E-8091-4281-8FD0-D1DA6E263B5D}">
          <p14:sldIdLst>
            <p14:sldId id="460"/>
            <p14:sldId id="269"/>
            <p14:sldId id="268"/>
            <p14:sldId id="270"/>
            <p14:sldId id="271"/>
            <p14:sldId id="275"/>
            <p14:sldId id="276"/>
            <p14:sldId id="277"/>
            <p14:sldId id="278"/>
            <p14:sldId id="485"/>
            <p14:sldId id="486"/>
            <p14:sldId id="281"/>
            <p14:sldId id="282"/>
            <p14:sldId id="454"/>
            <p14:sldId id="463"/>
            <p14:sldId id="461"/>
            <p14:sldId id="462"/>
            <p14:sldId id="465"/>
            <p14:sldId id="464"/>
            <p14:sldId id="285"/>
            <p14:sldId id="481"/>
            <p14:sldId id="498"/>
            <p14:sldId id="286"/>
            <p14:sldId id="283"/>
            <p14:sldId id="480"/>
            <p14:sldId id="490"/>
            <p14:sldId id="288"/>
            <p14:sldId id="300"/>
            <p14:sldId id="299"/>
            <p14:sldId id="487"/>
            <p14:sldId id="289"/>
            <p14:sldId id="493"/>
            <p14:sldId id="290"/>
            <p14:sldId id="494"/>
            <p14:sldId id="488"/>
            <p14:sldId id="292"/>
            <p14:sldId id="489"/>
            <p14:sldId id="293"/>
            <p14:sldId id="295"/>
            <p14:sldId id="296"/>
            <p14:sldId id="468"/>
            <p14:sldId id="467"/>
            <p14:sldId id="496"/>
            <p14:sldId id="469"/>
            <p14:sldId id="470"/>
            <p14:sldId id="471"/>
            <p14:sldId id="472"/>
            <p14:sldId id="474"/>
            <p14:sldId id="473"/>
            <p14:sldId id="482"/>
            <p14:sldId id="475"/>
            <p14:sldId id="478"/>
            <p14:sldId id="479"/>
            <p14:sldId id="483"/>
            <p14:sldId id="484"/>
            <p14:sldId id="476"/>
            <p14:sldId id="477"/>
            <p14:sldId id="450"/>
            <p14:sldId id="452"/>
          </p14:sldIdLst>
        </p14:section>
        <p14:section name="OOAD" id="{05DEC1AA-0C08-4B1B-9844-45F7C7DFF8FC}">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CC"/>
    <a:srgbClr val="BC3700"/>
    <a:srgbClr val="790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585" autoAdjust="0"/>
    <p:restoredTop sz="88999" autoAdjust="0"/>
  </p:normalViewPr>
  <p:slideViewPr>
    <p:cSldViewPr snapToGrid="0">
      <p:cViewPr>
        <p:scale>
          <a:sx n="140" d="100"/>
          <a:sy n="140" d="100"/>
        </p:scale>
        <p:origin x="1368" y="6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66BF2-F3B8-44FA-B44B-C0008980E81B}" type="datetimeFigureOut">
              <a:rPr lang="en-US" smtClean="0"/>
              <a:t>9/4/24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F5838-AC2C-406C-9C89-CE1152D3AC41}" type="slidenum">
              <a:rPr lang="en-US" smtClean="0"/>
              <a:t>‹#›</a:t>
            </a:fld>
            <a:endParaRPr lang="en-US"/>
          </a:p>
        </p:txBody>
      </p:sp>
    </p:spTree>
    <p:extLst>
      <p:ext uri="{BB962C8B-B14F-4D97-AF65-F5344CB8AC3E}">
        <p14:creationId xmlns:p14="http://schemas.microsoft.com/office/powerpoint/2010/main" val="328473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would treat constructing software (writing code) as we would constructing a building, we would have a quality software .. AA</a:t>
            </a:r>
          </a:p>
        </p:txBody>
      </p:sp>
      <p:sp>
        <p:nvSpPr>
          <p:cNvPr id="4" name="Slide Number Placeholder 3"/>
          <p:cNvSpPr>
            <a:spLocks noGrp="1"/>
          </p:cNvSpPr>
          <p:nvPr>
            <p:ph type="sldNum" sz="quarter" idx="10"/>
          </p:nvPr>
        </p:nvSpPr>
        <p:spPr/>
        <p:txBody>
          <a:bodyPr/>
          <a:lstStyle/>
          <a:p>
            <a:fld id="{6A8F5838-AC2C-406C-9C89-CE1152D3AC41}" type="slidenum">
              <a:rPr lang="en-US" smtClean="0"/>
              <a:t>3</a:t>
            </a:fld>
            <a:endParaRPr lang="en-US"/>
          </a:p>
        </p:txBody>
      </p:sp>
    </p:spTree>
    <p:extLst>
      <p:ext uri="{BB962C8B-B14F-4D97-AF65-F5344CB8AC3E}">
        <p14:creationId xmlns:p14="http://schemas.microsoft.com/office/powerpoint/2010/main" val="3656781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J. Maletic</a:t>
            </a:r>
          </a:p>
        </p:txBody>
      </p:sp>
      <p:sp>
        <p:nvSpPr>
          <p:cNvPr id="5" name="Footer Placeholder 4"/>
          <p:cNvSpPr>
            <a:spLocks noGrp="1"/>
          </p:cNvSpPr>
          <p:nvPr>
            <p:ph type="ftr" sz="quarter" idx="11"/>
          </p:nvPr>
        </p:nvSpPr>
        <p:spPr/>
        <p:txBody>
          <a:bodyPr/>
          <a:lstStyle/>
          <a:p>
            <a:r>
              <a:rPr lang="en-US"/>
              <a:t>Kent State University</a:t>
            </a:r>
          </a:p>
        </p:txBody>
      </p:sp>
      <p:sp>
        <p:nvSpPr>
          <p:cNvPr id="6" name="Slide Number Placeholder 5"/>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131008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 Maletic</a:t>
            </a:r>
          </a:p>
        </p:txBody>
      </p:sp>
      <p:sp>
        <p:nvSpPr>
          <p:cNvPr id="5" name="Footer Placeholder 4"/>
          <p:cNvSpPr>
            <a:spLocks noGrp="1"/>
          </p:cNvSpPr>
          <p:nvPr>
            <p:ph type="ftr" sz="quarter" idx="11"/>
          </p:nvPr>
        </p:nvSpPr>
        <p:spPr/>
        <p:txBody>
          <a:bodyPr/>
          <a:lstStyle/>
          <a:p>
            <a:r>
              <a:rPr lang="en-US"/>
              <a:t>Kent State University</a:t>
            </a:r>
          </a:p>
        </p:txBody>
      </p:sp>
      <p:sp>
        <p:nvSpPr>
          <p:cNvPr id="6" name="Slide Number Placeholder 5"/>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24438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 Maletic</a:t>
            </a:r>
          </a:p>
        </p:txBody>
      </p:sp>
      <p:sp>
        <p:nvSpPr>
          <p:cNvPr id="5" name="Footer Placeholder 4"/>
          <p:cNvSpPr>
            <a:spLocks noGrp="1"/>
          </p:cNvSpPr>
          <p:nvPr>
            <p:ph type="ftr" sz="quarter" idx="11"/>
          </p:nvPr>
        </p:nvSpPr>
        <p:spPr/>
        <p:txBody>
          <a:bodyPr/>
          <a:lstStyle/>
          <a:p>
            <a:r>
              <a:rPr lang="en-US"/>
              <a:t>Kent State University</a:t>
            </a:r>
          </a:p>
        </p:txBody>
      </p:sp>
      <p:sp>
        <p:nvSpPr>
          <p:cNvPr id="6" name="Slide Number Placeholder 5"/>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59674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anose="02040502050405020303"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Georgia" panose="02040502050405020303" pitchFamily="18" charset="0"/>
              </a:defRPr>
            </a:lvl1pPr>
          </a:lstStyle>
          <a:p>
            <a:r>
              <a:rPr lang="en-US" dirty="0"/>
              <a:t>Abdulkareem</a:t>
            </a:r>
          </a:p>
        </p:txBody>
      </p:sp>
      <p:sp>
        <p:nvSpPr>
          <p:cNvPr id="5" name="Footer Placeholder 4"/>
          <p:cNvSpPr>
            <a:spLocks noGrp="1"/>
          </p:cNvSpPr>
          <p:nvPr>
            <p:ph type="ftr" sz="quarter" idx="11"/>
          </p:nvPr>
        </p:nvSpPr>
        <p:spPr/>
        <p:txBody>
          <a:bodyPr/>
          <a:lstStyle>
            <a:lvl1pPr>
              <a:defRPr>
                <a:latin typeface="Georgia" panose="02040502050405020303" pitchFamily="18" charset="0"/>
              </a:defRPr>
            </a:lvl1pPr>
          </a:lstStyle>
          <a:p>
            <a:r>
              <a:rPr lang="en-US"/>
              <a:t>Kent State University</a:t>
            </a:r>
          </a:p>
        </p:txBody>
      </p:sp>
      <p:sp>
        <p:nvSpPr>
          <p:cNvPr id="6" name="Slide Number Placeholder 5"/>
          <p:cNvSpPr>
            <a:spLocks noGrp="1"/>
          </p:cNvSpPr>
          <p:nvPr>
            <p:ph type="sldNum" sz="quarter" idx="12"/>
          </p:nvPr>
        </p:nvSpPr>
        <p:spPr/>
        <p:txBody>
          <a:bodyPr/>
          <a:lstStyle>
            <a:lvl1pPr>
              <a:defRPr>
                <a:latin typeface="Georgia" panose="02040502050405020303" pitchFamily="18" charset="0"/>
              </a:defRPr>
            </a:lvl1pPr>
          </a:lstStyle>
          <a:p>
            <a:fld id="{018ADC6A-C2A9-48EE-BF98-A52FBFA7FE8F}" type="slidenum">
              <a:rPr lang="en-US" smtClean="0"/>
              <a:pPr/>
              <a:t>‹#›</a:t>
            </a:fld>
            <a:endParaRPr lang="en-US"/>
          </a:p>
        </p:txBody>
      </p:sp>
    </p:spTree>
    <p:extLst>
      <p:ext uri="{BB962C8B-B14F-4D97-AF65-F5344CB8AC3E}">
        <p14:creationId xmlns:p14="http://schemas.microsoft.com/office/powerpoint/2010/main" val="270307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J. Maletic</a:t>
            </a:r>
          </a:p>
        </p:txBody>
      </p:sp>
      <p:sp>
        <p:nvSpPr>
          <p:cNvPr id="5" name="Footer Placeholder 4"/>
          <p:cNvSpPr>
            <a:spLocks noGrp="1"/>
          </p:cNvSpPr>
          <p:nvPr>
            <p:ph type="ftr" sz="quarter" idx="11"/>
          </p:nvPr>
        </p:nvSpPr>
        <p:spPr/>
        <p:txBody>
          <a:bodyPr/>
          <a:lstStyle/>
          <a:p>
            <a:r>
              <a:rPr lang="en-US"/>
              <a:t>Kent State University</a:t>
            </a:r>
          </a:p>
        </p:txBody>
      </p:sp>
      <p:sp>
        <p:nvSpPr>
          <p:cNvPr id="6" name="Slide Number Placeholder 5"/>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225868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J. Maletic</a:t>
            </a:r>
          </a:p>
        </p:txBody>
      </p:sp>
      <p:sp>
        <p:nvSpPr>
          <p:cNvPr id="6" name="Footer Placeholder 5"/>
          <p:cNvSpPr>
            <a:spLocks noGrp="1"/>
          </p:cNvSpPr>
          <p:nvPr>
            <p:ph type="ftr" sz="quarter" idx="11"/>
          </p:nvPr>
        </p:nvSpPr>
        <p:spPr/>
        <p:txBody>
          <a:bodyPr/>
          <a:lstStyle/>
          <a:p>
            <a:r>
              <a:rPr lang="en-US"/>
              <a:t>Kent State University</a:t>
            </a:r>
          </a:p>
        </p:txBody>
      </p:sp>
      <p:sp>
        <p:nvSpPr>
          <p:cNvPr id="7" name="Slide Number Placeholder 6"/>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92834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J. Maletic</a:t>
            </a:r>
          </a:p>
        </p:txBody>
      </p:sp>
      <p:sp>
        <p:nvSpPr>
          <p:cNvPr id="8" name="Footer Placeholder 7"/>
          <p:cNvSpPr>
            <a:spLocks noGrp="1"/>
          </p:cNvSpPr>
          <p:nvPr>
            <p:ph type="ftr" sz="quarter" idx="11"/>
          </p:nvPr>
        </p:nvSpPr>
        <p:spPr/>
        <p:txBody>
          <a:bodyPr/>
          <a:lstStyle/>
          <a:p>
            <a:r>
              <a:rPr lang="en-US"/>
              <a:t>Kent State University</a:t>
            </a:r>
          </a:p>
        </p:txBody>
      </p:sp>
      <p:sp>
        <p:nvSpPr>
          <p:cNvPr id="9" name="Slide Number Placeholder 8"/>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280420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J. Maletic</a:t>
            </a:r>
          </a:p>
        </p:txBody>
      </p:sp>
      <p:sp>
        <p:nvSpPr>
          <p:cNvPr id="4" name="Footer Placeholder 3"/>
          <p:cNvSpPr>
            <a:spLocks noGrp="1"/>
          </p:cNvSpPr>
          <p:nvPr>
            <p:ph type="ftr" sz="quarter" idx="11"/>
          </p:nvPr>
        </p:nvSpPr>
        <p:spPr/>
        <p:txBody>
          <a:bodyPr/>
          <a:lstStyle/>
          <a:p>
            <a:r>
              <a:rPr lang="en-US"/>
              <a:t>Kent State University</a:t>
            </a:r>
          </a:p>
        </p:txBody>
      </p:sp>
      <p:sp>
        <p:nvSpPr>
          <p:cNvPr id="5" name="Slide Number Placeholder 4"/>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12592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 Maletic</a:t>
            </a:r>
          </a:p>
        </p:txBody>
      </p:sp>
      <p:sp>
        <p:nvSpPr>
          <p:cNvPr id="3" name="Footer Placeholder 2"/>
          <p:cNvSpPr>
            <a:spLocks noGrp="1"/>
          </p:cNvSpPr>
          <p:nvPr>
            <p:ph type="ftr" sz="quarter" idx="11"/>
          </p:nvPr>
        </p:nvSpPr>
        <p:spPr/>
        <p:txBody>
          <a:bodyPr/>
          <a:lstStyle/>
          <a:p>
            <a:r>
              <a:rPr lang="en-US"/>
              <a:t>Kent State University</a:t>
            </a:r>
          </a:p>
        </p:txBody>
      </p:sp>
      <p:sp>
        <p:nvSpPr>
          <p:cNvPr id="4" name="Slide Number Placeholder 3"/>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63656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J. Maletic</a:t>
            </a:r>
          </a:p>
        </p:txBody>
      </p:sp>
      <p:sp>
        <p:nvSpPr>
          <p:cNvPr id="6" name="Footer Placeholder 5"/>
          <p:cNvSpPr>
            <a:spLocks noGrp="1"/>
          </p:cNvSpPr>
          <p:nvPr>
            <p:ph type="ftr" sz="quarter" idx="11"/>
          </p:nvPr>
        </p:nvSpPr>
        <p:spPr/>
        <p:txBody>
          <a:bodyPr/>
          <a:lstStyle/>
          <a:p>
            <a:r>
              <a:rPr lang="en-US"/>
              <a:t>Kent State University</a:t>
            </a:r>
          </a:p>
        </p:txBody>
      </p:sp>
      <p:sp>
        <p:nvSpPr>
          <p:cNvPr id="7" name="Slide Number Placeholder 6"/>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247130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J. Maletic</a:t>
            </a:r>
          </a:p>
        </p:txBody>
      </p:sp>
      <p:sp>
        <p:nvSpPr>
          <p:cNvPr id="6" name="Footer Placeholder 5"/>
          <p:cNvSpPr>
            <a:spLocks noGrp="1"/>
          </p:cNvSpPr>
          <p:nvPr>
            <p:ph type="ftr" sz="quarter" idx="11"/>
          </p:nvPr>
        </p:nvSpPr>
        <p:spPr/>
        <p:txBody>
          <a:bodyPr/>
          <a:lstStyle/>
          <a:p>
            <a:r>
              <a:rPr lang="en-US"/>
              <a:t>Kent State University</a:t>
            </a:r>
          </a:p>
        </p:txBody>
      </p:sp>
      <p:sp>
        <p:nvSpPr>
          <p:cNvPr id="7" name="Slide Number Placeholder 6"/>
          <p:cNvSpPr>
            <a:spLocks noGrp="1"/>
          </p:cNvSpPr>
          <p:nvPr>
            <p:ph type="sldNum" sz="quarter" idx="12"/>
          </p:nvPr>
        </p:nvSpPr>
        <p:spPr/>
        <p:txBody>
          <a:bodyPr/>
          <a:lstStyle/>
          <a:p>
            <a:fld id="{018ADC6A-C2A9-48EE-BF98-A52FBFA7FE8F}" type="slidenum">
              <a:rPr lang="en-US" smtClean="0"/>
              <a:t>‹#›</a:t>
            </a:fld>
            <a:endParaRPr lang="en-US"/>
          </a:p>
        </p:txBody>
      </p:sp>
    </p:spTree>
    <p:extLst>
      <p:ext uri="{BB962C8B-B14F-4D97-AF65-F5344CB8AC3E}">
        <p14:creationId xmlns:p14="http://schemas.microsoft.com/office/powerpoint/2010/main" val="159663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 Maletic</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Kent State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ADC6A-C2A9-48EE-BF98-A52FBFA7FE8F}" type="slidenum">
              <a:rPr lang="en-US" smtClean="0"/>
              <a:t>‹#›</a:t>
            </a:fld>
            <a:endParaRPr lang="en-US"/>
          </a:p>
        </p:txBody>
      </p:sp>
    </p:spTree>
    <p:extLst>
      <p:ext uri="{BB962C8B-B14F-4D97-AF65-F5344CB8AC3E}">
        <p14:creationId xmlns:p14="http://schemas.microsoft.com/office/powerpoint/2010/main" val="263675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formationisbeautiful.net/visualizations/million-lines-of-code/"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informationisbeautiful.net/visualizations/million-lines-of-code/"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informationisbeautiful.net/visualizations/million-lines-of-code/"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nome.gov/11006943/human-genome-project-completion-frequently-asked-questions/" TargetMode="External"/><Relationship Id="rId2" Type="http://schemas.openxmlformats.org/officeDocument/2006/relationships/hyperlink" Target="https://www.genome.gov/10002983/2002-release-draft-sequence-of-mouse-genome/" TargetMode="External"/><Relationship Id="rId1" Type="http://schemas.openxmlformats.org/officeDocument/2006/relationships/slideLayout" Target="../slideLayouts/slideLayout7.xml"/><Relationship Id="rId6" Type="http://schemas.openxmlformats.org/officeDocument/2006/relationships/hyperlink" Target="https://informationisbeautiful.net/books#iib" TargetMode="External"/><Relationship Id="rId5" Type="http://schemas.openxmlformats.org/officeDocument/2006/relationships/hyperlink" Target="https://informationisbeautiful.net/visualizations/million-lines-of-code/"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bokwiki.org/wiki/The_Nature_of_Softwa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bokwiki.org/wiki/The_Nature_of_Softwa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bokwiki.org/wiki/The_Nature_of_Softw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alali.github.io/sef24-csye723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bokwiki.org/wiki/The_Nature_of_Softwa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bokwiki.org/wiki/The_Nature_of_Softwa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omepages.cs.ncl.ac.uk/brian.randell/NATO/" TargetMode="External"/><Relationship Id="rId2" Type="http://schemas.openxmlformats.org/officeDocument/2006/relationships/hyperlink" Target="https://en.wikipedia.org/wiki/Software_cris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ired.com/2005/11/historys-worst-software-bugs/?currentPage=al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dn.prod.website-files.com/64b69422439318309c9f1e44/66a24d5478783782964c1f6f_CrowdStrikes%20Impact%20on%20the%20Fortune%20500_%202024%20_Parametrix%20Analysis.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youtu.be/gBd-ct58DCI" TargetMode="External"/><Relationship Id="rId2" Type="http://schemas.openxmlformats.org/officeDocument/2006/relationships/slideLayout" Target="../slideLayouts/slideLayout2.xml"/><Relationship Id="rId1" Type="http://schemas.openxmlformats.org/officeDocument/2006/relationships/video" Target="https://www.youtube.com/embed/gBd-ct58DCI" TargetMode="Externa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archive.org/web/20160910002130/http:/worrydream.com/refs/Brooks-NoSilverBullet.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Software_evolu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minecraftforum.net/forums/mapping-and-modding/minecraft-mods/mods-discussion/1377756-how-many-lines-of-code-is-in-minecraft#c14" TargetMode="External"/><Relationship Id="rId2" Type="http://schemas.openxmlformats.org/officeDocument/2006/relationships/hyperlink" Target="https://www.quora.com/How-many-lines-of-code-are-there-in-Minecraft"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kotaku.com/5975610/the-exceptional-beauty-of-doom-3s-source-code"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youtu.be/L1JcQDHJzHA" TargetMode="External"/><Relationship Id="rId2" Type="http://schemas.openxmlformats.org/officeDocument/2006/relationships/hyperlink" Target="https://youtu.be/q8X2Rk5sRFI" TargetMode="External"/><Relationship Id="rId1" Type="http://schemas.openxmlformats.org/officeDocument/2006/relationships/slideLayout" Target="../slideLayouts/slideLayout2.xml"/><Relationship Id="rId4" Type="http://schemas.openxmlformats.org/officeDocument/2006/relationships/hyperlink" Target="https://youtu.be/GuK46hw3CyI"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Software_development_proces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Software_development_proces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www.tutorialspoint.com/sdlc/images/sdlc_waterfall_model.jp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tutorialspoint.com/sdlc/sdlc_waterfall_model.ht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tutorialspoint.com/sdlc/sdlc_waterfall_model.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tutorialspoint.com/sdlc/sdlc_waterfall_model.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indowsreport.com/windows-11-how-many-lines-of-code" TargetMode="External"/><Relationship Id="rId2" Type="http://schemas.openxmlformats.org/officeDocument/2006/relationships/hyperlink" Target="https://www.quora.com/How-many-lines-of-code-does-Windows-10-contai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www.tutorialspoint.com/sdlc/images/sdlc_agile_model.jp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tutorialspoint.com/sdlc/sdlc_agile_model.ht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tutorialspoint.com/sdlc/sdlc_agile_model.ht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tutorialspoint.com/sdlc/sdlc_agile_model.ht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tutorialspoint.com/sdlc/sdlc_agile_model.ht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tutorialspoint.com/sdlc/sdlc_agile_model.ht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recycle2cloud.com/agilesoftwaredevelopment.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agile-scrum.be/agile-software-development/"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tutorialspoint.com/sdlc/sdlc_agile_model.ht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tutorialspoint.com/sdlc/sdlc_agile_model.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qsm.com/blog/2015/how-much-software-your-car-1977-toronado-tesla-p85d" TargetMode="External"/><Relationship Id="rId2" Type="http://schemas.openxmlformats.org/officeDocument/2006/relationships/hyperlink" Target="http://spectrum.ieee.org/transportation/systems/this-car-runs-on-code" TargetMode="External"/><Relationship Id="rId1" Type="http://schemas.openxmlformats.org/officeDocument/2006/relationships/slideLayout" Target="../slideLayouts/slideLayout2.xml"/><Relationship Id="rId4" Type="http://schemas.openxmlformats.org/officeDocument/2006/relationships/hyperlink" Target="https://www.ausbt.com.au/new-mercedes-benz-e-class-has-more-lines-of-computer-code-than-an-airbus-a38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nformationisbeautiful.net/visualizations/million-lines-of-cod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honearena.com/news/Lines-of-code-How-our-favorite-apps-stack-up-against-the-rest-of-tech_id49281" TargetMode="External"/><Relationship Id="rId1" Type="http://schemas.openxmlformats.org/officeDocument/2006/relationships/slideLayout" Target="../slideLayouts/slideLayout7.xml"/><Relationship Id="rId4" Type="http://schemas.openxmlformats.org/officeDocument/2006/relationships/hyperlink" Target="https://informationisbeautiful.net/visualizations/million-lines-of-co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honearena.com/news/Lines-of-code-How-our-favorite-apps-stack-up-against-the-rest-of-tech_id49281" TargetMode="External"/><Relationship Id="rId1" Type="http://schemas.openxmlformats.org/officeDocument/2006/relationships/slideLayout" Target="../slideLayouts/slideLayout7.xml"/><Relationship Id="rId4" Type="http://schemas.openxmlformats.org/officeDocument/2006/relationships/hyperlink" Target="https://informationisbeautiful.net/visualizations/million-lines-of-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702" y="1122363"/>
            <a:ext cx="10238610" cy="2387600"/>
          </a:xfrm>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CSYE 7230 </a:t>
            </a:r>
            <a:br>
              <a:rPr lang="en-US" b="1" dirty="0">
                <a:latin typeface="Georgia" panose="02040502050405020303" pitchFamily="18" charset="0"/>
                <a:ea typeface="Verdana" panose="020B0604030504040204" pitchFamily="34" charset="0"/>
                <a:cs typeface="Verdana" panose="020B0604030504040204" pitchFamily="34" charset="0"/>
              </a:rPr>
            </a:br>
            <a:r>
              <a:rPr lang="en-US" b="1" dirty="0">
                <a:latin typeface="Georgia" panose="02040502050405020303" pitchFamily="18" charset="0"/>
                <a:ea typeface="Verdana" panose="020B0604030504040204" pitchFamily="34" charset="0"/>
                <a:cs typeface="Verdana" panose="020B0604030504040204" pitchFamily="34" charset="0"/>
              </a:rPr>
              <a:t>Software Engineering</a:t>
            </a:r>
          </a:p>
        </p:txBody>
      </p:sp>
      <p:sp>
        <p:nvSpPr>
          <p:cNvPr id="3" name="Subtitle 2"/>
          <p:cNvSpPr>
            <a:spLocks noGrp="1"/>
          </p:cNvSpPr>
          <p:nvPr>
            <p:ph type="subTitle" idx="1"/>
          </p:nvPr>
        </p:nvSpPr>
        <p:spPr>
          <a:xfrm>
            <a:off x="1524000" y="3709615"/>
            <a:ext cx="9144000" cy="1655762"/>
          </a:xfrm>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Abdulkareem Alali</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1</a:t>
            </a:fld>
            <a:endParaRPr lang="en-US" dirty="0">
              <a:latin typeface="Georgia" panose="02040502050405020303" pitchFamily="18" charset="0"/>
            </a:endParaRPr>
          </a:p>
        </p:txBody>
      </p:sp>
    </p:spTree>
    <p:extLst>
      <p:ext uri="{BB962C8B-B14F-4D97-AF65-F5344CB8AC3E}">
        <p14:creationId xmlns:p14="http://schemas.microsoft.com/office/powerpoint/2010/main" val="77424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8ADC6A-C2A9-48EE-BF98-A52FBFA7FE8F}" type="slidenum">
              <a:rPr lang="en-US" smtClean="0"/>
              <a:t>10</a:t>
            </a:fld>
            <a:endParaRPr lang="en-US"/>
          </a:p>
        </p:txBody>
      </p:sp>
      <p:pic>
        <p:nvPicPr>
          <p:cNvPr id="5" name="Picture 4">
            <a:extLst>
              <a:ext uri="{FF2B5EF4-FFF2-40B4-BE49-F238E27FC236}">
                <a16:creationId xmlns:a16="http://schemas.microsoft.com/office/drawing/2014/main" id="{6D8335EC-3AA6-4FFB-BCC5-BB6C3D66E5E8}"/>
              </a:ext>
            </a:extLst>
          </p:cNvPr>
          <p:cNvPicPr>
            <a:picLocks noChangeAspect="1"/>
          </p:cNvPicPr>
          <p:nvPr/>
        </p:nvPicPr>
        <p:blipFill>
          <a:blip r:embed="rId2"/>
          <a:stretch>
            <a:fillRect/>
          </a:stretch>
        </p:blipFill>
        <p:spPr>
          <a:xfrm>
            <a:off x="0" y="157135"/>
            <a:ext cx="12192000" cy="6543729"/>
          </a:xfrm>
          <a:prstGeom prst="rect">
            <a:avLst/>
          </a:prstGeom>
        </p:spPr>
      </p:pic>
      <p:sp>
        <p:nvSpPr>
          <p:cNvPr id="6" name="TextBox 5">
            <a:extLst>
              <a:ext uri="{FF2B5EF4-FFF2-40B4-BE49-F238E27FC236}">
                <a16:creationId xmlns:a16="http://schemas.microsoft.com/office/drawing/2014/main" id="{DCDDEBFD-D4D8-4F50-A49D-EF48E7092AA9}"/>
              </a:ext>
            </a:extLst>
          </p:cNvPr>
          <p:cNvSpPr txBox="1"/>
          <p:nvPr/>
        </p:nvSpPr>
        <p:spPr>
          <a:xfrm>
            <a:off x="9431801" y="85756"/>
            <a:ext cx="308759"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hlinkClick r:id="rId3"/>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1259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8ADC6A-C2A9-48EE-BF98-A52FBFA7FE8F}" type="slidenum">
              <a:rPr lang="en-US" smtClean="0"/>
              <a:t>11</a:t>
            </a:fld>
            <a:endParaRPr lang="en-US"/>
          </a:p>
        </p:txBody>
      </p:sp>
      <p:pic>
        <p:nvPicPr>
          <p:cNvPr id="5" name="Picture 4">
            <a:extLst>
              <a:ext uri="{FF2B5EF4-FFF2-40B4-BE49-F238E27FC236}">
                <a16:creationId xmlns:a16="http://schemas.microsoft.com/office/drawing/2014/main" id="{87BE6E44-DEA8-40D3-BF80-7EFB63AD2A38}"/>
              </a:ext>
            </a:extLst>
          </p:cNvPr>
          <p:cNvPicPr>
            <a:picLocks noChangeAspect="1"/>
          </p:cNvPicPr>
          <p:nvPr/>
        </p:nvPicPr>
        <p:blipFill rotWithShape="1">
          <a:blip r:embed="rId2"/>
          <a:srcRect b="7127"/>
          <a:stretch/>
        </p:blipFill>
        <p:spPr>
          <a:xfrm>
            <a:off x="-47065" y="421749"/>
            <a:ext cx="12192000" cy="6117163"/>
          </a:xfrm>
          <a:prstGeom prst="rect">
            <a:avLst/>
          </a:prstGeom>
        </p:spPr>
      </p:pic>
      <p:sp>
        <p:nvSpPr>
          <p:cNvPr id="6" name="TextBox 5">
            <a:extLst>
              <a:ext uri="{FF2B5EF4-FFF2-40B4-BE49-F238E27FC236}">
                <a16:creationId xmlns:a16="http://schemas.microsoft.com/office/drawing/2014/main" id="{172430DB-03A5-4E40-85E0-92DA8451BF0B}"/>
              </a:ext>
            </a:extLst>
          </p:cNvPr>
          <p:cNvSpPr txBox="1"/>
          <p:nvPr/>
        </p:nvSpPr>
        <p:spPr>
          <a:xfrm>
            <a:off x="9431801" y="85756"/>
            <a:ext cx="308759"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hlinkClick r:id="rId3"/>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9187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607FDB-5CBF-49E5-9A9A-FEE0D72706B1}"/>
              </a:ext>
            </a:extLst>
          </p:cNvPr>
          <p:cNvSpPr>
            <a:spLocks noGrp="1"/>
          </p:cNvSpPr>
          <p:nvPr>
            <p:ph type="sldNum" sz="quarter" idx="12"/>
          </p:nvPr>
        </p:nvSpPr>
        <p:spPr/>
        <p:txBody>
          <a:bodyPr/>
          <a:lstStyle/>
          <a:p>
            <a:fld id="{018ADC6A-C2A9-48EE-BF98-A52FBFA7FE8F}" type="slidenum">
              <a:rPr lang="en-US" smtClean="0"/>
              <a:t>12</a:t>
            </a:fld>
            <a:endParaRPr lang="en-US"/>
          </a:p>
        </p:txBody>
      </p:sp>
      <p:pic>
        <p:nvPicPr>
          <p:cNvPr id="3" name="Picture 2">
            <a:extLst>
              <a:ext uri="{FF2B5EF4-FFF2-40B4-BE49-F238E27FC236}">
                <a16:creationId xmlns:a16="http://schemas.microsoft.com/office/drawing/2014/main" id="{9555228E-594C-4E7F-B408-7A26C57E06AC}"/>
              </a:ext>
            </a:extLst>
          </p:cNvPr>
          <p:cNvPicPr>
            <a:picLocks noChangeAspect="1"/>
          </p:cNvPicPr>
          <p:nvPr/>
        </p:nvPicPr>
        <p:blipFill>
          <a:blip r:embed="rId2"/>
          <a:stretch>
            <a:fillRect/>
          </a:stretch>
        </p:blipFill>
        <p:spPr>
          <a:xfrm>
            <a:off x="1960259" y="0"/>
            <a:ext cx="8271481" cy="6858000"/>
          </a:xfrm>
          <a:prstGeom prst="rect">
            <a:avLst/>
          </a:prstGeom>
        </p:spPr>
      </p:pic>
      <p:sp>
        <p:nvSpPr>
          <p:cNvPr id="5" name="TextBox 4">
            <a:extLst>
              <a:ext uri="{FF2B5EF4-FFF2-40B4-BE49-F238E27FC236}">
                <a16:creationId xmlns:a16="http://schemas.microsoft.com/office/drawing/2014/main" id="{E6175B46-EBE4-4F87-803B-C83EF46BA804}"/>
              </a:ext>
            </a:extLst>
          </p:cNvPr>
          <p:cNvSpPr txBox="1"/>
          <p:nvPr/>
        </p:nvSpPr>
        <p:spPr>
          <a:xfrm>
            <a:off x="9431801" y="85756"/>
            <a:ext cx="308759"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hlinkClick r:id="rId3"/>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4395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4D74CE-859D-428F-97FD-218D09DBB440}"/>
              </a:ext>
            </a:extLst>
          </p:cNvPr>
          <p:cNvSpPr>
            <a:spLocks noGrp="1"/>
          </p:cNvSpPr>
          <p:nvPr>
            <p:ph type="sldNum" sz="quarter" idx="12"/>
          </p:nvPr>
        </p:nvSpPr>
        <p:spPr/>
        <p:txBody>
          <a:bodyPr/>
          <a:lstStyle/>
          <a:p>
            <a:fld id="{018ADC6A-C2A9-48EE-BF98-A52FBFA7FE8F}" type="slidenum">
              <a:rPr lang="en-US" smtClean="0">
                <a:latin typeface="Georgia" panose="02040502050405020303" pitchFamily="18" charset="0"/>
              </a:rPr>
              <a:t>13</a:t>
            </a:fld>
            <a:endParaRPr lang="en-US">
              <a:latin typeface="Georgia" panose="02040502050405020303" pitchFamily="18" charset="0"/>
            </a:endParaRPr>
          </a:p>
        </p:txBody>
      </p:sp>
      <p:sp>
        <p:nvSpPr>
          <p:cNvPr id="3" name="Rectangle 2">
            <a:extLst>
              <a:ext uri="{FF2B5EF4-FFF2-40B4-BE49-F238E27FC236}">
                <a16:creationId xmlns:a16="http://schemas.microsoft.com/office/drawing/2014/main" id="{18DD7D60-75E8-496D-8431-2A8A20DFFFA8}"/>
              </a:ext>
            </a:extLst>
          </p:cNvPr>
          <p:cNvSpPr/>
          <p:nvPr/>
        </p:nvSpPr>
        <p:spPr>
          <a:xfrm>
            <a:off x="1239078" y="4392068"/>
            <a:ext cx="9094986" cy="2031325"/>
          </a:xfrm>
          <a:prstGeom prst="rect">
            <a:avLst/>
          </a:prstGeom>
        </p:spPr>
        <p:txBody>
          <a:bodyPr wrap="square">
            <a:spAutoFit/>
          </a:bodyPr>
          <a:lstStyle/>
          <a:p>
            <a:r>
              <a:rPr lang="en-US" dirty="0">
                <a:latin typeface="Georgia" panose="02040502050405020303" pitchFamily="18" charset="0"/>
                <a:ea typeface="Verdana" panose="020B0604030504040204" pitchFamily="34" charset="0"/>
                <a:cs typeface="Verdana" panose="020B0604030504040204" pitchFamily="34" charset="0"/>
              </a:rPr>
              <a:t>The mouse genome is contained in 20 chromosome pairs and the current results suggest that it is about 120 billion base pairs in size (DNA nucleobases A, G, C, and T)</a:t>
            </a:r>
          </a:p>
          <a:p>
            <a:endParaRPr lang="en-US" dirty="0">
              <a:latin typeface="Georgia" panose="02040502050405020303" pitchFamily="18" charset="0"/>
              <a:ea typeface="Verdana" panose="020B0604030504040204" pitchFamily="34" charset="0"/>
              <a:cs typeface="Verdana" panose="020B0604030504040204" pitchFamily="34" charset="0"/>
            </a:endParaRPr>
          </a:p>
          <a:p>
            <a:r>
              <a:rPr lang="en-US" dirty="0">
                <a:latin typeface="Georgia" panose="02040502050405020303" pitchFamily="18" charset="0"/>
                <a:ea typeface="Verdana" panose="020B0604030504040204" pitchFamily="34" charset="0"/>
                <a:cs typeface="Verdana" panose="020B0604030504040204" pitchFamily="34" charset="0"/>
              </a:rPr>
              <a:t>The human genome is 3,300 billion base pairs spread out over 23 pairs of chromosomes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r>
              <a:rPr lang="en-US" b="1" dirty="0">
                <a:latin typeface="Georgia" panose="02040502050405020303" pitchFamily="18" charset="0"/>
                <a:ea typeface="Verdana" panose="020B0604030504040204" pitchFamily="34" charset="0"/>
                <a:cs typeface="Verdana" panose="020B0604030504040204" pitchFamily="34" charset="0"/>
              </a:rPr>
              <a:t> </a:t>
            </a:r>
            <a:r>
              <a:rPr lang="en-US" b="1" dirty="0">
                <a:latin typeface="Georgia" panose="02040502050405020303" pitchFamily="18" charset="0"/>
                <a:ea typeface="Verdana" panose="020B0604030504040204" pitchFamily="34" charset="0"/>
                <a:cs typeface="Verdana" panose="020B0604030504040204" pitchFamily="34" charset="0"/>
                <a:hlinkClick r:id="rId3"/>
              </a:rPr>
              <a:t>.</a:t>
            </a:r>
            <a:endParaRPr lang="en-US" b="1" dirty="0">
              <a:latin typeface="Georgia" panose="02040502050405020303" pitchFamily="18" charset="0"/>
              <a:ea typeface="Verdana" panose="020B0604030504040204" pitchFamily="34" charset="0"/>
              <a:cs typeface="Verdana" panose="020B0604030504040204" pitchFamily="34" charset="0"/>
            </a:endParaRPr>
          </a:p>
          <a:p>
            <a:endParaRPr lang="en-US" b="1" dirty="0">
              <a:latin typeface="Georgia" panose="02040502050405020303" pitchFamily="18" charset="0"/>
              <a:ea typeface="Verdana" panose="020B0604030504040204" pitchFamily="34" charset="0"/>
              <a:cs typeface="Verdana" panose="020B0604030504040204" pitchFamily="34" charset="0"/>
            </a:endParaRPr>
          </a:p>
          <a:p>
            <a:r>
              <a:rPr lang="en-US" b="1" dirty="0">
                <a:latin typeface="Georgia" panose="02040502050405020303" pitchFamily="18" charset="0"/>
                <a:ea typeface="Verdana" panose="020B0604030504040204" pitchFamily="34" charset="0"/>
                <a:cs typeface="Verdana" panose="020B0604030504040204" pitchFamily="34" charset="0"/>
              </a:rPr>
              <a:t>How could we compare LOC to base pairs? </a:t>
            </a:r>
          </a:p>
        </p:txBody>
      </p:sp>
      <p:pic>
        <p:nvPicPr>
          <p:cNvPr id="4" name="Picture 3">
            <a:extLst>
              <a:ext uri="{FF2B5EF4-FFF2-40B4-BE49-F238E27FC236}">
                <a16:creationId xmlns:a16="http://schemas.microsoft.com/office/drawing/2014/main" id="{17B318B8-124D-4B43-940B-9C8449073CFE}"/>
              </a:ext>
            </a:extLst>
          </p:cNvPr>
          <p:cNvPicPr>
            <a:picLocks noChangeAspect="1"/>
          </p:cNvPicPr>
          <p:nvPr/>
        </p:nvPicPr>
        <p:blipFill>
          <a:blip r:embed="rId4"/>
          <a:stretch>
            <a:fillRect/>
          </a:stretch>
        </p:blipFill>
        <p:spPr>
          <a:xfrm>
            <a:off x="1239078" y="1620222"/>
            <a:ext cx="8872330" cy="1637490"/>
          </a:xfrm>
          <a:prstGeom prst="rect">
            <a:avLst/>
          </a:prstGeom>
        </p:spPr>
      </p:pic>
      <p:sp>
        <p:nvSpPr>
          <p:cNvPr id="5" name="TextBox 4">
            <a:extLst>
              <a:ext uri="{FF2B5EF4-FFF2-40B4-BE49-F238E27FC236}">
                <a16:creationId xmlns:a16="http://schemas.microsoft.com/office/drawing/2014/main" id="{2418A714-B9A6-4793-B4F5-04198EE70326}"/>
              </a:ext>
            </a:extLst>
          </p:cNvPr>
          <p:cNvSpPr txBox="1"/>
          <p:nvPr/>
        </p:nvSpPr>
        <p:spPr>
          <a:xfrm>
            <a:off x="9431801" y="85756"/>
            <a:ext cx="308759" cy="400110"/>
          </a:xfrm>
          <a:prstGeom prst="rect">
            <a:avLst/>
          </a:prstGeom>
          <a:noFill/>
        </p:spPr>
        <p:txBody>
          <a:bodyPr wrap="square" rtlCol="0">
            <a:spAutoFit/>
          </a:bodyPr>
          <a:lstStyle/>
          <a:p>
            <a:r>
              <a:rPr lang="en-US" sz="2000" b="1" dirty="0">
                <a:latin typeface="Georgia" panose="02040502050405020303" pitchFamily="18" charset="0"/>
                <a:ea typeface="Verdana" panose="020B0604030504040204" pitchFamily="34" charset="0"/>
                <a:cs typeface="Verdana" panose="020B0604030504040204" pitchFamily="34" charset="0"/>
                <a:hlinkClick r:id="rId5"/>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9814189A-7F1F-4797-929F-996A732B31AD}"/>
              </a:ext>
            </a:extLst>
          </p:cNvPr>
          <p:cNvSpPr/>
          <p:nvPr/>
        </p:nvSpPr>
        <p:spPr>
          <a:xfrm>
            <a:off x="3641716" y="3257712"/>
            <a:ext cx="4574632" cy="677108"/>
          </a:xfrm>
          <a:prstGeom prst="rect">
            <a:avLst/>
          </a:prstGeom>
        </p:spPr>
        <p:txBody>
          <a:bodyPr wrap="square">
            <a:spAutoFit/>
          </a:bodyPr>
          <a:lstStyle/>
          <a:p>
            <a:r>
              <a:rPr lang="en-US" dirty="0">
                <a:latin typeface="Georgia" panose="02040502050405020303" pitchFamily="18" charset="0"/>
                <a:ea typeface="Verdana" panose="020B0604030504040204" pitchFamily="34" charset="0"/>
                <a:cs typeface="Verdana" panose="020B0604030504040204" pitchFamily="34" charset="0"/>
              </a:rPr>
              <a:t>Information is Beautiful</a:t>
            </a:r>
          </a:p>
          <a:p>
            <a:r>
              <a:rPr lang="en-US" dirty="0">
                <a:latin typeface="Georgia" panose="02040502050405020303" pitchFamily="18" charset="0"/>
                <a:ea typeface="Verdana" panose="020B0604030504040204" pitchFamily="34" charset="0"/>
                <a:cs typeface="Verdana" panose="020B0604030504040204" pitchFamily="34" charset="0"/>
              </a:rPr>
              <a:t>Book by David McCandless </a:t>
            </a:r>
            <a:r>
              <a:rPr lang="en-US" sz="2000" b="1" dirty="0">
                <a:latin typeface="Georgia" panose="02040502050405020303" pitchFamily="18" charset="0"/>
                <a:ea typeface="Verdana" panose="020B0604030504040204" pitchFamily="34" charset="0"/>
                <a:cs typeface="Verdana" panose="020B0604030504040204" pitchFamily="34" charset="0"/>
                <a:hlinkClick r:id="rId6"/>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217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eorgia" panose="02040502050405020303" pitchFamily="18" charset="0"/>
                <a:ea typeface="Verdana" panose="020B0604030504040204" pitchFamily="34" charset="0"/>
                <a:cs typeface="Verdana" panose="020B0604030504040204" pitchFamily="34" charset="0"/>
              </a:rPr>
              <a:t>What's Involved in Large-Scale Software Development?</a:t>
            </a:r>
          </a:p>
        </p:txBody>
      </p:sp>
      <p:sp>
        <p:nvSpPr>
          <p:cNvPr id="3" name="Content Placeholder 2"/>
          <p:cNvSpPr>
            <a:spLocks noGrp="1"/>
          </p:cNvSpPr>
          <p:nvPr>
            <p:ph idx="1"/>
          </p:nvPr>
        </p:nvSpPr>
        <p:spPr/>
        <p:txBody>
          <a:bodyPr/>
          <a:lstStyle/>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Assume you and a few friends are going to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undertake</a:t>
            </a:r>
            <a:r>
              <a:rPr lang="en-US" dirty="0">
                <a:latin typeface="Georgia" panose="02040502050405020303" pitchFamily="18" charset="0"/>
                <a:ea typeface="Verdana" panose="020B0604030504040204" pitchFamily="34" charset="0"/>
                <a:cs typeface="Verdana" panose="020B0604030504040204" pitchFamily="34" charset="0"/>
              </a:rPr>
              <a:t> a substantial software project.</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What are the things that need to be done?</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How would you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start</a:t>
            </a:r>
            <a:r>
              <a:rPr lang="en-US" dirty="0">
                <a:latin typeface="Georgia" panose="02040502050405020303" pitchFamily="18" charset="0"/>
                <a:ea typeface="Verdana" panose="020B0604030504040204" pitchFamily="34" charset="0"/>
                <a:cs typeface="Verdana" panose="020B0604030504040204" pitchFamily="34" charset="0"/>
              </a:rPr>
              <a:t>?</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What other considerations would you have?</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14</a:t>
            </a:fld>
            <a:endParaRPr lang="en-US">
              <a:latin typeface="Georgia" panose="02040502050405020303" pitchFamily="18" charset="0"/>
            </a:endParaRPr>
          </a:p>
        </p:txBody>
      </p:sp>
    </p:spTree>
    <p:extLst>
      <p:ext uri="{BB962C8B-B14F-4D97-AF65-F5344CB8AC3E}">
        <p14:creationId xmlns:p14="http://schemas.microsoft.com/office/powerpoint/2010/main" val="280658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Large Projects Need Planning</a:t>
            </a:r>
          </a:p>
        </p:txBody>
      </p:sp>
      <p:sp>
        <p:nvSpPr>
          <p:cNvPr id="3" name="Content Placeholder 2"/>
          <p:cNvSpPr>
            <a:spLocks noGrp="1"/>
          </p:cNvSpPr>
          <p:nvPr>
            <p:ph idx="1"/>
          </p:nvPr>
        </p:nvSpPr>
        <p:spPr>
          <a:noFill/>
        </p:spPr>
        <p:txBody>
          <a:bodyPr>
            <a:normAutofit fontScale="85000" lnSpcReduction="20000"/>
          </a:bodyPr>
          <a:lstStyle/>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On small programming projects there is often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 single programmer </a:t>
            </a:r>
            <a:r>
              <a:rPr lang="en-US" dirty="0">
                <a:latin typeface="Georgia" panose="02040502050405020303" pitchFamily="18" charset="0"/>
                <a:ea typeface="Verdana" panose="020B0604030504040204" pitchFamily="34" charset="0"/>
                <a:cs typeface="Verdana" panose="020B0604030504040204" pitchFamily="34" charset="0"/>
              </a:rPr>
              <a:t>who knows, or thinks he/she knows, what needs to be done</a:t>
            </a:r>
          </a:p>
          <a:p>
            <a:pPr marL="0" indent="0">
              <a:lnSpc>
                <a:spcPct val="11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The focus is on </a:t>
            </a: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implementation</a:t>
            </a:r>
          </a:p>
          <a:p>
            <a:pPr marL="0" indent="0">
              <a:lnSpc>
                <a:spcPct val="11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Large-scale projects require more planning and this is what software engineering is about!</a:t>
            </a:r>
          </a:p>
          <a:p>
            <a:pPr marL="0" indent="0">
              <a:lnSpc>
                <a:spcPct val="11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Unfortunately there is no known approach that, if followed, will guarantee success</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15</a:t>
            </a:fld>
            <a:endParaRPr lang="en-US" dirty="0">
              <a:latin typeface="Georgia" panose="02040502050405020303" pitchFamily="18" charset="0"/>
            </a:endParaRPr>
          </a:p>
        </p:txBody>
      </p:sp>
    </p:spTree>
    <p:extLst>
      <p:ext uri="{BB962C8B-B14F-4D97-AF65-F5344CB8AC3E}">
        <p14:creationId xmlns:p14="http://schemas.microsoft.com/office/powerpoint/2010/main" val="2157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en-US" b="1" dirty="0">
                <a:latin typeface="Georgia" panose="02040502050405020303" pitchFamily="18" charset="0"/>
                <a:ea typeface="Verdana" panose="020B0604030504040204" pitchFamily="34" charset="0"/>
                <a:cs typeface="Verdana" panose="020B0604030504040204" pitchFamily="34" charset="0"/>
              </a:rPr>
              <a:t>General Problems - The </a:t>
            </a:r>
            <a:r>
              <a:rPr lang="en-US" b="1" dirty="0">
                <a:latin typeface="Georgia" panose="02040502050405020303" pitchFamily="18" charset="0"/>
                <a:ea typeface="Verdana" panose="020B0604030504040204" pitchFamily="34" charset="0"/>
                <a:cs typeface="Verdana" panose="020B0604030504040204" pitchFamily="34" charset="0"/>
              </a:rPr>
              <a:t>Nature of Software</a:t>
            </a:r>
            <a:endParaRPr lang="en-US" alt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14339" name="Rectangle 3"/>
          <p:cNvSpPr>
            <a:spLocks noGrp="1" noChangeArrowheads="1"/>
          </p:cNvSpPr>
          <p:nvPr>
            <p:ph type="body" idx="1"/>
          </p:nvPr>
        </p:nvSpPr>
        <p:spPr/>
        <p:txBody>
          <a:bodyPr/>
          <a:lstStyle/>
          <a:p>
            <a:pPr marL="0" indent="0">
              <a:lnSpc>
                <a:spcPct val="100000"/>
              </a:lnSpc>
              <a:buNone/>
            </a:pPr>
            <a:r>
              <a:rPr lang="en-US" altLang="en-US" dirty="0">
                <a:solidFill>
                  <a:srgbClr val="003399"/>
                </a:solidFill>
                <a:latin typeface="Georgia" panose="02040502050405020303" pitchFamily="18" charset="0"/>
                <a:ea typeface="Verdana" panose="020B0604030504040204" pitchFamily="34" charset="0"/>
                <a:cs typeface="Verdana" panose="020B0604030504040204" pitchFamily="34" charset="0"/>
              </a:rPr>
              <a:t>50%</a:t>
            </a:r>
            <a:r>
              <a:rPr lang="en-US" altLang="en-US" dirty="0">
                <a:latin typeface="Georgia" panose="02040502050405020303" pitchFamily="18" charset="0"/>
                <a:ea typeface="Verdana" panose="020B0604030504040204" pitchFamily="34" charset="0"/>
                <a:cs typeface="Verdana" panose="020B0604030504040204" pitchFamily="34" charset="0"/>
              </a:rPr>
              <a:t> of all software projects fail</a:t>
            </a:r>
          </a:p>
          <a:p>
            <a:pPr lvl="1">
              <a:lnSpc>
                <a:spcPct val="100000"/>
              </a:lnSpc>
            </a:pPr>
            <a:r>
              <a:rPr lang="en-US" altLang="en-US" dirty="0">
                <a:latin typeface="Georgia" panose="02040502050405020303" pitchFamily="18" charset="0"/>
                <a:ea typeface="Verdana" panose="020B0604030504040204" pitchFamily="34" charset="0"/>
                <a:cs typeface="Verdana" panose="020B0604030504040204" pitchFamily="34" charset="0"/>
              </a:rPr>
              <a:t>Never delivered/completed</a:t>
            </a:r>
          </a:p>
          <a:p>
            <a:pPr lvl="1">
              <a:lnSpc>
                <a:spcPct val="100000"/>
              </a:lnSpc>
            </a:pPr>
            <a:r>
              <a:rPr lang="en-US" altLang="en-US" dirty="0">
                <a:latin typeface="Georgia" panose="02040502050405020303" pitchFamily="18" charset="0"/>
                <a:ea typeface="Verdana" panose="020B0604030504040204" pitchFamily="34" charset="0"/>
                <a:cs typeface="Verdana" panose="020B0604030504040204" pitchFamily="34" charset="0"/>
              </a:rPr>
              <a:t>Do not meet requirements or user needs</a:t>
            </a:r>
          </a:p>
          <a:p>
            <a:pPr lvl="1">
              <a:lnSpc>
                <a:spcPct val="100000"/>
              </a:lnSpc>
            </a:pPr>
            <a:r>
              <a:rPr lang="en-US" altLang="en-US" dirty="0">
                <a:latin typeface="Georgia" panose="02040502050405020303" pitchFamily="18" charset="0"/>
                <a:ea typeface="Verdana" panose="020B0604030504040204" pitchFamily="34" charset="0"/>
                <a:cs typeface="Verdana" panose="020B0604030504040204" pitchFamily="34" charset="0"/>
              </a:rPr>
              <a:t>Excessive failures (bugs)</a:t>
            </a:r>
          </a:p>
          <a:p>
            <a:pPr lvl="1">
              <a:lnSpc>
                <a:spcPct val="100000"/>
              </a:lnSpc>
            </a:pPr>
            <a:r>
              <a:rPr lang="en-US" altLang="en-US" dirty="0">
                <a:latin typeface="Georgia" panose="02040502050405020303" pitchFamily="18" charset="0"/>
                <a:ea typeface="Verdana" panose="020B0604030504040204" pitchFamily="34" charset="0"/>
                <a:cs typeface="Verdana" panose="020B0604030504040204" pitchFamily="34" charset="0"/>
              </a:rPr>
              <a:t>Excessively over budget or late</a:t>
            </a:r>
          </a:p>
          <a:p>
            <a:pPr marL="457200" lvl="1" indent="0">
              <a:lnSpc>
                <a:spcPct val="100000"/>
              </a:lnSpc>
              <a:buNone/>
            </a:pPr>
            <a:endParaRPr lang="en-US" alt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00000"/>
              </a:lnSpc>
              <a:buNone/>
            </a:pPr>
            <a:r>
              <a:rPr lang="en-US" altLang="en-US" dirty="0">
                <a:solidFill>
                  <a:srgbClr val="003399"/>
                </a:solidFill>
                <a:latin typeface="Georgia" panose="02040502050405020303" pitchFamily="18" charset="0"/>
                <a:ea typeface="Verdana" panose="020B0604030504040204" pitchFamily="34" charset="0"/>
                <a:cs typeface="Verdana" panose="020B0604030504040204" pitchFamily="34" charset="0"/>
              </a:rPr>
              <a:t>Quality and reliability </a:t>
            </a:r>
            <a:r>
              <a:rPr lang="en-US" altLang="en-US" dirty="0">
                <a:latin typeface="Georgia" panose="02040502050405020303" pitchFamily="18" charset="0"/>
                <a:ea typeface="Verdana" panose="020B0604030504040204" pitchFamily="34" charset="0"/>
                <a:cs typeface="Verdana" panose="020B0604030504040204" pitchFamily="34" charset="0"/>
              </a:rPr>
              <a:t>of many software systems can not be </a:t>
            </a:r>
            <a:r>
              <a:rPr lang="en-US" altLang="en-US" dirty="0">
                <a:solidFill>
                  <a:srgbClr val="003399"/>
                </a:solidFill>
                <a:latin typeface="Georgia" panose="02040502050405020303" pitchFamily="18" charset="0"/>
                <a:ea typeface="Verdana" panose="020B0604030504040204" pitchFamily="34" charset="0"/>
                <a:cs typeface="Verdana" panose="020B0604030504040204" pitchFamily="34" charset="0"/>
              </a:rPr>
              <a:t>formally assessed</a:t>
            </a:r>
          </a:p>
        </p:txBody>
      </p:sp>
      <p:sp>
        <p:nvSpPr>
          <p:cNvPr id="2" name="Slide Number Placeholder 3">
            <a:extLst>
              <a:ext uri="{FF2B5EF4-FFF2-40B4-BE49-F238E27FC236}">
                <a16:creationId xmlns:a16="http://schemas.microsoft.com/office/drawing/2014/main" id="{2CEBC868-8C56-E759-090C-42AAF1A83C1C}"/>
              </a:ext>
            </a:extLst>
          </p:cNvPr>
          <p:cNvSpPr>
            <a:spLocks noGrp="1"/>
          </p:cNvSpPr>
          <p:nvPr>
            <p:ph type="sldNum" sz="quarter" idx="12"/>
          </p:nvPr>
        </p:nvSpPr>
        <p:spPr>
          <a:xfrm>
            <a:off x="8610600" y="6356350"/>
            <a:ext cx="2743200" cy="365125"/>
          </a:xfrm>
        </p:spPr>
        <p:txBody>
          <a:bodyPr/>
          <a:lstStyle/>
          <a:p>
            <a:fld id="{018ADC6A-C2A9-48EE-BF98-A52FBFA7FE8F}" type="slidenum">
              <a:rPr lang="en-US" smtClean="0">
                <a:latin typeface="Georgia" panose="02040502050405020303" pitchFamily="18" charset="0"/>
              </a:rPr>
              <a:t>16</a:t>
            </a:fld>
            <a:endParaRPr lang="en-US" dirty="0">
              <a:latin typeface="Georgia" panose="02040502050405020303" pitchFamily="18" charset="0"/>
            </a:endParaRPr>
          </a:p>
        </p:txBody>
      </p:sp>
    </p:spTree>
    <p:extLst>
      <p:ext uri="{BB962C8B-B14F-4D97-AF65-F5344CB8AC3E}">
        <p14:creationId xmlns:p14="http://schemas.microsoft.com/office/powerpoint/2010/main" val="330178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Georgia" panose="02040502050405020303" pitchFamily="18" charset="0"/>
                <a:ea typeface="Verdana" panose="020B0604030504040204" pitchFamily="34" charset="0"/>
                <a:cs typeface="Verdana" panose="020B0604030504040204" pitchFamily="34" charset="0"/>
              </a:rPr>
              <a:t>Software Production Problems </a:t>
            </a:r>
            <a:r>
              <a:rPr lang="en-US" alt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US" b="1" dirty="0">
                <a:latin typeface="Georgia" panose="02040502050405020303" pitchFamily="18" charset="0"/>
                <a:ea typeface="Verdana" panose="020B0604030504040204" pitchFamily="34" charset="0"/>
                <a:cs typeface="Verdana" panose="020B0604030504040204" pitchFamily="34" charset="0"/>
              </a:rPr>
              <a:t>Complexity</a:t>
            </a:r>
          </a:p>
          <a:p>
            <a:pPr marL="0" indent="0">
              <a:lnSpc>
                <a:spcPct val="10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00000"/>
              </a:lnSpc>
            </a:pPr>
            <a:r>
              <a:rPr lang="en-US" dirty="0">
                <a:latin typeface="Georgia" panose="02040502050405020303" pitchFamily="18" charset="0"/>
                <a:ea typeface="Verdana" panose="020B0604030504040204" pitchFamily="34" charset="0"/>
                <a:cs typeface="Verdana" panose="020B0604030504040204" pitchFamily="34" charset="0"/>
              </a:rPr>
              <a:t>Interacting parts in a software system.  Functions or objects, and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invoked</a:t>
            </a:r>
            <a:r>
              <a:rPr lang="en-US" dirty="0">
                <a:latin typeface="Georgia" panose="02040502050405020303" pitchFamily="18" charset="0"/>
                <a:ea typeface="Verdana" panose="020B0604030504040204" pitchFamily="34" charset="0"/>
                <a:cs typeface="Verdana" panose="020B0604030504040204" pitchFamily="34" charset="0"/>
              </a:rPr>
              <a:t> as needed rather than being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replicated</a:t>
            </a:r>
          </a:p>
          <a:p>
            <a:pPr marL="0" indent="0">
              <a:lnSpc>
                <a:spcPct val="10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00000"/>
              </a:lnSpc>
            </a:pPr>
            <a:r>
              <a:rPr lang="en-US" dirty="0">
                <a:latin typeface="Georgia" panose="02040502050405020303" pitchFamily="18" charset="0"/>
                <a:ea typeface="Verdana" panose="020B0604030504040204" pitchFamily="34" charset="0"/>
                <a:cs typeface="Verdana" panose="020B0604030504040204" pitchFamily="34" charset="0"/>
              </a:rPr>
              <a:t>Software parts have several different kinds of interactions, including serial and concurrent invocations,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state</a:t>
            </a:r>
            <a:r>
              <a:rPr lang="en-US" dirty="0">
                <a:latin typeface="Georgia" panose="02040502050405020303" pitchFamily="18" charset="0"/>
                <a:ea typeface="Verdana" panose="020B0604030504040204" pitchFamily="34" charset="0"/>
                <a:cs typeface="Verdana" panose="020B0604030504040204" pitchFamily="34" charset="0"/>
              </a:rPr>
              <a:t> transitions, data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couplings</a:t>
            </a:r>
            <a:r>
              <a:rPr lang="en-US" dirty="0">
                <a:latin typeface="Georgia" panose="02040502050405020303" pitchFamily="18" charset="0"/>
                <a:ea typeface="Verdana" panose="020B0604030504040204" pitchFamily="34" charset="0"/>
                <a:cs typeface="Verdana" panose="020B0604030504040204" pitchFamily="34" charset="0"/>
              </a:rPr>
              <a:t>, and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interfaces</a:t>
            </a:r>
            <a:r>
              <a:rPr lang="en-US" dirty="0">
                <a:latin typeface="Georgia" panose="02040502050405020303" pitchFamily="18" charset="0"/>
                <a:ea typeface="Verdana" panose="020B0604030504040204" pitchFamily="34" charset="0"/>
                <a:cs typeface="Verdana" panose="020B0604030504040204" pitchFamily="34" charset="0"/>
              </a:rPr>
              <a:t> to databases and external systems</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17</a:t>
            </a:fld>
            <a:endParaRPr lang="en-US">
              <a:latin typeface="Georgia" panose="02040502050405020303" pitchFamily="18" charset="0"/>
            </a:endParaRPr>
          </a:p>
        </p:txBody>
      </p:sp>
    </p:spTree>
    <p:extLst>
      <p:ext uri="{BB962C8B-B14F-4D97-AF65-F5344CB8AC3E}">
        <p14:creationId xmlns:p14="http://schemas.microsoft.com/office/powerpoint/2010/main" val="108505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Georgia" panose="02040502050405020303" pitchFamily="18" charset="0"/>
                <a:ea typeface="Verdana" panose="020B0604030504040204" pitchFamily="34" charset="0"/>
                <a:cs typeface="Verdana" panose="020B0604030504040204" pitchFamily="34" charset="0"/>
              </a:rPr>
              <a:t>Software Production Problems </a:t>
            </a:r>
            <a:r>
              <a:rPr lang="en-US" alt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85000" lnSpcReduction="20000"/>
          </a:bodyPr>
          <a:lstStyle/>
          <a:p>
            <a:pPr marL="0" indent="0">
              <a:lnSpc>
                <a:spcPct val="110000"/>
              </a:lnSpc>
              <a:buNone/>
            </a:pPr>
            <a:r>
              <a:rPr lang="en-US" sz="3000" b="1" dirty="0">
                <a:latin typeface="Georgia" panose="02040502050405020303" pitchFamily="18" charset="0"/>
                <a:ea typeface="Verdana" panose="020B0604030504040204" pitchFamily="34" charset="0"/>
                <a:cs typeface="Verdana" panose="020B0604030504040204" pitchFamily="34" charset="0"/>
              </a:rPr>
              <a:t>Conformity</a:t>
            </a:r>
            <a:endParaRPr lang="en-US" b="1"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10000"/>
              </a:lnSpc>
            </a:pPr>
            <a:r>
              <a:rPr lang="en-US" dirty="0">
                <a:latin typeface="Georgia" panose="02040502050405020303" pitchFamily="18" charset="0"/>
                <a:ea typeface="Verdana" panose="020B0604030504040204" pitchFamily="34" charset="0"/>
                <a:cs typeface="Verdana" panose="020B0604030504040204" pitchFamily="34" charset="0"/>
              </a:rPr>
              <a:t>Lack of conformity can cause problems when an existing software component cannot be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reused</a:t>
            </a:r>
            <a:r>
              <a:rPr lang="en-US" dirty="0">
                <a:latin typeface="Georgia" panose="02040502050405020303" pitchFamily="18" charset="0"/>
                <a:ea typeface="Verdana" panose="020B0604030504040204" pitchFamily="34" charset="0"/>
                <a:cs typeface="Verdana" panose="020B0604030504040204" pitchFamily="34" charset="0"/>
              </a:rPr>
              <a:t> as planned because it does not conform to the needs of the product under development</a:t>
            </a:r>
          </a:p>
          <a:p>
            <a:pPr>
              <a:lnSpc>
                <a:spcPct val="110000"/>
              </a:lnSpc>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10000"/>
              </a:lnSpc>
            </a:pPr>
            <a:r>
              <a:rPr lang="en-US" dirty="0">
                <a:latin typeface="Georgia" panose="02040502050405020303" pitchFamily="18" charset="0"/>
                <a:ea typeface="Verdana" panose="020B0604030504040204" pitchFamily="34" charset="0"/>
                <a:cs typeface="Verdana" panose="020B0604030504040204" pitchFamily="34" charset="0"/>
              </a:rPr>
              <a:t>Lack of conformity might not be discovered until late in a project</a:t>
            </a:r>
          </a:p>
          <a:p>
            <a:pPr>
              <a:lnSpc>
                <a:spcPct val="110000"/>
              </a:lnSpc>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10000"/>
              </a:lnSpc>
            </a:pPr>
            <a:r>
              <a:rPr lang="en-US" dirty="0">
                <a:latin typeface="Georgia" panose="02040502050405020303" pitchFamily="18" charset="0"/>
                <a:ea typeface="Verdana" panose="020B0604030504040204" pitchFamily="34" charset="0"/>
                <a:cs typeface="Verdana" panose="020B0604030504040204" pitchFamily="34" charset="0"/>
              </a:rPr>
              <a:t>This requires an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unplanned allocation of resources </a:t>
            </a:r>
            <a:r>
              <a:rPr lang="en-US" dirty="0">
                <a:latin typeface="Georgia" panose="02040502050405020303" pitchFamily="18" charset="0"/>
                <a:ea typeface="Verdana" panose="020B0604030504040204" pitchFamily="34" charset="0"/>
                <a:cs typeface="Verdana" panose="020B0604030504040204" pitchFamily="34" charset="0"/>
              </a:rPr>
              <a:t>(usually) and can delay project completion</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18</a:t>
            </a:fld>
            <a:endParaRPr lang="en-US">
              <a:latin typeface="Georgia" panose="02040502050405020303" pitchFamily="18" charset="0"/>
            </a:endParaRPr>
          </a:p>
        </p:txBody>
      </p:sp>
    </p:spTree>
    <p:extLst>
      <p:ext uri="{BB962C8B-B14F-4D97-AF65-F5344CB8AC3E}">
        <p14:creationId xmlns:p14="http://schemas.microsoft.com/office/powerpoint/2010/main" val="109574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Georgia" panose="02040502050405020303" pitchFamily="18" charset="0"/>
                <a:ea typeface="Verdana" panose="020B0604030504040204" pitchFamily="34" charset="0"/>
                <a:cs typeface="Verdana" panose="020B0604030504040204" pitchFamily="34" charset="0"/>
              </a:rPr>
              <a:t>Software Production Problems </a:t>
            </a:r>
            <a:r>
              <a:rPr lang="en-US" alt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Changeability</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r>
              <a:rPr lang="en-US" dirty="0">
                <a:latin typeface="Georgia" panose="02040502050405020303" pitchFamily="18" charset="0"/>
                <a:ea typeface="Verdana" panose="020B0604030504040204" pitchFamily="34" charset="0"/>
                <a:cs typeface="Verdana" panose="020B0604030504040204" pitchFamily="34" charset="0"/>
              </a:rPr>
              <a:t>Software can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easily</a:t>
            </a:r>
            <a:r>
              <a:rPr lang="en-US" dirty="0">
                <a:latin typeface="Georgia" panose="02040502050405020303" pitchFamily="18" charset="0"/>
                <a:ea typeface="Verdana" panose="020B0604030504040204" pitchFamily="34" charset="0"/>
                <a:cs typeface="Verdana" panose="020B0604030504040204" pitchFamily="34" charset="0"/>
              </a:rPr>
              <a:t>” be changed, but a bridge is almost impossible to move</a:t>
            </a:r>
          </a:p>
          <a:p>
            <a:endParaRPr lang="en-US" dirty="0">
              <a:latin typeface="Georgia" panose="02040502050405020303" pitchFamily="18" charset="0"/>
              <a:ea typeface="Verdana" panose="020B0604030504040204" pitchFamily="34" charset="0"/>
              <a:cs typeface="Verdana" panose="020B0604030504040204" pitchFamily="34" charset="0"/>
            </a:endParaRPr>
          </a:p>
          <a:p>
            <a:r>
              <a:rPr lang="en-US" dirty="0">
                <a:latin typeface="Georgia" panose="02040502050405020303" pitchFamily="18" charset="0"/>
                <a:ea typeface="Verdana" panose="020B0604030504040204" pitchFamily="34" charset="0"/>
                <a:cs typeface="Verdana" panose="020B0604030504040204" pitchFamily="34" charset="0"/>
              </a:rPr>
              <a:t>However, this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does not mean that software is easy to change, side effects!</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19</a:t>
            </a:fld>
            <a:endParaRPr lang="en-US">
              <a:latin typeface="Georgia" panose="02040502050405020303" pitchFamily="18" charset="0"/>
            </a:endParaRPr>
          </a:p>
        </p:txBody>
      </p:sp>
    </p:spTree>
    <p:extLst>
      <p:ext uri="{BB962C8B-B14F-4D97-AF65-F5344CB8AC3E}">
        <p14:creationId xmlns:p14="http://schemas.microsoft.com/office/powerpoint/2010/main" val="223047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C910-D1E7-448F-8F38-0B59E2528C36}"/>
              </a:ext>
            </a:extLst>
          </p:cNvPr>
          <p:cNvSpPr>
            <a:spLocks noGrp="1"/>
          </p:cNvSpPr>
          <p:nvPr>
            <p:ph type="title"/>
          </p:nvPr>
        </p:nvSpPr>
        <p:spPr/>
        <p:txBody>
          <a:bodyPr vert="horz" lIns="91440" tIns="45720" rIns="91440" bIns="45720" rtlCol="0" anchor="ctr">
            <a:normAutofit/>
          </a:bodyPr>
          <a:lstStyle/>
          <a:p>
            <a:r>
              <a:rPr lang="en-US" b="1" dirty="0">
                <a:latin typeface="Georgia" panose="02040502050405020303" pitchFamily="18" charset="0"/>
                <a:ea typeface="Verdana" panose="020B0604030504040204" pitchFamily="34" charset="0"/>
                <a:cs typeface="Verdana" panose="020B0604030504040204" pitchFamily="34" charset="0"/>
              </a:rPr>
              <a:t>Syllabus and Plan</a:t>
            </a:r>
          </a:p>
        </p:txBody>
      </p:sp>
      <p:sp>
        <p:nvSpPr>
          <p:cNvPr id="3" name="Content Placeholder 2">
            <a:extLst>
              <a:ext uri="{FF2B5EF4-FFF2-40B4-BE49-F238E27FC236}">
                <a16:creationId xmlns:a16="http://schemas.microsoft.com/office/drawing/2014/main" id="{C603F4AE-526B-F430-0230-0499155EC072}"/>
              </a:ext>
            </a:extLst>
          </p:cNvPr>
          <p:cNvSpPr>
            <a:spLocks noGrp="1"/>
          </p:cNvSpPr>
          <p:nvPr>
            <p:ph idx="1"/>
          </p:nvPr>
        </p:nvSpPr>
        <p:spPr/>
        <p:txBody>
          <a:bodyPr/>
          <a:lstStyle/>
          <a:p>
            <a:pPr marL="0" indent="0">
              <a:buNone/>
            </a:pPr>
            <a:r>
              <a:rPr lang="en-US" dirty="0">
                <a:latin typeface="Georgia" panose="02040502050405020303" pitchFamily="18" charset="0"/>
                <a:hlinkClick r:id="rId2"/>
              </a:rPr>
              <a:t>aalali.github.io/sef24-csye7230</a:t>
            </a:r>
            <a:endParaRPr lang="en-US"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122488AC-CFDB-F284-668C-B9D8D213AD2F}"/>
              </a:ext>
            </a:extLst>
          </p:cNvPr>
          <p:cNvSpPr>
            <a:spLocks noGrp="1"/>
          </p:cNvSpPr>
          <p:nvPr>
            <p:ph type="sldNum" sz="quarter" idx="12"/>
          </p:nvPr>
        </p:nvSpPr>
        <p:spPr/>
        <p:txBody>
          <a:bodyPr/>
          <a:lstStyle/>
          <a:p>
            <a:fld id="{018ADC6A-C2A9-48EE-BF98-A52FBFA7FE8F}" type="slidenum">
              <a:rPr lang="en-US" smtClean="0">
                <a:latin typeface="Georgia" panose="02040502050405020303" pitchFamily="18" charset="0"/>
              </a:rPr>
              <a:t>2</a:t>
            </a:fld>
            <a:endParaRPr lang="en-US">
              <a:latin typeface="Georgia" panose="02040502050405020303" pitchFamily="18" charset="0"/>
            </a:endParaRPr>
          </a:p>
        </p:txBody>
      </p:sp>
    </p:spTree>
    <p:extLst>
      <p:ext uri="{BB962C8B-B14F-4D97-AF65-F5344CB8AC3E}">
        <p14:creationId xmlns:p14="http://schemas.microsoft.com/office/powerpoint/2010/main" val="4143749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Georgia" panose="02040502050405020303" pitchFamily="18" charset="0"/>
                <a:ea typeface="Verdana" panose="020B0604030504040204" pitchFamily="34" charset="0"/>
                <a:cs typeface="Verdana" panose="020B0604030504040204" pitchFamily="34" charset="0"/>
              </a:rPr>
              <a:t>Software Production Problems </a:t>
            </a:r>
            <a:r>
              <a:rPr lang="en-US" alt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Invisibility</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Software is very hard to visualize</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Effects of executing software on a digital computer are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observable</a:t>
            </a:r>
            <a:r>
              <a:rPr lang="en-US" dirty="0">
                <a:latin typeface="Georgia" panose="02040502050405020303" pitchFamily="18" charset="0"/>
                <a:ea typeface="Verdana" panose="020B0604030504040204" pitchFamily="34" charset="0"/>
                <a:cs typeface="Verdana" panose="020B0604030504040204" pitchFamily="34" charset="0"/>
              </a:rPr>
              <a:t>, software itself cannot be seen, tasted, smelled, touched, or heard.  My code isn’t a living tree? Maybe a virtual tree?</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Due to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no physical presence</a:t>
            </a:r>
            <a:r>
              <a:rPr lang="en-US" dirty="0">
                <a:latin typeface="Georgia" panose="02040502050405020303" pitchFamily="18" charset="0"/>
                <a:ea typeface="Verdana" panose="020B0604030504040204" pitchFamily="34" charset="0"/>
                <a:cs typeface="Verdana" panose="020B0604030504040204" pitchFamily="34" charset="0"/>
              </a:rPr>
              <a:t>, software engineers must use different representations at different levels of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abstraction</a:t>
            </a:r>
            <a:r>
              <a:rPr lang="en-US" dirty="0">
                <a:latin typeface="Georgia" panose="02040502050405020303" pitchFamily="18" charset="0"/>
                <a:ea typeface="Verdana" panose="020B0604030504040204" pitchFamily="34" charset="0"/>
                <a:cs typeface="Verdana" panose="020B0604030504040204" pitchFamily="34" charset="0"/>
              </a:rPr>
              <a:t> in an attempt to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visualize.  </a:t>
            </a:r>
            <a:r>
              <a:rPr lang="en-US" dirty="0">
                <a:latin typeface="Georgia" panose="02040502050405020303" pitchFamily="18" charset="0"/>
                <a:ea typeface="Verdana" panose="020B0604030504040204" pitchFamily="34" charset="0"/>
                <a:cs typeface="Verdana" panose="020B0604030504040204" pitchFamily="34" charset="0"/>
              </a:rPr>
              <a:t>A diamond as a service?</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20</a:t>
            </a:fld>
            <a:endParaRPr lang="en-US">
              <a:latin typeface="Georgia" panose="02040502050405020303" pitchFamily="18" charset="0"/>
            </a:endParaRPr>
          </a:p>
        </p:txBody>
      </p:sp>
    </p:spTree>
    <p:extLst>
      <p:ext uri="{BB962C8B-B14F-4D97-AF65-F5344CB8AC3E}">
        <p14:creationId xmlns:p14="http://schemas.microsoft.com/office/powerpoint/2010/main" val="136227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Georgia" panose="02040502050405020303" pitchFamily="18" charset="0"/>
                <a:ea typeface="Verdana" panose="020B0604030504040204" pitchFamily="34" charset="0"/>
                <a:cs typeface="Verdana" panose="020B0604030504040204" pitchFamily="34" charset="0"/>
              </a:rPr>
              <a:t>Software Production Problems </a:t>
            </a:r>
            <a:r>
              <a:rPr lang="en-US" alt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Brook’s “No Silver Bullet” [IEEE Computer 9(4), 1987]</a:t>
            </a:r>
          </a:p>
          <a:p>
            <a:pPr lvl="1"/>
            <a:r>
              <a:rPr lang="en-US" dirty="0">
                <a:latin typeface="Georgia" panose="02040502050405020303" pitchFamily="18" charset="0"/>
                <a:ea typeface="Verdana" panose="020B0604030504040204" pitchFamily="34" charset="0"/>
                <a:cs typeface="Verdana" panose="020B0604030504040204" pitchFamily="34" charset="0"/>
              </a:rPr>
              <a:t>Software is very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difficult to develop, and most likely will not get easier</a:t>
            </a:r>
          </a:p>
          <a:p>
            <a:pPr lvl="1"/>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Reuse</a:t>
            </a:r>
            <a:r>
              <a:rPr lang="en-US" dirty="0">
                <a:latin typeface="Georgia" panose="02040502050405020303" pitchFamily="18" charset="0"/>
                <a:ea typeface="Verdana" panose="020B0604030504040204" pitchFamily="34" charset="0"/>
                <a:cs typeface="Verdana" panose="020B0604030504040204" pitchFamily="34" charset="0"/>
              </a:rPr>
              <a:t> is one solution suggested</a:t>
            </a:r>
          </a:p>
          <a:p>
            <a:pPr marL="457200" lvl="1"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lvl="1" indent="0">
              <a:spcBef>
                <a:spcPts val="1000"/>
              </a:spcBef>
              <a:buNone/>
            </a:pPr>
            <a:r>
              <a:rPr lang="en-US" sz="2800" dirty="0">
                <a:latin typeface="Georgia" panose="02040502050405020303" pitchFamily="18" charset="0"/>
                <a:ea typeface="Verdana" panose="020B0604030504040204" pitchFamily="34" charset="0"/>
                <a:cs typeface="Verdana" panose="020B0604030504040204" pitchFamily="34" charset="0"/>
              </a:rPr>
              <a:t>Brooks insists that there is no one silver bullet -- "there is no single development, in either technology or management technique, which by itself promises even one order of magnitude [tenfold] </a:t>
            </a:r>
            <a:r>
              <a:rPr lang="en-US" sz="2800" dirty="0">
                <a:solidFill>
                  <a:srgbClr val="003399"/>
                </a:solidFill>
                <a:latin typeface="Georgia" panose="02040502050405020303" pitchFamily="18" charset="0"/>
                <a:ea typeface="Verdana" panose="020B0604030504040204" pitchFamily="34" charset="0"/>
                <a:cs typeface="Verdana" panose="020B0604030504040204" pitchFamily="34" charset="0"/>
              </a:rPr>
              <a:t>improvement within a decade in productivity, in reliability, in simplicity</a:t>
            </a:r>
            <a:r>
              <a:rPr lang="en-US" sz="2800" dirty="0">
                <a:latin typeface="Georgia" panose="02040502050405020303" pitchFamily="18" charset="0"/>
                <a:ea typeface="Verdana" panose="020B0604030504040204" pitchFamily="34" charset="0"/>
                <a:cs typeface="Verdana" panose="020B0604030504040204" pitchFamily="34" charset="0"/>
              </a:rPr>
              <a:t>."</a:t>
            </a:r>
            <a:endParaRPr lang="en-US"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21</a:t>
            </a:fld>
            <a:endParaRPr lang="en-US">
              <a:latin typeface="Georgia" panose="02040502050405020303" pitchFamily="18" charset="0"/>
            </a:endParaRPr>
          </a:p>
        </p:txBody>
      </p:sp>
    </p:spTree>
    <p:extLst>
      <p:ext uri="{BB962C8B-B14F-4D97-AF65-F5344CB8AC3E}">
        <p14:creationId xmlns:p14="http://schemas.microsoft.com/office/powerpoint/2010/main" val="4257981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Crisis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r>
              <a:rPr lang="en-US" b="1" dirty="0">
                <a:latin typeface="Georgia" panose="02040502050405020303" pitchFamily="18" charset="0"/>
                <a:ea typeface="Verdana" panose="020B0604030504040204" pitchFamily="34" charset="0"/>
                <a:cs typeface="Verdana" panose="020B0604030504040204" pitchFamily="34" charset="0"/>
              </a:rPr>
              <a:t> </a:t>
            </a:r>
            <a:r>
              <a:rPr lang="en-US" b="1" dirty="0">
                <a:latin typeface="Georgia" panose="02040502050405020303" pitchFamily="18" charset="0"/>
                <a:ea typeface="Verdana" panose="020B0604030504040204" pitchFamily="34" charset="0"/>
                <a:cs typeface="Verdana" panose="020B0604030504040204" pitchFamily="34" charset="0"/>
                <a:hlinkClick r:id="rId3"/>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85000" lnSpcReduction="20000"/>
          </a:bodyPr>
          <a:lstStyle/>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“Software Crisis” NATO Software Engineering Conference in </a:t>
            </a:r>
            <a:r>
              <a:rPr lang="en-US" b="1" dirty="0">
                <a:latin typeface="Georgia" panose="02040502050405020303" pitchFamily="18" charset="0"/>
                <a:ea typeface="Verdana" panose="020B0604030504040204" pitchFamily="34" charset="0"/>
                <a:cs typeface="Verdana" panose="020B0604030504040204" pitchFamily="34" charset="0"/>
              </a:rPr>
              <a:t>1968</a:t>
            </a:r>
            <a:r>
              <a:rPr lang="en-US" dirty="0">
                <a:latin typeface="Georgia" panose="02040502050405020303" pitchFamily="18" charset="0"/>
                <a:ea typeface="Verdana" panose="020B0604030504040204" pitchFamily="34" charset="0"/>
                <a:cs typeface="Verdana" panose="020B0604030504040204" pitchFamily="34" charset="0"/>
              </a:rPr>
              <a:t> at </a:t>
            </a:r>
            <a:r>
              <a:rPr lang="en-US" dirty="0" err="1">
                <a:latin typeface="Georgia" panose="02040502050405020303" pitchFamily="18" charset="0"/>
                <a:ea typeface="Verdana" panose="020B0604030504040204" pitchFamily="34" charset="0"/>
                <a:cs typeface="Verdana" panose="020B0604030504040204" pitchFamily="34" charset="0"/>
              </a:rPr>
              <a:t>Garmisch</a:t>
            </a:r>
            <a:r>
              <a:rPr lang="en-US" dirty="0">
                <a:latin typeface="Georgia" panose="02040502050405020303" pitchFamily="18" charset="0"/>
                <a:ea typeface="Verdana" panose="020B0604030504040204" pitchFamily="34" charset="0"/>
                <a:cs typeface="Verdana" panose="020B0604030504040204" pitchFamily="34" charset="0"/>
              </a:rPr>
              <a:t>, Germany</a:t>
            </a:r>
          </a:p>
          <a:p>
            <a:pPr marL="0" indent="0">
              <a:lnSpc>
                <a:spcPct val="11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“The major cause of the software crisis is that the machines have become several orders of magnitude more powerful! </a:t>
            </a:r>
          </a:p>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To put it quite bluntly: </a:t>
            </a:r>
            <a:r>
              <a:rPr lang="en-US" dirty="0">
                <a:highlight>
                  <a:srgbClr val="C0C0C0"/>
                </a:highlight>
                <a:latin typeface="Georgia" panose="02040502050405020303" pitchFamily="18" charset="0"/>
                <a:ea typeface="Verdana" panose="020B0604030504040204" pitchFamily="34" charset="0"/>
                <a:cs typeface="Verdana" panose="020B0604030504040204" pitchFamily="34" charset="0"/>
              </a:rPr>
              <a:t>as long as there were no machines, programming was no problem at all; when we had a few weak computers, programming became a mild problem, and now we have gigantic computers, programming has become an equally gigantic problem.”  </a:t>
            </a:r>
          </a:p>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a:t>
            </a:r>
            <a:r>
              <a:rPr lang="en-US" dirty="0" err="1">
                <a:latin typeface="Georgia" panose="02040502050405020303" pitchFamily="18" charset="0"/>
                <a:ea typeface="Verdana" panose="020B0604030504040204" pitchFamily="34" charset="0"/>
                <a:cs typeface="Verdana" panose="020B0604030504040204" pitchFamily="34" charset="0"/>
              </a:rPr>
              <a:t>Edsger</a:t>
            </a:r>
            <a:r>
              <a:rPr lang="en-US" dirty="0">
                <a:latin typeface="Georgia" panose="02040502050405020303" pitchFamily="18" charset="0"/>
                <a:ea typeface="Verdana" panose="020B0604030504040204" pitchFamily="34" charset="0"/>
                <a:cs typeface="Verdana" panose="020B0604030504040204" pitchFamily="34" charset="0"/>
              </a:rPr>
              <a:t> Dijkstra, The Humble Programmer (EWD340), Communications of the ACM, 1972 ACM Turing Award Lecture</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22</a:t>
            </a:fld>
            <a:endParaRPr lang="en-US">
              <a:latin typeface="Georgia" panose="02040502050405020303" pitchFamily="18" charset="0"/>
            </a:endParaRPr>
          </a:p>
        </p:txBody>
      </p:sp>
    </p:spTree>
    <p:extLst>
      <p:ext uri="{BB962C8B-B14F-4D97-AF65-F5344CB8AC3E}">
        <p14:creationId xmlns:p14="http://schemas.microsoft.com/office/powerpoint/2010/main" val="18621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eorgia" panose="02040502050405020303" pitchFamily="18" charset="0"/>
                <a:ea typeface="Verdana" panose="020B0604030504040204" pitchFamily="34" charset="0"/>
                <a:cs typeface="Verdana" panose="020B0604030504040204" pitchFamily="34" charset="0"/>
              </a:rPr>
              <a:t>History’s Worst Software Bugs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b="1" dirty="0">
                <a:latin typeface="Georgia" panose="02040502050405020303" pitchFamily="18" charset="0"/>
                <a:ea typeface="Verdana" panose="020B0604030504040204" pitchFamily="34" charset="0"/>
                <a:cs typeface="Verdana" panose="020B0604030504040204" pitchFamily="34" charset="0"/>
              </a:rPr>
              <a:t>1993 – Intel Pentium floating point divide</a:t>
            </a: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Pentium chip to make mistakes when dividing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floating-point numbers </a:t>
            </a:r>
            <a:r>
              <a:rPr lang="en-US" dirty="0">
                <a:latin typeface="Georgia" panose="02040502050405020303" pitchFamily="18" charset="0"/>
                <a:ea typeface="Verdana" panose="020B0604030504040204" pitchFamily="34" charset="0"/>
                <a:cs typeface="Verdana" panose="020B0604030504040204" pitchFamily="34" charset="0"/>
              </a:rPr>
              <a:t>that occur within a specific range</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For example, dividing 4195835.0/3145727.0 yields 1.33374 instead of 1.33382,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an error of 0.006 percent</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Although the bug affects few users, it becomes a public relations nightmare</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With an estimated 3 million to 5 million defective chips in circulation, at first Intel only offers to replace Pentium chips for consumers who can prove that they need high accuracy; </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eventually the company relents and agrees to replace the chips for anyone who complains. The bug ultimately costs Intel </a:t>
            </a:r>
            <a:r>
              <a:rPr lang="en-US" b="1" dirty="0">
                <a:latin typeface="Georgia" panose="02040502050405020303" pitchFamily="18" charset="0"/>
                <a:ea typeface="Verdana" panose="020B0604030504040204" pitchFamily="34" charset="0"/>
                <a:cs typeface="Verdana" panose="020B0604030504040204" pitchFamily="34" charset="0"/>
              </a:rPr>
              <a:t>$475 million</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23</a:t>
            </a:fld>
            <a:endParaRPr lang="en-US">
              <a:latin typeface="Georgia" panose="02040502050405020303" pitchFamily="18" charset="0"/>
            </a:endParaRPr>
          </a:p>
        </p:txBody>
      </p:sp>
    </p:spTree>
    <p:extLst>
      <p:ext uri="{BB962C8B-B14F-4D97-AF65-F5344CB8AC3E}">
        <p14:creationId xmlns:p14="http://schemas.microsoft.com/office/powerpoint/2010/main" val="3147602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eorgia" panose="02040502050405020303" pitchFamily="18" charset="0"/>
                <a:ea typeface="Verdana" panose="020B0604030504040204" pitchFamily="34" charset="0"/>
                <a:cs typeface="Verdana" panose="020B0604030504040204" pitchFamily="34" charset="0"/>
              </a:rPr>
              <a:t>History’s Worst Software Bugs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lnSpc>
                <a:spcPct val="120000"/>
              </a:lnSpc>
              <a:buNone/>
            </a:pPr>
            <a:r>
              <a:rPr lang="en-US" b="1" dirty="0">
                <a:latin typeface="Georgia" panose="02040502050405020303" pitchFamily="18" charset="0"/>
                <a:ea typeface="Verdana" panose="020B0604030504040204" pitchFamily="34" charset="0"/>
                <a:cs typeface="Verdana" panose="020B0604030504040204" pitchFamily="34" charset="0"/>
              </a:rPr>
              <a:t>1993 – </a:t>
            </a:r>
            <a:r>
              <a:rPr lang="en-US" sz="2900" b="1" dirty="0">
                <a:latin typeface="Georgia" panose="02040502050405020303" pitchFamily="18" charset="0"/>
                <a:ea typeface="Verdana" panose="020B0604030504040204" pitchFamily="34" charset="0"/>
                <a:cs typeface="Verdana" panose="020B0604030504040204" pitchFamily="34" charset="0"/>
              </a:rPr>
              <a:t>CrowdStrike and Windows</a:t>
            </a:r>
          </a:p>
          <a:p>
            <a:pPr>
              <a:lnSpc>
                <a:spcPct val="120000"/>
              </a:lnSpc>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~25% of Fortune 500 companies experienced disruptions due to the CrowdStrike outage</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Airlines, Healthcare, and Banking most impacted</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Estimated Financial Loss due to the CrowdStrike outage: </a:t>
            </a:r>
            <a:r>
              <a:rPr lang="en-US" b="1" dirty="0">
                <a:latin typeface="Georgia" panose="02040502050405020303" pitchFamily="18" charset="0"/>
                <a:ea typeface="Verdana" panose="020B0604030504040204" pitchFamily="34" charset="0"/>
                <a:cs typeface="Verdana" panose="020B0604030504040204" pitchFamily="34" charset="0"/>
              </a:rPr>
              <a:t>$5.4 billion</a:t>
            </a:r>
            <a:r>
              <a:rPr lang="en-US" dirty="0">
                <a:latin typeface="Georgia" panose="02040502050405020303" pitchFamily="18" charset="0"/>
                <a:ea typeface="Verdana" panose="020B0604030504040204" pitchFamily="34" charset="0"/>
                <a:cs typeface="Verdana" panose="020B0604030504040204" pitchFamily="34" charset="0"/>
              </a:rPr>
              <a:t> for the Fortune 500, excluding Microsoft</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24</a:t>
            </a:fld>
            <a:endParaRPr lang="en-US">
              <a:latin typeface="Georgia" panose="02040502050405020303" pitchFamily="18" charset="0"/>
            </a:endParaRPr>
          </a:p>
        </p:txBody>
      </p:sp>
    </p:spTree>
    <p:extLst>
      <p:ext uri="{BB962C8B-B14F-4D97-AF65-F5344CB8AC3E}">
        <p14:creationId xmlns:p14="http://schemas.microsoft.com/office/powerpoint/2010/main" val="146682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Development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r>
              <a:rPr lang="en-US" b="1" dirty="0">
                <a:latin typeface="Georgia" panose="02040502050405020303" pitchFamily="18" charset="0"/>
                <a:ea typeface="Verdana" panose="020B0604030504040204" pitchFamily="34" charset="0"/>
                <a:cs typeface="Verdana" panose="020B0604030504040204" pitchFamily="34" charset="0"/>
              </a:rPr>
              <a:t> </a:t>
            </a:r>
          </a:p>
        </p:txBody>
      </p:sp>
      <p:sp>
        <p:nvSpPr>
          <p:cNvPr id="3" name="Content Placeholder 2"/>
          <p:cNvSpPr>
            <a:spLocks noGrp="1"/>
          </p:cNvSpPr>
          <p:nvPr>
            <p:ph idx="1"/>
          </p:nvPr>
        </p:nvSpPr>
        <p:spPr/>
        <p:txBody>
          <a:bodyPr/>
          <a:lstStyle/>
          <a:p>
            <a:pPr marL="0" indent="0">
              <a:buNone/>
            </a:pP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Better quality</a:t>
            </a:r>
            <a:r>
              <a:rPr lang="en-US" dirty="0">
                <a:latin typeface="Georgia" panose="02040502050405020303" pitchFamily="18" charset="0"/>
                <a:ea typeface="Verdana" panose="020B0604030504040204" pitchFamily="34" charset="0"/>
                <a:cs typeface="Verdana" panose="020B0604030504040204" pitchFamily="34" charset="0"/>
              </a:rPr>
              <a:t> of the software development process has given rise to the discipline of </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sz="4400" b="1" dirty="0">
                <a:latin typeface="Georgia" panose="02040502050405020303" pitchFamily="18" charset="0"/>
                <a:ea typeface="Verdana" panose="020B0604030504040204" pitchFamily="34" charset="0"/>
                <a:cs typeface="Verdana" panose="020B0604030504040204" pitchFamily="34" charset="0"/>
              </a:rPr>
              <a:t>		</a:t>
            </a:r>
            <a:r>
              <a:rPr lang="en-US" sz="4400" b="1" dirty="0">
                <a:highlight>
                  <a:srgbClr val="FFFF00"/>
                </a:highlight>
                <a:latin typeface="Georgia" panose="02040502050405020303" pitchFamily="18" charset="0"/>
                <a:ea typeface="Verdana" panose="020B0604030504040204" pitchFamily="34" charset="0"/>
                <a:cs typeface="Verdana" panose="020B0604030504040204" pitchFamily="34" charset="0"/>
              </a:rPr>
              <a:t>Software Engineering</a:t>
            </a:r>
            <a:r>
              <a:rPr lang="en-US" sz="4400" dirty="0">
                <a:latin typeface="Georgia" panose="02040502050405020303" pitchFamily="18" charset="0"/>
                <a:ea typeface="Verdana" panose="020B0604030504040204" pitchFamily="34" charset="0"/>
                <a:cs typeface="Verdana" panose="020B0604030504040204" pitchFamily="34" charset="0"/>
              </a:rPr>
              <a:t>, </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which aims to apply the </a:t>
            </a:r>
            <a:r>
              <a:rPr lang="en-US" b="1" dirty="0">
                <a:highlight>
                  <a:srgbClr val="FFFF00"/>
                </a:highlight>
                <a:latin typeface="Georgia" panose="02040502050405020303" pitchFamily="18" charset="0"/>
                <a:ea typeface="Verdana" panose="020B0604030504040204" pitchFamily="34" charset="0"/>
                <a:cs typeface="Verdana" panose="020B0604030504040204" pitchFamily="34" charset="0"/>
              </a:rPr>
              <a:t>systematic</a:t>
            </a: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 approach exemplified in the </a:t>
            </a:r>
            <a:r>
              <a:rPr lang="en-US" b="1" dirty="0">
                <a:highlight>
                  <a:srgbClr val="FFFF00"/>
                </a:highlight>
                <a:latin typeface="Georgia" panose="02040502050405020303" pitchFamily="18" charset="0"/>
                <a:ea typeface="Verdana" panose="020B0604030504040204" pitchFamily="34" charset="0"/>
                <a:cs typeface="Verdana" panose="020B0604030504040204" pitchFamily="34" charset="0"/>
              </a:rPr>
              <a:t>engineering</a:t>
            </a: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 paradigm to the </a:t>
            </a:r>
            <a:r>
              <a:rPr lang="en-US" b="1" dirty="0">
                <a:highlight>
                  <a:srgbClr val="FFFF00"/>
                </a:highlight>
                <a:latin typeface="Georgia" panose="02040502050405020303" pitchFamily="18" charset="0"/>
                <a:ea typeface="Verdana" panose="020B0604030504040204" pitchFamily="34" charset="0"/>
                <a:cs typeface="Verdana" panose="020B0604030504040204" pitchFamily="34" charset="0"/>
              </a:rPr>
              <a:t>process of software development</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25</a:t>
            </a:fld>
            <a:endParaRPr lang="en-US">
              <a:latin typeface="Georgia" panose="02040502050405020303" pitchFamily="18" charset="0"/>
            </a:endParaRPr>
          </a:p>
        </p:txBody>
      </p:sp>
    </p:spTree>
    <p:extLst>
      <p:ext uri="{BB962C8B-B14F-4D97-AF65-F5344CB8AC3E}">
        <p14:creationId xmlns:p14="http://schemas.microsoft.com/office/powerpoint/2010/main" val="196271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Engineering</a:t>
            </a:r>
          </a:p>
        </p:txBody>
      </p:sp>
      <p:sp>
        <p:nvSpPr>
          <p:cNvPr id="3" name="Content Placeholder 2"/>
          <p:cNvSpPr>
            <a:spLocks noGrp="1"/>
          </p:cNvSpPr>
          <p:nvPr>
            <p:ph idx="1"/>
          </p:nvPr>
        </p:nvSpPr>
        <p:spPr/>
        <p:txBody>
          <a:bodyPr>
            <a:normAutofit fontScale="92500" lnSpcReduction="20000"/>
          </a:bodyPr>
          <a:lstStyle/>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(1) The </a:t>
            </a:r>
            <a:r>
              <a:rPr lang="en-US" b="1" dirty="0">
                <a:latin typeface="Georgia" panose="02040502050405020303" pitchFamily="18" charset="0"/>
                <a:ea typeface="Verdana" panose="020B0604030504040204" pitchFamily="34" charset="0"/>
                <a:cs typeface="Verdana" panose="020B0604030504040204" pitchFamily="34" charset="0"/>
              </a:rPr>
              <a:t>application</a:t>
            </a:r>
            <a:r>
              <a:rPr lang="en-US" dirty="0">
                <a:latin typeface="Georgia" panose="02040502050405020303" pitchFamily="18" charset="0"/>
                <a:ea typeface="Verdana" panose="020B0604030504040204" pitchFamily="34" charset="0"/>
                <a:cs typeface="Verdana" panose="020B0604030504040204" pitchFamily="34" charset="0"/>
              </a:rPr>
              <a:t> of a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systematic, disciplined, quantifiable approach to the development, operation, and maintenance </a:t>
            </a:r>
            <a:r>
              <a:rPr lang="en-US" dirty="0">
                <a:latin typeface="Georgia" panose="02040502050405020303" pitchFamily="18" charset="0"/>
                <a:ea typeface="Verdana" panose="020B0604030504040204" pitchFamily="34" charset="0"/>
                <a:cs typeface="Verdana" panose="020B0604030504040204" pitchFamily="34" charset="0"/>
              </a:rPr>
              <a:t>of software; that is the </a:t>
            </a:r>
            <a:r>
              <a:rPr lang="en-US" b="1" dirty="0">
                <a:latin typeface="Georgia" panose="02040502050405020303" pitchFamily="18" charset="0"/>
                <a:ea typeface="Verdana" panose="020B0604030504040204" pitchFamily="34" charset="0"/>
                <a:cs typeface="Verdana" panose="020B0604030504040204" pitchFamily="34" charset="0"/>
              </a:rPr>
              <a:t>application of engineering to software</a:t>
            </a:r>
            <a:r>
              <a:rPr lang="en-US" dirty="0">
                <a:latin typeface="Georgia" panose="02040502050405020303" pitchFamily="18" charset="0"/>
                <a:ea typeface="Verdana" panose="020B0604030504040204" pitchFamily="34" charset="0"/>
                <a:cs typeface="Verdana" panose="020B0604030504040204" pitchFamily="34" charset="0"/>
              </a:rPr>
              <a:t>. (2) The </a:t>
            </a:r>
            <a:r>
              <a:rPr lang="en-US" b="1" dirty="0">
                <a:latin typeface="Georgia" panose="02040502050405020303" pitchFamily="18" charset="0"/>
                <a:ea typeface="Verdana" panose="020B0604030504040204" pitchFamily="34" charset="0"/>
                <a:cs typeface="Verdana" panose="020B0604030504040204" pitchFamily="34" charset="0"/>
              </a:rPr>
              <a:t>study</a:t>
            </a:r>
            <a:r>
              <a:rPr lang="en-US" dirty="0">
                <a:latin typeface="Georgia" panose="02040502050405020303" pitchFamily="18" charset="0"/>
                <a:ea typeface="Verdana" panose="020B0604030504040204" pitchFamily="34" charset="0"/>
                <a:cs typeface="Verdana" panose="020B0604030504040204" pitchFamily="34" charset="0"/>
              </a:rPr>
              <a:t> of approaches as in (1). (IEEE/Pressman)</a:t>
            </a:r>
          </a:p>
          <a:p>
            <a:pPr marL="0" indent="0">
              <a:lnSpc>
                <a:spcPct val="11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Software engineering is the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application of engineering to the design, development, implementation, testing and maintenance of software in a systematic method </a:t>
            </a:r>
            <a:r>
              <a:rPr lang="en-US" dirty="0">
                <a:latin typeface="Georgia" panose="02040502050405020303" pitchFamily="18" charset="0"/>
                <a:ea typeface="Verdana" panose="020B0604030504040204" pitchFamily="34" charset="0"/>
                <a:cs typeface="Verdana" panose="020B0604030504040204" pitchFamily="34" charset="0"/>
                <a:hlinkClick r:id="rId2"/>
              </a:rPr>
              <a:t>.</a:t>
            </a: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10000"/>
              </a:lnSpc>
              <a:buNone/>
            </a:pPr>
            <a:r>
              <a:rPr lang="en-US" dirty="0">
                <a:latin typeface="Georgia" panose="02040502050405020303" pitchFamily="18" charset="0"/>
                <a:ea typeface="Verdana" panose="020B0604030504040204" pitchFamily="34" charset="0"/>
                <a:cs typeface="Verdana" panose="020B0604030504040204" pitchFamily="34" charset="0"/>
              </a:rPr>
              <a:t>We need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discipline</a:t>
            </a:r>
            <a:r>
              <a:rPr lang="en-US" dirty="0">
                <a:latin typeface="Georgia" panose="02040502050405020303" pitchFamily="18" charset="0"/>
                <a:ea typeface="Verdana" panose="020B0604030504040204" pitchFamily="34" charset="0"/>
                <a:cs typeface="Verdana" panose="020B0604030504040204" pitchFamily="34" charset="0"/>
              </a:rPr>
              <a:t> but we also need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Adaptability and Agility</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26</a:t>
            </a:fld>
            <a:endParaRPr lang="en-US">
              <a:latin typeface="Georgia" panose="02040502050405020303" pitchFamily="18" charset="0"/>
            </a:endParaRPr>
          </a:p>
        </p:txBody>
      </p:sp>
    </p:spTree>
    <p:extLst>
      <p:ext uri="{BB962C8B-B14F-4D97-AF65-F5344CB8AC3E}">
        <p14:creationId xmlns:p14="http://schemas.microsoft.com/office/powerpoint/2010/main" val="383762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What is Software Engineering? </a:t>
            </a:r>
            <a:r>
              <a:rPr lang="en-US" b="1" dirty="0">
                <a:latin typeface="Georgia" panose="02040502050405020303" pitchFamily="18" charset="0"/>
                <a:ea typeface="Verdana" panose="020B0604030504040204" pitchFamily="34" charset="0"/>
                <a:cs typeface="Verdana" panose="020B0604030504040204" pitchFamily="34" charset="0"/>
                <a:hlinkClick r:id="rId3"/>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27</a:t>
            </a:fld>
            <a:endParaRPr lang="en-US">
              <a:latin typeface="Georgia" panose="02040502050405020303" pitchFamily="18" charset="0"/>
            </a:endParaRPr>
          </a:p>
        </p:txBody>
      </p:sp>
      <p:pic>
        <p:nvPicPr>
          <p:cNvPr id="5" name="gBd-ct58DCI"/>
          <p:cNvPicPr>
            <a:picLocks noRot="1" noChangeAspect="1"/>
          </p:cNvPicPr>
          <p:nvPr>
            <a:videoFile r:link="rId1"/>
          </p:nvPr>
        </p:nvPicPr>
        <p:blipFill>
          <a:blip r:embed="rId4"/>
          <a:stretch>
            <a:fillRect/>
          </a:stretch>
        </p:blipFill>
        <p:spPr>
          <a:xfrm>
            <a:off x="2169207" y="1920934"/>
            <a:ext cx="7196984" cy="4048303"/>
          </a:xfrm>
          <a:prstGeom prst="rect">
            <a:avLst/>
          </a:prstGeom>
        </p:spPr>
      </p:pic>
    </p:spTree>
    <p:extLst>
      <p:ext uri="{BB962C8B-B14F-4D97-AF65-F5344CB8AC3E}">
        <p14:creationId xmlns:p14="http://schemas.microsoft.com/office/powerpoint/2010/main" val="41225227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cTn>
                <p:tgtEl>
                  <p:spTgt spid="5"/>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7E4297-93AF-4F00-8E2A-F4123D480080}"/>
              </a:ext>
            </a:extLst>
          </p:cNvPr>
          <p:cNvSpPr>
            <a:spLocks noGrp="1"/>
          </p:cNvSpPr>
          <p:nvPr>
            <p:ph type="title"/>
          </p:nvPr>
        </p:nvSpPr>
        <p:spPr/>
        <p:txBody>
          <a:bodyPr/>
          <a:lstStyle/>
          <a:p>
            <a:r>
              <a:rPr lang="en-US" sz="4400" b="1" dirty="0">
                <a:latin typeface="Georgia" panose="02040502050405020303" pitchFamily="18" charset="0"/>
                <a:ea typeface="Verdana" panose="020B0604030504040204" pitchFamily="34" charset="0"/>
                <a:cs typeface="Verdana" panose="020B0604030504040204" pitchFamily="34" charset="0"/>
              </a:rPr>
              <a:t>Software Engineering is a Layered Technology (Pressman)</a:t>
            </a:r>
          </a:p>
        </p:txBody>
      </p:sp>
      <p:sp>
        <p:nvSpPr>
          <p:cNvPr id="4" name="Slide Number Placeholder 3">
            <a:extLst>
              <a:ext uri="{FF2B5EF4-FFF2-40B4-BE49-F238E27FC236}">
                <a16:creationId xmlns:a16="http://schemas.microsoft.com/office/drawing/2014/main" id="{8AFABC28-6467-49D7-BAB3-B88E16DB56F5}"/>
              </a:ext>
            </a:extLst>
          </p:cNvPr>
          <p:cNvSpPr>
            <a:spLocks noGrp="1"/>
          </p:cNvSpPr>
          <p:nvPr>
            <p:ph type="sldNum" sz="quarter" idx="12"/>
          </p:nvPr>
        </p:nvSpPr>
        <p:spPr/>
        <p:txBody>
          <a:bodyPr/>
          <a:lstStyle/>
          <a:p>
            <a:fld id="{018ADC6A-C2A9-48EE-BF98-A52FBFA7FE8F}" type="slidenum">
              <a:rPr lang="en-US" smtClean="0">
                <a:latin typeface="Georgia" panose="02040502050405020303" pitchFamily="18" charset="0"/>
              </a:rPr>
              <a:t>28</a:t>
            </a:fld>
            <a:endParaRPr lang="en-US">
              <a:latin typeface="Georgia" panose="02040502050405020303" pitchFamily="18" charset="0"/>
            </a:endParaRPr>
          </a:p>
        </p:txBody>
      </p:sp>
    </p:spTree>
    <p:extLst>
      <p:ext uri="{BB962C8B-B14F-4D97-AF65-F5344CB8AC3E}">
        <p14:creationId xmlns:p14="http://schemas.microsoft.com/office/powerpoint/2010/main" val="261517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Development Overview</a:t>
            </a:r>
          </a:p>
        </p:txBody>
      </p:sp>
      <p:sp>
        <p:nvSpPr>
          <p:cNvPr id="3" name="Content Placeholder 2"/>
          <p:cNvSpPr>
            <a:spLocks noGrp="1"/>
          </p:cNvSpPr>
          <p:nvPr>
            <p:ph idx="1"/>
          </p:nvPr>
        </p:nvSpPr>
        <p:spPr/>
        <p:txBody>
          <a:bodyPr>
            <a:normAutofit/>
          </a:bodyPr>
          <a:lstStyle/>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Software Engineering is a </a:t>
            </a:r>
            <a:r>
              <a:rPr lang="en-US" b="1" dirty="0">
                <a:latin typeface="Georgia" panose="02040502050405020303" pitchFamily="18" charset="0"/>
                <a:ea typeface="Verdana" panose="020B0604030504040204" pitchFamily="34" charset="0"/>
                <a:cs typeface="Verdana" panose="020B0604030504040204" pitchFamily="34" charset="0"/>
              </a:rPr>
              <a:t>layered technology</a:t>
            </a:r>
            <a:r>
              <a:rPr lang="en-US" dirty="0">
                <a:latin typeface="Georgia" panose="02040502050405020303" pitchFamily="18" charset="0"/>
                <a:ea typeface="Verdana" panose="020B0604030504040204" pitchFamily="34" charset="0"/>
                <a:cs typeface="Verdana" panose="020B0604030504040204" pitchFamily="34" charset="0"/>
              </a:rPr>
              <a:t>.  Any engineering approach must rest on an organizational commitment to </a:t>
            </a:r>
            <a:r>
              <a:rPr lang="en-US" b="1" dirty="0">
                <a:latin typeface="Georgia" panose="02040502050405020303" pitchFamily="18" charset="0"/>
                <a:ea typeface="Verdana" panose="020B0604030504040204" pitchFamily="34" charset="0"/>
                <a:cs typeface="Verdana" panose="020B0604030504040204" pitchFamily="34" charset="0"/>
              </a:rPr>
              <a:t>Quality</a:t>
            </a:r>
            <a:r>
              <a:rPr lang="en-US" dirty="0">
                <a:latin typeface="Georgia" panose="02040502050405020303" pitchFamily="18" charset="0"/>
                <a:ea typeface="Verdana" panose="020B0604030504040204" pitchFamily="34" charset="0"/>
                <a:cs typeface="Verdana" panose="020B0604030504040204" pitchFamily="34" charset="0"/>
              </a:rPr>
              <a:t>.  </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The bedrock that supports software engineering is </a:t>
            </a:r>
            <a:r>
              <a:rPr lang="en-US" b="1" dirty="0">
                <a:solidFill>
                  <a:srgbClr val="003399"/>
                </a:solidFill>
                <a:latin typeface="Georgia" panose="02040502050405020303" pitchFamily="18" charset="0"/>
                <a:ea typeface="Verdana" panose="020B0604030504040204" pitchFamily="34" charset="0"/>
                <a:cs typeface="Verdana" panose="020B0604030504040204" pitchFamily="34" charset="0"/>
              </a:rPr>
              <a:t>a Quality focus</a:t>
            </a:r>
            <a:r>
              <a:rPr lang="en-US" dirty="0">
                <a:latin typeface="Georgia" panose="02040502050405020303" pitchFamily="18" charset="0"/>
                <a:ea typeface="Verdana" panose="020B0604030504040204" pitchFamily="34" charset="0"/>
                <a:cs typeface="Verdana" panose="020B0604030504040204" pitchFamily="34" charset="0"/>
              </a:rPr>
              <a:t>. (Pressman)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17" y="3927008"/>
            <a:ext cx="7563981" cy="2384892"/>
          </a:xfrm>
          <a:prstGeom prst="rect">
            <a:avLst/>
          </a:prstGeom>
        </p:spPr>
      </p:pic>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29</a:t>
            </a:fld>
            <a:endParaRPr lang="en-US">
              <a:latin typeface="Georgia" panose="02040502050405020303" pitchFamily="18" charset="0"/>
            </a:endParaRPr>
          </a:p>
        </p:txBody>
      </p:sp>
    </p:spTree>
    <p:extLst>
      <p:ext uri="{BB962C8B-B14F-4D97-AF65-F5344CB8AC3E}">
        <p14:creationId xmlns:p14="http://schemas.microsoft.com/office/powerpoint/2010/main" val="374158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Engineering</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We know that computers and software </a:t>
            </a:r>
            <a:r>
              <a:rPr lang="en-US" b="1" dirty="0">
                <a:latin typeface="Georgia" panose="02040502050405020303" pitchFamily="18" charset="0"/>
                <a:ea typeface="Verdana" panose="020B0604030504040204" pitchFamily="34" charset="0"/>
                <a:cs typeface="Verdana" panose="020B0604030504040204" pitchFamily="34" charset="0"/>
              </a:rPr>
              <a:t>automate</a:t>
            </a:r>
            <a:r>
              <a:rPr lang="en-US" dirty="0">
                <a:latin typeface="Georgia" panose="02040502050405020303" pitchFamily="18" charset="0"/>
                <a:ea typeface="Verdana" panose="020B0604030504040204" pitchFamily="34" charset="0"/>
                <a:cs typeface="Verdana" panose="020B0604030504040204" pitchFamily="34" charset="0"/>
              </a:rPr>
              <a:t> many tasks</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Hardware quality is important? </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What about </a:t>
            </a:r>
            <a:r>
              <a:rPr lang="en-US" b="1" dirty="0">
                <a:latin typeface="Georgia" panose="02040502050405020303" pitchFamily="18" charset="0"/>
                <a:ea typeface="Verdana" panose="020B0604030504040204" pitchFamily="34" charset="0"/>
                <a:cs typeface="Verdana" panose="020B0604030504040204" pitchFamily="34" charset="0"/>
              </a:rPr>
              <a:t>Software Quality</a:t>
            </a:r>
            <a:r>
              <a:rPr lang="en-US" dirty="0">
                <a:latin typeface="Georgia" panose="02040502050405020303" pitchFamily="18" charset="0"/>
                <a:ea typeface="Verdana" panose="020B0604030504040204" pitchFamily="34" charset="0"/>
                <a:cs typeface="Verdana" panose="020B0604030504040204" pitchFamily="34" charset="0"/>
              </a:rPr>
              <a:t>?</a:t>
            </a: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“Software entities are more </a:t>
            </a: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complex for their size </a:t>
            </a:r>
            <a:r>
              <a:rPr lang="en-US" dirty="0">
                <a:latin typeface="Georgia" panose="02040502050405020303" pitchFamily="18" charset="0"/>
                <a:ea typeface="Verdana" panose="020B0604030504040204" pitchFamily="34" charset="0"/>
                <a:cs typeface="Verdana" panose="020B0604030504040204" pitchFamily="34" charset="0"/>
              </a:rPr>
              <a:t>than perhaps any other </a:t>
            </a: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human construct</a:t>
            </a:r>
            <a:r>
              <a:rPr lang="en-US" dirty="0">
                <a:latin typeface="Georgia" panose="02040502050405020303" pitchFamily="18" charset="0"/>
                <a:ea typeface="Verdana" panose="020B0604030504040204" pitchFamily="34" charset="0"/>
                <a:cs typeface="Verdana" panose="020B0604030504040204" pitchFamily="34" charset="0"/>
              </a:rPr>
              <a:t> because </a:t>
            </a:r>
            <a:r>
              <a:rPr lang="en-US" dirty="0">
                <a:highlight>
                  <a:srgbClr val="FFFF00"/>
                </a:highlight>
                <a:latin typeface="Georgia" panose="02040502050405020303" pitchFamily="18" charset="0"/>
                <a:ea typeface="Verdana" panose="020B0604030504040204" pitchFamily="34" charset="0"/>
                <a:cs typeface="Verdana" panose="020B0604030504040204" pitchFamily="34" charset="0"/>
              </a:rPr>
              <a:t>no two parts are alike </a:t>
            </a:r>
            <a:r>
              <a:rPr lang="en-US" dirty="0">
                <a:latin typeface="Georgia" panose="02040502050405020303" pitchFamily="18" charset="0"/>
                <a:ea typeface="Verdana" panose="020B0604030504040204" pitchFamily="34" charset="0"/>
                <a:cs typeface="Verdana" panose="020B0604030504040204" pitchFamily="34" charset="0"/>
              </a:rPr>
              <a:t>(at least above the statement level).  </a:t>
            </a:r>
          </a:p>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If they are, we make the two similar parts into a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subroutine</a:t>
            </a:r>
            <a:r>
              <a:rPr lang="en-US" dirty="0">
                <a:latin typeface="Georgia" panose="02040502050405020303" pitchFamily="18" charset="0"/>
                <a:ea typeface="Verdana" panose="020B0604030504040204" pitchFamily="34" charset="0"/>
                <a:cs typeface="Verdana" panose="020B0604030504040204" pitchFamily="34" charset="0"/>
              </a:rPr>
              <a:t> — open or closed.  In this respect, software systems differ profoundly from computers, buildings, or automobiles, where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repeated</a:t>
            </a:r>
            <a:r>
              <a:rPr lang="en-US" dirty="0">
                <a:latin typeface="Georgia" panose="02040502050405020303" pitchFamily="18" charset="0"/>
                <a:ea typeface="Verdana" panose="020B0604030504040204" pitchFamily="34" charset="0"/>
                <a:cs typeface="Verdana" panose="020B0604030504040204" pitchFamily="34" charset="0"/>
              </a:rPr>
              <a:t> elements abound.” </a:t>
            </a:r>
          </a:p>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(No Silver Bullet, Brooks 1995, p 82) </a:t>
            </a:r>
            <a:r>
              <a:rPr lang="en-US" dirty="0">
                <a:latin typeface="Georgia" panose="02040502050405020303" pitchFamily="18" charset="0"/>
                <a:ea typeface="Verdana" panose="020B0604030504040204" pitchFamily="34" charset="0"/>
                <a:cs typeface="Verdana" panose="020B0604030504040204" pitchFamily="34" charset="0"/>
                <a:hlinkClick r:id="rId3"/>
              </a:rPr>
              <a:t>.</a:t>
            </a:r>
            <a:r>
              <a:rPr lang="en-US" dirty="0">
                <a:latin typeface="Georgia" panose="02040502050405020303" pitchFamily="18" charset="0"/>
                <a:ea typeface="Verdana" panose="020B0604030504040204" pitchFamily="34" charset="0"/>
                <a:cs typeface="Verdana" panose="020B0604030504040204" pitchFamily="34" charset="0"/>
              </a:rPr>
              <a:t>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read the paper</a:t>
            </a:r>
            <a:r>
              <a:rPr lang="en-US" dirty="0">
                <a:latin typeface="Georgia" panose="02040502050405020303" pitchFamily="18" charset="0"/>
                <a:ea typeface="Verdana" panose="020B0604030504040204" pitchFamily="34" charset="0"/>
                <a:cs typeface="Verdana" panose="020B0604030504040204" pitchFamily="34" charset="0"/>
              </a:rPr>
              <a:t>)</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a:t>
            </a:fld>
            <a:endParaRPr lang="en-US">
              <a:latin typeface="Georgia" panose="02040502050405020303" pitchFamily="18" charset="0"/>
            </a:endParaRPr>
          </a:p>
        </p:txBody>
      </p:sp>
    </p:spTree>
    <p:extLst>
      <p:ext uri="{BB962C8B-B14F-4D97-AF65-F5344CB8AC3E}">
        <p14:creationId xmlns:p14="http://schemas.microsoft.com/office/powerpoint/2010/main" val="31546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Development Overview</a:t>
            </a:r>
          </a:p>
        </p:txBody>
      </p:sp>
      <p:sp>
        <p:nvSpPr>
          <p:cNvPr id="3" name="Content Placeholder 2"/>
          <p:cNvSpPr>
            <a:spLocks noGrp="1"/>
          </p:cNvSpPr>
          <p:nvPr>
            <p:ph idx="1"/>
          </p:nvPr>
        </p:nvSpPr>
        <p:spPr/>
        <p:txBody>
          <a:bodyPr>
            <a:normAutofit/>
          </a:bodyPr>
          <a:lstStyle/>
          <a:p>
            <a:pPr marL="0" indent="0">
              <a:buNone/>
            </a:pPr>
            <a:r>
              <a:rPr lang="en-US" b="1" dirty="0">
                <a:solidFill>
                  <a:schemeClr val="bg1"/>
                </a:solidFill>
                <a:highlight>
                  <a:srgbClr val="003399"/>
                </a:highlight>
                <a:latin typeface="Georgia" panose="02040502050405020303" pitchFamily="18" charset="0"/>
                <a:ea typeface="Verdana" panose="020B0604030504040204" pitchFamily="34" charset="0"/>
                <a:cs typeface="Verdana" panose="020B0604030504040204" pitchFamily="34" charset="0"/>
              </a:rPr>
              <a:t>Quality Focus</a:t>
            </a:r>
            <a:r>
              <a:rPr lang="en-US" b="1" dirty="0">
                <a:latin typeface="Georgia" panose="02040502050405020303" pitchFamily="18" charset="0"/>
                <a:ea typeface="Verdana" panose="020B0604030504040204" pitchFamily="34" charset="0"/>
                <a:cs typeface="Verdana" panose="020B0604030504040204" pitchFamily="34" charset="0"/>
              </a:rPr>
              <a:t>:</a:t>
            </a:r>
            <a:r>
              <a:rPr lang="en-US" dirty="0">
                <a:latin typeface="Georgia" panose="02040502050405020303" pitchFamily="18" charset="0"/>
                <a:ea typeface="Verdana" panose="020B0604030504040204" pitchFamily="34" charset="0"/>
                <a:cs typeface="Verdana" panose="020B0604030504040204" pitchFamily="34" charset="0"/>
              </a:rPr>
              <a:t> Focus on certain aspects of quality</a:t>
            </a:r>
          </a:p>
          <a:p>
            <a:pPr marL="457200" lvl="1"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b="1" dirty="0">
                <a:solidFill>
                  <a:schemeClr val="bg1"/>
                </a:solidFill>
                <a:highlight>
                  <a:srgbClr val="BC3700"/>
                </a:highlight>
                <a:latin typeface="Georgia" panose="02040502050405020303" pitchFamily="18" charset="0"/>
                <a:ea typeface="Verdana" panose="020B0604030504040204" pitchFamily="34" charset="0"/>
                <a:cs typeface="Verdana" panose="020B0604030504040204" pitchFamily="34" charset="0"/>
              </a:rPr>
              <a:t>Process</a:t>
            </a:r>
            <a:r>
              <a:rPr lang="en-US" dirty="0">
                <a:latin typeface="Georgia" panose="02040502050405020303" pitchFamily="18" charset="0"/>
                <a:ea typeface="Verdana" panose="020B0604030504040204" pitchFamily="34" charset="0"/>
                <a:cs typeface="Verdana" panose="020B0604030504040204" pitchFamily="34" charset="0"/>
              </a:rPr>
              <a:t>: A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sequence of activities, people, and systems involved</a:t>
            </a:r>
            <a:r>
              <a:rPr lang="en-US" dirty="0">
                <a:latin typeface="Georgia" panose="02040502050405020303" pitchFamily="18" charset="0"/>
                <a:ea typeface="Verdana" panose="020B0604030504040204" pitchFamily="34" charset="0"/>
                <a:cs typeface="Verdana" panose="020B0604030504040204" pitchFamily="34" charset="0"/>
              </a:rPr>
              <a:t> in achieving some desired result</a:t>
            </a:r>
          </a:p>
          <a:p>
            <a:pPr lvl="1"/>
            <a:r>
              <a:rPr lang="en-US" dirty="0">
                <a:latin typeface="Georgia" panose="02040502050405020303" pitchFamily="18" charset="0"/>
                <a:ea typeface="Verdana" panose="020B0604030504040204" pitchFamily="34" charset="0"/>
                <a:cs typeface="Verdana" panose="020B0604030504040204" pitchFamily="34" charset="0"/>
              </a:rPr>
              <a:t>Glue that holds technology layers together and enables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timely</a:t>
            </a:r>
            <a:r>
              <a:rPr lang="en-US" dirty="0">
                <a:solidFill>
                  <a:srgbClr val="0099CC"/>
                </a:solidFill>
                <a:latin typeface="Georgia" panose="02040502050405020303" pitchFamily="18" charset="0"/>
                <a:ea typeface="Verdana" panose="020B0604030504040204" pitchFamily="34" charset="0"/>
                <a:cs typeface="Verdana" panose="020B0604030504040204" pitchFamily="34" charset="0"/>
              </a:rPr>
              <a:t>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development</a:t>
            </a:r>
            <a:r>
              <a:rPr lang="en-US" dirty="0">
                <a:solidFill>
                  <a:srgbClr val="0070C0"/>
                </a:solidFill>
                <a:latin typeface="Georgia" panose="02040502050405020303" pitchFamily="18" charset="0"/>
                <a:ea typeface="Verdana" panose="020B0604030504040204" pitchFamily="34" charset="0"/>
                <a:cs typeface="Verdana" panose="020B0604030504040204" pitchFamily="34" charset="0"/>
              </a:rPr>
              <a:t> </a:t>
            </a:r>
            <a:r>
              <a:rPr lang="en-US" dirty="0">
                <a:latin typeface="Georgia" panose="02040502050405020303" pitchFamily="18" charset="0"/>
                <a:ea typeface="Verdana" panose="020B0604030504040204" pitchFamily="34" charset="0"/>
                <a:cs typeface="Verdana" panose="020B0604030504040204" pitchFamily="34" charset="0"/>
              </a:rPr>
              <a:t>of software</a:t>
            </a:r>
          </a:p>
          <a:p>
            <a:pPr lvl="1"/>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Management</a:t>
            </a:r>
            <a:r>
              <a:rPr lang="en-US" dirty="0">
                <a:solidFill>
                  <a:srgbClr val="0070C0"/>
                </a:solidFill>
                <a:latin typeface="Georgia" panose="02040502050405020303" pitchFamily="18" charset="0"/>
                <a:ea typeface="Verdana" panose="020B0604030504040204" pitchFamily="34" charset="0"/>
                <a:cs typeface="Verdana" panose="020B0604030504040204" pitchFamily="34" charset="0"/>
              </a:rPr>
              <a:t> </a:t>
            </a:r>
            <a:r>
              <a:rPr lang="en-US" dirty="0">
                <a:latin typeface="Georgia" panose="02040502050405020303" pitchFamily="18" charset="0"/>
                <a:ea typeface="Verdana" panose="020B0604030504040204" pitchFamily="34" charset="0"/>
                <a:cs typeface="Verdana" panose="020B0604030504040204" pitchFamily="34" charset="0"/>
              </a:rPr>
              <a:t>control of software projects</a:t>
            </a:r>
          </a:p>
          <a:p>
            <a:pPr lvl="1"/>
            <a:r>
              <a:rPr lang="en-US" dirty="0">
                <a:latin typeface="Georgia" panose="02040502050405020303" pitchFamily="18" charset="0"/>
                <a:ea typeface="Verdana" panose="020B0604030504040204" pitchFamily="34" charset="0"/>
                <a:cs typeface="Verdana" panose="020B0604030504040204" pitchFamily="34" charset="0"/>
              </a:rPr>
              <a:t>Technical </a:t>
            </a:r>
            <a:r>
              <a:rPr lang="en-US"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rPr>
              <a:t>methods</a:t>
            </a:r>
            <a:r>
              <a:rPr lang="en-US" dirty="0">
                <a:latin typeface="Georgia" panose="02040502050405020303" pitchFamily="18" charset="0"/>
                <a:ea typeface="Verdana" panose="020B0604030504040204" pitchFamily="34" charset="0"/>
                <a:cs typeface="Verdana" panose="020B0604030504040204" pitchFamily="34" charset="0"/>
              </a:rPr>
              <a:t> are applied to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construct a product</a:t>
            </a:r>
            <a:r>
              <a:rPr lang="en-US" dirty="0">
                <a:latin typeface="Georgia" panose="02040502050405020303" pitchFamily="18" charset="0"/>
                <a:ea typeface="Verdana" panose="020B0604030504040204" pitchFamily="34" charset="0"/>
                <a:cs typeface="Verdana" panose="020B0604030504040204" pitchFamily="34" charset="0"/>
              </a:rPr>
              <a:t>:</a:t>
            </a:r>
          </a:p>
          <a:p>
            <a:pPr lvl="2"/>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Milestones</a:t>
            </a:r>
            <a:r>
              <a:rPr lang="en-US" dirty="0">
                <a:latin typeface="Georgia" panose="02040502050405020303" pitchFamily="18" charset="0"/>
                <a:ea typeface="Verdana" panose="020B0604030504040204" pitchFamily="34" charset="0"/>
                <a:cs typeface="Verdana" panose="020B0604030504040204" pitchFamily="34" charset="0"/>
              </a:rPr>
              <a:t> are established,</a:t>
            </a:r>
          </a:p>
          <a:p>
            <a:pPr lvl="2"/>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Quality</a:t>
            </a:r>
            <a:r>
              <a:rPr lang="en-US" dirty="0">
                <a:latin typeface="Georgia" panose="02040502050405020303" pitchFamily="18" charset="0"/>
                <a:ea typeface="Verdana" panose="020B0604030504040204" pitchFamily="34" charset="0"/>
                <a:cs typeface="Verdana" panose="020B0604030504040204" pitchFamily="34" charset="0"/>
              </a:rPr>
              <a:t> is ensured, </a:t>
            </a:r>
          </a:p>
          <a:p>
            <a:pPr lvl="2"/>
            <a:r>
              <a:rPr lang="en-US" dirty="0">
                <a:latin typeface="Georgia" panose="02040502050405020303" pitchFamily="18" charset="0"/>
                <a:ea typeface="Verdana" panose="020B0604030504040204" pitchFamily="34" charset="0"/>
                <a:cs typeface="Verdana" panose="020B0604030504040204" pitchFamily="34" charset="0"/>
              </a:rPr>
              <a:t>And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change</a:t>
            </a:r>
            <a:r>
              <a:rPr lang="en-US" dirty="0">
                <a:latin typeface="Georgia" panose="02040502050405020303" pitchFamily="18" charset="0"/>
                <a:ea typeface="Verdana" panose="020B0604030504040204" pitchFamily="34" charset="0"/>
                <a:cs typeface="Verdana" panose="020B0604030504040204" pitchFamily="34" charset="0"/>
              </a:rPr>
              <a:t> is properly managed</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30</a:t>
            </a:fld>
            <a:endParaRPr lang="en-US">
              <a:latin typeface="Georgia" panose="02040502050405020303" pitchFamily="18" charset="0"/>
            </a:endParaRPr>
          </a:p>
        </p:txBody>
      </p:sp>
    </p:spTree>
    <p:extLst>
      <p:ext uri="{BB962C8B-B14F-4D97-AF65-F5344CB8AC3E}">
        <p14:creationId xmlns:p14="http://schemas.microsoft.com/office/powerpoint/2010/main" val="423219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Development Overview</a:t>
            </a:r>
          </a:p>
        </p:txBody>
      </p:sp>
      <p:sp>
        <p:nvSpPr>
          <p:cNvPr id="3" name="Content Placeholder 2"/>
          <p:cNvSpPr>
            <a:spLocks noGrp="1"/>
          </p:cNvSpPr>
          <p:nvPr>
            <p:ph idx="1"/>
          </p:nvPr>
        </p:nvSpPr>
        <p:spPr/>
        <p:txBody>
          <a:bodyPr>
            <a:normAutofit fontScale="92500" lnSpcReduction="20000"/>
          </a:bodyPr>
          <a:lstStyle/>
          <a:p>
            <a:pPr marL="0" indent="0">
              <a:buNone/>
            </a:pPr>
            <a:r>
              <a:rPr lang="en-US" sz="3200"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rPr>
              <a:t>Methods</a:t>
            </a:r>
            <a:r>
              <a:rPr lang="en-US" sz="3200" dirty="0">
                <a:latin typeface="Georgia" panose="02040502050405020303" pitchFamily="18" charset="0"/>
                <a:ea typeface="Verdana" panose="020B0604030504040204" pitchFamily="34" charset="0"/>
                <a:cs typeface="Verdana" panose="020B0604030504040204" pitchFamily="34" charset="0"/>
              </a:rPr>
              <a:t>: software engineering methods provide the technical </a:t>
            </a:r>
            <a:r>
              <a:rPr lang="en-US" sz="3200" b="1" dirty="0">
                <a:latin typeface="Georgia" panose="02040502050405020303" pitchFamily="18" charset="0"/>
                <a:ea typeface="Verdana" panose="020B0604030504040204" pitchFamily="34" charset="0"/>
                <a:cs typeface="Verdana" panose="020B0604030504040204" pitchFamily="34" charset="0"/>
              </a:rPr>
              <a:t>how to</a:t>
            </a:r>
            <a:r>
              <a:rPr lang="en-US" sz="3200" dirty="0">
                <a:latin typeface="Georgia" panose="02040502050405020303" pitchFamily="18" charset="0"/>
                <a:ea typeface="Verdana" panose="020B0604030504040204" pitchFamily="34" charset="0"/>
                <a:cs typeface="Verdana" panose="020B0604030504040204" pitchFamily="34" charset="0"/>
              </a:rPr>
              <a:t> for building software.</a:t>
            </a:r>
          </a:p>
          <a:p>
            <a:pPr marL="0" indent="0">
              <a:buNone/>
            </a:pPr>
            <a:r>
              <a:rPr lang="en-US" sz="3200" b="1" dirty="0">
                <a:latin typeface="Georgia" panose="02040502050405020303" pitchFamily="18" charset="0"/>
                <a:ea typeface="Verdana" panose="020B0604030504040204" pitchFamily="34" charset="0"/>
                <a:cs typeface="Verdana" panose="020B0604030504040204" pitchFamily="34" charset="0"/>
              </a:rPr>
              <a:t>Requirement gathering, </a:t>
            </a:r>
            <a:br>
              <a:rPr lang="en-US" sz="3200" b="1" dirty="0">
                <a:latin typeface="Georgia" panose="02040502050405020303" pitchFamily="18" charset="0"/>
                <a:ea typeface="Verdana" panose="020B0604030504040204" pitchFamily="34" charset="0"/>
                <a:cs typeface="Verdana" panose="020B0604030504040204" pitchFamily="34" charset="0"/>
              </a:rPr>
            </a:br>
            <a:r>
              <a:rPr lang="en-US" sz="3200" b="1" dirty="0">
                <a:latin typeface="Georgia" panose="02040502050405020303" pitchFamily="18" charset="0"/>
                <a:ea typeface="Verdana" panose="020B0604030504040204" pitchFamily="34" charset="0"/>
                <a:cs typeface="Verdana" panose="020B0604030504040204" pitchFamily="34" charset="0"/>
              </a:rPr>
              <a:t>analysis, </a:t>
            </a:r>
            <a:br>
              <a:rPr lang="en-US" sz="3200" b="1" dirty="0">
                <a:latin typeface="Georgia" panose="02040502050405020303" pitchFamily="18" charset="0"/>
                <a:ea typeface="Verdana" panose="020B0604030504040204" pitchFamily="34" charset="0"/>
                <a:cs typeface="Verdana" panose="020B0604030504040204" pitchFamily="34" charset="0"/>
              </a:rPr>
            </a:br>
            <a:r>
              <a:rPr lang="en-US" sz="3200" b="1" dirty="0">
                <a:latin typeface="Georgia" panose="02040502050405020303" pitchFamily="18" charset="0"/>
                <a:ea typeface="Verdana" panose="020B0604030504040204" pitchFamily="34" charset="0"/>
                <a:cs typeface="Verdana" panose="020B0604030504040204" pitchFamily="34" charset="0"/>
              </a:rPr>
              <a:t>design, </a:t>
            </a:r>
            <a:br>
              <a:rPr lang="en-US" sz="3200" b="1" dirty="0">
                <a:latin typeface="Georgia" panose="02040502050405020303" pitchFamily="18" charset="0"/>
                <a:ea typeface="Verdana" panose="020B0604030504040204" pitchFamily="34" charset="0"/>
                <a:cs typeface="Verdana" panose="020B0604030504040204" pitchFamily="34" charset="0"/>
              </a:rPr>
            </a:br>
            <a:r>
              <a:rPr lang="en-US" sz="3200" b="1" dirty="0">
                <a:latin typeface="Georgia" panose="02040502050405020303" pitchFamily="18" charset="0"/>
                <a:ea typeface="Verdana" panose="020B0604030504040204" pitchFamily="34" charset="0"/>
                <a:cs typeface="Verdana" panose="020B0604030504040204" pitchFamily="34" charset="0"/>
              </a:rPr>
              <a:t>coding, </a:t>
            </a:r>
            <a:br>
              <a:rPr lang="en-US" sz="3200" b="1" dirty="0">
                <a:latin typeface="Georgia" panose="02040502050405020303" pitchFamily="18" charset="0"/>
                <a:ea typeface="Verdana" panose="020B0604030504040204" pitchFamily="34" charset="0"/>
                <a:cs typeface="Verdana" panose="020B0604030504040204" pitchFamily="34" charset="0"/>
              </a:rPr>
            </a:br>
            <a:r>
              <a:rPr lang="en-US" sz="3200" b="1" dirty="0">
                <a:latin typeface="Georgia" panose="02040502050405020303" pitchFamily="18" charset="0"/>
                <a:ea typeface="Verdana" panose="020B0604030504040204" pitchFamily="34" charset="0"/>
                <a:cs typeface="Verdana" panose="020B0604030504040204" pitchFamily="34" charset="0"/>
              </a:rPr>
              <a:t>testing, and </a:t>
            </a:r>
            <a:br>
              <a:rPr lang="en-US" sz="3200" b="1" dirty="0">
                <a:latin typeface="Georgia" panose="02040502050405020303" pitchFamily="18" charset="0"/>
                <a:ea typeface="Verdana" panose="020B0604030504040204" pitchFamily="34" charset="0"/>
                <a:cs typeface="Verdana" panose="020B0604030504040204" pitchFamily="34" charset="0"/>
              </a:rPr>
            </a:br>
            <a:r>
              <a:rPr lang="en-US" sz="3200" b="1" dirty="0">
                <a:latin typeface="Georgia" panose="02040502050405020303" pitchFamily="18" charset="0"/>
                <a:ea typeface="Verdana" panose="020B0604030504040204" pitchFamily="34" charset="0"/>
                <a:cs typeface="Verdana" panose="020B0604030504040204" pitchFamily="34" charset="0"/>
              </a:rPr>
              <a:t>support/maintenance (~80%)</a:t>
            </a:r>
            <a:r>
              <a:rPr lang="en-US" sz="3200" dirty="0">
                <a:latin typeface="Georgia" panose="02040502050405020303" pitchFamily="18" charset="0"/>
                <a:ea typeface="Verdana" panose="020B0604030504040204" pitchFamily="34" charset="0"/>
                <a:cs typeface="Verdana" panose="020B0604030504040204" pitchFamily="34" charset="0"/>
              </a:rPr>
              <a:t>.</a:t>
            </a:r>
          </a:p>
          <a:p>
            <a:pPr marL="0" indent="0">
              <a:buNone/>
            </a:pPr>
            <a:endParaRPr lang="en-US" sz="3200"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sz="3200" b="1" dirty="0">
                <a:solidFill>
                  <a:schemeClr val="bg1"/>
                </a:solidFill>
                <a:highlight>
                  <a:srgbClr val="790015"/>
                </a:highlight>
                <a:latin typeface="Georgia" panose="02040502050405020303" pitchFamily="18" charset="0"/>
                <a:ea typeface="Verdana" panose="020B0604030504040204" pitchFamily="34" charset="0"/>
                <a:cs typeface="Verdana" panose="020B0604030504040204" pitchFamily="34" charset="0"/>
              </a:rPr>
              <a:t>Tools</a:t>
            </a:r>
            <a:r>
              <a:rPr lang="en-US" sz="3200" dirty="0">
                <a:latin typeface="Georgia" panose="02040502050405020303" pitchFamily="18" charset="0"/>
                <a:ea typeface="Verdana" panose="020B0604030504040204" pitchFamily="34" charset="0"/>
                <a:cs typeface="Verdana" panose="020B0604030504040204" pitchFamily="34" charset="0"/>
              </a:rPr>
              <a:t>: Tools provide </a:t>
            </a:r>
            <a:r>
              <a:rPr lang="en-US" sz="3200" dirty="0">
                <a:solidFill>
                  <a:srgbClr val="003399"/>
                </a:solidFill>
                <a:latin typeface="Georgia" panose="02040502050405020303" pitchFamily="18" charset="0"/>
                <a:ea typeface="Verdana" panose="020B0604030504040204" pitchFamily="34" charset="0"/>
                <a:cs typeface="Verdana" panose="020B0604030504040204" pitchFamily="34" charset="0"/>
              </a:rPr>
              <a:t>support</a:t>
            </a:r>
            <a:r>
              <a:rPr lang="en-US" sz="3200" dirty="0">
                <a:latin typeface="Georgia" panose="02040502050405020303" pitchFamily="18" charset="0"/>
                <a:ea typeface="Verdana" panose="020B0604030504040204" pitchFamily="34" charset="0"/>
                <a:cs typeface="Verdana" panose="020B0604030504040204" pitchFamily="34" charset="0"/>
              </a:rPr>
              <a:t> for the methods and process</a:t>
            </a:r>
          </a:p>
          <a:p>
            <a:pPr lvl="1"/>
            <a:r>
              <a:rPr lang="en-US" sz="2800" dirty="0">
                <a:solidFill>
                  <a:srgbClr val="003399"/>
                </a:solidFill>
                <a:latin typeface="Georgia" panose="02040502050405020303" pitchFamily="18" charset="0"/>
                <a:ea typeface="Verdana" panose="020B0604030504040204" pitchFamily="34" charset="0"/>
                <a:cs typeface="Verdana" panose="020B0604030504040204" pitchFamily="34" charset="0"/>
              </a:rPr>
              <a:t>Automated</a:t>
            </a:r>
            <a:r>
              <a:rPr lang="en-US" sz="2800" dirty="0">
                <a:latin typeface="Georgia" panose="02040502050405020303" pitchFamily="18" charset="0"/>
                <a:ea typeface="Verdana" panose="020B0604030504040204" pitchFamily="34" charset="0"/>
                <a:cs typeface="Verdana" panose="020B0604030504040204" pitchFamily="34" charset="0"/>
              </a:rPr>
              <a:t> or </a:t>
            </a:r>
            <a:r>
              <a:rPr lang="en-US" sz="2800" dirty="0">
                <a:solidFill>
                  <a:srgbClr val="003399"/>
                </a:solidFill>
                <a:latin typeface="Georgia" panose="02040502050405020303" pitchFamily="18" charset="0"/>
                <a:ea typeface="Verdana" panose="020B0604030504040204" pitchFamily="34" charset="0"/>
                <a:cs typeface="Verdana" panose="020B0604030504040204" pitchFamily="34" charset="0"/>
              </a:rPr>
              <a:t>semi-automated</a:t>
            </a:r>
            <a:r>
              <a:rPr lang="en-US" sz="2800" dirty="0">
                <a:latin typeface="Georgia" panose="02040502050405020303" pitchFamily="18" charset="0"/>
                <a:ea typeface="Verdana" panose="020B0604030504040204" pitchFamily="34" charset="0"/>
                <a:cs typeface="Verdana" panose="020B0604030504040204" pitchFamily="34" charset="0"/>
              </a:rPr>
              <a:t> support for the </a:t>
            </a:r>
            <a:r>
              <a:rPr lang="en-US" sz="2800" dirty="0">
                <a:solidFill>
                  <a:srgbClr val="003399"/>
                </a:solidFill>
                <a:latin typeface="Georgia" panose="02040502050405020303" pitchFamily="18" charset="0"/>
                <a:ea typeface="Verdana" panose="020B0604030504040204" pitchFamily="34" charset="0"/>
                <a:cs typeface="Verdana" panose="020B0604030504040204" pitchFamily="34" charset="0"/>
              </a:rPr>
              <a:t>process</a:t>
            </a:r>
            <a:r>
              <a:rPr lang="en-US" sz="2800" dirty="0">
                <a:latin typeface="Georgia" panose="02040502050405020303" pitchFamily="18" charset="0"/>
                <a:ea typeface="Verdana" panose="020B0604030504040204" pitchFamily="34" charset="0"/>
                <a:cs typeface="Verdana" panose="020B0604030504040204" pitchFamily="34" charset="0"/>
              </a:rPr>
              <a:t> and the </a:t>
            </a:r>
            <a:r>
              <a:rPr lang="en-US" sz="2800" dirty="0">
                <a:solidFill>
                  <a:srgbClr val="003399"/>
                </a:solidFill>
                <a:latin typeface="Georgia" panose="02040502050405020303" pitchFamily="18" charset="0"/>
                <a:ea typeface="Verdana" panose="020B0604030504040204" pitchFamily="34" charset="0"/>
                <a:cs typeface="Verdana" panose="020B0604030504040204" pitchFamily="34" charset="0"/>
              </a:rPr>
              <a:t>methods</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31</a:t>
            </a:fld>
            <a:endParaRPr lang="en-US">
              <a:latin typeface="Georgia" panose="02040502050405020303" pitchFamily="18" charset="0"/>
            </a:endParaRPr>
          </a:p>
        </p:txBody>
      </p:sp>
    </p:spTree>
    <p:extLst>
      <p:ext uri="{BB962C8B-B14F-4D97-AF65-F5344CB8AC3E}">
        <p14:creationId xmlns:p14="http://schemas.microsoft.com/office/powerpoint/2010/main" val="404783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highlight>
                  <a:srgbClr val="BC3700"/>
                </a:highlight>
                <a:latin typeface="Georgia" panose="02040502050405020303" pitchFamily="18" charset="0"/>
                <a:ea typeface="Verdana" panose="020B0604030504040204" pitchFamily="34" charset="0"/>
                <a:cs typeface="Verdana" panose="020B0604030504040204" pitchFamily="34" charset="0"/>
              </a:rPr>
              <a:t>Process</a:t>
            </a:r>
            <a:endParaRPr lang="en-US"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Software development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life-cycle</a:t>
            </a:r>
            <a:r>
              <a:rPr lang="en-US" dirty="0">
                <a:latin typeface="Georgia" panose="02040502050405020303" pitchFamily="18" charset="0"/>
                <a:ea typeface="Verdana" panose="020B0604030504040204" pitchFamily="34" charset="0"/>
                <a:cs typeface="Verdana" panose="020B0604030504040204" pitchFamily="34" charset="0"/>
              </a:rPr>
              <a:t> is the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phases</a:t>
            </a:r>
            <a:r>
              <a:rPr lang="en-US" dirty="0">
                <a:latin typeface="Georgia" panose="02040502050405020303" pitchFamily="18" charset="0"/>
                <a:ea typeface="Verdana" panose="020B0604030504040204" pitchFamily="34" charset="0"/>
                <a:cs typeface="Verdana" panose="020B0604030504040204" pitchFamily="34" charset="0"/>
              </a:rPr>
              <a:t> a software product goes through between when it is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conceived</a:t>
            </a:r>
            <a:r>
              <a:rPr lang="en-US" dirty="0">
                <a:latin typeface="Georgia" panose="02040502050405020303" pitchFamily="18" charset="0"/>
                <a:ea typeface="Verdana" panose="020B0604030504040204" pitchFamily="34" charset="0"/>
                <a:cs typeface="Verdana" panose="020B0604030504040204" pitchFamily="34" charset="0"/>
              </a:rPr>
              <a:t> and when it is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no longer available for use</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32</a:t>
            </a:fld>
            <a:endParaRPr lang="en-US">
              <a:latin typeface="Georgia" panose="02040502050405020303" pitchFamily="18" charset="0"/>
            </a:endParaRPr>
          </a:p>
        </p:txBody>
      </p:sp>
    </p:spTree>
    <p:extLst>
      <p:ext uri="{BB962C8B-B14F-4D97-AF65-F5344CB8AC3E}">
        <p14:creationId xmlns:p14="http://schemas.microsoft.com/office/powerpoint/2010/main" val="2033913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rPr>
              <a:t>Methods</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b="1" dirty="0">
                <a:latin typeface="Georgia" panose="02040502050405020303" pitchFamily="18" charset="0"/>
                <a:ea typeface="Verdana" panose="020B0604030504040204" pitchFamily="34" charset="0"/>
                <a:cs typeface="Verdana" panose="020B0604030504040204" pitchFamily="34" charset="0"/>
              </a:rPr>
              <a:t>Software Development Methodology (SDM)</a:t>
            </a: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r>
              <a:rPr lang="en-US" b="1" dirty="0">
                <a:latin typeface="Georgia" panose="02040502050405020303" pitchFamily="18" charset="0"/>
                <a:ea typeface="Verdana" panose="020B0604030504040204" pitchFamily="34" charset="0"/>
                <a:cs typeface="Verdana" panose="020B0604030504040204" pitchFamily="34" charset="0"/>
              </a:rPr>
              <a:t>Requirements</a:t>
            </a:r>
          </a:p>
          <a:p>
            <a:pPr>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Requirements</a:t>
            </a:r>
            <a:r>
              <a:rPr lang="en-US" dirty="0">
                <a:latin typeface="Georgia" panose="02040502050405020303" pitchFamily="18" charset="0"/>
                <a:ea typeface="Verdana" panose="020B0604030504040204" pitchFamily="34" charset="0"/>
                <a:cs typeface="Verdana" panose="020B0604030504040204" pitchFamily="34" charset="0"/>
              </a:rPr>
              <a:t> are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determined</a:t>
            </a:r>
          </a:p>
          <a:p>
            <a:pPr>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Use cases </a:t>
            </a:r>
            <a:r>
              <a:rPr lang="en-US" dirty="0">
                <a:latin typeface="Georgia" panose="02040502050405020303" pitchFamily="18" charset="0"/>
                <a:ea typeface="Verdana" panose="020B0604030504040204" pitchFamily="34" charset="0"/>
                <a:cs typeface="Verdana" panose="020B0604030504040204" pitchFamily="34" charset="0"/>
              </a:rPr>
              <a:t>are done</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A high-level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functional</a:t>
            </a:r>
            <a:r>
              <a:rPr lang="en-US" dirty="0">
                <a:latin typeface="Georgia" panose="02040502050405020303" pitchFamily="18" charset="0"/>
                <a:ea typeface="Verdana" panose="020B0604030504040204" pitchFamily="34" charset="0"/>
                <a:cs typeface="Verdana" panose="020B0604030504040204" pitchFamily="34" charset="0"/>
              </a:rPr>
              <a:t>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specification</a:t>
            </a:r>
            <a:r>
              <a:rPr lang="en-US" dirty="0">
                <a:latin typeface="Georgia" panose="02040502050405020303" pitchFamily="18" charset="0"/>
                <a:ea typeface="Verdana" panose="020B0604030504040204" pitchFamily="34" charset="0"/>
                <a:cs typeface="Verdana" panose="020B0604030504040204" pitchFamily="34" charset="0"/>
              </a:rPr>
              <a:t> is created</a:t>
            </a:r>
          </a:p>
          <a:p>
            <a:pPr marL="0" indent="0">
              <a:lnSpc>
                <a:spcPct val="120000"/>
              </a:lnSpc>
              <a:buNone/>
            </a:pPr>
            <a:endParaRPr lang="en-US" b="1"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r>
              <a:rPr lang="en-US" b="1" dirty="0">
                <a:latin typeface="Georgia" panose="02040502050405020303" pitchFamily="18" charset="0"/>
                <a:ea typeface="Verdana" panose="020B0604030504040204" pitchFamily="34" charset="0"/>
                <a:cs typeface="Verdana" panose="020B0604030504040204" pitchFamily="34" charset="0"/>
              </a:rPr>
              <a:t>Analysis</a:t>
            </a:r>
          </a:p>
          <a:p>
            <a:pPr>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Conceptual</a:t>
            </a:r>
            <a:r>
              <a:rPr lang="en-US" dirty="0">
                <a:latin typeface="Georgia" panose="02040502050405020303" pitchFamily="18" charset="0"/>
                <a:ea typeface="Verdana" panose="020B0604030504040204" pitchFamily="34" charset="0"/>
                <a:cs typeface="Verdana" panose="020B0604030504040204" pitchFamily="34" charset="0"/>
              </a:rPr>
              <a:t> classes are identified</a:t>
            </a:r>
          </a:p>
          <a:p>
            <a:pPr>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Estimations</a:t>
            </a:r>
            <a:r>
              <a:rPr lang="en-US" dirty="0">
                <a:latin typeface="Georgia" panose="02040502050405020303" pitchFamily="18" charset="0"/>
                <a:ea typeface="Verdana" panose="020B0604030504040204" pitchFamily="34" charset="0"/>
                <a:cs typeface="Verdana" panose="020B0604030504040204" pitchFamily="34" charset="0"/>
              </a:rPr>
              <a:t> for time,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risk</a:t>
            </a:r>
            <a:r>
              <a:rPr lang="en-US" dirty="0">
                <a:latin typeface="Georgia" panose="02040502050405020303" pitchFamily="18" charset="0"/>
                <a:ea typeface="Verdana" panose="020B0604030504040204" pitchFamily="34" charset="0"/>
                <a:cs typeface="Verdana" panose="020B0604030504040204" pitchFamily="34" charset="0"/>
              </a:rPr>
              <a:t>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analysis</a:t>
            </a:r>
            <a:endParaRPr lang="en-US"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33</a:t>
            </a:fld>
            <a:endParaRPr lang="en-US">
              <a:latin typeface="Georgia" panose="02040502050405020303" pitchFamily="18" charset="0"/>
            </a:endParaRPr>
          </a:p>
        </p:txBody>
      </p:sp>
    </p:spTree>
    <p:extLst>
      <p:ext uri="{BB962C8B-B14F-4D97-AF65-F5344CB8AC3E}">
        <p14:creationId xmlns:p14="http://schemas.microsoft.com/office/powerpoint/2010/main" val="2639755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rPr>
              <a:t>Methods</a:t>
            </a:r>
          </a:p>
        </p:txBody>
      </p:sp>
      <p:sp>
        <p:nvSpPr>
          <p:cNvPr id="3" name="Content Placeholder 2"/>
          <p:cNvSpPr>
            <a:spLocks noGrp="1"/>
          </p:cNvSpPr>
          <p:nvPr>
            <p:ph idx="1"/>
          </p:nvPr>
        </p:nvSpPr>
        <p:spPr/>
        <p:txBody>
          <a:bodyPr>
            <a:normAutofit/>
          </a:bodyPr>
          <a:lstStyle/>
          <a:p>
            <a:pPr marL="0" indent="0">
              <a:lnSpc>
                <a:spcPct val="120000"/>
              </a:lnSpc>
              <a:buNone/>
            </a:pPr>
            <a:r>
              <a:rPr lang="en-US" b="1" dirty="0">
                <a:latin typeface="Georgia" panose="02040502050405020303" pitchFamily="18" charset="0"/>
                <a:ea typeface="Verdana" panose="020B0604030504040204" pitchFamily="34" charset="0"/>
                <a:cs typeface="Verdana" panose="020B0604030504040204" pitchFamily="34" charset="0"/>
              </a:rPr>
              <a:t>Software Development Methodology (SDM)</a:t>
            </a:r>
            <a:r>
              <a:rPr lang="en-US" dirty="0">
                <a:latin typeface="Georgia" panose="02040502050405020303" pitchFamily="18" charset="0"/>
                <a:ea typeface="Verdana" panose="020B0604030504040204" pitchFamily="34" charset="0"/>
                <a:cs typeface="Verdana" panose="020B0604030504040204" pitchFamily="34" charset="0"/>
              </a:rPr>
              <a:t> </a:t>
            </a:r>
          </a:p>
          <a:p>
            <a:pPr marL="0" indent="0">
              <a:lnSpc>
                <a:spcPct val="120000"/>
              </a:lnSpc>
              <a:buNone/>
            </a:pPr>
            <a:r>
              <a:rPr lang="en-US" b="1" dirty="0">
                <a:latin typeface="Georgia" panose="02040502050405020303" pitchFamily="18" charset="0"/>
                <a:ea typeface="Verdana" panose="020B0604030504040204" pitchFamily="34" charset="0"/>
                <a:cs typeface="Verdana" panose="020B0604030504040204" pitchFamily="34" charset="0"/>
              </a:rPr>
              <a:t>Design</a:t>
            </a:r>
            <a:endParaRPr lang="en-US" dirty="0">
              <a:latin typeface="Georgia" panose="02040502050405020303" pitchFamily="18" charset="0"/>
              <a:ea typeface="Verdana" panose="020B0604030504040204" pitchFamily="34" charset="0"/>
              <a:cs typeface="Verdana" panose="020B0604030504040204" pitchFamily="34" charset="0"/>
            </a:endParaRPr>
          </a:p>
          <a:p>
            <a:pPr lvl="1">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Abstractions </a:t>
            </a:r>
            <a:r>
              <a:rPr lang="en-US" dirty="0">
                <a:latin typeface="Georgia" panose="02040502050405020303" pitchFamily="18" charset="0"/>
                <a:ea typeface="Verdana" panose="020B0604030504040204" pitchFamily="34" charset="0"/>
                <a:cs typeface="Verdana" panose="020B0604030504040204" pitchFamily="34" charset="0"/>
              </a:rPr>
              <a:t>of the system is created</a:t>
            </a:r>
          </a:p>
          <a:p>
            <a:pPr lvl="1">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System</a:t>
            </a:r>
            <a:r>
              <a:rPr lang="en-US" dirty="0">
                <a:latin typeface="Georgia" panose="02040502050405020303" pitchFamily="18" charset="0"/>
                <a:ea typeface="Verdana" panose="020B0604030504040204" pitchFamily="34" charset="0"/>
                <a:cs typeface="Verdana" panose="020B0604030504040204" pitchFamily="34" charset="0"/>
              </a:rPr>
              <a:t>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Architecture</a:t>
            </a:r>
            <a:r>
              <a:rPr lang="en-US" dirty="0">
                <a:latin typeface="Georgia" panose="02040502050405020303" pitchFamily="18" charset="0"/>
                <a:ea typeface="Verdana" panose="020B0604030504040204" pitchFamily="34" charset="0"/>
                <a:cs typeface="Verdana" panose="020B0604030504040204" pitchFamily="34" charset="0"/>
              </a:rPr>
              <a:t> is defined</a:t>
            </a:r>
          </a:p>
          <a:p>
            <a:pPr lvl="1">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Objects</a:t>
            </a:r>
            <a:r>
              <a:rPr lang="en-US" dirty="0">
                <a:latin typeface="Georgia" panose="02040502050405020303" pitchFamily="18" charset="0"/>
                <a:ea typeface="Verdana" panose="020B0604030504040204" pitchFamily="34" charset="0"/>
                <a:cs typeface="Verdana" panose="020B0604030504040204" pitchFamily="34" charset="0"/>
              </a:rPr>
              <a:t> will be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determined</a:t>
            </a:r>
            <a:r>
              <a:rPr lang="en-US" dirty="0">
                <a:latin typeface="Georgia" panose="02040502050405020303" pitchFamily="18" charset="0"/>
                <a:ea typeface="Verdana" panose="020B0604030504040204" pitchFamily="34" charset="0"/>
                <a:cs typeface="Verdana" panose="020B0604030504040204" pitchFamily="34" charset="0"/>
              </a:rPr>
              <a:t> (some of this in analysis also)</a:t>
            </a:r>
          </a:p>
          <a:p>
            <a:pPr lvl="1">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Interfaces</a:t>
            </a:r>
            <a:r>
              <a:rPr lang="en-US" dirty="0">
                <a:latin typeface="Georgia" panose="02040502050405020303" pitchFamily="18" charset="0"/>
                <a:ea typeface="Verdana" panose="020B0604030504040204" pitchFamily="34" charset="0"/>
                <a:cs typeface="Verdana" panose="020B0604030504040204" pitchFamily="34" charset="0"/>
              </a:rPr>
              <a:t> are defined</a:t>
            </a:r>
          </a:p>
          <a:p>
            <a:pPr lvl="1">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Data</a:t>
            </a:r>
            <a:r>
              <a:rPr lang="en-US" dirty="0">
                <a:solidFill>
                  <a:srgbClr val="0070C0"/>
                </a:solidFill>
                <a:latin typeface="Georgia" panose="02040502050405020303" pitchFamily="18" charset="0"/>
                <a:ea typeface="Verdana" panose="020B0604030504040204" pitchFamily="34" charset="0"/>
                <a:cs typeface="Verdana" panose="020B0604030504040204" pitchFamily="34" charset="0"/>
              </a:rPr>
              <a:t>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structures</a:t>
            </a:r>
            <a:r>
              <a:rPr lang="en-US" dirty="0">
                <a:latin typeface="Georgia" panose="02040502050405020303" pitchFamily="18" charset="0"/>
                <a:ea typeface="Verdana" panose="020B0604030504040204" pitchFamily="34" charset="0"/>
                <a:cs typeface="Verdana" panose="020B0604030504040204" pitchFamily="34" charset="0"/>
              </a:rPr>
              <a:t> may be chosen</a:t>
            </a:r>
          </a:p>
          <a:p>
            <a:pPr lvl="1">
              <a:lnSpc>
                <a:spcPct val="120000"/>
              </a:lnSpc>
            </a:pP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Algorithms</a:t>
            </a:r>
            <a:r>
              <a:rPr lang="en-US" dirty="0">
                <a:latin typeface="Georgia" panose="02040502050405020303" pitchFamily="18" charset="0"/>
                <a:ea typeface="Verdana" panose="020B0604030504040204" pitchFamily="34" charset="0"/>
                <a:cs typeface="Verdana" panose="020B0604030504040204" pitchFamily="34" charset="0"/>
              </a:rPr>
              <a:t> may be chosen</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34</a:t>
            </a:fld>
            <a:endParaRPr lang="en-US">
              <a:latin typeface="Georgia" panose="02040502050405020303" pitchFamily="18" charset="0"/>
            </a:endParaRPr>
          </a:p>
        </p:txBody>
      </p:sp>
    </p:spTree>
    <p:extLst>
      <p:ext uri="{BB962C8B-B14F-4D97-AF65-F5344CB8AC3E}">
        <p14:creationId xmlns:p14="http://schemas.microsoft.com/office/powerpoint/2010/main" val="2389259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rPr>
              <a:t>Methods</a:t>
            </a:r>
          </a:p>
        </p:txBody>
      </p:sp>
      <p:sp>
        <p:nvSpPr>
          <p:cNvPr id="3" name="Content Placeholder 2"/>
          <p:cNvSpPr>
            <a:spLocks noGrp="1"/>
          </p:cNvSpPr>
          <p:nvPr>
            <p:ph idx="1"/>
          </p:nvPr>
        </p:nvSpPr>
        <p:spPr/>
        <p:txBody>
          <a:bodyPr>
            <a:normAutofit/>
          </a:bodyPr>
          <a:lstStyle/>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Implementation</a:t>
            </a:r>
          </a:p>
          <a:p>
            <a:pPr lvl="1"/>
            <a:r>
              <a:rPr lang="en-US" dirty="0">
                <a:latin typeface="Georgia" panose="02040502050405020303" pitchFamily="18" charset="0"/>
                <a:ea typeface="Verdana" panose="020B0604030504040204" pitchFamily="34" charset="0"/>
                <a:cs typeface="Verdana" panose="020B0604030504040204" pitchFamily="34" charset="0"/>
              </a:rPr>
              <a:t>If design is done well,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implementation</a:t>
            </a:r>
            <a:r>
              <a:rPr lang="en-US" dirty="0">
                <a:latin typeface="Georgia" panose="02040502050405020303" pitchFamily="18" charset="0"/>
                <a:ea typeface="Verdana" panose="020B0604030504040204" pitchFamily="34" charset="0"/>
                <a:cs typeface="Verdana" panose="020B0604030504040204" pitchFamily="34" charset="0"/>
              </a:rPr>
              <a:t> is straight-forward</a:t>
            </a:r>
          </a:p>
          <a:p>
            <a:pPr lvl="1"/>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Testing</a:t>
            </a:r>
          </a:p>
          <a:p>
            <a:pPr lvl="1"/>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Testing</a:t>
            </a:r>
            <a:r>
              <a:rPr lang="en-US" dirty="0">
                <a:latin typeface="Georgia" panose="02040502050405020303" pitchFamily="18" charset="0"/>
                <a:ea typeface="Verdana" panose="020B0604030504040204" pitchFamily="34" charset="0"/>
                <a:cs typeface="Verdana" panose="020B0604030504040204" pitchFamily="34" charset="0"/>
              </a:rPr>
              <a:t> should be continuous and on-going</a:t>
            </a:r>
          </a:p>
          <a:p>
            <a:pPr lvl="1"/>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Release</a:t>
            </a:r>
          </a:p>
          <a:p>
            <a:pPr lvl="1"/>
            <a:r>
              <a:rPr lang="en-US" dirty="0">
                <a:latin typeface="Georgia" panose="02040502050405020303" pitchFamily="18" charset="0"/>
                <a:ea typeface="Verdana" panose="020B0604030504040204" pitchFamily="34" charset="0"/>
                <a:cs typeface="Verdana" panose="020B0604030504040204" pitchFamily="34" charset="0"/>
              </a:rPr>
              <a:t>Software is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released</a:t>
            </a:r>
            <a:r>
              <a:rPr lang="en-US" dirty="0">
                <a:latin typeface="Georgia" panose="02040502050405020303" pitchFamily="18" charset="0"/>
                <a:ea typeface="Verdana" panose="020B0604030504040204" pitchFamily="34" charset="0"/>
                <a:cs typeface="Verdana" panose="020B0604030504040204" pitchFamily="34" charset="0"/>
              </a:rPr>
              <a:t> to customers</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35</a:t>
            </a:fld>
            <a:endParaRPr lang="en-US">
              <a:latin typeface="Georgia" panose="02040502050405020303" pitchFamily="18" charset="0"/>
            </a:endParaRPr>
          </a:p>
        </p:txBody>
      </p:sp>
    </p:spTree>
    <p:extLst>
      <p:ext uri="{BB962C8B-B14F-4D97-AF65-F5344CB8AC3E}">
        <p14:creationId xmlns:p14="http://schemas.microsoft.com/office/powerpoint/2010/main" val="3637022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rPr>
              <a:t>Methods</a:t>
            </a:r>
          </a:p>
        </p:txBody>
      </p:sp>
      <p:sp>
        <p:nvSpPr>
          <p:cNvPr id="3" name="Content Placeholder 2"/>
          <p:cNvSpPr>
            <a:spLocks noGrp="1"/>
          </p:cNvSpPr>
          <p:nvPr>
            <p:ph idx="1"/>
          </p:nvPr>
        </p:nvSpPr>
        <p:spPr/>
        <p:txBody>
          <a:bodyPr>
            <a:normAutofit/>
          </a:bodyPr>
          <a:lstStyle/>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Maintenance (80-90% cost)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Modifies the software for the following purposes:</a:t>
            </a:r>
          </a:p>
          <a:p>
            <a:pPr lvl="1"/>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Adaptive</a:t>
            </a:r>
            <a:r>
              <a:rPr lang="en-US" dirty="0">
                <a:latin typeface="Georgia" panose="02040502050405020303" pitchFamily="18" charset="0"/>
                <a:ea typeface="Verdana" panose="020B0604030504040204" pitchFamily="34" charset="0"/>
                <a:cs typeface="Verdana" panose="020B0604030504040204" pitchFamily="34" charset="0"/>
              </a:rPr>
              <a:t> - modify to accommodate changes in the external environment</a:t>
            </a:r>
          </a:p>
          <a:p>
            <a:pPr lvl="1"/>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Corrective</a:t>
            </a:r>
            <a:r>
              <a:rPr lang="en-US" dirty="0">
                <a:latin typeface="Georgia" panose="02040502050405020303" pitchFamily="18" charset="0"/>
                <a:ea typeface="Verdana" panose="020B0604030504040204" pitchFamily="34" charset="0"/>
                <a:cs typeface="Verdana" panose="020B0604030504040204" pitchFamily="34" charset="0"/>
              </a:rPr>
              <a:t> - fix errors</a:t>
            </a:r>
          </a:p>
          <a:p>
            <a:pPr lvl="1"/>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Perfective</a:t>
            </a:r>
            <a:r>
              <a:rPr lang="en-US" dirty="0">
                <a:latin typeface="Georgia" panose="02040502050405020303" pitchFamily="18" charset="0"/>
                <a:ea typeface="Verdana" panose="020B0604030504040204" pitchFamily="34" charset="0"/>
                <a:cs typeface="Verdana" panose="020B0604030504040204" pitchFamily="34" charset="0"/>
              </a:rPr>
              <a:t> - add additional functionality</a:t>
            </a:r>
          </a:p>
          <a:p>
            <a:pPr lvl="1"/>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Preventive</a:t>
            </a:r>
            <a:r>
              <a:rPr lang="en-US" dirty="0">
                <a:latin typeface="Georgia" panose="02040502050405020303" pitchFamily="18" charset="0"/>
                <a:ea typeface="Verdana" panose="020B0604030504040204" pitchFamily="34" charset="0"/>
                <a:cs typeface="Verdana" panose="020B0604030504040204" pitchFamily="34" charset="0"/>
              </a:rPr>
              <a:t> - make changes to facilitate easier correction, adaptation, and enhancement</a:t>
            </a:r>
          </a:p>
          <a:p>
            <a:pPr marL="457200" lvl="1"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endParaRPr lang="en-US"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36</a:t>
            </a:fld>
            <a:endParaRPr lang="en-US">
              <a:latin typeface="Georgia" panose="02040502050405020303" pitchFamily="18" charset="0"/>
            </a:endParaRPr>
          </a:p>
        </p:txBody>
      </p:sp>
    </p:spTree>
    <p:extLst>
      <p:ext uri="{BB962C8B-B14F-4D97-AF65-F5344CB8AC3E}">
        <p14:creationId xmlns:p14="http://schemas.microsoft.com/office/powerpoint/2010/main" val="2352453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highlight>
                  <a:srgbClr val="BC3700"/>
                </a:highlight>
                <a:latin typeface="Georgia" panose="02040502050405020303" pitchFamily="18" charset="0"/>
                <a:ea typeface="Verdana" panose="020B0604030504040204" pitchFamily="34" charset="0"/>
                <a:cs typeface="Verdana" panose="020B0604030504040204" pitchFamily="34" charset="0"/>
              </a:rPr>
              <a:t>Process</a:t>
            </a:r>
            <a:r>
              <a:rPr lang="en-US" b="1" dirty="0">
                <a:latin typeface="Georgia" panose="02040502050405020303" pitchFamily="18" charset="0"/>
                <a:ea typeface="Verdana" panose="020B0604030504040204" pitchFamily="34" charset="0"/>
                <a:cs typeface="Verdana" panose="020B0604030504040204" pitchFamily="34" charset="0"/>
              </a:rPr>
              <a:t> and </a:t>
            </a:r>
            <a:r>
              <a:rPr lang="en-US" b="1" dirty="0">
                <a:solidFill>
                  <a:schemeClr val="bg1"/>
                </a:solidFill>
                <a:highlight>
                  <a:srgbClr val="0099CC"/>
                </a:highlight>
                <a:latin typeface="Georgia" panose="02040502050405020303" pitchFamily="18" charset="0"/>
                <a:ea typeface="Verdana" panose="020B0604030504040204" pitchFamily="34" charset="0"/>
                <a:cs typeface="Verdana" panose="020B0604030504040204" pitchFamily="34" charset="0"/>
              </a:rPr>
              <a:t>Methods</a:t>
            </a:r>
          </a:p>
        </p:txBody>
      </p:sp>
      <p:sp>
        <p:nvSpPr>
          <p:cNvPr id="8" name="Content Placeholder 7">
            <a:extLst>
              <a:ext uri="{FF2B5EF4-FFF2-40B4-BE49-F238E27FC236}">
                <a16:creationId xmlns:a16="http://schemas.microsoft.com/office/drawing/2014/main" id="{77DD656B-B7AA-41D2-8BAF-EA92DFA10774}"/>
              </a:ext>
            </a:extLst>
          </p:cNvPr>
          <p:cNvSpPr>
            <a:spLocks noGrp="1"/>
          </p:cNvSpPr>
          <p:nvPr>
            <p:ph idx="1"/>
          </p:nvPr>
        </p:nvSpPr>
        <p:spPr/>
        <p:txBody>
          <a:bodyPr>
            <a:normAutofit/>
          </a:bodyPr>
          <a:lstStyle/>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Systems Development Life Cycle (SDLC)  and Software Development Methodology (SDM)</a:t>
            </a:r>
          </a:p>
          <a:p>
            <a:pPr marL="0" indent="0">
              <a:buNone/>
            </a:pPr>
            <a:endParaRPr lang="en-US" b="1"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The divisions are not necessarily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clear-cut</a:t>
            </a:r>
            <a:r>
              <a:rPr lang="en-US" dirty="0">
                <a:latin typeface="Georgia" panose="02040502050405020303" pitchFamily="18" charset="0"/>
                <a:ea typeface="Verdana" panose="020B0604030504040204" pitchFamily="34" charset="0"/>
                <a:cs typeface="Verdana" panose="020B0604030504040204" pitchFamily="34" charset="0"/>
              </a:rPr>
              <a:t> and they affect each other </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There is usually </a:t>
            </a:r>
            <a:r>
              <a:rPr lang="en-US" b="1" dirty="0">
                <a:latin typeface="Georgia" panose="02040502050405020303" pitchFamily="18" charset="0"/>
                <a:ea typeface="Verdana" panose="020B0604030504040204" pitchFamily="34" charset="0"/>
                <a:cs typeface="Verdana" panose="020B0604030504040204" pitchFamily="34" charset="0"/>
              </a:rPr>
              <a:t>feedback</a:t>
            </a:r>
            <a:r>
              <a:rPr lang="en-US" dirty="0">
                <a:latin typeface="Georgia" panose="02040502050405020303" pitchFamily="18" charset="0"/>
                <a:ea typeface="Verdana" panose="020B0604030504040204" pitchFamily="34" charset="0"/>
                <a:cs typeface="Verdana" panose="020B0604030504040204" pitchFamily="34" charset="0"/>
              </a:rPr>
              <a:t> from latter stages to earlier stages</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Some things, like </a:t>
            </a:r>
            <a:r>
              <a:rPr lang="en-US" b="1" dirty="0">
                <a:latin typeface="Georgia" panose="02040502050405020303" pitchFamily="18" charset="0"/>
                <a:ea typeface="Verdana" panose="020B0604030504040204" pitchFamily="34" charset="0"/>
                <a:cs typeface="Verdana" panose="020B0604030504040204" pitchFamily="34" charset="0"/>
              </a:rPr>
              <a:t>documentation</a:t>
            </a:r>
            <a:r>
              <a:rPr lang="en-US" dirty="0">
                <a:latin typeface="Georgia" panose="02040502050405020303" pitchFamily="18" charset="0"/>
                <a:ea typeface="Verdana" panose="020B0604030504040204" pitchFamily="34" charset="0"/>
                <a:cs typeface="Verdana" panose="020B0604030504040204" pitchFamily="34" charset="0"/>
              </a:rPr>
              <a:t>, are done in most or all stages</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37</a:t>
            </a:fld>
            <a:endParaRPr lang="en-US">
              <a:latin typeface="Georgia" panose="02040502050405020303" pitchFamily="18" charset="0"/>
            </a:endParaRPr>
          </a:p>
        </p:txBody>
      </p:sp>
    </p:spTree>
    <p:extLst>
      <p:ext uri="{BB962C8B-B14F-4D97-AF65-F5344CB8AC3E}">
        <p14:creationId xmlns:p14="http://schemas.microsoft.com/office/powerpoint/2010/main" val="2745398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SDLC Stages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Software cannot be developed by going through the stages of the software life-cycle</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Why?</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It is very hard to determine all the requirements initially.</a:t>
            </a:r>
          </a:p>
          <a:p>
            <a:pPr marL="971550" lvl="1" indent="-514350">
              <a:buFont typeface="+mj-lt"/>
              <a:buAutoNum type="arabicPeriod"/>
            </a:pPr>
            <a:r>
              <a:rPr lang="en-US" dirty="0">
                <a:latin typeface="Verdana" panose="020B0604030504040204" pitchFamily="34" charset="0"/>
                <a:ea typeface="Verdana" panose="020B0604030504040204" pitchFamily="34" charset="0"/>
                <a:cs typeface="Verdana" panose="020B0604030504040204" pitchFamily="34" charset="0"/>
              </a:rPr>
              <a:t>Requirements, what the client wants, often change as the development progresses.</a:t>
            </a:r>
          </a:p>
          <a:p>
            <a:pPr marL="971550" lvl="1" indent="-514350">
              <a:buFont typeface="+mj-lt"/>
              <a:buAutoNum type="arabicPeriod"/>
            </a:pPr>
            <a:r>
              <a:rPr lang="en-US" dirty="0">
                <a:latin typeface="Verdana" panose="020B0604030504040204" pitchFamily="34" charset="0"/>
                <a:ea typeface="Verdana" panose="020B0604030504040204" pitchFamily="34" charset="0"/>
                <a:cs typeface="Verdana" panose="020B0604030504040204" pitchFamily="34" charset="0"/>
              </a:rPr>
              <a:t>Unforeseen issues arise.</a:t>
            </a:r>
          </a:p>
          <a:p>
            <a:pPr marL="971550" lvl="1" indent="-514350">
              <a:buFont typeface="+mj-lt"/>
              <a:buAutoNum type="arabicPeriod"/>
            </a:pPr>
            <a:r>
              <a:rPr lang="en-US" dirty="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Problems discovered late are costly to fix because earlier stages are impacted and other things must then be changed</a:t>
            </a:r>
          </a:p>
        </p:txBody>
      </p:sp>
      <p:sp>
        <p:nvSpPr>
          <p:cNvPr id="4" name="Slide Number Placeholder 3"/>
          <p:cNvSpPr>
            <a:spLocks noGrp="1"/>
          </p:cNvSpPr>
          <p:nvPr>
            <p:ph type="sldNum" sz="quarter" idx="12"/>
          </p:nvPr>
        </p:nvSpPr>
        <p:spPr/>
        <p:txBody>
          <a:bodyPr/>
          <a:lstStyle/>
          <a:p>
            <a:fld id="{018ADC6A-C2A9-48EE-BF98-A52FBFA7FE8F}" type="slidenum">
              <a:rPr lang="en-US" smtClean="0"/>
              <a:t>38</a:t>
            </a:fld>
            <a:endParaRPr lang="en-US"/>
          </a:p>
        </p:txBody>
      </p:sp>
    </p:spTree>
    <p:extLst>
      <p:ext uri="{BB962C8B-B14F-4D97-AF65-F5344CB8AC3E}">
        <p14:creationId xmlns:p14="http://schemas.microsoft.com/office/powerpoint/2010/main" val="32347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7E4297-93AF-4F00-8E2A-F4123D480080}"/>
              </a:ext>
            </a:extLst>
          </p:cNvPr>
          <p:cNvSpPr>
            <a:spLocks noGrp="1"/>
          </p:cNvSpPr>
          <p:nvPr>
            <p:ph type="title"/>
          </p:nvPr>
        </p:nvSpPr>
        <p:spPr/>
        <p:txBody>
          <a:bodyPr/>
          <a:lstStyle/>
          <a:p>
            <a:r>
              <a:rPr lang="en-US" sz="4400" b="1" dirty="0">
                <a:latin typeface="Georgia" panose="02040502050405020303" pitchFamily="18" charset="0"/>
                <a:ea typeface="Verdana" panose="020B0604030504040204" pitchFamily="34" charset="0"/>
                <a:cs typeface="Verdana" panose="020B0604030504040204" pitchFamily="34" charset="0"/>
              </a:rPr>
              <a:t>The</a:t>
            </a:r>
            <a:r>
              <a:rPr lang="en-US" sz="4400" b="1" dirty="0">
                <a:solidFill>
                  <a:schemeClr val="bg1"/>
                </a:solidFill>
                <a:latin typeface="Georgia" panose="02040502050405020303" pitchFamily="18" charset="0"/>
                <a:ea typeface="Verdana" panose="020B0604030504040204" pitchFamily="34" charset="0"/>
                <a:cs typeface="Verdana" panose="020B0604030504040204" pitchFamily="34" charset="0"/>
              </a:rPr>
              <a:t> </a:t>
            </a:r>
            <a:r>
              <a:rPr lang="en-US" sz="4400" b="1" dirty="0">
                <a:solidFill>
                  <a:schemeClr val="bg1"/>
                </a:solidFill>
                <a:highlight>
                  <a:srgbClr val="BC3700"/>
                </a:highlight>
                <a:latin typeface="Georgia" panose="02040502050405020303" pitchFamily="18" charset="0"/>
                <a:ea typeface="Verdana" panose="020B0604030504040204" pitchFamily="34" charset="0"/>
                <a:cs typeface="Verdana" panose="020B0604030504040204" pitchFamily="34" charset="0"/>
              </a:rPr>
              <a:t>Process</a:t>
            </a:r>
          </a:p>
        </p:txBody>
      </p:sp>
      <p:sp>
        <p:nvSpPr>
          <p:cNvPr id="4" name="Slide Number Placeholder 3">
            <a:extLst>
              <a:ext uri="{FF2B5EF4-FFF2-40B4-BE49-F238E27FC236}">
                <a16:creationId xmlns:a16="http://schemas.microsoft.com/office/drawing/2014/main" id="{8AFABC28-6467-49D7-BAB3-B88E16DB56F5}"/>
              </a:ext>
            </a:extLst>
          </p:cNvPr>
          <p:cNvSpPr>
            <a:spLocks noGrp="1"/>
          </p:cNvSpPr>
          <p:nvPr>
            <p:ph type="sldNum" sz="quarter" idx="12"/>
          </p:nvPr>
        </p:nvSpPr>
        <p:spPr/>
        <p:txBody>
          <a:bodyPr/>
          <a:lstStyle/>
          <a:p>
            <a:fld id="{018ADC6A-C2A9-48EE-BF98-A52FBFA7FE8F}" type="slidenum">
              <a:rPr lang="en-US" smtClean="0">
                <a:latin typeface="Georgia" panose="02040502050405020303" pitchFamily="18" charset="0"/>
              </a:rPr>
              <a:t>39</a:t>
            </a:fld>
            <a:endParaRPr lang="en-US">
              <a:latin typeface="Georgia" panose="02040502050405020303" pitchFamily="18" charset="0"/>
            </a:endParaRPr>
          </a:p>
        </p:txBody>
      </p:sp>
    </p:spTree>
    <p:extLst>
      <p:ext uri="{BB962C8B-B14F-4D97-AF65-F5344CB8AC3E}">
        <p14:creationId xmlns:p14="http://schemas.microsoft.com/office/powerpoint/2010/main" val="118633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Large Software?</a:t>
            </a:r>
          </a:p>
        </p:txBody>
      </p:sp>
      <p:sp>
        <p:nvSpPr>
          <p:cNvPr id="3" name="Content Placeholder 2"/>
          <p:cNvSpPr>
            <a:spLocks noGrp="1"/>
          </p:cNvSpPr>
          <p:nvPr>
            <p:ph idx="1"/>
          </p:nvPr>
        </p:nvSpPr>
        <p:spPr>
          <a:xfrm>
            <a:off x="838200" y="1825625"/>
            <a:ext cx="5757582" cy="4351338"/>
          </a:xfrm>
        </p:spPr>
        <p:txBody>
          <a:bodyPr>
            <a:normAutofit fontScale="62500" lnSpcReduction="20000"/>
          </a:bodyPr>
          <a:lstStyle/>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How many lines of code was used to make Minecraft?</a:t>
            </a: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By putting the 1.9.4 (2016) source through the java </a:t>
            </a:r>
            <a:r>
              <a:rPr lang="en-US" dirty="0" err="1">
                <a:latin typeface="Georgia" panose="02040502050405020303" pitchFamily="18" charset="0"/>
                <a:ea typeface="Verdana" panose="020B0604030504040204" pitchFamily="34" charset="0"/>
                <a:cs typeface="Verdana" panose="020B0604030504040204" pitchFamily="34" charset="0"/>
              </a:rPr>
              <a:t>decompiler</a:t>
            </a:r>
            <a:r>
              <a:rPr lang="en-US" dirty="0">
                <a:latin typeface="Georgia" panose="02040502050405020303" pitchFamily="18" charset="0"/>
                <a:ea typeface="Verdana" panose="020B0604030504040204" pitchFamily="34" charset="0"/>
                <a:cs typeface="Verdana" panose="020B0604030504040204" pitchFamily="34" charset="0"/>
              </a:rPr>
              <a:t>, recursively count the lines, decompiled jar yields 603,343 LOC </a:t>
            </a:r>
            <a:r>
              <a:rPr lang="en-US" dirty="0">
                <a:latin typeface="Georgia" panose="02040502050405020303" pitchFamily="18" charset="0"/>
                <a:ea typeface="Verdana" panose="020B0604030504040204" pitchFamily="34" charset="0"/>
                <a:cs typeface="Verdana" panose="020B0604030504040204" pitchFamily="34" charset="0"/>
                <a:hlinkClick r:id="rId2"/>
              </a:rPr>
              <a:t>.</a:t>
            </a: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Minecraft Forge Decompile 1.7.5 (2014) there is 172,712 lines, no comments </a:t>
            </a:r>
            <a:r>
              <a:rPr lang="en-US" dirty="0">
                <a:latin typeface="Georgia" panose="02040502050405020303" pitchFamily="18" charset="0"/>
                <a:ea typeface="Verdana" panose="020B0604030504040204" pitchFamily="34" charset="0"/>
                <a:cs typeface="Verdana" panose="020B0604030504040204" pitchFamily="34" charset="0"/>
                <a:hlinkClick r:id="rId3"/>
              </a:rPr>
              <a:t>.</a:t>
            </a: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Video game </a:t>
            </a:r>
            <a:r>
              <a:rPr lang="en-US" b="1" dirty="0">
                <a:latin typeface="Georgia" panose="02040502050405020303" pitchFamily="18" charset="0"/>
                <a:ea typeface="Verdana" panose="020B0604030504040204" pitchFamily="34" charset="0"/>
                <a:cs typeface="Verdana" panose="020B0604030504040204" pitchFamily="34" charset="0"/>
              </a:rPr>
              <a:t>Doom, Quake</a:t>
            </a:r>
            <a:r>
              <a:rPr lang="en-US" dirty="0">
                <a:latin typeface="Georgia" panose="02040502050405020303" pitchFamily="18" charset="0"/>
                <a:ea typeface="Verdana" panose="020B0604030504040204" pitchFamily="34" charset="0"/>
                <a:cs typeface="Verdana" panose="020B0604030504040204" pitchFamily="34" charset="0"/>
              </a:rPr>
              <a:t>?</a:t>
            </a:r>
          </a:p>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Doom 3 has 601k, Quake III has 229k and Quake II has 136k </a:t>
            </a:r>
            <a:r>
              <a:rPr lang="en-US" dirty="0">
                <a:latin typeface="Georgia" panose="02040502050405020303" pitchFamily="18" charset="0"/>
                <a:ea typeface="Verdana" panose="020B0604030504040204" pitchFamily="34" charset="0"/>
                <a:cs typeface="Verdana" panose="020B0604030504040204" pitchFamily="34" charset="0"/>
                <a:hlinkClick r:id="rId4"/>
              </a:rPr>
              <a:t>.</a:t>
            </a: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3591" y="1407597"/>
            <a:ext cx="5086350" cy="3086100"/>
          </a:xfrm>
          <a:prstGeom prst="rect">
            <a:avLst/>
          </a:prstGeom>
        </p:spPr>
      </p:pic>
      <p:sp>
        <p:nvSpPr>
          <p:cNvPr id="5" name="Slide Number Placeholder 4"/>
          <p:cNvSpPr>
            <a:spLocks noGrp="1"/>
          </p:cNvSpPr>
          <p:nvPr>
            <p:ph type="sldNum" sz="quarter" idx="12"/>
          </p:nvPr>
        </p:nvSpPr>
        <p:spPr/>
        <p:txBody>
          <a:bodyPr/>
          <a:lstStyle/>
          <a:p>
            <a:fld id="{018ADC6A-C2A9-48EE-BF98-A52FBFA7FE8F}" type="slidenum">
              <a:rPr lang="en-US" smtClean="0">
                <a:latin typeface="Georgia" panose="02040502050405020303" pitchFamily="18" charset="0"/>
              </a:rPr>
              <a:t>4</a:t>
            </a:fld>
            <a:endParaRPr lang="en-US">
              <a:latin typeface="Georgia" panose="02040502050405020303" pitchFamily="18" charset="0"/>
            </a:endParaRPr>
          </a:p>
        </p:txBody>
      </p:sp>
      <p:sp>
        <p:nvSpPr>
          <p:cNvPr id="6" name="Rectangle 5"/>
          <p:cNvSpPr/>
          <p:nvPr/>
        </p:nvSpPr>
        <p:spPr>
          <a:xfrm>
            <a:off x="10320345" y="5457695"/>
            <a:ext cx="247184" cy="369332"/>
          </a:xfrm>
          <a:prstGeom prst="rect">
            <a:avLst/>
          </a:prstGeom>
        </p:spPr>
        <p:txBody>
          <a:bodyPr wrap="none">
            <a:spAutoFit/>
          </a:bodyPr>
          <a:lstStyle/>
          <a:p>
            <a:r>
              <a:rPr lang="en-US" dirty="0">
                <a:latin typeface="Georgia" panose="02040502050405020303" pitchFamily="18" charset="0"/>
                <a:ea typeface="Verdana" panose="020B0604030504040204" pitchFamily="34" charset="0"/>
                <a:cs typeface="Verdana" panose="020B0604030504040204" pitchFamily="34" charset="0"/>
                <a:hlinkClick r:id="rId3"/>
              </a:rPr>
              <a:t>.</a:t>
            </a:r>
            <a:endParaRPr lang="en-US" dirty="0">
              <a:latin typeface="Georgia" panose="02040502050405020303" pitchFamily="18" charset="0"/>
            </a:endParaRPr>
          </a:p>
        </p:txBody>
      </p:sp>
    </p:spTree>
    <p:extLst>
      <p:ext uri="{BB962C8B-B14F-4D97-AF65-F5344CB8AC3E}">
        <p14:creationId xmlns:p14="http://schemas.microsoft.com/office/powerpoint/2010/main" val="3075000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Development </a:t>
            </a:r>
            <a:r>
              <a:rPr lang="en-US" b="1" dirty="0">
                <a:solidFill>
                  <a:schemeClr val="bg1"/>
                </a:solidFill>
                <a:highlight>
                  <a:srgbClr val="BC3700"/>
                </a:highlight>
                <a:latin typeface="Georgia" panose="02040502050405020303" pitchFamily="18" charset="0"/>
                <a:ea typeface="Verdana" panose="020B0604030504040204" pitchFamily="34" charset="0"/>
                <a:cs typeface="Verdana" panose="020B0604030504040204" pitchFamily="34" charset="0"/>
              </a:rPr>
              <a:t>Process</a:t>
            </a:r>
            <a:r>
              <a:rPr lang="en-US" b="1" dirty="0">
                <a:latin typeface="Georgia" panose="02040502050405020303" pitchFamily="18" charset="0"/>
                <a:ea typeface="Verdana" panose="020B0604030504040204" pitchFamily="34" charset="0"/>
                <a:cs typeface="Verdana" panose="020B0604030504040204" pitchFamily="34" charset="0"/>
              </a:rPr>
              <a:t> Models or SDLC</a:t>
            </a:r>
          </a:p>
        </p:txBody>
      </p:sp>
      <p:sp>
        <p:nvSpPr>
          <p:cNvPr id="3" name="Content Placeholder 2"/>
          <p:cNvSpPr>
            <a:spLocks noGrp="1"/>
          </p:cNvSpPr>
          <p:nvPr>
            <p:ph idx="1"/>
          </p:nvPr>
        </p:nvSpPr>
        <p:spPr/>
        <p:txBody>
          <a:bodyPr>
            <a:normAutofit/>
          </a:bodyPr>
          <a:lstStyle/>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There are a number of process models</a:t>
            </a: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For example the </a:t>
            </a:r>
            <a:r>
              <a:rPr lang="en-US" b="1" dirty="0">
                <a:latin typeface="Georgia" panose="02040502050405020303" pitchFamily="18" charset="0"/>
                <a:ea typeface="Verdana" panose="020B0604030504040204" pitchFamily="34" charset="0"/>
                <a:cs typeface="Verdana" panose="020B0604030504040204" pitchFamily="34" charset="0"/>
              </a:rPr>
              <a:t>Waterfall Model</a:t>
            </a:r>
            <a:r>
              <a:rPr lang="en-US" dirty="0">
                <a:latin typeface="Georgia" panose="02040502050405020303" pitchFamily="18" charset="0"/>
                <a:ea typeface="Verdana" panose="020B0604030504040204" pitchFamily="34" charset="0"/>
                <a:cs typeface="Verdana" panose="020B0604030504040204" pitchFamily="34" charset="0"/>
              </a:rPr>
              <a:t> or </a:t>
            </a:r>
            <a:r>
              <a:rPr lang="en-US" b="1" dirty="0">
                <a:latin typeface="Georgia" panose="02040502050405020303" pitchFamily="18" charset="0"/>
                <a:ea typeface="Verdana" panose="020B0604030504040204" pitchFamily="34" charset="0"/>
                <a:cs typeface="Verdana" panose="020B0604030504040204" pitchFamily="34" charset="0"/>
              </a:rPr>
              <a:t>linear sequential</a:t>
            </a:r>
            <a:r>
              <a:rPr lang="en-US" i="1" dirty="0">
                <a:latin typeface="Georgia" panose="02040502050405020303" pitchFamily="18" charset="0"/>
                <a:ea typeface="Verdana" panose="020B0604030504040204" pitchFamily="34" charset="0"/>
                <a:cs typeface="Verdana" panose="020B0604030504040204" pitchFamily="34" charset="0"/>
              </a:rPr>
              <a:t> </a:t>
            </a:r>
            <a:r>
              <a:rPr lang="en-US" dirty="0">
                <a:latin typeface="Georgia" panose="02040502050405020303" pitchFamily="18" charset="0"/>
                <a:ea typeface="Verdana" panose="020B0604030504040204" pitchFamily="34" charset="0"/>
                <a:cs typeface="Verdana" panose="020B0604030504040204" pitchFamily="34" charset="0"/>
              </a:rPr>
              <a:t>model process is essentially the steps of the software development life-cycle.  This approach does not work, maybe, or does it? </a:t>
            </a:r>
            <a:r>
              <a:rPr lang="en-US" dirty="0">
                <a:latin typeface="Georgia" panose="02040502050405020303" pitchFamily="18" charset="0"/>
                <a:ea typeface="Verdana" panose="020B0604030504040204" pitchFamily="34" charset="0"/>
                <a:cs typeface="Verdana" panose="020B0604030504040204" pitchFamily="34" charset="0"/>
                <a:hlinkClick r:id="rId2"/>
              </a:rPr>
              <a:t>.</a:t>
            </a:r>
            <a:r>
              <a:rPr lang="en-US" dirty="0">
                <a:latin typeface="Georgia" panose="02040502050405020303" pitchFamily="18" charset="0"/>
                <a:ea typeface="Verdana" panose="020B0604030504040204" pitchFamily="34" charset="0"/>
                <a:cs typeface="Verdana" panose="020B0604030504040204" pitchFamily="34" charset="0"/>
              </a:rPr>
              <a:t>  </a:t>
            </a:r>
            <a:r>
              <a:rPr lang="en-US" dirty="0">
                <a:latin typeface="Georgia" panose="02040502050405020303" pitchFamily="18" charset="0"/>
                <a:ea typeface="Verdana" panose="020B0604030504040204" pitchFamily="34" charset="0"/>
                <a:cs typeface="Verdana" panose="020B0604030504040204" pitchFamily="34" charset="0"/>
                <a:hlinkClick r:id="rId3"/>
              </a:rPr>
              <a:t>.</a:t>
            </a:r>
            <a:r>
              <a:rPr lang="en-US" dirty="0">
                <a:latin typeface="Georgia" panose="02040502050405020303" pitchFamily="18" charset="0"/>
                <a:ea typeface="Verdana" panose="020B0604030504040204" pitchFamily="34" charset="0"/>
                <a:cs typeface="Verdana" panose="020B0604030504040204" pitchFamily="34" charset="0"/>
              </a:rPr>
              <a:t>  </a:t>
            </a:r>
            <a:r>
              <a:rPr lang="en-US" dirty="0">
                <a:latin typeface="Georgia" panose="02040502050405020303" pitchFamily="18" charset="0"/>
                <a:ea typeface="Verdana" panose="020B0604030504040204" pitchFamily="34" charset="0"/>
                <a:cs typeface="Verdana" panose="020B0604030504040204" pitchFamily="34" charset="0"/>
                <a:hlinkClick r:id="rId4"/>
              </a:rPr>
              <a:t>.</a:t>
            </a: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Usual development processes run </a:t>
            </a:r>
            <a:r>
              <a:rPr lang="en-US" b="1" dirty="0">
                <a:latin typeface="Georgia" panose="02040502050405020303" pitchFamily="18" charset="0"/>
                <a:ea typeface="Verdana" panose="020B0604030504040204" pitchFamily="34" charset="0"/>
                <a:cs typeface="Verdana" panose="020B0604030504040204" pitchFamily="34" charset="0"/>
              </a:rPr>
              <a:t>iteratively</a:t>
            </a:r>
            <a:r>
              <a:rPr lang="en-US" dirty="0">
                <a:latin typeface="Georgia" panose="02040502050405020303" pitchFamily="18" charset="0"/>
                <a:ea typeface="Verdana" panose="020B0604030504040204" pitchFamily="34" charset="0"/>
                <a:cs typeface="Verdana" panose="020B0604030504040204" pitchFamily="34" charset="0"/>
              </a:rPr>
              <a:t> and </a:t>
            </a:r>
            <a:r>
              <a:rPr lang="en-US" b="1" dirty="0">
                <a:latin typeface="Georgia" panose="02040502050405020303" pitchFamily="18" charset="0"/>
                <a:ea typeface="Verdana" panose="020B0604030504040204" pitchFamily="34" charset="0"/>
                <a:cs typeface="Verdana" panose="020B0604030504040204" pitchFamily="34" charset="0"/>
              </a:rPr>
              <a:t>incrementally</a:t>
            </a:r>
            <a:r>
              <a:rPr lang="en-US" dirty="0">
                <a:latin typeface="Georgia" panose="02040502050405020303" pitchFamily="18" charset="0"/>
                <a:ea typeface="Verdana" panose="020B0604030504040204" pitchFamily="34" charset="0"/>
                <a:cs typeface="Verdana" panose="020B0604030504040204" pitchFamily="34" charset="0"/>
              </a:rPr>
              <a:t> through the software development life-cycle phases rather than </a:t>
            </a:r>
            <a:r>
              <a:rPr lang="en-US" dirty="0">
                <a:solidFill>
                  <a:srgbClr val="003399"/>
                </a:solidFill>
                <a:latin typeface="Georgia" panose="02040502050405020303" pitchFamily="18" charset="0"/>
                <a:ea typeface="Verdana" panose="020B0604030504040204" pitchFamily="34" charset="0"/>
                <a:cs typeface="Verdana" panose="020B0604030504040204" pitchFamily="34" charset="0"/>
              </a:rPr>
              <a:t>linearly</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40</a:t>
            </a:fld>
            <a:endParaRPr lang="en-US">
              <a:latin typeface="Georgia" panose="02040502050405020303" pitchFamily="18" charset="0"/>
            </a:endParaRPr>
          </a:p>
        </p:txBody>
      </p:sp>
    </p:spTree>
    <p:extLst>
      <p:ext uri="{BB962C8B-B14F-4D97-AF65-F5344CB8AC3E}">
        <p14:creationId xmlns:p14="http://schemas.microsoft.com/office/powerpoint/2010/main" val="4052064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Software Development </a:t>
            </a:r>
            <a:r>
              <a:rPr lang="en-US" b="1" dirty="0">
                <a:solidFill>
                  <a:schemeClr val="bg1"/>
                </a:solidFill>
                <a:highlight>
                  <a:srgbClr val="BC3700"/>
                </a:highlight>
                <a:latin typeface="Georgia" panose="02040502050405020303" pitchFamily="18" charset="0"/>
                <a:ea typeface="Verdana" panose="020B0604030504040204" pitchFamily="34" charset="0"/>
                <a:cs typeface="Verdana" panose="020B0604030504040204" pitchFamily="34" charset="0"/>
              </a:rPr>
              <a:t>Process</a:t>
            </a:r>
            <a:r>
              <a:rPr lang="en-US" b="1" dirty="0">
                <a:latin typeface="Georgia" panose="02040502050405020303" pitchFamily="18" charset="0"/>
                <a:ea typeface="Verdana" panose="020B0604030504040204" pitchFamily="34" charset="0"/>
                <a:cs typeface="Verdana" panose="020B0604030504040204" pitchFamily="34" charset="0"/>
              </a:rPr>
              <a:t> Models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r>
              <a:rPr lang="en-US" b="1" dirty="0">
                <a:latin typeface="Georgia" panose="02040502050405020303" pitchFamily="18" charset="0"/>
                <a:ea typeface="Verdana" panose="020B0604030504040204" pitchFamily="34" charset="0"/>
                <a:cs typeface="Verdana" panose="020B0604030504040204" pitchFamily="34" charset="0"/>
              </a:rPr>
              <a:t> </a:t>
            </a:r>
          </a:p>
        </p:txBody>
      </p:sp>
      <p:sp>
        <p:nvSpPr>
          <p:cNvPr id="3" name="Content Placeholder 2"/>
          <p:cNvSpPr>
            <a:spLocks noGrp="1"/>
          </p:cNvSpPr>
          <p:nvPr>
            <p:ph idx="1"/>
          </p:nvPr>
        </p:nvSpPr>
        <p:spPr>
          <a:xfrm>
            <a:off x="838200" y="1825625"/>
            <a:ext cx="5906984" cy="4351338"/>
          </a:xfrm>
        </p:spPr>
        <p:txBody>
          <a:bodyPr>
            <a:normAutofit lnSpcReduction="10000"/>
          </a:bodyPr>
          <a:lstStyle/>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Waterfall</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Prototyping </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Iterative and Incremental development</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Spiral development </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Rapid application development</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Extreme programming</a:t>
            </a:r>
          </a:p>
          <a:p>
            <a:pPr marL="0" indent="0">
              <a:buNone/>
            </a:pPr>
            <a:r>
              <a:rPr lang="en-US" b="1" dirty="0">
                <a:latin typeface="Georgia" panose="02040502050405020303" pitchFamily="18" charset="0"/>
                <a:ea typeface="Verdana" panose="020B0604030504040204" pitchFamily="34" charset="0"/>
                <a:cs typeface="Verdana" panose="020B0604030504040204" pitchFamily="34" charset="0"/>
              </a:rPr>
              <a:t>Agile methodology</a:t>
            </a:r>
          </a:p>
          <a:p>
            <a:pPr marL="0" indent="0">
              <a:buNone/>
            </a:pPr>
            <a:r>
              <a:rPr lang="en-US" dirty="0">
                <a:latin typeface="Georgia" panose="02040502050405020303" pitchFamily="18" charset="0"/>
                <a:ea typeface="Verdana" panose="020B0604030504040204" pitchFamily="34" charset="0"/>
                <a:cs typeface="Verdana" panose="020B0604030504040204"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130" y="1825625"/>
            <a:ext cx="4742361" cy="4493952"/>
          </a:xfrm>
          <a:prstGeom prst="rect">
            <a:avLst/>
          </a:prstGeom>
        </p:spPr>
      </p:pic>
      <p:sp>
        <p:nvSpPr>
          <p:cNvPr id="5" name="Slide Number Placeholder 4"/>
          <p:cNvSpPr>
            <a:spLocks noGrp="1"/>
          </p:cNvSpPr>
          <p:nvPr>
            <p:ph type="sldNum" sz="quarter" idx="12"/>
          </p:nvPr>
        </p:nvSpPr>
        <p:spPr/>
        <p:txBody>
          <a:bodyPr/>
          <a:lstStyle/>
          <a:p>
            <a:fld id="{018ADC6A-C2A9-48EE-BF98-A52FBFA7FE8F}" type="slidenum">
              <a:rPr lang="en-US" smtClean="0">
                <a:latin typeface="Georgia" panose="02040502050405020303" pitchFamily="18" charset="0"/>
              </a:rPr>
              <a:t>41</a:t>
            </a:fld>
            <a:endParaRPr lang="en-US">
              <a:latin typeface="Georgia" panose="02040502050405020303" pitchFamily="18" charset="0"/>
            </a:endParaRPr>
          </a:p>
        </p:txBody>
      </p:sp>
    </p:spTree>
    <p:extLst>
      <p:ext uri="{BB962C8B-B14F-4D97-AF65-F5344CB8AC3E}">
        <p14:creationId xmlns:p14="http://schemas.microsoft.com/office/powerpoint/2010/main" val="3818025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History of SDLC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4"/>
            <a:ext cx="10515600" cy="4899915"/>
          </a:xfrm>
        </p:spPr>
        <p:txBody>
          <a:bodyPr>
            <a:noAutofit/>
          </a:bodyPr>
          <a:lstStyle/>
          <a:p>
            <a:pPr marL="0" indent="0">
              <a:buNone/>
            </a:pPr>
            <a:r>
              <a:rPr lang="en-US" sz="1600" dirty="0">
                <a:latin typeface="Verdana" panose="020B0604030504040204" pitchFamily="34" charset="0"/>
                <a:ea typeface="Verdana" panose="020B0604030504040204" pitchFamily="34" charset="0"/>
                <a:cs typeface="Verdana" panose="020B0604030504040204" pitchFamily="34" charset="0"/>
              </a:rPr>
              <a:t>A "sponsor" or "maintenance" organization distributes an official set of documents that describe the process.  Examples:</a:t>
            </a:r>
          </a:p>
          <a:p>
            <a:pPr marL="0" indent="0">
              <a:buNone/>
            </a:pPr>
            <a:r>
              <a:rPr lang="en-US" sz="1600" dirty="0">
                <a:latin typeface="Verdana" panose="020B0604030504040204" pitchFamily="34" charset="0"/>
                <a:ea typeface="Verdana" panose="020B0604030504040204" pitchFamily="34" charset="0"/>
                <a:cs typeface="Verdana" panose="020B0604030504040204" pitchFamily="34" charset="0"/>
              </a:rPr>
              <a:t>1970s:	Structured programming since 1969</a:t>
            </a:r>
          </a:p>
          <a:p>
            <a:pPr marL="0" indent="0">
              <a:buNone/>
            </a:pP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1980s	Structured systems analysis and design method (SSADM) from 1980 onwards</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Information Requirement Analysis/Soft systems methodology</a:t>
            </a:r>
          </a:p>
          <a:p>
            <a:pPr marL="0" indent="0">
              <a:buNone/>
            </a:pPr>
            <a:r>
              <a:rPr lang="en-US" sz="1600" dirty="0">
                <a:latin typeface="Verdana" panose="020B0604030504040204" pitchFamily="34" charset="0"/>
                <a:ea typeface="Verdana" panose="020B0604030504040204" pitchFamily="34" charset="0"/>
                <a:cs typeface="Verdana" panose="020B0604030504040204" pitchFamily="34" charset="0"/>
              </a:rPr>
              <a:t>1990s	Object-oriented programming (OOP) developed in the early 1960s, OOP Dominated</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programming approach during mid-1990s</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Spiral development  1988</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Rapid application development (RAD), since 1991</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Dynamic systems development method (DSDM), since 1994</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Scrum, since 1995</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Team software process, since 1998</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Rational Unified Process (RUP), maintained by IBM since 1998</a:t>
            </a:r>
            <a:br>
              <a:rPr lang="en-US" sz="1600" dirty="0">
                <a:latin typeface="Verdana" panose="020B0604030504040204" pitchFamily="34" charset="0"/>
                <a:ea typeface="Verdana" panose="020B0604030504040204" pitchFamily="34" charset="0"/>
                <a:cs typeface="Verdana" panose="020B0604030504040204" pitchFamily="34" charset="0"/>
              </a:rPr>
            </a:br>
            <a:r>
              <a:rPr lang="en-US" sz="1600" dirty="0">
                <a:latin typeface="Verdana" panose="020B0604030504040204" pitchFamily="34" charset="0"/>
                <a:ea typeface="Verdana" panose="020B0604030504040204" pitchFamily="34" charset="0"/>
                <a:cs typeface="Verdana" panose="020B0604030504040204" pitchFamily="34" charset="0"/>
              </a:rPr>
              <a:t>	Extreme programming, since 1999</a:t>
            </a:r>
          </a:p>
          <a:p>
            <a:pPr marL="0" indent="0">
              <a:buNone/>
            </a:pPr>
            <a:r>
              <a:rPr lang="en-US" sz="1600" dirty="0">
                <a:latin typeface="Verdana" panose="020B0604030504040204" pitchFamily="34" charset="0"/>
                <a:ea typeface="Verdana" panose="020B0604030504040204" pitchFamily="34" charset="0"/>
                <a:cs typeface="Verdana" panose="020B0604030504040204" pitchFamily="34" charset="0"/>
              </a:rPr>
              <a:t>2000s	Agile Unified Process (AUP) maintained since 2005 by Scott Ambler</a:t>
            </a:r>
          </a:p>
          <a:p>
            <a:pPr marL="0" indent="0">
              <a:buNone/>
            </a:pPr>
            <a:r>
              <a:rPr lang="en-US" sz="1600" dirty="0">
                <a:latin typeface="Verdana" panose="020B0604030504040204" pitchFamily="34" charset="0"/>
                <a:ea typeface="Verdana" panose="020B0604030504040204" pitchFamily="34" charset="0"/>
                <a:cs typeface="Verdana" panose="020B0604030504040204" pitchFamily="34" charset="0"/>
              </a:rPr>
              <a:t>It is notable that since DSDM in 1994, 22 years ago, yet many organizations, especially governments, still struggle on with pre-agile processes (often waterfall or similar).</a:t>
            </a:r>
          </a:p>
        </p:txBody>
      </p:sp>
      <p:sp>
        <p:nvSpPr>
          <p:cNvPr id="4" name="Slide Number Placeholder 3"/>
          <p:cNvSpPr>
            <a:spLocks noGrp="1"/>
          </p:cNvSpPr>
          <p:nvPr>
            <p:ph type="sldNum" sz="quarter" idx="12"/>
          </p:nvPr>
        </p:nvSpPr>
        <p:spPr/>
        <p:txBody>
          <a:bodyPr/>
          <a:lstStyle/>
          <a:p>
            <a:fld id="{018ADC6A-C2A9-48EE-BF98-A52FBFA7FE8F}" type="slidenum">
              <a:rPr lang="en-US" smtClean="0"/>
              <a:t>42</a:t>
            </a:fld>
            <a:endParaRPr lang="en-US"/>
          </a:p>
        </p:txBody>
      </p:sp>
    </p:spTree>
    <p:extLst>
      <p:ext uri="{BB962C8B-B14F-4D97-AF65-F5344CB8AC3E}">
        <p14:creationId xmlns:p14="http://schemas.microsoft.com/office/powerpoint/2010/main" val="3593210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Waterfall Model Design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9899" y="2026356"/>
            <a:ext cx="5167230" cy="3450972"/>
          </a:xfrm>
        </p:spPr>
      </p:pic>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43</a:t>
            </a:fld>
            <a:endParaRPr lang="en-US">
              <a:latin typeface="Georgia" panose="02040502050405020303" pitchFamily="18" charset="0"/>
            </a:endParaRPr>
          </a:p>
        </p:txBody>
      </p:sp>
    </p:spTree>
    <p:extLst>
      <p:ext uri="{BB962C8B-B14F-4D97-AF65-F5344CB8AC3E}">
        <p14:creationId xmlns:p14="http://schemas.microsoft.com/office/powerpoint/2010/main" val="3406025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Waterfall Model Design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Autofit/>
          </a:bodyPr>
          <a:lstStyle/>
          <a:p>
            <a:pPr marL="0" indent="0">
              <a:buNone/>
            </a:pPr>
            <a:r>
              <a:rPr lang="en-US" sz="2400" b="1" dirty="0">
                <a:latin typeface="Georgia" panose="02040502050405020303" pitchFamily="18" charset="0"/>
                <a:ea typeface="Verdana" panose="020B0604030504040204" pitchFamily="34" charset="0"/>
                <a:cs typeface="Verdana" panose="020B0604030504040204" pitchFamily="34" charset="0"/>
              </a:rPr>
              <a:t>Requirement Gathering and Analysis</a:t>
            </a:r>
          </a:p>
          <a:p>
            <a:pPr marL="0" indent="0">
              <a:buNone/>
            </a:pP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ALL</a:t>
            </a:r>
            <a:r>
              <a:rPr lang="en-US" sz="2400" dirty="0">
                <a:solidFill>
                  <a:srgbClr val="0070C0"/>
                </a:solidFill>
                <a:latin typeface="Georgia" panose="02040502050405020303" pitchFamily="18" charset="0"/>
                <a:ea typeface="Verdana" panose="020B0604030504040204" pitchFamily="34" charset="0"/>
                <a:cs typeface="Verdana" panose="020B0604030504040204" pitchFamily="34" charset="0"/>
              </a:rPr>
              <a:t> </a:t>
            </a: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possible requirements</a:t>
            </a:r>
            <a:r>
              <a:rPr lang="en-US" sz="2400" dirty="0">
                <a:latin typeface="Georgia" panose="02040502050405020303" pitchFamily="18" charset="0"/>
                <a:ea typeface="Verdana" panose="020B0604030504040204" pitchFamily="34" charset="0"/>
                <a:cs typeface="Verdana" panose="020B0604030504040204" pitchFamily="34" charset="0"/>
              </a:rPr>
              <a:t> of the system to be developed are captured in this phase and </a:t>
            </a: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documented</a:t>
            </a:r>
            <a:r>
              <a:rPr lang="en-US" sz="2400" dirty="0">
                <a:latin typeface="Georgia" panose="02040502050405020303" pitchFamily="18" charset="0"/>
                <a:ea typeface="Verdana" panose="020B0604030504040204" pitchFamily="34" charset="0"/>
                <a:cs typeface="Verdana" panose="020B0604030504040204" pitchFamily="34" charset="0"/>
              </a:rPr>
              <a:t> in a requirement specification doc</a:t>
            </a:r>
          </a:p>
          <a:p>
            <a:pPr marL="0" indent="0">
              <a:buNone/>
            </a:pPr>
            <a:endParaRPr lang="en-US" sz="2400" dirty="0">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sz="2400" b="1" dirty="0">
                <a:latin typeface="Georgia" panose="02040502050405020303" pitchFamily="18" charset="0"/>
                <a:ea typeface="Verdana" panose="020B0604030504040204" pitchFamily="34" charset="0"/>
                <a:cs typeface="Verdana" panose="020B0604030504040204" pitchFamily="34" charset="0"/>
              </a:rPr>
              <a:t>System Design</a:t>
            </a:r>
          </a:p>
          <a:p>
            <a:pPr marL="0" indent="0">
              <a:buNone/>
            </a:pPr>
            <a:r>
              <a:rPr lang="en-US" sz="2400" dirty="0">
                <a:latin typeface="Georgia" panose="02040502050405020303" pitchFamily="18" charset="0"/>
                <a:ea typeface="Verdana" panose="020B0604030504040204" pitchFamily="34" charset="0"/>
                <a:cs typeface="Verdana" panose="020B0604030504040204" pitchFamily="34" charset="0"/>
              </a:rPr>
              <a:t>The requirement specifications from first phase are studied in this phase and system design is prepared</a:t>
            </a: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44</a:t>
            </a:fld>
            <a:endParaRPr lang="en-US">
              <a:latin typeface="Georgia" panose="02040502050405020303" pitchFamily="18" charset="0"/>
            </a:endParaRPr>
          </a:p>
        </p:txBody>
      </p:sp>
    </p:spTree>
    <p:extLst>
      <p:ext uri="{BB962C8B-B14F-4D97-AF65-F5344CB8AC3E}">
        <p14:creationId xmlns:p14="http://schemas.microsoft.com/office/powerpoint/2010/main" val="3675640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Waterfall Model Design </a:t>
            </a:r>
            <a:r>
              <a:rPr lang="en-US" b="1" dirty="0">
                <a:latin typeface="Georgia" panose="02040502050405020303" pitchFamily="18" charset="0"/>
                <a:ea typeface="Verdana" panose="020B0604030504040204" pitchFamily="34" charset="0"/>
                <a:cs typeface="Verdana" panose="020B0604030504040204" pitchFamily="34" charset="0"/>
                <a:hlinkClick r:id="rId2"/>
              </a:rPr>
              <a:t>.</a:t>
            </a:r>
            <a:endParaRPr lang="en-US" b="1" dirty="0">
              <a:latin typeface="Georgia" panose="02040502050405020303" pitchFamily="18"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Autofit/>
          </a:bodyPr>
          <a:lstStyle/>
          <a:p>
            <a:pPr marL="0" indent="0">
              <a:buNone/>
            </a:pPr>
            <a:r>
              <a:rPr lang="en-US" sz="2400" b="1" dirty="0">
                <a:latin typeface="Georgia" panose="02040502050405020303" pitchFamily="18" charset="0"/>
                <a:ea typeface="Verdana" panose="020B0604030504040204" pitchFamily="34" charset="0"/>
                <a:cs typeface="Verdana" panose="020B0604030504040204" pitchFamily="34" charset="0"/>
              </a:rPr>
              <a:t>Implementation</a:t>
            </a:r>
          </a:p>
          <a:p>
            <a:pPr marL="0" indent="0">
              <a:buNone/>
            </a:pPr>
            <a:r>
              <a:rPr lang="en-US" sz="2400" dirty="0">
                <a:latin typeface="Georgia" panose="02040502050405020303" pitchFamily="18" charset="0"/>
                <a:ea typeface="Verdana" panose="020B0604030504040204" pitchFamily="34" charset="0"/>
                <a:cs typeface="Verdana" panose="020B0604030504040204" pitchFamily="34" charset="0"/>
              </a:rPr>
              <a:t>With inputs from system design, the system is first developed in </a:t>
            </a: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small programs called units</a:t>
            </a:r>
            <a:r>
              <a:rPr lang="en-US" sz="2400" dirty="0">
                <a:latin typeface="Georgia" panose="02040502050405020303" pitchFamily="18" charset="0"/>
                <a:ea typeface="Verdana" panose="020B0604030504040204" pitchFamily="34" charset="0"/>
                <a:cs typeface="Verdana" panose="020B0604030504040204" pitchFamily="34" charset="0"/>
              </a:rPr>
              <a:t>, which are </a:t>
            </a: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integrated in the next phase</a:t>
            </a:r>
            <a:r>
              <a:rPr lang="en-US" sz="2400" dirty="0">
                <a:latin typeface="Georgia" panose="02040502050405020303" pitchFamily="18" charset="0"/>
                <a:ea typeface="Verdana" panose="020B0604030504040204" pitchFamily="34" charset="0"/>
                <a:cs typeface="Verdana" panose="020B0604030504040204" pitchFamily="34" charset="0"/>
              </a:rPr>
              <a:t>.  Each unit is developed and </a:t>
            </a: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tested</a:t>
            </a:r>
          </a:p>
          <a:p>
            <a:pPr marL="0" indent="0">
              <a:buNone/>
            </a:pPr>
            <a:endPar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endParaRPr>
          </a:p>
          <a:p>
            <a:pPr marL="0" indent="0">
              <a:buNone/>
            </a:pPr>
            <a:r>
              <a:rPr lang="en-US" sz="2400" b="1" dirty="0">
                <a:latin typeface="Georgia" panose="02040502050405020303" pitchFamily="18" charset="0"/>
                <a:ea typeface="Verdana" panose="020B0604030504040204" pitchFamily="34" charset="0"/>
                <a:cs typeface="Verdana" panose="020B0604030504040204" pitchFamily="34" charset="0"/>
              </a:rPr>
              <a:t>Integration and Testing</a:t>
            </a:r>
          </a:p>
          <a:p>
            <a:pPr marL="0" indent="0">
              <a:buNone/>
            </a:pPr>
            <a:r>
              <a:rPr lang="en-US" sz="2400" dirty="0">
                <a:latin typeface="Georgia" panose="02040502050405020303" pitchFamily="18" charset="0"/>
                <a:ea typeface="Verdana" panose="020B0604030504040204" pitchFamily="34" charset="0"/>
                <a:cs typeface="Verdana" panose="020B0604030504040204" pitchFamily="34" charset="0"/>
              </a:rPr>
              <a:t>All the units developed in the implementation phase are integrated into a system after </a:t>
            </a: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testing of each unit</a:t>
            </a:r>
            <a:r>
              <a:rPr lang="en-US" sz="2400" dirty="0">
                <a:latin typeface="Georgia" panose="02040502050405020303" pitchFamily="18" charset="0"/>
                <a:ea typeface="Verdana" panose="020B0604030504040204" pitchFamily="34" charset="0"/>
                <a:cs typeface="Verdana" panose="020B0604030504040204" pitchFamily="34" charset="0"/>
              </a:rPr>
              <a:t>. </a:t>
            </a:r>
            <a:r>
              <a:rPr lang="en-US" sz="2400" dirty="0">
                <a:solidFill>
                  <a:srgbClr val="003399"/>
                </a:solidFill>
                <a:latin typeface="Georgia" panose="02040502050405020303" pitchFamily="18" charset="0"/>
                <a:ea typeface="Verdana" panose="020B0604030504040204" pitchFamily="34" charset="0"/>
                <a:cs typeface="Verdana" panose="020B0604030504040204" pitchFamily="34" charset="0"/>
              </a:rPr>
              <a:t>Post integration the entire system is tested for any faults and failures</a:t>
            </a:r>
          </a:p>
          <a:p>
            <a:pPr marL="0" indent="0">
              <a:buNone/>
            </a:pPr>
            <a:endParaRPr lang="en-US" sz="1400"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45</a:t>
            </a:fld>
            <a:endParaRPr lang="en-US">
              <a:latin typeface="Georgia" panose="02040502050405020303" pitchFamily="18" charset="0"/>
            </a:endParaRPr>
          </a:p>
        </p:txBody>
      </p:sp>
    </p:spTree>
    <p:extLst>
      <p:ext uri="{BB962C8B-B14F-4D97-AF65-F5344CB8AC3E}">
        <p14:creationId xmlns:p14="http://schemas.microsoft.com/office/powerpoint/2010/main" val="768426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Waterfall Model Design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10515600" cy="4549538"/>
          </a:xfrm>
        </p:spPr>
        <p:txBody>
          <a:bodyPr>
            <a:noAutofit/>
          </a:bodyPr>
          <a:lstStyle/>
          <a:p>
            <a:pPr marL="0" indent="0">
              <a:buNone/>
            </a:pPr>
            <a:r>
              <a:rPr lang="en-US" sz="2400" b="1" dirty="0">
                <a:latin typeface="Verdana" panose="020B0604030504040204" pitchFamily="34" charset="0"/>
                <a:ea typeface="Verdana" panose="020B0604030504040204" pitchFamily="34" charset="0"/>
                <a:cs typeface="Verdana" panose="020B0604030504040204" pitchFamily="34" charset="0"/>
              </a:rPr>
              <a:t>Deployment of System</a:t>
            </a:r>
          </a:p>
          <a:p>
            <a:pPr marL="0" indent="0">
              <a:buNone/>
            </a:pPr>
            <a:r>
              <a:rPr lang="en-US" sz="2400" dirty="0">
                <a:latin typeface="Verdana" panose="020B0604030504040204" pitchFamily="34" charset="0"/>
                <a:ea typeface="Verdana" panose="020B0604030504040204" pitchFamily="34" charset="0"/>
                <a:cs typeface="Verdana" panose="020B0604030504040204" pitchFamily="34" charset="0"/>
              </a:rPr>
              <a:t>Once the functional and non functional testing is done, the product is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deployed in the customer environment</a:t>
            </a:r>
            <a:r>
              <a:rPr lang="en-US" sz="2400" dirty="0">
                <a:latin typeface="Verdana" panose="020B0604030504040204" pitchFamily="34" charset="0"/>
                <a:ea typeface="Verdana" panose="020B0604030504040204" pitchFamily="34" charset="0"/>
                <a:cs typeface="Verdana" panose="020B0604030504040204" pitchFamily="34" charset="0"/>
              </a:rPr>
              <a:t> or released into the market</a:t>
            </a:r>
          </a:p>
          <a:p>
            <a:pPr marL="0" indent="0">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400" b="1" dirty="0">
                <a:latin typeface="Verdana" panose="020B0604030504040204" pitchFamily="34" charset="0"/>
                <a:ea typeface="Verdana" panose="020B0604030504040204" pitchFamily="34" charset="0"/>
                <a:cs typeface="Verdana" panose="020B0604030504040204" pitchFamily="34" charset="0"/>
              </a:rPr>
              <a:t>Maintenance</a:t>
            </a:r>
          </a:p>
          <a:p>
            <a:pPr marL="0" indent="0">
              <a:buNone/>
            </a:pPr>
            <a:r>
              <a:rPr lang="en-US" sz="2400" dirty="0">
                <a:latin typeface="Verdana" panose="020B0604030504040204" pitchFamily="34" charset="0"/>
                <a:ea typeface="Verdana" panose="020B0604030504040204" pitchFamily="34" charset="0"/>
                <a:cs typeface="Verdana" panose="020B0604030504040204" pitchFamily="34" charset="0"/>
              </a:rPr>
              <a:t>There are some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issues</a:t>
            </a:r>
            <a:r>
              <a:rPr lang="en-US" sz="2400" dirty="0">
                <a:latin typeface="Verdana" panose="020B0604030504040204" pitchFamily="34" charset="0"/>
                <a:ea typeface="Verdana" panose="020B0604030504040204" pitchFamily="34" charset="0"/>
                <a:cs typeface="Verdana" panose="020B0604030504040204" pitchFamily="34" charset="0"/>
              </a:rPr>
              <a:t> which come up in the client environment.  To fix those issues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patches</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are</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released</a:t>
            </a:r>
            <a:r>
              <a:rPr lang="en-US" sz="2400" dirty="0">
                <a:latin typeface="Verdana" panose="020B0604030504040204" pitchFamily="34" charset="0"/>
                <a:ea typeface="Verdana" panose="020B0604030504040204" pitchFamily="34" charset="0"/>
                <a:cs typeface="Verdana" panose="020B0604030504040204" pitchFamily="34" charset="0"/>
              </a:rPr>
              <a:t>.  Also to enhance the product some better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versions</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are</a:t>
            </a:r>
            <a:r>
              <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released</a:t>
            </a:r>
          </a:p>
        </p:txBody>
      </p:sp>
      <p:sp>
        <p:nvSpPr>
          <p:cNvPr id="4" name="Slide Number Placeholder 3"/>
          <p:cNvSpPr>
            <a:spLocks noGrp="1"/>
          </p:cNvSpPr>
          <p:nvPr>
            <p:ph type="sldNum" sz="quarter" idx="12"/>
          </p:nvPr>
        </p:nvSpPr>
        <p:spPr/>
        <p:txBody>
          <a:bodyPr/>
          <a:lstStyle/>
          <a:p>
            <a:fld id="{018ADC6A-C2A9-48EE-BF98-A52FBFA7FE8F}" type="slidenum">
              <a:rPr lang="en-US" smtClean="0"/>
              <a:t>46</a:t>
            </a:fld>
            <a:endParaRPr lang="en-US"/>
          </a:p>
        </p:txBody>
      </p:sp>
    </p:spTree>
    <p:extLst>
      <p:ext uri="{BB962C8B-B14F-4D97-AF65-F5344CB8AC3E}">
        <p14:creationId xmlns:p14="http://schemas.microsoft.com/office/powerpoint/2010/main" val="3526967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Waterfall Model Application</a:t>
            </a:r>
          </a:p>
        </p:txBody>
      </p:sp>
      <p:sp>
        <p:nvSpPr>
          <p:cNvPr id="3" name="Content Placeholder 2"/>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Requirements are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very</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well</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documented,</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clear</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and</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fixed</a:t>
            </a:r>
          </a:p>
          <a:p>
            <a:r>
              <a:rPr lang="en-US" dirty="0">
                <a:latin typeface="Verdana" panose="020B0604030504040204" pitchFamily="34" charset="0"/>
                <a:ea typeface="Verdana" panose="020B0604030504040204" pitchFamily="34" charset="0"/>
                <a:cs typeface="Verdana" panose="020B0604030504040204" pitchFamily="34" charset="0"/>
              </a:rPr>
              <a:t>Product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definition</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is</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stable</a:t>
            </a:r>
          </a:p>
          <a:p>
            <a:r>
              <a:rPr lang="en-US" dirty="0">
                <a:latin typeface="Verdana" panose="020B0604030504040204" pitchFamily="34" charset="0"/>
                <a:ea typeface="Verdana" panose="020B0604030504040204" pitchFamily="34" charset="0"/>
                <a:cs typeface="Verdana" panose="020B0604030504040204" pitchFamily="34" charset="0"/>
              </a:rPr>
              <a:t>No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ambiguous</a:t>
            </a:r>
            <a:r>
              <a:rPr lang="en-US" dirty="0">
                <a:latin typeface="Verdana" panose="020B0604030504040204" pitchFamily="34" charset="0"/>
                <a:ea typeface="Verdana" panose="020B0604030504040204" pitchFamily="34" charset="0"/>
                <a:cs typeface="Verdana" panose="020B0604030504040204" pitchFamily="34" charset="0"/>
              </a:rPr>
              <a:t> requirements</a:t>
            </a:r>
          </a:p>
          <a:p>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Resources</a:t>
            </a:r>
            <a:r>
              <a:rPr lang="en-US" dirty="0">
                <a:latin typeface="Verdana" panose="020B0604030504040204" pitchFamily="34" charset="0"/>
                <a:ea typeface="Verdana" panose="020B0604030504040204" pitchFamily="34" charset="0"/>
                <a:cs typeface="Verdana" panose="020B0604030504040204" pitchFamily="34" charset="0"/>
              </a:rPr>
              <a:t> with required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expertise</a:t>
            </a:r>
            <a:r>
              <a:rPr lang="en-US" dirty="0">
                <a:latin typeface="Verdana" panose="020B0604030504040204" pitchFamily="34" charset="0"/>
                <a:ea typeface="Verdana" panose="020B0604030504040204" pitchFamily="34" charset="0"/>
                <a:cs typeface="Verdana" panose="020B0604030504040204" pitchFamily="34" charset="0"/>
              </a:rPr>
              <a:t> are available</a:t>
            </a:r>
          </a:p>
          <a:p>
            <a:r>
              <a:rPr lang="en-US" dirty="0">
                <a:latin typeface="Verdana" panose="020B0604030504040204" pitchFamily="34" charset="0"/>
                <a:ea typeface="Verdana" panose="020B0604030504040204" pitchFamily="34" charset="0"/>
                <a:cs typeface="Verdana" panose="020B0604030504040204" pitchFamily="34" charset="0"/>
              </a:rPr>
              <a:t>The project is, usually,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short</a:t>
            </a:r>
          </a:p>
        </p:txBody>
      </p:sp>
      <p:sp>
        <p:nvSpPr>
          <p:cNvPr id="4" name="Slide Number Placeholder 3"/>
          <p:cNvSpPr>
            <a:spLocks noGrp="1"/>
          </p:cNvSpPr>
          <p:nvPr>
            <p:ph type="sldNum" sz="quarter" idx="12"/>
          </p:nvPr>
        </p:nvSpPr>
        <p:spPr/>
        <p:txBody>
          <a:bodyPr/>
          <a:lstStyle/>
          <a:p>
            <a:fld id="{018ADC6A-C2A9-48EE-BF98-A52FBFA7FE8F}" type="slidenum">
              <a:rPr lang="en-US" smtClean="0"/>
              <a:t>47</a:t>
            </a:fld>
            <a:endParaRPr lang="en-US"/>
          </a:p>
        </p:txBody>
      </p:sp>
    </p:spTree>
    <p:extLst>
      <p:ext uri="{BB962C8B-B14F-4D97-AF65-F5344CB8AC3E}">
        <p14:creationId xmlns:p14="http://schemas.microsoft.com/office/powerpoint/2010/main" val="2019154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Waterfall Model Pros.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Simple and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easy</a:t>
            </a:r>
            <a:r>
              <a:rPr lang="en-US" dirty="0">
                <a:latin typeface="Verdana" panose="020B0604030504040204" pitchFamily="34" charset="0"/>
                <a:ea typeface="Verdana" panose="020B0604030504040204" pitchFamily="34" charset="0"/>
                <a:cs typeface="Verdana" panose="020B0604030504040204" pitchFamily="34" charset="0"/>
              </a:rPr>
              <a:t> to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understand</a:t>
            </a:r>
            <a:r>
              <a:rPr lang="en-US" dirty="0">
                <a:latin typeface="Verdana" panose="020B0604030504040204" pitchFamily="34" charset="0"/>
                <a:ea typeface="Verdana" panose="020B0604030504040204" pitchFamily="34" charset="0"/>
                <a:cs typeface="Verdana" panose="020B0604030504040204" pitchFamily="34" charset="0"/>
              </a:rPr>
              <a:t> and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use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easy</a:t>
            </a:r>
            <a:r>
              <a:rPr lang="en-US" dirty="0">
                <a:latin typeface="Verdana" panose="020B0604030504040204" pitchFamily="34" charset="0"/>
                <a:ea typeface="Verdana" panose="020B0604030504040204" pitchFamily="34" charset="0"/>
                <a:cs typeface="Verdana" panose="020B0604030504040204" pitchFamily="34" charset="0"/>
              </a:rPr>
              <a:t> to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manage</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Phases are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processed</a:t>
            </a:r>
            <a:r>
              <a:rPr lang="en-US" dirty="0">
                <a:latin typeface="Verdana" panose="020B0604030504040204" pitchFamily="34" charset="0"/>
                <a:ea typeface="Verdana" panose="020B0604030504040204" pitchFamily="34" charset="0"/>
                <a:cs typeface="Verdana" panose="020B0604030504040204" pitchFamily="34" charset="0"/>
              </a:rPr>
              <a:t> and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completed</a:t>
            </a:r>
            <a:r>
              <a:rPr lang="en-US" dirty="0">
                <a:latin typeface="Verdana" panose="020B0604030504040204" pitchFamily="34" charset="0"/>
                <a:ea typeface="Verdana" panose="020B0604030504040204" pitchFamily="34" charset="0"/>
                <a:cs typeface="Verdana" panose="020B0604030504040204" pitchFamily="34" charset="0"/>
              </a:rPr>
              <a:t> one at a time</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Works well for smaller projects where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requirements</a:t>
            </a:r>
            <a:r>
              <a:rPr lang="en-US" dirty="0">
                <a:latin typeface="Verdana" panose="020B0604030504040204" pitchFamily="34" charset="0"/>
                <a:ea typeface="Verdana" panose="020B0604030504040204" pitchFamily="34" charset="0"/>
                <a:cs typeface="Verdana" panose="020B0604030504040204" pitchFamily="34" charset="0"/>
              </a:rPr>
              <a:t> are very well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understood</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Clearly defined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stages</a:t>
            </a:r>
            <a:r>
              <a:rPr lang="en-US" dirty="0">
                <a:latin typeface="Verdana" panose="020B0604030504040204" pitchFamily="34" charset="0"/>
                <a:ea typeface="Verdana" panose="020B0604030504040204" pitchFamily="34" charset="0"/>
                <a:cs typeface="Verdana" panose="020B0604030504040204" pitchFamily="34" charset="0"/>
              </a:rPr>
              <a:t>, Easy to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arrange</a:t>
            </a:r>
            <a:r>
              <a:rPr lang="en-US" dirty="0">
                <a:latin typeface="Verdana" panose="020B0604030504040204" pitchFamily="34" charset="0"/>
                <a:ea typeface="Verdana" panose="020B0604030504040204" pitchFamily="34" charset="0"/>
                <a:cs typeface="Verdana" panose="020B0604030504040204" pitchFamily="34" charset="0"/>
              </a:rPr>
              <a:t> tasks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Process and results are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well</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documented</a:t>
            </a:r>
          </a:p>
        </p:txBody>
      </p:sp>
      <p:sp>
        <p:nvSpPr>
          <p:cNvPr id="4" name="Slide Number Placeholder 3"/>
          <p:cNvSpPr>
            <a:spLocks noGrp="1"/>
          </p:cNvSpPr>
          <p:nvPr>
            <p:ph type="sldNum" sz="quarter" idx="12"/>
          </p:nvPr>
        </p:nvSpPr>
        <p:spPr/>
        <p:txBody>
          <a:bodyPr/>
          <a:lstStyle/>
          <a:p>
            <a:fld id="{018ADC6A-C2A9-48EE-BF98-A52FBFA7FE8F}" type="slidenum">
              <a:rPr lang="en-US" smtClean="0"/>
              <a:t>48</a:t>
            </a:fld>
            <a:endParaRPr lang="en-US"/>
          </a:p>
        </p:txBody>
      </p:sp>
    </p:spTree>
    <p:extLst>
      <p:ext uri="{BB962C8B-B14F-4D97-AF65-F5344CB8AC3E}">
        <p14:creationId xmlns:p14="http://schemas.microsoft.com/office/powerpoint/2010/main" val="2257589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Waterfall Model Cons.</a:t>
            </a:r>
          </a:p>
        </p:txBody>
      </p:sp>
      <p:sp>
        <p:nvSpPr>
          <p:cNvPr id="3" name="Content Placeholder 2"/>
          <p:cNvSpPr>
            <a:spLocks noGrp="1"/>
          </p:cNvSpPr>
          <p:nvPr>
            <p:ph idx="1"/>
          </p:nvPr>
        </p:nvSpPr>
        <p:spPr/>
        <p:txBody>
          <a:bodyPr>
            <a:normAutofit/>
          </a:bodyPr>
          <a:lstStyle/>
          <a:p>
            <a:pPr marL="0" indent="0">
              <a:buNone/>
            </a:pP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No working software is produced</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highlight>
                  <a:srgbClr val="FFFF00"/>
                </a:highlight>
                <a:latin typeface="Verdana" panose="020B0604030504040204" pitchFamily="34" charset="0"/>
                <a:ea typeface="Verdana" panose="020B0604030504040204" pitchFamily="34" charset="0"/>
                <a:cs typeface="Verdana" panose="020B0604030504040204" pitchFamily="34" charset="0"/>
              </a:rPr>
              <a:t>until late</a:t>
            </a:r>
            <a:r>
              <a:rPr lang="en-US" dirty="0">
                <a:latin typeface="Verdana" panose="020B0604030504040204" pitchFamily="34" charset="0"/>
                <a:ea typeface="Verdana" panose="020B0604030504040204" pitchFamily="34" charset="0"/>
                <a:cs typeface="Verdana" panose="020B0604030504040204" pitchFamily="34" charset="0"/>
              </a:rPr>
              <a:t> during the life cycle</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Not suitable for the projects where </a:t>
            </a:r>
            <a:r>
              <a:rPr lang="en-US" dirty="0">
                <a:highlight>
                  <a:srgbClr val="FFFF00"/>
                </a:highlight>
                <a:latin typeface="Verdana" panose="020B0604030504040204" pitchFamily="34" charset="0"/>
                <a:ea typeface="Verdana" panose="020B0604030504040204" pitchFamily="34" charset="0"/>
                <a:cs typeface="Verdana" panose="020B0604030504040204" pitchFamily="34" charset="0"/>
              </a:rPr>
              <a:t>requirements are at a moderate to high risk of changing</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It is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difficult</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to</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measure</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highlight>
                  <a:srgbClr val="FFFF00"/>
                </a:highlight>
                <a:latin typeface="Verdana" panose="020B0604030504040204" pitchFamily="34" charset="0"/>
                <a:ea typeface="Verdana" panose="020B0604030504040204" pitchFamily="34" charset="0"/>
                <a:cs typeface="Verdana" panose="020B0604030504040204" pitchFamily="34" charset="0"/>
              </a:rPr>
              <a:t>progress</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within</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stages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Integration is done as a </a:t>
            </a:r>
            <a:r>
              <a:rPr lang="en-US" dirty="0">
                <a:highlight>
                  <a:srgbClr val="FFFF00"/>
                </a:highlight>
                <a:latin typeface="Verdana" panose="020B0604030504040204" pitchFamily="34" charset="0"/>
                <a:ea typeface="Verdana" panose="020B0604030504040204" pitchFamily="34" charset="0"/>
                <a:cs typeface="Verdana" panose="020B0604030504040204" pitchFamily="34" charset="0"/>
              </a:rPr>
              <a:t>big-bang</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at the very end</a:t>
            </a:r>
          </a:p>
        </p:txBody>
      </p:sp>
      <p:sp>
        <p:nvSpPr>
          <p:cNvPr id="4" name="Slide Number Placeholder 3"/>
          <p:cNvSpPr>
            <a:spLocks noGrp="1"/>
          </p:cNvSpPr>
          <p:nvPr>
            <p:ph type="sldNum" sz="quarter" idx="12"/>
          </p:nvPr>
        </p:nvSpPr>
        <p:spPr/>
        <p:txBody>
          <a:bodyPr/>
          <a:lstStyle/>
          <a:p>
            <a:fld id="{018ADC6A-C2A9-48EE-BF98-A52FBFA7FE8F}" type="slidenum">
              <a:rPr lang="en-US" smtClean="0"/>
              <a:t>49</a:t>
            </a:fld>
            <a:endParaRPr lang="en-US"/>
          </a:p>
        </p:txBody>
      </p:sp>
    </p:spTree>
    <p:extLst>
      <p:ext uri="{BB962C8B-B14F-4D97-AF65-F5344CB8AC3E}">
        <p14:creationId xmlns:p14="http://schemas.microsoft.com/office/powerpoint/2010/main" val="42484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Large Software?</a:t>
            </a:r>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a:latin typeface="Georgia" panose="02040502050405020303" pitchFamily="18" charset="0"/>
                <a:ea typeface="Verdana" panose="020B0604030504040204" pitchFamily="34" charset="0"/>
                <a:cs typeface="Verdana" panose="020B0604030504040204" pitchFamily="34" charset="0"/>
              </a:rPr>
              <a:t>How many lines of code are in Android, Windows, Firefox, Chrome?</a:t>
            </a: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Windows 3.1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a:t>
            </a:r>
            <a:r>
              <a:rPr lang="en-US" dirty="0">
                <a:latin typeface="Georgia" panose="02040502050405020303" pitchFamily="18" charset="0"/>
                <a:ea typeface="Verdana" panose="020B0604030504040204" pitchFamily="34" charset="0"/>
                <a:cs typeface="Verdana" panose="020B0604030504040204" pitchFamily="34" charset="0"/>
              </a:rPr>
              <a:t> 3 million lines of code</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Google Chrome has about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a:t>
            </a:r>
            <a:r>
              <a:rPr lang="en-US" dirty="0">
                <a:latin typeface="Georgia" panose="02040502050405020303" pitchFamily="18" charset="0"/>
                <a:ea typeface="Verdana" panose="020B0604030504040204" pitchFamily="34" charset="0"/>
                <a:cs typeface="Verdana" panose="020B0604030504040204" pitchFamily="34" charset="0"/>
              </a:rPr>
              <a:t> 5 million LOC</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Firefox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 </a:t>
            </a:r>
            <a:r>
              <a:rPr lang="en-US" dirty="0">
                <a:latin typeface="Georgia" panose="02040502050405020303" pitchFamily="18" charset="0"/>
                <a:ea typeface="Verdana" panose="020B0604030504040204" pitchFamily="34" charset="0"/>
                <a:cs typeface="Verdana" panose="020B0604030504040204" pitchFamily="34" charset="0"/>
              </a:rPr>
              <a:t>10 MLOC</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Android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 </a:t>
            </a:r>
            <a:r>
              <a:rPr lang="en-US" dirty="0">
                <a:latin typeface="Georgia" panose="02040502050405020303" pitchFamily="18" charset="0"/>
                <a:ea typeface="Verdana" panose="020B0604030504040204" pitchFamily="34" charset="0"/>
                <a:cs typeface="Verdana" panose="020B0604030504040204" pitchFamily="34" charset="0"/>
              </a:rPr>
              <a:t>12 MLOC</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Windows 7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 </a:t>
            </a:r>
            <a:r>
              <a:rPr lang="en-US" dirty="0">
                <a:latin typeface="Georgia" panose="02040502050405020303" pitchFamily="18" charset="0"/>
                <a:ea typeface="Verdana" panose="020B0604030504040204" pitchFamily="34" charset="0"/>
                <a:cs typeface="Verdana" panose="020B0604030504040204" pitchFamily="34" charset="0"/>
              </a:rPr>
              <a:t>40 MLOC, a little less than Windows XP and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a:t>
            </a:r>
            <a:r>
              <a:rPr lang="en-US" dirty="0">
                <a:latin typeface="Georgia" panose="02040502050405020303" pitchFamily="18" charset="0"/>
                <a:ea typeface="Verdana" panose="020B0604030504040204" pitchFamily="34" charset="0"/>
                <a:cs typeface="Verdana" panose="020B0604030504040204" pitchFamily="34" charset="0"/>
              </a:rPr>
              <a:t>10 MLOC less than Windows Vista </a:t>
            </a:r>
            <a:r>
              <a:rPr lang="en-US" dirty="0">
                <a:latin typeface="Georgia" panose="02040502050405020303" pitchFamily="18" charset="0"/>
                <a:ea typeface="Verdana" panose="020B0604030504040204" pitchFamily="34" charset="0"/>
                <a:cs typeface="Verdana" panose="020B0604030504040204" pitchFamily="34" charset="0"/>
                <a:hlinkClick r:id="rId2"/>
              </a:rPr>
              <a:t>.</a:t>
            </a: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Windows 10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a:t>
            </a:r>
            <a:r>
              <a:rPr lang="en-US" dirty="0">
                <a:latin typeface="Georgia" panose="02040502050405020303" pitchFamily="18" charset="0"/>
                <a:ea typeface="Verdana" panose="020B0604030504040204" pitchFamily="34" charset="0"/>
                <a:cs typeface="Verdana" panose="020B0604030504040204" pitchFamily="34" charset="0"/>
              </a:rPr>
              <a:t> 50–60 MLOC </a:t>
            </a:r>
            <a:r>
              <a:rPr lang="en-US" dirty="0">
                <a:latin typeface="Georgia" panose="02040502050405020303" pitchFamily="18" charset="0"/>
                <a:ea typeface="Verdana" panose="020B0604030504040204" pitchFamily="34" charset="0"/>
                <a:cs typeface="Verdana" panose="020B0604030504040204" pitchFamily="34" charset="0"/>
                <a:hlinkClick r:id="rId2"/>
              </a:rPr>
              <a:t>.</a:t>
            </a:r>
            <a:endParaRPr lang="en-US" dirty="0">
              <a:latin typeface="Georgia" panose="02040502050405020303" pitchFamily="18" charset="0"/>
              <a:ea typeface="Verdana" panose="020B0604030504040204" pitchFamily="34" charset="0"/>
              <a:cs typeface="Verdana" panose="020B0604030504040204" pitchFamily="34" charset="0"/>
            </a:endParaRP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Windows 11 </a:t>
            </a:r>
            <a:r>
              <a:rPr lang="en-US" dirty="0">
                <a:latin typeface="Georgia" panose="02040502050405020303" pitchFamily="18" charset="0"/>
                <a:ea typeface="Verdana" panose="020B0604030504040204" pitchFamily="34" charset="0"/>
                <a:cs typeface="Verdana" panose="020B0604030504040204" pitchFamily="34" charset="0"/>
                <a:sym typeface="Symbol" panose="05050102010706020507" pitchFamily="18" charset="2"/>
              </a:rPr>
              <a:t></a:t>
            </a:r>
            <a:r>
              <a:rPr lang="en-US" dirty="0">
                <a:latin typeface="Georgia" panose="02040502050405020303" pitchFamily="18" charset="0"/>
                <a:ea typeface="Verdana" panose="020B0604030504040204" pitchFamily="34" charset="0"/>
                <a:cs typeface="Verdana" panose="020B0604030504040204" pitchFamily="34" charset="0"/>
              </a:rPr>
              <a:t> 60–100 MLOC </a:t>
            </a:r>
            <a:r>
              <a:rPr lang="en-US" dirty="0">
                <a:latin typeface="Georgia" panose="02040502050405020303" pitchFamily="18" charset="0"/>
                <a:ea typeface="Verdana" panose="020B0604030504040204" pitchFamily="34" charset="0"/>
                <a:cs typeface="Verdana" panose="020B0604030504040204" pitchFamily="34" charset="0"/>
                <a:hlinkClick r:id="rId3"/>
              </a:rPr>
              <a:t>.</a:t>
            </a:r>
            <a:endParaRPr lang="en-US"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5</a:t>
            </a:fld>
            <a:endParaRPr lang="en-US">
              <a:latin typeface="Georgia" panose="02040502050405020303" pitchFamily="18" charset="0"/>
            </a:endParaRPr>
          </a:p>
        </p:txBody>
      </p:sp>
    </p:spTree>
    <p:extLst>
      <p:ext uri="{BB962C8B-B14F-4D97-AF65-F5344CB8AC3E}">
        <p14:creationId xmlns:p14="http://schemas.microsoft.com/office/powerpoint/2010/main" val="151523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Agile Model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8626" y="2162169"/>
            <a:ext cx="5334000" cy="3971925"/>
          </a:xfrm>
        </p:spPr>
      </p:pic>
      <p:sp>
        <p:nvSpPr>
          <p:cNvPr id="4" name="Slide Number Placeholder 3"/>
          <p:cNvSpPr>
            <a:spLocks noGrp="1"/>
          </p:cNvSpPr>
          <p:nvPr>
            <p:ph type="sldNum" sz="quarter" idx="12"/>
          </p:nvPr>
        </p:nvSpPr>
        <p:spPr/>
        <p:txBody>
          <a:bodyPr/>
          <a:lstStyle/>
          <a:p>
            <a:fld id="{018ADC6A-C2A9-48EE-BF98-A52FBFA7FE8F}" type="slidenum">
              <a:rPr lang="en-US" smtClean="0"/>
              <a:t>50</a:t>
            </a:fld>
            <a:endParaRPr lang="en-US"/>
          </a:p>
        </p:txBody>
      </p:sp>
    </p:spTree>
    <p:extLst>
      <p:ext uri="{BB962C8B-B14F-4D97-AF65-F5344CB8AC3E}">
        <p14:creationId xmlns:p14="http://schemas.microsoft.com/office/powerpoint/2010/main" val="964861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Agile Model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lnSpc>
                <a:spcPct val="100000"/>
              </a:lnSpc>
              <a:buNone/>
            </a:pPr>
            <a:r>
              <a:rPr lang="en-US" b="1" dirty="0">
                <a:latin typeface="Verdana" panose="020B0604030504040204" pitchFamily="34" charset="0"/>
                <a:ea typeface="Verdana" panose="020B0604030504040204" pitchFamily="34" charset="0"/>
                <a:cs typeface="Verdana" panose="020B0604030504040204" pitchFamily="34" charset="0"/>
              </a:rPr>
              <a:t>Individuals and Interactions</a:t>
            </a:r>
          </a:p>
          <a:p>
            <a:pPr>
              <a:lnSpc>
                <a:spcPct val="100000"/>
              </a:lnSpc>
            </a:pP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self-organization</a:t>
            </a:r>
            <a:r>
              <a:rPr lang="en-US" dirty="0">
                <a:latin typeface="Verdana" panose="020B0604030504040204" pitchFamily="34" charset="0"/>
                <a:ea typeface="Verdana" panose="020B0604030504040204" pitchFamily="34" charset="0"/>
                <a:cs typeface="Verdana" panose="020B0604030504040204" pitchFamily="34" charset="0"/>
              </a:rPr>
              <a:t> and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motivation</a:t>
            </a:r>
            <a:r>
              <a:rPr lang="en-US" dirty="0">
                <a:latin typeface="Verdana" panose="020B0604030504040204" pitchFamily="34" charset="0"/>
                <a:ea typeface="Verdana" panose="020B0604030504040204" pitchFamily="34" charset="0"/>
                <a:cs typeface="Verdana" panose="020B0604030504040204" pitchFamily="34" charset="0"/>
              </a:rPr>
              <a:t> are important</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buNone/>
            </a:pPr>
            <a:r>
              <a:rPr lang="en-US" b="1" dirty="0">
                <a:latin typeface="Verdana" panose="020B0604030504040204" pitchFamily="34" charset="0"/>
                <a:ea typeface="Verdana" panose="020B0604030504040204" pitchFamily="34" charset="0"/>
                <a:cs typeface="Verdana" panose="020B0604030504040204" pitchFamily="34" charset="0"/>
              </a:rPr>
              <a:t>Working software</a:t>
            </a:r>
          </a:p>
          <a:p>
            <a:pPr>
              <a:lnSpc>
                <a:spcPct val="100000"/>
              </a:lnSpc>
            </a:pP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Working</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software</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is considered the </a:t>
            </a:r>
            <a:r>
              <a:rPr lang="en-US" dirty="0">
                <a:highlight>
                  <a:srgbClr val="FFFF00"/>
                </a:highlight>
                <a:latin typeface="Verdana" panose="020B0604030504040204" pitchFamily="34" charset="0"/>
                <a:ea typeface="Verdana" panose="020B0604030504040204" pitchFamily="34" charset="0"/>
                <a:cs typeface="Verdana" panose="020B0604030504040204" pitchFamily="34" charset="0"/>
              </a:rPr>
              <a:t>best means of communication</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with the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customer</a:t>
            </a:r>
            <a:r>
              <a:rPr lang="en-US" dirty="0">
                <a:latin typeface="Verdana" panose="020B0604030504040204" pitchFamily="34" charset="0"/>
                <a:ea typeface="Verdana" panose="020B0604030504040204" pitchFamily="34" charset="0"/>
                <a:cs typeface="Verdana" panose="020B0604030504040204" pitchFamily="34" charset="0"/>
              </a:rPr>
              <a:t> to understand their requirement, instead of just depending on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documentation</a:t>
            </a:r>
          </a:p>
          <a:p>
            <a:pPr marL="0" indent="0">
              <a:lnSpc>
                <a:spcPct val="100000"/>
              </a:lnSpc>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t>51</a:t>
            </a:fld>
            <a:endParaRPr lang="en-US"/>
          </a:p>
        </p:txBody>
      </p:sp>
    </p:spTree>
    <p:extLst>
      <p:ext uri="{BB962C8B-B14F-4D97-AF65-F5344CB8AC3E}">
        <p14:creationId xmlns:p14="http://schemas.microsoft.com/office/powerpoint/2010/main" val="2824263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Agile Model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US" b="1" dirty="0">
                <a:latin typeface="Verdana" panose="020B0604030504040204" pitchFamily="34" charset="0"/>
                <a:ea typeface="Verdana" panose="020B0604030504040204" pitchFamily="34" charset="0"/>
                <a:cs typeface="Verdana" panose="020B0604030504040204" pitchFamily="34" charset="0"/>
              </a:rPr>
              <a:t>Customer Collaboration</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As the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requirements</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cannot</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be</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gathered</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completely</a:t>
            </a:r>
            <a:r>
              <a:rPr lang="en-US" dirty="0">
                <a:latin typeface="Verdana" panose="020B0604030504040204" pitchFamily="34" charset="0"/>
                <a:ea typeface="Verdana" panose="020B0604030504040204" pitchFamily="34" charset="0"/>
                <a:cs typeface="Verdana" panose="020B0604030504040204" pitchFamily="34" charset="0"/>
              </a:rPr>
              <a:t> in the beginning of the project</a:t>
            </a:r>
          </a:p>
          <a:p>
            <a:r>
              <a:rPr lang="en-US" dirty="0">
                <a:latin typeface="Verdana" panose="020B0604030504040204" pitchFamily="34" charset="0"/>
                <a:ea typeface="Verdana" panose="020B0604030504040204" pitchFamily="34" charset="0"/>
                <a:cs typeface="Verdana" panose="020B0604030504040204" pitchFamily="34" charset="0"/>
              </a:rPr>
              <a:t>Continuous</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customer</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interaction</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is very important to get proper product requirements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cs typeface="Verdana" panose="020B0604030504040204" pitchFamily="34" charset="0"/>
              </a:rPr>
              <a:t>Responding to Change </a:t>
            </a:r>
          </a:p>
          <a:p>
            <a:r>
              <a:rPr lang="en-US" dirty="0">
                <a:latin typeface="Verdana" panose="020B0604030504040204" pitchFamily="34" charset="0"/>
                <a:ea typeface="Verdana" panose="020B0604030504040204" pitchFamily="34" charset="0"/>
                <a:cs typeface="Verdana" panose="020B0604030504040204" pitchFamily="34" charset="0"/>
              </a:rPr>
              <a:t>Agile development is focused on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quick</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responses</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to</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change</a:t>
            </a:r>
          </a:p>
        </p:txBody>
      </p:sp>
      <p:sp>
        <p:nvSpPr>
          <p:cNvPr id="4" name="Slide Number Placeholder 3"/>
          <p:cNvSpPr>
            <a:spLocks noGrp="1"/>
          </p:cNvSpPr>
          <p:nvPr>
            <p:ph type="sldNum" sz="quarter" idx="12"/>
          </p:nvPr>
        </p:nvSpPr>
        <p:spPr/>
        <p:txBody>
          <a:bodyPr/>
          <a:lstStyle/>
          <a:p>
            <a:fld id="{018ADC6A-C2A9-48EE-BF98-A52FBFA7FE8F}" type="slidenum">
              <a:rPr lang="en-US" smtClean="0"/>
              <a:t>52</a:t>
            </a:fld>
            <a:endParaRPr lang="en-US"/>
          </a:p>
        </p:txBody>
      </p:sp>
    </p:spTree>
    <p:extLst>
      <p:ext uri="{BB962C8B-B14F-4D97-AF65-F5344CB8AC3E}">
        <p14:creationId xmlns:p14="http://schemas.microsoft.com/office/powerpoint/2010/main" val="3800123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Popular Agile Model Methods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Rational Unified Process (1994),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Scrum (1995),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Crystal Clear,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Extreme Programming (1996),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Adaptive Software Development,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Feature Driven Development, and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Dynamic Systems Development Method (DSDM) (1995).</a:t>
            </a:r>
          </a:p>
        </p:txBody>
      </p:sp>
      <p:sp>
        <p:nvSpPr>
          <p:cNvPr id="4" name="Slide Number Placeholder 3"/>
          <p:cNvSpPr>
            <a:spLocks noGrp="1"/>
          </p:cNvSpPr>
          <p:nvPr>
            <p:ph type="sldNum" sz="quarter" idx="12"/>
          </p:nvPr>
        </p:nvSpPr>
        <p:spPr/>
        <p:txBody>
          <a:bodyPr/>
          <a:lstStyle/>
          <a:p>
            <a:fld id="{018ADC6A-C2A9-48EE-BF98-A52FBFA7FE8F}" type="slidenum">
              <a:rPr lang="en-US" smtClean="0"/>
              <a:t>53</a:t>
            </a:fld>
            <a:endParaRPr lang="en-US"/>
          </a:p>
        </p:txBody>
      </p:sp>
    </p:spTree>
    <p:extLst>
      <p:ext uri="{BB962C8B-B14F-4D97-AF65-F5344CB8AC3E}">
        <p14:creationId xmlns:p14="http://schemas.microsoft.com/office/powerpoint/2010/main" val="880593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Agile Model Pros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Is a very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realistic</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approach</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to software development</a:t>
            </a:r>
          </a:p>
          <a:p>
            <a:r>
              <a:rPr lang="en-US" dirty="0">
                <a:latin typeface="Verdana" panose="020B0604030504040204" pitchFamily="34" charset="0"/>
                <a:ea typeface="Verdana" panose="020B0604030504040204" pitchFamily="34" charset="0"/>
                <a:cs typeface="Verdana" panose="020B0604030504040204" pitchFamily="34" charset="0"/>
              </a:rPr>
              <a:t>Promotes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teamwork</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and</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flexibility</a:t>
            </a:r>
            <a:r>
              <a:rPr lang="en-US" dirty="0">
                <a:latin typeface="Verdana" panose="020B0604030504040204" pitchFamily="34" charset="0"/>
                <a:ea typeface="Verdana" panose="020B0604030504040204" pitchFamily="34" charset="0"/>
                <a:cs typeface="Verdana" panose="020B0604030504040204" pitchFamily="34" charset="0"/>
              </a:rPr>
              <a:t> to developers</a:t>
            </a:r>
            <a:endParaRPr lang="en-US"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Functionality</a:t>
            </a:r>
            <a:r>
              <a:rPr lang="en-US" dirty="0">
                <a:latin typeface="Verdana" panose="020B0604030504040204" pitchFamily="34" charset="0"/>
                <a:ea typeface="Verdana" panose="020B0604030504040204" pitchFamily="34" charset="0"/>
                <a:cs typeface="Verdana" panose="020B0604030504040204" pitchFamily="34" charset="0"/>
              </a:rPr>
              <a:t> can be developed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rapidly</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and</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demonstrated</a:t>
            </a:r>
          </a:p>
          <a:p>
            <a:r>
              <a:rPr lang="en-US" dirty="0">
                <a:latin typeface="Verdana" panose="020B0604030504040204" pitchFamily="34" charset="0"/>
                <a:ea typeface="Verdana" panose="020B0604030504040204" pitchFamily="34" charset="0"/>
                <a:cs typeface="Verdana" panose="020B0604030504040204" pitchFamily="34" charset="0"/>
              </a:rPr>
              <a:t>Suitable for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fixed</a:t>
            </a:r>
            <a:r>
              <a:rPr lang="en-US" dirty="0">
                <a:latin typeface="Verdana" panose="020B0604030504040204" pitchFamily="34" charset="0"/>
                <a:ea typeface="Verdana" panose="020B0604030504040204" pitchFamily="34" charset="0"/>
                <a:cs typeface="Verdana" panose="020B0604030504040204" pitchFamily="34" charset="0"/>
              </a:rPr>
              <a:t> or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changing</a:t>
            </a:r>
            <a:r>
              <a:rPr lang="en-US" dirty="0">
                <a:latin typeface="Verdana" panose="020B0604030504040204" pitchFamily="34" charset="0"/>
                <a:ea typeface="Verdana" panose="020B0604030504040204" pitchFamily="34" charset="0"/>
                <a:cs typeface="Verdana" panose="020B0604030504040204" pitchFamily="34" charset="0"/>
              </a:rPr>
              <a:t> requirements and delivers early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partial</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working</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solutions</a:t>
            </a:r>
          </a:p>
          <a:p>
            <a:r>
              <a:rPr lang="en-US" dirty="0">
                <a:latin typeface="Verdana" panose="020B0604030504040204" pitchFamily="34" charset="0"/>
                <a:ea typeface="Verdana" panose="020B0604030504040204" pitchFamily="34" charset="0"/>
                <a:cs typeface="Verdana" panose="020B0604030504040204" pitchFamily="34" charset="0"/>
              </a:rPr>
              <a:t>Enables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concurrent</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development</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p>
          <a:p>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Delivery</a:t>
            </a:r>
            <a:r>
              <a:rPr lang="en-US" dirty="0">
                <a:latin typeface="Verdana" panose="020B0604030504040204" pitchFamily="34" charset="0"/>
                <a:ea typeface="Verdana" panose="020B0604030504040204" pitchFamily="34" charset="0"/>
                <a:cs typeface="Verdana" panose="020B0604030504040204" pitchFamily="34" charset="0"/>
              </a:rPr>
              <a:t> within an overall planned context</a:t>
            </a:r>
          </a:p>
        </p:txBody>
      </p:sp>
      <p:sp>
        <p:nvSpPr>
          <p:cNvPr id="4" name="Slide Number Placeholder 3"/>
          <p:cNvSpPr>
            <a:spLocks noGrp="1"/>
          </p:cNvSpPr>
          <p:nvPr>
            <p:ph type="sldNum" sz="quarter" idx="12"/>
          </p:nvPr>
        </p:nvSpPr>
        <p:spPr/>
        <p:txBody>
          <a:bodyPr/>
          <a:lstStyle/>
          <a:p>
            <a:fld id="{018ADC6A-C2A9-48EE-BF98-A52FBFA7FE8F}" type="slidenum">
              <a:rPr lang="en-US" smtClean="0"/>
              <a:t>54</a:t>
            </a:fld>
            <a:endParaRPr lang="en-US"/>
          </a:p>
        </p:txBody>
      </p:sp>
    </p:spTree>
    <p:extLst>
      <p:ext uri="{BB962C8B-B14F-4D97-AF65-F5344CB8AC3E}">
        <p14:creationId xmlns:p14="http://schemas.microsoft.com/office/powerpoint/2010/main" val="861810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Agile Model Cons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Agile</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leader</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management</a:t>
            </a:r>
            <a:r>
              <a:rPr lang="en-US" dirty="0">
                <a:latin typeface="Verdana" panose="020B0604030504040204" pitchFamily="34" charset="0"/>
                <a:ea typeface="Verdana" panose="020B0604030504040204" pitchFamily="34" charset="0"/>
                <a:cs typeface="Verdana" panose="020B0604030504040204" pitchFamily="34" charset="0"/>
              </a:rPr>
              <a:t> practice is a must</a:t>
            </a:r>
          </a:p>
          <a:p>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Strict</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delivery</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management for functionality to be delivered, and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adjustments</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to</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meet</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the</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deadlines</a:t>
            </a:r>
          </a:p>
          <a:p>
            <a:r>
              <a:rPr lang="en-US" dirty="0">
                <a:latin typeface="Verdana" panose="020B0604030504040204" pitchFamily="34" charset="0"/>
                <a:ea typeface="Verdana" panose="020B0604030504040204" pitchFamily="34" charset="0"/>
                <a:cs typeface="Verdana" panose="020B0604030504040204" pitchFamily="34" charset="0"/>
              </a:rPr>
              <a:t>Depends heavily on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customer</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interaction</a:t>
            </a:r>
            <a:r>
              <a:rPr lang="en-US" dirty="0">
                <a:latin typeface="Verdana" panose="020B0604030504040204" pitchFamily="34" charset="0"/>
                <a:ea typeface="Verdana" panose="020B0604030504040204" pitchFamily="34" charset="0"/>
                <a:cs typeface="Verdana" panose="020B0604030504040204" pitchFamily="34" charset="0"/>
              </a:rPr>
              <a:t>, so if customer is not clear, team can be driven in the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wrong direction</a:t>
            </a:r>
          </a:p>
          <a:p>
            <a:r>
              <a:rPr lang="en-US" dirty="0">
                <a:latin typeface="Verdana" panose="020B0604030504040204" pitchFamily="34" charset="0"/>
                <a:ea typeface="Verdana" panose="020B0604030504040204" pitchFamily="34" charset="0"/>
                <a:cs typeface="Verdana" panose="020B0604030504040204" pitchFamily="34" charset="0"/>
              </a:rPr>
              <a:t>There is very high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individual</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dependency</a:t>
            </a:r>
            <a:r>
              <a:rPr lang="en-US" dirty="0">
                <a:latin typeface="Verdana" panose="020B0604030504040204" pitchFamily="34" charset="0"/>
                <a:ea typeface="Verdana" panose="020B0604030504040204" pitchFamily="34" charset="0"/>
                <a:cs typeface="Verdana" panose="020B0604030504040204" pitchFamily="34" charset="0"/>
              </a:rPr>
              <a:t> and transfer of technology to new team members may be quite challenging due to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lack</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of</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documentation</a:t>
            </a:r>
          </a:p>
        </p:txBody>
      </p:sp>
      <p:sp>
        <p:nvSpPr>
          <p:cNvPr id="4" name="Slide Number Placeholder 3"/>
          <p:cNvSpPr>
            <a:spLocks noGrp="1"/>
          </p:cNvSpPr>
          <p:nvPr>
            <p:ph type="sldNum" sz="quarter" idx="12"/>
          </p:nvPr>
        </p:nvSpPr>
        <p:spPr/>
        <p:txBody>
          <a:bodyPr/>
          <a:lstStyle/>
          <a:p>
            <a:fld id="{018ADC6A-C2A9-48EE-BF98-A52FBFA7FE8F}" type="slidenum">
              <a:rPr lang="en-US" smtClean="0"/>
              <a:t>55</a:t>
            </a:fld>
            <a:endParaRPr lang="en-US"/>
          </a:p>
        </p:txBody>
      </p:sp>
    </p:spTree>
    <p:extLst>
      <p:ext uri="{BB962C8B-B14F-4D97-AF65-F5344CB8AC3E}">
        <p14:creationId xmlns:p14="http://schemas.microsoft.com/office/powerpoint/2010/main" val="3396977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D5C0-E1A1-4D79-9448-4EB4E7B7D0EB}"/>
              </a:ext>
            </a:extLst>
          </p:cNvPr>
          <p:cNvSpPr>
            <a:spLocks noGrp="1"/>
          </p:cNvSpPr>
          <p:nvPr>
            <p:ph type="title"/>
          </p:nvPr>
        </p:nvSpPr>
        <p:spPr/>
        <p:txBody>
          <a:bodyPr/>
          <a:lstStyle/>
          <a:p>
            <a:r>
              <a:rPr lang="fr-FR" b="1" dirty="0">
                <a:latin typeface="Verdana" panose="020B0604030504040204" pitchFamily="34" charset="0"/>
                <a:ea typeface="Verdana" panose="020B0604030504040204" pitchFamily="34" charset="0"/>
                <a:cs typeface="Verdana" panose="020B0604030504040204" pitchFamily="34" charset="0"/>
              </a:rPr>
              <a:t>Agile Vs </a:t>
            </a:r>
            <a:r>
              <a:rPr lang="fr-FR" b="1" dirty="0" err="1">
                <a:latin typeface="Verdana" panose="020B0604030504040204" pitchFamily="34" charset="0"/>
                <a:ea typeface="Verdana" panose="020B0604030504040204" pitchFamily="34" charset="0"/>
                <a:cs typeface="Verdana" panose="020B0604030504040204" pitchFamily="34" charset="0"/>
              </a:rPr>
              <a:t>Traditional</a:t>
            </a:r>
            <a:r>
              <a:rPr lang="fr-FR" b="1" dirty="0">
                <a:latin typeface="Verdana" panose="020B0604030504040204" pitchFamily="34" charset="0"/>
                <a:ea typeface="Verdana" panose="020B0604030504040204" pitchFamily="34" charset="0"/>
                <a:cs typeface="Verdana" panose="020B0604030504040204" pitchFamily="34" charset="0"/>
              </a:rPr>
              <a:t> SDLC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dirty="0"/>
          </a:p>
        </p:txBody>
      </p:sp>
      <p:sp>
        <p:nvSpPr>
          <p:cNvPr id="3" name="Content Placeholder 2">
            <a:extLst>
              <a:ext uri="{FF2B5EF4-FFF2-40B4-BE49-F238E27FC236}">
                <a16:creationId xmlns:a16="http://schemas.microsoft.com/office/drawing/2014/main" id="{68BF02DE-8A3C-43A9-9A31-722DE632940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FB6FD2-7437-4C44-9AEB-60561EB04027}"/>
              </a:ext>
            </a:extLst>
          </p:cNvPr>
          <p:cNvSpPr>
            <a:spLocks noGrp="1"/>
          </p:cNvSpPr>
          <p:nvPr>
            <p:ph type="sldNum" sz="quarter" idx="12"/>
          </p:nvPr>
        </p:nvSpPr>
        <p:spPr/>
        <p:txBody>
          <a:bodyPr/>
          <a:lstStyle/>
          <a:p>
            <a:fld id="{018ADC6A-C2A9-48EE-BF98-A52FBFA7FE8F}" type="slidenum">
              <a:rPr lang="en-US" smtClean="0"/>
              <a:t>56</a:t>
            </a:fld>
            <a:endParaRPr lang="en-US"/>
          </a:p>
        </p:txBody>
      </p:sp>
      <p:pic>
        <p:nvPicPr>
          <p:cNvPr id="1026" name="Picture 2" descr="Image result for agile model">
            <a:extLst>
              <a:ext uri="{FF2B5EF4-FFF2-40B4-BE49-F238E27FC236}">
                <a16:creationId xmlns:a16="http://schemas.microsoft.com/office/drawing/2014/main" id="{B43F667C-42F8-4C6D-9F89-0212A5717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291" y="1911721"/>
            <a:ext cx="10125112" cy="395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00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FE7F-8BE6-42BD-AC13-C9F3DCB5E1E9}"/>
              </a:ext>
            </a:extLst>
          </p:cNvPr>
          <p:cNvSpPr>
            <a:spLocks noGrp="1"/>
          </p:cNvSpPr>
          <p:nvPr>
            <p:ph type="title"/>
          </p:nvPr>
        </p:nvSpPr>
        <p:spPr/>
        <p:txBody>
          <a:bodyPr/>
          <a:lstStyle/>
          <a:p>
            <a:r>
              <a:rPr lang="fr-FR" b="1" dirty="0">
                <a:latin typeface="Verdana" panose="020B0604030504040204" pitchFamily="34" charset="0"/>
                <a:ea typeface="Verdana" panose="020B0604030504040204" pitchFamily="34" charset="0"/>
                <a:cs typeface="Verdana" panose="020B0604030504040204" pitchFamily="34" charset="0"/>
              </a:rPr>
              <a:t>Agile Vs </a:t>
            </a:r>
            <a:r>
              <a:rPr lang="fr-FR" b="1" dirty="0" err="1">
                <a:latin typeface="Verdana" panose="020B0604030504040204" pitchFamily="34" charset="0"/>
                <a:ea typeface="Verdana" panose="020B0604030504040204" pitchFamily="34" charset="0"/>
                <a:cs typeface="Verdana" panose="020B0604030504040204" pitchFamily="34" charset="0"/>
              </a:rPr>
              <a:t>Traditional</a:t>
            </a:r>
            <a:r>
              <a:rPr lang="fr-FR" b="1" dirty="0">
                <a:latin typeface="Verdana" panose="020B0604030504040204" pitchFamily="34" charset="0"/>
                <a:ea typeface="Verdana" panose="020B0604030504040204" pitchFamily="34" charset="0"/>
                <a:cs typeface="Verdana" panose="020B0604030504040204" pitchFamily="34" charset="0"/>
              </a:rPr>
              <a:t> SDLC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dirty="0"/>
          </a:p>
        </p:txBody>
      </p:sp>
      <p:sp>
        <p:nvSpPr>
          <p:cNvPr id="4" name="Slide Number Placeholder 3">
            <a:extLst>
              <a:ext uri="{FF2B5EF4-FFF2-40B4-BE49-F238E27FC236}">
                <a16:creationId xmlns:a16="http://schemas.microsoft.com/office/drawing/2014/main" id="{A5D68110-36B4-487D-9423-654D0E4721AE}"/>
              </a:ext>
            </a:extLst>
          </p:cNvPr>
          <p:cNvSpPr>
            <a:spLocks noGrp="1"/>
          </p:cNvSpPr>
          <p:nvPr>
            <p:ph type="sldNum" sz="quarter" idx="12"/>
          </p:nvPr>
        </p:nvSpPr>
        <p:spPr/>
        <p:txBody>
          <a:bodyPr/>
          <a:lstStyle/>
          <a:p>
            <a:fld id="{018ADC6A-C2A9-48EE-BF98-A52FBFA7FE8F}" type="slidenum">
              <a:rPr lang="en-US" smtClean="0"/>
              <a:t>57</a:t>
            </a:fld>
            <a:endParaRPr lang="en-US"/>
          </a:p>
        </p:txBody>
      </p:sp>
      <p:pic>
        <p:nvPicPr>
          <p:cNvPr id="2050" name="Picture 2" descr="https://s-media-cache-ak0.pinimg.com/736x/8f/c9/1a/8fc91a6fe444529b0f25a3a13da2eca9--agile-software-development-project-management.jpg">
            <a:extLst>
              <a:ext uri="{FF2B5EF4-FFF2-40B4-BE49-F238E27FC236}">
                <a16:creationId xmlns:a16="http://schemas.microsoft.com/office/drawing/2014/main" id="{3DADE80F-9C5B-4E87-8B75-4E7CF74587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04" b="-9504"/>
          <a:stretch/>
        </p:blipFill>
        <p:spPr bwMode="auto">
          <a:xfrm>
            <a:off x="2524001" y="1756012"/>
            <a:ext cx="5866027" cy="45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2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latin typeface="Verdana" panose="020B0604030504040204" pitchFamily="34" charset="0"/>
                <a:ea typeface="Verdana" panose="020B0604030504040204" pitchFamily="34" charset="0"/>
                <a:cs typeface="Verdana" panose="020B0604030504040204" pitchFamily="34" charset="0"/>
              </a:rPr>
              <a:t>Agile Vs </a:t>
            </a:r>
            <a:r>
              <a:rPr lang="fr-FR" b="1" dirty="0" err="1">
                <a:latin typeface="Verdana" panose="020B0604030504040204" pitchFamily="34" charset="0"/>
                <a:ea typeface="Verdana" panose="020B0604030504040204" pitchFamily="34" charset="0"/>
                <a:cs typeface="Verdana" panose="020B0604030504040204" pitchFamily="34" charset="0"/>
              </a:rPr>
              <a:t>Traditional</a:t>
            </a:r>
            <a:r>
              <a:rPr lang="fr-FR" b="1" dirty="0">
                <a:latin typeface="Verdana" panose="020B0604030504040204" pitchFamily="34" charset="0"/>
                <a:ea typeface="Verdana" panose="020B0604030504040204" pitchFamily="34" charset="0"/>
                <a:cs typeface="Verdana" panose="020B0604030504040204" pitchFamily="34" charset="0"/>
              </a:rPr>
              <a:t> SDLC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825625"/>
            <a:ext cx="10515600" cy="4429896"/>
          </a:xfrm>
        </p:spPr>
        <p:txBody>
          <a:bodyPr>
            <a:noAutofit/>
          </a:bodyPr>
          <a:lstStyle/>
          <a:p>
            <a:pPr>
              <a:lnSpc>
                <a:spcPct val="100000"/>
              </a:lnSpc>
            </a:pPr>
            <a:r>
              <a:rPr lang="en-US" dirty="0">
                <a:latin typeface="Verdana" panose="020B0604030504040204" pitchFamily="34" charset="0"/>
                <a:ea typeface="Verdana" panose="020B0604030504040204" pitchFamily="34" charset="0"/>
                <a:cs typeface="Verdana" panose="020B0604030504040204" pitchFamily="34" charset="0"/>
              </a:rPr>
              <a:t>Agile is </a:t>
            </a:r>
            <a:r>
              <a:rPr lang="en-US" b="1" dirty="0">
                <a:latin typeface="Verdana" panose="020B0604030504040204" pitchFamily="34" charset="0"/>
                <a:ea typeface="Verdana" panose="020B0604030504040204" pitchFamily="34" charset="0"/>
                <a:cs typeface="Verdana" panose="020B0604030504040204" pitchFamily="34" charset="0"/>
              </a:rPr>
              <a:t>Adaptive</a:t>
            </a:r>
            <a:r>
              <a:rPr lang="en-US" dirty="0">
                <a:latin typeface="Verdana" panose="020B0604030504040204" pitchFamily="34" charset="0"/>
                <a:ea typeface="Verdana" panose="020B0604030504040204" pitchFamily="34" charset="0"/>
                <a:cs typeface="Verdana" panose="020B0604030504040204" pitchFamily="34" charset="0"/>
              </a:rPr>
              <a:t>, waterfall model is a </a:t>
            </a:r>
            <a:r>
              <a:rPr lang="en-US" b="1" dirty="0">
                <a:latin typeface="Verdana" panose="020B0604030504040204" pitchFamily="34" charset="0"/>
                <a:ea typeface="Verdana" panose="020B0604030504040204" pitchFamily="34" charset="0"/>
                <a:cs typeface="Verdana" panose="020B0604030504040204" pitchFamily="34" charset="0"/>
              </a:rPr>
              <a:t>Predictive</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approach</a:t>
            </a:r>
          </a:p>
          <a:p>
            <a:pPr>
              <a:lnSpc>
                <a:spcPct val="100000"/>
              </a:lnSpc>
            </a:pPr>
            <a:r>
              <a:rPr lang="en-US" dirty="0">
                <a:latin typeface="Verdana" panose="020B0604030504040204" pitchFamily="34" charset="0"/>
                <a:ea typeface="Verdana" panose="020B0604030504040204" pitchFamily="34" charset="0"/>
                <a:cs typeface="Verdana" panose="020B0604030504040204" pitchFamily="34" charset="0"/>
              </a:rPr>
              <a:t>Predictive teams waterfall like models have a </a:t>
            </a:r>
            <a:r>
              <a:rPr lang="en-US" b="1" dirty="0">
                <a:latin typeface="Verdana" panose="020B0604030504040204" pitchFamily="34" charset="0"/>
                <a:ea typeface="Verdana" panose="020B0604030504040204" pitchFamily="34" charset="0"/>
                <a:cs typeface="Verdana" panose="020B0604030504040204" pitchFamily="34" charset="0"/>
              </a:rPr>
              <a:t>complete</a:t>
            </a:r>
            <a:r>
              <a:rPr lang="en-US" b="1"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b="1" dirty="0">
                <a:latin typeface="Verdana" panose="020B0604030504040204" pitchFamily="34" charset="0"/>
                <a:ea typeface="Verdana" panose="020B0604030504040204" pitchFamily="34" charset="0"/>
                <a:cs typeface="Verdana" panose="020B0604030504040204" pitchFamily="34" charset="0"/>
              </a:rPr>
              <a:t>forecast</a:t>
            </a:r>
            <a:r>
              <a:rPr lang="en-US" dirty="0">
                <a:latin typeface="Verdana" panose="020B0604030504040204" pitchFamily="34" charset="0"/>
                <a:ea typeface="Verdana" panose="020B0604030504040204" pitchFamily="34" charset="0"/>
                <a:cs typeface="Verdana" panose="020B0604030504040204" pitchFamily="34" charset="0"/>
              </a:rPr>
              <a:t> of the exact tasks and features to be delivered</a:t>
            </a:r>
          </a:p>
          <a:p>
            <a:pPr>
              <a:lnSpc>
                <a:spcPct val="100000"/>
              </a:lnSpc>
            </a:pPr>
            <a:r>
              <a:rPr lang="en-US" dirty="0">
                <a:latin typeface="Verdana" panose="020B0604030504040204" pitchFamily="34" charset="0"/>
                <a:ea typeface="Verdana" panose="020B0604030504040204" pitchFamily="34" charset="0"/>
                <a:cs typeface="Verdana" panose="020B0604030504040204" pitchFamily="34" charset="0"/>
              </a:rPr>
              <a:t>Agile has no detailed planning and clarity on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future tasks only in respect of what features need to be developed</a:t>
            </a:r>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4" name="Slide Number Placeholder 3"/>
          <p:cNvSpPr>
            <a:spLocks noGrp="1"/>
          </p:cNvSpPr>
          <p:nvPr>
            <p:ph type="sldNum" sz="quarter" idx="12"/>
          </p:nvPr>
        </p:nvSpPr>
        <p:spPr/>
        <p:txBody>
          <a:bodyPr/>
          <a:lstStyle/>
          <a:p>
            <a:fld id="{018ADC6A-C2A9-48EE-BF98-A52FBFA7FE8F}" type="slidenum">
              <a:rPr lang="en-US" smtClean="0"/>
              <a:t>58</a:t>
            </a:fld>
            <a:endParaRPr lang="en-US"/>
          </a:p>
        </p:txBody>
      </p:sp>
    </p:spTree>
    <p:extLst>
      <p:ext uri="{BB962C8B-B14F-4D97-AF65-F5344CB8AC3E}">
        <p14:creationId xmlns:p14="http://schemas.microsoft.com/office/powerpoint/2010/main" val="1361686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latin typeface="Verdana" panose="020B0604030504040204" pitchFamily="34" charset="0"/>
                <a:ea typeface="Verdana" panose="020B0604030504040204" pitchFamily="34" charset="0"/>
                <a:cs typeface="Verdana" panose="020B0604030504040204" pitchFamily="34" charset="0"/>
              </a:rPr>
              <a:t>Agile vs. </a:t>
            </a:r>
            <a:r>
              <a:rPr lang="fr-FR" b="1" dirty="0" err="1">
                <a:latin typeface="Verdana" panose="020B0604030504040204" pitchFamily="34" charset="0"/>
                <a:ea typeface="Verdana" panose="020B0604030504040204" pitchFamily="34" charset="0"/>
                <a:cs typeface="Verdana" panose="020B0604030504040204" pitchFamily="34" charset="0"/>
              </a:rPr>
              <a:t>Traditional</a:t>
            </a:r>
            <a:r>
              <a:rPr lang="fr-FR" b="1" dirty="0">
                <a:latin typeface="Verdana" panose="020B0604030504040204" pitchFamily="34" charset="0"/>
                <a:ea typeface="Verdana" panose="020B0604030504040204" pitchFamily="34" charset="0"/>
                <a:cs typeface="Verdana" panose="020B0604030504040204" pitchFamily="34" charset="0"/>
              </a:rPr>
              <a:t> SDLC </a:t>
            </a:r>
            <a:r>
              <a:rPr lang="en-US"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Autofit/>
          </a:bodyPr>
          <a:lstStyle/>
          <a:p>
            <a:pPr marL="0" indent="0">
              <a:buNone/>
            </a:pPr>
            <a:r>
              <a:rPr lang="en-US" sz="2400" dirty="0">
                <a:latin typeface="Verdana" panose="020B0604030504040204" pitchFamily="34" charset="0"/>
                <a:ea typeface="Verdana" panose="020B0604030504040204" pitchFamily="34" charset="0"/>
                <a:cs typeface="Verdana" panose="020B0604030504040204" pitchFamily="34" charset="0"/>
              </a:rPr>
              <a:t>Agile team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adapts to the changing product </a:t>
            </a:r>
            <a:r>
              <a:rPr lang="en-US" sz="2400" dirty="0">
                <a:latin typeface="Verdana" panose="020B0604030504040204" pitchFamily="34" charset="0"/>
                <a:ea typeface="Verdana" panose="020B0604030504040204" pitchFamily="34" charset="0"/>
                <a:cs typeface="Verdana" panose="020B0604030504040204" pitchFamily="34" charset="0"/>
              </a:rPr>
              <a:t>requirements dynamically</a:t>
            </a:r>
          </a:p>
          <a:p>
            <a:pPr marL="0" indent="0">
              <a:buNone/>
            </a:pPr>
            <a:endParaRPr lang="en-US" sz="24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Tested very frequently</a:t>
            </a:r>
            <a:r>
              <a:rPr lang="en-US" sz="2400" dirty="0">
                <a:latin typeface="Verdana" panose="020B0604030504040204" pitchFamily="34" charset="0"/>
                <a:ea typeface="Verdana" panose="020B0604030504040204" pitchFamily="34" charset="0"/>
                <a:cs typeface="Verdana" panose="020B0604030504040204" pitchFamily="34" charset="0"/>
              </a:rPr>
              <a:t>, through the iterations, minimizing the risk of any major failures in future</a:t>
            </a:r>
          </a:p>
          <a:p>
            <a:pPr marL="0" indent="0">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Customer interaction </a:t>
            </a:r>
            <a:r>
              <a:rPr lang="en-US" sz="2400" dirty="0">
                <a:latin typeface="Verdana" panose="020B0604030504040204" pitchFamily="34" charset="0"/>
                <a:ea typeface="Verdana" panose="020B0604030504040204" pitchFamily="34" charset="0"/>
                <a:cs typeface="Verdana" panose="020B0604030504040204" pitchFamily="34" charset="0"/>
              </a:rPr>
              <a:t>is the backbone of Agile methodology, and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open communication </a:t>
            </a:r>
            <a:r>
              <a:rPr lang="en-US" sz="2400" dirty="0">
                <a:latin typeface="Verdana" panose="020B0604030504040204" pitchFamily="34" charset="0"/>
                <a:ea typeface="Verdana" panose="020B0604030504040204" pitchFamily="34" charset="0"/>
                <a:cs typeface="Verdana" panose="020B0604030504040204" pitchFamily="34" charset="0"/>
              </a:rPr>
              <a:t>with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minimum documentation</a:t>
            </a:r>
          </a:p>
          <a:p>
            <a:pPr marL="0" indent="0">
              <a:buNone/>
            </a:pPr>
            <a:endParaRPr lang="en-US" sz="2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400" dirty="0">
                <a:latin typeface="Verdana" panose="020B0604030504040204" pitchFamily="34" charset="0"/>
                <a:ea typeface="Verdana" panose="020B0604030504040204" pitchFamily="34" charset="0"/>
                <a:cs typeface="Verdana" panose="020B0604030504040204" pitchFamily="34" charset="0"/>
              </a:rPr>
              <a:t>The agile teams often located in the </a:t>
            </a:r>
            <a:r>
              <a:rPr lang="en-US" sz="2400" dirty="0">
                <a:solidFill>
                  <a:srgbClr val="003399"/>
                </a:solidFill>
                <a:latin typeface="Verdana" panose="020B0604030504040204" pitchFamily="34" charset="0"/>
                <a:ea typeface="Verdana" panose="020B0604030504040204" pitchFamily="34" charset="0"/>
                <a:cs typeface="Verdana" panose="020B0604030504040204" pitchFamily="34" charset="0"/>
              </a:rPr>
              <a:t>same geographical location</a:t>
            </a:r>
          </a:p>
        </p:txBody>
      </p:sp>
      <p:sp>
        <p:nvSpPr>
          <p:cNvPr id="4" name="Slide Number Placeholder 3"/>
          <p:cNvSpPr>
            <a:spLocks noGrp="1"/>
          </p:cNvSpPr>
          <p:nvPr>
            <p:ph type="sldNum" sz="quarter" idx="12"/>
          </p:nvPr>
        </p:nvSpPr>
        <p:spPr/>
        <p:txBody>
          <a:bodyPr/>
          <a:lstStyle/>
          <a:p>
            <a:fld id="{018ADC6A-C2A9-48EE-BF98-A52FBFA7FE8F}" type="slidenum">
              <a:rPr lang="en-US" smtClean="0"/>
              <a:t>59</a:t>
            </a:fld>
            <a:endParaRPr lang="en-US"/>
          </a:p>
        </p:txBody>
      </p:sp>
    </p:spTree>
    <p:extLst>
      <p:ext uri="{BB962C8B-B14F-4D97-AF65-F5344CB8AC3E}">
        <p14:creationId xmlns:p14="http://schemas.microsoft.com/office/powerpoint/2010/main" val="411814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eorgia" panose="02040502050405020303" pitchFamily="18" charset="0"/>
                <a:ea typeface="Verdana" panose="020B0604030504040204" pitchFamily="34" charset="0"/>
                <a:cs typeface="Verdana" panose="020B0604030504040204" pitchFamily="34" charset="0"/>
              </a:rPr>
              <a:t>Large Software? </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i="1" dirty="0">
                <a:latin typeface="Georgia" panose="02040502050405020303" pitchFamily="18" charset="0"/>
                <a:ea typeface="Verdana" panose="020B0604030504040204" pitchFamily="34" charset="0"/>
                <a:cs typeface="Verdana" panose="020B0604030504040204" pitchFamily="34" charset="0"/>
              </a:rPr>
              <a:t>IEEE Spectrum</a:t>
            </a:r>
            <a:r>
              <a:rPr lang="en-US" dirty="0">
                <a:latin typeface="Georgia" panose="02040502050405020303" pitchFamily="18" charset="0"/>
                <a:ea typeface="Verdana" panose="020B0604030504040204" pitchFamily="34" charset="0"/>
                <a:cs typeface="Verdana" panose="020B0604030504040204" pitchFamily="34" charset="0"/>
              </a:rPr>
              <a:t> article by Robert Charette entitled: “</a:t>
            </a:r>
            <a:r>
              <a:rPr lang="en-US" u="sng" dirty="0">
                <a:latin typeface="Georgia" panose="02040502050405020303" pitchFamily="18" charset="0"/>
                <a:ea typeface="Verdana" panose="020B0604030504040204" pitchFamily="34" charset="0"/>
                <a:cs typeface="Verdana" panose="020B0604030504040204" pitchFamily="34" charset="0"/>
                <a:hlinkClick r:id="rId2"/>
              </a:rPr>
              <a:t>This Car Runs on Code</a:t>
            </a:r>
            <a:r>
              <a:rPr lang="en-US" dirty="0">
                <a:latin typeface="Georgia" panose="02040502050405020303" pitchFamily="18" charset="0"/>
                <a:ea typeface="Verdana" panose="020B0604030504040204" pitchFamily="34" charset="0"/>
                <a:cs typeface="Verdana" panose="020B0604030504040204" pitchFamily="34" charset="0"/>
              </a:rPr>
              <a:t>,” 2009:</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First car to incorporate embedded software was the 1977 General Motors Oldsmobile </a:t>
            </a:r>
            <a:r>
              <a:rPr lang="en-US" dirty="0" err="1">
                <a:latin typeface="Georgia" panose="02040502050405020303" pitchFamily="18" charset="0"/>
                <a:ea typeface="Verdana" panose="020B0604030504040204" pitchFamily="34" charset="0"/>
                <a:cs typeface="Verdana" panose="020B0604030504040204" pitchFamily="34" charset="0"/>
              </a:rPr>
              <a:t>Toronado</a:t>
            </a:r>
            <a:r>
              <a:rPr lang="en-US" dirty="0">
                <a:latin typeface="Georgia" panose="02040502050405020303" pitchFamily="18" charset="0"/>
                <a:ea typeface="Verdana" panose="020B0604030504040204" pitchFamily="34" charset="0"/>
                <a:cs typeface="Verdana" panose="020B0604030504040204" pitchFamily="34" charset="0"/>
              </a:rPr>
              <a:t> which had an electronic control unit (ECU) that managed electronic spark timing </a:t>
            </a:r>
            <a:r>
              <a:rPr lang="en-US" b="1" dirty="0">
                <a:latin typeface="Georgia" panose="02040502050405020303" pitchFamily="18" charset="0"/>
                <a:ea typeface="Verdana" panose="020B0604030504040204" pitchFamily="34" charset="0"/>
                <a:cs typeface="Verdana" panose="020B0604030504040204" pitchFamily="34" charset="0"/>
                <a:hlinkClick r:id="rId3"/>
              </a:rPr>
              <a:t>.</a:t>
            </a:r>
            <a:endParaRPr lang="en-US" b="1" dirty="0">
              <a:latin typeface="Georgia" panose="02040502050405020303" pitchFamily="18" charset="0"/>
              <a:ea typeface="Verdana" panose="020B0604030504040204" pitchFamily="34" charset="0"/>
              <a:cs typeface="Verdana" panose="020B0604030504040204" pitchFamily="34" charset="0"/>
            </a:endParaRP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By 1981, GM had deployed about 50,000 lines of engine control software code.  Others soon followed the trend.</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Volt has ~ 10 million lines of code</a:t>
            </a: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New Mercedes-Benz E-Class has more LOC than an Airbus A380 </a:t>
            </a:r>
            <a:r>
              <a:rPr lang="en-US" b="1" dirty="0">
                <a:latin typeface="Georgia" panose="02040502050405020303" pitchFamily="18" charset="0"/>
                <a:ea typeface="Verdana" panose="020B0604030504040204" pitchFamily="34" charset="0"/>
                <a:cs typeface="Verdana" panose="020B0604030504040204" pitchFamily="34" charset="0"/>
                <a:hlinkClick r:id="rId4"/>
              </a:rPr>
              <a:t>.</a:t>
            </a:r>
            <a:endParaRPr lang="en-US" b="1" dirty="0">
              <a:latin typeface="Georgia" panose="02040502050405020303" pitchFamily="18" charset="0"/>
              <a:ea typeface="Verdana" panose="020B0604030504040204" pitchFamily="34" charset="0"/>
              <a:cs typeface="Verdana" panose="020B0604030504040204" pitchFamily="34" charset="0"/>
            </a:endParaRPr>
          </a:p>
          <a:p>
            <a:pPr>
              <a:lnSpc>
                <a:spcPct val="120000"/>
              </a:lnSpc>
            </a:pPr>
            <a:r>
              <a:rPr lang="en-US" dirty="0">
                <a:latin typeface="Georgia" panose="02040502050405020303" pitchFamily="18" charset="0"/>
                <a:ea typeface="Verdana" panose="020B0604030504040204" pitchFamily="34" charset="0"/>
                <a:cs typeface="Verdana" panose="020B0604030504040204" pitchFamily="34" charset="0"/>
              </a:rPr>
              <a:t>A modern high-end car features around 100 million lines of code, and this number is planned to grow to 200-300 millions in the near future </a:t>
            </a:r>
            <a:r>
              <a:rPr lang="en-US" dirty="0">
                <a:latin typeface="Georgia" panose="02040502050405020303" pitchFamily="18" charset="0"/>
                <a:ea typeface="Verdana" panose="020B0604030504040204" pitchFamily="34" charset="0"/>
                <a:cs typeface="Verdana" panose="020B0604030504040204" pitchFamily="34" charset="0"/>
                <a:hlinkClick r:id="rId2"/>
              </a:rPr>
              <a:t>.</a:t>
            </a: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a:p>
            <a:pPr marL="0" indent="0">
              <a:lnSpc>
                <a:spcPct val="120000"/>
              </a:lnSpc>
              <a:buNone/>
            </a:pPr>
            <a:endParaRPr lang="en-US" dirty="0">
              <a:latin typeface="Georgia" panose="02040502050405020303" pitchFamily="18"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018ADC6A-C2A9-48EE-BF98-A52FBFA7FE8F}" type="slidenum">
              <a:rPr lang="en-US" smtClean="0">
                <a:latin typeface="Georgia" panose="02040502050405020303" pitchFamily="18" charset="0"/>
              </a:rPr>
              <a:t>6</a:t>
            </a:fld>
            <a:endParaRPr lang="en-US">
              <a:latin typeface="Georgia" panose="02040502050405020303" pitchFamily="18" charset="0"/>
            </a:endParaRPr>
          </a:p>
        </p:txBody>
      </p:sp>
    </p:spTree>
    <p:extLst>
      <p:ext uri="{BB962C8B-B14F-4D97-AF65-F5344CB8AC3E}">
        <p14:creationId xmlns:p14="http://schemas.microsoft.com/office/powerpoint/2010/main" val="1344702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panose="020B0604030504040204" pitchFamily="34" charset="0"/>
                <a:ea typeface="Verdana" panose="020B0604030504040204" pitchFamily="34" charset="0"/>
                <a:cs typeface="Verdana" panose="020B0604030504040204" pitchFamily="34" charset="0"/>
              </a:rPr>
              <a:t>Summary</a:t>
            </a:r>
          </a:p>
        </p:txBody>
      </p:sp>
      <p:sp>
        <p:nvSpPr>
          <p:cNvPr id="3" name="Content Placeholder 2"/>
          <p:cNvSpPr>
            <a:spLocks noGrp="1"/>
          </p:cNvSpPr>
          <p:nvPr>
            <p:ph idx="1"/>
          </p:nvPr>
        </p:nvSpPr>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Development of large-scale software is a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complicated</a:t>
            </a:r>
            <a:r>
              <a:rPr lang="en-US" dirty="0">
                <a:latin typeface="Verdana" panose="020B0604030504040204" pitchFamily="34" charset="0"/>
                <a:ea typeface="Verdana" panose="020B0604030504040204" pitchFamily="34" charset="0"/>
                <a:cs typeface="Verdana" panose="020B0604030504040204" pitchFamily="34" charset="0"/>
              </a:rPr>
              <a:t> task</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There are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many</a:t>
            </a:r>
            <a:r>
              <a:rPr lang="en-US" dirty="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003399"/>
                </a:solidFill>
                <a:latin typeface="Verdana" panose="020B0604030504040204" pitchFamily="34" charset="0"/>
                <a:ea typeface="Verdana" panose="020B0604030504040204" pitchFamily="34" charset="0"/>
                <a:cs typeface="Verdana" panose="020B0604030504040204" pitchFamily="34" charset="0"/>
              </a:rPr>
              <a:t>aspects</a:t>
            </a:r>
            <a:r>
              <a:rPr lang="en-US" dirty="0">
                <a:latin typeface="Verdana" panose="020B0604030504040204" pitchFamily="34" charset="0"/>
                <a:ea typeface="Verdana" panose="020B0604030504040204" pitchFamily="34" charset="0"/>
                <a:cs typeface="Verdana" panose="020B0604030504040204" pitchFamily="34" charset="0"/>
              </a:rPr>
              <a:t> to the development of all substantial software systems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software development life-cycle states the things that need to be done in a process but they can't just be done as a sequence, 1, 2, 3, ... .</a:t>
            </a:r>
          </a:p>
        </p:txBody>
      </p:sp>
      <p:sp>
        <p:nvSpPr>
          <p:cNvPr id="4" name="Slide Number Placeholder 3"/>
          <p:cNvSpPr>
            <a:spLocks noGrp="1"/>
          </p:cNvSpPr>
          <p:nvPr>
            <p:ph type="sldNum" sz="quarter" idx="12"/>
          </p:nvPr>
        </p:nvSpPr>
        <p:spPr/>
        <p:txBody>
          <a:bodyPr/>
          <a:lstStyle/>
          <a:p>
            <a:fld id="{018ADC6A-C2A9-48EE-BF98-A52FBFA7FE8F}" type="slidenum">
              <a:rPr lang="en-US" smtClean="0"/>
              <a:t>60</a:t>
            </a:fld>
            <a:endParaRPr lang="en-US"/>
          </a:p>
        </p:txBody>
      </p:sp>
    </p:spTree>
    <p:extLst>
      <p:ext uri="{BB962C8B-B14F-4D97-AF65-F5344CB8AC3E}">
        <p14:creationId xmlns:p14="http://schemas.microsoft.com/office/powerpoint/2010/main" val="1849906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References</a:t>
            </a:r>
          </a:p>
        </p:txBody>
      </p:sp>
      <p:sp>
        <p:nvSpPr>
          <p:cNvPr id="3" name="Content Placeholder 2"/>
          <p:cNvSpPr>
            <a:spLocks noGrp="1"/>
          </p:cNvSpPr>
          <p:nvPr>
            <p:ph idx="1"/>
          </p:nvPr>
        </p:nvSpPr>
        <p:spPr/>
        <p:txBody>
          <a:bodyPr>
            <a:normAutofit fontScale="92500" lnSpcReduction="20000"/>
          </a:bodyPr>
          <a:lstStyle/>
          <a:p>
            <a:r>
              <a:rPr lang="en-US" dirty="0"/>
              <a:t>http://www.phonearena.com/news/Lines-of-code-How-our-favorite-apps-stack-up-against-the-rest-of-tech_id49281</a:t>
            </a:r>
          </a:p>
          <a:p>
            <a:r>
              <a:rPr lang="en-US" dirty="0"/>
              <a:t>https://www.quora.com/How-many-lines-of-code-are-there-in-Minecraft</a:t>
            </a:r>
          </a:p>
          <a:p>
            <a:r>
              <a:rPr lang="en-US" dirty="0"/>
              <a:t>http://www.minecraftforum.net/forums/mapping-and-modding/minecraft-mods/mods-discussion/1377756-how-many-lines-of-code-is-in-minecraft#c14</a:t>
            </a:r>
          </a:p>
          <a:p>
            <a:r>
              <a:rPr lang="en-US" dirty="0"/>
              <a:t>https://en.wikipedia.org/wiki/Software_development</a:t>
            </a:r>
          </a:p>
          <a:p>
            <a:r>
              <a:rPr lang="en-US" dirty="0"/>
              <a:t>https://en.wikipedia.org/wiki/Software_crisis</a:t>
            </a:r>
          </a:p>
          <a:p>
            <a:r>
              <a:rPr lang="en-US" dirty="0"/>
              <a:t>https://en.wikipedia.org/wiki/Software_engineering</a:t>
            </a:r>
          </a:p>
          <a:p>
            <a:r>
              <a:rPr lang="en-US" dirty="0"/>
              <a:t>http://sebokwiki.org/wiki/The_Nature_of_Software</a:t>
            </a:r>
          </a:p>
          <a:p>
            <a:r>
              <a:rPr lang="en-US" dirty="0"/>
              <a:t>Software Engineering: A Practitioner's Approach, 8/e</a:t>
            </a:r>
          </a:p>
        </p:txBody>
      </p:sp>
      <p:sp>
        <p:nvSpPr>
          <p:cNvPr id="4" name="Slide Number Placeholder 3"/>
          <p:cNvSpPr>
            <a:spLocks noGrp="1"/>
          </p:cNvSpPr>
          <p:nvPr>
            <p:ph type="sldNum" sz="quarter" idx="12"/>
          </p:nvPr>
        </p:nvSpPr>
        <p:spPr/>
        <p:txBody>
          <a:bodyPr/>
          <a:lstStyle/>
          <a:p>
            <a:fld id="{018ADC6A-C2A9-48EE-BF98-A52FBFA7FE8F}" type="slidenum">
              <a:rPr lang="en-US" smtClean="0"/>
              <a:t>61</a:t>
            </a:fld>
            <a:endParaRPr lang="en-US"/>
          </a:p>
        </p:txBody>
      </p:sp>
    </p:spTree>
    <p:extLst>
      <p:ext uri="{BB962C8B-B14F-4D97-AF65-F5344CB8AC3E}">
        <p14:creationId xmlns:p14="http://schemas.microsoft.com/office/powerpoint/2010/main" val="529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431801" y="85756"/>
            <a:ext cx="315173"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hlinkClick r:id="rId2"/>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2" name="Slide Number Placeholder 1"/>
          <p:cNvSpPr>
            <a:spLocks noGrp="1"/>
          </p:cNvSpPr>
          <p:nvPr>
            <p:ph type="sldNum" sz="quarter" idx="12"/>
          </p:nvPr>
        </p:nvSpPr>
        <p:spPr>
          <a:xfrm>
            <a:off x="8610600" y="6356350"/>
            <a:ext cx="2743200" cy="365125"/>
          </a:xfrm>
        </p:spPr>
        <p:txBody>
          <a:bodyPr/>
          <a:lstStyle/>
          <a:p>
            <a:fld id="{018ADC6A-C2A9-48EE-BF98-A52FBFA7FE8F}" type="slidenum">
              <a:rPr lang="en-US" smtClean="0"/>
              <a:t>7</a:t>
            </a:fld>
            <a:endParaRPr lang="en-US" dirty="0"/>
          </a:p>
        </p:txBody>
      </p:sp>
      <p:pic>
        <p:nvPicPr>
          <p:cNvPr id="4" name="Picture 3">
            <a:extLst>
              <a:ext uri="{FF2B5EF4-FFF2-40B4-BE49-F238E27FC236}">
                <a16:creationId xmlns:a16="http://schemas.microsoft.com/office/drawing/2014/main" id="{DFEE6548-BC33-4EF8-95ED-39B70FACAC02}"/>
              </a:ext>
            </a:extLst>
          </p:cNvPr>
          <p:cNvPicPr>
            <a:picLocks noChangeAspect="1"/>
          </p:cNvPicPr>
          <p:nvPr/>
        </p:nvPicPr>
        <p:blipFill>
          <a:blip r:embed="rId3"/>
          <a:stretch>
            <a:fillRect/>
          </a:stretch>
        </p:blipFill>
        <p:spPr>
          <a:xfrm>
            <a:off x="0" y="485866"/>
            <a:ext cx="12192000" cy="5886267"/>
          </a:xfrm>
          <a:prstGeom prst="rect">
            <a:avLst/>
          </a:prstGeom>
        </p:spPr>
      </p:pic>
    </p:spTree>
    <p:extLst>
      <p:ext uri="{BB962C8B-B14F-4D97-AF65-F5344CB8AC3E}">
        <p14:creationId xmlns:p14="http://schemas.microsoft.com/office/powerpoint/2010/main" val="589744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73095" y="6354829"/>
            <a:ext cx="308759" cy="369332"/>
          </a:xfrm>
          <a:prstGeom prst="rect">
            <a:avLst/>
          </a:prstGeom>
          <a:noFill/>
        </p:spPr>
        <p:txBody>
          <a:bodyPr wrap="square" rtlCol="0">
            <a:spAutoFit/>
          </a:bodyPr>
          <a:lstStyle/>
          <a:p>
            <a:r>
              <a:rPr lang="en-US" dirty="0">
                <a:hlinkClick r:id="rId2"/>
              </a:rPr>
              <a:t>.</a:t>
            </a:r>
            <a:endParaRPr lang="en-US" dirty="0"/>
          </a:p>
        </p:txBody>
      </p:sp>
      <p:sp>
        <p:nvSpPr>
          <p:cNvPr id="4" name="Slide Number Placeholder 3"/>
          <p:cNvSpPr>
            <a:spLocks noGrp="1"/>
          </p:cNvSpPr>
          <p:nvPr>
            <p:ph type="sldNum" sz="quarter" idx="12"/>
          </p:nvPr>
        </p:nvSpPr>
        <p:spPr/>
        <p:txBody>
          <a:bodyPr/>
          <a:lstStyle/>
          <a:p>
            <a:fld id="{018ADC6A-C2A9-48EE-BF98-A52FBFA7FE8F}" type="slidenum">
              <a:rPr lang="en-US" smtClean="0"/>
              <a:t>8</a:t>
            </a:fld>
            <a:endParaRPr lang="en-US"/>
          </a:p>
        </p:txBody>
      </p:sp>
      <p:pic>
        <p:nvPicPr>
          <p:cNvPr id="5" name="Picture 4">
            <a:extLst>
              <a:ext uri="{FF2B5EF4-FFF2-40B4-BE49-F238E27FC236}">
                <a16:creationId xmlns:a16="http://schemas.microsoft.com/office/drawing/2014/main" id="{B52C814B-C2AF-4E8A-9E95-F41751033B15}"/>
              </a:ext>
            </a:extLst>
          </p:cNvPr>
          <p:cNvPicPr>
            <a:picLocks noChangeAspect="1"/>
          </p:cNvPicPr>
          <p:nvPr/>
        </p:nvPicPr>
        <p:blipFill>
          <a:blip r:embed="rId3"/>
          <a:stretch>
            <a:fillRect/>
          </a:stretch>
        </p:blipFill>
        <p:spPr>
          <a:xfrm>
            <a:off x="0" y="184747"/>
            <a:ext cx="12192000" cy="6488506"/>
          </a:xfrm>
          <a:prstGeom prst="rect">
            <a:avLst/>
          </a:prstGeom>
        </p:spPr>
      </p:pic>
      <p:sp>
        <p:nvSpPr>
          <p:cNvPr id="7" name="TextBox 6">
            <a:extLst>
              <a:ext uri="{FF2B5EF4-FFF2-40B4-BE49-F238E27FC236}">
                <a16:creationId xmlns:a16="http://schemas.microsoft.com/office/drawing/2014/main" id="{BF7F8442-9EAE-4B0D-A82C-C0B93E88AD39}"/>
              </a:ext>
            </a:extLst>
          </p:cNvPr>
          <p:cNvSpPr txBox="1"/>
          <p:nvPr/>
        </p:nvSpPr>
        <p:spPr>
          <a:xfrm>
            <a:off x="9431801" y="85756"/>
            <a:ext cx="308759"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hlinkClick r:id="rId4"/>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691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73095" y="6354829"/>
            <a:ext cx="308759" cy="369332"/>
          </a:xfrm>
          <a:prstGeom prst="rect">
            <a:avLst/>
          </a:prstGeom>
          <a:noFill/>
        </p:spPr>
        <p:txBody>
          <a:bodyPr wrap="square" rtlCol="0">
            <a:spAutoFit/>
          </a:bodyPr>
          <a:lstStyle/>
          <a:p>
            <a:r>
              <a:rPr lang="en-US" dirty="0">
                <a:hlinkClick r:id="rId2"/>
              </a:rPr>
              <a:t>.</a:t>
            </a:r>
            <a:endParaRPr lang="en-US" dirty="0"/>
          </a:p>
        </p:txBody>
      </p:sp>
      <p:sp>
        <p:nvSpPr>
          <p:cNvPr id="4" name="Slide Number Placeholder 3"/>
          <p:cNvSpPr>
            <a:spLocks noGrp="1"/>
          </p:cNvSpPr>
          <p:nvPr>
            <p:ph type="sldNum" sz="quarter" idx="12"/>
          </p:nvPr>
        </p:nvSpPr>
        <p:spPr/>
        <p:txBody>
          <a:bodyPr/>
          <a:lstStyle/>
          <a:p>
            <a:fld id="{018ADC6A-C2A9-48EE-BF98-A52FBFA7FE8F}" type="slidenum">
              <a:rPr lang="en-US" smtClean="0"/>
              <a:t>9</a:t>
            </a:fld>
            <a:endParaRPr lang="en-US"/>
          </a:p>
        </p:txBody>
      </p:sp>
      <p:pic>
        <p:nvPicPr>
          <p:cNvPr id="5" name="Picture 4">
            <a:extLst>
              <a:ext uri="{FF2B5EF4-FFF2-40B4-BE49-F238E27FC236}">
                <a16:creationId xmlns:a16="http://schemas.microsoft.com/office/drawing/2014/main" id="{6A9B2D82-206F-49D7-88F4-B25E9AA40521}"/>
              </a:ext>
            </a:extLst>
          </p:cNvPr>
          <p:cNvPicPr>
            <a:picLocks noChangeAspect="1"/>
          </p:cNvPicPr>
          <p:nvPr/>
        </p:nvPicPr>
        <p:blipFill>
          <a:blip r:embed="rId3"/>
          <a:stretch>
            <a:fillRect/>
          </a:stretch>
        </p:blipFill>
        <p:spPr>
          <a:xfrm>
            <a:off x="144787" y="0"/>
            <a:ext cx="11902425" cy="6858000"/>
          </a:xfrm>
          <a:prstGeom prst="rect">
            <a:avLst/>
          </a:prstGeom>
        </p:spPr>
      </p:pic>
      <p:sp>
        <p:nvSpPr>
          <p:cNvPr id="6" name="TextBox 5">
            <a:extLst>
              <a:ext uri="{FF2B5EF4-FFF2-40B4-BE49-F238E27FC236}">
                <a16:creationId xmlns:a16="http://schemas.microsoft.com/office/drawing/2014/main" id="{F9C27F3B-6EC5-44F5-8E90-0E75C0349D78}"/>
              </a:ext>
            </a:extLst>
          </p:cNvPr>
          <p:cNvSpPr txBox="1"/>
          <p:nvPr/>
        </p:nvSpPr>
        <p:spPr>
          <a:xfrm>
            <a:off x="9431801" y="85756"/>
            <a:ext cx="308759" cy="400110"/>
          </a:xfrm>
          <a:prstGeom prst="rect">
            <a:avLst/>
          </a:prstGeom>
          <a:noFill/>
        </p:spPr>
        <p:txBody>
          <a:bodyPr wrap="square" rtlCol="0">
            <a:spAutoFit/>
          </a:bodyPr>
          <a:lstStyle/>
          <a:p>
            <a:r>
              <a:rPr lang="en-US" sz="2000" b="1" dirty="0">
                <a:latin typeface="Verdana" panose="020B0604030504040204" pitchFamily="34" charset="0"/>
                <a:ea typeface="Verdana" panose="020B0604030504040204" pitchFamily="34" charset="0"/>
                <a:cs typeface="Verdana" panose="020B0604030504040204" pitchFamily="34" charset="0"/>
                <a:hlinkClick r:id="rId4"/>
              </a:rPr>
              <a: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6715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9700</TotalTime>
  <Words>2991</Words>
  <Application>Microsoft Macintosh PowerPoint</Application>
  <PresentationFormat>Widescreen</PresentationFormat>
  <Paragraphs>414</Paragraphs>
  <Slides>61</Slides>
  <Notes>1</Notes>
  <HiddenSlides>3</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Georgia</vt:lpstr>
      <vt:lpstr>Verdana</vt:lpstr>
      <vt:lpstr>Office Theme</vt:lpstr>
      <vt:lpstr>CSYE 7230  Software Engineering</vt:lpstr>
      <vt:lpstr>Syllabus and Plan</vt:lpstr>
      <vt:lpstr>Software Engineering</vt:lpstr>
      <vt:lpstr>Large Software?</vt:lpstr>
      <vt:lpstr>Large Software?</vt:lpstr>
      <vt:lpstr>Large Software?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Involved in Large-Scale Software Development?</vt:lpstr>
      <vt:lpstr>Large Projects Need Planning</vt:lpstr>
      <vt:lpstr>General Problems - The Nature of Software</vt:lpstr>
      <vt:lpstr>Software Production Problems .</vt:lpstr>
      <vt:lpstr>Software Production Problems .</vt:lpstr>
      <vt:lpstr>Software Production Problems .</vt:lpstr>
      <vt:lpstr>Software Production Problems .</vt:lpstr>
      <vt:lpstr>Software Production Problems .</vt:lpstr>
      <vt:lpstr>Software Crisis . .</vt:lpstr>
      <vt:lpstr>History’s Worst Software Bugs .</vt:lpstr>
      <vt:lpstr>History’s Worst Software Bugs .</vt:lpstr>
      <vt:lpstr>Software Development . </vt:lpstr>
      <vt:lpstr>Software Engineering</vt:lpstr>
      <vt:lpstr>What is Software Engineering? .</vt:lpstr>
      <vt:lpstr>Software Engineering is a Layered Technology (Pressman)</vt:lpstr>
      <vt:lpstr>Software Development Overview</vt:lpstr>
      <vt:lpstr>Software Development Overview</vt:lpstr>
      <vt:lpstr>Software Development Overview</vt:lpstr>
      <vt:lpstr>Process</vt:lpstr>
      <vt:lpstr>Methods</vt:lpstr>
      <vt:lpstr>Methods</vt:lpstr>
      <vt:lpstr>Methods</vt:lpstr>
      <vt:lpstr>Methods</vt:lpstr>
      <vt:lpstr>Process and Methods</vt:lpstr>
      <vt:lpstr>SDLC Stages</vt:lpstr>
      <vt:lpstr>The Process</vt:lpstr>
      <vt:lpstr>Software Development Process Models or SDLC</vt:lpstr>
      <vt:lpstr>Software Development Process Models . </vt:lpstr>
      <vt:lpstr>History of SDLC .</vt:lpstr>
      <vt:lpstr>Waterfall Model Design .</vt:lpstr>
      <vt:lpstr>Waterfall Model Design .</vt:lpstr>
      <vt:lpstr>Waterfall Model Design .</vt:lpstr>
      <vt:lpstr>Waterfall Model Design .</vt:lpstr>
      <vt:lpstr>Waterfall Model Application</vt:lpstr>
      <vt:lpstr>Waterfall Model Pros.</vt:lpstr>
      <vt:lpstr>Waterfall Model Cons.</vt:lpstr>
      <vt:lpstr>Agile Model .</vt:lpstr>
      <vt:lpstr>Agile Model .</vt:lpstr>
      <vt:lpstr>Agile Model .</vt:lpstr>
      <vt:lpstr>Popular Agile Model Methods .</vt:lpstr>
      <vt:lpstr>Agile Model Pros .</vt:lpstr>
      <vt:lpstr>Agile Model Cons .</vt:lpstr>
      <vt:lpstr>Agile Vs Traditional SDLC .</vt:lpstr>
      <vt:lpstr>Agile Vs Traditional SDLC .</vt:lpstr>
      <vt:lpstr>Agile Vs Traditional SDLC .</vt:lpstr>
      <vt:lpstr>Agile vs. Traditional SDLC .</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Abdulkareem</dc:creator>
  <cp:lastModifiedBy>Alali, Abdulkareem</cp:lastModifiedBy>
  <cp:revision>807</cp:revision>
  <dcterms:created xsi:type="dcterms:W3CDTF">2016-08-23T14:07:59Z</dcterms:created>
  <dcterms:modified xsi:type="dcterms:W3CDTF">2024-09-05T01:58:22Z</dcterms:modified>
</cp:coreProperties>
</file>