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0" r:id="rId3"/>
    <p:sldId id="286" r:id="rId4"/>
    <p:sldId id="287" r:id="rId5"/>
    <p:sldId id="281" r:id="rId6"/>
    <p:sldId id="28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8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7" r:id="rId30"/>
    <p:sldId id="279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>
        <p:scale>
          <a:sx n="71" d="100"/>
          <a:sy n="71" d="100"/>
        </p:scale>
        <p:origin x="-124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82A1-658F-4514-9EC3-DF6819699910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CE62F-130D-41BB-8C97-79A2222883E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Hacer el ejercicio de la maquina expendedora de caramelos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autómata finito es un modelo matemático de una máquina que acepta cadenas de un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lenguaje definido sobre un alfabeto A. Consiste en un conjunto finito de estados y un conjunto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transiciones entre esos estados, que dependen de los símbolos de la cadena de entrada. El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autómata finito acepta una cadena x si la secuencia de transiciones correspondientes a los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símbolos de x conduce desde el estado inicial a un estado final.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para todo estado del autómata existe como máximo una transición definida para cada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símbolo del alfabeto, se dice que el autómata es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determinístico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(AFD). Si a partir de algún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 y para el mismo símbolo de entrada, se definen dos o más transiciones se dice que el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autómata es no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determinístico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(AFND).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</a:t>
            </a:r>
          </a:p>
          <a:p>
            <a:r>
              <a:rPr lang="es-ES" dirty="0" smtClean="0"/>
              <a:t>	Maquina expendedora de caramelos, que entrega un paquete de caramelos</a:t>
            </a:r>
            <a:r>
              <a:rPr lang="es-ES" baseline="0" dirty="0" smtClean="0"/>
              <a:t> después de pagar 30 centavos, lo cual se puede realizar  con monedas de 5, 10 y 25 centavos, hasta sumar el total de 30, la maquina no da vuelto</a:t>
            </a:r>
          </a:p>
          <a:p>
            <a:r>
              <a:rPr lang="es-ES" baseline="0" dirty="0" smtClean="0"/>
              <a:t>El discado de un teléfono, detectar si se trata de llamada urbana , interurbana, internacional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CE62F-130D-41BB-8C97-79A2222883E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6AAF3B-E85A-45A7-A30F-7A2FDA56346E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B5929B-E148-4F54-8FCF-A4A461D37B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Autómatas Finitos y Lenguajes Regulares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285720" y="4274840"/>
          <a:ext cx="8229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994769"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Estados del AF: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Cantidad finita.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Representan la “memoria” del autómata.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 estado inicial.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menos un estado final o de aceptación.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Dada una cadena x en la</a:t>
                      </a:r>
                    </a:p>
                    <a:p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cinta de entrada, si el AF: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termina en un estado final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cadena aceptada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termina en un estado no final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s-E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cadena rechazada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1494" t="33750" r="28141" b="36250"/>
          <a:stretch>
            <a:fillRect/>
          </a:stretch>
        </p:blipFill>
        <p:spPr bwMode="auto">
          <a:xfrm>
            <a:off x="1714480" y="1583134"/>
            <a:ext cx="5715040" cy="248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7099" t="25000" r="22363" b="20000"/>
          <a:stretch>
            <a:fillRect/>
          </a:stretch>
        </p:blipFill>
        <p:spPr bwMode="auto">
          <a:xfrm>
            <a:off x="928662" y="1440125"/>
            <a:ext cx="7600029" cy="484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4902" t="32358" r="21631" b="7500"/>
          <a:stretch>
            <a:fillRect/>
          </a:stretch>
        </p:blipFill>
        <p:spPr bwMode="auto">
          <a:xfrm>
            <a:off x="714348" y="1357298"/>
            <a:ext cx="7786742" cy="513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3437" t="35000" r="22363" b="5000"/>
          <a:stretch>
            <a:fillRect/>
          </a:stretch>
        </p:blipFill>
        <p:spPr bwMode="auto">
          <a:xfrm>
            <a:off x="928662" y="1538790"/>
            <a:ext cx="7429552" cy="481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definir un AF reconocedor es necesario indicar: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el </a:t>
            </a:r>
            <a:r>
              <a:rPr lang="es-ES" dirty="0"/>
              <a:t>alfabeto de entrada: A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/>
              <a:t>el conjunto finito de estados: E={e0, e1, ….,en}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/>
              <a:t> de estos estados, un único estado inicial: e0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/>
              <a:t> de estos estados, uno o varios estados finales: F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/>
              <a:t> una función de transición de estados: d (indica a qué </a:t>
            </a:r>
            <a:r>
              <a:rPr lang="es-ES" dirty="0" smtClean="0"/>
              <a:t>estado pasar </a:t>
            </a:r>
            <a:r>
              <a:rPr lang="es-ES" dirty="0"/>
              <a:t>luego de </a:t>
            </a:r>
            <a:r>
              <a:rPr lang="es-ES" dirty="0" smtClean="0"/>
              <a:t>leer un </a:t>
            </a:r>
            <a:r>
              <a:rPr lang="es-ES" dirty="0"/>
              <a:t>símbolo en la </a:t>
            </a:r>
            <a:r>
              <a:rPr lang="es-ES" dirty="0" smtClean="0"/>
              <a:t>cinta de </a:t>
            </a:r>
            <a:r>
              <a:rPr lang="es-ES" dirty="0"/>
              <a:t>entrada)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929718" cy="4972072"/>
          </a:xfrm>
        </p:spPr>
        <p:txBody>
          <a:bodyPr>
            <a:normAutofit fontScale="92500"/>
          </a:bodyPr>
          <a:lstStyle/>
          <a:p>
            <a:r>
              <a:rPr lang="es-ES" dirty="0"/>
              <a:t>Formalmente, un AF reconocedor </a:t>
            </a:r>
            <a:r>
              <a:rPr lang="es-ES" dirty="0" err="1"/>
              <a:t>determinístico</a:t>
            </a:r>
            <a:r>
              <a:rPr lang="es-ES" dirty="0"/>
              <a:t> (AFD) </a:t>
            </a:r>
            <a:r>
              <a:rPr lang="es-ES" dirty="0" smtClean="0"/>
              <a:t>se define </a:t>
            </a:r>
            <a:r>
              <a:rPr lang="es-ES" dirty="0"/>
              <a:t>como una </a:t>
            </a:r>
            <a:r>
              <a:rPr lang="es-ES" dirty="0" err="1"/>
              <a:t>quintupla</a:t>
            </a:r>
            <a:endParaRPr lang="es-ES" dirty="0"/>
          </a:p>
          <a:p>
            <a:r>
              <a:rPr lang="es-ES" dirty="0"/>
              <a:t>M = &lt;E, A, </a:t>
            </a:r>
            <a:r>
              <a:rPr lang="el-GR" dirty="0" smtClean="0"/>
              <a:t>δ</a:t>
            </a:r>
            <a:r>
              <a:rPr lang="es-ES" dirty="0" smtClean="0"/>
              <a:t>, </a:t>
            </a:r>
            <a:r>
              <a:rPr lang="es-ES" dirty="0" err="1"/>
              <a:t>e</a:t>
            </a:r>
            <a:r>
              <a:rPr lang="es-ES" baseline="-25000" dirty="0" err="1"/>
              <a:t>i</a:t>
            </a:r>
            <a:r>
              <a:rPr lang="es-ES" dirty="0"/>
              <a:t>, F</a:t>
            </a:r>
            <a:r>
              <a:rPr lang="es-ES" dirty="0" smtClean="0"/>
              <a:t>&gt;</a:t>
            </a:r>
          </a:p>
          <a:p>
            <a:r>
              <a:rPr lang="es-ES" dirty="0"/>
              <a:t>E es un conjunto finito de estados; </a:t>
            </a:r>
            <a:r>
              <a:rPr lang="es-ES" dirty="0" smtClean="0"/>
              <a:t>E≠</a:t>
            </a:r>
            <a:r>
              <a:rPr lang="az-Cyrl-AZ" dirty="0" smtClean="0"/>
              <a:t>ф</a:t>
            </a:r>
            <a:endParaRPr lang="es-ES" dirty="0"/>
          </a:p>
          <a:p>
            <a:r>
              <a:rPr lang="es-ES" dirty="0"/>
              <a:t> A es el alfabeto de entrada</a:t>
            </a:r>
          </a:p>
          <a:p>
            <a:r>
              <a:rPr lang="el-GR" dirty="0" smtClean="0"/>
              <a:t>δ</a:t>
            </a:r>
            <a:r>
              <a:rPr lang="es-ES" dirty="0" smtClean="0"/>
              <a:t> </a:t>
            </a:r>
            <a:r>
              <a:rPr lang="es-ES" dirty="0"/>
              <a:t>es la función de transición de estados; </a:t>
            </a:r>
            <a:r>
              <a:rPr lang="el-GR" dirty="0" smtClean="0"/>
              <a:t>δ </a:t>
            </a:r>
            <a:r>
              <a:rPr lang="es-ES" dirty="0" smtClean="0"/>
              <a:t>: </a:t>
            </a:r>
            <a:r>
              <a:rPr lang="es-ES" dirty="0"/>
              <a:t>E x A </a:t>
            </a:r>
            <a:r>
              <a:rPr lang="es-ES" dirty="0" smtClean="0"/>
              <a:t>→E 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</a:t>
            </a:r>
            <a:r>
              <a:rPr lang="el-GR" dirty="0" smtClean="0"/>
              <a:t>δ</a:t>
            </a:r>
            <a:r>
              <a:rPr lang="es-ES" dirty="0" smtClean="0"/>
              <a:t>(</a:t>
            </a:r>
            <a:r>
              <a:rPr lang="es-ES" dirty="0" err="1" smtClean="0"/>
              <a:t>e</a:t>
            </a:r>
            <a:r>
              <a:rPr lang="es-ES" baseline="-25000" dirty="0" err="1" smtClean="0"/>
              <a:t>j</a:t>
            </a:r>
            <a:r>
              <a:rPr lang="es-ES" dirty="0"/>
              <a:t>, a) = </a:t>
            </a:r>
            <a:r>
              <a:rPr lang="es-ES" dirty="0" err="1"/>
              <a:t>e</a:t>
            </a:r>
            <a:r>
              <a:rPr lang="es-ES" baseline="-25000" dirty="0" err="1"/>
              <a:t>k</a:t>
            </a:r>
            <a:r>
              <a:rPr lang="es-ES" dirty="0" smtClean="0"/>
              <a:t> </a:t>
            </a:r>
            <a:r>
              <a:rPr lang="es-ES" dirty="0"/>
              <a:t>la máquina puede pasar del estado </a:t>
            </a:r>
            <a:r>
              <a:rPr lang="es-ES" dirty="0" err="1"/>
              <a:t>e</a:t>
            </a:r>
            <a:r>
              <a:rPr lang="es-ES" baseline="-25000" dirty="0" err="1"/>
              <a:t>j</a:t>
            </a:r>
            <a:r>
              <a:rPr lang="es-ES" baseline="-25000" dirty="0"/>
              <a:t> </a:t>
            </a:r>
            <a:r>
              <a:rPr lang="es-ES" dirty="0"/>
              <a:t>al </a:t>
            </a:r>
            <a:r>
              <a:rPr lang="es-ES" dirty="0" err="1" smtClean="0"/>
              <a:t>e</a:t>
            </a:r>
            <a:r>
              <a:rPr lang="es-ES" baseline="-25000" dirty="0" err="1" smtClean="0"/>
              <a:t>k</a:t>
            </a:r>
            <a:r>
              <a:rPr lang="es-ES" dirty="0" smtClean="0"/>
              <a:t> </a:t>
            </a:r>
            <a:r>
              <a:rPr lang="es-ES" dirty="0"/>
              <a:t>después de leer el símbolo </a:t>
            </a:r>
            <a:r>
              <a:rPr lang="es-ES" b="1" dirty="0"/>
              <a:t>a</a:t>
            </a:r>
            <a:r>
              <a:rPr lang="es-ES" dirty="0"/>
              <a:t> en la cinta (</a:t>
            </a:r>
            <a:r>
              <a:rPr lang="es-ES" dirty="0" err="1"/>
              <a:t>e</a:t>
            </a:r>
            <a:r>
              <a:rPr lang="es-ES" baseline="-25000" dirty="0" err="1"/>
              <a:t>j</a:t>
            </a:r>
            <a:r>
              <a:rPr lang="es-ES" dirty="0"/>
              <a:t>, </a:t>
            </a:r>
            <a:r>
              <a:rPr lang="es-ES" dirty="0" err="1"/>
              <a:t>e</a:t>
            </a:r>
            <a:r>
              <a:rPr lang="es-ES" baseline="-25000" dirty="0" err="1"/>
              <a:t>k</a:t>
            </a:r>
            <a:r>
              <a:rPr lang="es-ES" dirty="0"/>
              <a:t> </a:t>
            </a:r>
            <a:r>
              <a:rPr lang="az-Cyrl-AZ" dirty="0" smtClean="0"/>
              <a:t>Є</a:t>
            </a:r>
            <a:r>
              <a:rPr lang="es-ES" dirty="0" smtClean="0"/>
              <a:t> E</a:t>
            </a:r>
            <a:r>
              <a:rPr lang="es-ES" dirty="0"/>
              <a:t>; a </a:t>
            </a:r>
            <a:r>
              <a:rPr lang="az-Cyrl-AZ" dirty="0" smtClean="0"/>
              <a:t>Є</a:t>
            </a:r>
            <a:r>
              <a:rPr lang="es-ES" dirty="0" smtClean="0"/>
              <a:t> </a:t>
            </a:r>
            <a:r>
              <a:rPr lang="es-ES" dirty="0"/>
              <a:t>A</a:t>
            </a:r>
            <a:r>
              <a:rPr lang="es-ES" dirty="0" smtClean="0"/>
              <a:t>)</a:t>
            </a:r>
          </a:p>
          <a:p>
            <a:r>
              <a:rPr lang="es-ES" dirty="0" err="1"/>
              <a:t>e</a:t>
            </a:r>
            <a:r>
              <a:rPr lang="es-ES" baseline="-25000" dirty="0" err="1"/>
              <a:t>i</a:t>
            </a:r>
            <a:r>
              <a:rPr lang="es-ES" dirty="0"/>
              <a:t> es el estado inicial; </a:t>
            </a:r>
            <a:r>
              <a:rPr lang="es-ES" dirty="0" err="1"/>
              <a:t>e</a:t>
            </a:r>
            <a:r>
              <a:rPr lang="es-ES" baseline="-25000" dirty="0" err="1"/>
              <a:t>i</a:t>
            </a:r>
            <a:r>
              <a:rPr lang="es-ES" dirty="0"/>
              <a:t> </a:t>
            </a:r>
            <a:r>
              <a:rPr lang="az-Cyrl-AZ" dirty="0" smtClean="0"/>
              <a:t>Є</a:t>
            </a:r>
            <a:r>
              <a:rPr lang="es-ES" dirty="0" smtClean="0"/>
              <a:t> </a:t>
            </a:r>
            <a:r>
              <a:rPr lang="es-ES" dirty="0"/>
              <a:t>E</a:t>
            </a:r>
          </a:p>
          <a:p>
            <a:r>
              <a:rPr lang="es-ES" dirty="0"/>
              <a:t> F es el conjunto de estados finales o de aceptación; F </a:t>
            </a:r>
            <a:r>
              <a:rPr lang="az-Cyrl-AZ" dirty="0" smtClean="0"/>
              <a:t>Є</a:t>
            </a:r>
            <a:r>
              <a:rPr lang="es-ES" dirty="0" smtClean="0"/>
              <a:t> </a:t>
            </a:r>
            <a:r>
              <a:rPr lang="es-ES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229600" cy="500066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 AF reconocedor </a:t>
            </a:r>
            <a:r>
              <a:rPr lang="es-ES" dirty="0" err="1"/>
              <a:t>determinístico</a:t>
            </a:r>
            <a:r>
              <a:rPr lang="es-ES" dirty="0"/>
              <a:t> se puede </a:t>
            </a:r>
            <a:r>
              <a:rPr lang="es-ES" dirty="0" smtClean="0"/>
              <a:t>representar gráficamente </a:t>
            </a:r>
            <a:r>
              <a:rPr lang="es-ES" dirty="0"/>
              <a:t>usando un diagrama de </a:t>
            </a:r>
            <a:r>
              <a:rPr lang="es-ES" dirty="0" smtClean="0"/>
              <a:t>transición</a:t>
            </a:r>
          </a:p>
          <a:p>
            <a:endParaRPr lang="es-ES" dirty="0" smtClean="0"/>
          </a:p>
          <a:p>
            <a:r>
              <a:rPr lang="pt-BR" dirty="0"/>
              <a:t>cada estado </a:t>
            </a:r>
            <a:r>
              <a:rPr lang="pt-BR" dirty="0" err="1"/>
              <a:t>e</a:t>
            </a:r>
            <a:r>
              <a:rPr lang="pt-BR" baseline="-25000" dirty="0" err="1"/>
              <a:t>j</a:t>
            </a:r>
            <a:r>
              <a:rPr lang="pt-BR" dirty="0"/>
              <a:t> </a:t>
            </a:r>
            <a:r>
              <a:rPr lang="az-Cyrl-AZ" dirty="0" smtClean="0"/>
              <a:t>Є</a:t>
            </a:r>
            <a:r>
              <a:rPr lang="pt-BR" dirty="0" smtClean="0"/>
              <a:t> E</a:t>
            </a:r>
          </a:p>
          <a:p>
            <a:endParaRPr lang="pt-BR" baseline="-25000" dirty="0" smtClean="0"/>
          </a:p>
          <a:p>
            <a:endParaRPr lang="pt-BR" baseline="-25000" dirty="0"/>
          </a:p>
          <a:p>
            <a:r>
              <a:rPr lang="es-ES" dirty="0" smtClean="0"/>
              <a:t>estado </a:t>
            </a:r>
            <a:r>
              <a:rPr lang="es-ES" dirty="0"/>
              <a:t>inicial </a:t>
            </a:r>
            <a:r>
              <a:rPr lang="es-ES" dirty="0" err="1" smtClean="0"/>
              <a:t>e</a:t>
            </a:r>
            <a:r>
              <a:rPr lang="es-ES" baseline="-25000" dirty="0" err="1" smtClean="0"/>
              <a:t>i</a:t>
            </a:r>
            <a:endParaRPr lang="es-ES" baseline="-25000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/>
              <a:t>estado final </a:t>
            </a:r>
            <a:r>
              <a:rPr lang="es-ES" dirty="0" err="1"/>
              <a:t>e</a:t>
            </a:r>
            <a:r>
              <a:rPr lang="es-ES" baseline="-25000" dirty="0" err="1"/>
              <a:t>f</a:t>
            </a:r>
            <a:r>
              <a:rPr lang="es-ES" dirty="0"/>
              <a:t> </a:t>
            </a:r>
            <a:r>
              <a:rPr lang="az-Cyrl-AZ" dirty="0" smtClean="0"/>
              <a:t>Є</a:t>
            </a:r>
            <a:r>
              <a:rPr lang="es-ES" dirty="0" smtClean="0"/>
              <a:t> F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/>
              <a:t>transición entre </a:t>
            </a:r>
            <a:r>
              <a:rPr lang="es-ES" dirty="0" smtClean="0"/>
              <a:t>estados</a:t>
            </a:r>
          </a:p>
          <a:p>
            <a:r>
              <a:rPr lang="el-GR" dirty="0" smtClean="0"/>
              <a:t>δ</a:t>
            </a:r>
            <a:r>
              <a:rPr lang="pt-BR" dirty="0" smtClean="0"/>
              <a:t>(</a:t>
            </a:r>
            <a:r>
              <a:rPr lang="pt-BR" dirty="0" err="1" smtClean="0"/>
              <a:t>e</a:t>
            </a:r>
            <a:r>
              <a:rPr lang="pt-BR" baseline="-25000" dirty="0" err="1" smtClean="0"/>
              <a:t>j</a:t>
            </a:r>
            <a:r>
              <a:rPr lang="pt-BR" dirty="0" smtClean="0"/>
              <a:t> , </a:t>
            </a:r>
            <a:r>
              <a:rPr lang="pt-BR" dirty="0"/>
              <a:t>a) = </a:t>
            </a:r>
            <a:r>
              <a:rPr lang="pt-BR" dirty="0" err="1"/>
              <a:t>e</a:t>
            </a:r>
            <a:r>
              <a:rPr lang="pt-BR" baseline="-25000" dirty="0" err="1"/>
              <a:t>k</a:t>
            </a:r>
            <a:r>
              <a:rPr lang="pt-BR" dirty="0"/>
              <a:t> para </a:t>
            </a:r>
            <a:r>
              <a:rPr lang="pt-BR" dirty="0" err="1"/>
              <a:t>e</a:t>
            </a:r>
            <a:r>
              <a:rPr lang="pt-BR" baseline="-25000" dirty="0" err="1"/>
              <a:t>j</a:t>
            </a:r>
            <a:r>
              <a:rPr lang="pt-BR" dirty="0"/>
              <a:t>, </a:t>
            </a:r>
            <a:r>
              <a:rPr lang="pt-BR" dirty="0" err="1"/>
              <a:t>e</a:t>
            </a:r>
            <a:r>
              <a:rPr lang="pt-BR" baseline="-25000" dirty="0" err="1"/>
              <a:t>k</a:t>
            </a:r>
            <a:r>
              <a:rPr lang="pt-BR" dirty="0"/>
              <a:t> Î E, a </a:t>
            </a:r>
            <a:r>
              <a:rPr lang="az-Cyrl-AZ" dirty="0" smtClean="0"/>
              <a:t>Є</a:t>
            </a:r>
            <a:r>
              <a:rPr lang="es-ES" dirty="0" smtClean="0"/>
              <a:t> </a:t>
            </a:r>
            <a:r>
              <a:rPr lang="pt-BR" dirty="0" smtClean="0"/>
              <a:t> A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54624" t="43564" r="28729" b="16976"/>
          <a:stretch>
            <a:fillRect/>
          </a:stretch>
        </p:blipFill>
        <p:spPr bwMode="auto">
          <a:xfrm>
            <a:off x="5900747" y="2143116"/>
            <a:ext cx="303468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3437" t="31250" r="20898" b="11250"/>
          <a:stretch>
            <a:fillRect/>
          </a:stretch>
        </p:blipFill>
        <p:spPr bwMode="auto">
          <a:xfrm>
            <a:off x="428596" y="1447535"/>
            <a:ext cx="8112872" cy="491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Reconocedores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4170" t="28750" r="21631" b="12500"/>
          <a:stretch>
            <a:fillRect/>
          </a:stretch>
        </p:blipFill>
        <p:spPr bwMode="auto">
          <a:xfrm>
            <a:off x="571472" y="1428736"/>
            <a:ext cx="8054255" cy="51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Lenguaje aceptado por un AFD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24599" t="32222" r="22300" b="11527"/>
          <a:stretch>
            <a:fillRect/>
          </a:stretch>
        </p:blipFill>
        <p:spPr bwMode="auto">
          <a:xfrm>
            <a:off x="714348" y="1500174"/>
            <a:ext cx="7786742" cy="483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s-ES" dirty="0"/>
              <a:t>Teoría de </a:t>
            </a:r>
            <a:r>
              <a:rPr lang="es-ES" dirty="0" smtClean="0"/>
              <a:t>conjuntos</a:t>
            </a:r>
            <a:br>
              <a:rPr lang="es-ES" dirty="0" smtClean="0"/>
            </a:br>
            <a:r>
              <a:rPr lang="es-ES" dirty="0" smtClean="0"/>
              <a:t>Repaso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4896544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/>
              <a:t>Rama de las matemáticas que estudia las propiedades de los conjuntos</a:t>
            </a:r>
          </a:p>
          <a:p>
            <a:pPr lvl="1"/>
            <a:r>
              <a:rPr lang="es-ES" sz="1900" dirty="0"/>
              <a:t>C</a:t>
            </a:r>
            <a:r>
              <a:rPr lang="es-ES" sz="1900" dirty="0" smtClean="0"/>
              <a:t>olecciones </a:t>
            </a:r>
            <a:r>
              <a:rPr lang="es-ES" sz="1900" dirty="0"/>
              <a:t>abstractas de </a:t>
            </a:r>
            <a:r>
              <a:rPr lang="es-ES" sz="1900" dirty="0" smtClean="0"/>
              <a:t>objetos</a:t>
            </a:r>
          </a:p>
          <a:p>
            <a:pPr lvl="1"/>
            <a:r>
              <a:rPr lang="es-ES" sz="1900" dirty="0"/>
              <a:t>Los objetos de la colección pueden ser cualquier cosa: personas, números, colores, letras, figuras, </a:t>
            </a:r>
            <a:r>
              <a:rPr lang="es-ES" sz="1900" dirty="0" err="1" smtClean="0"/>
              <a:t>etc</a:t>
            </a:r>
            <a:r>
              <a:rPr lang="es-ES" sz="1900" dirty="0" smtClean="0"/>
              <a:t>, </a:t>
            </a:r>
          </a:p>
          <a:p>
            <a:pPr lvl="1"/>
            <a:r>
              <a:rPr lang="es-ES" sz="1800" i="1" dirty="0" smtClean="0"/>
              <a:t>AI</a:t>
            </a:r>
            <a:r>
              <a:rPr lang="es-ES" sz="1800" dirty="0"/>
              <a:t> = {Rojo, Naranja, Amarillo, Verde, Azul, Añil, Violeta}</a:t>
            </a:r>
            <a:endParaRPr lang="es-ES" sz="1900" dirty="0" smtClean="0"/>
          </a:p>
          <a:p>
            <a:r>
              <a:rPr lang="es-ES" sz="2400" dirty="0" smtClean="0"/>
              <a:t>Ejemplo. Los </a:t>
            </a:r>
            <a:r>
              <a:rPr lang="es-ES" sz="2400" dirty="0"/>
              <a:t>conjuntos numéricos usuales en matemáticas son: </a:t>
            </a:r>
            <a:endParaRPr lang="es-ES" sz="2400" dirty="0" smtClean="0"/>
          </a:p>
          <a:p>
            <a:pPr lvl="1"/>
            <a:r>
              <a:rPr lang="pt-BR" sz="1900" dirty="0"/>
              <a:t> números </a:t>
            </a:r>
            <a:r>
              <a:rPr lang="pt-BR" sz="1900" dirty="0" err="1"/>
              <a:t>naturales</a:t>
            </a:r>
            <a:r>
              <a:rPr lang="pt-BR" sz="1900" dirty="0"/>
              <a:t> N,  números </a:t>
            </a:r>
            <a:r>
              <a:rPr lang="pt-BR" sz="1900" dirty="0" err="1"/>
              <a:t>enteros</a:t>
            </a:r>
            <a:r>
              <a:rPr lang="pt-BR" sz="1900" dirty="0"/>
              <a:t> Z</a:t>
            </a:r>
          </a:p>
          <a:p>
            <a:pPr lvl="1"/>
            <a:r>
              <a:rPr lang="pt-BR" sz="1900" dirty="0"/>
              <a:t> números </a:t>
            </a:r>
            <a:r>
              <a:rPr lang="pt-BR" sz="1900" dirty="0" err="1"/>
              <a:t>racionales</a:t>
            </a:r>
            <a:r>
              <a:rPr lang="pt-BR" sz="1900" dirty="0"/>
              <a:t> Q</a:t>
            </a:r>
          </a:p>
          <a:p>
            <a:pPr lvl="1"/>
            <a:r>
              <a:rPr lang="pt-BR" sz="1900" dirty="0"/>
              <a:t> números </a:t>
            </a:r>
            <a:r>
              <a:rPr lang="pt-BR" sz="1900" dirty="0" err="1"/>
              <a:t>reales</a:t>
            </a:r>
            <a:r>
              <a:rPr lang="pt-BR" sz="1900" dirty="0"/>
              <a:t> R </a:t>
            </a:r>
          </a:p>
          <a:p>
            <a:pPr lvl="1"/>
            <a:r>
              <a:rPr lang="pt-BR" sz="1900" dirty="0"/>
              <a:t>números </a:t>
            </a:r>
            <a:r>
              <a:rPr lang="pt-BR" sz="1900" dirty="0" err="1"/>
              <a:t>complejos</a:t>
            </a:r>
            <a:r>
              <a:rPr lang="pt-BR" sz="1900" dirty="0"/>
              <a:t> C</a:t>
            </a:r>
          </a:p>
          <a:p>
            <a:r>
              <a:rPr lang="es-ES" sz="2400" dirty="0" smtClean="0"/>
              <a:t>Álgebra de conjuntos: Unión, Intersección, Diferencia, Complemento, Diferencia simétrica, Producto cartesiano</a:t>
            </a:r>
          </a:p>
          <a:p>
            <a:pPr lvl="1"/>
            <a:r>
              <a:rPr lang="es-ES" sz="1900" dirty="0"/>
              <a:t>El producto cartesiano de dos conjuntos A y B es el conjunto A × B que contiene todos los pares ordenados (a, b) cuyo primer (segundo) elemento pertenece a </a:t>
            </a:r>
            <a:r>
              <a:rPr lang="es-ES" sz="1900" dirty="0" err="1"/>
              <a:t>A</a:t>
            </a:r>
            <a:r>
              <a:rPr lang="es-ES" sz="1900" dirty="0"/>
              <a:t> (a B</a:t>
            </a:r>
            <a:r>
              <a:rPr lang="es-ES" sz="1900" dirty="0" smtClean="0"/>
              <a:t>)</a:t>
            </a:r>
          </a:p>
          <a:p>
            <a:pPr lvl="1"/>
            <a:r>
              <a:rPr lang="es-ES" sz="1800" dirty="0"/>
              <a:t>{1, 3} ⊊ {1, 2, 3, 4}{1, 2, 3, 4} ⊆ {1, 2, 3, 4}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4831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 Autómatas Finitos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8429684" cy="5143536"/>
          </a:xfrm>
        </p:spPr>
        <p:txBody>
          <a:bodyPr>
            <a:normAutofit/>
          </a:bodyPr>
          <a:lstStyle/>
          <a:p>
            <a:r>
              <a:rPr lang="es-ES" dirty="0"/>
              <a:t> No es conveniente proceder por “prueba y error”, </a:t>
            </a:r>
            <a:r>
              <a:rPr lang="es-ES" dirty="0" smtClean="0"/>
              <a:t>pueden cometerse </a:t>
            </a:r>
            <a:r>
              <a:rPr lang="es-ES" dirty="0"/>
              <a:t>dos tipos de errores:</a:t>
            </a:r>
          </a:p>
          <a:p>
            <a:pPr lvl="1"/>
            <a:r>
              <a:rPr lang="es-ES" dirty="0" smtClean="0"/>
              <a:t>que </a:t>
            </a:r>
            <a:r>
              <a:rPr lang="es-ES" b="1" dirty="0"/>
              <a:t>“sobren cadenas”, es decir el AF acepta cadenas que no debería aceptar</a:t>
            </a:r>
          </a:p>
          <a:p>
            <a:pPr lvl="1"/>
            <a:r>
              <a:rPr lang="es-ES" dirty="0" smtClean="0"/>
              <a:t>que </a:t>
            </a:r>
            <a:r>
              <a:rPr lang="es-ES" b="1" dirty="0"/>
              <a:t>“falten cadenas”, es decir el AF no acepta todas las cadenas </a:t>
            </a:r>
            <a:r>
              <a:rPr lang="es-ES" b="1" dirty="0" smtClean="0"/>
              <a:t>del </a:t>
            </a:r>
            <a:r>
              <a:rPr lang="es-ES" dirty="0" smtClean="0"/>
              <a:t>lenguaje </a:t>
            </a:r>
            <a:r>
              <a:rPr lang="es-ES" dirty="0"/>
              <a:t>considerado</a:t>
            </a:r>
          </a:p>
          <a:p>
            <a:r>
              <a:rPr lang="es-ES" dirty="0"/>
              <a:t> Importante para un diseño sistemático: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Proponer </a:t>
            </a:r>
            <a:r>
              <a:rPr lang="es-ES" dirty="0"/>
              <a:t>un conjunto de estados que “recuerdan” </a:t>
            </a:r>
            <a:r>
              <a:rPr lang="es-ES" dirty="0" smtClean="0"/>
              <a:t>condiciones importantes </a:t>
            </a:r>
            <a:r>
              <a:rPr lang="es-ES" dirty="0"/>
              <a:t>en el problema considerado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De </a:t>
            </a:r>
            <a:r>
              <a:rPr lang="es-ES" dirty="0"/>
              <a:t>estos estados, determinar cuál representa la condición inicial </a:t>
            </a:r>
            <a:r>
              <a:rPr lang="es-ES" dirty="0" smtClean="0"/>
              <a:t>y cuál/cuáles </a:t>
            </a:r>
            <a:r>
              <a:rPr lang="es-ES" dirty="0"/>
              <a:t>la condición de aceptación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Proponer </a:t>
            </a:r>
            <a:r>
              <a:rPr lang="es-ES" dirty="0"/>
              <a:t>las transiciones que permiten pasar de un estado a otro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419816"/>
            <a:ext cx="8503920" cy="543034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Maquina </a:t>
            </a:r>
            <a:r>
              <a:rPr lang="es-ES" sz="2400" dirty="0"/>
              <a:t>expendedora de caramelos, que entrega un paquete de caramelos después de pagar 30 centavos, lo cual se puede realizar  con monedas de 5, 10 y 25 centavos, hasta sumar el total de 30, la maquina no da </a:t>
            </a:r>
            <a:r>
              <a:rPr lang="es-ES" sz="2400" dirty="0" smtClean="0"/>
              <a:t>vuelto</a:t>
            </a:r>
          </a:p>
          <a:p>
            <a:r>
              <a:rPr lang="es-ES" sz="1800" dirty="0" smtClean="0"/>
              <a:t>Estados</a:t>
            </a:r>
          </a:p>
          <a:p>
            <a:endParaRPr lang="es-ES" sz="1800" dirty="0"/>
          </a:p>
          <a:p>
            <a:r>
              <a:rPr lang="es-ES" sz="1800" dirty="0" smtClean="0"/>
              <a:t>Alfabeto   </a:t>
            </a:r>
            <a:r>
              <a:rPr lang="es-AR" sz="1800" dirty="0"/>
              <a:t>A= {5, 10 ,25}</a:t>
            </a:r>
          </a:p>
          <a:p>
            <a:r>
              <a:rPr lang="es-ES" sz="1800" dirty="0" smtClean="0"/>
              <a:t>Tabla de transición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de estados</a:t>
            </a:r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283626"/>
                  </p:ext>
                </p:extLst>
              </p:nvPr>
            </p:nvGraphicFramePr>
            <p:xfrm>
              <a:off x="467544" y="3356992"/>
              <a:ext cx="7992889" cy="2804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4789"/>
                    <a:gridCol w="945311"/>
                    <a:gridCol w="1111721"/>
                    <a:gridCol w="1111721"/>
                    <a:gridCol w="1111721"/>
                    <a:gridCol w="1110850"/>
                    <a:gridCol w="147677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160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AR" sz="1600">
                                    <a:effectLst/>
                                  </a:rPr>
                                  <m:t>⟹$0</m:t>
                                </m:r>
                              </m:oMath>
                            </m:oMathPara>
                          </a14:m>
                          <a:endParaRPr lang="es-A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>
                                      <a:effectLst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AR" sz="16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1600">
                                  <a:effectLst/>
                                </a:rPr>
                                <m:t>⟹$5</m:t>
                              </m:r>
                            </m:oMath>
                          </a14:m>
                          <a:r>
                            <a:rPr lang="es-AR" sz="1600" dirty="0">
                              <a:effectLst/>
                            </a:rPr>
                            <a:t> </a:t>
                          </a:r>
                          <a:endParaRPr lang="es-A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AR" sz="1600">
                                    <a:effectLst/>
                                  </a:rPr>
                                  <m:t>⟹$10</m:t>
                                </m:r>
                              </m:oMath>
                            </m:oMathPara>
                          </a14:m>
                          <a:endParaRPr lang="es-A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AR" sz="1600">
                                    <a:effectLst/>
                                  </a:rPr>
                                  <m:t>⟹$15</m:t>
                                </m:r>
                              </m:oMath>
                            </m:oMathPara>
                          </a14:m>
                          <a:endParaRPr lang="es-A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AR" sz="1600">
                                    <a:effectLst/>
                                  </a:rPr>
                                  <m:t>⟹$20</m:t>
                                </m:r>
                              </m:oMath>
                            </m:oMathPara>
                          </a14:m>
                          <a:endParaRPr lang="es-A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s-AR" sz="1600">
                                    <a:effectLst/>
                                  </a:rPr>
                                  <m:t>⟹$25</m:t>
                                </m:r>
                              </m:oMath>
                            </m:oMathPara>
                          </a14:m>
                          <a:endParaRPr lang="es-AR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>
                                      <a:effectLst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AR" sz="1600">
                                      <a:effectLst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s-AR" sz="1600">
                                  <a:effectLst/>
                                </a:rPr>
                                <m:t>⟹$30</m:t>
                              </m:r>
                            </m:oMath>
                          </a14:m>
                          <a:r>
                            <a:rPr lang="es-AR" sz="1600" dirty="0">
                              <a:effectLst/>
                            </a:rPr>
                            <a:t> o +</a:t>
                          </a:r>
                          <a:endParaRPr lang="es-AR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283626"/>
                  </p:ext>
                </p:extLst>
              </p:nvPr>
            </p:nvGraphicFramePr>
            <p:xfrm>
              <a:off x="467544" y="3356992"/>
              <a:ext cx="7992889" cy="2804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4789"/>
                    <a:gridCol w="945311"/>
                    <a:gridCol w="1111721"/>
                    <a:gridCol w="1111721"/>
                    <a:gridCol w="1111721"/>
                    <a:gridCol w="1110850"/>
                    <a:gridCol w="1476776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43" t="-17391" r="-612500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8590" t="-17391" r="-622436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7363" t="-17391" r="-433516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87363" t="-17391" r="-333516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85246" t="-17391" r="-231694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87912" t="-17391" r="-132967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42149" t="-17391" b="-369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897079"/>
                  </p:ext>
                </p:extLst>
              </p:nvPr>
            </p:nvGraphicFramePr>
            <p:xfrm>
              <a:off x="3203848" y="3861048"/>
              <a:ext cx="5760639" cy="28803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7667"/>
                    <a:gridCol w="1712280"/>
                    <a:gridCol w="1170346"/>
                    <a:gridCol w="1170346"/>
                  </a:tblGrid>
                  <a:tr h="342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 dirty="0">
                              <a:effectLst/>
                            </a:rPr>
                            <a:t>Evento</a:t>
                          </a:r>
                          <a:endParaRPr lang="es-AR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5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10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25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42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 dirty="0">
                              <a:effectLst/>
                            </a:rPr>
                            <a:t>Estado</a:t>
                          </a:r>
                          <a:endParaRPr lang="es-AR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>
                                        <a:effectLst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s-AR" sz="20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897079"/>
                  </p:ext>
                </p:extLst>
              </p:nvPr>
            </p:nvGraphicFramePr>
            <p:xfrm>
              <a:off x="3203848" y="3861048"/>
              <a:ext cx="5760639" cy="28803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7667"/>
                    <a:gridCol w="1712280"/>
                    <a:gridCol w="1170346"/>
                    <a:gridCol w="1170346"/>
                  </a:tblGrid>
                  <a:tr h="342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 dirty="0">
                              <a:effectLst/>
                            </a:rPr>
                            <a:t>Evento</a:t>
                          </a:r>
                          <a:endParaRPr lang="es-AR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5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10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>
                              <a:effectLst/>
                            </a:rPr>
                            <a:t>25</a:t>
                          </a:r>
                          <a:endParaRPr lang="es-AR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425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AR" sz="1800" dirty="0">
                              <a:effectLst/>
                            </a:rPr>
                            <a:t>Estado</a:t>
                          </a:r>
                          <a:endParaRPr lang="es-AR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198361" r="-2375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198361" r="-13665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198361" r="-1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198361" b="-496721"/>
                          </a:stretch>
                        </a:blipFill>
                      </a:tcPr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303333" r="-2375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303333" r="-13665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303333" r="-1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303333" b="-405000"/>
                          </a:stretch>
                        </a:blipFill>
                      </a:tcPr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403333" r="-2375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403333" r="-13665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403333" r="-1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403333" b="-305000"/>
                          </a:stretch>
                        </a:blipFill>
                      </a:tcPr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503333" r="-2375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503333" r="-13665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503333" r="-1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503333" b="-205000"/>
                          </a:stretch>
                        </a:blipFill>
                      </a:tcPr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603333" r="-2375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603333" r="-136655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603333" r="-1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603333" b="-105000"/>
                          </a:stretch>
                        </a:blipFill>
                      </a:tcPr>
                    </a:tc>
                  </a:tr>
                  <a:tr h="36587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57" t="-703333" r="-2375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703333" r="-136655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2708" t="-703333" r="-1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2708" t="-703333" b="-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3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Traductores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482919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Producen </a:t>
            </a:r>
            <a:r>
              <a:rPr lang="es-ES" dirty="0"/>
              <a:t>una salida diferente de SI o NO</a:t>
            </a:r>
          </a:p>
          <a:p>
            <a:r>
              <a:rPr lang="es-ES" dirty="0" smtClean="0"/>
              <a:t>Permiten </a:t>
            </a:r>
            <a:r>
              <a:rPr lang="es-ES" dirty="0"/>
              <a:t>realizar “cálculos” a partir de una cadena de entrada </a:t>
            </a:r>
            <a:r>
              <a:rPr lang="es-ES" dirty="0" smtClean="0"/>
              <a:t> → “</a:t>
            </a:r>
            <a:r>
              <a:rPr lang="es-ES" dirty="0"/>
              <a:t>traducen” una cadena de entrada en una cadena de </a:t>
            </a:r>
            <a:r>
              <a:rPr lang="es-ES" dirty="0" smtClean="0"/>
              <a:t>salida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/>
              <a:t>Ejemplos:</a:t>
            </a:r>
          </a:p>
          <a:p>
            <a:pPr lvl="1"/>
            <a:r>
              <a:rPr lang="es-ES" dirty="0" smtClean="0"/>
              <a:t>AF </a:t>
            </a:r>
            <a:r>
              <a:rPr lang="es-ES" dirty="0"/>
              <a:t>que calcule la función f(x) = 2x +3</a:t>
            </a:r>
          </a:p>
          <a:p>
            <a:pPr lvl="1"/>
            <a:r>
              <a:rPr lang="es-ES" dirty="0" smtClean="0"/>
              <a:t>Analizador </a:t>
            </a:r>
            <a:r>
              <a:rPr lang="es-ES" dirty="0"/>
              <a:t>léxico de un compilador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 l="31494" t="47500" r="32617" b="30000"/>
          <a:stretch>
            <a:fillRect/>
          </a:stretch>
        </p:blipFill>
        <p:spPr bwMode="auto">
          <a:xfrm>
            <a:off x="2928926" y="3500438"/>
            <a:ext cx="427834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Traductores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Formalmente, un AF traductor </a:t>
            </a:r>
            <a:r>
              <a:rPr lang="es-ES" dirty="0" err="1"/>
              <a:t>determinístico</a:t>
            </a:r>
            <a:r>
              <a:rPr lang="es-ES" dirty="0"/>
              <a:t> (AFT) se </a:t>
            </a:r>
            <a:r>
              <a:rPr lang="es-ES" dirty="0" smtClean="0"/>
              <a:t>define como </a:t>
            </a:r>
            <a:r>
              <a:rPr lang="es-ES" dirty="0"/>
              <a:t>una 7-tupla</a:t>
            </a:r>
          </a:p>
          <a:p>
            <a:r>
              <a:rPr lang="pt-BR" dirty="0"/>
              <a:t>MT = &lt;E, </a:t>
            </a:r>
            <a:r>
              <a:rPr lang="pt-BR" dirty="0" smtClean="0"/>
              <a:t>A,</a:t>
            </a:r>
            <a:r>
              <a:rPr lang="el-GR" dirty="0" smtClean="0"/>
              <a:t>δ</a:t>
            </a:r>
            <a:r>
              <a:rPr lang="pt-BR" dirty="0" smtClean="0"/>
              <a:t>, </a:t>
            </a:r>
            <a:r>
              <a:rPr lang="pt-BR" dirty="0" err="1"/>
              <a:t>e</a:t>
            </a:r>
            <a:r>
              <a:rPr lang="pt-BR" baseline="-25000" dirty="0" err="1"/>
              <a:t>i</a:t>
            </a:r>
            <a:r>
              <a:rPr lang="pt-BR" dirty="0"/>
              <a:t>, F, S, </a:t>
            </a:r>
            <a:r>
              <a:rPr lang="el-GR" dirty="0" smtClean="0"/>
              <a:t>γ</a:t>
            </a:r>
            <a:r>
              <a:rPr lang="pt-BR" dirty="0" smtClean="0"/>
              <a:t>&gt;</a:t>
            </a:r>
            <a:endParaRPr lang="pt-BR" dirty="0"/>
          </a:p>
          <a:p>
            <a:r>
              <a:rPr lang="es-ES" dirty="0"/>
              <a:t> E es un conjunto finito de estados; </a:t>
            </a:r>
            <a:r>
              <a:rPr lang="es-ES" dirty="0" smtClean="0"/>
              <a:t>E≠ Ø</a:t>
            </a:r>
            <a:endParaRPr lang="es-ES" dirty="0"/>
          </a:p>
          <a:p>
            <a:r>
              <a:rPr lang="es-ES" dirty="0"/>
              <a:t> A es el alfabeto de entrada</a:t>
            </a:r>
          </a:p>
          <a:p>
            <a:r>
              <a:rPr lang="el-GR" dirty="0" smtClean="0"/>
              <a:t>δ</a:t>
            </a:r>
            <a:r>
              <a:rPr lang="es-ES" dirty="0" smtClean="0"/>
              <a:t> </a:t>
            </a:r>
            <a:r>
              <a:rPr lang="es-ES" dirty="0"/>
              <a:t>es la función de transición de estados; </a:t>
            </a:r>
            <a:r>
              <a:rPr lang="el-GR" dirty="0" smtClean="0"/>
              <a:t>δ </a:t>
            </a:r>
            <a:r>
              <a:rPr lang="es-ES" dirty="0" smtClean="0"/>
              <a:t>: </a:t>
            </a:r>
            <a:r>
              <a:rPr lang="es-ES" dirty="0"/>
              <a:t>E x A </a:t>
            </a:r>
            <a:r>
              <a:rPr lang="es-ES" dirty="0" smtClean="0"/>
              <a:t>→ </a:t>
            </a:r>
            <a:r>
              <a:rPr lang="es-ES" dirty="0" smtClean="0"/>
              <a:t>E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e</a:t>
            </a:r>
            <a:r>
              <a:rPr lang="es-ES" baseline="-25000" dirty="0" err="1"/>
              <a:t>i</a:t>
            </a:r>
            <a:r>
              <a:rPr lang="es-ES" dirty="0"/>
              <a:t> es el estado inicial; </a:t>
            </a:r>
            <a:r>
              <a:rPr lang="es-ES" dirty="0" err="1"/>
              <a:t>e</a:t>
            </a:r>
            <a:r>
              <a:rPr lang="es-ES" baseline="-25000" dirty="0" err="1"/>
              <a:t>i</a:t>
            </a:r>
            <a:r>
              <a:rPr lang="es-ES" dirty="0"/>
              <a:t> </a:t>
            </a:r>
            <a:r>
              <a:rPr lang="az-Cyrl-AZ" dirty="0" smtClean="0"/>
              <a:t>Є</a:t>
            </a:r>
            <a:r>
              <a:rPr lang="es-ES" dirty="0" smtClean="0"/>
              <a:t> E</a:t>
            </a:r>
            <a:endParaRPr lang="es-ES" dirty="0"/>
          </a:p>
          <a:p>
            <a:r>
              <a:rPr lang="es-ES" dirty="0"/>
              <a:t> F es el conjunto de estados finales o de aceptación; </a:t>
            </a:r>
            <a:r>
              <a:rPr lang="es-ES" dirty="0" smtClean="0"/>
              <a:t>F</a:t>
            </a:r>
            <a:r>
              <a:rPr lang="es-ES" dirty="0" smtClean="0">
                <a:latin typeface="Cambria Math"/>
                <a:ea typeface="Cambria Math"/>
              </a:rPr>
              <a:t>⊆</a:t>
            </a:r>
            <a:r>
              <a:rPr lang="es-ES" dirty="0" smtClean="0"/>
              <a:t> E</a:t>
            </a:r>
            <a:endParaRPr lang="es-ES" dirty="0"/>
          </a:p>
          <a:p>
            <a:r>
              <a:rPr lang="es-ES" dirty="0"/>
              <a:t> S es el alfabeto de salida</a:t>
            </a:r>
          </a:p>
          <a:p>
            <a:r>
              <a:rPr lang="es-ES" dirty="0"/>
              <a:t> </a:t>
            </a:r>
            <a:r>
              <a:rPr lang="el-GR" dirty="0"/>
              <a:t>γ</a:t>
            </a:r>
            <a:r>
              <a:rPr lang="es-ES" dirty="0" smtClean="0"/>
              <a:t> </a:t>
            </a:r>
            <a:r>
              <a:rPr lang="es-ES" dirty="0"/>
              <a:t>es la función de traducción; </a:t>
            </a:r>
            <a:r>
              <a:rPr lang="el-GR" dirty="0"/>
              <a:t>γ</a:t>
            </a:r>
            <a:r>
              <a:rPr lang="es-ES" dirty="0" smtClean="0"/>
              <a:t> </a:t>
            </a:r>
            <a:r>
              <a:rPr lang="es-ES" dirty="0"/>
              <a:t>: E x </a:t>
            </a:r>
            <a:r>
              <a:rPr lang="es-ES" dirty="0" smtClean="0"/>
              <a:t>S </a:t>
            </a:r>
            <a:r>
              <a:rPr lang="es-ES" dirty="0" smtClean="0"/>
              <a:t>→ </a:t>
            </a:r>
            <a:r>
              <a:rPr lang="es-ES" dirty="0"/>
              <a:t>S</a:t>
            </a:r>
            <a:r>
              <a:rPr lang="es-ES" b="1" dirty="0"/>
              <a:t>*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Traductores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l="24170" t="30000" r="21317" b="12500"/>
          <a:stretch>
            <a:fillRect/>
          </a:stretch>
        </p:blipFill>
        <p:spPr bwMode="auto">
          <a:xfrm>
            <a:off x="928662" y="1507694"/>
            <a:ext cx="7500990" cy="46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Traductores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25634" t="27500" r="21631" b="12500"/>
          <a:stretch>
            <a:fillRect/>
          </a:stretch>
        </p:blipFill>
        <p:spPr bwMode="auto">
          <a:xfrm>
            <a:off x="785786" y="1333485"/>
            <a:ext cx="7751023" cy="516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Modelos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2500329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Formalmente, un AF modelo se define como una </a:t>
            </a:r>
            <a:r>
              <a:rPr lang="es-ES" dirty="0" smtClean="0"/>
              <a:t>3-upla MM </a:t>
            </a:r>
            <a:r>
              <a:rPr lang="es-ES" dirty="0"/>
              <a:t>= &lt; E, A, </a:t>
            </a:r>
            <a:r>
              <a:rPr lang="el-GR" dirty="0" smtClean="0"/>
              <a:t>δ</a:t>
            </a:r>
            <a:r>
              <a:rPr lang="es-ES" dirty="0" smtClean="0"/>
              <a:t> </a:t>
            </a:r>
            <a:r>
              <a:rPr lang="es-ES" dirty="0"/>
              <a:t>&gt;</a:t>
            </a:r>
          </a:p>
          <a:p>
            <a:r>
              <a:rPr lang="es-ES" dirty="0"/>
              <a:t> E es un conjunto finito de estados; E ¹ Æ</a:t>
            </a:r>
          </a:p>
          <a:p>
            <a:r>
              <a:rPr lang="es-ES" dirty="0"/>
              <a:t> A es el alfabeto de entrada</a:t>
            </a:r>
          </a:p>
          <a:p>
            <a:r>
              <a:rPr lang="el-GR" dirty="0" smtClean="0"/>
              <a:t>δ</a:t>
            </a:r>
            <a:r>
              <a:rPr lang="es-ES" dirty="0" smtClean="0"/>
              <a:t> </a:t>
            </a:r>
            <a:r>
              <a:rPr lang="es-ES" dirty="0"/>
              <a:t>es la función de transición de estados; </a:t>
            </a:r>
            <a:r>
              <a:rPr lang="el-GR" dirty="0" smtClean="0"/>
              <a:t>δ</a:t>
            </a:r>
            <a:r>
              <a:rPr lang="es-ES" dirty="0" smtClean="0"/>
              <a:t>: </a:t>
            </a:r>
            <a:r>
              <a:rPr lang="es-ES" dirty="0"/>
              <a:t>E x A </a:t>
            </a:r>
            <a:r>
              <a:rPr lang="es-ES" dirty="0" smtClean="0"/>
              <a:t>→ E</a:t>
            </a:r>
          </a:p>
          <a:p>
            <a:endParaRPr lang="es-ES" dirty="0"/>
          </a:p>
          <a:p>
            <a:pPr algn="ctr">
              <a:buNone/>
            </a:pPr>
            <a:r>
              <a:rPr lang="es-ES" u="sng" dirty="0" smtClean="0"/>
              <a:t>Ejemplo </a:t>
            </a:r>
            <a:r>
              <a:rPr lang="es-ES" u="sng" dirty="0"/>
              <a:t>Modelo de Videograbadora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l="29297" t="66250" r="27490" b="8750"/>
          <a:stretch>
            <a:fillRect/>
          </a:stretch>
        </p:blipFill>
        <p:spPr bwMode="auto">
          <a:xfrm>
            <a:off x="1107257" y="4143380"/>
            <a:ext cx="674374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 Modelos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l="25635" t="28750" r="26025" b="22500"/>
          <a:stretch>
            <a:fillRect/>
          </a:stretch>
        </p:blipFill>
        <p:spPr bwMode="auto">
          <a:xfrm>
            <a:off x="928662" y="1571612"/>
            <a:ext cx="749549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Máquina de Moore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1606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La salida depende exclusivamente del estado en que se encuentra la máquina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972" t="45000" r="22363" b="11250"/>
          <a:stretch>
            <a:fillRect/>
          </a:stretch>
        </p:blipFill>
        <p:spPr bwMode="auto">
          <a:xfrm>
            <a:off x="126515" y="2214554"/>
            <a:ext cx="884198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Máquina de </a:t>
            </a:r>
            <a:r>
              <a:rPr lang="es-ES" dirty="0" err="1" smtClean="0"/>
              <a:t>Mealy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salida depende del estado en que se encuentra la máquina y de las entradas, por tanto la salida no es síncrona con el reloj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973" t="43750" r="23095" b="13750"/>
          <a:stretch>
            <a:fillRect/>
          </a:stretch>
        </p:blipFill>
        <p:spPr bwMode="auto">
          <a:xfrm>
            <a:off x="724853" y="2571744"/>
            <a:ext cx="787919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Producto </a:t>
            </a:r>
            <a:r>
              <a:rPr lang="es-AR" b="1" dirty="0" smtClean="0"/>
              <a:t>cartesiano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AR" dirty="0"/>
                  <a:t>El producto cartesiano entre dos conjuntos no vacíos dados A, B se define como el conjunto de todos los pares ordenados con primer componente en A y segundo componente en B</a:t>
                </a:r>
              </a:p>
              <a:p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𝐴𝑥𝐵</m:t>
                    </m:r>
                    <m:r>
                      <a:rPr lang="es-A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A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A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/>
                              </a:rPr>
                              <m:t>𝑎</m:t>
                            </m:r>
                            <m:r>
                              <a:rPr lang="es-AR" i="1">
                                <a:latin typeface="Cambria Math"/>
                              </a:rPr>
                              <m:t>,</m:t>
                            </m:r>
                            <m:r>
                              <a:rPr lang="es-AR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s-AR" i="1">
                        <a:latin typeface="Cambria Math"/>
                      </a:rPr>
                      <m:t>𝑎</m:t>
                    </m:r>
                    <m:r>
                      <a:rPr lang="es-AR" i="1">
                        <a:latin typeface="Cambria Math"/>
                      </a:rPr>
                      <m:t> ∈</m:t>
                    </m:r>
                    <m:r>
                      <a:rPr lang="es-AR" i="1">
                        <a:latin typeface="Cambria Math"/>
                      </a:rPr>
                      <m:t>𝐴</m:t>
                    </m:r>
                    <m:r>
                      <a:rPr lang="es-AR" i="1">
                        <a:latin typeface="Cambria Math"/>
                      </a:rPr>
                      <m:t>, </m:t>
                    </m:r>
                    <m:r>
                      <a:rPr lang="es-AR" i="1">
                        <a:latin typeface="Cambria Math"/>
                      </a:rPr>
                      <m:t>𝑏</m:t>
                    </m:r>
                    <m:r>
                      <a:rPr lang="es-AR" i="1">
                        <a:latin typeface="Cambria Math"/>
                      </a:rPr>
                      <m:t> ∈</m:t>
                    </m:r>
                    <m:r>
                      <a:rPr lang="es-AR" i="1">
                        <a:latin typeface="Cambria Math"/>
                      </a:rPr>
                      <m:t>𝐵</m:t>
                    </m:r>
                    <m:r>
                      <a:rPr lang="es-AR" i="1">
                        <a:latin typeface="Cambria Math"/>
                      </a:rPr>
                      <m:t>}</m:t>
                    </m:r>
                  </m:oMath>
                </a14:m>
                <a:endParaRPr lang="es-AR" dirty="0" smtClean="0"/>
              </a:p>
              <a:p>
                <a:r>
                  <a:rPr lang="es-AR" dirty="0"/>
                  <a:t>El producto cartesiano de 2 conjuntos es una operación, que resulta en otro conjunto, cuyos elementos son todos los pares ordenados que pueden formarse tomando el primer elemento del par ordenado del primer conjunto y el segundo elemento del par ordenado del segundo conjunto</a:t>
                </a:r>
                <a:r>
                  <a:rPr lang="es-AR" dirty="0" smtClean="0"/>
                  <a:t>.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2000" r="-19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8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la máquina de estados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2705" t="35000" r="23095" b="25000"/>
          <a:stretch>
            <a:fillRect/>
          </a:stretch>
        </p:blipFill>
        <p:spPr bwMode="auto">
          <a:xfrm>
            <a:off x="397341" y="2000240"/>
            <a:ext cx="842521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Autómata finito </a:t>
            </a:r>
            <a:r>
              <a:rPr lang="es-ES" dirty="0" smtClean="0"/>
              <a:t>determinista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6552728" cy="514231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 autómata finito determinista (abreviado AFD) </a:t>
            </a:r>
            <a:r>
              <a:rPr lang="es-ES" dirty="0" smtClean="0"/>
              <a:t>es: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un autómata finito que además es un sistema </a:t>
            </a:r>
            <a:r>
              <a:rPr lang="es-ES" dirty="0" smtClean="0"/>
              <a:t>determinista</a:t>
            </a:r>
          </a:p>
          <a:p>
            <a:pPr lvl="1"/>
            <a:r>
              <a:rPr lang="es-ES" dirty="0" smtClean="0"/>
              <a:t>para </a:t>
            </a:r>
            <a:r>
              <a:rPr lang="es-ES" dirty="0"/>
              <a:t>cada estado q ∈ Q en que se encuentre el </a:t>
            </a:r>
            <a:r>
              <a:rPr lang="es-ES" dirty="0" smtClean="0"/>
              <a:t>autómata</a:t>
            </a:r>
          </a:p>
          <a:p>
            <a:pPr lvl="1"/>
            <a:r>
              <a:rPr lang="es-ES" dirty="0" smtClean="0"/>
              <a:t>con </a:t>
            </a:r>
            <a:r>
              <a:rPr lang="es-ES" dirty="0"/>
              <a:t>cualquier símbolo a ∈ Σ del alfabeto </a:t>
            </a:r>
            <a:r>
              <a:rPr lang="es-ES" dirty="0" smtClean="0"/>
              <a:t>leído</a:t>
            </a:r>
          </a:p>
          <a:p>
            <a:pPr lvl="1"/>
            <a:r>
              <a:rPr lang="es-ES" dirty="0" smtClean="0"/>
              <a:t>existe </a:t>
            </a:r>
            <a:r>
              <a:rPr lang="es-ES" dirty="0"/>
              <a:t>siempre a lo más una transición posible δ(</a:t>
            </a:r>
            <a:r>
              <a:rPr lang="es-ES" dirty="0" err="1"/>
              <a:t>q,a</a:t>
            </a:r>
            <a:r>
              <a:rPr lang="es-ES" dirty="0"/>
              <a:t>).</a:t>
            </a:r>
          </a:p>
          <a:p>
            <a:r>
              <a:rPr lang="es-ES" dirty="0"/>
              <a:t>En un AFD no pueden darse ninguno de estos dos casos:</a:t>
            </a:r>
          </a:p>
          <a:p>
            <a:pPr lvl="1"/>
            <a:r>
              <a:rPr lang="es-ES" dirty="0"/>
              <a:t>Que existan dos transiciones del tipo δ(</a:t>
            </a:r>
            <a:r>
              <a:rPr lang="es-ES" dirty="0" err="1"/>
              <a:t>q,a</a:t>
            </a:r>
            <a:r>
              <a:rPr lang="es-ES" dirty="0"/>
              <a:t>)=q1 y δ(</a:t>
            </a:r>
            <a:r>
              <a:rPr lang="es-ES" dirty="0" err="1"/>
              <a:t>q,a</a:t>
            </a:r>
            <a:r>
              <a:rPr lang="es-ES" dirty="0"/>
              <a:t>)=q2, siendo q1 ≠ q2;</a:t>
            </a:r>
          </a:p>
          <a:p>
            <a:pPr lvl="1"/>
            <a:r>
              <a:rPr lang="es-ES" dirty="0"/>
              <a:t>Que existan transiciones del tipo δ(</a:t>
            </a:r>
            <a:r>
              <a:rPr lang="es-ES" dirty="0" err="1"/>
              <a:t>q,ε</a:t>
            </a:r>
            <a:r>
              <a:rPr lang="es-ES" dirty="0"/>
              <a:t>), salvo que q sea un estado final, sin transiciones hacia otros estados.</a:t>
            </a:r>
          </a:p>
          <a:p>
            <a:pPr lvl="1"/>
            <a:r>
              <a:rPr lang="es-ES" dirty="0"/>
              <a:t>Un ejemplo interesante de autómatas finitos deterministas son los tries.</a:t>
            </a:r>
          </a:p>
        </p:txBody>
      </p:sp>
      <p:pic>
        <p:nvPicPr>
          <p:cNvPr id="2050" name="Picture 2" descr="http://upload.wikimedia.org/wikipedia/commons/thumb/1/11/Automata_finito.png/240px-Automata_fini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5293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90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Autómata finito no </a:t>
            </a:r>
            <a:r>
              <a:rPr lang="es-ES" dirty="0" smtClean="0"/>
              <a:t>determinista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Un autómata finito no determinista (abreviado AFND) es aquel </a:t>
            </a:r>
            <a:r>
              <a:rPr lang="es-ES" dirty="0" smtClean="0"/>
              <a:t>que:</a:t>
            </a:r>
          </a:p>
          <a:p>
            <a:pPr lvl="1"/>
            <a:r>
              <a:rPr lang="es-ES" dirty="0" smtClean="0"/>
              <a:t>posee </a:t>
            </a:r>
            <a:r>
              <a:rPr lang="es-ES" dirty="0"/>
              <a:t>al menos un estado q ∈ Q, tal que para un símbolo a ∈ Σ del alfabeto, existe más de una transición δ(</a:t>
            </a:r>
            <a:r>
              <a:rPr lang="es-ES" dirty="0" err="1"/>
              <a:t>q,a</a:t>
            </a:r>
            <a:r>
              <a:rPr lang="es-ES" dirty="0"/>
              <a:t>) posible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Haciendo la analogía con los </a:t>
            </a:r>
            <a:r>
              <a:rPr lang="es-ES" dirty="0" err="1"/>
              <a:t>AFDs</a:t>
            </a:r>
            <a:r>
              <a:rPr lang="es-ES" dirty="0"/>
              <a:t>, en un AFND puede darse cualquiera de estos dos casos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lvl="1"/>
            <a:r>
              <a:rPr lang="es-ES" dirty="0"/>
              <a:t>Que existan transiciones del tipo δ(</a:t>
            </a:r>
            <a:r>
              <a:rPr lang="es-ES" dirty="0" err="1"/>
              <a:t>q,a</a:t>
            </a:r>
            <a:r>
              <a:rPr lang="es-ES" dirty="0"/>
              <a:t>)=q1 y δ(</a:t>
            </a:r>
            <a:r>
              <a:rPr lang="es-ES" dirty="0" err="1"/>
              <a:t>q,a</a:t>
            </a:r>
            <a:r>
              <a:rPr lang="es-ES" dirty="0"/>
              <a:t>)=q2, siendo q1 ≠ q2;</a:t>
            </a:r>
          </a:p>
          <a:p>
            <a:pPr lvl="1"/>
            <a:r>
              <a:rPr lang="es-ES" dirty="0"/>
              <a:t>Que existan transiciones del tipo δ(</a:t>
            </a:r>
            <a:r>
              <a:rPr lang="es-ES" dirty="0" err="1"/>
              <a:t>q,ε</a:t>
            </a:r>
            <a:r>
              <a:rPr lang="es-ES" dirty="0"/>
              <a:t>), siendo q un estado no-final, o bien un estado final pero con transiciones hacia otros estados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r>
              <a:rPr lang="es-ES" dirty="0"/>
              <a:t>Cuando se cumple el segundo caso, se dice que el autómata es un autómata finito no determinista con transiciones vacías o transiciones ε(abreviado AFND-ε).</a:t>
            </a:r>
          </a:p>
        </p:txBody>
      </p:sp>
    </p:spTree>
    <p:extLst>
      <p:ext uri="{BB962C8B-B14F-4D97-AF65-F5344CB8AC3E}">
        <p14:creationId xmlns:p14="http://schemas.microsoft.com/office/powerpoint/2010/main" val="168098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Autómata finito no determinista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Formalmente, se distingue de la 5-tupla que define a un autómata finito determinista en su función de transición. </a:t>
            </a:r>
            <a:r>
              <a:rPr lang="es-ES" dirty="0" smtClean="0"/>
              <a:t>Esto </a:t>
            </a:r>
            <a:r>
              <a:rPr lang="es-ES" dirty="0"/>
              <a:t>significa que los autómatas finitos deterministas son un caso particular de los no deterministas, puesto que Q pertenece al conjunto P(Q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interpretación que se suele hacer en el cómputo de un AFND es que el </a:t>
            </a:r>
            <a:r>
              <a:rPr lang="es-ES" dirty="0" err="1"/>
              <a:t>automáta</a:t>
            </a:r>
            <a:r>
              <a:rPr lang="es-ES" dirty="0"/>
              <a:t> puede estar en varios estados a la vez, generándose una ramificación de las configuraciones existentes en un momento dado. </a:t>
            </a:r>
            <a:endParaRPr lang="es-ES" dirty="0" smtClean="0"/>
          </a:p>
          <a:p>
            <a:r>
              <a:rPr lang="es-ES" dirty="0" smtClean="0"/>
              <a:t>Otra </a:t>
            </a:r>
            <a:r>
              <a:rPr lang="es-ES" dirty="0"/>
              <a:t>interpretación puede ser imaginar que la máquina "adivina" a qué estado debe ir, eligiendo una transición entre varias posibles.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30159" t="43917" r="26984" b="31928"/>
          <a:stretch/>
        </p:blipFill>
        <p:spPr bwMode="auto">
          <a:xfrm>
            <a:off x="1331640" y="2636912"/>
            <a:ext cx="6696744" cy="2448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065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ejemplo, dados los conjuntos</a:t>
            </a:r>
            <a:r>
              <a:rPr lang="es-AR" dirty="0" smtClean="0"/>
              <a:t>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44891"/>
                  </p:ext>
                </p:extLst>
              </p:nvPr>
            </p:nvGraphicFramePr>
            <p:xfrm>
              <a:off x="395538" y="1916832"/>
              <a:ext cx="8496941" cy="367240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2154"/>
                    <a:gridCol w="3100492"/>
                    <a:gridCol w="1008112"/>
                    <a:gridCol w="720080"/>
                    <a:gridCol w="936103"/>
                  </a:tblGrid>
                  <a:tr h="170149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r>
                            <a:rPr lang="es-AR" sz="2000" dirty="0" smtClean="0">
                              <a:effectLst/>
                            </a:rPr>
                            <a:t>Conjuntos</a:t>
                          </a:r>
                        </a:p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AR" sz="20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>
                                        <a:effectLst/>
                                        <a:latin typeface="Cambria Math"/>
                                      </a:rPr>
                                      <m:t>1,2,3,4</m:t>
                                    </m:r>
                                  </m:e>
                                </m:d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effectLst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effectLst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={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AR" sz="2000">
                                    <a:effectLst/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s-AR" sz="2000" dirty="0">
                            <a:effectLst/>
                          </a:endParaRPr>
                        </a:p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r>
                            <a:rPr lang="es-AR" sz="2000" dirty="0">
                              <a:effectLst/>
                            </a:rPr>
                            <a:t> </a:t>
                          </a:r>
                          <a:endParaRPr lang="es-AR" sz="20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producto cartesiano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b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(1,b)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(2,b)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(3,b)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(4,b)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a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(1,a)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(2,a)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(3,a)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(4,a)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AxB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1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2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3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4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29857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endParaRPr lang="es-AR" sz="20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r>
                            <a:rPr lang="es-AR" sz="2000" dirty="0" smtClean="0">
                              <a:effectLst/>
                            </a:rPr>
                            <a:t>Resultado  </a:t>
                          </a:r>
                          <a14:m>
                            <m:oMath xmlns:m="http://schemas.openxmlformats.org/officeDocument/2006/math"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𝐴𝑥𝐵</m:t>
                              </m:r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={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4,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AR" sz="20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4,</m:t>
                                  </m:r>
                                  <m:r>
                                    <a:rPr lang="es-AR" sz="2000">
                                      <a:effectLst/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s-AR" sz="2000">
                                  <a:effectLst/>
                                  <a:latin typeface="Cambria Math"/>
                                </a:rPr>
                                <m:t>}</m:t>
                              </m:r>
                            </m:oMath>
                          </a14:m>
                          <a:endParaRPr lang="es-AR" sz="20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44891"/>
                  </p:ext>
                </p:extLst>
              </p:nvPr>
            </p:nvGraphicFramePr>
            <p:xfrm>
              <a:off x="395538" y="1916832"/>
              <a:ext cx="8496941" cy="367240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32154"/>
                    <a:gridCol w="3100492"/>
                    <a:gridCol w="1008112"/>
                    <a:gridCol w="720080"/>
                    <a:gridCol w="936103"/>
                  </a:tblGrid>
                  <a:tr h="170149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3" t="-9319" r="-211161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80"/>
                            </a:lnSpc>
                            <a:spcAft>
                              <a:spcPts val="12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producto cartesiano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 sz="2000"/>
                        </a:p>
                      </a:txBody>
                      <a:tcPr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b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(1,b)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(2,b)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(3,b)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(4,b)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a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(1,a)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(2,a)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(3,a)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(4,a)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035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AxB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1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2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3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AR" sz="2000">
                              <a:effectLst/>
                            </a:rPr>
                            <a:t>4</a:t>
                          </a:r>
                          <a:endParaRPr lang="es-AR" sz="20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29857">
                    <a:tc gridSpan="5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" t="-36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AR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39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504056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El conjunto potencia de un conjunto A es el conjunto cuyos elementos son todos los subconjuntos de A</a:t>
            </a:r>
            <a:r>
              <a:rPr lang="es-ES" dirty="0" smtClean="0"/>
              <a:t>.</a:t>
            </a:r>
          </a:p>
          <a:p>
            <a:pPr lvl="1"/>
            <a:r>
              <a:rPr lang="es-ES" i="1" dirty="0"/>
              <a:t>A</a:t>
            </a:r>
            <a:r>
              <a:rPr lang="es-ES" dirty="0"/>
              <a:t> = {1, </a:t>
            </a:r>
            <a:r>
              <a:rPr lang="es-ES" i="1" dirty="0"/>
              <a:t>a</a:t>
            </a:r>
            <a:r>
              <a:rPr lang="es-ES" dirty="0"/>
              <a:t>, ♣} es </a:t>
            </a:r>
            <a:r>
              <a:rPr lang="es-ES" i="1" dirty="0"/>
              <a:t>P</a:t>
            </a:r>
            <a:r>
              <a:rPr lang="es-ES" dirty="0"/>
              <a:t>(</a:t>
            </a:r>
            <a:r>
              <a:rPr lang="es-ES" i="1" dirty="0"/>
              <a:t>A</a:t>
            </a:r>
            <a:r>
              <a:rPr lang="es-ES" dirty="0"/>
              <a:t>) = {∅, {1}, {</a:t>
            </a:r>
            <a:r>
              <a:rPr lang="es-ES" i="1" dirty="0"/>
              <a:t>a</a:t>
            </a:r>
            <a:r>
              <a:rPr lang="es-ES" dirty="0"/>
              <a:t>}, {♣}, {1, </a:t>
            </a:r>
            <a:r>
              <a:rPr lang="es-ES" i="1" dirty="0"/>
              <a:t>a</a:t>
            </a:r>
            <a:r>
              <a:rPr lang="es-ES" dirty="0"/>
              <a:t>}, {1, ♣}, {</a:t>
            </a:r>
            <a:r>
              <a:rPr lang="es-ES" i="1" dirty="0"/>
              <a:t>a</a:t>
            </a:r>
            <a:r>
              <a:rPr lang="es-ES" dirty="0"/>
              <a:t>, ♣}, {1, </a:t>
            </a:r>
            <a:r>
              <a:rPr lang="es-ES" i="1" dirty="0"/>
              <a:t>a</a:t>
            </a:r>
            <a:r>
              <a:rPr lang="es-ES" dirty="0"/>
              <a:t>, ♣</a:t>
            </a:r>
            <a:r>
              <a:rPr lang="es-ES" dirty="0" smtClean="0"/>
              <a:t>}}.</a:t>
            </a:r>
          </a:p>
          <a:p>
            <a:r>
              <a:rPr lang="es-ES" dirty="0"/>
              <a:t>El número de elementos de un conjunto finito es su cardinal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El único conjunto cuyo cardinal es 0 es el conjunto vacío </a:t>
            </a:r>
            <a:r>
              <a:rPr lang="es-ES" dirty="0" smtClean="0"/>
              <a:t>∅</a:t>
            </a:r>
          </a:p>
          <a:p>
            <a:pPr lvl="1"/>
            <a:r>
              <a:rPr lang="es-ES" dirty="0"/>
              <a:t> |</a:t>
            </a:r>
            <a:r>
              <a:rPr lang="es-ES" i="1" dirty="0"/>
              <a:t>A</a:t>
            </a:r>
            <a:r>
              <a:rPr lang="es-ES" dirty="0"/>
              <a:t>| = </a:t>
            </a:r>
            <a:r>
              <a:rPr lang="es-ES" dirty="0" smtClean="0"/>
              <a:t>3</a:t>
            </a:r>
          </a:p>
          <a:p>
            <a:pPr lvl="5"/>
            <a:endParaRPr lang="es-ES" dirty="0" smtClean="0"/>
          </a:p>
          <a:p>
            <a:r>
              <a:rPr lang="es-ES" dirty="0" smtClean="0"/>
              <a:t>Ejemplos</a:t>
            </a:r>
          </a:p>
          <a:p>
            <a:pPr lvl="1"/>
            <a:r>
              <a:rPr lang="es-ES" sz="1900" dirty="0"/>
              <a:t>Unión</a:t>
            </a:r>
            <a:r>
              <a:rPr lang="es-ES" sz="1900" dirty="0" smtClean="0"/>
              <a:t>: {</a:t>
            </a:r>
            <a:r>
              <a:rPr lang="es-ES" sz="1900" dirty="0"/>
              <a:t>1, </a:t>
            </a:r>
            <a:r>
              <a:rPr lang="es-ES" sz="1900" i="1" dirty="0"/>
              <a:t>a</a:t>
            </a:r>
            <a:r>
              <a:rPr lang="es-ES" sz="1900" dirty="0"/>
              <a:t>, 0} ∪ {2, </a:t>
            </a:r>
            <a:r>
              <a:rPr lang="es-ES" sz="1900" i="1" dirty="0"/>
              <a:t>b</a:t>
            </a:r>
            <a:r>
              <a:rPr lang="es-ES" sz="1900" dirty="0"/>
              <a:t>} = {2, </a:t>
            </a:r>
            <a:r>
              <a:rPr lang="es-ES" sz="1900" i="1" dirty="0"/>
              <a:t>b</a:t>
            </a:r>
            <a:r>
              <a:rPr lang="es-ES" sz="1900" dirty="0"/>
              <a:t>, 1, </a:t>
            </a:r>
            <a:r>
              <a:rPr lang="es-ES" sz="1900" i="1" dirty="0"/>
              <a:t>a</a:t>
            </a:r>
            <a:r>
              <a:rPr lang="es-ES" sz="1900" dirty="0"/>
              <a:t>, 0}</a:t>
            </a:r>
          </a:p>
          <a:p>
            <a:pPr lvl="1"/>
            <a:r>
              <a:rPr lang="es-ES" sz="1900" dirty="0" smtClean="0"/>
              <a:t>Intersección:  {</a:t>
            </a:r>
            <a:r>
              <a:rPr lang="es-ES" sz="1900" dirty="0"/>
              <a:t>5, </a:t>
            </a:r>
            <a:r>
              <a:rPr lang="es-ES" sz="1900" i="1" dirty="0"/>
              <a:t>z</a:t>
            </a:r>
            <a:r>
              <a:rPr lang="es-ES" sz="1900" dirty="0"/>
              <a:t>, ♠} ∩ {♠, </a:t>
            </a:r>
            <a:r>
              <a:rPr lang="es-ES" sz="1900" i="1" dirty="0"/>
              <a:t>a</a:t>
            </a:r>
            <a:r>
              <a:rPr lang="es-ES" sz="1900" dirty="0"/>
              <a:t>} = {♠}</a:t>
            </a:r>
          </a:p>
          <a:p>
            <a:pPr lvl="1"/>
            <a:r>
              <a:rPr lang="es-ES" sz="1900" dirty="0"/>
              <a:t>Diferencia</a:t>
            </a:r>
            <a:r>
              <a:rPr lang="es-ES" sz="1900" dirty="0" smtClean="0"/>
              <a:t>: {</a:t>
            </a:r>
            <a:r>
              <a:rPr lang="es-ES" sz="1900" dirty="0"/>
              <a:t>5, </a:t>
            </a:r>
            <a:r>
              <a:rPr lang="es-ES" sz="1900" i="1" dirty="0"/>
              <a:t>z</a:t>
            </a:r>
            <a:r>
              <a:rPr lang="es-ES" sz="1900" dirty="0"/>
              <a:t>, ♠} \ {♠, </a:t>
            </a:r>
            <a:r>
              <a:rPr lang="es-ES" sz="1900" i="1" dirty="0"/>
              <a:t>a</a:t>
            </a:r>
            <a:r>
              <a:rPr lang="es-ES" sz="1900" dirty="0"/>
              <a:t>} = {5, </a:t>
            </a:r>
            <a:r>
              <a:rPr lang="es-ES" sz="1900" i="1" dirty="0"/>
              <a:t>z</a:t>
            </a:r>
            <a:r>
              <a:rPr lang="es-ES" sz="1900" dirty="0"/>
              <a:t>}</a:t>
            </a:r>
          </a:p>
          <a:p>
            <a:pPr lvl="1"/>
            <a:r>
              <a:rPr lang="es-ES" sz="1900" dirty="0"/>
              <a:t>Diferencia simétrica:{♠, 5} </a:t>
            </a:r>
            <a:r>
              <a:rPr lang="el-GR" sz="1900" dirty="0"/>
              <a:t>Δ {8, #, ♠} = {5, #, 8}</a:t>
            </a:r>
          </a:p>
          <a:p>
            <a:pPr lvl="1"/>
            <a:r>
              <a:rPr lang="es-ES" sz="1900" dirty="0"/>
              <a:t>Producto cartesiano:</a:t>
            </a:r>
            <a:r>
              <a:rPr lang="el-GR" sz="1900" dirty="0" smtClean="0"/>
              <a:t>{</a:t>
            </a:r>
            <a:r>
              <a:rPr lang="el-GR" sz="1900" dirty="0"/>
              <a:t>1, </a:t>
            </a:r>
            <a:r>
              <a:rPr lang="es-ES" sz="1900" i="1" dirty="0"/>
              <a:t>a</a:t>
            </a:r>
            <a:r>
              <a:rPr lang="es-ES" sz="1900" dirty="0"/>
              <a:t>, 0} × {2, </a:t>
            </a:r>
            <a:r>
              <a:rPr lang="es-ES" sz="1900" i="1" dirty="0"/>
              <a:t>b</a:t>
            </a:r>
            <a:r>
              <a:rPr lang="es-ES" sz="1900" dirty="0"/>
              <a:t>} = {(1, 2), (1, </a:t>
            </a:r>
            <a:r>
              <a:rPr lang="es-ES" sz="1900" i="1" dirty="0"/>
              <a:t>b</a:t>
            </a:r>
            <a:r>
              <a:rPr lang="es-ES" sz="1900" dirty="0"/>
              <a:t>), (</a:t>
            </a:r>
            <a:r>
              <a:rPr lang="es-ES" sz="1900" i="1" dirty="0"/>
              <a:t>a</a:t>
            </a:r>
            <a:r>
              <a:rPr lang="es-ES" sz="1900" dirty="0"/>
              <a:t>, 2), (</a:t>
            </a:r>
            <a:r>
              <a:rPr lang="es-ES" sz="1900" i="1" dirty="0"/>
              <a:t>a</a:t>
            </a:r>
            <a:r>
              <a:rPr lang="es-ES" sz="1900" dirty="0"/>
              <a:t>, </a:t>
            </a:r>
            <a:r>
              <a:rPr lang="es-ES" sz="1900" i="1" dirty="0"/>
              <a:t>b</a:t>
            </a:r>
            <a:r>
              <a:rPr lang="es-ES" sz="1900" dirty="0"/>
              <a:t>), (0, 2), (0, </a:t>
            </a:r>
            <a:r>
              <a:rPr lang="es-ES" sz="1900" i="1" dirty="0"/>
              <a:t>b</a:t>
            </a:r>
            <a:r>
              <a:rPr lang="es-ES" sz="1900" dirty="0" smtClean="0"/>
              <a:t>)}</a:t>
            </a:r>
          </a:p>
          <a:p>
            <a:pPr lvl="4"/>
            <a:endParaRPr lang="es-ES" sz="1500" dirty="0" smtClean="0"/>
          </a:p>
          <a:p>
            <a:pPr lvl="4"/>
            <a:endParaRPr lang="es-ES" sz="1500" dirty="0"/>
          </a:p>
          <a:p>
            <a:pPr algn="ctr"/>
            <a:r>
              <a:rPr lang="es-ES" dirty="0" smtClean="0"/>
              <a:t>Que relación hay entre el Algebra de Boole y la Teoría de Conjuntos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2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Autómata finito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554152" cy="4968552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Un autómata finito (AF) o máquina de estado finito es un modelo matemático que realiza cómputos en forma automática sobre una entrada para producir una salida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Este modelo está conformado </a:t>
            </a:r>
            <a:r>
              <a:rPr lang="es-ES" dirty="0" smtClean="0"/>
              <a:t>por:</a:t>
            </a:r>
          </a:p>
          <a:p>
            <a:pPr lvl="1"/>
            <a:r>
              <a:rPr lang="es-ES" dirty="0" smtClean="0"/>
              <a:t>un alfabeto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conjunto de estados </a:t>
            </a:r>
            <a:endParaRPr lang="es-ES" dirty="0" smtClean="0"/>
          </a:p>
          <a:p>
            <a:pPr lvl="1"/>
            <a:r>
              <a:rPr lang="es-ES" dirty="0" smtClean="0"/>
              <a:t>un </a:t>
            </a:r>
            <a:r>
              <a:rPr lang="es-ES" dirty="0"/>
              <a:t>conjunto de transiciones entre dichos </a:t>
            </a:r>
            <a:r>
              <a:rPr lang="es-ES" dirty="0" smtClean="0"/>
              <a:t>estados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Su </a:t>
            </a:r>
            <a:r>
              <a:rPr lang="es-ES" dirty="0"/>
              <a:t>funcionamiento se basa </a:t>
            </a:r>
            <a:r>
              <a:rPr lang="es-ES" dirty="0" smtClean="0"/>
              <a:t>en: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función de </a:t>
            </a:r>
            <a:r>
              <a:rPr lang="es-ES" dirty="0" smtClean="0"/>
              <a:t>transición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estado inicial </a:t>
            </a:r>
            <a:endParaRPr lang="es-ES" dirty="0" smtClean="0"/>
          </a:p>
          <a:p>
            <a:pPr lvl="1"/>
            <a:r>
              <a:rPr lang="es-ES" dirty="0" smtClean="0"/>
              <a:t>una </a:t>
            </a:r>
            <a:r>
              <a:rPr lang="es-ES" dirty="0"/>
              <a:t>cadena de caracteres </a:t>
            </a:r>
            <a:endParaRPr lang="es-ES" dirty="0" smtClean="0"/>
          </a:p>
          <a:p>
            <a:pPr lvl="2"/>
            <a:r>
              <a:rPr lang="es-ES" dirty="0" smtClean="0"/>
              <a:t>pertenecientes </a:t>
            </a:r>
            <a:r>
              <a:rPr lang="es-ES" dirty="0"/>
              <a:t>al alfabeto (la entrada),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Se </a:t>
            </a:r>
            <a:r>
              <a:rPr lang="es-ES" dirty="0"/>
              <a:t>va leyendo </a:t>
            </a:r>
            <a:r>
              <a:rPr lang="es-ES" dirty="0" smtClean="0"/>
              <a:t>la </a:t>
            </a:r>
            <a:r>
              <a:rPr lang="es-ES" dirty="0"/>
              <a:t>cadena a medida que el autómata se desplaza de un estado a otro, para finalmente detenerse en un estado final o de aceptación, que representa la </a:t>
            </a:r>
            <a:r>
              <a:rPr lang="es-ES" dirty="0" smtClean="0"/>
              <a:t>salida</a:t>
            </a:r>
            <a:endParaRPr lang="es-ES" dirty="0"/>
          </a:p>
          <a:p>
            <a:r>
              <a:rPr lang="es-ES" dirty="0" smtClean="0"/>
              <a:t>Se va </a:t>
            </a:r>
            <a:r>
              <a:rPr lang="es-ES" dirty="0"/>
              <a:t>cambiando de estado de acuerdo a lo determinado por la </a:t>
            </a:r>
            <a:r>
              <a:rPr lang="es-ES" i="1" dirty="0"/>
              <a:t>función de transición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Dar ejemplos</a:t>
            </a:r>
            <a:endParaRPr lang="es-ES" dirty="0"/>
          </a:p>
        </p:txBody>
      </p:sp>
      <p:pic>
        <p:nvPicPr>
          <p:cNvPr id="4" name="Picture 2" descr="http://upload.wikimedia.org/wikipedia/commons/thumb/3/3d/Maquina.png/250px-Maqu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2896"/>
            <a:ext cx="2870678" cy="15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Autómatas Finitos y Lenguajes Regulares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585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Problema:</a:t>
            </a:r>
          </a:p>
          <a:p>
            <a:pPr lvl="1"/>
            <a:r>
              <a:rPr lang="es-ES" dirty="0"/>
              <a:t>Dado un lenguaje L definido sobre un alfabeto A y una cadena </a:t>
            </a:r>
            <a:r>
              <a:rPr lang="es-ES" dirty="0" smtClean="0"/>
              <a:t>x arbitraria</a:t>
            </a:r>
            <a:r>
              <a:rPr lang="es-ES" dirty="0"/>
              <a:t>, determinar si x </a:t>
            </a:r>
            <a:r>
              <a:rPr lang="az-Cyrl-AZ" dirty="0" smtClean="0"/>
              <a:t>Є</a:t>
            </a:r>
            <a:r>
              <a:rPr lang="es-ES" dirty="0" smtClean="0"/>
              <a:t>L </a:t>
            </a:r>
            <a:r>
              <a:rPr lang="es-ES" dirty="0"/>
              <a:t>o x </a:t>
            </a:r>
            <a:r>
              <a:rPr lang="es-ES" dirty="0" smtClean="0"/>
              <a:t>¬</a:t>
            </a:r>
            <a:r>
              <a:rPr lang="az-Cyrl-AZ" dirty="0" smtClean="0"/>
              <a:t>Є</a:t>
            </a:r>
            <a:r>
              <a:rPr lang="es-ES" dirty="0" smtClean="0"/>
              <a:t>L</a:t>
            </a:r>
            <a:r>
              <a:rPr lang="es-E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9297" t="52500" r="29687" b="13750"/>
          <a:stretch>
            <a:fillRect/>
          </a:stretch>
        </p:blipFill>
        <p:spPr bwMode="auto">
          <a:xfrm>
            <a:off x="2011990" y="3216966"/>
            <a:ext cx="5368322" cy="258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Autómatas Finitos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72560" cy="4929222"/>
          </a:xfrm>
        </p:spPr>
        <p:txBody>
          <a:bodyPr>
            <a:normAutofit/>
          </a:bodyPr>
          <a:lstStyle/>
          <a:p>
            <a:r>
              <a:rPr lang="es-ES" dirty="0"/>
              <a:t>Un </a:t>
            </a:r>
            <a:r>
              <a:rPr lang="es-ES" b="1" dirty="0"/>
              <a:t>Autómata Finito es un modelo matemático de una </a:t>
            </a:r>
            <a:r>
              <a:rPr lang="es-ES" b="1" dirty="0" smtClean="0"/>
              <a:t>máquina </a:t>
            </a:r>
            <a:r>
              <a:rPr lang="es-ES" dirty="0" smtClean="0"/>
              <a:t>abstracta </a:t>
            </a:r>
            <a:r>
              <a:rPr lang="es-ES" dirty="0"/>
              <a:t>con entradas y salidas discretas.</a:t>
            </a:r>
          </a:p>
          <a:p>
            <a:pPr lvl="1"/>
            <a:r>
              <a:rPr lang="es-ES" dirty="0" smtClean="0"/>
              <a:t>Dos </a:t>
            </a:r>
            <a:r>
              <a:rPr lang="es-ES" dirty="0"/>
              <a:t>puntos de vista:</a:t>
            </a:r>
          </a:p>
          <a:p>
            <a:pPr lvl="2"/>
            <a:r>
              <a:rPr lang="es-ES" dirty="0"/>
              <a:t> Como dispositivo </a:t>
            </a:r>
            <a:r>
              <a:rPr lang="es-ES" b="1" dirty="0"/>
              <a:t>reconocedor de </a:t>
            </a:r>
            <a:r>
              <a:rPr lang="es-ES" b="1" dirty="0" smtClean="0"/>
              <a:t>la </a:t>
            </a:r>
            <a:r>
              <a:rPr lang="es-ES" dirty="0" smtClean="0"/>
              <a:t>pertenencia </a:t>
            </a:r>
            <a:r>
              <a:rPr lang="es-ES" dirty="0"/>
              <a:t>de una cadena a un </a:t>
            </a:r>
            <a:r>
              <a:rPr lang="es-ES" dirty="0" smtClean="0"/>
              <a:t>lenguaje regular</a:t>
            </a:r>
            <a:r>
              <a:rPr lang="es-ES" dirty="0"/>
              <a:t>.</a:t>
            </a:r>
          </a:p>
          <a:p>
            <a:pPr lvl="2"/>
            <a:r>
              <a:rPr lang="es-ES" dirty="0" smtClean="0"/>
              <a:t>Como </a:t>
            </a:r>
            <a:r>
              <a:rPr lang="es-ES" b="1" dirty="0"/>
              <a:t>traductor de una cadena en otra.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AF puede leer símbolos de una cinta, y puede estar en </a:t>
            </a:r>
            <a:r>
              <a:rPr lang="es-ES" dirty="0" smtClean="0"/>
              <a:t>un número </a:t>
            </a:r>
            <a:r>
              <a:rPr lang="es-ES" dirty="0"/>
              <a:t>finito de estados.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Autómatas Finitos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90023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Aplicaciones:</a:t>
            </a:r>
          </a:p>
          <a:p>
            <a:pPr lvl="1"/>
            <a:r>
              <a:rPr lang="es-ES" dirty="0"/>
              <a:t>Análisis de cadenas de caracteres (búsqueda de una cadena </a:t>
            </a:r>
            <a:r>
              <a:rPr lang="es-ES" dirty="0" smtClean="0"/>
              <a:t>en un </a:t>
            </a:r>
            <a:r>
              <a:rPr lang="es-ES" dirty="0"/>
              <a:t>archivo de texto, reconocimiento de cadenas que </a:t>
            </a:r>
            <a:r>
              <a:rPr lang="es-ES" dirty="0" smtClean="0"/>
              <a:t>satisfacen ciertos </a:t>
            </a:r>
            <a:r>
              <a:rPr lang="es-ES" dirty="0"/>
              <a:t>criterios, etc</a:t>
            </a:r>
            <a:r>
              <a:rPr lang="es-ES" dirty="0" smtClean="0"/>
              <a:t>.)</a:t>
            </a:r>
            <a:endParaRPr lang="es-ES" dirty="0"/>
          </a:p>
          <a:p>
            <a:r>
              <a:rPr lang="es-ES" dirty="0"/>
              <a:t> Reproductor de video, máquina expendedora de boletos, etc.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9297" t="56250" r="26758" b="18750"/>
          <a:stretch>
            <a:fillRect/>
          </a:stretch>
        </p:blipFill>
        <p:spPr bwMode="auto">
          <a:xfrm>
            <a:off x="714348" y="3405187"/>
            <a:ext cx="7572428" cy="252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2521</TotalTime>
  <Words>1975</Words>
  <Application>Microsoft Office PowerPoint</Application>
  <PresentationFormat>Presentación en pantalla (4:3)</PresentationFormat>
  <Paragraphs>294</Paragraphs>
  <Slides>33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Civil</vt:lpstr>
      <vt:lpstr>Autómatas Finitos y Lenguajes Regulares</vt:lpstr>
      <vt:lpstr>Teoría de conjuntos Repaso</vt:lpstr>
      <vt:lpstr>Producto cartesiano</vt:lpstr>
      <vt:lpstr>ejemplo, dados los conjuntos:</vt:lpstr>
      <vt:lpstr>Conjuntos</vt:lpstr>
      <vt:lpstr>Autómata finito</vt:lpstr>
      <vt:lpstr>Autómatas Finitos y Lenguajes Regulares</vt:lpstr>
      <vt:lpstr>Autómatas Finitos</vt:lpstr>
      <vt:lpstr>Autómatas Finitos</vt:lpstr>
      <vt:lpstr>Autómatas Finitos Reconocedores</vt:lpstr>
      <vt:lpstr>Autómatas Finitos Reconocedores</vt:lpstr>
      <vt:lpstr>Autómatas Finitos Reconocedores</vt:lpstr>
      <vt:lpstr>Autómatas Finitos Reconocedores</vt:lpstr>
      <vt:lpstr>Autómatas Finitos Reconocedores</vt:lpstr>
      <vt:lpstr>Autómatas Finitos Reconocedores</vt:lpstr>
      <vt:lpstr>Autómatas Finitos Reconocedores</vt:lpstr>
      <vt:lpstr>Autómatas Finitos Reconocedores</vt:lpstr>
      <vt:lpstr>Autómatas Finitos Reconocedores</vt:lpstr>
      <vt:lpstr>Lenguaje aceptado por un AFD</vt:lpstr>
      <vt:lpstr>Diseño de Autómatas Finitos</vt:lpstr>
      <vt:lpstr>Ejemplo</vt:lpstr>
      <vt:lpstr>Autómatas Finitos Traductores</vt:lpstr>
      <vt:lpstr>Autómatas Finitos Traductores</vt:lpstr>
      <vt:lpstr>Autómatas Finitos Traductores</vt:lpstr>
      <vt:lpstr>Autómatas Finitos Traductores</vt:lpstr>
      <vt:lpstr>Autómatas Finitos Modelos</vt:lpstr>
      <vt:lpstr>Autómatas Finitos Modelos</vt:lpstr>
      <vt:lpstr>Máquina de Moore</vt:lpstr>
      <vt:lpstr>Máquina de Mealy</vt:lpstr>
      <vt:lpstr>Cronograma de la máquina de estados</vt:lpstr>
      <vt:lpstr>Autómata finito determinista</vt:lpstr>
      <vt:lpstr>Autómata finito no determinista</vt:lpstr>
      <vt:lpstr>Autómata finito no determinista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AUTOMATAS FINITOS</dc:title>
  <dc:creator>Valued Acer Customer</dc:creator>
  <cp:lastModifiedBy>omicolini</cp:lastModifiedBy>
  <cp:revision>31</cp:revision>
  <dcterms:created xsi:type="dcterms:W3CDTF">2011-03-27T21:31:15Z</dcterms:created>
  <dcterms:modified xsi:type="dcterms:W3CDTF">2016-03-22T20:55:39Z</dcterms:modified>
</cp:coreProperties>
</file>