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94" autoAdjust="0"/>
  </p:normalViewPr>
  <p:slideViewPr>
    <p:cSldViewPr>
      <p:cViewPr varScale="1">
        <p:scale>
          <a:sx n="87" d="100"/>
          <a:sy n="87" d="100"/>
        </p:scale>
        <p:origin x="-132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3B5DF-D434-4EB3-A38B-D4DCAC3414E8}" type="datetimeFigureOut">
              <a:rPr lang="es-AR" smtClean="0"/>
              <a:t>2/10/2016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D8B53-B920-4807-9B42-8A62FE845B1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113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trata de un ejemplo de análisis muy sencillo, ya que podríamos haber hecho lo mismo con el método </a:t>
            </a:r>
            <a:r>
              <a:rPr lang="es-A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startswith</a:t>
            </a:r>
            <a:r>
              <a:rPr lang="es-A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de la librería de cadenas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D8B53-B920-4807-9B42-8A62FE845B12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661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Puedes pensar en el </a:t>
            </a:r>
            <a:r>
              <a:rPr lang="es-A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comod´ın</a:t>
            </a:r>
            <a:r>
              <a:rPr lang="es-A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“.+” como una </a:t>
            </a:r>
            <a:r>
              <a:rPr lang="es-A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</a:t>
            </a:r>
            <a:r>
              <a:rPr lang="es-A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´</a:t>
            </a:r>
            <a:r>
              <a:rPr lang="es-A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s-A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equivale a todos los</a:t>
            </a:r>
          </a:p>
          <a:p>
            <a:r>
              <a:rPr lang="es-A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caracteres que </a:t>
            </a:r>
            <a:r>
              <a:rPr lang="es-A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est´an</a:t>
            </a:r>
            <a:r>
              <a:rPr lang="es-A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entre los dos-puntos y el </a:t>
            </a:r>
            <a:r>
              <a:rPr lang="es-A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s´ımbolo</a:t>
            </a:r>
            <a:r>
              <a:rPr lang="es-A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arroba.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D8B53-B920-4807-9B42-8A62FE845B12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0082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Traduciendo la </a:t>
            </a:r>
            <a:r>
              <a:rPr lang="es-A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expresi</a:t>
            </a:r>
            <a:r>
              <a:rPr lang="es-A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s-A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regular, estamos buscando </a:t>
            </a:r>
            <a:r>
              <a:rPr lang="es-A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subcadenas</a:t>
            </a:r>
            <a:r>
              <a:rPr lang="es-A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tengan al menos un </a:t>
            </a:r>
            <a:r>
              <a:rPr lang="es-A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</a:t>
            </a:r>
            <a:r>
              <a:rPr lang="es-A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no sea un espacio en blanco, seguido por un signo arroba,</a:t>
            </a:r>
          </a:p>
          <a:p>
            <a:r>
              <a:rPr lang="es-A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seguido por al menos un </a:t>
            </a:r>
            <a:r>
              <a:rPr lang="es-A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</a:t>
            </a:r>
            <a:r>
              <a:rPr lang="es-A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mas que tampoco sea un espacio en blanco. El “\S+” equivale a tantos caracteres no-espacio-en-blanco como sea posible.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D8B53-B920-4807-9B42-8A62FE845B12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9624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Esto se va volviendo un poco complicado y seguramente ya empiezas a ver por que las expresiones regulares tienen su propio lenguaje para ellas solas. Traduciendo esta </a:t>
            </a:r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expresion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regular, estamos buscando </a:t>
            </a:r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subcadenas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comiencen con una </a:t>
            </a:r>
            <a:r>
              <a:rPr lang="es-A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´</a:t>
            </a:r>
            <a:r>
              <a:rPr lang="es-A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unica</a:t>
            </a:r>
            <a:r>
              <a:rPr lang="es-A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letra (</a:t>
            </a:r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minuscula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mayuscula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o un numero “[a-zA-Z0-9]”, seguido por cero o mas caracteres no-en-blanco (“\S*”), seguidos por un </a:t>
            </a:r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sımbolo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arroba, seguidos por cero o mas caracteres no-en-blanco (“\S*”), seguidos por una letra </a:t>
            </a:r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mayuscula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minuscula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Fıjate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hemos cambiado de “+” a “*” para indicar cero o mas caracteres no-blancos, dado que “[a-zA-Z0-9]” ya es un </a:t>
            </a:r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no-</a:t>
            </a:r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enblanco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Recuerda que el “*” o “+” se aplica al </a:t>
            </a:r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queda inmediatamente a la izquierda del mas o del asterisco.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D8B53-B920-4807-9B42-8A62FE845B12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516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470025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F1BF-87AD-4FF1-905A-35B6195CD445}" type="datetimeFigureOut">
              <a:rPr lang="es-AR" smtClean="0"/>
              <a:t>2/10/2016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2A4A-5CDE-4697-A3A8-4057AD14A00E}" type="slidenum">
              <a:rPr lang="es-AR" smtClean="0"/>
              <a:t>‹Nº›</a:t>
            </a:fld>
            <a:endParaRPr lang="es-A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842493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47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F1BF-87AD-4FF1-905A-35B6195CD445}" type="datetimeFigureOut">
              <a:rPr lang="es-AR" smtClean="0"/>
              <a:t>2/10/2016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2A4A-5CDE-4697-A3A8-4057AD14A0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529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F1BF-87AD-4FF1-905A-35B6195CD445}" type="datetimeFigureOut">
              <a:rPr lang="es-AR" smtClean="0"/>
              <a:t>2/10/2016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2A4A-5CDE-4697-A3A8-4057AD14A0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424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F1BF-87AD-4FF1-905A-35B6195CD445}" type="datetimeFigureOut">
              <a:rPr lang="es-AR" smtClean="0"/>
              <a:t>2/10/2016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2A4A-5CDE-4697-A3A8-4057AD14A00E}" type="slidenum">
              <a:rPr lang="es-AR" smtClean="0"/>
              <a:t>‹Nº›</a:t>
            </a:fld>
            <a:endParaRPr lang="es-A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42493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83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F1BF-87AD-4FF1-905A-35B6195CD445}" type="datetimeFigureOut">
              <a:rPr lang="es-AR" smtClean="0"/>
              <a:t>2/10/2016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2A4A-5CDE-4697-A3A8-4057AD14A0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93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F1BF-87AD-4FF1-905A-35B6195CD445}" type="datetimeFigureOut">
              <a:rPr lang="es-AR" smtClean="0"/>
              <a:t>2/10/2016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2A4A-5CDE-4697-A3A8-4057AD14A0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898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F1BF-87AD-4FF1-905A-35B6195CD445}" type="datetimeFigureOut">
              <a:rPr lang="es-AR" smtClean="0"/>
              <a:t>2/10/2016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2A4A-5CDE-4697-A3A8-4057AD14A0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45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F1BF-87AD-4FF1-905A-35B6195CD445}" type="datetimeFigureOut">
              <a:rPr lang="es-AR" smtClean="0"/>
              <a:t>2/10/2016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2A4A-5CDE-4697-A3A8-4057AD14A0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676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F1BF-87AD-4FF1-905A-35B6195CD445}" type="datetimeFigureOut">
              <a:rPr lang="es-AR" smtClean="0"/>
              <a:t>2/10/2016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2A4A-5CDE-4697-A3A8-4057AD14A0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505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F1BF-87AD-4FF1-905A-35B6195CD445}" type="datetimeFigureOut">
              <a:rPr lang="es-AR" smtClean="0"/>
              <a:t>2/10/2016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2A4A-5CDE-4697-A3A8-4057AD14A0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868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F1BF-87AD-4FF1-905A-35B6195CD445}" type="datetimeFigureOut">
              <a:rPr lang="es-AR" smtClean="0"/>
              <a:t>2/10/2016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2A4A-5CDE-4697-A3A8-4057AD14A0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62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4F1BF-87AD-4FF1-905A-35B6195CD445}" type="datetimeFigureOut">
              <a:rPr lang="es-AR" smtClean="0"/>
              <a:t>2/10/2016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A2A4A-5CDE-4697-A3A8-4057AD14A00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15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en.marquard@uct.ac.z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Expresiones regulares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Python para informáticos</a:t>
            </a:r>
          </a:p>
          <a:p>
            <a:r>
              <a:rPr lang="es-AR" dirty="0" smtClean="0"/>
              <a:t>2016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2315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Combinar </a:t>
            </a:r>
            <a:r>
              <a:rPr lang="es-AR" dirty="0" smtClean="0"/>
              <a:t>búsqueda </a:t>
            </a:r>
            <a:r>
              <a:rPr lang="es-AR" dirty="0"/>
              <a:t>y </a:t>
            </a:r>
            <a:r>
              <a:rPr lang="es-AR" dirty="0" smtClean="0"/>
              <a:t>extracción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997152"/>
          </a:xfrm>
        </p:spPr>
        <p:txBody>
          <a:bodyPr>
            <a:normAutofit fontScale="85000" lnSpcReduction="20000"/>
          </a:bodyPr>
          <a:lstStyle/>
          <a:p>
            <a:r>
              <a:rPr lang="es-AR" dirty="0"/>
              <a:t>Si queremos encontrar </a:t>
            </a:r>
            <a:r>
              <a:rPr lang="es-AR" dirty="0" smtClean="0"/>
              <a:t>números </a:t>
            </a:r>
            <a:r>
              <a:rPr lang="es-AR" dirty="0"/>
              <a:t>en </a:t>
            </a:r>
            <a:r>
              <a:rPr lang="es-AR" dirty="0" smtClean="0"/>
              <a:t>líneas </a:t>
            </a:r>
            <a:r>
              <a:rPr lang="es-AR" dirty="0"/>
              <a:t>que comienzan con la cadena “X-”, </a:t>
            </a:r>
            <a:r>
              <a:rPr lang="es-AR" dirty="0" smtClean="0"/>
              <a:t>como en</a:t>
            </a:r>
            <a:r>
              <a:rPr lang="es-AR" dirty="0"/>
              <a:t>:</a:t>
            </a:r>
          </a:p>
          <a:p>
            <a:pPr marL="0" indent="0" algn="ctr">
              <a:buNone/>
            </a:pPr>
            <a:r>
              <a:rPr lang="es-AR" dirty="0" smtClean="0"/>
              <a:t> X-DSPAM-</a:t>
            </a:r>
            <a:r>
              <a:rPr lang="es-AR" dirty="0" err="1" smtClean="0"/>
              <a:t>Confidence</a:t>
            </a:r>
            <a:r>
              <a:rPr lang="es-AR" dirty="0"/>
              <a:t>: 0.8475</a:t>
            </a:r>
          </a:p>
          <a:p>
            <a:pPr marL="0" indent="0" algn="ctr">
              <a:buNone/>
            </a:pPr>
            <a:r>
              <a:rPr lang="es-AR" dirty="0"/>
              <a:t>X-DSPAM-</a:t>
            </a:r>
            <a:r>
              <a:rPr lang="es-AR" dirty="0" err="1"/>
              <a:t>Probability</a:t>
            </a:r>
            <a:r>
              <a:rPr lang="es-AR" dirty="0"/>
              <a:t>: </a:t>
            </a:r>
            <a:r>
              <a:rPr lang="es-AR" dirty="0" smtClean="0"/>
              <a:t>0.0000</a:t>
            </a:r>
          </a:p>
          <a:p>
            <a:r>
              <a:rPr lang="es-AR" dirty="0"/>
              <a:t>Querremos extraer solamente los </a:t>
            </a:r>
            <a:r>
              <a:rPr lang="es-AR" dirty="0" smtClean="0"/>
              <a:t>números </a:t>
            </a:r>
            <a:r>
              <a:rPr lang="es-AR" dirty="0"/>
              <a:t>de las </a:t>
            </a:r>
            <a:r>
              <a:rPr lang="es-AR" dirty="0" smtClean="0"/>
              <a:t>líneas </a:t>
            </a:r>
            <a:r>
              <a:rPr lang="es-AR" dirty="0"/>
              <a:t>que tengan </a:t>
            </a:r>
            <a:r>
              <a:rPr lang="es-AR" dirty="0" smtClean="0"/>
              <a:t>la sintaxis indicada</a:t>
            </a:r>
          </a:p>
          <a:p>
            <a:pPr marL="0" indent="0" algn="ctr">
              <a:buNone/>
            </a:pPr>
            <a:r>
              <a:rPr lang="es-AR" dirty="0"/>
              <a:t>ˆX-.*: [0-9</a:t>
            </a:r>
            <a:r>
              <a:rPr lang="es-AR" dirty="0" smtClean="0"/>
              <a:t>.]+</a:t>
            </a:r>
          </a:p>
          <a:p>
            <a:pPr lvl="1"/>
            <a:r>
              <a:rPr lang="es-AR" dirty="0"/>
              <a:t>queremos las </a:t>
            </a:r>
            <a:r>
              <a:rPr lang="es-AR" dirty="0" err="1" smtClean="0"/>
              <a:t>lıneas</a:t>
            </a:r>
            <a:r>
              <a:rPr lang="es-AR" dirty="0" smtClean="0"/>
              <a:t> </a:t>
            </a:r>
            <a:r>
              <a:rPr lang="es-AR" dirty="0"/>
              <a:t>que </a:t>
            </a:r>
            <a:r>
              <a:rPr lang="es-AR" dirty="0" smtClean="0"/>
              <a:t>comiencen con </a:t>
            </a:r>
            <a:r>
              <a:rPr lang="es-AR" dirty="0"/>
              <a:t>“X-”, seguidas por cero o </a:t>
            </a:r>
            <a:r>
              <a:rPr lang="es-AR" dirty="0" smtClean="0"/>
              <a:t>mas </a:t>
            </a:r>
            <a:r>
              <a:rPr lang="es-AR" dirty="0"/>
              <a:t>caracteres (“.*”), seguidas por dos-puntos </a:t>
            </a:r>
            <a:r>
              <a:rPr lang="es-AR" dirty="0" smtClean="0"/>
              <a:t>(“:”) y </a:t>
            </a:r>
            <a:r>
              <a:rPr lang="es-AR" dirty="0"/>
              <a:t>luego un espacio. </a:t>
            </a:r>
            <a:endParaRPr lang="es-AR" dirty="0" smtClean="0"/>
          </a:p>
          <a:p>
            <a:pPr lvl="1"/>
            <a:r>
              <a:rPr lang="es-AR" dirty="0" smtClean="0"/>
              <a:t>Después </a:t>
            </a:r>
            <a:r>
              <a:rPr lang="es-AR" dirty="0"/>
              <a:t>del espacio busca uno o </a:t>
            </a:r>
            <a:r>
              <a:rPr lang="es-AR" dirty="0" smtClean="0"/>
              <a:t>mas </a:t>
            </a:r>
            <a:r>
              <a:rPr lang="es-AR" dirty="0"/>
              <a:t>caracteres que sean </a:t>
            </a:r>
            <a:r>
              <a:rPr lang="es-AR" dirty="0" smtClean="0"/>
              <a:t>o bien dígitos </a:t>
            </a:r>
            <a:r>
              <a:rPr lang="es-AR" dirty="0"/>
              <a:t>(0-9) o puntos “[0-9</a:t>
            </a:r>
            <a:r>
              <a:rPr lang="es-AR" dirty="0" smtClean="0"/>
              <a:t>.]+”, dentro </a:t>
            </a:r>
            <a:r>
              <a:rPr lang="es-AR" dirty="0"/>
              <a:t>de los corchetes, el </a:t>
            </a:r>
            <a:r>
              <a:rPr lang="es-AR" dirty="0" smtClean="0"/>
              <a:t>punto coincide </a:t>
            </a:r>
            <a:r>
              <a:rPr lang="es-AR" dirty="0"/>
              <a:t>con un punto real (es decir, dentro de los corchetes no </a:t>
            </a:r>
            <a:r>
              <a:rPr lang="es-AR" dirty="0" smtClean="0"/>
              <a:t>actúa como comodín).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805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Combinar búsqueda y extracción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 fontScale="85000" lnSpcReduction="20000"/>
          </a:bodyPr>
          <a:lstStyle/>
          <a:p>
            <a:pPr marL="914400" lvl="2" indent="0">
              <a:buNone/>
            </a:pPr>
            <a:r>
              <a:rPr lang="es-AR" dirty="0" err="1"/>
              <a:t>import</a:t>
            </a:r>
            <a:r>
              <a:rPr lang="es-AR" dirty="0"/>
              <a:t> re</a:t>
            </a:r>
          </a:p>
          <a:p>
            <a:pPr marL="914400" lvl="2" indent="0">
              <a:buNone/>
            </a:pPr>
            <a:r>
              <a:rPr lang="es-AR" dirty="0" err="1"/>
              <a:t>manf</a:t>
            </a:r>
            <a:r>
              <a:rPr lang="es-AR" dirty="0"/>
              <a:t> = open('mbox-short.txt')</a:t>
            </a:r>
          </a:p>
          <a:p>
            <a:pPr marL="914400" lvl="2" indent="0">
              <a:buNone/>
            </a:pPr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linea</a:t>
            </a:r>
            <a:r>
              <a:rPr lang="es-AR" dirty="0"/>
              <a:t> in </a:t>
            </a:r>
            <a:r>
              <a:rPr lang="es-AR" dirty="0" err="1"/>
              <a:t>manf</a:t>
            </a:r>
            <a:r>
              <a:rPr lang="es-AR" dirty="0"/>
              <a:t>:</a:t>
            </a:r>
          </a:p>
          <a:p>
            <a:pPr marL="914400" lvl="2" indent="0">
              <a:buNone/>
            </a:pPr>
            <a:r>
              <a:rPr lang="es-AR" dirty="0" smtClean="0"/>
              <a:t>	</a:t>
            </a:r>
            <a:r>
              <a:rPr lang="es-AR" dirty="0" err="1" smtClean="0"/>
              <a:t>linea</a:t>
            </a:r>
            <a:r>
              <a:rPr lang="es-AR" dirty="0" smtClean="0"/>
              <a:t> </a:t>
            </a:r>
            <a:r>
              <a:rPr lang="es-AR" dirty="0"/>
              <a:t>= </a:t>
            </a:r>
            <a:r>
              <a:rPr lang="es-AR" dirty="0" err="1"/>
              <a:t>linea.rstrip</a:t>
            </a:r>
            <a:r>
              <a:rPr lang="es-AR" dirty="0"/>
              <a:t>()</a:t>
            </a:r>
          </a:p>
          <a:p>
            <a:pPr marL="914400" lvl="2" indent="0">
              <a:buNone/>
            </a:pPr>
            <a:r>
              <a:rPr lang="en-US" dirty="0" smtClean="0"/>
              <a:t>	if </a:t>
            </a:r>
            <a:r>
              <a:rPr lang="en-US" dirty="0" err="1"/>
              <a:t>re.search</a:t>
            </a:r>
            <a:r>
              <a:rPr lang="en-US" dirty="0"/>
              <a:t>('ˆX\S*: [0-9.]+', </a:t>
            </a:r>
            <a:r>
              <a:rPr lang="en-US" dirty="0" err="1"/>
              <a:t>linea</a:t>
            </a:r>
            <a:r>
              <a:rPr lang="en-US" dirty="0"/>
              <a:t>) :</a:t>
            </a:r>
          </a:p>
          <a:p>
            <a:pPr marL="914400" lvl="2" indent="0">
              <a:buNone/>
            </a:pPr>
            <a:r>
              <a:rPr lang="es-AR" dirty="0" smtClean="0"/>
              <a:t>		</a:t>
            </a:r>
            <a:r>
              <a:rPr lang="es-AR" dirty="0" err="1" smtClean="0"/>
              <a:t>print</a:t>
            </a:r>
            <a:r>
              <a:rPr lang="es-AR" dirty="0" smtClean="0"/>
              <a:t> </a:t>
            </a:r>
            <a:r>
              <a:rPr lang="es-AR" dirty="0" err="1" smtClean="0"/>
              <a:t>linea</a:t>
            </a:r>
            <a:endParaRPr lang="es-AR" dirty="0" smtClean="0"/>
          </a:p>
          <a:p>
            <a:pPr marL="914400" lvl="2" indent="0">
              <a:buNone/>
            </a:pPr>
            <a:endParaRPr lang="es-AR" dirty="0"/>
          </a:p>
          <a:p>
            <a:r>
              <a:rPr lang="es-AR" dirty="0"/>
              <a:t>Cuando ejecutemos el programa, veremos los datos correctamente filtrados </a:t>
            </a:r>
            <a:r>
              <a:rPr lang="es-AR" dirty="0" smtClean="0"/>
              <a:t>para mostrar solo </a:t>
            </a:r>
            <a:r>
              <a:rPr lang="es-AR" dirty="0"/>
              <a:t>las </a:t>
            </a:r>
            <a:r>
              <a:rPr lang="es-AR" dirty="0" err="1" smtClean="0"/>
              <a:t>lıneas</a:t>
            </a:r>
            <a:r>
              <a:rPr lang="es-AR" dirty="0" smtClean="0"/>
              <a:t> </a:t>
            </a:r>
            <a:r>
              <a:rPr lang="es-AR" dirty="0"/>
              <a:t>que estamos buscando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pPr marL="914400" lvl="2" indent="0">
              <a:buNone/>
            </a:pPr>
            <a:r>
              <a:rPr lang="es-AR" dirty="0"/>
              <a:t>X-DSPAM-</a:t>
            </a:r>
            <a:r>
              <a:rPr lang="es-AR" dirty="0" err="1"/>
              <a:t>Confidence</a:t>
            </a:r>
            <a:r>
              <a:rPr lang="es-AR" dirty="0"/>
              <a:t>: 0.8475</a:t>
            </a:r>
          </a:p>
          <a:p>
            <a:pPr marL="914400" lvl="2" indent="0">
              <a:buNone/>
            </a:pPr>
            <a:r>
              <a:rPr lang="es-AR" dirty="0"/>
              <a:t>X-DSPAM-</a:t>
            </a:r>
            <a:r>
              <a:rPr lang="es-AR" dirty="0" err="1"/>
              <a:t>Probability</a:t>
            </a:r>
            <a:r>
              <a:rPr lang="es-AR" dirty="0"/>
              <a:t>: 0.0000</a:t>
            </a:r>
          </a:p>
          <a:p>
            <a:pPr marL="914400" lvl="2" indent="0">
              <a:buNone/>
            </a:pPr>
            <a:r>
              <a:rPr lang="es-AR" dirty="0"/>
              <a:t>X-DSPAM-</a:t>
            </a:r>
            <a:r>
              <a:rPr lang="es-AR" dirty="0" err="1"/>
              <a:t>Confidence</a:t>
            </a:r>
            <a:r>
              <a:rPr lang="es-AR" dirty="0"/>
              <a:t>: 0.6178</a:t>
            </a:r>
          </a:p>
          <a:p>
            <a:pPr marL="914400" lvl="2" indent="0">
              <a:buNone/>
            </a:pPr>
            <a:r>
              <a:rPr lang="es-AR" dirty="0"/>
              <a:t>X-DSPAM-</a:t>
            </a:r>
            <a:r>
              <a:rPr lang="es-AR" dirty="0" err="1"/>
              <a:t>Probability</a:t>
            </a:r>
            <a:r>
              <a:rPr lang="es-AR" dirty="0"/>
              <a:t>: 0.0000</a:t>
            </a:r>
          </a:p>
        </p:txBody>
      </p:sp>
    </p:spTree>
    <p:extLst>
      <p:ext uri="{BB962C8B-B14F-4D97-AF65-F5344CB8AC3E}">
        <p14:creationId xmlns:p14="http://schemas.microsoft.com/office/powerpoint/2010/main" val="340149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Combinar </a:t>
            </a:r>
            <a:r>
              <a:rPr lang="es-AR" dirty="0" smtClean="0"/>
              <a:t>búsqueda </a:t>
            </a:r>
            <a:r>
              <a:rPr lang="es-AR" dirty="0"/>
              <a:t>y </a:t>
            </a:r>
            <a:r>
              <a:rPr lang="es-AR" dirty="0" smtClean="0"/>
              <a:t>extracción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5141168"/>
          </a:xfrm>
        </p:spPr>
        <p:txBody>
          <a:bodyPr>
            <a:normAutofit fontScale="70000" lnSpcReduction="20000"/>
          </a:bodyPr>
          <a:lstStyle/>
          <a:p>
            <a:r>
              <a:rPr lang="es-AR" u="sng" dirty="0"/>
              <a:t>Los </a:t>
            </a:r>
            <a:r>
              <a:rPr lang="es-AR" u="sng" dirty="0" smtClean="0"/>
              <a:t>paréntesis </a:t>
            </a:r>
            <a:r>
              <a:rPr lang="es-AR" u="sng" dirty="0"/>
              <a:t>son </a:t>
            </a:r>
            <a:r>
              <a:rPr lang="es-AR" u="sng" dirty="0" smtClean="0"/>
              <a:t>caracteres </a:t>
            </a:r>
            <a:r>
              <a:rPr lang="es-AR" u="sng" dirty="0"/>
              <a:t>especiales en las expresiones regulares.</a:t>
            </a:r>
          </a:p>
          <a:p>
            <a:r>
              <a:rPr lang="es-AR" u="sng" dirty="0"/>
              <a:t>Cuando </a:t>
            </a:r>
            <a:r>
              <a:rPr lang="es-AR" u="sng" dirty="0" smtClean="0"/>
              <a:t>hay paréntesis </a:t>
            </a:r>
            <a:r>
              <a:rPr lang="es-AR" u="sng" dirty="0"/>
              <a:t>a una </a:t>
            </a:r>
            <a:r>
              <a:rPr lang="es-AR" u="sng" dirty="0" smtClean="0"/>
              <a:t>expresión </a:t>
            </a:r>
            <a:r>
              <a:rPr lang="es-AR" u="sng" dirty="0"/>
              <a:t>regular, </a:t>
            </a:r>
            <a:r>
              <a:rPr lang="es-AR" u="sng" dirty="0" smtClean="0"/>
              <a:t>estos </a:t>
            </a:r>
            <a:r>
              <a:rPr lang="es-AR" u="sng" dirty="0"/>
              <a:t>se ignoran </a:t>
            </a:r>
            <a:r>
              <a:rPr lang="es-AR" u="sng" dirty="0" smtClean="0"/>
              <a:t>cuando se busca </a:t>
            </a:r>
            <a:r>
              <a:rPr lang="es-AR" u="sng" dirty="0"/>
              <a:t>coincidencias</a:t>
            </a:r>
            <a:r>
              <a:rPr lang="es-AR" u="sng" dirty="0" smtClean="0"/>
              <a:t>.</a:t>
            </a:r>
          </a:p>
          <a:p>
            <a:r>
              <a:rPr lang="es-AR" u="sng" dirty="0" smtClean="0"/>
              <a:t> </a:t>
            </a:r>
            <a:r>
              <a:rPr lang="es-AR" u="sng" dirty="0"/>
              <a:t>Pero cuando se usa </a:t>
            </a:r>
            <a:r>
              <a:rPr lang="es-AR" u="sng" dirty="0" err="1"/>
              <a:t>findall</a:t>
            </a:r>
            <a:r>
              <a:rPr lang="es-AR" u="sng" dirty="0"/>
              <a:t>(), los </a:t>
            </a:r>
            <a:r>
              <a:rPr lang="es-AR" u="sng" dirty="0" smtClean="0"/>
              <a:t>paréntesis </a:t>
            </a:r>
            <a:r>
              <a:rPr lang="es-AR" u="sng" dirty="0"/>
              <a:t>indican que </a:t>
            </a:r>
            <a:r>
              <a:rPr lang="es-AR" u="sng" dirty="0" smtClean="0"/>
              <a:t>a pesar </a:t>
            </a:r>
            <a:r>
              <a:rPr lang="es-AR" u="sng" dirty="0"/>
              <a:t>de que se desea que la </a:t>
            </a:r>
            <a:r>
              <a:rPr lang="es-AR" u="sng" dirty="0" smtClean="0"/>
              <a:t>expresión </a:t>
            </a:r>
            <a:r>
              <a:rPr lang="es-AR" u="sng" dirty="0"/>
              <a:t>completa coincida, </a:t>
            </a:r>
            <a:r>
              <a:rPr lang="es-AR" u="sng" dirty="0" smtClean="0"/>
              <a:t>solo </a:t>
            </a:r>
            <a:r>
              <a:rPr lang="es-AR" u="sng" dirty="0"/>
              <a:t>se </a:t>
            </a:r>
            <a:r>
              <a:rPr lang="es-AR" u="sng" dirty="0" smtClean="0"/>
              <a:t>esta interesado en </a:t>
            </a:r>
            <a:r>
              <a:rPr lang="es-AR" u="sng" dirty="0"/>
              <a:t>extraer una cierta </a:t>
            </a:r>
            <a:r>
              <a:rPr lang="es-AR" u="sng" dirty="0" smtClean="0"/>
              <a:t>porción </a:t>
            </a:r>
            <a:r>
              <a:rPr lang="es-AR" u="sng" dirty="0"/>
              <a:t>de la </a:t>
            </a:r>
            <a:r>
              <a:rPr lang="es-AR" u="sng" dirty="0" err="1"/>
              <a:t>subcadena</a:t>
            </a:r>
            <a:r>
              <a:rPr lang="es-AR" u="sng" dirty="0" smtClean="0"/>
              <a:t>.</a:t>
            </a:r>
          </a:p>
          <a:p>
            <a:pPr marL="800100" lvl="2" indent="0">
              <a:buNone/>
            </a:pPr>
            <a:r>
              <a:rPr lang="es-AR" u="sng" dirty="0" err="1"/>
              <a:t>import</a:t>
            </a:r>
            <a:r>
              <a:rPr lang="es-AR" u="sng" dirty="0"/>
              <a:t> re</a:t>
            </a:r>
          </a:p>
          <a:p>
            <a:pPr marL="800100" lvl="2" indent="0">
              <a:buNone/>
            </a:pPr>
            <a:r>
              <a:rPr lang="es-AR" u="sng" dirty="0" err="1"/>
              <a:t>manf</a:t>
            </a:r>
            <a:r>
              <a:rPr lang="es-AR" u="sng" dirty="0"/>
              <a:t> = open('mbox-short.txt')</a:t>
            </a:r>
          </a:p>
          <a:p>
            <a:pPr marL="800100" lvl="2" indent="0">
              <a:buNone/>
            </a:pPr>
            <a:r>
              <a:rPr lang="es-AR" u="sng" dirty="0" err="1"/>
              <a:t>for</a:t>
            </a:r>
            <a:r>
              <a:rPr lang="es-AR" u="sng" dirty="0"/>
              <a:t> </a:t>
            </a:r>
            <a:r>
              <a:rPr lang="es-AR" u="sng" dirty="0" err="1"/>
              <a:t>linea</a:t>
            </a:r>
            <a:r>
              <a:rPr lang="es-AR" u="sng" dirty="0"/>
              <a:t> in </a:t>
            </a:r>
            <a:r>
              <a:rPr lang="es-AR" u="sng" dirty="0" err="1"/>
              <a:t>manf</a:t>
            </a:r>
            <a:r>
              <a:rPr lang="es-AR" u="sng" dirty="0"/>
              <a:t>:</a:t>
            </a:r>
          </a:p>
          <a:p>
            <a:pPr marL="1257300" lvl="3" indent="0">
              <a:buNone/>
            </a:pPr>
            <a:r>
              <a:rPr lang="es-AR" sz="2400" u="sng" dirty="0" err="1"/>
              <a:t>linea</a:t>
            </a:r>
            <a:r>
              <a:rPr lang="es-AR" sz="2400" u="sng" dirty="0"/>
              <a:t> = </a:t>
            </a:r>
            <a:r>
              <a:rPr lang="es-AR" sz="2400" u="sng" dirty="0" err="1"/>
              <a:t>linea.rstrip</a:t>
            </a:r>
            <a:r>
              <a:rPr lang="es-AR" sz="2400" u="sng" dirty="0"/>
              <a:t>()</a:t>
            </a:r>
          </a:p>
          <a:p>
            <a:pPr marL="1257300" lvl="3" indent="0">
              <a:buNone/>
            </a:pPr>
            <a:r>
              <a:rPr lang="it-IT" sz="2400" u="sng" dirty="0"/>
              <a:t>x = re.findall('ˆX\S*: ([0-9.]+)', linea)</a:t>
            </a:r>
          </a:p>
          <a:p>
            <a:pPr marL="1257300" lvl="3" indent="0">
              <a:buNone/>
            </a:pPr>
            <a:r>
              <a:rPr lang="es-AR" sz="2400" u="sng" dirty="0" err="1"/>
              <a:t>if</a:t>
            </a:r>
            <a:r>
              <a:rPr lang="es-AR" sz="2400" u="sng" dirty="0"/>
              <a:t> </a:t>
            </a:r>
            <a:r>
              <a:rPr lang="es-AR" sz="2400" u="sng" dirty="0" err="1"/>
              <a:t>len</a:t>
            </a:r>
            <a:r>
              <a:rPr lang="es-AR" sz="2400" u="sng" dirty="0"/>
              <a:t>(x) &gt; 0 :</a:t>
            </a:r>
          </a:p>
          <a:p>
            <a:pPr marL="1257300" lvl="3" indent="0">
              <a:buNone/>
            </a:pPr>
            <a:r>
              <a:rPr lang="es-AR" sz="2400" u="sng" dirty="0"/>
              <a:t>	</a:t>
            </a:r>
            <a:r>
              <a:rPr lang="es-AR" sz="2400" u="sng" dirty="0" err="1"/>
              <a:t>print</a:t>
            </a:r>
            <a:r>
              <a:rPr lang="es-AR" sz="2400" u="sng" dirty="0"/>
              <a:t> </a:t>
            </a:r>
            <a:r>
              <a:rPr lang="es-AR" sz="2400" u="sng" dirty="0" smtClean="0"/>
              <a:t>x</a:t>
            </a:r>
          </a:p>
          <a:p>
            <a:r>
              <a:rPr lang="es-AR" u="sng" dirty="0" smtClean="0"/>
              <a:t>añadimos paréntesis </a:t>
            </a:r>
            <a:r>
              <a:rPr lang="es-AR" u="sng" dirty="0"/>
              <a:t>alrededor de la parte de </a:t>
            </a:r>
            <a:r>
              <a:rPr lang="es-AR" u="sng" dirty="0" smtClean="0"/>
              <a:t>la expresión </a:t>
            </a:r>
            <a:r>
              <a:rPr lang="es-AR" u="sng" dirty="0"/>
              <a:t>regular que representa el </a:t>
            </a:r>
            <a:r>
              <a:rPr lang="es-AR" u="sng" dirty="0" smtClean="0"/>
              <a:t>numero </a:t>
            </a:r>
            <a:r>
              <a:rPr lang="es-AR" u="sng" dirty="0"/>
              <a:t>en punto flotante, para indicar </a:t>
            </a:r>
            <a:r>
              <a:rPr lang="es-AR" u="sng" dirty="0" smtClean="0"/>
              <a:t>que queremos </a:t>
            </a:r>
            <a:r>
              <a:rPr lang="es-AR" u="sng" dirty="0"/>
              <a:t>que </a:t>
            </a:r>
            <a:r>
              <a:rPr lang="es-AR" u="sng" dirty="0" err="1"/>
              <a:t>findall</a:t>
            </a:r>
            <a:r>
              <a:rPr lang="es-AR" u="sng" dirty="0"/>
              <a:t>() </a:t>
            </a:r>
            <a:r>
              <a:rPr lang="es-AR" u="sng" dirty="0" smtClean="0"/>
              <a:t>solo </a:t>
            </a:r>
            <a:r>
              <a:rPr lang="es-AR" u="sng" dirty="0"/>
              <a:t>nos devuelva la </a:t>
            </a:r>
            <a:r>
              <a:rPr lang="es-AR" u="sng" dirty="0" smtClean="0"/>
              <a:t>porción </a:t>
            </a:r>
            <a:r>
              <a:rPr lang="es-AR" u="sng" dirty="0"/>
              <a:t>con el </a:t>
            </a:r>
            <a:r>
              <a:rPr lang="es-AR" u="sng" dirty="0" smtClean="0"/>
              <a:t>numero </a:t>
            </a:r>
            <a:r>
              <a:rPr lang="es-AR" u="sng" dirty="0"/>
              <a:t>en </a:t>
            </a:r>
            <a:r>
              <a:rPr lang="es-AR" u="sng" dirty="0" smtClean="0"/>
              <a:t>punto flotante </a:t>
            </a:r>
            <a:r>
              <a:rPr lang="es-AR" u="sng" dirty="0"/>
              <a:t>de la cadena coincidente</a:t>
            </a:r>
            <a:endParaRPr lang="es-AR" sz="3600" u="sng" dirty="0"/>
          </a:p>
        </p:txBody>
      </p:sp>
    </p:spTree>
    <p:extLst>
      <p:ext uri="{BB962C8B-B14F-4D97-AF65-F5344CB8AC3E}">
        <p14:creationId xmlns:p14="http://schemas.microsoft.com/office/powerpoint/2010/main" val="355933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Escapado de caracteres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AR" dirty="0"/>
              <a:t>Los caracteres especiales se utilizan en las expresiones regulares para </a:t>
            </a:r>
            <a:r>
              <a:rPr lang="es-AR" dirty="0" smtClean="0"/>
              <a:t>localizar el </a:t>
            </a:r>
            <a:r>
              <a:rPr lang="es-AR" dirty="0"/>
              <a:t>principio o el final de una </a:t>
            </a:r>
            <a:r>
              <a:rPr lang="es-AR" dirty="0" err="1" smtClean="0"/>
              <a:t>lınea</a:t>
            </a:r>
            <a:r>
              <a:rPr lang="es-AR" dirty="0"/>
              <a:t>, o </a:t>
            </a:r>
            <a:r>
              <a:rPr lang="es-AR" dirty="0" err="1" smtClean="0"/>
              <a:t>tambien</a:t>
            </a:r>
            <a:r>
              <a:rPr lang="es-AR" dirty="0" smtClean="0"/>
              <a:t> </a:t>
            </a:r>
            <a:r>
              <a:rPr lang="es-AR" dirty="0"/>
              <a:t>como comodines, </a:t>
            </a:r>
            <a:r>
              <a:rPr lang="es-AR" dirty="0" err="1" smtClean="0"/>
              <a:t>ası</a:t>
            </a:r>
            <a:r>
              <a:rPr lang="es-AR" dirty="0" smtClean="0"/>
              <a:t> </a:t>
            </a:r>
            <a:r>
              <a:rPr lang="es-AR" dirty="0"/>
              <a:t>que </a:t>
            </a:r>
            <a:r>
              <a:rPr lang="es-AR" dirty="0" err="1" smtClean="0"/>
              <a:t>necesitamosun</a:t>
            </a:r>
            <a:r>
              <a:rPr lang="es-AR" dirty="0" smtClean="0"/>
              <a:t> </a:t>
            </a:r>
            <a:r>
              <a:rPr lang="es-AR" dirty="0"/>
              <a:t>modo de indicar </a:t>
            </a:r>
            <a:r>
              <a:rPr lang="es-AR" dirty="0" err="1"/>
              <a:t>cu´ando</a:t>
            </a:r>
            <a:r>
              <a:rPr lang="es-AR" dirty="0"/>
              <a:t> esos caracteres son “normales” y lo </a:t>
            </a:r>
            <a:r>
              <a:rPr lang="es-AR" dirty="0" smtClean="0"/>
              <a:t>queremos encontrar </a:t>
            </a:r>
            <a:r>
              <a:rPr lang="es-AR" dirty="0"/>
              <a:t>es el </a:t>
            </a:r>
            <a:r>
              <a:rPr lang="es-AR" dirty="0" err="1" smtClean="0"/>
              <a:t>caracter</a:t>
            </a:r>
            <a:r>
              <a:rPr lang="es-AR" dirty="0" smtClean="0"/>
              <a:t> </a:t>
            </a:r>
            <a:r>
              <a:rPr lang="es-AR" dirty="0"/>
              <a:t>real, como un signo de </a:t>
            </a:r>
            <a:r>
              <a:rPr lang="es-AR" dirty="0" err="1"/>
              <a:t>dolar</a:t>
            </a:r>
            <a:r>
              <a:rPr lang="es-AR" dirty="0"/>
              <a:t> o uno de </a:t>
            </a:r>
            <a:r>
              <a:rPr lang="es-AR" dirty="0" err="1"/>
              <a:t>intercalaci</a:t>
            </a:r>
            <a:r>
              <a:rPr lang="es-AR" dirty="0"/>
              <a:t> </a:t>
            </a:r>
            <a:r>
              <a:rPr lang="es-AR" dirty="0" err="1" smtClean="0"/>
              <a:t>on</a:t>
            </a:r>
            <a:r>
              <a:rPr lang="es-AR" dirty="0"/>
              <a:t>.</a:t>
            </a:r>
          </a:p>
          <a:p>
            <a:r>
              <a:rPr lang="es-AR" dirty="0"/>
              <a:t>Podemos indicar que deseamos que simplemente equivalga a un </a:t>
            </a:r>
            <a:r>
              <a:rPr lang="es-AR" dirty="0" err="1" smtClean="0"/>
              <a:t>caracter</a:t>
            </a:r>
            <a:r>
              <a:rPr lang="es-AR" dirty="0" smtClean="0"/>
              <a:t> poniendo delante </a:t>
            </a:r>
            <a:r>
              <a:rPr lang="es-AR" dirty="0"/>
              <a:t>de ese </a:t>
            </a:r>
            <a:r>
              <a:rPr lang="es-AR" dirty="0" err="1" smtClean="0"/>
              <a:t>caracter</a:t>
            </a:r>
            <a:r>
              <a:rPr lang="es-AR" dirty="0" smtClean="0"/>
              <a:t> </a:t>
            </a:r>
            <a:r>
              <a:rPr lang="es-AR" dirty="0"/>
              <a:t>una barra invertida. </a:t>
            </a:r>
            <a:endParaRPr lang="es-AR" dirty="0" smtClean="0"/>
          </a:p>
          <a:p>
            <a:r>
              <a:rPr lang="es-AR" dirty="0" smtClean="0"/>
              <a:t>A </a:t>
            </a:r>
            <a:r>
              <a:rPr lang="es-AR" dirty="0"/>
              <a:t>esto se le llama “escapar” el </a:t>
            </a:r>
            <a:r>
              <a:rPr lang="es-AR" dirty="0" err="1" smtClean="0"/>
              <a:t>caracter</a:t>
            </a:r>
            <a:r>
              <a:rPr lang="es-AR" dirty="0" smtClean="0"/>
              <a:t>.</a:t>
            </a:r>
          </a:p>
          <a:p>
            <a:pPr marL="800100" lvl="2" indent="0">
              <a:buNone/>
            </a:pPr>
            <a:r>
              <a:rPr lang="es-AR" sz="2600" dirty="0" err="1"/>
              <a:t>import</a:t>
            </a:r>
            <a:r>
              <a:rPr lang="es-AR" sz="2600" dirty="0"/>
              <a:t> re</a:t>
            </a:r>
          </a:p>
          <a:p>
            <a:pPr marL="800100" lvl="2" indent="0">
              <a:buNone/>
            </a:pPr>
            <a:r>
              <a:rPr lang="es-AR" sz="2600" dirty="0"/>
              <a:t>x = 'Acabamos de recibir 10.00$ por las galletas.'</a:t>
            </a:r>
          </a:p>
          <a:p>
            <a:pPr marL="800100" lvl="2" indent="0">
              <a:buNone/>
            </a:pPr>
            <a:r>
              <a:rPr lang="es-AR" sz="2600" dirty="0"/>
              <a:t>y = </a:t>
            </a:r>
            <a:r>
              <a:rPr lang="es-AR" sz="2600" dirty="0" err="1"/>
              <a:t>re.findall</a:t>
            </a:r>
            <a:r>
              <a:rPr lang="es-AR" sz="2600" dirty="0"/>
              <a:t>('[0-9.]+\$',x</a:t>
            </a:r>
            <a:r>
              <a:rPr lang="es-AR" sz="2600" dirty="0" smtClean="0"/>
              <a:t>)</a:t>
            </a:r>
          </a:p>
          <a:p>
            <a:pPr marL="800100" lvl="2" indent="0">
              <a:buNone/>
            </a:pPr>
            <a:endParaRPr lang="es-AR" dirty="0"/>
          </a:p>
          <a:p>
            <a:r>
              <a:rPr lang="es-AR" dirty="0" smtClean="0"/>
              <a:t>Encontramos la cantidad </a:t>
            </a:r>
            <a:r>
              <a:rPr lang="es-AR" dirty="0"/>
              <a:t>de dinero con la </a:t>
            </a:r>
            <a:r>
              <a:rPr lang="es-AR" dirty="0" err="1"/>
              <a:t>expresi</a:t>
            </a:r>
            <a:r>
              <a:rPr lang="es-AR" dirty="0"/>
              <a:t> </a:t>
            </a:r>
            <a:r>
              <a:rPr lang="es-AR" dirty="0" err="1" smtClean="0"/>
              <a:t>on</a:t>
            </a:r>
            <a:r>
              <a:rPr lang="es-AR" dirty="0" smtClean="0"/>
              <a:t> </a:t>
            </a:r>
            <a:r>
              <a:rPr lang="es-AR" dirty="0"/>
              <a:t>regular</a:t>
            </a:r>
          </a:p>
        </p:txBody>
      </p:sp>
    </p:spTree>
    <p:extLst>
      <p:ext uri="{BB962C8B-B14F-4D97-AF65-F5344CB8AC3E}">
        <p14:creationId xmlns:p14="http://schemas.microsoft.com/office/powerpoint/2010/main" val="299227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Resumen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400" dirty="0"/>
              <a:t>algunos </a:t>
            </a:r>
            <a:r>
              <a:rPr lang="es-AR" sz="2400" dirty="0" smtClean="0"/>
              <a:t>caracteres </a:t>
            </a:r>
            <a:r>
              <a:rPr lang="es-AR" sz="2400" dirty="0"/>
              <a:t>especiales y </a:t>
            </a:r>
            <a:r>
              <a:rPr lang="es-AR" sz="2400" dirty="0" smtClean="0"/>
              <a:t>secuencias de </a:t>
            </a:r>
            <a:r>
              <a:rPr lang="es-AR" sz="2400" dirty="0"/>
              <a:t>caracteres</a:t>
            </a:r>
            <a:r>
              <a:rPr lang="es-AR" sz="2400" dirty="0" smtClean="0"/>
              <a:t>:</a:t>
            </a:r>
          </a:p>
          <a:p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46949"/>
              </p:ext>
            </p:extLst>
          </p:nvPr>
        </p:nvGraphicFramePr>
        <p:xfrm>
          <a:off x="179512" y="2060848"/>
          <a:ext cx="8784976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8064896"/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ˆ</a:t>
                      </a:r>
                      <a:endParaRPr lang="es-A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Coincide con el principio de una </a:t>
                      </a:r>
                      <a:r>
                        <a:rPr lang="es-AR" sz="1400" dirty="0" err="1" smtClean="0">
                          <a:solidFill>
                            <a:schemeClr val="tx1"/>
                          </a:solidFill>
                        </a:rPr>
                        <a:t>l´ınea</a:t>
                      </a:r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s-A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es-A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Coincide con el final de una </a:t>
                      </a:r>
                      <a:r>
                        <a:rPr lang="es-AR" sz="1400" dirty="0" err="1" smtClean="0">
                          <a:solidFill>
                            <a:schemeClr val="tx1"/>
                          </a:solidFill>
                        </a:rPr>
                        <a:t>lınea</a:t>
                      </a:r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s-A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A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Coincide con cualquier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(un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comod´ın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s-A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es-A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Coincide con un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espacio en blanco.</a:t>
                      </a:r>
                      <a:endParaRPr lang="es-A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es-A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Coincide con cualquier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que no sea un espacio en blanco (opuesto a \s).</a:t>
                      </a:r>
                      <a:endParaRPr lang="es-A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s-A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 aplica al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que le precede e indica que la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busqueda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debe coincidir cero o mas veces con ´el.</a:t>
                      </a:r>
                      <a:endParaRPr lang="es-A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*?</a:t>
                      </a:r>
                      <a:endParaRPr lang="es-A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 aplica al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que le precede e indica que la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busqueda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debe coincidir cero o mas veces con el en “modo no-codicioso”.</a:t>
                      </a:r>
                      <a:endParaRPr lang="es-A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s-A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 aplica al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que le precede e indica que la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busqueda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debe coincidir una o mas veces con el</a:t>
                      </a:r>
                      <a:endParaRPr lang="es-A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+?</a:t>
                      </a:r>
                      <a:endParaRPr lang="es-A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 aplica al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que le precede e indica que la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busqueda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debe coincidir una o mas veces con ´el en “modo no-codicioso”.</a:t>
                      </a:r>
                      <a:endParaRPr lang="es-A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84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Resumen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90524"/>
              </p:ext>
            </p:extLst>
          </p:nvPr>
        </p:nvGraphicFramePr>
        <p:xfrm>
          <a:off x="179512" y="2194024"/>
          <a:ext cx="8784976" cy="32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806489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aeiou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endParaRPr lang="es-AR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Coincide 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 </a:t>
                      </a:r>
                      <a:r>
                        <a:rPr lang="es-A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 unico caracter 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siempre que </a:t>
                      </a:r>
                      <a:r>
                        <a:rPr lang="es-A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ese caracter este 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el conjunto </a:t>
                      </a:r>
                      <a:r>
                        <a:rPr lang="es-A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especificado. En 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este ejemplo</a:t>
                      </a:r>
                      <a:r>
                        <a:rPr lang="es-A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deberıan 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coincidir “a”, “e”, “i”, “o”, o “u”, pero </a:t>
                      </a:r>
                      <a:r>
                        <a:rPr lang="es-AR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los dem´as caracteres.</a:t>
                      </a:r>
                      <a:endParaRPr lang="es-AR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[a-z0-9]</a:t>
                      </a:r>
                      <a:endParaRPr lang="es-AR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 pueden especificar rangos de caracteres usando el guion. Este ejemplo indica</a:t>
                      </a:r>
                    </a:p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unico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que puede ser una letra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minuscula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 un digito.</a:t>
                      </a:r>
                      <a:endParaRPr lang="es-AR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s-AR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Cuando se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anaden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parentesis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una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expresi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regular, ´estos son ignorados durante la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busqueda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pero permiten extraer un subconjunto particular de la cadena localizada en vez de la cadena completa, cuando usamos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findall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endParaRPr lang="es-AR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es-AR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Coincide con la cadena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vacıa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pero 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solo 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 principio o al final de una palabra.</a:t>
                      </a:r>
                      <a:endParaRPr lang="es-AR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es-AR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Coincide con la cadena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vac´ıa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pero no al principio o al final de una palabra.</a:t>
                      </a:r>
                      <a:endParaRPr lang="es-AR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es-AR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Coincide con cualquier 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dıgito 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decimal, es equivalente al conjunto [0-9].</a:t>
                      </a:r>
                      <a:endParaRPr lang="es-AR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es-AR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Coincide con cualquier </a:t>
                      </a:r>
                      <a:r>
                        <a:rPr lang="es-A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A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que no sea un dıgito; equivale al conjunto [ˆ0-9].</a:t>
                      </a:r>
                      <a:endParaRPr lang="es-AR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467544" y="1594712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algunos caracteres especiales y secuencias de caracteres: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2147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Temario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2" y="1988839"/>
            <a:ext cx="7427168" cy="3456385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Introducción</a:t>
            </a:r>
          </a:p>
          <a:p>
            <a:r>
              <a:rPr lang="es-AR" dirty="0" smtClean="0"/>
              <a:t>Equivalencia </a:t>
            </a:r>
            <a:r>
              <a:rPr lang="es-AR" dirty="0"/>
              <a:t>de caracteres en expresiones </a:t>
            </a:r>
            <a:r>
              <a:rPr lang="es-AR" dirty="0" smtClean="0"/>
              <a:t>regulares</a:t>
            </a:r>
          </a:p>
          <a:p>
            <a:r>
              <a:rPr lang="es-AR" dirty="0" smtClean="0"/>
              <a:t>Extracción </a:t>
            </a:r>
            <a:r>
              <a:rPr lang="es-AR" dirty="0"/>
              <a:t>de datos usando expresiones </a:t>
            </a:r>
            <a:r>
              <a:rPr lang="es-AR" dirty="0" smtClean="0"/>
              <a:t>regulares</a:t>
            </a:r>
          </a:p>
          <a:p>
            <a:r>
              <a:rPr lang="es-AR" dirty="0" smtClean="0"/>
              <a:t>Combinar búsqueda </a:t>
            </a:r>
            <a:r>
              <a:rPr lang="es-AR" dirty="0"/>
              <a:t>y </a:t>
            </a:r>
            <a:r>
              <a:rPr lang="es-AR" dirty="0" smtClean="0"/>
              <a:t>extracción</a:t>
            </a:r>
            <a:endParaRPr lang="es-AR" dirty="0"/>
          </a:p>
          <a:p>
            <a:r>
              <a:rPr lang="pt-BR" dirty="0" smtClean="0"/>
              <a:t>Escapado </a:t>
            </a:r>
            <a:r>
              <a:rPr lang="pt-BR" dirty="0"/>
              <a:t>de </a:t>
            </a:r>
            <a:r>
              <a:rPr lang="pt-BR" dirty="0" smtClean="0"/>
              <a:t>caracteres</a:t>
            </a:r>
            <a:endParaRPr lang="pt-BR" dirty="0"/>
          </a:p>
          <a:p>
            <a:r>
              <a:rPr lang="es-AR" dirty="0" smtClean="0"/>
              <a:t>Resumen</a:t>
            </a:r>
            <a:endParaRPr lang="es-AR" dirty="0"/>
          </a:p>
          <a:p>
            <a:r>
              <a:rPr lang="es-AR" dirty="0" smtClean="0"/>
              <a:t>Sección </a:t>
            </a:r>
            <a:r>
              <a:rPr lang="es-AR" dirty="0"/>
              <a:t>extra para usuarios de </a:t>
            </a:r>
            <a:r>
              <a:rPr lang="es-AR" dirty="0" smtClean="0"/>
              <a:t>Unix</a:t>
            </a:r>
          </a:p>
          <a:p>
            <a:r>
              <a:rPr lang="es-AR" dirty="0" smtClean="0"/>
              <a:t>Depuración </a:t>
            </a:r>
          </a:p>
          <a:p>
            <a:r>
              <a:rPr lang="es-AR" dirty="0" smtClean="0"/>
              <a:t>Glosario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7893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Para buscar patrones en un texto, se ha estado usando </a:t>
            </a:r>
            <a:r>
              <a:rPr lang="es-AR" dirty="0" err="1" smtClean="0"/>
              <a:t>metodos</a:t>
            </a:r>
            <a:r>
              <a:rPr lang="es-AR" dirty="0" smtClean="0"/>
              <a:t> de </a:t>
            </a:r>
            <a:r>
              <a:rPr lang="es-AR" dirty="0" err="1" smtClean="0"/>
              <a:t>string</a:t>
            </a:r>
            <a:r>
              <a:rPr lang="es-AR" dirty="0" smtClean="0"/>
              <a:t> como </a:t>
            </a:r>
            <a:r>
              <a:rPr lang="es-AR" dirty="0" err="1" smtClean="0"/>
              <a:t>split</a:t>
            </a:r>
            <a:r>
              <a:rPr lang="es-AR" dirty="0" smtClean="0"/>
              <a:t> y </a:t>
            </a:r>
            <a:r>
              <a:rPr lang="es-AR" dirty="0" err="1" smtClean="0"/>
              <a:t>find</a:t>
            </a:r>
            <a:r>
              <a:rPr lang="es-AR" dirty="0" smtClean="0"/>
              <a:t> usando listas</a:t>
            </a:r>
          </a:p>
          <a:p>
            <a:r>
              <a:rPr lang="es-AR" dirty="0" smtClean="0"/>
              <a:t>La librería expresiones regulares “</a:t>
            </a:r>
            <a:r>
              <a:rPr lang="es-AR" b="1" dirty="0" smtClean="0"/>
              <a:t>re</a:t>
            </a:r>
            <a:r>
              <a:rPr lang="es-AR" dirty="0" smtClean="0"/>
              <a:t>” que se hace esto automáticamente</a:t>
            </a:r>
          </a:p>
          <a:p>
            <a:r>
              <a:rPr lang="es-AR" dirty="0" smtClean="0"/>
              <a:t>Aquí presentamos los conseptos básicos de expresiones regulares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1765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de uso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>
            <a:normAutofit lnSpcReduction="10000"/>
          </a:bodyPr>
          <a:lstStyle/>
          <a:p>
            <a:r>
              <a:rPr lang="es-AR" b="1" dirty="0" smtClean="0"/>
              <a:t>re</a:t>
            </a:r>
            <a:r>
              <a:rPr lang="es-AR" dirty="0" smtClean="0"/>
              <a:t> </a:t>
            </a:r>
            <a:r>
              <a:rPr lang="es-AR" dirty="0"/>
              <a:t>debe ser importada en el programa </a:t>
            </a:r>
            <a:r>
              <a:rPr lang="es-AR" dirty="0" smtClean="0"/>
              <a:t>antes de </a:t>
            </a:r>
            <a:r>
              <a:rPr lang="es-AR" dirty="0"/>
              <a:t>poder </a:t>
            </a:r>
            <a:r>
              <a:rPr lang="es-AR" dirty="0" smtClean="0"/>
              <a:t>utilizarlas</a:t>
            </a:r>
          </a:p>
          <a:p>
            <a:pPr lvl="1"/>
            <a:r>
              <a:rPr lang="es-AR" dirty="0" smtClean="0"/>
              <a:t>El </a:t>
            </a:r>
            <a:r>
              <a:rPr lang="es-AR" dirty="0"/>
              <a:t>uso </a:t>
            </a:r>
            <a:r>
              <a:rPr lang="es-AR" dirty="0" smtClean="0"/>
              <a:t>mas </a:t>
            </a:r>
            <a:r>
              <a:rPr lang="es-AR" dirty="0"/>
              <a:t>simple de esta </a:t>
            </a:r>
            <a:r>
              <a:rPr lang="es-AR" dirty="0" smtClean="0"/>
              <a:t>librería </a:t>
            </a:r>
            <a:r>
              <a:rPr lang="es-AR" dirty="0"/>
              <a:t>es la </a:t>
            </a:r>
            <a:r>
              <a:rPr lang="es-AR" dirty="0" smtClean="0"/>
              <a:t>función </a:t>
            </a:r>
            <a:r>
              <a:rPr lang="es-AR" dirty="0" err="1"/>
              <a:t>search</a:t>
            </a:r>
            <a:r>
              <a:rPr lang="es-AR" dirty="0" smtClean="0"/>
              <a:t>()</a:t>
            </a:r>
          </a:p>
          <a:p>
            <a:pPr marL="1314450" lvl="3" indent="0">
              <a:buNone/>
            </a:pPr>
            <a:r>
              <a:rPr lang="es-AR" dirty="0" err="1" smtClean="0"/>
              <a:t>import</a:t>
            </a:r>
            <a:r>
              <a:rPr lang="es-AR" dirty="0" smtClean="0"/>
              <a:t> re</a:t>
            </a:r>
          </a:p>
          <a:p>
            <a:pPr marL="1314450" lvl="3" indent="0">
              <a:buNone/>
            </a:pPr>
            <a:r>
              <a:rPr lang="es-AR" dirty="0" err="1" smtClean="0"/>
              <a:t>manf</a:t>
            </a:r>
            <a:r>
              <a:rPr lang="es-AR" dirty="0" smtClean="0"/>
              <a:t> = open('mbox-short.txt')</a:t>
            </a:r>
          </a:p>
          <a:p>
            <a:pPr marL="1314450" lvl="3" indent="0">
              <a:buNone/>
            </a:pPr>
            <a:r>
              <a:rPr lang="es-AR" dirty="0" err="1" smtClean="0"/>
              <a:t>for</a:t>
            </a:r>
            <a:r>
              <a:rPr lang="es-AR" dirty="0" smtClean="0"/>
              <a:t> </a:t>
            </a:r>
            <a:r>
              <a:rPr lang="es-AR" dirty="0" err="1" smtClean="0"/>
              <a:t>linea</a:t>
            </a:r>
            <a:r>
              <a:rPr lang="es-AR" dirty="0" smtClean="0"/>
              <a:t> in </a:t>
            </a:r>
            <a:r>
              <a:rPr lang="es-AR" dirty="0" err="1" smtClean="0"/>
              <a:t>manf</a:t>
            </a:r>
            <a:r>
              <a:rPr lang="es-AR" dirty="0" smtClean="0"/>
              <a:t>:</a:t>
            </a:r>
          </a:p>
          <a:p>
            <a:pPr marL="1314450" lvl="3" indent="0">
              <a:buNone/>
            </a:pPr>
            <a:r>
              <a:rPr lang="es-AR" dirty="0" smtClean="0"/>
              <a:t>    </a:t>
            </a:r>
            <a:r>
              <a:rPr lang="es-AR" dirty="0" err="1" smtClean="0"/>
              <a:t>linea</a:t>
            </a:r>
            <a:r>
              <a:rPr lang="es-AR" dirty="0" smtClean="0"/>
              <a:t> = </a:t>
            </a:r>
            <a:r>
              <a:rPr lang="es-AR" dirty="0" err="1" smtClean="0"/>
              <a:t>linea.rstrip</a:t>
            </a:r>
            <a:r>
              <a:rPr lang="es-AR" dirty="0" smtClean="0"/>
              <a:t>()</a:t>
            </a:r>
          </a:p>
          <a:p>
            <a:pPr marL="1314450" lvl="3" indent="0">
              <a:buNone/>
            </a:pPr>
            <a:r>
              <a:rPr lang="es-AR" dirty="0" smtClean="0"/>
              <a:t>    </a:t>
            </a:r>
            <a:r>
              <a:rPr lang="es-AR" dirty="0" err="1" smtClean="0"/>
              <a:t>if</a:t>
            </a:r>
            <a:r>
              <a:rPr lang="es-AR" dirty="0" smtClean="0"/>
              <a:t> </a:t>
            </a:r>
            <a:r>
              <a:rPr lang="es-AR" dirty="0" err="1" smtClean="0"/>
              <a:t>re.search</a:t>
            </a:r>
            <a:r>
              <a:rPr lang="es-AR" dirty="0" smtClean="0"/>
              <a:t>('</a:t>
            </a:r>
            <a:r>
              <a:rPr lang="es-AR" dirty="0" err="1" smtClean="0"/>
              <a:t>From</a:t>
            </a:r>
            <a:r>
              <a:rPr lang="es-AR" dirty="0" smtClean="0"/>
              <a:t>:', </a:t>
            </a:r>
            <a:r>
              <a:rPr lang="es-AR" dirty="0" err="1" smtClean="0"/>
              <a:t>linea</a:t>
            </a:r>
            <a:r>
              <a:rPr lang="es-AR" dirty="0" smtClean="0"/>
              <a:t>) :</a:t>
            </a:r>
          </a:p>
          <a:p>
            <a:pPr marL="1314450" lvl="3" indent="0">
              <a:buNone/>
            </a:pPr>
            <a:r>
              <a:rPr lang="es-AR" dirty="0" smtClean="0"/>
              <a:t>        </a:t>
            </a:r>
            <a:r>
              <a:rPr lang="es-AR" dirty="0" err="1" smtClean="0"/>
              <a:t>print</a:t>
            </a:r>
            <a:r>
              <a:rPr lang="es-AR" dirty="0" smtClean="0"/>
              <a:t> </a:t>
            </a:r>
            <a:r>
              <a:rPr lang="es-AR" dirty="0" err="1" smtClean="0"/>
              <a:t>linea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5" name="4 Llamada rectangular"/>
          <p:cNvSpPr/>
          <p:nvPr/>
        </p:nvSpPr>
        <p:spPr>
          <a:xfrm>
            <a:off x="6916708" y="4235151"/>
            <a:ext cx="1903764" cy="792088"/>
          </a:xfrm>
          <a:prstGeom prst="wedgeRectCallout">
            <a:avLst>
              <a:gd name="adj1" fmla="val -152109"/>
              <a:gd name="adj2" fmla="val 3368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imprimir solamente aquellas líneas</a:t>
            </a:r>
          </a:p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que contienen la cadena “</a:t>
            </a:r>
            <a:r>
              <a:rPr lang="es-AR" sz="1200" dirty="0" err="1" smtClean="0">
                <a:solidFill>
                  <a:schemeClr val="tx1"/>
                </a:solidFill>
              </a:rPr>
              <a:t>From</a:t>
            </a:r>
            <a:r>
              <a:rPr lang="es-AR" sz="1200" dirty="0" smtClean="0">
                <a:solidFill>
                  <a:schemeClr val="tx1"/>
                </a:solidFill>
              </a:rPr>
              <a:t>:”</a:t>
            </a:r>
          </a:p>
        </p:txBody>
      </p:sp>
      <p:sp>
        <p:nvSpPr>
          <p:cNvPr id="6" name="5 Llamada rectangular"/>
          <p:cNvSpPr/>
          <p:nvPr/>
        </p:nvSpPr>
        <p:spPr>
          <a:xfrm>
            <a:off x="6606480" y="3212976"/>
            <a:ext cx="2213992" cy="648072"/>
          </a:xfrm>
          <a:prstGeom prst="wedgeRectCallout">
            <a:avLst>
              <a:gd name="adj1" fmla="val -153680"/>
              <a:gd name="adj2" fmla="val 1475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err="1" smtClean="0">
                <a:solidFill>
                  <a:schemeClr val="tx1"/>
                </a:solidFill>
              </a:rPr>
              <a:t>rstrip</a:t>
            </a:r>
            <a:r>
              <a:rPr lang="es-AR" sz="1200" dirty="0" smtClean="0">
                <a:solidFill>
                  <a:schemeClr val="tx1"/>
                </a:solidFill>
              </a:rPr>
              <a:t>, retira los espacios</a:t>
            </a:r>
          </a:p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en blanco de la parte derecha de una cadena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5496" y="5805264"/>
            <a:ext cx="9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Con </a:t>
            </a:r>
            <a:r>
              <a:rPr lang="es-AR" dirty="0" err="1" smtClean="0"/>
              <a:t>linea.find</a:t>
            </a:r>
            <a:r>
              <a:rPr lang="es-AR" dirty="0" smtClean="0"/>
              <a:t>() podríamos obtener el mismo resultado</a:t>
            </a:r>
          </a:p>
          <a:p>
            <a:r>
              <a:rPr lang="es-AR" dirty="0" smtClean="0"/>
              <a:t>La potencia de las expresiones regulares llega cuando añadimos caracteres especiales a la cadena de búsqueda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5107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dirty="0" smtClean="0"/>
              <a:t>Añadir </a:t>
            </a:r>
            <a:r>
              <a:rPr lang="es-AR" dirty="0"/>
              <a:t>caracteres especiales a </a:t>
            </a:r>
            <a:r>
              <a:rPr lang="es-AR" dirty="0" smtClean="0"/>
              <a:t>la expresión regular </a:t>
            </a:r>
            <a:r>
              <a:rPr lang="es-AR" dirty="0"/>
              <a:t>permite localizar patrones complejos y realizar </a:t>
            </a:r>
            <a:r>
              <a:rPr lang="es-AR" dirty="0" smtClean="0"/>
              <a:t>extracciones escribiendo </a:t>
            </a:r>
            <a:r>
              <a:rPr lang="es-AR" dirty="0"/>
              <a:t>muy poco </a:t>
            </a:r>
            <a:r>
              <a:rPr lang="es-AR" dirty="0" smtClean="0"/>
              <a:t>código</a:t>
            </a:r>
          </a:p>
          <a:p>
            <a:pPr lvl="1"/>
            <a:r>
              <a:rPr lang="es-AR" dirty="0"/>
              <a:t>el </a:t>
            </a:r>
            <a:r>
              <a:rPr lang="es-AR" dirty="0" smtClean="0"/>
              <a:t>carácter </a:t>
            </a:r>
            <a:r>
              <a:rPr lang="es-AR" dirty="0"/>
              <a:t>de </a:t>
            </a:r>
            <a:r>
              <a:rPr lang="es-AR" dirty="0" smtClean="0"/>
              <a:t>intercalación </a:t>
            </a:r>
            <a:r>
              <a:rPr lang="es-AR" dirty="0" err="1" smtClean="0"/>
              <a:t>on</a:t>
            </a:r>
            <a:r>
              <a:rPr lang="es-AR" dirty="0" smtClean="0"/>
              <a:t> </a:t>
            </a:r>
            <a:r>
              <a:rPr lang="es-AR" dirty="0"/>
              <a:t>(ˆ) </a:t>
            </a:r>
            <a:r>
              <a:rPr lang="es-AR" dirty="0" smtClean="0"/>
              <a:t>en </a:t>
            </a:r>
            <a:r>
              <a:rPr lang="es-AR" dirty="0"/>
              <a:t>las expresiones </a:t>
            </a:r>
            <a:r>
              <a:rPr lang="es-AR" dirty="0" smtClean="0"/>
              <a:t>regulares indica “el </a:t>
            </a:r>
            <a:r>
              <a:rPr lang="es-AR" dirty="0"/>
              <a:t>comienzo” de una </a:t>
            </a:r>
            <a:r>
              <a:rPr lang="es-AR" dirty="0" smtClean="0"/>
              <a:t>línea.</a:t>
            </a:r>
          </a:p>
          <a:p>
            <a:pPr lvl="1"/>
            <a:r>
              <a:rPr lang="es-AR" dirty="0" smtClean="0"/>
              <a:t>Podemos </a:t>
            </a:r>
            <a:r>
              <a:rPr lang="es-AR" dirty="0"/>
              <a:t>cambiar </a:t>
            </a:r>
            <a:r>
              <a:rPr lang="es-AR" dirty="0" smtClean="0"/>
              <a:t>el </a:t>
            </a:r>
            <a:r>
              <a:rPr lang="es-AR" dirty="0"/>
              <a:t>programa </a:t>
            </a:r>
            <a:r>
              <a:rPr lang="es-AR" dirty="0" smtClean="0"/>
              <a:t>de ejemplo para</a:t>
            </a:r>
            <a:endParaRPr lang="es-AR" dirty="0"/>
          </a:p>
          <a:p>
            <a:pPr lvl="1"/>
            <a:r>
              <a:rPr lang="es-AR" dirty="0" smtClean="0"/>
              <a:t>localizar las líneas </a:t>
            </a:r>
            <a:r>
              <a:rPr lang="es-AR" dirty="0"/>
              <a:t>en las cuales “</a:t>
            </a:r>
            <a:r>
              <a:rPr lang="es-AR" dirty="0" err="1"/>
              <a:t>From</a:t>
            </a:r>
            <a:r>
              <a:rPr lang="es-AR" dirty="0"/>
              <a:t>:” </a:t>
            </a:r>
            <a:r>
              <a:rPr lang="es-AR" dirty="0" smtClean="0"/>
              <a:t>est</a:t>
            </a:r>
            <a:r>
              <a:rPr lang="es-AR" dirty="0"/>
              <a:t>a</a:t>
            </a:r>
            <a:r>
              <a:rPr lang="es-AR" dirty="0" smtClean="0"/>
              <a:t> </a:t>
            </a:r>
            <a:r>
              <a:rPr lang="es-AR" dirty="0"/>
              <a:t>al principio</a:t>
            </a:r>
            <a:r>
              <a:rPr lang="es-AR" dirty="0" smtClean="0"/>
              <a:t>:</a:t>
            </a:r>
          </a:p>
          <a:p>
            <a:pPr marL="1314450" lvl="3" indent="0">
              <a:buNone/>
            </a:pPr>
            <a:r>
              <a:rPr lang="es-AR" dirty="0" err="1" smtClean="0"/>
              <a:t>import</a:t>
            </a:r>
            <a:r>
              <a:rPr lang="es-AR" dirty="0" smtClean="0"/>
              <a:t> re</a:t>
            </a:r>
          </a:p>
          <a:p>
            <a:pPr marL="1314450" lvl="3" indent="0">
              <a:buNone/>
            </a:pPr>
            <a:r>
              <a:rPr lang="es-AR" dirty="0" err="1" smtClean="0"/>
              <a:t>manf</a:t>
            </a:r>
            <a:r>
              <a:rPr lang="es-AR" dirty="0" smtClean="0"/>
              <a:t> = open('mbox-short.txt')</a:t>
            </a:r>
          </a:p>
          <a:p>
            <a:pPr marL="1314450" lvl="3" indent="0">
              <a:buNone/>
            </a:pPr>
            <a:r>
              <a:rPr lang="es-AR" dirty="0" err="1" smtClean="0"/>
              <a:t>for</a:t>
            </a:r>
            <a:r>
              <a:rPr lang="es-AR" dirty="0" smtClean="0"/>
              <a:t> </a:t>
            </a:r>
            <a:r>
              <a:rPr lang="es-AR" dirty="0" err="1" smtClean="0"/>
              <a:t>linea</a:t>
            </a:r>
            <a:r>
              <a:rPr lang="es-AR" dirty="0" smtClean="0"/>
              <a:t> in </a:t>
            </a:r>
            <a:r>
              <a:rPr lang="es-AR" dirty="0" err="1" smtClean="0"/>
              <a:t>manf</a:t>
            </a:r>
            <a:r>
              <a:rPr lang="es-AR" dirty="0" smtClean="0"/>
              <a:t>:</a:t>
            </a:r>
          </a:p>
          <a:p>
            <a:pPr marL="1314450" lvl="3" indent="0">
              <a:buNone/>
            </a:pPr>
            <a:r>
              <a:rPr lang="es-AR" dirty="0" smtClean="0"/>
              <a:t>    </a:t>
            </a:r>
            <a:r>
              <a:rPr lang="es-AR" dirty="0" err="1" smtClean="0"/>
              <a:t>linea</a:t>
            </a:r>
            <a:r>
              <a:rPr lang="es-AR" dirty="0" smtClean="0"/>
              <a:t> = </a:t>
            </a:r>
            <a:r>
              <a:rPr lang="es-AR" dirty="0" err="1" smtClean="0"/>
              <a:t>linea.rstrip</a:t>
            </a:r>
            <a:r>
              <a:rPr lang="es-AR" dirty="0" smtClean="0"/>
              <a:t>()</a:t>
            </a:r>
          </a:p>
          <a:p>
            <a:pPr marL="1314450" lvl="3" indent="0">
              <a:buNone/>
            </a:pPr>
            <a:r>
              <a:rPr lang="es-AR" dirty="0" smtClean="0"/>
              <a:t>    </a:t>
            </a:r>
            <a:r>
              <a:rPr lang="es-AR" dirty="0" err="1" smtClean="0"/>
              <a:t>if</a:t>
            </a:r>
            <a:r>
              <a:rPr lang="es-AR" dirty="0" smtClean="0"/>
              <a:t> </a:t>
            </a:r>
            <a:r>
              <a:rPr lang="es-AR" dirty="0" err="1" smtClean="0"/>
              <a:t>re.search</a:t>
            </a:r>
            <a:r>
              <a:rPr lang="es-AR" dirty="0" smtClean="0"/>
              <a:t>('^</a:t>
            </a:r>
            <a:r>
              <a:rPr lang="es-AR" dirty="0" err="1" smtClean="0"/>
              <a:t>From</a:t>
            </a:r>
            <a:r>
              <a:rPr lang="es-AR" dirty="0" smtClean="0"/>
              <a:t>:', </a:t>
            </a:r>
            <a:r>
              <a:rPr lang="es-AR" dirty="0" err="1" smtClean="0"/>
              <a:t>linea</a:t>
            </a:r>
            <a:r>
              <a:rPr lang="es-AR" dirty="0" smtClean="0"/>
              <a:t>) :</a:t>
            </a:r>
          </a:p>
          <a:p>
            <a:pPr marL="1314450" lvl="3" indent="0">
              <a:buNone/>
            </a:pPr>
            <a:r>
              <a:rPr lang="es-AR" dirty="0" smtClean="0"/>
              <a:t>        </a:t>
            </a:r>
            <a:r>
              <a:rPr lang="es-AR" dirty="0" err="1" smtClean="0"/>
              <a:t>print</a:t>
            </a:r>
            <a:r>
              <a:rPr lang="es-AR" dirty="0" smtClean="0"/>
              <a:t> </a:t>
            </a:r>
            <a:r>
              <a:rPr lang="es-AR" dirty="0" err="1" smtClean="0"/>
              <a:t>linea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2693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Equivalencia de caracteres en expresiones regulares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Hay varios </a:t>
            </a:r>
            <a:r>
              <a:rPr lang="es-AR" dirty="0" smtClean="0"/>
              <a:t>caracteres</a:t>
            </a:r>
          </a:p>
          <a:p>
            <a:r>
              <a:rPr lang="es-AR" dirty="0"/>
              <a:t>El </a:t>
            </a:r>
            <a:r>
              <a:rPr lang="es-AR" dirty="0" smtClean="0"/>
              <a:t>más </a:t>
            </a:r>
            <a:r>
              <a:rPr lang="es-AR" dirty="0"/>
              <a:t>usado de ellos es el punto o parada </a:t>
            </a:r>
            <a:r>
              <a:rPr lang="es-AR" dirty="0" smtClean="0"/>
              <a:t>completa, que </a:t>
            </a:r>
            <a:r>
              <a:rPr lang="es-AR" dirty="0"/>
              <a:t>equivale a cualquier </a:t>
            </a:r>
            <a:r>
              <a:rPr lang="es-AR" dirty="0" smtClean="0"/>
              <a:t>carácter</a:t>
            </a:r>
          </a:p>
          <a:p>
            <a:pPr lvl="1"/>
            <a:r>
              <a:rPr lang="es-AR" dirty="0" smtClean="0"/>
              <a:t>Ejemplo:</a:t>
            </a:r>
          </a:p>
          <a:p>
            <a:pPr lvl="2"/>
            <a:r>
              <a:rPr lang="es-AR" dirty="0" smtClean="0"/>
              <a:t>la siguiente expresión regular </a:t>
            </a:r>
            <a:r>
              <a:rPr lang="es-AR" dirty="0"/>
              <a:t>“</a:t>
            </a:r>
            <a:r>
              <a:rPr lang="es-AR" dirty="0" err="1"/>
              <a:t>F..m</a:t>
            </a:r>
            <a:r>
              <a:rPr lang="es-AR" dirty="0"/>
              <a:t>:” </a:t>
            </a:r>
            <a:r>
              <a:rPr lang="es-AR" dirty="0" smtClean="0"/>
              <a:t>coincidirá </a:t>
            </a:r>
            <a:r>
              <a:rPr lang="es-AR" dirty="0"/>
              <a:t>con cualquiera </a:t>
            </a:r>
            <a:r>
              <a:rPr lang="es-AR" dirty="0" smtClean="0"/>
              <a:t>de las </a:t>
            </a:r>
            <a:r>
              <a:rPr lang="es-AR" dirty="0"/>
              <a:t>cadenas “</a:t>
            </a:r>
            <a:r>
              <a:rPr lang="es-AR" dirty="0" err="1"/>
              <a:t>From</a:t>
            </a:r>
            <a:r>
              <a:rPr lang="es-AR" dirty="0"/>
              <a:t>:”, “</a:t>
            </a:r>
            <a:r>
              <a:rPr lang="es-AR" dirty="0" err="1"/>
              <a:t>Fxxm</a:t>
            </a:r>
            <a:r>
              <a:rPr lang="es-AR" dirty="0"/>
              <a:t>:”, “F12m:”, </a:t>
            </a:r>
            <a:r>
              <a:rPr lang="es-AR" dirty="0" err="1"/>
              <a:t>or</a:t>
            </a:r>
            <a:r>
              <a:rPr lang="es-AR" dirty="0"/>
              <a:t> “F!@m</a:t>
            </a:r>
            <a:r>
              <a:rPr lang="es-AR" dirty="0" smtClean="0"/>
              <a:t>:”,….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382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Equivalencia de caracteres en expresiones regulares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Podemos restringir </a:t>
            </a:r>
            <a:r>
              <a:rPr lang="es-AR" dirty="0" smtClean="0"/>
              <a:t>aun mas </a:t>
            </a:r>
            <a:r>
              <a:rPr lang="es-AR" dirty="0"/>
              <a:t>las </a:t>
            </a:r>
            <a:r>
              <a:rPr lang="es-AR" dirty="0" smtClean="0"/>
              <a:t>líneas </a:t>
            </a:r>
            <a:r>
              <a:rPr lang="es-AR" dirty="0"/>
              <a:t>que </a:t>
            </a:r>
            <a:r>
              <a:rPr lang="es-AR" dirty="0" smtClean="0"/>
              <a:t>coincidirán </a:t>
            </a:r>
            <a:r>
              <a:rPr lang="es-AR" dirty="0"/>
              <a:t>con la </a:t>
            </a:r>
            <a:r>
              <a:rPr lang="es-AR" dirty="0" smtClean="0"/>
              <a:t>búsqueda, </a:t>
            </a:r>
            <a:r>
              <a:rPr lang="es-AR" dirty="0"/>
              <a:t>usando </a:t>
            </a:r>
            <a:r>
              <a:rPr lang="es-AR" dirty="0" smtClean="0"/>
              <a:t>un carácter comodín </a:t>
            </a:r>
            <a:r>
              <a:rPr lang="es-AR" dirty="0"/>
              <a:t>que se repita, como en el ejemplo siguiente</a:t>
            </a:r>
            <a:r>
              <a:rPr lang="es-AR" dirty="0" smtClean="0"/>
              <a:t>:</a:t>
            </a:r>
            <a:endParaRPr lang="es-AR" dirty="0"/>
          </a:p>
          <a:p>
            <a:pPr marL="457200" lvl="1" indent="0">
              <a:buNone/>
            </a:pPr>
            <a:r>
              <a:rPr lang="en-US" sz="1800" dirty="0" smtClean="0"/>
              <a:t>import re</a:t>
            </a:r>
          </a:p>
          <a:p>
            <a:pPr marL="457200" lvl="1" indent="0">
              <a:buNone/>
            </a:pPr>
            <a:r>
              <a:rPr lang="en-US" sz="1800" dirty="0" err="1" smtClean="0"/>
              <a:t>manf</a:t>
            </a:r>
            <a:r>
              <a:rPr lang="en-US" sz="1800" dirty="0" smtClean="0"/>
              <a:t> = open('mbox-short.txt')</a:t>
            </a:r>
          </a:p>
          <a:p>
            <a:pPr marL="457200" lvl="1" indent="0">
              <a:buNone/>
            </a:pPr>
            <a:r>
              <a:rPr lang="en-US" sz="1800" dirty="0" smtClean="0"/>
              <a:t>for </a:t>
            </a:r>
            <a:r>
              <a:rPr lang="en-US" sz="1800" dirty="0" err="1" smtClean="0"/>
              <a:t>linea</a:t>
            </a:r>
            <a:r>
              <a:rPr lang="en-US" sz="1800" dirty="0" smtClean="0"/>
              <a:t> in </a:t>
            </a:r>
            <a:r>
              <a:rPr lang="en-US" sz="1800" dirty="0" err="1" smtClean="0"/>
              <a:t>manf</a:t>
            </a:r>
            <a:r>
              <a:rPr lang="en-US" sz="1800" dirty="0" smtClean="0"/>
              <a:t>:</a:t>
            </a:r>
          </a:p>
          <a:p>
            <a:pPr marL="914400" lvl="2" indent="0">
              <a:buNone/>
            </a:pPr>
            <a:r>
              <a:rPr lang="en-US" sz="1800" dirty="0" err="1" smtClean="0"/>
              <a:t>linea</a:t>
            </a:r>
            <a:r>
              <a:rPr lang="en-US" sz="1800" dirty="0" smtClean="0"/>
              <a:t> = </a:t>
            </a:r>
            <a:r>
              <a:rPr lang="en-US" sz="1800" dirty="0" err="1" smtClean="0"/>
              <a:t>linea.rstrip</a:t>
            </a:r>
            <a:r>
              <a:rPr lang="en-US" sz="1800" dirty="0" smtClean="0"/>
              <a:t>()</a:t>
            </a:r>
          </a:p>
          <a:p>
            <a:pPr marL="914400" lvl="2" indent="0">
              <a:buNone/>
            </a:pPr>
            <a:r>
              <a:rPr lang="en-US" sz="1800" dirty="0" smtClean="0"/>
              <a:t>if </a:t>
            </a:r>
            <a:r>
              <a:rPr lang="en-US" sz="1800" dirty="0" err="1" smtClean="0"/>
              <a:t>re.search</a:t>
            </a:r>
            <a:r>
              <a:rPr lang="en-US" sz="1800" dirty="0" smtClean="0"/>
              <a:t>('ˆFrom:.+@', </a:t>
            </a:r>
            <a:r>
              <a:rPr lang="en-US" sz="1800" dirty="0" err="1" smtClean="0"/>
              <a:t>linea</a:t>
            </a:r>
            <a:r>
              <a:rPr lang="en-US" sz="1800" dirty="0" smtClean="0"/>
              <a:t>) :</a:t>
            </a:r>
          </a:p>
          <a:p>
            <a:pPr marL="1371600" lvl="3" indent="0">
              <a:buNone/>
            </a:pPr>
            <a:r>
              <a:rPr lang="en-US" sz="1800" dirty="0" smtClean="0"/>
              <a:t>print </a:t>
            </a:r>
            <a:r>
              <a:rPr lang="en-US" sz="1800" dirty="0" err="1" smtClean="0"/>
              <a:t>linea</a:t>
            </a:r>
            <a:endParaRPr lang="en-US" sz="1800" dirty="0" smtClean="0"/>
          </a:p>
          <a:p>
            <a:pPr lvl="1"/>
            <a:r>
              <a:rPr lang="es-AR" dirty="0"/>
              <a:t>La cadena buscada “ˆ</a:t>
            </a:r>
            <a:r>
              <a:rPr lang="es-AR" dirty="0" err="1"/>
              <a:t>From</a:t>
            </a:r>
            <a:r>
              <a:rPr lang="es-AR" dirty="0"/>
              <a:t>:.+@” </a:t>
            </a:r>
            <a:r>
              <a:rPr lang="es-AR" dirty="0" smtClean="0"/>
              <a:t>encontrará </a:t>
            </a:r>
            <a:r>
              <a:rPr lang="es-AR" dirty="0"/>
              <a:t>todas las </a:t>
            </a:r>
            <a:r>
              <a:rPr lang="es-AR" dirty="0" smtClean="0"/>
              <a:t>líneas </a:t>
            </a:r>
            <a:r>
              <a:rPr lang="es-AR" dirty="0"/>
              <a:t>que comienzan </a:t>
            </a:r>
            <a:r>
              <a:rPr lang="es-AR" dirty="0" smtClean="0"/>
              <a:t>con “</a:t>
            </a:r>
            <a:r>
              <a:rPr lang="es-AR" dirty="0" err="1" smtClean="0"/>
              <a:t>From</a:t>
            </a:r>
            <a:r>
              <a:rPr lang="es-AR" dirty="0"/>
              <a:t>:”, seguido por uno o </a:t>
            </a:r>
            <a:r>
              <a:rPr lang="es-AR" dirty="0" smtClean="0"/>
              <a:t>más </a:t>
            </a:r>
            <a:r>
              <a:rPr lang="es-AR" dirty="0"/>
              <a:t>caracteres (“.+”), seguidos de un </a:t>
            </a:r>
            <a:r>
              <a:rPr lang="es-AR" dirty="0" smtClean="0"/>
              <a:t>símbolo-arroba</a:t>
            </a:r>
            <a:r>
              <a:rPr lang="es-AR" dirty="0"/>
              <a:t>.</a:t>
            </a:r>
          </a:p>
          <a:p>
            <a:pPr lvl="1"/>
            <a:r>
              <a:rPr lang="es-AR" dirty="0" smtClean="0"/>
              <a:t>Por lo que </a:t>
            </a:r>
            <a:r>
              <a:rPr lang="es-AR" dirty="0"/>
              <a:t>la </a:t>
            </a:r>
            <a:r>
              <a:rPr lang="es-AR" dirty="0" smtClean="0"/>
              <a:t>línea </a:t>
            </a:r>
            <a:r>
              <a:rPr lang="es-AR" dirty="0"/>
              <a:t>siguiente </a:t>
            </a:r>
            <a:r>
              <a:rPr lang="es-AR" dirty="0" smtClean="0"/>
              <a:t>sería </a:t>
            </a:r>
            <a:r>
              <a:rPr lang="es-AR" dirty="0"/>
              <a:t>localizada</a:t>
            </a:r>
            <a:r>
              <a:rPr lang="es-AR" dirty="0" smtClean="0"/>
              <a:t>:</a:t>
            </a:r>
          </a:p>
          <a:p>
            <a:pPr marL="857250" lvl="2" indent="0">
              <a:buNone/>
            </a:pPr>
            <a:r>
              <a:rPr lang="es-AR" dirty="0" err="1"/>
              <a:t>From</a:t>
            </a:r>
            <a:r>
              <a:rPr lang="es-AR" dirty="0"/>
              <a:t>: </a:t>
            </a:r>
            <a:r>
              <a:rPr lang="es-AR" dirty="0" err="1"/>
              <a:t>stephen.marquard</a:t>
            </a:r>
            <a:r>
              <a:rPr lang="es-AR" dirty="0"/>
              <a:t> @uct.ac.za</a:t>
            </a:r>
          </a:p>
        </p:txBody>
      </p:sp>
    </p:spTree>
    <p:extLst>
      <p:ext uri="{BB962C8B-B14F-4D97-AF65-F5344CB8AC3E}">
        <p14:creationId xmlns:p14="http://schemas.microsoft.com/office/powerpoint/2010/main" val="154315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Extracción </a:t>
            </a:r>
            <a:r>
              <a:rPr lang="es-AR" dirty="0"/>
              <a:t>de datos usando expresiones regulares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5069160"/>
          </a:xfrm>
        </p:spPr>
        <p:txBody>
          <a:bodyPr>
            <a:normAutofit fontScale="55000" lnSpcReduction="20000"/>
          </a:bodyPr>
          <a:lstStyle/>
          <a:p>
            <a:r>
              <a:rPr lang="es-AR" dirty="0" smtClean="0"/>
              <a:t>Con el método </a:t>
            </a:r>
            <a:r>
              <a:rPr lang="es-AR" dirty="0" err="1" smtClean="0"/>
              <a:t>findall</a:t>
            </a:r>
            <a:r>
              <a:rPr lang="es-AR" dirty="0"/>
              <a:t>() </a:t>
            </a:r>
            <a:r>
              <a:rPr lang="es-AR" dirty="0" smtClean="0"/>
              <a:t>obtenemos </a:t>
            </a:r>
            <a:r>
              <a:rPr lang="es-AR" dirty="0"/>
              <a:t>todas las </a:t>
            </a:r>
            <a:r>
              <a:rPr lang="es-AR" dirty="0" err="1" smtClean="0"/>
              <a:t>subcadenas</a:t>
            </a:r>
            <a:r>
              <a:rPr lang="es-AR" dirty="0" smtClean="0"/>
              <a:t> </a:t>
            </a:r>
            <a:r>
              <a:rPr lang="es-AR" dirty="0"/>
              <a:t>que coinciden con una </a:t>
            </a:r>
            <a:r>
              <a:rPr lang="es-AR" dirty="0" smtClean="0"/>
              <a:t>expresión regular</a:t>
            </a:r>
          </a:p>
          <a:p>
            <a:r>
              <a:rPr lang="es-AR" dirty="0"/>
              <a:t>Por ejemplo, deseamos extraer las direcciones de e-mail de cada una </a:t>
            </a:r>
            <a:r>
              <a:rPr lang="es-AR" dirty="0" smtClean="0"/>
              <a:t>de las líneas </a:t>
            </a:r>
            <a:r>
              <a:rPr lang="es-AR" dirty="0"/>
              <a:t>siguientes</a:t>
            </a:r>
            <a:r>
              <a:rPr lang="es-AR" dirty="0" smtClean="0"/>
              <a:t>:</a:t>
            </a:r>
          </a:p>
          <a:p>
            <a:pPr marL="914400" lvl="2" indent="0">
              <a:buNone/>
            </a:pPr>
            <a:r>
              <a:rPr lang="en-US" dirty="0"/>
              <a:t>From stephen.marquard@uct.ac.za Sat Jan 5 09:14:16 2008</a:t>
            </a:r>
          </a:p>
          <a:p>
            <a:pPr marL="914400" lvl="2" indent="0">
              <a:buNone/>
            </a:pPr>
            <a:r>
              <a:rPr lang="es-AR" dirty="0" err="1"/>
              <a:t>Return-Path</a:t>
            </a:r>
            <a:r>
              <a:rPr lang="es-AR" dirty="0"/>
              <a:t>: &lt;postmaster@collab.sakaiproject.org&gt;</a:t>
            </a:r>
          </a:p>
          <a:p>
            <a:pPr marL="914400" lvl="2" indent="0">
              <a:buNone/>
            </a:pPr>
            <a:r>
              <a:rPr lang="es-AR" dirty="0" err="1"/>
              <a:t>for</a:t>
            </a:r>
            <a:r>
              <a:rPr lang="es-AR" dirty="0"/>
              <a:t> &lt;source@collab.sakaiproject.org&gt;;</a:t>
            </a:r>
          </a:p>
          <a:p>
            <a:pPr marL="914400" lvl="2" indent="0">
              <a:buNone/>
            </a:pPr>
            <a:r>
              <a:rPr lang="es-AR" dirty="0" err="1"/>
              <a:t>Received</a:t>
            </a:r>
            <a:r>
              <a:rPr lang="es-AR" dirty="0"/>
              <a:t>: (</a:t>
            </a:r>
            <a:r>
              <a:rPr lang="es-AR" dirty="0" err="1"/>
              <a:t>from</a:t>
            </a:r>
            <a:r>
              <a:rPr lang="es-AR" dirty="0"/>
              <a:t> </a:t>
            </a:r>
            <a:r>
              <a:rPr lang="es-AR" dirty="0" err="1"/>
              <a:t>apache@localhost</a:t>
            </a:r>
            <a:r>
              <a:rPr lang="es-AR" dirty="0"/>
              <a:t>)</a:t>
            </a:r>
          </a:p>
          <a:p>
            <a:pPr marL="914400" lvl="2" indent="0">
              <a:buNone/>
            </a:pPr>
            <a:r>
              <a:rPr lang="es-AR" dirty="0" err="1"/>
              <a:t>Author</a:t>
            </a:r>
            <a:r>
              <a:rPr lang="es-AR" dirty="0"/>
              <a:t>: </a:t>
            </a:r>
            <a:r>
              <a:rPr lang="es-AR" dirty="0" smtClean="0">
                <a:hlinkClick r:id="rId3"/>
              </a:rPr>
              <a:t>stephen.marquard@uct.ac.za</a:t>
            </a:r>
            <a:endParaRPr lang="es-AR" dirty="0" smtClean="0"/>
          </a:p>
          <a:p>
            <a:r>
              <a:rPr lang="es-AR" dirty="0"/>
              <a:t>No queremos escribir </a:t>
            </a:r>
            <a:r>
              <a:rPr lang="es-AR" dirty="0" smtClean="0"/>
              <a:t>código </a:t>
            </a:r>
            <a:r>
              <a:rPr lang="es-AR" dirty="0"/>
              <a:t>para cada uno de los tipos de </a:t>
            </a:r>
            <a:r>
              <a:rPr lang="es-AR" dirty="0" err="1" smtClean="0"/>
              <a:t>lıneas</a:t>
            </a:r>
            <a:r>
              <a:rPr lang="es-AR" dirty="0"/>
              <a:t>, dividirlas </a:t>
            </a:r>
            <a:r>
              <a:rPr lang="es-AR" dirty="0" smtClean="0"/>
              <a:t>y rebanarlas </a:t>
            </a:r>
            <a:r>
              <a:rPr lang="es-AR" dirty="0"/>
              <a:t>de forma diferente en cada </a:t>
            </a:r>
            <a:r>
              <a:rPr lang="es-AR" dirty="0" smtClean="0"/>
              <a:t>caso</a:t>
            </a:r>
          </a:p>
          <a:p>
            <a:pPr marL="800100" lvl="2" indent="0">
              <a:buNone/>
            </a:pPr>
            <a:r>
              <a:rPr lang="es-AR" dirty="0" err="1"/>
              <a:t>import</a:t>
            </a:r>
            <a:r>
              <a:rPr lang="es-AR" dirty="0"/>
              <a:t> re</a:t>
            </a:r>
          </a:p>
          <a:p>
            <a:pPr marL="800100" lvl="2" indent="0">
              <a:buNone/>
            </a:pPr>
            <a:r>
              <a:rPr lang="en-US" dirty="0"/>
              <a:t>s = 'Hello from csev@umich.edu to cwen@iupui.edu about the meeting @2PM'</a:t>
            </a:r>
          </a:p>
          <a:p>
            <a:pPr marL="800100" lvl="2" indent="0">
              <a:buNone/>
            </a:pPr>
            <a:r>
              <a:rPr lang="es-AR" dirty="0" err="1"/>
              <a:t>lst</a:t>
            </a:r>
            <a:r>
              <a:rPr lang="es-AR" dirty="0"/>
              <a:t> = </a:t>
            </a:r>
            <a:r>
              <a:rPr lang="es-AR" dirty="0" err="1"/>
              <a:t>re.findall</a:t>
            </a:r>
            <a:r>
              <a:rPr lang="es-AR" dirty="0"/>
              <a:t>('\S+@\S+', s)</a:t>
            </a:r>
          </a:p>
          <a:p>
            <a:pPr marL="800100" lvl="2" indent="0">
              <a:buNone/>
            </a:pPr>
            <a:r>
              <a:rPr lang="es-AR" dirty="0" err="1"/>
              <a:t>print</a:t>
            </a:r>
            <a:r>
              <a:rPr lang="es-AR" dirty="0"/>
              <a:t> </a:t>
            </a:r>
            <a:r>
              <a:rPr lang="es-AR" dirty="0" err="1" smtClean="0"/>
              <a:t>lst</a:t>
            </a:r>
            <a:endParaRPr lang="es-AR" dirty="0" smtClean="0"/>
          </a:p>
          <a:p>
            <a:pPr marL="0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r>
              <a:rPr lang="es-AR" dirty="0"/>
              <a:t>busca la cadena que se le pasa como segundo </a:t>
            </a:r>
            <a:r>
              <a:rPr lang="es-AR" dirty="0" smtClean="0"/>
              <a:t>argumento y </a:t>
            </a:r>
            <a:r>
              <a:rPr lang="es-AR" dirty="0"/>
              <a:t>en este caso devuelve una lista de todas las cadenas que parecen direcciones </a:t>
            </a:r>
            <a:r>
              <a:rPr lang="es-AR" dirty="0" smtClean="0"/>
              <a:t>de e-mail</a:t>
            </a:r>
          </a:p>
          <a:p>
            <a:pPr marL="800100" lvl="2" indent="0">
              <a:buNone/>
            </a:pPr>
            <a:r>
              <a:rPr lang="es-AR" dirty="0"/>
              <a:t>['csev@umich.edu', 'cwen@iupui.edu</a:t>
            </a:r>
            <a:r>
              <a:rPr lang="es-AR" dirty="0" smtClean="0"/>
              <a:t>']</a:t>
            </a:r>
          </a:p>
          <a:p>
            <a:pPr marL="800100" lvl="2" indent="0">
              <a:buNone/>
            </a:pPr>
            <a:endParaRPr lang="es-AR" dirty="0" smtClean="0"/>
          </a:p>
          <a:p>
            <a:pPr lvl="1"/>
            <a:r>
              <a:rPr lang="es-AR" dirty="0"/>
              <a:t>no </a:t>
            </a:r>
            <a:r>
              <a:rPr lang="es-AR" dirty="0" smtClean="0"/>
              <a:t>capturara </a:t>
            </a:r>
            <a:r>
              <a:rPr lang="es-AR" dirty="0"/>
              <a:t>la cadena “@2PM”, ya que no hay </a:t>
            </a:r>
            <a:r>
              <a:rPr lang="es-AR" dirty="0" err="1" smtClean="0"/>
              <a:t>ningun</a:t>
            </a:r>
            <a:r>
              <a:rPr lang="es-AR" dirty="0" smtClean="0"/>
              <a:t> </a:t>
            </a:r>
            <a:r>
              <a:rPr lang="es-AR" dirty="0" err="1" smtClean="0"/>
              <a:t>caracter</a:t>
            </a:r>
            <a:r>
              <a:rPr lang="es-AR" dirty="0" smtClean="0"/>
              <a:t> </a:t>
            </a:r>
            <a:r>
              <a:rPr lang="es-AR" dirty="0"/>
              <a:t>distinto de espacio en blanco </a:t>
            </a:r>
            <a:r>
              <a:rPr lang="es-AR" i="1" dirty="0"/>
              <a:t>antes </a:t>
            </a:r>
            <a:r>
              <a:rPr lang="es-AR" dirty="0"/>
              <a:t>del </a:t>
            </a:r>
            <a:r>
              <a:rPr lang="es-AR" dirty="0" smtClean="0"/>
              <a:t>símbolo </a:t>
            </a:r>
            <a:r>
              <a:rPr lang="es-AR" dirty="0"/>
              <a:t>arroba</a:t>
            </a:r>
          </a:p>
          <a:p>
            <a:pPr marL="800100" lvl="2" indent="0">
              <a:buNone/>
            </a:pPr>
            <a:endParaRPr lang="es-AR" dirty="0" smtClean="0"/>
          </a:p>
          <a:p>
            <a:pPr marL="800100" lvl="2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67008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Extracción de datos usando expresiones regulares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5213176"/>
          </a:xfrm>
        </p:spPr>
        <p:txBody>
          <a:bodyPr>
            <a:normAutofit fontScale="92500" lnSpcReduction="20000"/>
          </a:bodyPr>
          <a:lstStyle/>
          <a:p>
            <a:r>
              <a:rPr lang="es-AR" sz="2800" dirty="0"/>
              <a:t>Podemos </a:t>
            </a:r>
            <a:r>
              <a:rPr lang="es-AR" sz="2800" dirty="0" smtClean="0"/>
              <a:t>usar esta expresión </a:t>
            </a:r>
            <a:r>
              <a:rPr lang="es-AR" sz="2800" dirty="0"/>
              <a:t>regular en un programa para leer todas las </a:t>
            </a:r>
            <a:r>
              <a:rPr lang="es-AR" sz="2800" dirty="0" smtClean="0"/>
              <a:t>líneas </a:t>
            </a:r>
            <a:r>
              <a:rPr lang="es-AR" sz="2800" dirty="0"/>
              <a:t>de un archivo </a:t>
            </a:r>
            <a:r>
              <a:rPr lang="es-AR" sz="2800" dirty="0" smtClean="0"/>
              <a:t>y mostrar </a:t>
            </a:r>
            <a:r>
              <a:rPr lang="es-AR" sz="2800" dirty="0"/>
              <a:t>en pantalla todo lo que se parezca a una </a:t>
            </a:r>
            <a:r>
              <a:rPr lang="es-AR" sz="2800" dirty="0" smtClean="0"/>
              <a:t>dirección </a:t>
            </a:r>
            <a:r>
              <a:rPr lang="es-AR" sz="2800" dirty="0"/>
              <a:t>de correo </a:t>
            </a:r>
            <a:r>
              <a:rPr lang="es-AR" sz="2800" dirty="0" smtClean="0"/>
              <a:t>electrónico:</a:t>
            </a:r>
          </a:p>
          <a:p>
            <a:endParaRPr lang="es-AR" sz="2800" dirty="0" smtClean="0"/>
          </a:p>
          <a:p>
            <a:endParaRPr lang="es-AR" sz="2800" dirty="0"/>
          </a:p>
          <a:p>
            <a:endParaRPr lang="es-AR" sz="2800" dirty="0" smtClean="0"/>
          </a:p>
          <a:p>
            <a:endParaRPr lang="es-AR" sz="2800" dirty="0"/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Algunas </a:t>
            </a:r>
            <a:r>
              <a:rPr lang="es-AR" sz="2800" dirty="0"/>
              <a:t>de </a:t>
            </a:r>
            <a:r>
              <a:rPr lang="es-AR" sz="2800" dirty="0" smtClean="0"/>
              <a:t>las </a:t>
            </a:r>
            <a:r>
              <a:rPr lang="es-AR" sz="2800" dirty="0"/>
              <a:t>direcciones de correo tienen caracteres incorrectos, como </a:t>
            </a:r>
            <a:r>
              <a:rPr lang="es-AR" sz="2800" dirty="0" smtClean="0"/>
              <a:t>“&lt;” o </a:t>
            </a:r>
            <a:r>
              <a:rPr lang="es-AR" sz="2800" dirty="0"/>
              <a:t>“;” al principio o al final. </a:t>
            </a:r>
            <a:endParaRPr lang="es-AR" sz="2800" dirty="0" smtClean="0"/>
          </a:p>
          <a:p>
            <a:r>
              <a:rPr lang="es-AR" sz="2800" dirty="0" smtClean="0"/>
              <a:t>Para indicar </a:t>
            </a:r>
            <a:r>
              <a:rPr lang="es-AR" sz="2800" dirty="0"/>
              <a:t>que </a:t>
            </a:r>
            <a:r>
              <a:rPr lang="es-AR" sz="2800" dirty="0" smtClean="0"/>
              <a:t>solo </a:t>
            </a:r>
            <a:r>
              <a:rPr lang="es-AR" sz="2800" dirty="0"/>
              <a:t>estamos interesados en </a:t>
            </a:r>
            <a:r>
              <a:rPr lang="es-AR" sz="2800" dirty="0" smtClean="0"/>
              <a:t>la porción </a:t>
            </a:r>
            <a:r>
              <a:rPr lang="es-AR" sz="2800" dirty="0"/>
              <a:t>de la cadena que comienza y termina con una letra o un </a:t>
            </a:r>
            <a:r>
              <a:rPr lang="es-AR" sz="2800" dirty="0" smtClean="0"/>
              <a:t>numero.</a:t>
            </a:r>
          </a:p>
          <a:p>
            <a:pPr marL="914400" lvl="2" indent="0">
              <a:buNone/>
            </a:pPr>
            <a:r>
              <a:rPr lang="es-AR" sz="1800" dirty="0"/>
              <a:t>[a-zA-Z0-9]\S*@\S*[a-</a:t>
            </a:r>
            <a:r>
              <a:rPr lang="es-AR" sz="1800" dirty="0" err="1"/>
              <a:t>zA</a:t>
            </a:r>
            <a:r>
              <a:rPr lang="es-AR" sz="1800" dirty="0"/>
              <a:t>-Z</a:t>
            </a:r>
            <a:r>
              <a:rPr lang="es-AR" sz="1800" dirty="0" smtClean="0"/>
              <a:t>]</a:t>
            </a:r>
          </a:p>
          <a:p>
            <a:pPr marL="914400" lvl="2" indent="0">
              <a:buNone/>
            </a:pPr>
            <a:endParaRPr lang="es-AR" sz="18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794941"/>
              </p:ext>
            </p:extLst>
          </p:nvPr>
        </p:nvGraphicFramePr>
        <p:xfrm>
          <a:off x="63042" y="2852936"/>
          <a:ext cx="908095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4374"/>
                <a:gridCol w="5256584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>
                          <a:solidFill>
                            <a:schemeClr val="tx1"/>
                          </a:solidFill>
                        </a:rPr>
                        <a:t>import</a:t>
                      </a:r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 re</a:t>
                      </a:r>
                    </a:p>
                    <a:p>
                      <a:r>
                        <a:rPr lang="es-AR" dirty="0" err="1" smtClean="0">
                          <a:solidFill>
                            <a:schemeClr val="tx1"/>
                          </a:solidFill>
                        </a:rPr>
                        <a:t>manf</a:t>
                      </a:r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 = open('mbox-short.txt')</a:t>
                      </a:r>
                    </a:p>
                    <a:p>
                      <a:r>
                        <a:rPr lang="es-AR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AR" dirty="0" err="1" smtClean="0">
                          <a:solidFill>
                            <a:schemeClr val="tx1"/>
                          </a:solidFill>
                        </a:rPr>
                        <a:t>linea</a:t>
                      </a:r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s-AR" dirty="0" err="1" smtClean="0">
                          <a:solidFill>
                            <a:schemeClr val="tx1"/>
                          </a:solidFill>
                        </a:rPr>
                        <a:t>manf</a:t>
                      </a:r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s-AR" dirty="0" err="1" smtClean="0">
                          <a:solidFill>
                            <a:schemeClr val="tx1"/>
                          </a:solidFill>
                        </a:rPr>
                        <a:t>linea</a:t>
                      </a:r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s-AR" dirty="0" err="1" smtClean="0">
                          <a:solidFill>
                            <a:schemeClr val="tx1"/>
                          </a:solidFill>
                        </a:rPr>
                        <a:t>linea.rstrip</a:t>
                      </a:r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      x = </a:t>
                      </a:r>
                      <a:r>
                        <a:rPr lang="es-AR" dirty="0" err="1" smtClean="0">
                          <a:solidFill>
                            <a:schemeClr val="tx1"/>
                          </a:solidFill>
                        </a:rPr>
                        <a:t>re.findall</a:t>
                      </a:r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('\S+@\S+', </a:t>
                      </a:r>
                      <a:r>
                        <a:rPr lang="es-AR" dirty="0" err="1" smtClean="0">
                          <a:solidFill>
                            <a:schemeClr val="tx1"/>
                          </a:solidFill>
                        </a:rPr>
                        <a:t>linea</a:t>
                      </a:r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s-AR" dirty="0" err="1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AR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(x) &gt; 0 :</a:t>
                      </a:r>
                    </a:p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s-AR" dirty="0" err="1" smtClean="0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 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A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</a:t>
                      </a:r>
                    </a:p>
                    <a:p>
                      <a:r>
                        <a:rPr lang="es-A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manf</a:t>
                      </a:r>
                      <a:r>
                        <a:rPr lang="es-A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open('mbox-short.txt')</a:t>
                      </a:r>
                    </a:p>
                    <a:p>
                      <a:r>
                        <a:rPr lang="es-A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A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</a:t>
                      </a:r>
                      <a:r>
                        <a:rPr lang="es-A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s-A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manf</a:t>
                      </a:r>
                      <a:r>
                        <a:rPr lang="es-A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s-A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s-A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</a:t>
                      </a:r>
                      <a:r>
                        <a:rPr lang="es-A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A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linea.rstrip</a:t>
                      </a:r>
                      <a:r>
                        <a:rPr lang="es-A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it-IT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x = re.findall('[a-zA-Z0-9]\S*@\S*[a-zA-Z]', linea)</a:t>
                      </a:r>
                    </a:p>
                    <a:p>
                      <a:r>
                        <a:rPr lang="it-IT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s-A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A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s-A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(x) &gt; 0 :</a:t>
                      </a:r>
                    </a:p>
                    <a:p>
                      <a:r>
                        <a:rPr lang="es-A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s-A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A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lang="es-AR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551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4156</TotalTime>
  <Words>1680</Words>
  <Application>Microsoft Office PowerPoint</Application>
  <PresentationFormat>Presentación en pantalla (4:3)</PresentationFormat>
  <Paragraphs>193</Paragraphs>
  <Slides>15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Expresiones regulares</vt:lpstr>
      <vt:lpstr>Temario</vt:lpstr>
      <vt:lpstr>Introducción</vt:lpstr>
      <vt:lpstr>Ejemplo de uso</vt:lpstr>
      <vt:lpstr>Introducción</vt:lpstr>
      <vt:lpstr>Equivalencia de caracteres en expresiones regulares</vt:lpstr>
      <vt:lpstr>Equivalencia de caracteres en expresiones regulares</vt:lpstr>
      <vt:lpstr>Extracción de datos usando expresiones regulares</vt:lpstr>
      <vt:lpstr>Extracción de datos usando expresiones regulares</vt:lpstr>
      <vt:lpstr>Combinar búsqueda y extracción</vt:lpstr>
      <vt:lpstr>Combinar búsqueda y extracción</vt:lpstr>
      <vt:lpstr>Combinar búsqueda y extracción</vt:lpstr>
      <vt:lpstr>Escapado de caracteres</vt:lpstr>
      <vt:lpstr>Resumen</vt:lpstr>
      <vt:lpstr>Resumen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Expresiones regulares</dc:title>
  <dc:creator>orlando</dc:creator>
  <cp:lastModifiedBy>orlando</cp:lastModifiedBy>
  <cp:revision>18</cp:revision>
  <dcterms:created xsi:type="dcterms:W3CDTF">2016-10-02T14:11:55Z</dcterms:created>
  <dcterms:modified xsi:type="dcterms:W3CDTF">2016-10-05T11:27:57Z</dcterms:modified>
</cp:coreProperties>
</file>