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81" autoAdjust="0"/>
  </p:normalViewPr>
  <p:slideViewPr>
    <p:cSldViewPr>
      <p:cViewPr>
        <p:scale>
          <a:sx n="78" d="100"/>
          <a:sy n="78" d="100"/>
        </p:scale>
        <p:origin x="-1050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0E05A-68C0-4B75-BA03-B11FC5DC623F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C5620-00CF-446A-953E-1752C78D774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48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grafias.com/trabajos36/signos-simbolos/signos-simbolos.s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monografias.com/trabajos16/discurso/discurso.shtml" TargetMode="External"/><Relationship Id="rId5" Type="http://schemas.openxmlformats.org/officeDocument/2006/relationships/hyperlink" Target="http://www.monografias.com/trabajos7/creun/creun.shtml" TargetMode="External"/><Relationship Id="rId4" Type="http://schemas.openxmlformats.org/officeDocument/2006/relationships/hyperlink" Target="http://www.monografias.com/trabajos35/concepto-de-lenguaje/concepto-de-lenguaje.shtml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grafias.com/trabajos54/produccion-sistema-economico/produccion-sistema-economico.s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5620-00CF-446A-953E-1752C78D7742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5620-00CF-446A-953E-1752C78D7742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5620-00CF-446A-953E-1752C78D7742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5620-00CF-446A-953E-1752C78D7742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5620-00CF-446A-953E-1752C78D7742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5620-00CF-446A-953E-1752C78D7742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5620-00CF-446A-953E-1752C78D7742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5620-00CF-446A-953E-1752C78D7742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5620-00CF-446A-953E-1752C78D7742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5620-00CF-446A-953E-1752C78D7742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5620-00CF-446A-953E-1752C78D7742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5620-00CF-446A-953E-1752C78D7742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5620-00CF-446A-953E-1752C78D7742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5620-00CF-446A-953E-1752C78D7742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SÍMBOLO</a:t>
            </a:r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una entidad abstracta, que no se va a definir. Normalmente los </a:t>
            </a:r>
            <a:r>
              <a:rPr lang="es-A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símbolos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son letras (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a,b,c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,…z), dígitos (0,1,2…9) y otros caracteres (+,*,/,-,?...).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símbolo también puede estar formado por varias letras o caracteres, como las palabras reservadas de un </a:t>
            </a:r>
            <a:r>
              <a:rPr lang="es-A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lenguaje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 programación son símbolos de dicho lenguaje. Ejemplo: -  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a,b,c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,#,+,-,*,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…</a:t>
            </a:r>
          </a:p>
          <a:p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UNIVERSO DEL DISCURSO</a:t>
            </a:r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conjunto de todas las cadenas que se pueden formar con los símbolos de un alfabeto, se denomina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universo del discurso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 y se representa por W(V). Evidentemente W(V) es un conjunto infinito. La cadena vacía pertenece a W(V).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Ejm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 un alfabeto con una sola letra V={a}, entonces </a:t>
            </a:r>
            <a:r>
              <a:rPr lang="es-A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el universo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del </a:t>
            </a:r>
            <a:r>
              <a:rPr lang="es-A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discurso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es: W(V) = {l, a,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….} que contiene infinitas cadenas.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5620-00CF-446A-953E-1752C78D7742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símbolo inicial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 es un símbolo no terminal a partir del cual se aplican las reglas de la gramática para obtener las distintas cadenas del lenguaje.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producciones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 son las reglas que se aplican desde el símbolo inicial para obtener las cadenas del lenguaje. El conjunto de producciones P se define por medio de la enumeración de las distintas producciones, en forma de reglas o por medio de un metalenguaje.</a:t>
            </a:r>
          </a:p>
          <a:p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1: Sea la gramática: G=(VT,VN,S,P) donde VT={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VN={S} y el conjunto de producciones es: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 S ® ab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 S ®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aSb</a:t>
            </a:r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cadenas de esta gramática están dadas por: ab,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aabb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aaabbb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aa…anbb….bn</a:t>
            </a:r>
          </a:p>
          <a:p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 Sea la gramática: G=({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a,b,c,d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{S,A,B},S,P) donde P son las producciones: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 S ® ASB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 A ® b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®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aaBB</a:t>
            </a:r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 S ® d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 A ®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</a:t>
            </a:r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 B ®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dcd</a:t>
            </a:r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cadenas de esta gramática son: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bddcd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abddcd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aabddcd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bbaddcddcddcd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</a:p>
          <a:p>
            <a:r>
              <a:rPr lang="es-A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3: Sea la gramática: G=(VN, VT,S,P) donde: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 VN={&lt;número&gt;, &lt;dígito&gt;}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 VT={0,1,2,3,4,5,6,7,8,9}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 S= &lt;número&gt;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reglas de </a:t>
            </a:r>
            <a:r>
              <a:rPr lang="es-A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producción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 son: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 &lt;número&gt;::=&lt;dígito&gt;&lt;número&gt;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 &lt;número&gt;::=&lt;dígito&gt;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 &lt;dígito&gt;::=0| 1| 2| 3| 4| 5| 6| 7| 8| 9</a:t>
            </a: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5620-00CF-446A-953E-1752C78D7742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 informática una gramática regular es una gramática formal (N, Σ, P, S) que puede ser clasificada como regular izquierda o regular derecha</a:t>
            </a:r>
          </a:p>
          <a:p>
            <a:endParaRPr lang="es-AR" dirty="0" smtClean="0"/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 </a:t>
            </a:r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gramática regular derecha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aquella cuyas reglas de producción P son de la siguiente forma:</a:t>
            </a:r>
          </a:p>
          <a:p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→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donde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un símbolo no-terminal en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uno terminal en Σ</a:t>
            </a:r>
          </a:p>
          <a:p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→ </a:t>
            </a:r>
            <a:r>
              <a:rPr lang="es-A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donde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pertenecen a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pertenece a Σ</a:t>
            </a:r>
          </a:p>
          <a:p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→ ε, donde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pertenece a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s-A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Análogamente, en una </a:t>
            </a:r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gramática regular izquierda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las reglas son de la siguiente forma:</a:t>
            </a:r>
          </a:p>
          <a:p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→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donde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un símbolo no-terminal en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uno terminal en Σ</a:t>
            </a:r>
          </a:p>
          <a:p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→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donde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pertenecen a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pertenece a Σ</a:t>
            </a:r>
          </a:p>
          <a:p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→ ε, donde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pertenece a </a:t>
            </a:r>
            <a:r>
              <a:rPr lang="es-A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5620-00CF-446A-953E-1752C78D7742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5620-00CF-446A-953E-1752C78D7742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5620-00CF-446A-953E-1752C78D7742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5620-00CF-446A-953E-1752C78D7742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C5620-00CF-446A-953E-1752C78D7742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3F18-4B33-4167-B307-8234822E8A1C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443E93-7EDF-4ECA-883A-9189DF16556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3F18-4B33-4167-B307-8234822E8A1C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3E93-7EDF-4ECA-883A-9189DF1655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0443E93-7EDF-4ECA-883A-9189DF16556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3F18-4B33-4167-B307-8234822E8A1C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3F18-4B33-4167-B307-8234822E8A1C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0443E93-7EDF-4ECA-883A-9189DF16556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3F18-4B33-4167-B307-8234822E8A1C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443E93-7EDF-4ECA-883A-9189DF16556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D823F18-4B33-4167-B307-8234822E8A1C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3E93-7EDF-4ECA-883A-9189DF16556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3F18-4B33-4167-B307-8234822E8A1C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0443E93-7EDF-4ECA-883A-9189DF16556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3F18-4B33-4167-B307-8234822E8A1C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0443E93-7EDF-4ECA-883A-9189DF1655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3F18-4B33-4167-B307-8234822E8A1C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443E93-7EDF-4ECA-883A-9189DF1655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443E93-7EDF-4ECA-883A-9189DF16556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3F18-4B33-4167-B307-8234822E8A1C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0443E93-7EDF-4ECA-883A-9189DF16556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D823F18-4B33-4167-B307-8234822E8A1C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D823F18-4B33-4167-B307-8234822E8A1C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443E93-7EDF-4ECA-883A-9189DF16556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i="1" dirty="0"/>
              <a:t>Gramáticas Regulares</a:t>
            </a:r>
            <a:br>
              <a:rPr lang="es-ES" b="1" i="1" dirty="0"/>
            </a:br>
            <a:r>
              <a:rPr lang="es-ES" b="1" i="1" dirty="0"/>
              <a:t>Expresiones Regulares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Expresiones Regulares</a:t>
            </a: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 l="24170" t="30932" r="20898" b="8750"/>
          <a:stretch>
            <a:fillRect/>
          </a:stretch>
        </p:blipFill>
        <p:spPr bwMode="auto">
          <a:xfrm>
            <a:off x="714349" y="1290850"/>
            <a:ext cx="7875674" cy="506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Expresiones Regulares</a:t>
            </a:r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 l="24170" t="29259" r="21631" b="13750"/>
          <a:stretch>
            <a:fillRect/>
          </a:stretch>
        </p:blipFill>
        <p:spPr bwMode="auto">
          <a:xfrm>
            <a:off x="571472" y="1208663"/>
            <a:ext cx="8125692" cy="5006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Expresiones Regulares</a:t>
            </a:r>
            <a:endParaRPr lang="es-E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 l="23437" t="38750" r="22363" b="5000"/>
          <a:stretch>
            <a:fillRect/>
          </a:stretch>
        </p:blipFill>
        <p:spPr bwMode="auto">
          <a:xfrm>
            <a:off x="523847" y="1714488"/>
            <a:ext cx="8120119" cy="493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Expresiones Regulares</a:t>
            </a:r>
            <a:endParaRPr lang="es-E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 l="24170" t="33750" r="21631" b="8750"/>
          <a:stretch>
            <a:fillRect/>
          </a:stretch>
        </p:blipFill>
        <p:spPr bwMode="auto">
          <a:xfrm>
            <a:off x="785786" y="1523343"/>
            <a:ext cx="8007268" cy="497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Lenguajes Regulares</a:t>
            </a:r>
            <a:endParaRPr lang="es-E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 l="24170" t="33750" r="23828" b="11250"/>
          <a:stretch>
            <a:fillRect/>
          </a:stretch>
        </p:blipFill>
        <p:spPr bwMode="auto">
          <a:xfrm>
            <a:off x="785786" y="1526334"/>
            <a:ext cx="7715304" cy="478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ER – </a:t>
            </a:r>
            <a:r>
              <a:rPr lang="es-ES" b="1" dirty="0" smtClean="0"/>
              <a:t>AFND-</a:t>
            </a:r>
            <a:r>
              <a:rPr lang="az-Cyrl-AZ" b="1" dirty="0" smtClean="0"/>
              <a:t>є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 l="24170" t="30000" r="22363" b="10000"/>
          <a:stretch>
            <a:fillRect/>
          </a:stretch>
        </p:blipFill>
        <p:spPr bwMode="auto">
          <a:xfrm>
            <a:off x="500034" y="1207572"/>
            <a:ext cx="7941524" cy="522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ER – AFND-</a:t>
            </a:r>
            <a:r>
              <a:rPr lang="az-Cyrl-AZ" b="1" dirty="0" smtClean="0"/>
              <a:t>є</a:t>
            </a:r>
            <a:endParaRPr lang="es-E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 l="24170" t="30000" r="22363" b="8750"/>
          <a:stretch>
            <a:fillRect/>
          </a:stretch>
        </p:blipFill>
        <p:spPr bwMode="auto">
          <a:xfrm>
            <a:off x="785786" y="1231058"/>
            <a:ext cx="7429552" cy="498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ER – AFND-</a:t>
            </a:r>
            <a:r>
              <a:rPr lang="az-Cyrl-AZ" b="1" dirty="0" smtClean="0"/>
              <a:t>є</a:t>
            </a:r>
            <a:endParaRPr lang="es-E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 l="24170" t="26250" r="22363" b="16250"/>
          <a:stretch>
            <a:fillRect/>
          </a:stretch>
        </p:blipFill>
        <p:spPr bwMode="auto">
          <a:xfrm>
            <a:off x="285720" y="1284881"/>
            <a:ext cx="8504228" cy="5358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ER – AFND-</a:t>
            </a:r>
            <a:r>
              <a:rPr lang="az-Cyrl-AZ" b="1" dirty="0" smtClean="0"/>
              <a:t>є</a:t>
            </a:r>
            <a:endParaRPr lang="es-E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 l="24170" t="35000" r="21631" b="7500"/>
          <a:stretch>
            <a:fillRect/>
          </a:stretch>
        </p:blipFill>
        <p:spPr bwMode="auto">
          <a:xfrm>
            <a:off x="633592" y="1500174"/>
            <a:ext cx="758485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AFND-</a:t>
            </a:r>
            <a:r>
              <a:rPr lang="az-Cyrl-AZ" b="1" dirty="0" smtClean="0"/>
              <a:t>є</a:t>
            </a:r>
            <a:r>
              <a:rPr lang="es-ES" b="1" dirty="0" smtClean="0"/>
              <a:t> </a:t>
            </a:r>
            <a:r>
              <a:rPr lang="es-ES" b="1" dirty="0"/>
              <a:t>- AFND</a:t>
            </a:r>
            <a:endParaRPr lang="es-E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 l="24902" t="31250" r="21631" b="8081"/>
          <a:stretch>
            <a:fillRect/>
          </a:stretch>
        </p:blipFill>
        <p:spPr bwMode="auto">
          <a:xfrm>
            <a:off x="428596" y="1014787"/>
            <a:ext cx="8143932" cy="5414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Gramáticas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972072"/>
          </a:xfrm>
        </p:spPr>
        <p:txBody>
          <a:bodyPr>
            <a:normAutofit lnSpcReduction="10000"/>
          </a:bodyPr>
          <a:lstStyle/>
          <a:p>
            <a:r>
              <a:rPr lang="es-ES" b="1" dirty="0" smtClean="0"/>
              <a:t>Intuitivamente </a:t>
            </a:r>
            <a:r>
              <a:rPr lang="es-ES" b="1" dirty="0"/>
              <a:t>una gramática es un conjunto de reglas para </a:t>
            </a:r>
            <a:r>
              <a:rPr lang="es-ES" b="1" dirty="0" smtClean="0"/>
              <a:t>formar correctamente </a:t>
            </a:r>
            <a:r>
              <a:rPr lang="es-ES" b="1" dirty="0"/>
              <a:t>las frases de un lenguaje.</a:t>
            </a:r>
          </a:p>
          <a:p>
            <a:r>
              <a:rPr lang="es-ES" b="1" dirty="0" smtClean="0"/>
              <a:t>Por </a:t>
            </a:r>
            <a:r>
              <a:rPr lang="es-ES" b="1" dirty="0"/>
              <a:t>ejemplo, gramática del castellano (o de cualquier idioma) nos permite:</a:t>
            </a:r>
          </a:p>
          <a:p>
            <a:pPr lvl="1"/>
            <a:r>
              <a:rPr lang="es-ES" b="1" dirty="0" smtClean="0"/>
              <a:t>Identificar </a:t>
            </a:r>
            <a:r>
              <a:rPr lang="es-ES" b="1" dirty="0"/>
              <a:t>cuándo una frase es sintácticamente </a:t>
            </a:r>
            <a:r>
              <a:rPr lang="es-ES" b="1" dirty="0" smtClean="0"/>
              <a:t>correcta “Juan </a:t>
            </a:r>
            <a:r>
              <a:rPr lang="es-ES" b="1" dirty="0"/>
              <a:t>es un buen estudiante” “Es un Juan estudiante buen”</a:t>
            </a:r>
          </a:p>
          <a:p>
            <a:pPr lvl="1"/>
            <a:r>
              <a:rPr lang="es-ES" b="1" dirty="0" smtClean="0"/>
              <a:t>Generar </a:t>
            </a:r>
            <a:r>
              <a:rPr lang="es-ES" b="1" dirty="0"/>
              <a:t>todas las posibles frases sintácticamente </a:t>
            </a:r>
            <a:r>
              <a:rPr lang="es-ES" b="1" dirty="0" smtClean="0"/>
              <a:t>correctas</a:t>
            </a:r>
          </a:p>
          <a:p>
            <a:r>
              <a:rPr lang="es-ES" b="1" dirty="0"/>
              <a:t>En </a:t>
            </a:r>
            <a:r>
              <a:rPr lang="es-ES" b="1" dirty="0" smtClean="0"/>
              <a:t>este apartado estudiaremos</a:t>
            </a:r>
            <a:endParaRPr lang="es-ES" b="1" dirty="0" smtClean="0"/>
          </a:p>
          <a:p>
            <a:pPr lvl="1"/>
            <a:r>
              <a:rPr lang="es-ES" b="1" dirty="0"/>
              <a:t>Gramáticas Formales </a:t>
            </a:r>
            <a:r>
              <a:rPr lang="es-ES" b="1" dirty="0" smtClean="0"/>
              <a:t>→GENERADORAS </a:t>
            </a:r>
            <a:r>
              <a:rPr lang="es-ES" b="1" dirty="0"/>
              <a:t>de Lenguajes </a:t>
            </a:r>
            <a:r>
              <a:rPr lang="es-ES" b="1" dirty="0" smtClean="0"/>
              <a:t>Formales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AF - ER</a:t>
            </a:r>
            <a:endParaRPr lang="es-E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 l="24170" t="30000" r="22363" b="10000"/>
          <a:stretch>
            <a:fillRect/>
          </a:stretch>
        </p:blipFill>
        <p:spPr bwMode="auto">
          <a:xfrm>
            <a:off x="510452" y="1071547"/>
            <a:ext cx="793110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AF - ER</a:t>
            </a:r>
            <a:endParaRPr lang="es-E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 l="24902" t="26250" r="20898" b="13750"/>
          <a:stretch>
            <a:fillRect/>
          </a:stretch>
        </p:blipFill>
        <p:spPr bwMode="auto">
          <a:xfrm>
            <a:off x="642910" y="1127538"/>
            <a:ext cx="8173698" cy="530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Gramáticas Formales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4170" t="35000" r="20898" b="8228"/>
          <a:stretch>
            <a:fillRect/>
          </a:stretch>
        </p:blipFill>
        <p:spPr bwMode="auto">
          <a:xfrm>
            <a:off x="500034" y="1383016"/>
            <a:ext cx="8215370" cy="497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Gramáticas Regulares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24902" t="32294" r="20898" b="8750"/>
          <a:stretch>
            <a:fillRect/>
          </a:stretch>
        </p:blipFill>
        <p:spPr bwMode="auto">
          <a:xfrm>
            <a:off x="500034" y="1187731"/>
            <a:ext cx="8223992" cy="524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Gramáticas Regulares (Tipo 3)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24902" t="30000" r="22363" b="10000"/>
          <a:stretch>
            <a:fillRect/>
          </a:stretch>
        </p:blipFill>
        <p:spPr bwMode="auto">
          <a:xfrm>
            <a:off x="642910" y="1285860"/>
            <a:ext cx="7929618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Gramáticas Regulares (Tipo 3)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24170" t="28736" r="22363" b="12500"/>
          <a:stretch>
            <a:fillRect/>
          </a:stretch>
        </p:blipFill>
        <p:spPr bwMode="auto">
          <a:xfrm>
            <a:off x="785786" y="1357298"/>
            <a:ext cx="7876039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Gramáticas Regulares (Tipo 3)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24170" t="32500" r="23095" b="10000"/>
          <a:stretch>
            <a:fillRect/>
          </a:stretch>
        </p:blipFill>
        <p:spPr bwMode="auto">
          <a:xfrm>
            <a:off x="642910" y="1333485"/>
            <a:ext cx="7858180" cy="502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Gramáticas Regulares (Tipo 3)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24902" t="26250" r="20898" b="15000"/>
          <a:stretch>
            <a:fillRect/>
          </a:stretch>
        </p:blipFill>
        <p:spPr bwMode="auto">
          <a:xfrm>
            <a:off x="785786" y="1269449"/>
            <a:ext cx="7786742" cy="494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Pasaje de Autómata Finito a Gramática Regular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l="24902" t="31085" r="20898" b="10000"/>
          <a:stretch>
            <a:fillRect/>
          </a:stretch>
        </p:blipFill>
        <p:spPr bwMode="auto">
          <a:xfrm>
            <a:off x="785786" y="1643050"/>
            <a:ext cx="7739117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1509</TotalTime>
  <Words>211</Words>
  <Application>Microsoft Office PowerPoint</Application>
  <PresentationFormat>Presentación en pantalla (4:3)</PresentationFormat>
  <Paragraphs>89</Paragraphs>
  <Slides>21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Civil</vt:lpstr>
      <vt:lpstr>Gramáticas Regulares Expresiones Regulares</vt:lpstr>
      <vt:lpstr>Gramáticas</vt:lpstr>
      <vt:lpstr>Gramáticas Formales</vt:lpstr>
      <vt:lpstr>Gramáticas Regulares</vt:lpstr>
      <vt:lpstr>Gramáticas Regulares (Tipo 3)</vt:lpstr>
      <vt:lpstr>Gramáticas Regulares (Tipo 3)</vt:lpstr>
      <vt:lpstr>Gramáticas Regulares (Tipo 3)</vt:lpstr>
      <vt:lpstr>Gramáticas Regulares (Tipo 3)</vt:lpstr>
      <vt:lpstr>Pasaje de Autómata Finito a Gramática Regular</vt:lpstr>
      <vt:lpstr>Expresiones Regulares</vt:lpstr>
      <vt:lpstr>Expresiones Regulares</vt:lpstr>
      <vt:lpstr>Expresiones Regulares</vt:lpstr>
      <vt:lpstr>Expresiones Regulares</vt:lpstr>
      <vt:lpstr>Lenguajes Regulares</vt:lpstr>
      <vt:lpstr>ER – AFND-є</vt:lpstr>
      <vt:lpstr>ER – AFND-є</vt:lpstr>
      <vt:lpstr>ER – AFND-є</vt:lpstr>
      <vt:lpstr>ER – AFND-є</vt:lpstr>
      <vt:lpstr>AFND-є - AFND</vt:lpstr>
      <vt:lpstr>AF - ER</vt:lpstr>
      <vt:lpstr>AF - ER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Gramáticas Regulares Expresiones Regulares</dc:title>
  <dc:creator>Valued Acer Customer</dc:creator>
  <cp:lastModifiedBy>omicolini</cp:lastModifiedBy>
  <cp:revision>6</cp:revision>
  <dcterms:created xsi:type="dcterms:W3CDTF">2011-03-29T20:29:36Z</dcterms:created>
  <dcterms:modified xsi:type="dcterms:W3CDTF">2016-03-09T18:44:40Z</dcterms:modified>
</cp:coreProperties>
</file>