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6" r:id="rId42"/>
    <p:sldId id="296" r:id="rId43"/>
    <p:sldId id="297" r:id="rId44"/>
    <p:sldId id="298" r:id="rId45"/>
    <p:sldId id="299" r:id="rId46"/>
    <p:sldId id="300" r:id="rId47"/>
    <p:sldId id="301" r:id="rId48"/>
    <p:sldId id="302" r:id="rId49"/>
    <p:sldId id="303" r:id="rId50"/>
    <p:sldId id="304" r:id="rId51"/>
    <p:sldId id="305" r:id="rId52"/>
    <p:sldId id="307" r:id="rId5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11" autoAdjust="0"/>
  </p:normalViewPr>
  <p:slideViewPr>
    <p:cSldViewPr>
      <p:cViewPr>
        <p:scale>
          <a:sx n="78" d="100"/>
          <a:sy n="78" d="100"/>
        </p:scale>
        <p:origin x="-156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2405D5-6379-4C3F-80CE-1BADBF3A1D99}" type="datetimeFigureOut">
              <a:rPr lang="es-AR" smtClean="0"/>
              <a:t>21/3/2017</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A53B9-318A-46B9-AF4A-D566E771E0E0}" type="slidenum">
              <a:rPr lang="es-AR" smtClean="0"/>
              <a:t>‹Nº›</a:t>
            </a:fld>
            <a:endParaRPr lang="es-AR"/>
          </a:p>
        </p:txBody>
      </p:sp>
    </p:spTree>
    <p:extLst>
      <p:ext uri="{BB962C8B-B14F-4D97-AF65-F5344CB8AC3E}">
        <p14:creationId xmlns:p14="http://schemas.microsoft.com/office/powerpoint/2010/main" val="162927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s.wikipedia.org/wiki/Precondici%C3%B3n"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es.wikipedia.org/wiki/Postcondici%C3%B3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Causalidad</a:t>
            </a:r>
          </a:p>
          <a:p>
            <a:r>
              <a:rPr lang="es-AR" sz="1200" b="0" i="0" kern="1200" dirty="0" smtClean="0">
                <a:solidFill>
                  <a:schemeClr val="tx1"/>
                </a:solidFill>
                <a:effectLst/>
                <a:latin typeface="+mn-lt"/>
                <a:ea typeface="+mn-ea"/>
                <a:cs typeface="+mn-cs"/>
              </a:rPr>
              <a:t>a </a:t>
            </a:r>
            <a:r>
              <a:rPr lang="es-AR" sz="1200" b="1" i="0" kern="1200" dirty="0" smtClean="0">
                <a:solidFill>
                  <a:schemeClr val="tx1"/>
                </a:solidFill>
                <a:effectLst/>
                <a:latin typeface="+mn-lt"/>
                <a:ea typeface="+mn-ea"/>
                <a:cs typeface="+mn-cs"/>
              </a:rPr>
              <a:t>causalidad</a:t>
            </a:r>
            <a:r>
              <a:rPr lang="es-AR" sz="1200" b="0" i="0" kern="1200" dirty="0" smtClean="0">
                <a:solidFill>
                  <a:schemeClr val="tx1"/>
                </a:solidFill>
                <a:effectLst/>
                <a:latin typeface="+mn-lt"/>
                <a:ea typeface="+mn-ea"/>
                <a:cs typeface="+mn-cs"/>
              </a:rPr>
              <a:t> es la "relación que se establece entre causa y efecto. </a:t>
            </a:r>
          </a:p>
          <a:p>
            <a:r>
              <a:rPr lang="es-AR" sz="1200" b="0" i="0" kern="1200" dirty="0" smtClean="0">
                <a:solidFill>
                  <a:schemeClr val="tx1"/>
                </a:solidFill>
                <a:effectLst/>
                <a:latin typeface="+mn-lt"/>
                <a:ea typeface="+mn-ea"/>
                <a:cs typeface="+mn-cs"/>
              </a:rPr>
              <a:t>Se puede hablar de esa relación entre acontecimientos, procesos, regularidad de los fenómenos y la producción de algo"</a:t>
            </a:r>
            <a:endParaRPr lang="es-AR" dirty="0" smtClean="0"/>
          </a:p>
          <a:p>
            <a:r>
              <a:rPr lang="es-AR" dirty="0" smtClean="0"/>
              <a:t>Los filósofos consideran que el hecho de cualquier suceso está originado por una causa, y señalan p</a:t>
            </a:r>
            <a:r>
              <a:rPr lang="es-AR" dirty="0" smtClean="0"/>
              <a:t>ara que un suceso A sea la causa de un suceso B, se tienen que cumplir tres condiciones:</a:t>
            </a:r>
          </a:p>
          <a:p>
            <a:r>
              <a:rPr lang="es-AR" dirty="0" smtClean="0"/>
              <a:t>Que A preceda a B.</a:t>
            </a:r>
          </a:p>
          <a:p>
            <a:r>
              <a:rPr lang="es-AR" dirty="0" smtClean="0"/>
              <a:t>Que siempre que suceda A suceda B.</a:t>
            </a:r>
          </a:p>
          <a:p>
            <a:r>
              <a:rPr lang="es-AR" dirty="0" smtClean="0"/>
              <a:t>Que A y B estén próximos en el espacio y en el tiempo, relativamente.</a:t>
            </a:r>
          </a:p>
          <a:p>
            <a:r>
              <a:rPr lang="es-AR" dirty="0" smtClean="0"/>
              <a:t>El observador, tras varias observaciones, llega a generalizar que puesto que hasta ahora siempre que ocurrió A se ha dado B, en el futuro ocurrirá lo mismo. Así se establece una ley.</a:t>
            </a:r>
          </a:p>
          <a:p>
            <a:r>
              <a:rPr lang="es-AR" dirty="0" smtClean="0"/>
              <a:t>La causalidad es el principio o el origen de algo. El concepto se utiliza para nombrar a la relación entre una causa y su efecto, y puede utilizarse en el ámbito de la física, la estadística y la filosofía.</a:t>
            </a:r>
          </a:p>
          <a:p>
            <a:endParaRPr lang="es-AR" dirty="0" smtClean="0"/>
          </a:p>
          <a:p>
            <a:r>
              <a:rPr lang="es-AR" b="1" dirty="0" smtClean="0"/>
              <a:t>Causalidad</a:t>
            </a:r>
            <a:r>
              <a:rPr lang="es-AR" dirty="0" smtClean="0"/>
              <a:t>,</a:t>
            </a:r>
            <a:r>
              <a:rPr lang="es-AR" baseline="0" dirty="0" smtClean="0"/>
              <a:t> la </a:t>
            </a:r>
            <a:r>
              <a:rPr lang="es-AR" dirty="0" smtClean="0"/>
              <a:t>física sostiene que cualquier evento está causado por otro anterior. </a:t>
            </a:r>
          </a:p>
          <a:p>
            <a:r>
              <a:rPr lang="es-AR" dirty="0" smtClean="0"/>
              <a:t>Por lo tanto, si se conoce con precisión el estado actual de algo, es posible predecir su futuro. </a:t>
            </a:r>
          </a:p>
          <a:p>
            <a:endParaRPr lang="es-AR" dirty="0" smtClean="0"/>
          </a:p>
          <a:p>
            <a:r>
              <a:rPr lang="es-AR" dirty="0" smtClean="0"/>
              <a:t>El </a:t>
            </a:r>
            <a:r>
              <a:rPr lang="es-AR" b="1" dirty="0" smtClean="0"/>
              <a:t>principio de uniformidad </a:t>
            </a:r>
            <a:r>
              <a:rPr lang="es-AR" dirty="0" smtClean="0"/>
              <a:t>agrega que, en idénticas circunstancias, una causa siempre produce el mismo efecto.</a:t>
            </a:r>
          </a:p>
          <a:p>
            <a:endParaRPr lang="es-AR" dirty="0" smtClean="0"/>
          </a:p>
          <a:p>
            <a:r>
              <a:rPr lang="es-AR" dirty="0" smtClean="0"/>
              <a:t>Para la filosofía, la causalidad es la ley en virtud de la cual se generan efectos. </a:t>
            </a:r>
          </a:p>
          <a:p>
            <a:endParaRPr lang="es-AR" dirty="0" smtClean="0"/>
          </a:p>
          <a:p>
            <a:r>
              <a:rPr lang="es-AR" dirty="0" smtClean="0"/>
              <a:t>La estadística, por su parte, sostiene que la causalidad es una relación de necesidad de </a:t>
            </a:r>
            <a:r>
              <a:rPr lang="es-AR" dirty="0" err="1" smtClean="0"/>
              <a:t>co</a:t>
            </a:r>
            <a:r>
              <a:rPr lang="es-AR" dirty="0" smtClean="0"/>
              <a:t>-ocurrencia de dos variables.</a:t>
            </a:r>
            <a:endParaRPr lang="es-AR" dirty="0"/>
          </a:p>
        </p:txBody>
      </p:sp>
      <p:sp>
        <p:nvSpPr>
          <p:cNvPr id="4" name="3 Marcador de número de diapositiva"/>
          <p:cNvSpPr>
            <a:spLocks noGrp="1"/>
          </p:cNvSpPr>
          <p:nvPr>
            <p:ph type="sldNum" sz="quarter" idx="10"/>
          </p:nvPr>
        </p:nvSpPr>
        <p:spPr/>
        <p:txBody>
          <a:bodyPr/>
          <a:lstStyle/>
          <a:p>
            <a:fld id="{B2AA53B9-318A-46B9-AF4A-D566E771E0E0}" type="slidenum">
              <a:rPr lang="es-AR" smtClean="0"/>
              <a:t>32</a:t>
            </a:fld>
            <a:endParaRPr lang="es-AR"/>
          </a:p>
        </p:txBody>
      </p:sp>
    </p:spTree>
    <p:extLst>
      <p:ext uri="{BB962C8B-B14F-4D97-AF65-F5344CB8AC3E}">
        <p14:creationId xmlns:p14="http://schemas.microsoft.com/office/powerpoint/2010/main" val="805642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Aserción (informática) Invariantes</a:t>
            </a:r>
          </a:p>
          <a:p>
            <a:r>
              <a:rPr lang="es-AR" dirty="0" smtClean="0"/>
              <a:t>En programación, una aserción es un predicado (i.e., una sentencia verdadero-falso) incluido en un programa como indicación de que el programador piensa que dicho predicado siempre se cumple en ese punto del flujo de programa.</a:t>
            </a:r>
          </a:p>
          <a:p>
            <a:r>
              <a:rPr lang="es-AR" sz="1200" b="0" i="0" kern="1200" dirty="0" smtClean="0">
                <a:solidFill>
                  <a:schemeClr val="tx1"/>
                </a:solidFill>
                <a:effectLst/>
                <a:latin typeface="+mn-lt"/>
                <a:ea typeface="+mn-ea"/>
                <a:cs typeface="+mn-cs"/>
              </a:rPr>
              <a:t>Por ejemplo, el siguiente código contiene dos aserciones:</a:t>
            </a:r>
          </a:p>
          <a:p>
            <a:pPr rtl="0"/>
            <a:r>
              <a:rPr lang="es-AR" sz="1200" b="0" i="0" kern="1200" dirty="0" smtClean="0">
                <a:solidFill>
                  <a:schemeClr val="tx1"/>
                </a:solidFill>
                <a:effectLst/>
                <a:latin typeface="+mn-lt"/>
                <a:ea typeface="+mn-ea"/>
                <a:cs typeface="+mn-cs"/>
              </a:rPr>
              <a:t>x := 5; {x &gt; 0} </a:t>
            </a:r>
          </a:p>
          <a:p>
            <a:pPr rtl="0"/>
            <a:r>
              <a:rPr lang="es-AR" sz="1200" b="0" i="0" kern="1200" dirty="0" smtClean="0">
                <a:solidFill>
                  <a:schemeClr val="tx1"/>
                </a:solidFill>
                <a:effectLst/>
                <a:latin typeface="+mn-lt"/>
                <a:ea typeface="+mn-ea"/>
                <a:cs typeface="+mn-cs"/>
              </a:rPr>
              <a:t>x := x + 1 {x &gt; 1} </a:t>
            </a:r>
          </a:p>
          <a:p>
            <a:r>
              <a:rPr lang="es-AR" sz="1200" b="0" i="0" kern="1200" dirty="0" smtClean="0">
                <a:solidFill>
                  <a:schemeClr val="tx1"/>
                </a:solidFill>
                <a:effectLst/>
                <a:latin typeface="+mn-lt"/>
                <a:ea typeface="+mn-ea"/>
                <a:cs typeface="+mn-cs"/>
              </a:rPr>
              <a:t>x &gt; 0 y x &gt; 1, y las dos son ciertas en dichos puntos de la ejecución.</a:t>
            </a:r>
          </a:p>
          <a:p>
            <a:r>
              <a:rPr lang="es-AR" sz="1200" b="0" i="0" kern="1200" dirty="0" smtClean="0">
                <a:solidFill>
                  <a:schemeClr val="tx1"/>
                </a:solidFill>
                <a:effectLst/>
                <a:latin typeface="+mn-lt"/>
                <a:ea typeface="+mn-ea"/>
                <a:cs typeface="+mn-cs"/>
              </a:rPr>
              <a:t>Las aserciones suelen ser útiles para especificar programas y para razonar la corrección de los mismos. Por ejemplo, una </a:t>
            </a:r>
            <a:r>
              <a:rPr lang="es-AR" sz="1200" b="0" i="0" u="none" strike="noStrike" kern="1200" dirty="0" smtClean="0">
                <a:solidFill>
                  <a:schemeClr val="tx1"/>
                </a:solidFill>
                <a:effectLst/>
                <a:latin typeface="+mn-lt"/>
                <a:ea typeface="+mn-ea"/>
                <a:cs typeface="+mn-cs"/>
                <a:hlinkClick r:id="rId3" tooltip="Precondición"/>
              </a:rPr>
              <a:t>precondición</a:t>
            </a:r>
            <a:r>
              <a:rPr lang="es-AR" sz="1200" b="0" i="0" kern="1200" dirty="0" smtClean="0">
                <a:solidFill>
                  <a:schemeClr val="tx1"/>
                </a:solidFill>
                <a:effectLst/>
                <a:latin typeface="+mn-lt"/>
                <a:ea typeface="+mn-ea"/>
                <a:cs typeface="+mn-cs"/>
              </a:rPr>
              <a:t> — una aserción al comienzo de una sección de código — determina que se espera que el conjunto de sentencias que la siguen sean ejecutadas. Una </a:t>
            </a:r>
            <a:r>
              <a:rPr lang="es-AR" sz="1200" b="0" i="0" u="none" strike="noStrike" kern="1200" dirty="0" err="1" smtClean="0">
                <a:solidFill>
                  <a:schemeClr val="tx1"/>
                </a:solidFill>
                <a:effectLst/>
                <a:latin typeface="+mn-lt"/>
                <a:ea typeface="+mn-ea"/>
                <a:cs typeface="+mn-cs"/>
                <a:hlinkClick r:id="rId4" tooltip="Postcondición"/>
              </a:rPr>
              <a:t>postcondición</a:t>
            </a:r>
            <a:r>
              <a:rPr lang="es-AR" sz="1200" b="0" i="0" kern="1200" dirty="0" smtClean="0">
                <a:solidFill>
                  <a:schemeClr val="tx1"/>
                </a:solidFill>
                <a:effectLst/>
                <a:latin typeface="+mn-lt"/>
                <a:ea typeface="+mn-ea"/>
                <a:cs typeface="+mn-cs"/>
              </a:rPr>
              <a:t> — colocada al final — describe el estado que se espera alcanzar al final de la ejecución.</a:t>
            </a:r>
          </a:p>
          <a:p>
            <a:endParaRPr lang="es-AR" dirty="0"/>
          </a:p>
        </p:txBody>
      </p:sp>
      <p:sp>
        <p:nvSpPr>
          <p:cNvPr id="4" name="3 Marcador de número de diapositiva"/>
          <p:cNvSpPr>
            <a:spLocks noGrp="1"/>
          </p:cNvSpPr>
          <p:nvPr>
            <p:ph type="sldNum" sz="quarter" idx="10"/>
          </p:nvPr>
        </p:nvSpPr>
        <p:spPr/>
        <p:txBody>
          <a:bodyPr/>
          <a:lstStyle/>
          <a:p>
            <a:fld id="{B2AA53B9-318A-46B9-AF4A-D566E771E0E0}" type="slidenum">
              <a:rPr lang="es-AR" smtClean="0"/>
              <a:t>41</a:t>
            </a:fld>
            <a:endParaRPr lang="es-AR"/>
          </a:p>
        </p:txBody>
      </p:sp>
    </p:spTree>
    <p:extLst>
      <p:ext uri="{BB962C8B-B14F-4D97-AF65-F5344CB8AC3E}">
        <p14:creationId xmlns:p14="http://schemas.microsoft.com/office/powerpoint/2010/main" val="3437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56AC0F-CFE5-4374-AB12-978ABC36B4B1}" type="datetimeFigureOut">
              <a:rPr lang="es-AR" smtClean="0"/>
              <a:t>20/3/2017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9ADC6C5-2EFA-4163-BD53-55ECE78EF3AC}"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C56AC0F-CFE5-4374-AB12-978ABC36B4B1}" type="datetimeFigureOut">
              <a:rPr lang="es-AR" smtClean="0"/>
              <a:t>20/3/2017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9ADC6C5-2EFA-4163-BD53-55ECE78EF3AC}"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C56AC0F-CFE5-4374-AB12-978ABC36B4B1}" type="datetimeFigureOut">
              <a:rPr lang="es-AR" smtClean="0"/>
              <a:t>20/3/2017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9ADC6C5-2EFA-4163-BD53-55ECE78EF3AC}"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C56AC0F-CFE5-4374-AB12-978ABC36B4B1}" type="datetimeFigureOut">
              <a:rPr lang="es-AR" smtClean="0"/>
              <a:t>20/3/2017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9ADC6C5-2EFA-4163-BD53-55ECE78EF3AC}"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56AC0F-CFE5-4374-AB12-978ABC36B4B1}" type="datetimeFigureOut">
              <a:rPr lang="es-AR" smtClean="0"/>
              <a:t>20/3/2017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9ADC6C5-2EFA-4163-BD53-55ECE78EF3AC}"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56AC0F-CFE5-4374-AB12-978ABC36B4B1}" type="datetimeFigureOut">
              <a:rPr lang="es-AR" smtClean="0"/>
              <a:t>20/3/2017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9ADC6C5-2EFA-4163-BD53-55ECE78EF3AC}"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9C56AC0F-CFE5-4374-AB12-978ABC36B4B1}" type="datetimeFigureOut">
              <a:rPr lang="es-AR" smtClean="0"/>
              <a:t>20/3/2017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9ADC6C5-2EFA-4163-BD53-55ECE78EF3AC}"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9C56AC0F-CFE5-4374-AB12-978ABC36B4B1}" type="datetimeFigureOut">
              <a:rPr lang="es-AR" smtClean="0"/>
              <a:t>20/3/2017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9ADC6C5-2EFA-4163-BD53-55ECE78EF3AC}"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6AC0F-CFE5-4374-AB12-978ABC36B4B1}" type="datetimeFigureOut">
              <a:rPr lang="es-AR" smtClean="0"/>
              <a:t>20/3/2017</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9ADC6C5-2EFA-4163-BD53-55ECE78EF3AC}"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56AC0F-CFE5-4374-AB12-978ABC36B4B1}" type="datetimeFigureOut">
              <a:rPr lang="es-AR" smtClean="0"/>
              <a:t>20/3/2017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9ADC6C5-2EFA-4163-BD53-55ECE78EF3AC}" type="slidenum">
              <a:rPr lang="es-AR" smtClean="0"/>
              <a:t>‹Nº›</a:t>
            </a:fld>
            <a:endParaRPr lang="es-AR"/>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9C56AC0F-CFE5-4374-AB12-978ABC36B4B1}" type="datetimeFigureOut">
              <a:rPr lang="es-AR" smtClean="0"/>
              <a:t>20/3/2017</a:t>
            </a:fld>
            <a:endParaRPr lang="es-AR"/>
          </a:p>
        </p:txBody>
      </p:sp>
      <p:sp>
        <p:nvSpPr>
          <p:cNvPr id="9" name="Slide Number Placeholder 8"/>
          <p:cNvSpPr>
            <a:spLocks noGrp="1"/>
          </p:cNvSpPr>
          <p:nvPr>
            <p:ph type="sldNum" sz="quarter" idx="11"/>
          </p:nvPr>
        </p:nvSpPr>
        <p:spPr/>
        <p:txBody>
          <a:bodyPr/>
          <a:lstStyle/>
          <a:p>
            <a:fld id="{49ADC6C5-2EFA-4163-BD53-55ECE78EF3AC}" type="slidenum">
              <a:rPr lang="es-AR" smtClean="0"/>
              <a:t>‹Nº›</a:t>
            </a:fld>
            <a:endParaRPr lang="es-AR"/>
          </a:p>
        </p:txBody>
      </p:sp>
      <p:sp>
        <p:nvSpPr>
          <p:cNvPr id="10" name="Footer Placeholder 9"/>
          <p:cNvSpPr>
            <a:spLocks noGrp="1"/>
          </p:cNvSpPr>
          <p:nvPr>
            <p:ph type="ftr" sz="quarter" idx="12"/>
          </p:nvPr>
        </p:nvSpPr>
        <p:spPr/>
        <p:txBody>
          <a:bodyPr/>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9ADC6C5-2EFA-4163-BD53-55ECE78EF3AC}" type="slidenum">
              <a:rPr lang="es-AR" smtClean="0"/>
              <a:t>‹Nº›</a:t>
            </a:fld>
            <a:endParaRPr lang="es-A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C56AC0F-CFE5-4374-AB12-978ABC36B4B1}" type="datetimeFigureOut">
              <a:rPr lang="es-AR" smtClean="0"/>
              <a:t>20/3/2017</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_ENREF_14"/><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_ENREF_10"/><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_ENREF_10"/><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Redes </a:t>
            </a:r>
            <a:r>
              <a:rPr lang="es-AR" dirty="0"/>
              <a:t>de Petri</a:t>
            </a:r>
          </a:p>
        </p:txBody>
      </p:sp>
      <p:sp>
        <p:nvSpPr>
          <p:cNvPr id="3" name="2 Subtítulo"/>
          <p:cNvSpPr>
            <a:spLocks noGrp="1"/>
          </p:cNvSpPr>
          <p:nvPr>
            <p:ph type="subTitle" idx="1"/>
          </p:nvPr>
        </p:nvSpPr>
        <p:spPr/>
        <p:txBody>
          <a:bodyPr/>
          <a:lstStyle/>
          <a:p>
            <a:r>
              <a:rPr lang="es-AR" dirty="0" smtClean="0"/>
              <a:t>Orlando </a:t>
            </a:r>
            <a:r>
              <a:rPr lang="es-AR" dirty="0" err="1" smtClean="0"/>
              <a:t>Micolini</a:t>
            </a:r>
            <a:endParaRPr lang="es-AR" dirty="0" smtClean="0"/>
          </a:p>
          <a:p>
            <a:r>
              <a:rPr lang="es-AR" dirty="0" smtClean="0"/>
              <a:t>2016</a:t>
            </a:r>
            <a:endParaRPr lang="es-AR" dirty="0"/>
          </a:p>
        </p:txBody>
      </p:sp>
    </p:spTree>
    <p:extLst>
      <p:ext uri="{BB962C8B-B14F-4D97-AF65-F5344CB8AC3E}">
        <p14:creationId xmlns:p14="http://schemas.microsoft.com/office/powerpoint/2010/main" val="1938421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620000" cy="562074"/>
          </a:xfrm>
        </p:spPr>
        <p:txBody>
          <a:bodyPr/>
          <a:lstStyle/>
          <a:p>
            <a:r>
              <a:rPr lang="es-AR" dirty="0" smtClean="0"/>
              <a:t>Red de Petri</a:t>
            </a:r>
            <a:endParaRPr lang="es-AR" dirty="0"/>
          </a:p>
        </p:txBody>
      </p:sp>
      <p:sp>
        <p:nvSpPr>
          <p:cNvPr id="3" name="2 Marcador de contenido"/>
          <p:cNvSpPr>
            <a:spLocks noGrp="1"/>
          </p:cNvSpPr>
          <p:nvPr>
            <p:ph idx="1"/>
          </p:nvPr>
        </p:nvSpPr>
        <p:spPr>
          <a:xfrm>
            <a:off x="107504" y="980728"/>
            <a:ext cx="8280920" cy="3672408"/>
          </a:xfrm>
        </p:spPr>
        <p:txBody>
          <a:bodyPr>
            <a:normAutofit fontScale="85000" lnSpcReduction="20000"/>
          </a:bodyPr>
          <a:lstStyle/>
          <a:p>
            <a:r>
              <a:rPr lang="es-AR" dirty="0"/>
              <a:t>Los arcos que conectan una plaza a una transición los llamaremos </a:t>
            </a:r>
            <a:r>
              <a:rPr lang="es-AR" b="1" dirty="0"/>
              <a:t>arcos de entrada a la transición</a:t>
            </a:r>
            <a:r>
              <a:rPr lang="es-AR" dirty="0"/>
              <a:t> y los arcos que conectan una transición con una plaza los llamaremos </a:t>
            </a:r>
            <a:r>
              <a:rPr lang="es-AR" b="1" dirty="0"/>
              <a:t>arcos de salida de una transición</a:t>
            </a:r>
            <a:r>
              <a:rPr lang="es-AR" dirty="0"/>
              <a:t>. También podremos definir a los arcos como entradas y las salidas de las plazas.</a:t>
            </a:r>
          </a:p>
          <a:p>
            <a:r>
              <a:rPr lang="es-AR" dirty="0"/>
              <a:t>El estado global de una </a:t>
            </a:r>
            <a:r>
              <a:rPr lang="es-AR" dirty="0" err="1"/>
              <a:t>RdP</a:t>
            </a:r>
            <a:r>
              <a:rPr lang="es-AR" dirty="0"/>
              <a:t>  puede ser definido por la cantidad de </a:t>
            </a:r>
            <a:r>
              <a:rPr lang="es-AR" dirty="0" err="1"/>
              <a:t>token</a:t>
            </a:r>
            <a:r>
              <a:rPr lang="es-AR" dirty="0"/>
              <a:t> que hay en cada plaza (en principio es un entero N).</a:t>
            </a:r>
          </a:p>
          <a:p>
            <a:r>
              <a:rPr lang="es-AR" dirty="0"/>
              <a:t>Ahora definimos a una Red de Petri como:</a:t>
            </a:r>
          </a:p>
          <a:p>
            <a:pPr lvl="1"/>
            <a:r>
              <a:rPr lang="es-AR" dirty="0"/>
              <a:t>Un conjunto de plazas (un circulo)</a:t>
            </a:r>
          </a:p>
          <a:p>
            <a:pPr lvl="1"/>
            <a:r>
              <a:rPr lang="es-AR" dirty="0"/>
              <a:t>Un conjunto de transiciones (una barra)</a:t>
            </a:r>
          </a:p>
          <a:p>
            <a:pPr lvl="1"/>
            <a:r>
              <a:rPr lang="es-AR" dirty="0"/>
              <a:t>Un conjunto de arcos que unen plazas con transiciones o transiciones con plazas</a:t>
            </a:r>
          </a:p>
          <a:p>
            <a:pPr lvl="1"/>
            <a:r>
              <a:rPr lang="es-AR" dirty="0"/>
              <a:t>Un valor entero puede ser asociado con cada arco para representar el peso del mismo</a:t>
            </a:r>
          </a:p>
          <a:p>
            <a:pPr lvl="1"/>
            <a:r>
              <a:rPr lang="es-AR" dirty="0"/>
              <a:t>Un distribución de </a:t>
            </a:r>
            <a:r>
              <a:rPr lang="es-AR" dirty="0" err="1"/>
              <a:t>token</a:t>
            </a:r>
            <a:r>
              <a:rPr lang="es-AR" dirty="0"/>
              <a:t>, situados en cada  plazas</a:t>
            </a: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581128"/>
            <a:ext cx="2736304" cy="2088232"/>
          </a:xfrm>
          <a:prstGeom prst="rect">
            <a:avLst/>
          </a:prstGeom>
          <a:noFill/>
          <a:ln>
            <a:noFill/>
          </a:ln>
        </p:spPr>
      </p:pic>
    </p:spTree>
    <p:extLst>
      <p:ext uri="{BB962C8B-B14F-4D97-AF65-F5344CB8AC3E}">
        <p14:creationId xmlns:p14="http://schemas.microsoft.com/office/powerpoint/2010/main" val="806402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Composición </a:t>
            </a:r>
            <a:r>
              <a:rPr lang="es-AR" dirty="0"/>
              <a:t>y Sincronización</a:t>
            </a:r>
          </a:p>
        </p:txBody>
      </p:sp>
      <p:sp>
        <p:nvSpPr>
          <p:cNvPr id="3" name="2 Marcador de contenido"/>
          <p:cNvSpPr>
            <a:spLocks noGrp="1"/>
          </p:cNvSpPr>
          <p:nvPr>
            <p:ph idx="1"/>
          </p:nvPr>
        </p:nvSpPr>
        <p:spPr>
          <a:xfrm>
            <a:off x="179512" y="1412776"/>
            <a:ext cx="8280920" cy="5184576"/>
          </a:xfrm>
        </p:spPr>
        <p:txBody>
          <a:bodyPr>
            <a:normAutofit fontScale="92500" lnSpcReduction="10000"/>
          </a:bodyPr>
          <a:lstStyle/>
          <a:p>
            <a:r>
              <a:rPr lang="es-AR" dirty="0"/>
              <a:t>Cundo nos referimos a una transición hay que distinguir los siguientes asuntos: transición </a:t>
            </a:r>
            <a:r>
              <a:rPr lang="es-AR" b="1" dirty="0"/>
              <a:t>habilitada</a:t>
            </a:r>
            <a:r>
              <a:rPr lang="es-AR" dirty="0"/>
              <a:t> o sensibilizada, transición </a:t>
            </a:r>
            <a:r>
              <a:rPr lang="es-AR" b="1" dirty="0"/>
              <a:t>no habilitada </a:t>
            </a:r>
            <a:r>
              <a:rPr lang="es-AR" dirty="0"/>
              <a:t>y </a:t>
            </a:r>
            <a:r>
              <a:rPr lang="es-AR" b="1" dirty="0"/>
              <a:t>disparo</a:t>
            </a:r>
            <a:r>
              <a:rPr lang="es-AR" dirty="0"/>
              <a:t> de una transición.</a:t>
            </a:r>
          </a:p>
          <a:p>
            <a:pPr lvl="1"/>
            <a:r>
              <a:rPr lang="es-AR" dirty="0"/>
              <a:t>Una transición </a:t>
            </a:r>
            <a:r>
              <a:rPr lang="es-AR" b="1" dirty="0"/>
              <a:t>esta sensibilizada</a:t>
            </a:r>
            <a:r>
              <a:rPr lang="es-AR" dirty="0"/>
              <a:t> cuando en todas las plazas el número de </a:t>
            </a:r>
            <a:r>
              <a:rPr lang="es-AR" dirty="0" err="1"/>
              <a:t>token</a:t>
            </a:r>
            <a:r>
              <a:rPr lang="es-AR" dirty="0"/>
              <a:t> en cada plaza situada en el extremos del arco que la una con la transición es igual o mayor que el peso del arco, ahora la transición está habilitado o sensibilizada por lo que se puede disparar. </a:t>
            </a:r>
            <a:endParaRPr lang="es-AR" dirty="0" smtClean="0"/>
          </a:p>
          <a:p>
            <a:pPr lvl="1"/>
            <a:r>
              <a:rPr lang="es-AR" dirty="0" smtClean="0"/>
              <a:t>Si </a:t>
            </a:r>
            <a:r>
              <a:rPr lang="es-AR" dirty="0"/>
              <a:t>alguna de las plazas mencionadas no tienen la cantidad suficiente de </a:t>
            </a:r>
            <a:r>
              <a:rPr lang="es-AR" dirty="0" err="1"/>
              <a:t>token</a:t>
            </a:r>
            <a:r>
              <a:rPr lang="es-AR" dirty="0"/>
              <a:t> la transición </a:t>
            </a:r>
            <a:r>
              <a:rPr lang="es-AR" b="1" dirty="0"/>
              <a:t>no está sensibilizada</a:t>
            </a:r>
            <a:r>
              <a:rPr lang="es-AR" dirty="0"/>
              <a:t>.</a:t>
            </a:r>
          </a:p>
          <a:p>
            <a:pPr lvl="1"/>
            <a:r>
              <a:rPr lang="es-AR" dirty="0"/>
              <a:t>Cuando la transición es disparada cada plaza pierde una cantidad de </a:t>
            </a:r>
            <a:r>
              <a:rPr lang="es-AR" dirty="0" err="1"/>
              <a:t>token</a:t>
            </a:r>
            <a:r>
              <a:rPr lang="es-AR" dirty="0"/>
              <a:t> igual al peso del arco de entrada de la transición a la plaza y cada plaza que es unida por un arco de salida de la transición es alimentada con una cantidad de </a:t>
            </a:r>
            <a:r>
              <a:rPr lang="es-AR" dirty="0" err="1"/>
              <a:t>token</a:t>
            </a:r>
            <a:r>
              <a:rPr lang="es-AR" dirty="0"/>
              <a:t> igual a el peso del arco que la une.</a:t>
            </a:r>
          </a:p>
          <a:p>
            <a:r>
              <a:rPr lang="es-AR" dirty="0"/>
              <a:t>Podemos diferenciar dos instancias: </a:t>
            </a:r>
            <a:r>
              <a:rPr lang="es-AR" b="1" dirty="0"/>
              <a:t>cuando la transición está habilitada y cuando la transición es disparada</a:t>
            </a:r>
            <a:r>
              <a:rPr lang="es-AR" dirty="0"/>
              <a:t>, los disparos pueden ser realizados explícitamente después de la sensibilización o simplemente porque la transición esta sensibilizada. </a:t>
            </a:r>
          </a:p>
          <a:p>
            <a:endParaRPr lang="es-AR" dirty="0"/>
          </a:p>
        </p:txBody>
      </p:sp>
    </p:spTree>
    <p:extLst>
      <p:ext uri="{BB962C8B-B14F-4D97-AF65-F5344CB8AC3E}">
        <p14:creationId xmlns:p14="http://schemas.microsoft.com/office/powerpoint/2010/main" val="1983892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Composición y Sincronización</a:t>
            </a:r>
          </a:p>
        </p:txBody>
      </p:sp>
      <p:sp>
        <p:nvSpPr>
          <p:cNvPr id="3" name="2 Marcador de contenido"/>
          <p:cNvSpPr>
            <a:spLocks noGrp="1"/>
          </p:cNvSpPr>
          <p:nvPr>
            <p:ph idx="1"/>
          </p:nvPr>
        </p:nvSpPr>
        <p:spPr>
          <a:xfrm>
            <a:off x="179512" y="1412776"/>
            <a:ext cx="8136904" cy="5184576"/>
          </a:xfrm>
        </p:spPr>
        <p:txBody>
          <a:bodyPr/>
          <a:lstStyle/>
          <a:p>
            <a:r>
              <a:rPr lang="es-AR" dirty="0"/>
              <a:t>Los disparos dependen de la distribución de </a:t>
            </a:r>
            <a:r>
              <a:rPr lang="es-AR" dirty="0" err="1"/>
              <a:t>token</a:t>
            </a:r>
            <a:r>
              <a:rPr lang="es-AR" dirty="0"/>
              <a:t> en la red, y esta distribución tiene un estado inicial </a:t>
            </a:r>
            <a:r>
              <a:rPr lang="es-AR" b="1" dirty="0"/>
              <a:t>o marca inicia</a:t>
            </a:r>
            <a:r>
              <a:rPr lang="es-AR" dirty="0"/>
              <a:t>l, la cual es el </a:t>
            </a:r>
            <a:r>
              <a:rPr lang="es-AR" b="1" dirty="0"/>
              <a:t>estado global del sistema en el instante inicial</a:t>
            </a:r>
            <a:r>
              <a:rPr lang="es-AR" dirty="0"/>
              <a:t>.</a:t>
            </a:r>
          </a:p>
          <a:p>
            <a:r>
              <a:rPr lang="es-AR" dirty="0"/>
              <a:t>En general los </a:t>
            </a:r>
            <a:r>
              <a:rPr lang="es-AR" dirty="0" err="1"/>
              <a:t>token</a:t>
            </a:r>
            <a:r>
              <a:rPr lang="es-AR" dirty="0"/>
              <a:t> en las plazas </a:t>
            </a:r>
            <a:r>
              <a:rPr lang="es-AR" b="1" dirty="0"/>
              <a:t>representan</a:t>
            </a:r>
            <a:r>
              <a:rPr lang="es-AR" dirty="0"/>
              <a:t> </a:t>
            </a:r>
            <a:r>
              <a:rPr lang="es-AR" b="1" dirty="0"/>
              <a:t>el estado de un componente</a:t>
            </a:r>
            <a:r>
              <a:rPr lang="es-AR" dirty="0"/>
              <a:t> del sistema, por ejemplo:</a:t>
            </a:r>
          </a:p>
          <a:p>
            <a:pPr lvl="1"/>
            <a:r>
              <a:rPr lang="es-AR" dirty="0"/>
              <a:t>Un mensaje, que este está en el buffer para ser usado </a:t>
            </a:r>
          </a:p>
          <a:p>
            <a:pPr lvl="1"/>
            <a:r>
              <a:rPr lang="es-AR" dirty="0"/>
              <a:t>Un recurso, indicando que el recurso está disponible</a:t>
            </a:r>
          </a:p>
          <a:p>
            <a:r>
              <a:rPr lang="es-AR" dirty="0"/>
              <a:t>Si se requiere más de uno recurso o mensaje se lo representa con el peso del arco de entrada a la transición y si la transición produce más de un recurso estos son representadas por los </a:t>
            </a:r>
            <a:r>
              <a:rPr lang="es-AR" dirty="0" err="1"/>
              <a:t>token</a:t>
            </a:r>
            <a:r>
              <a:rPr lang="es-AR" dirty="0"/>
              <a:t> que salen de la transición, sus pesos o ambas.</a:t>
            </a:r>
          </a:p>
          <a:p>
            <a:endParaRPr lang="es-AR" dirty="0"/>
          </a:p>
        </p:txBody>
      </p:sp>
    </p:spTree>
    <p:extLst>
      <p:ext uri="{BB962C8B-B14F-4D97-AF65-F5344CB8AC3E}">
        <p14:creationId xmlns:p14="http://schemas.microsoft.com/office/powerpoint/2010/main" val="4263375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620000" cy="562074"/>
          </a:xfrm>
        </p:spPr>
        <p:txBody>
          <a:bodyPr/>
          <a:lstStyle/>
          <a:p>
            <a:r>
              <a:rPr lang="es-AR" dirty="0" smtClean="0"/>
              <a:t>Definición red de Petri</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07504" y="980728"/>
                <a:ext cx="8352928" cy="5760640"/>
              </a:xfrm>
            </p:spPr>
            <p:txBody>
              <a:bodyPr/>
              <a:lstStyle/>
              <a:p>
                <a:r>
                  <a:rPr lang="es-AR" sz="2400" dirty="0"/>
                  <a:t>El concepto de transición y plaza nos permite definir una Red de Petri Como:</a:t>
                </a:r>
              </a:p>
              <a:p>
                <a:r>
                  <a:rPr lang="es-AR" sz="2400" b="1" dirty="0"/>
                  <a:t>Definición 1: </a:t>
                </a:r>
                <a:r>
                  <a:rPr lang="es-AR" sz="2400" b="1" dirty="0" err="1"/>
                  <a:t>RdP</a:t>
                </a:r>
                <a:r>
                  <a:rPr lang="es-AR" sz="2400" b="1" dirty="0"/>
                  <a:t> Estructural</a:t>
                </a:r>
              </a:p>
              <a:p>
                <a:r>
                  <a:rPr lang="es-AR" sz="2400" dirty="0"/>
                  <a:t>la estructura de una Red de Petri (</a:t>
                </a:r>
                <a:r>
                  <a:rPr lang="es-AR" sz="2400" dirty="0" err="1"/>
                  <a:t>RdP</a:t>
                </a:r>
                <a:r>
                  <a:rPr lang="es-AR" sz="2400" dirty="0"/>
                  <a:t>) R es definida por la </a:t>
                </a:r>
                <a:r>
                  <a:rPr lang="es-AR" sz="2400" dirty="0" err="1" smtClean="0"/>
                  <a:t>tupla</a:t>
                </a:r>
                <a:r>
                  <a:rPr lang="es-AR" sz="2400" dirty="0" smtClean="0"/>
                  <a:t> </a:t>
                </a:r>
                <a:endParaRPr lang="es-AR" sz="2400" dirty="0" smtClean="0"/>
              </a:p>
              <a:p>
                <a:endParaRPr lang="es-AR" sz="2400" dirty="0" smtClean="0"/>
              </a:p>
              <a:p>
                <a:pPr lvl="1"/>
                <a14:m>
                  <m:oMath xmlns:m="http://schemas.openxmlformats.org/officeDocument/2006/math">
                    <m:r>
                      <m:rPr>
                        <m:sty m:val="p"/>
                      </m:rPr>
                      <a:rPr lang="es-AR" sz="2400">
                        <a:latin typeface="Cambria Math"/>
                      </a:rPr>
                      <m:t>N</m:t>
                    </m:r>
                    <m:r>
                      <a:rPr lang="es-AR" sz="2400">
                        <a:latin typeface="Cambria Math"/>
                      </a:rPr>
                      <m:t>=(</m:t>
                    </m:r>
                    <m:r>
                      <m:rPr>
                        <m:sty m:val="p"/>
                      </m:rPr>
                      <a:rPr lang="es-AR" sz="2400">
                        <a:latin typeface="Cambria Math"/>
                      </a:rPr>
                      <m:t>P</m:t>
                    </m:r>
                    <m:r>
                      <a:rPr lang="es-AR" sz="2400">
                        <a:latin typeface="Cambria Math"/>
                      </a:rPr>
                      <m:t>, </m:t>
                    </m:r>
                    <m:r>
                      <m:rPr>
                        <m:sty m:val="p"/>
                      </m:rPr>
                      <a:rPr lang="es-AR" sz="2400">
                        <a:latin typeface="Cambria Math"/>
                      </a:rPr>
                      <m:t>T</m:t>
                    </m:r>
                    <m:r>
                      <a:rPr lang="es-AR" sz="2400">
                        <a:latin typeface="Cambria Math"/>
                      </a:rPr>
                      <m:t>, </m:t>
                    </m:r>
                    <m:r>
                      <m:rPr>
                        <m:sty m:val="p"/>
                      </m:rPr>
                      <a:rPr lang="es-AR" sz="2400">
                        <a:latin typeface="Cambria Math"/>
                      </a:rPr>
                      <m:t>F</m:t>
                    </m:r>
                    <m:r>
                      <a:rPr lang="es-AR" sz="2400">
                        <a:latin typeface="Cambria Math"/>
                      </a:rPr>
                      <m:t>, </m:t>
                    </m:r>
                    <m:r>
                      <m:rPr>
                        <m:sty m:val="p"/>
                      </m:rPr>
                      <a:rPr lang="es-AR" sz="2400">
                        <a:latin typeface="Cambria Math"/>
                      </a:rPr>
                      <m:t>W</m:t>
                    </m:r>
                    <m:r>
                      <a:rPr lang="es-AR" sz="2400">
                        <a:latin typeface="Cambria Math"/>
                      </a:rPr>
                      <m:t>)</m:t>
                    </m:r>
                  </m:oMath>
                </a14:m>
                <a:r>
                  <a:rPr lang="es-AR" sz="2400" dirty="0"/>
                  <a:t> </a:t>
                </a:r>
                <a:r>
                  <a:rPr lang="es-AR" sz="2400" dirty="0" err="1">
                    <a:hlinkClick r:id="rId2" tooltip="Iordache, 2006 #59"/>
                  </a:rPr>
                  <a:t>Iordache</a:t>
                </a:r>
                <a:r>
                  <a:rPr lang="es-AR" sz="2400" dirty="0">
                    <a:hlinkClick r:id="rId2" tooltip="Iordache, 2006 #59"/>
                  </a:rPr>
                  <a:t> and </a:t>
                </a:r>
                <a:r>
                  <a:rPr lang="es-AR" sz="2400" dirty="0" err="1">
                    <a:hlinkClick r:id="rId2" tooltip="Iordache, 2006 #59"/>
                  </a:rPr>
                  <a:t>Antsaklis</a:t>
                </a:r>
                <a:r>
                  <a:rPr lang="es-AR" sz="2400" dirty="0">
                    <a:hlinkClick r:id="rId2" tooltip="Iordache, 2006 #59"/>
                  </a:rPr>
                  <a:t> (2006</a:t>
                </a:r>
                <a:r>
                  <a:rPr lang="es-AR" sz="2400" dirty="0"/>
                  <a:t>), donde</a:t>
                </a:r>
                <a:r>
                  <a:rPr lang="es-AR" sz="2400" dirty="0" smtClean="0"/>
                  <a:t>:</a:t>
                </a:r>
                <a:endParaRPr lang="es-AR" sz="2400" dirty="0"/>
              </a:p>
              <a:p>
                <a:pPr lvl="2"/>
                <a14:m>
                  <m:oMath xmlns:m="http://schemas.openxmlformats.org/officeDocument/2006/math">
                    <m:r>
                      <a:rPr lang="es-AR" sz="2200" i="1">
                        <a:latin typeface="Cambria Math"/>
                      </a:rPr>
                      <m:t>𝑃</m:t>
                    </m:r>
                    <m:r>
                      <a:rPr lang="es-AR" sz="2200" i="1">
                        <a:latin typeface="Cambria Math"/>
                      </a:rPr>
                      <m:t>= {</m:t>
                    </m:r>
                    <m:sSub>
                      <m:sSubPr>
                        <m:ctrlPr>
                          <a:rPr lang="es-AR" sz="2200" i="1">
                            <a:latin typeface="Cambria Math"/>
                          </a:rPr>
                        </m:ctrlPr>
                      </m:sSubPr>
                      <m:e>
                        <m:r>
                          <a:rPr lang="es-AR" sz="2200" i="1">
                            <a:latin typeface="Cambria Math"/>
                          </a:rPr>
                          <m:t>𝑝</m:t>
                        </m:r>
                      </m:e>
                      <m:sub>
                        <m:r>
                          <a:rPr lang="es-AR" sz="2200" i="1">
                            <a:latin typeface="Cambria Math"/>
                          </a:rPr>
                          <m:t>1</m:t>
                        </m:r>
                      </m:sub>
                    </m:sSub>
                    <m:r>
                      <a:rPr lang="es-AR" sz="2200" i="1">
                        <a:latin typeface="Cambria Math"/>
                      </a:rPr>
                      <m:t>, </m:t>
                    </m:r>
                    <m:sSub>
                      <m:sSubPr>
                        <m:ctrlPr>
                          <a:rPr lang="es-AR" sz="2200" i="1">
                            <a:latin typeface="Cambria Math"/>
                          </a:rPr>
                        </m:ctrlPr>
                      </m:sSubPr>
                      <m:e>
                        <m:r>
                          <a:rPr lang="es-AR" sz="2200" i="1">
                            <a:latin typeface="Cambria Math"/>
                          </a:rPr>
                          <m:t>𝑝</m:t>
                        </m:r>
                      </m:e>
                      <m:sub>
                        <m:r>
                          <a:rPr lang="es-AR" sz="2200" i="1">
                            <a:latin typeface="Cambria Math"/>
                          </a:rPr>
                          <m:t>2</m:t>
                        </m:r>
                      </m:sub>
                    </m:sSub>
                    <m:r>
                      <a:rPr lang="es-AR" sz="2200" i="1">
                        <a:latin typeface="Cambria Math"/>
                      </a:rPr>
                      <m:t>,…,</m:t>
                    </m:r>
                    <m:sSub>
                      <m:sSubPr>
                        <m:ctrlPr>
                          <a:rPr lang="es-AR" sz="2200" i="1">
                            <a:latin typeface="Cambria Math"/>
                          </a:rPr>
                        </m:ctrlPr>
                      </m:sSubPr>
                      <m:e>
                        <m:r>
                          <a:rPr lang="es-AR" sz="2200" i="1">
                            <a:latin typeface="Cambria Math"/>
                          </a:rPr>
                          <m:t>𝑝</m:t>
                        </m:r>
                      </m:e>
                      <m:sub>
                        <m:r>
                          <a:rPr lang="es-AR" sz="2200" i="1">
                            <a:latin typeface="Cambria Math"/>
                          </a:rPr>
                          <m:t>𝑛</m:t>
                        </m:r>
                      </m:sub>
                    </m:sSub>
                    <m:r>
                      <a:rPr lang="es-AR" sz="2200" i="1">
                        <a:latin typeface="Cambria Math"/>
                      </a:rPr>
                      <m:t>}</m:t>
                    </m:r>
                  </m:oMath>
                </a14:m>
                <a:r>
                  <a:rPr lang="es-AR" sz="2200" dirty="0"/>
                  <a:t> ,	</a:t>
                </a:r>
                <a:endParaRPr lang="es-AR" sz="2200" dirty="0" smtClean="0"/>
              </a:p>
              <a:p>
                <a:pPr lvl="3"/>
                <a:r>
                  <a:rPr lang="es-AR" sz="2200" dirty="0" smtClean="0"/>
                  <a:t>es </a:t>
                </a:r>
                <a:r>
                  <a:rPr lang="es-AR" sz="2200" dirty="0"/>
                  <a:t>el conjunto de las plazas</a:t>
                </a:r>
              </a:p>
              <a:p>
                <a:pPr lvl="2"/>
                <a14:m>
                  <m:oMath xmlns:m="http://schemas.openxmlformats.org/officeDocument/2006/math">
                    <m:r>
                      <a:rPr lang="es-AR" sz="2200" i="1">
                        <a:latin typeface="Cambria Math"/>
                      </a:rPr>
                      <m:t>𝑇</m:t>
                    </m:r>
                    <m:r>
                      <a:rPr lang="es-AR" sz="2200" i="1">
                        <a:latin typeface="Cambria Math"/>
                      </a:rPr>
                      <m:t>= {</m:t>
                    </m:r>
                    <m:sSub>
                      <m:sSubPr>
                        <m:ctrlPr>
                          <a:rPr lang="es-AR" sz="2200" i="1">
                            <a:latin typeface="Cambria Math"/>
                          </a:rPr>
                        </m:ctrlPr>
                      </m:sSubPr>
                      <m:e>
                        <m:r>
                          <a:rPr lang="es-AR" sz="2200" i="1">
                            <a:latin typeface="Cambria Math"/>
                          </a:rPr>
                          <m:t>𝑡</m:t>
                        </m:r>
                      </m:e>
                      <m:sub>
                        <m:r>
                          <a:rPr lang="es-AR" sz="2200" i="1">
                            <a:latin typeface="Cambria Math"/>
                          </a:rPr>
                          <m:t>1</m:t>
                        </m:r>
                      </m:sub>
                    </m:sSub>
                    <m:r>
                      <a:rPr lang="es-AR" sz="2200" i="1">
                        <a:latin typeface="Cambria Math"/>
                      </a:rPr>
                      <m:t>, </m:t>
                    </m:r>
                    <m:sSub>
                      <m:sSubPr>
                        <m:ctrlPr>
                          <a:rPr lang="es-AR" sz="2200" i="1">
                            <a:latin typeface="Cambria Math"/>
                          </a:rPr>
                        </m:ctrlPr>
                      </m:sSubPr>
                      <m:e>
                        <m:r>
                          <a:rPr lang="es-AR" sz="2200" i="1">
                            <a:latin typeface="Cambria Math"/>
                          </a:rPr>
                          <m:t>𝑡</m:t>
                        </m:r>
                      </m:e>
                      <m:sub>
                        <m:r>
                          <a:rPr lang="es-AR" sz="2200" i="1">
                            <a:latin typeface="Cambria Math"/>
                          </a:rPr>
                          <m:t>2</m:t>
                        </m:r>
                      </m:sub>
                    </m:sSub>
                    <m:r>
                      <a:rPr lang="es-AR" sz="2200" i="1">
                        <a:latin typeface="Cambria Math"/>
                      </a:rPr>
                      <m:t>,…,</m:t>
                    </m:r>
                    <m:sSub>
                      <m:sSubPr>
                        <m:ctrlPr>
                          <a:rPr lang="es-AR" sz="2200" i="1">
                            <a:latin typeface="Cambria Math"/>
                          </a:rPr>
                        </m:ctrlPr>
                      </m:sSubPr>
                      <m:e>
                        <m:r>
                          <a:rPr lang="es-AR" sz="2200" i="1">
                            <a:latin typeface="Cambria Math"/>
                          </a:rPr>
                          <m:t>𝑡</m:t>
                        </m:r>
                      </m:e>
                      <m:sub>
                        <m:r>
                          <a:rPr lang="es-AR" sz="2200" i="1">
                            <a:latin typeface="Cambria Math"/>
                          </a:rPr>
                          <m:t>𝑚</m:t>
                        </m:r>
                      </m:sub>
                    </m:sSub>
                    <m:r>
                      <a:rPr lang="es-AR" sz="2200" i="1">
                        <a:latin typeface="Cambria Math"/>
                      </a:rPr>
                      <m:t>}</m:t>
                    </m:r>
                  </m:oMath>
                </a14:m>
                <a:r>
                  <a:rPr lang="es-AR" sz="2200" dirty="0"/>
                  <a:t> ,	</a:t>
                </a:r>
                <a:endParaRPr lang="es-AR" sz="2200" dirty="0" smtClean="0"/>
              </a:p>
              <a:p>
                <a:pPr lvl="3"/>
                <a:r>
                  <a:rPr lang="es-AR" sz="2200" dirty="0" smtClean="0"/>
                  <a:t>es </a:t>
                </a:r>
                <a:r>
                  <a:rPr lang="es-AR" sz="2200" dirty="0"/>
                  <a:t>el conjunto de las transiciones, donde se cumple P∩T=∅</a:t>
                </a:r>
              </a:p>
              <a:p>
                <a:pPr lvl="2"/>
                <a14:m>
                  <m:oMath xmlns:m="http://schemas.openxmlformats.org/officeDocument/2006/math">
                    <m:r>
                      <a:rPr lang="es-AR" sz="2200" i="1">
                        <a:latin typeface="Cambria Math"/>
                      </a:rPr>
                      <m:t>𝐹</m:t>
                    </m:r>
                    <m:r>
                      <a:rPr lang="es-AR" sz="2200" i="1">
                        <a:latin typeface="Cambria Math"/>
                      </a:rPr>
                      <m:t>⊆(</m:t>
                    </m:r>
                    <m:r>
                      <a:rPr lang="es-AR" sz="2200" i="1">
                        <a:latin typeface="Cambria Math"/>
                      </a:rPr>
                      <m:t>𝑃𝑥𝑇</m:t>
                    </m:r>
                    <m:r>
                      <a:rPr lang="es-AR" sz="2200" i="1">
                        <a:latin typeface="Cambria Math"/>
                      </a:rPr>
                      <m:t>)∪(</m:t>
                    </m:r>
                    <m:r>
                      <a:rPr lang="es-AR" sz="2200" i="1">
                        <a:latin typeface="Cambria Math"/>
                      </a:rPr>
                      <m:t>𝑇𝑥𝑃</m:t>
                    </m:r>
                    <m:r>
                      <a:rPr lang="es-AR" sz="2200" i="1">
                        <a:latin typeface="Cambria Math"/>
                      </a:rPr>
                      <m:t>)</m:t>
                    </m:r>
                  </m:oMath>
                </a14:m>
                <a:r>
                  <a:rPr lang="es-AR" sz="2200" dirty="0"/>
                  <a:t> , 	</a:t>
                </a:r>
                <a:endParaRPr lang="es-AR" sz="2200" dirty="0" smtClean="0"/>
              </a:p>
              <a:p>
                <a:pPr lvl="3"/>
                <a:r>
                  <a:rPr lang="es-AR" sz="2200" dirty="0" smtClean="0"/>
                  <a:t>es </a:t>
                </a:r>
                <a:r>
                  <a:rPr lang="es-AR" sz="2200" dirty="0"/>
                  <a:t>el conjunto de arcos, de entrada y salida a las </a:t>
                </a:r>
                <a:r>
                  <a:rPr lang="es-AR" sz="2200" dirty="0" smtClean="0"/>
                  <a:t>transiciones</a:t>
                </a:r>
                <a:r>
                  <a:rPr lang="es-AR" sz="2200" dirty="0"/>
                  <a:t>	</a:t>
                </a:r>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07504" y="980728"/>
                <a:ext cx="8352928" cy="5760640"/>
              </a:xfrm>
              <a:blipFill rotWithShape="1">
                <a:blip r:embed="rId3"/>
                <a:stretch>
                  <a:fillRect t="-847" r="-584"/>
                </a:stretch>
              </a:blipFill>
            </p:spPr>
            <p:txBody>
              <a:bodyPr/>
              <a:lstStyle/>
              <a:p>
                <a:r>
                  <a:rPr lang="es-AR">
                    <a:noFill/>
                  </a:rPr>
                  <a:t> </a:t>
                </a:r>
              </a:p>
            </p:txBody>
          </p:sp>
        </mc:Fallback>
      </mc:AlternateContent>
    </p:spTree>
    <p:extLst>
      <p:ext uri="{BB962C8B-B14F-4D97-AF65-F5344CB8AC3E}">
        <p14:creationId xmlns:p14="http://schemas.microsoft.com/office/powerpoint/2010/main" val="3957833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de la definición</a:t>
            </a:r>
            <a:endParaRPr lang="es-AR" dirty="0"/>
          </a:p>
        </p:txBody>
      </p:sp>
      <mc:AlternateContent xmlns:mc="http://schemas.openxmlformats.org/markup-compatibility/2006">
        <mc:Choice xmlns:a14="http://schemas.microsoft.com/office/drawing/2010/main" Requires="a14">
          <p:graphicFrame>
            <p:nvGraphicFramePr>
              <p:cNvPr id="5" name="4 Marcador de contenido"/>
              <p:cNvGraphicFramePr>
                <a:graphicFrameLocks noGrp="1"/>
              </p:cNvGraphicFramePr>
              <p:nvPr>
                <p:ph idx="1"/>
                <p:extLst>
                  <p:ext uri="{D42A27DB-BD31-4B8C-83A1-F6EECF244321}">
                    <p14:modId xmlns:p14="http://schemas.microsoft.com/office/powerpoint/2010/main" val="3607127894"/>
                  </p:ext>
                </p:extLst>
              </p:nvPr>
            </p:nvGraphicFramePr>
            <p:xfrm>
              <a:off x="323528" y="1771809"/>
              <a:ext cx="3456385" cy="3025344"/>
            </p:xfrm>
            <a:graphic>
              <a:graphicData uri="http://schemas.openxmlformats.org/drawingml/2006/table">
                <a:tbl>
                  <a:tblPr firstRow="1" firstCol="1" bandRow="1">
                    <a:tableStyleId>{5C22544A-7EE6-4342-B048-85BDC9FD1C3A}</a:tableStyleId>
                  </a:tblPr>
                  <a:tblGrid>
                    <a:gridCol w="3456385"/>
                  </a:tblGrid>
                  <a:tr h="365419">
                    <a:tc>
                      <a:txBody>
                        <a:bodyPr/>
                        <a:lstStyle/>
                        <a:p>
                          <a:pPr algn="l">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Para xmlns:m="http://schemas.openxmlformats.org/officeDocument/2006/math">
                              <m:oMathParaPr>
                                <m:jc m:val="left"/>
                              </m:oMathParaPr>
                              <m:oMath xmlns:m="http://schemas.openxmlformats.org/officeDocument/2006/math">
                                <m:r>
                                  <a:rPr lang="es-AR" sz="2000" baseline="0">
                                    <a:solidFill>
                                      <a:schemeClr val="tx1"/>
                                    </a:solidFill>
                                    <a:effectLst/>
                                    <a:latin typeface="Cambria Math"/>
                                  </a:rPr>
                                  <m:t>𝑃</m:t>
                                </m:r>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1</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2</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3</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4</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5</m:t>
                                    </m:r>
                                  </m:sub>
                                </m:sSub>
                                <m:r>
                                  <a:rPr lang="es-AR" sz="2000" baseline="0">
                                    <a:solidFill>
                                      <a:schemeClr val="tx1"/>
                                    </a:solidFill>
                                    <a:effectLst/>
                                    <a:latin typeface="Cambria Math"/>
                                  </a:rPr>
                                  <m:t>}</m:t>
                                </m:r>
                              </m:oMath>
                            </m:oMathPara>
                          </a14:m>
                          <a:endParaRPr lang="es-AR" sz="2000" baseline="0" dirty="0">
                            <a:solidFill>
                              <a:schemeClr val="tx1"/>
                            </a:solidFill>
                            <a:effectLst/>
                            <a:latin typeface="Calibri"/>
                            <a:ea typeface="Calibri"/>
                            <a:cs typeface="Times New Roman"/>
                          </a:endParaRPr>
                        </a:p>
                      </a:txBody>
                      <a:tcPr marL="68580" marR="68580" marT="0" marB="0">
                        <a:solidFill>
                          <a:schemeClr val="bg1"/>
                        </a:solidFill>
                      </a:tcPr>
                    </a:tc>
                  </a:tr>
                  <a:tr h="331627">
                    <a:tc>
                      <a:txBody>
                        <a:bodyPr/>
                        <a:lstStyle/>
                        <a:p>
                          <a:pPr algn="l">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Para xmlns:m="http://schemas.openxmlformats.org/officeDocument/2006/math">
                              <m:oMathParaPr>
                                <m:jc m:val="left"/>
                              </m:oMathParaPr>
                              <m:oMath xmlns:m="http://schemas.openxmlformats.org/officeDocument/2006/math">
                                <m:r>
                                  <a:rPr lang="es-AR" sz="2000" baseline="0">
                                    <a:solidFill>
                                      <a:schemeClr val="tx1"/>
                                    </a:solidFill>
                                    <a:effectLst/>
                                    <a:latin typeface="Cambria Math"/>
                                  </a:rPr>
                                  <m:t>𝑇</m:t>
                                </m:r>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𝑡</m:t>
                                    </m:r>
                                  </m:e>
                                  <m:sub>
                                    <m:r>
                                      <a:rPr lang="es-AR" sz="2000" baseline="0">
                                        <a:solidFill>
                                          <a:schemeClr val="tx1"/>
                                        </a:solidFill>
                                        <a:effectLst/>
                                        <a:latin typeface="Cambria Math"/>
                                      </a:rPr>
                                      <m:t>1</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𝑡</m:t>
                                    </m:r>
                                  </m:e>
                                  <m:sub>
                                    <m:r>
                                      <a:rPr lang="es-AR" sz="2000" baseline="0">
                                        <a:solidFill>
                                          <a:schemeClr val="tx1"/>
                                        </a:solidFill>
                                        <a:effectLst/>
                                        <a:latin typeface="Cambria Math"/>
                                      </a:rPr>
                                      <m:t>2</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𝑡</m:t>
                                    </m:r>
                                  </m:e>
                                  <m:sub>
                                    <m:r>
                                      <a:rPr lang="es-AR" sz="2000" baseline="0">
                                        <a:solidFill>
                                          <a:schemeClr val="tx1"/>
                                        </a:solidFill>
                                        <a:effectLst/>
                                        <a:latin typeface="Cambria Math"/>
                                      </a:rPr>
                                      <m:t>3</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𝑡</m:t>
                                    </m:r>
                                  </m:e>
                                  <m:sub>
                                    <m:r>
                                      <a:rPr lang="es-AR" sz="2000" baseline="0">
                                        <a:solidFill>
                                          <a:schemeClr val="tx1"/>
                                        </a:solidFill>
                                        <a:effectLst/>
                                        <a:latin typeface="Cambria Math"/>
                                      </a:rPr>
                                      <m:t>4</m:t>
                                    </m:r>
                                  </m:sub>
                                </m:sSub>
                                <m:r>
                                  <a:rPr lang="es-AR" sz="2000" baseline="0">
                                    <a:solidFill>
                                      <a:schemeClr val="tx1"/>
                                    </a:solidFill>
                                    <a:effectLst/>
                                    <a:latin typeface="Cambria Math"/>
                                  </a:rPr>
                                  <m:t>}</m:t>
                                </m:r>
                              </m:oMath>
                            </m:oMathPara>
                          </a14:m>
                          <a:endParaRPr lang="es-AR" sz="2000" baseline="0" dirty="0">
                            <a:solidFill>
                              <a:schemeClr val="tx1"/>
                            </a:solidFill>
                            <a:effectLst/>
                            <a:latin typeface="Calibri"/>
                            <a:ea typeface="Calibri"/>
                            <a:cs typeface="Times New Roman"/>
                          </a:endParaRPr>
                        </a:p>
                      </a:txBody>
                      <a:tcPr marL="68580" marR="68580" marT="0" marB="0">
                        <a:solidFill>
                          <a:schemeClr val="bg1"/>
                        </a:solidFill>
                      </a:tcPr>
                    </a:tc>
                  </a:tr>
                  <a:tr h="2328298">
                    <a:tc>
                      <a:txBody>
                        <a:bodyPr/>
                        <a:lstStyle/>
                        <a:p>
                          <a:pPr algn="l">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Para xmlns:m="http://schemas.openxmlformats.org/officeDocument/2006/math">
                              <m:oMathParaPr>
                                <m:jc m:val="left"/>
                              </m:oMathParaPr>
                              <m:oMath xmlns:m="http://schemas.openxmlformats.org/officeDocument/2006/math">
                                <m:r>
                                  <a:rPr lang="es-AR" sz="2000" baseline="0">
                                    <a:solidFill>
                                      <a:schemeClr val="tx1"/>
                                    </a:solidFill>
                                    <a:effectLst/>
                                    <a:latin typeface="Cambria Math"/>
                                  </a:rPr>
                                  <m:t>𝐹</m:t>
                                </m:r>
                                <m:r>
                                  <a:rPr lang="es-AR" sz="2000" baseline="0">
                                    <a:solidFill>
                                      <a:schemeClr val="tx1"/>
                                    </a:solidFill>
                                    <a:effectLst/>
                                    <a:latin typeface="Cambria Math"/>
                                  </a:rPr>
                                  <m:t>={</m:t>
                                </m:r>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𝑡</m:t>
                                        </m:r>
                                      </m:e>
                                      <m:sub>
                                        <m:r>
                                          <a:rPr lang="es-AR" sz="2000" baseline="0">
                                            <a:solidFill>
                                              <a:schemeClr val="tx1"/>
                                            </a:solidFill>
                                            <a:effectLst/>
                                            <a:latin typeface="Cambria Math"/>
                                          </a:rPr>
                                          <m:t>4</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1</m:t>
                                        </m:r>
                                      </m:sub>
                                    </m:sSub>
                                  </m:e>
                                </m:d>
                                <m:r>
                                  <a:rPr lang="es-AR" sz="2000" baseline="0">
                                    <a:solidFill>
                                      <a:schemeClr val="tx1"/>
                                    </a:solidFill>
                                    <a:effectLst/>
                                    <a:latin typeface="Cambria Math"/>
                                  </a:rPr>
                                  <m:t>,</m:t>
                                </m:r>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𝑡</m:t>
                                        </m:r>
                                      </m:e>
                                      <m:sub>
                                        <m:r>
                                          <a:rPr lang="es-AR" sz="2000" baseline="0">
                                            <a:solidFill>
                                              <a:schemeClr val="tx1"/>
                                            </a:solidFill>
                                            <a:effectLst/>
                                            <a:latin typeface="Cambria Math"/>
                                          </a:rPr>
                                          <m:t>1</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4</m:t>
                                        </m:r>
                                      </m:sub>
                                    </m:sSub>
                                  </m:e>
                                </m:d>
                                <m:r>
                                  <a:rPr lang="es-AR" sz="2000" baseline="0">
                                    <a:solidFill>
                                      <a:schemeClr val="tx1"/>
                                    </a:solidFill>
                                    <a:effectLst/>
                                    <a:latin typeface="Cambria Math"/>
                                  </a:rPr>
                                  <m:t>,</m:t>
                                </m:r>
                              </m:oMath>
                            </m:oMathPara>
                          </a14:m>
                          <a:endParaRPr lang="es-AR" sz="2000" baseline="0" dirty="0">
                            <a:solidFill>
                              <a:schemeClr val="tx1"/>
                            </a:solidFill>
                            <a:effectLst/>
                          </a:endParaRPr>
                        </a:p>
                        <a:p>
                          <a:pPr algn="l">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Para xmlns:m="http://schemas.openxmlformats.org/officeDocument/2006/math">
                              <m:oMathParaPr>
                                <m:jc m:val="left"/>
                              </m:oMathParaPr>
                              <m:oMath xmlns:m="http://schemas.openxmlformats.org/officeDocument/2006/math">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𝑡</m:t>
                                        </m:r>
                                      </m:e>
                                      <m:sub>
                                        <m:r>
                                          <a:rPr lang="es-AR" sz="2000" baseline="0">
                                            <a:solidFill>
                                              <a:schemeClr val="tx1"/>
                                            </a:solidFill>
                                            <a:effectLst/>
                                            <a:latin typeface="Cambria Math"/>
                                          </a:rPr>
                                          <m:t>3</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5</m:t>
                                        </m:r>
                                      </m:sub>
                                    </m:sSub>
                                  </m:e>
                                </m:d>
                                <m:r>
                                  <a:rPr lang="es-AR" sz="2000" baseline="0">
                                    <a:solidFill>
                                      <a:schemeClr val="tx1"/>
                                    </a:solidFill>
                                    <a:effectLst/>
                                    <a:latin typeface="Cambria Math"/>
                                  </a:rPr>
                                  <m:t>,</m:t>
                                </m:r>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𝑡</m:t>
                                        </m:r>
                                      </m:e>
                                      <m:sub>
                                        <m:r>
                                          <a:rPr lang="es-AR" sz="2000" baseline="0">
                                            <a:solidFill>
                                              <a:schemeClr val="tx1"/>
                                            </a:solidFill>
                                            <a:effectLst/>
                                            <a:latin typeface="Cambria Math"/>
                                          </a:rPr>
                                          <m:t>2</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5</m:t>
                                        </m:r>
                                      </m:sub>
                                    </m:sSub>
                                  </m:e>
                                </m:d>
                                <m:r>
                                  <a:rPr lang="es-AR" sz="2000" baseline="0">
                                    <a:solidFill>
                                      <a:schemeClr val="tx1"/>
                                    </a:solidFill>
                                    <a:effectLst/>
                                    <a:latin typeface="Cambria Math"/>
                                  </a:rPr>
                                  <m:t>,</m:t>
                                </m:r>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𝑡</m:t>
                                        </m:r>
                                      </m:e>
                                      <m:sub>
                                        <m:r>
                                          <a:rPr lang="es-AR" sz="2000" baseline="0">
                                            <a:solidFill>
                                              <a:schemeClr val="tx1"/>
                                            </a:solidFill>
                                            <a:effectLst/>
                                            <a:latin typeface="Cambria Math"/>
                                          </a:rPr>
                                          <m:t>2</m:t>
                                        </m:r>
                                      </m:sub>
                                    </m:sSub>
                                    <m:r>
                                      <a:rPr lang="es-AR" sz="2000" baseline="0">
                                        <a:solidFill>
                                          <a:schemeClr val="tx1"/>
                                        </a:solidFill>
                                        <a:effectLst/>
                                        <a:latin typeface="Cambria Math"/>
                                      </a:rPr>
                                      <m:t>,</m:t>
                                    </m:r>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2</m:t>
                                        </m:r>
                                      </m:sub>
                                    </m:sSub>
                                  </m:e>
                                </m:d>
                                <m:r>
                                  <a:rPr lang="es-AR" sz="2000" baseline="0">
                                    <a:solidFill>
                                      <a:schemeClr val="tx1"/>
                                    </a:solidFill>
                                    <a:effectLst/>
                                    <a:latin typeface="Cambria Math"/>
                                  </a:rPr>
                                  <m:t>,</m:t>
                                </m:r>
                              </m:oMath>
                            </m:oMathPara>
                          </a14:m>
                          <a:endParaRPr lang="es-AR" sz="2000" baseline="0" dirty="0">
                            <a:solidFill>
                              <a:schemeClr val="tx1"/>
                            </a:solidFill>
                            <a:effectLst/>
                          </a:endParaRPr>
                        </a:p>
                        <a:p>
                          <a:pPr algn="l">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Para xmlns:m="http://schemas.openxmlformats.org/officeDocument/2006/math">
                              <m:oMathParaPr>
                                <m:jc m:val="left"/>
                              </m:oMathParaPr>
                              <m:oMath xmlns:m="http://schemas.openxmlformats.org/officeDocument/2006/math">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1</m:t>
                                        </m:r>
                                      </m:sub>
                                    </m:sSub>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m:t>
                                        </m:r>
                                        <m:r>
                                          <a:rPr lang="es-AR" sz="2000" baseline="0">
                                            <a:solidFill>
                                              <a:schemeClr val="tx1"/>
                                            </a:solidFill>
                                            <a:effectLst/>
                                            <a:latin typeface="Cambria Math"/>
                                          </a:rPr>
                                          <m:t>𝑡</m:t>
                                        </m:r>
                                      </m:e>
                                      <m:sub>
                                        <m:r>
                                          <a:rPr lang="es-AR" sz="2000" baseline="0">
                                            <a:solidFill>
                                              <a:schemeClr val="tx1"/>
                                            </a:solidFill>
                                            <a:effectLst/>
                                            <a:latin typeface="Cambria Math"/>
                                          </a:rPr>
                                          <m:t>1</m:t>
                                        </m:r>
                                      </m:sub>
                                    </m:sSub>
                                  </m:e>
                                </m:d>
                                <m:r>
                                  <a:rPr lang="es-AR" sz="2000" baseline="0">
                                    <a:solidFill>
                                      <a:schemeClr val="tx1"/>
                                    </a:solidFill>
                                    <a:effectLst/>
                                    <a:latin typeface="Cambria Math"/>
                                  </a:rPr>
                                  <m:t>, </m:t>
                                </m:r>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2</m:t>
                                        </m:r>
                                      </m:sub>
                                    </m:sSub>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m:t>
                                        </m:r>
                                        <m:r>
                                          <a:rPr lang="es-AR" sz="2000" baseline="0">
                                            <a:solidFill>
                                              <a:schemeClr val="tx1"/>
                                            </a:solidFill>
                                            <a:effectLst/>
                                            <a:latin typeface="Cambria Math"/>
                                          </a:rPr>
                                          <m:t>𝑡</m:t>
                                        </m:r>
                                      </m:e>
                                      <m:sub>
                                        <m:r>
                                          <a:rPr lang="es-AR" sz="2000" baseline="0">
                                            <a:solidFill>
                                              <a:schemeClr val="tx1"/>
                                            </a:solidFill>
                                            <a:effectLst/>
                                            <a:latin typeface="Cambria Math"/>
                                          </a:rPr>
                                          <m:t>1</m:t>
                                        </m:r>
                                      </m:sub>
                                    </m:sSub>
                                  </m:e>
                                </m:d>
                                <m:r>
                                  <a:rPr lang="es-AR" sz="2000" baseline="0">
                                    <a:solidFill>
                                      <a:schemeClr val="tx1"/>
                                    </a:solidFill>
                                    <a:effectLst/>
                                    <a:latin typeface="Cambria Math"/>
                                  </a:rPr>
                                  <m:t>,</m:t>
                                </m:r>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3</m:t>
                                        </m:r>
                                      </m:sub>
                                    </m:sSub>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m:t>
                                        </m:r>
                                        <m:r>
                                          <a:rPr lang="es-AR" sz="2000" baseline="0">
                                            <a:solidFill>
                                              <a:schemeClr val="tx1"/>
                                            </a:solidFill>
                                            <a:effectLst/>
                                            <a:latin typeface="Cambria Math"/>
                                          </a:rPr>
                                          <m:t>𝑡</m:t>
                                        </m:r>
                                      </m:e>
                                      <m:sub>
                                        <m:r>
                                          <a:rPr lang="es-AR" sz="2000" baseline="0">
                                            <a:solidFill>
                                              <a:schemeClr val="tx1"/>
                                            </a:solidFill>
                                            <a:effectLst/>
                                            <a:latin typeface="Cambria Math"/>
                                          </a:rPr>
                                          <m:t>1</m:t>
                                        </m:r>
                                      </m:sub>
                                    </m:sSub>
                                  </m:e>
                                </m:d>
                                <m:r>
                                  <a:rPr lang="es-AR" sz="2000" baseline="0">
                                    <a:solidFill>
                                      <a:schemeClr val="tx1"/>
                                    </a:solidFill>
                                    <a:effectLst/>
                                    <a:latin typeface="Cambria Math"/>
                                  </a:rPr>
                                  <m:t>,</m:t>
                                </m:r>
                              </m:oMath>
                            </m:oMathPara>
                          </a14:m>
                          <a:endParaRPr lang="es-AR" sz="2000" baseline="0" dirty="0">
                            <a:solidFill>
                              <a:schemeClr val="tx1"/>
                            </a:solidFill>
                            <a:effectLst/>
                          </a:endParaRPr>
                        </a:p>
                        <a:p>
                          <a:pPr algn="l">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Para xmlns:m="http://schemas.openxmlformats.org/officeDocument/2006/math">
                              <m:oMathParaPr>
                                <m:jc m:val="left"/>
                              </m:oMathParaPr>
                              <m:oMath xmlns:m="http://schemas.openxmlformats.org/officeDocument/2006/math">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4</m:t>
                                        </m:r>
                                      </m:sub>
                                    </m:sSub>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m:t>
                                        </m:r>
                                        <m:r>
                                          <a:rPr lang="es-AR" sz="2000" baseline="0">
                                            <a:solidFill>
                                              <a:schemeClr val="tx1"/>
                                            </a:solidFill>
                                            <a:effectLst/>
                                            <a:latin typeface="Cambria Math"/>
                                          </a:rPr>
                                          <m:t>𝑡</m:t>
                                        </m:r>
                                      </m:e>
                                      <m:sub>
                                        <m:r>
                                          <a:rPr lang="es-AR" sz="2000" baseline="0">
                                            <a:solidFill>
                                              <a:schemeClr val="tx1"/>
                                            </a:solidFill>
                                            <a:effectLst/>
                                            <a:latin typeface="Cambria Math"/>
                                          </a:rPr>
                                          <m:t>3</m:t>
                                        </m:r>
                                      </m:sub>
                                    </m:sSub>
                                  </m:e>
                                </m:d>
                                <m:r>
                                  <a:rPr lang="es-AR" sz="2000" baseline="0">
                                    <a:solidFill>
                                      <a:schemeClr val="tx1"/>
                                    </a:solidFill>
                                    <a:effectLst/>
                                    <a:latin typeface="Cambria Math"/>
                                  </a:rPr>
                                  <m:t>, </m:t>
                                </m:r>
                                <m:d>
                                  <m:dPr>
                                    <m:ctrlPr>
                                      <a:rPr lang="es-AR" sz="2000" i="1" baseline="0">
                                        <a:solidFill>
                                          <a:schemeClr val="tx1"/>
                                        </a:solidFill>
                                        <a:effectLst/>
                                        <a:latin typeface="Cambria Math"/>
                                      </a:rPr>
                                    </m:ctrlPr>
                                  </m:dPr>
                                  <m:e>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𝑝</m:t>
                                        </m:r>
                                      </m:e>
                                      <m:sub>
                                        <m:r>
                                          <a:rPr lang="es-AR" sz="2000" baseline="0">
                                            <a:solidFill>
                                              <a:schemeClr val="tx1"/>
                                            </a:solidFill>
                                            <a:effectLst/>
                                            <a:latin typeface="Cambria Math"/>
                                          </a:rPr>
                                          <m:t>4</m:t>
                                        </m:r>
                                      </m:sub>
                                    </m:sSub>
                                    <m:sSub>
                                      <m:sSubPr>
                                        <m:ctrlPr>
                                          <a:rPr lang="es-AR" sz="2000" i="1" baseline="0">
                                            <a:solidFill>
                                              <a:schemeClr val="tx1"/>
                                            </a:solidFill>
                                            <a:effectLst/>
                                            <a:latin typeface="Cambria Math"/>
                                          </a:rPr>
                                        </m:ctrlPr>
                                      </m:sSubPr>
                                      <m:e>
                                        <m:r>
                                          <a:rPr lang="es-AR" sz="2000" baseline="0">
                                            <a:solidFill>
                                              <a:schemeClr val="tx1"/>
                                            </a:solidFill>
                                            <a:effectLst/>
                                            <a:latin typeface="Cambria Math"/>
                                          </a:rPr>
                                          <m:t>,</m:t>
                                        </m:r>
                                        <m:r>
                                          <a:rPr lang="es-AR" sz="2000" baseline="0">
                                            <a:solidFill>
                                              <a:schemeClr val="tx1"/>
                                            </a:solidFill>
                                            <a:effectLst/>
                                            <a:latin typeface="Cambria Math"/>
                                          </a:rPr>
                                          <m:t>𝑡</m:t>
                                        </m:r>
                                      </m:e>
                                      <m:sub>
                                        <m:r>
                                          <a:rPr lang="es-AR" sz="2000" baseline="0">
                                            <a:solidFill>
                                              <a:schemeClr val="tx1"/>
                                            </a:solidFill>
                                            <a:effectLst/>
                                            <a:latin typeface="Cambria Math"/>
                                          </a:rPr>
                                          <m:t>2</m:t>
                                        </m:r>
                                      </m:sub>
                                    </m:sSub>
                                  </m:e>
                                </m:d>
                                <m:r>
                                  <a:rPr lang="es-AR" sz="2000" baseline="0">
                                    <a:solidFill>
                                      <a:schemeClr val="tx1"/>
                                    </a:solidFill>
                                    <a:effectLst/>
                                    <a:latin typeface="Cambria Math"/>
                                  </a:rPr>
                                  <m:t>,}</m:t>
                                </m:r>
                              </m:oMath>
                            </m:oMathPara>
                          </a14:m>
                          <a:endParaRPr lang="es-AR" sz="2000" baseline="0" dirty="0">
                            <a:solidFill>
                              <a:schemeClr val="tx1"/>
                            </a:solidFill>
                            <a:effectLst/>
                            <a:latin typeface="Calibri"/>
                            <a:ea typeface="Calibri"/>
                            <a:cs typeface="Times New Roman"/>
                          </a:endParaRPr>
                        </a:p>
                      </a:txBody>
                      <a:tcPr marL="68580" marR="68580" marT="0" marB="0">
                        <a:solidFill>
                          <a:schemeClr val="bg1"/>
                        </a:solidFill>
                      </a:tcPr>
                    </a:tc>
                  </a:tr>
                </a:tbl>
              </a:graphicData>
            </a:graphic>
          </p:graphicFrame>
        </mc:Choice>
        <mc:Fallback>
          <p:graphicFrame>
            <p:nvGraphicFramePr>
              <p:cNvPr id="5" name="4 Marcador de contenido"/>
              <p:cNvGraphicFramePr>
                <a:graphicFrameLocks noGrp="1"/>
              </p:cNvGraphicFramePr>
              <p:nvPr>
                <p:ph idx="1"/>
                <p:extLst>
                  <p:ext uri="{D42A27DB-BD31-4B8C-83A1-F6EECF244321}">
                    <p14:modId xmlns:p14="http://schemas.microsoft.com/office/powerpoint/2010/main" val="3607127894"/>
                  </p:ext>
                </p:extLst>
              </p:nvPr>
            </p:nvGraphicFramePr>
            <p:xfrm>
              <a:off x="323528" y="1771809"/>
              <a:ext cx="3456385" cy="3025344"/>
            </p:xfrm>
            <a:graphic>
              <a:graphicData uri="http://schemas.openxmlformats.org/drawingml/2006/table">
                <a:tbl>
                  <a:tblPr firstRow="1" firstCol="1" bandRow="1">
                    <a:tableStyleId>{5C22544A-7EE6-4342-B048-85BDC9FD1C3A}</a:tableStyleId>
                  </a:tblPr>
                  <a:tblGrid>
                    <a:gridCol w="3456385"/>
                  </a:tblGrid>
                  <a:tr h="365419">
                    <a:tc>
                      <a:txBody>
                        <a:bodyPr/>
                        <a:lstStyle/>
                        <a:p>
                          <a:endParaRPr lang="es-AR"/>
                        </a:p>
                      </a:txBody>
                      <a:tcPr marL="68580" marR="68580" marT="0" marB="0">
                        <a:blipFill rotWithShape="1">
                          <a:blip r:embed="rId2"/>
                          <a:stretch>
                            <a:fillRect t="-1667" r="-176" b="-726667"/>
                          </a:stretch>
                        </a:blipFill>
                      </a:tcPr>
                    </a:tc>
                  </a:tr>
                  <a:tr h="331627">
                    <a:tc>
                      <a:txBody>
                        <a:bodyPr/>
                        <a:lstStyle/>
                        <a:p>
                          <a:endParaRPr lang="es-AR"/>
                        </a:p>
                      </a:txBody>
                      <a:tcPr marL="68580" marR="68580" marT="0" marB="0">
                        <a:blipFill rotWithShape="1">
                          <a:blip r:embed="rId2"/>
                          <a:stretch>
                            <a:fillRect t="-112963" r="-176" b="-707407"/>
                          </a:stretch>
                        </a:blipFill>
                      </a:tcPr>
                    </a:tc>
                  </a:tr>
                  <a:tr h="2328298">
                    <a:tc>
                      <a:txBody>
                        <a:bodyPr/>
                        <a:lstStyle/>
                        <a:p>
                          <a:endParaRPr lang="es-AR"/>
                        </a:p>
                      </a:txBody>
                      <a:tcPr marL="68580" marR="68580" marT="0" marB="0">
                        <a:blipFill rotWithShape="1">
                          <a:blip r:embed="rId2"/>
                          <a:stretch>
                            <a:fillRect t="-30105" r="-176"/>
                          </a:stretch>
                        </a:blipFill>
                      </a:tcPr>
                    </a:tc>
                  </a:tr>
                </a:tbl>
              </a:graphicData>
            </a:graphic>
          </p:graphicFrame>
        </mc:Fallback>
      </mc:AlternateContent>
      <p:pic>
        <p:nvPicPr>
          <p:cNvPr id="7" name="6 Imagen"/>
          <p:cNvPicPr/>
          <p:nvPr/>
        </p:nvPicPr>
        <p:blipFill rotWithShape="1">
          <a:blip r:embed="rId3"/>
          <a:srcRect l="16550" t="28787" r="12502" b="18399"/>
          <a:stretch/>
        </p:blipFill>
        <p:spPr bwMode="auto">
          <a:xfrm>
            <a:off x="3203848" y="1340768"/>
            <a:ext cx="5688632" cy="3567147"/>
          </a:xfrm>
          <a:prstGeom prst="rect">
            <a:avLst/>
          </a:prstGeom>
          <a:ln>
            <a:noFill/>
          </a:ln>
          <a:extLst>
            <a:ext uri="{53640926-AAD7-44D8-BBD7-CCE9431645EC}">
              <a14:shadowObscured xmlns:a14="http://schemas.microsoft.com/office/drawing/2010/main"/>
            </a:ext>
          </a:extLst>
        </p:spPr>
      </p:pic>
      <p:sp>
        <p:nvSpPr>
          <p:cNvPr id="6" name="5 CuadroTexto"/>
          <p:cNvSpPr txBox="1"/>
          <p:nvPr/>
        </p:nvSpPr>
        <p:spPr>
          <a:xfrm>
            <a:off x="539552" y="5517232"/>
            <a:ext cx="6840760" cy="923330"/>
          </a:xfrm>
          <a:prstGeom prst="rect">
            <a:avLst/>
          </a:prstGeom>
          <a:noFill/>
        </p:spPr>
        <p:txBody>
          <a:bodyPr wrap="square" rtlCol="0">
            <a:spAutoFit/>
          </a:bodyPr>
          <a:lstStyle/>
          <a:p>
            <a:r>
              <a:rPr lang="es-AR" b="1" dirty="0" smtClean="0"/>
              <a:t>Lo podemos definir como</a:t>
            </a:r>
          </a:p>
          <a:p>
            <a:r>
              <a:rPr lang="es-AR" dirty="0" smtClean="0"/>
              <a:t>•</a:t>
            </a:r>
            <a:r>
              <a:rPr lang="es-AR" dirty="0"/>
              <a:t>p1 = {t4}, p4• = {t2, t3}, •{p2, p3} = {t2}, •p3 = ∅, p5• = ∅.</a:t>
            </a:r>
          </a:p>
          <a:p>
            <a:r>
              <a:rPr lang="es-AR" dirty="0"/>
              <a:t> t2• = {p2, p3} , •t4 = ∅</a:t>
            </a:r>
          </a:p>
        </p:txBody>
      </p:sp>
    </p:spTree>
    <p:extLst>
      <p:ext uri="{BB962C8B-B14F-4D97-AF65-F5344CB8AC3E}">
        <p14:creationId xmlns:p14="http://schemas.microsoft.com/office/powerpoint/2010/main" val="1079286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Definición de Red de Petri</a:t>
            </a:r>
            <a:endParaRPr lang="es-AR" dirty="0"/>
          </a:p>
        </p:txBody>
      </p:sp>
      <p:sp>
        <p:nvSpPr>
          <p:cNvPr id="3" name="2 Marcador de contenido"/>
          <p:cNvSpPr>
            <a:spLocks noGrp="1"/>
          </p:cNvSpPr>
          <p:nvPr>
            <p:ph idx="1"/>
          </p:nvPr>
        </p:nvSpPr>
        <p:spPr>
          <a:xfrm>
            <a:off x="467544" y="1268760"/>
            <a:ext cx="8496944" cy="5400600"/>
          </a:xfrm>
        </p:spPr>
        <p:txBody>
          <a:bodyPr>
            <a:normAutofit fontScale="92500" lnSpcReduction="10000"/>
          </a:bodyPr>
          <a:lstStyle/>
          <a:p>
            <a:r>
              <a:rPr lang="es-ES" dirty="0"/>
              <a:t>Definición 2: </a:t>
            </a:r>
            <a:r>
              <a:rPr lang="es-ES" b="1" dirty="0"/>
              <a:t>Conjunto de transición y plaza de entrada y salida </a:t>
            </a:r>
          </a:p>
          <a:p>
            <a:r>
              <a:rPr lang="es-ES" dirty="0"/>
              <a:t>También serán usadas las siguientes definiciones</a:t>
            </a:r>
            <a:r>
              <a:rPr lang="es-ES" dirty="0" smtClean="0"/>
              <a:t>:</a:t>
            </a:r>
          </a:p>
          <a:p>
            <a:pPr lvl="1"/>
            <a:r>
              <a:rPr lang="es-AR" dirty="0"/>
              <a:t>El conjunto de plazas que son entradas a una </a:t>
            </a:r>
            <a:r>
              <a:rPr lang="es-AR" dirty="0" smtClean="0"/>
              <a:t>transición</a:t>
            </a:r>
          </a:p>
          <a:p>
            <a:pPr lvl="1"/>
            <a:r>
              <a:rPr lang="es-AR" dirty="0" smtClean="0"/>
              <a:t> </a:t>
            </a:r>
            <a:r>
              <a:rPr lang="es-AR" dirty="0"/>
              <a:t>se denomina • t</a:t>
            </a:r>
          </a:p>
          <a:p>
            <a:pPr lvl="2"/>
            <a:r>
              <a:rPr lang="es-AR" dirty="0"/>
              <a:t>•t = {p ∈ P: (p, t) ∈ F}</a:t>
            </a:r>
          </a:p>
          <a:p>
            <a:pPr lvl="1"/>
            <a:r>
              <a:rPr lang="es-AR" dirty="0"/>
              <a:t>El conjunto de </a:t>
            </a:r>
            <a:r>
              <a:rPr lang="es-AR" b="1" dirty="0"/>
              <a:t>plazas</a:t>
            </a:r>
            <a:r>
              <a:rPr lang="es-AR" dirty="0"/>
              <a:t> que son </a:t>
            </a:r>
            <a:r>
              <a:rPr lang="es-AR" b="1" dirty="0"/>
              <a:t>salidas</a:t>
            </a:r>
            <a:r>
              <a:rPr lang="es-AR" dirty="0"/>
              <a:t> de una </a:t>
            </a:r>
            <a:r>
              <a:rPr lang="es-AR" b="1" dirty="0"/>
              <a:t>transición</a:t>
            </a:r>
            <a:r>
              <a:rPr lang="es-AR" dirty="0"/>
              <a:t> </a:t>
            </a:r>
            <a:endParaRPr lang="es-AR" dirty="0" smtClean="0"/>
          </a:p>
          <a:p>
            <a:pPr lvl="1"/>
            <a:r>
              <a:rPr lang="es-AR" dirty="0" smtClean="0"/>
              <a:t>se </a:t>
            </a:r>
            <a:r>
              <a:rPr lang="es-AR" dirty="0"/>
              <a:t>denomina t• </a:t>
            </a:r>
          </a:p>
          <a:p>
            <a:pPr lvl="2"/>
            <a:r>
              <a:rPr lang="es-AR" dirty="0"/>
              <a:t>t• = {p ∈ P: (t, t) ∈ F}</a:t>
            </a:r>
          </a:p>
          <a:p>
            <a:pPr lvl="1"/>
            <a:r>
              <a:rPr lang="es-AR" dirty="0"/>
              <a:t>En conjunto de </a:t>
            </a:r>
            <a:r>
              <a:rPr lang="es-AR" b="1" dirty="0"/>
              <a:t>transiciones</a:t>
            </a:r>
            <a:r>
              <a:rPr lang="es-AR" dirty="0"/>
              <a:t> que </a:t>
            </a:r>
            <a:r>
              <a:rPr lang="es-AR" b="1" dirty="0"/>
              <a:t>entra</a:t>
            </a:r>
            <a:r>
              <a:rPr lang="es-AR" dirty="0"/>
              <a:t> a una </a:t>
            </a:r>
            <a:r>
              <a:rPr lang="es-AR" b="1" dirty="0"/>
              <a:t>plaza</a:t>
            </a:r>
            <a:r>
              <a:rPr lang="es-AR" dirty="0"/>
              <a:t> </a:t>
            </a:r>
            <a:endParaRPr lang="es-AR" dirty="0" smtClean="0"/>
          </a:p>
          <a:p>
            <a:pPr lvl="1"/>
            <a:r>
              <a:rPr lang="es-AR" dirty="0" smtClean="0"/>
              <a:t>se </a:t>
            </a:r>
            <a:r>
              <a:rPr lang="es-AR" dirty="0"/>
              <a:t>denomina • p</a:t>
            </a:r>
          </a:p>
          <a:p>
            <a:pPr lvl="2"/>
            <a:r>
              <a:rPr lang="es-AR" dirty="0"/>
              <a:t>•p = {t ∈ T: (t, p) ∈ F</a:t>
            </a:r>
            <a:r>
              <a:rPr lang="es-AR" dirty="0" smtClean="0"/>
              <a:t>}</a:t>
            </a:r>
          </a:p>
          <a:p>
            <a:pPr lvl="1"/>
            <a:r>
              <a:rPr lang="es-AR" dirty="0"/>
              <a:t>El conjunto de </a:t>
            </a:r>
            <a:r>
              <a:rPr lang="es-AR" b="1" dirty="0"/>
              <a:t>transiciones</a:t>
            </a:r>
            <a:r>
              <a:rPr lang="es-AR" dirty="0"/>
              <a:t> que son </a:t>
            </a:r>
            <a:r>
              <a:rPr lang="es-AR" b="1" dirty="0"/>
              <a:t>salidas</a:t>
            </a:r>
            <a:r>
              <a:rPr lang="es-AR" dirty="0"/>
              <a:t> de una </a:t>
            </a:r>
            <a:r>
              <a:rPr lang="es-AR" b="1" dirty="0"/>
              <a:t>plaza</a:t>
            </a:r>
            <a:r>
              <a:rPr lang="es-AR" dirty="0"/>
              <a:t> p•  </a:t>
            </a:r>
          </a:p>
          <a:p>
            <a:pPr lvl="2"/>
            <a:r>
              <a:rPr lang="es-AR" dirty="0"/>
              <a:t>p• = {t ∈ T: (p, t) ∈ F}</a:t>
            </a:r>
          </a:p>
          <a:p>
            <a:pPr lvl="1"/>
            <a:r>
              <a:rPr lang="es-AR" dirty="0"/>
              <a:t> </a:t>
            </a:r>
          </a:p>
          <a:p>
            <a:pPr lvl="1"/>
            <a:r>
              <a:rPr lang="es-AR" dirty="0"/>
              <a:t>Si •p = ∅ se dice que es una plaza fuente (</a:t>
            </a:r>
            <a:r>
              <a:rPr lang="es-AR" dirty="0" err="1"/>
              <a:t>source</a:t>
            </a:r>
            <a:r>
              <a:rPr lang="es-AR" dirty="0"/>
              <a:t> place)</a:t>
            </a:r>
          </a:p>
          <a:p>
            <a:pPr lvl="1"/>
            <a:r>
              <a:rPr lang="es-AR" dirty="0"/>
              <a:t>Si p• = ∅ se dice que es una plaza sumidero (</a:t>
            </a:r>
            <a:r>
              <a:rPr lang="es-AR" dirty="0" err="1"/>
              <a:t>sink</a:t>
            </a:r>
            <a:r>
              <a:rPr lang="es-AR" dirty="0"/>
              <a:t> place)</a:t>
            </a:r>
          </a:p>
          <a:p>
            <a:pPr lvl="1"/>
            <a:r>
              <a:rPr lang="es-AR" dirty="0"/>
              <a:t>Lo mismo para las transiciones </a:t>
            </a:r>
          </a:p>
          <a:p>
            <a:endParaRPr lang="es-ES" dirty="0" smtClean="0"/>
          </a:p>
          <a:p>
            <a:endParaRPr lang="es-AR" dirty="0"/>
          </a:p>
        </p:txBody>
      </p:sp>
    </p:spTree>
    <p:extLst>
      <p:ext uri="{BB962C8B-B14F-4D97-AF65-F5344CB8AC3E}">
        <p14:creationId xmlns:p14="http://schemas.microsoft.com/office/powerpoint/2010/main" val="809244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620000" cy="706090"/>
          </a:xfrm>
        </p:spPr>
        <p:txBody>
          <a:bodyPr/>
          <a:lstStyle/>
          <a:p>
            <a:r>
              <a:rPr lang="es-AR" dirty="0"/>
              <a:t>Definición de Red de Petri</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457200" y="980728"/>
                <a:ext cx="7620000" cy="1440160"/>
              </a:xfrm>
            </p:spPr>
            <p:txBody>
              <a:bodyPr>
                <a:normAutofit fontScale="92500" lnSpcReduction="20000"/>
              </a:bodyPr>
              <a:lstStyle/>
              <a:p>
                <a:r>
                  <a:rPr lang="es-AR" dirty="0"/>
                  <a:t>Definición 3: </a:t>
                </a:r>
                <a:r>
                  <a:rPr lang="es-AR" dirty="0" err="1"/>
                  <a:t>RdP</a:t>
                </a:r>
                <a:r>
                  <a:rPr lang="es-AR" dirty="0"/>
                  <a:t> en término de las matrices Pre y </a:t>
                </a:r>
                <a:r>
                  <a:rPr lang="es-AR" dirty="0" smtClean="0"/>
                  <a:t>Post</a:t>
                </a:r>
              </a:p>
              <a:p>
                <a:pPr lvl="3"/>
                <a:endParaRPr lang="es-AR" dirty="0" smtClean="0"/>
              </a:p>
              <a:p>
                <a:pPr lvl="1"/>
                <a:r>
                  <a:rPr lang="es-AR" dirty="0"/>
                  <a:t>Es de destacar que también es de utilidad definir la estructura de una </a:t>
                </a:r>
                <a:r>
                  <a:rPr lang="es-AR" dirty="0" err="1"/>
                  <a:t>RdP</a:t>
                </a:r>
                <a:r>
                  <a:rPr lang="es-AR" dirty="0"/>
                  <a:t> en términos de la matriz de entrada y de salida, con la </a:t>
                </a:r>
                <a:r>
                  <a:rPr lang="es-AR" dirty="0" err="1"/>
                  <a:t>tupla</a:t>
                </a:r>
                <a:r>
                  <a:rPr lang="es-AR" dirty="0"/>
                  <a:t> </a:t>
                </a:r>
                <a14:m>
                  <m:oMath xmlns:m="http://schemas.openxmlformats.org/officeDocument/2006/math">
                    <m:r>
                      <m:rPr>
                        <m:sty m:val="p"/>
                      </m:rPr>
                      <a:rPr lang="es-AR">
                        <a:latin typeface="Cambria Math"/>
                      </a:rPr>
                      <m:t>N</m:t>
                    </m:r>
                    <m:r>
                      <a:rPr lang="es-AR">
                        <a:latin typeface="Cambria Math"/>
                      </a:rPr>
                      <m:t>=(</m:t>
                    </m:r>
                    <m:r>
                      <m:rPr>
                        <m:sty m:val="p"/>
                      </m:rPr>
                      <a:rPr lang="es-AR">
                        <a:latin typeface="Cambria Math"/>
                      </a:rPr>
                      <m:t>P</m:t>
                    </m:r>
                    <m:r>
                      <a:rPr lang="es-AR">
                        <a:latin typeface="Cambria Math"/>
                      </a:rPr>
                      <m:t>, </m:t>
                    </m:r>
                    <m:r>
                      <m:rPr>
                        <m:sty m:val="p"/>
                      </m:rPr>
                      <a:rPr lang="es-AR">
                        <a:latin typeface="Cambria Math"/>
                      </a:rPr>
                      <m:t>T</m:t>
                    </m:r>
                    <m:r>
                      <a:rPr lang="es-AR">
                        <a:latin typeface="Cambria Math"/>
                      </a:rPr>
                      <m:t>, </m:t>
                    </m:r>
                    <m:r>
                      <m:rPr>
                        <m:sty m:val="p"/>
                      </m:rPr>
                      <a:rPr lang="es-AR">
                        <a:latin typeface="Cambria Math"/>
                      </a:rPr>
                      <m:t>Pre</m:t>
                    </m:r>
                    <m:r>
                      <a:rPr lang="es-AR">
                        <a:latin typeface="Cambria Math"/>
                      </a:rPr>
                      <m:t>,</m:t>
                    </m:r>
                    <m:r>
                      <m:rPr>
                        <m:sty m:val="p"/>
                      </m:rPr>
                      <a:rPr lang="es-AR">
                        <a:latin typeface="Cambria Math"/>
                      </a:rPr>
                      <m:t>Post</m:t>
                    </m:r>
                    <m:r>
                      <a:rPr lang="es-AR">
                        <a:latin typeface="Cambria Math"/>
                      </a:rPr>
                      <m:t>)</m:t>
                    </m:r>
                  </m:oMath>
                </a14:m>
                <a:r>
                  <a:rPr lang="es-AR" dirty="0"/>
                  <a:t> , (</a:t>
                </a:r>
                <a:r>
                  <a:rPr lang="es-AR" dirty="0" err="1">
                    <a:hlinkClick r:id="rId2" tooltip="Diaz, 2009 #27"/>
                  </a:rPr>
                  <a:t>Diaz</a:t>
                </a:r>
                <a:r>
                  <a:rPr lang="es-AR" dirty="0">
                    <a:hlinkClick r:id="rId2" tooltip="Diaz, 2009 #27"/>
                  </a:rPr>
                  <a:t> 2009</a:t>
                </a:r>
                <a:r>
                  <a:rPr lang="es-AR" dirty="0"/>
                  <a:t>) donde:</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457200" y="980728"/>
                <a:ext cx="7620000" cy="1440160"/>
              </a:xfrm>
              <a:blipFill rotWithShape="1">
                <a:blip r:embed="rId3"/>
                <a:stretch>
                  <a:fillRect t="-5932" r="-1120"/>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graphicFrame>
            <p:nvGraphicFramePr>
              <p:cNvPr id="5" name="4 Tabla"/>
              <p:cNvGraphicFramePr>
                <a:graphicFrameLocks noGrp="1"/>
              </p:cNvGraphicFramePr>
              <p:nvPr>
                <p:extLst>
                  <p:ext uri="{D42A27DB-BD31-4B8C-83A1-F6EECF244321}">
                    <p14:modId xmlns:p14="http://schemas.microsoft.com/office/powerpoint/2010/main" val="2310808007"/>
                  </p:ext>
                </p:extLst>
              </p:nvPr>
            </p:nvGraphicFramePr>
            <p:xfrm>
              <a:off x="107504" y="2348880"/>
              <a:ext cx="8136904" cy="4392488"/>
            </p:xfrm>
            <a:graphic>
              <a:graphicData uri="http://schemas.openxmlformats.org/drawingml/2006/table">
                <a:tbl>
                  <a:tblPr firstRow="1" firstCol="1" bandRow="1">
                    <a:tableStyleId>{5C22544A-7EE6-4342-B048-85BDC9FD1C3A}</a:tableStyleId>
                  </a:tblPr>
                  <a:tblGrid>
                    <a:gridCol w="2514069"/>
                    <a:gridCol w="5622835"/>
                  </a:tblGrid>
                  <a:tr h="352871">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 xmlns:m="http://schemas.openxmlformats.org/officeDocument/2006/math">
                              <m:r>
                                <a:rPr lang="es-AR" sz="1800" b="1" i="1" smtClean="0">
                                  <a:solidFill>
                                    <a:schemeClr val="tx1"/>
                                  </a:solidFill>
                                  <a:effectLst/>
                                  <a:latin typeface="Cambria Math"/>
                                </a:rPr>
                                <m:t>𝑷</m:t>
                              </m:r>
                              <m:r>
                                <a:rPr lang="es-AR" sz="1800" b="1" i="1" smtClean="0">
                                  <a:solidFill>
                                    <a:schemeClr val="tx1"/>
                                  </a:solidFill>
                                  <a:effectLst/>
                                  <a:latin typeface="Cambria Math"/>
                                </a:rPr>
                                <m:t>= {</m:t>
                              </m:r>
                              <m:sSub>
                                <m:sSubPr>
                                  <m:ctrlPr>
                                    <a:rPr lang="es-AR" sz="1800" b="1" i="1">
                                      <a:solidFill>
                                        <a:schemeClr val="tx1"/>
                                      </a:solidFill>
                                      <a:effectLst/>
                                      <a:latin typeface="Cambria Math"/>
                                    </a:rPr>
                                  </m:ctrlPr>
                                </m:sSubPr>
                                <m:e>
                                  <m:r>
                                    <a:rPr lang="es-AR" sz="1800" b="1" i="1">
                                      <a:solidFill>
                                        <a:schemeClr val="tx1"/>
                                      </a:solidFill>
                                      <a:effectLst/>
                                      <a:latin typeface="Cambria Math"/>
                                    </a:rPr>
                                    <m:t>𝒑</m:t>
                                  </m:r>
                                </m:e>
                                <m:sub>
                                  <m:r>
                                    <a:rPr lang="es-AR" sz="1800" b="1" i="1">
                                      <a:solidFill>
                                        <a:schemeClr val="tx1"/>
                                      </a:solidFill>
                                      <a:effectLst/>
                                      <a:latin typeface="Cambria Math"/>
                                    </a:rPr>
                                    <m:t>𝟏</m:t>
                                  </m:r>
                                </m:sub>
                              </m:sSub>
                              <m:r>
                                <a:rPr lang="es-AR" sz="1800" b="1" i="1">
                                  <a:solidFill>
                                    <a:schemeClr val="tx1"/>
                                  </a:solidFill>
                                  <a:effectLst/>
                                  <a:latin typeface="Cambria Math"/>
                                </a:rPr>
                                <m:t>, </m:t>
                              </m:r>
                              <m:sSub>
                                <m:sSubPr>
                                  <m:ctrlPr>
                                    <a:rPr lang="es-AR" sz="1800" b="1" i="1">
                                      <a:solidFill>
                                        <a:schemeClr val="tx1"/>
                                      </a:solidFill>
                                      <a:effectLst/>
                                      <a:latin typeface="Cambria Math"/>
                                    </a:rPr>
                                  </m:ctrlPr>
                                </m:sSubPr>
                                <m:e>
                                  <m:r>
                                    <a:rPr lang="es-AR" sz="1800" b="1" i="1">
                                      <a:solidFill>
                                        <a:schemeClr val="tx1"/>
                                      </a:solidFill>
                                      <a:effectLst/>
                                      <a:latin typeface="Cambria Math"/>
                                    </a:rPr>
                                    <m:t>𝒑</m:t>
                                  </m:r>
                                </m:e>
                                <m:sub>
                                  <m:r>
                                    <a:rPr lang="es-AR" sz="1800" b="1" i="1">
                                      <a:solidFill>
                                        <a:schemeClr val="tx1"/>
                                      </a:solidFill>
                                      <a:effectLst/>
                                      <a:latin typeface="Cambria Math"/>
                                    </a:rPr>
                                    <m:t>𝟐</m:t>
                                  </m:r>
                                </m:sub>
                              </m:sSub>
                              <m:r>
                                <a:rPr lang="es-AR" sz="1800" b="1" i="1">
                                  <a:solidFill>
                                    <a:schemeClr val="tx1"/>
                                  </a:solidFill>
                                  <a:effectLst/>
                                  <a:latin typeface="Cambria Math"/>
                                </a:rPr>
                                <m:t>,…,</m:t>
                              </m:r>
                              <m:sSub>
                                <m:sSubPr>
                                  <m:ctrlPr>
                                    <a:rPr lang="es-AR" sz="1800" b="1" i="1">
                                      <a:solidFill>
                                        <a:schemeClr val="tx1"/>
                                      </a:solidFill>
                                      <a:effectLst/>
                                      <a:latin typeface="Cambria Math"/>
                                    </a:rPr>
                                  </m:ctrlPr>
                                </m:sSubPr>
                                <m:e>
                                  <m:r>
                                    <a:rPr lang="es-AR" sz="1800" b="1" i="1">
                                      <a:solidFill>
                                        <a:schemeClr val="tx1"/>
                                      </a:solidFill>
                                      <a:effectLst/>
                                      <a:latin typeface="Cambria Math"/>
                                    </a:rPr>
                                    <m:t>𝒑</m:t>
                                  </m:r>
                                </m:e>
                                <m:sub>
                                  <m:r>
                                    <a:rPr lang="es-AR" sz="1800" b="1" i="1">
                                      <a:solidFill>
                                        <a:schemeClr val="tx1"/>
                                      </a:solidFill>
                                      <a:effectLst/>
                                      <a:latin typeface="Cambria Math"/>
                                    </a:rPr>
                                    <m:t>𝒏</m:t>
                                  </m:r>
                                </m:sub>
                              </m:sSub>
                              <m:r>
                                <a:rPr lang="es-AR" sz="1800" b="1" i="1">
                                  <a:solidFill>
                                    <a:schemeClr val="tx1"/>
                                  </a:solidFill>
                                  <a:effectLst/>
                                  <a:latin typeface="Cambria Math"/>
                                </a:rPr>
                                <m:t>}</m:t>
                              </m:r>
                            </m:oMath>
                          </a14:m>
                          <a:r>
                            <a:rPr lang="es-AR" sz="1800" b="1" i="1" dirty="0">
                              <a:solidFill>
                                <a:schemeClr val="tx1"/>
                              </a:solidFill>
                              <a:effectLst/>
                            </a:rPr>
                            <a:t> ,</a:t>
                          </a:r>
                          <a:endParaRPr lang="es-AR" sz="1800" b="1" i="1" dirty="0">
                            <a:solidFill>
                              <a:schemeClr val="tx1"/>
                            </a:solidFill>
                            <a:effectLst/>
                            <a:latin typeface="Calibri"/>
                            <a:ea typeface="Calibri"/>
                            <a:cs typeface="Times New Roman"/>
                          </a:endParaRPr>
                        </a:p>
                      </a:txBody>
                      <a:tcPr marL="68580" marR="68580" marT="0" marB="0">
                        <a:solidFill>
                          <a:schemeClr val="bg2">
                            <a:lumMod val="40000"/>
                            <a:lumOff val="60000"/>
                          </a:schemeClr>
                        </a:solidFill>
                      </a:tcPr>
                    </a:tc>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r>
                            <a:rPr lang="es-AR" sz="1800" i="1" dirty="0">
                              <a:solidFill>
                                <a:schemeClr val="tx1"/>
                              </a:solidFill>
                              <a:effectLst/>
                            </a:rPr>
                            <a:t>es el conjunto no vacío de las plazas</a:t>
                          </a:r>
                          <a:endParaRPr lang="es-AR" sz="1800" i="1" dirty="0">
                            <a:solidFill>
                              <a:schemeClr val="tx1"/>
                            </a:solidFill>
                            <a:effectLst/>
                            <a:latin typeface="Calibri"/>
                            <a:ea typeface="Calibri"/>
                            <a:cs typeface="Times New Roman"/>
                          </a:endParaRPr>
                        </a:p>
                      </a:txBody>
                      <a:tcPr marL="68580" marR="68580" marT="0" marB="0">
                        <a:solidFill>
                          <a:schemeClr val="bg2">
                            <a:lumMod val="40000"/>
                            <a:lumOff val="60000"/>
                          </a:schemeClr>
                        </a:solidFill>
                      </a:tcPr>
                    </a:tc>
                  </a:tr>
                  <a:tr h="640477">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 xmlns:m="http://schemas.openxmlformats.org/officeDocument/2006/math">
                              <m:r>
                                <a:rPr lang="es-AR" sz="1800" b="1" i="1" smtClean="0">
                                  <a:solidFill>
                                    <a:schemeClr val="tx1"/>
                                  </a:solidFill>
                                  <a:effectLst/>
                                  <a:latin typeface="Cambria Math"/>
                                </a:rPr>
                                <m:t>𝑻</m:t>
                              </m:r>
                              <m:r>
                                <a:rPr lang="es-AR" sz="1800" b="1" i="1" smtClean="0">
                                  <a:solidFill>
                                    <a:schemeClr val="tx1"/>
                                  </a:solidFill>
                                  <a:effectLst/>
                                  <a:latin typeface="Cambria Math"/>
                                </a:rPr>
                                <m:t>= {</m:t>
                              </m:r>
                              <m:sSub>
                                <m:sSubPr>
                                  <m:ctrlPr>
                                    <a:rPr lang="es-AR" sz="1800" b="1" i="1">
                                      <a:solidFill>
                                        <a:schemeClr val="tx1"/>
                                      </a:solidFill>
                                      <a:effectLst/>
                                      <a:latin typeface="Cambria Math"/>
                                    </a:rPr>
                                  </m:ctrlPr>
                                </m:sSubPr>
                                <m:e>
                                  <m:r>
                                    <a:rPr lang="es-AR" sz="1800" b="1" i="1">
                                      <a:solidFill>
                                        <a:schemeClr val="tx1"/>
                                      </a:solidFill>
                                      <a:effectLst/>
                                      <a:latin typeface="Cambria Math"/>
                                    </a:rPr>
                                    <m:t>𝒕</m:t>
                                  </m:r>
                                </m:e>
                                <m:sub>
                                  <m:r>
                                    <a:rPr lang="es-AR" sz="1800" b="1" i="1">
                                      <a:solidFill>
                                        <a:schemeClr val="tx1"/>
                                      </a:solidFill>
                                      <a:effectLst/>
                                      <a:latin typeface="Cambria Math"/>
                                    </a:rPr>
                                    <m:t>𝟏</m:t>
                                  </m:r>
                                </m:sub>
                              </m:sSub>
                              <m:r>
                                <a:rPr lang="es-AR" sz="1800" b="1" i="1">
                                  <a:solidFill>
                                    <a:schemeClr val="tx1"/>
                                  </a:solidFill>
                                  <a:effectLst/>
                                  <a:latin typeface="Cambria Math"/>
                                </a:rPr>
                                <m:t>, </m:t>
                              </m:r>
                              <m:sSub>
                                <m:sSubPr>
                                  <m:ctrlPr>
                                    <a:rPr lang="es-AR" sz="1800" b="1" i="1">
                                      <a:solidFill>
                                        <a:schemeClr val="tx1"/>
                                      </a:solidFill>
                                      <a:effectLst/>
                                      <a:latin typeface="Cambria Math"/>
                                    </a:rPr>
                                  </m:ctrlPr>
                                </m:sSubPr>
                                <m:e>
                                  <m:r>
                                    <a:rPr lang="es-AR" sz="1800" b="1" i="1">
                                      <a:solidFill>
                                        <a:schemeClr val="tx1"/>
                                      </a:solidFill>
                                      <a:effectLst/>
                                      <a:latin typeface="Cambria Math"/>
                                    </a:rPr>
                                    <m:t>𝒕</m:t>
                                  </m:r>
                                </m:e>
                                <m:sub>
                                  <m:r>
                                    <a:rPr lang="es-AR" sz="1800" b="1" i="1">
                                      <a:solidFill>
                                        <a:schemeClr val="tx1"/>
                                      </a:solidFill>
                                      <a:effectLst/>
                                      <a:latin typeface="Cambria Math"/>
                                    </a:rPr>
                                    <m:t>𝟐</m:t>
                                  </m:r>
                                </m:sub>
                              </m:sSub>
                              <m:r>
                                <a:rPr lang="es-AR" sz="1800" b="1" i="1">
                                  <a:solidFill>
                                    <a:schemeClr val="tx1"/>
                                  </a:solidFill>
                                  <a:effectLst/>
                                  <a:latin typeface="Cambria Math"/>
                                </a:rPr>
                                <m:t>,…,</m:t>
                              </m:r>
                              <m:sSub>
                                <m:sSubPr>
                                  <m:ctrlPr>
                                    <a:rPr lang="es-AR" sz="1800" b="1" i="1">
                                      <a:solidFill>
                                        <a:schemeClr val="tx1"/>
                                      </a:solidFill>
                                      <a:effectLst/>
                                      <a:latin typeface="Cambria Math"/>
                                    </a:rPr>
                                  </m:ctrlPr>
                                </m:sSubPr>
                                <m:e>
                                  <m:r>
                                    <a:rPr lang="es-AR" sz="1800" b="1" i="1">
                                      <a:solidFill>
                                        <a:schemeClr val="tx1"/>
                                      </a:solidFill>
                                      <a:effectLst/>
                                      <a:latin typeface="Cambria Math"/>
                                    </a:rPr>
                                    <m:t>𝒕</m:t>
                                  </m:r>
                                </m:e>
                                <m:sub>
                                  <m:r>
                                    <a:rPr lang="es-AR" sz="1800" b="1" i="1">
                                      <a:solidFill>
                                        <a:schemeClr val="tx1"/>
                                      </a:solidFill>
                                      <a:effectLst/>
                                      <a:latin typeface="Cambria Math"/>
                                    </a:rPr>
                                    <m:t>𝒎</m:t>
                                  </m:r>
                                </m:sub>
                              </m:sSub>
                              <m:r>
                                <a:rPr lang="es-AR" sz="1800" b="1" i="1">
                                  <a:solidFill>
                                    <a:schemeClr val="tx1"/>
                                  </a:solidFill>
                                  <a:effectLst/>
                                  <a:latin typeface="Cambria Math"/>
                                </a:rPr>
                                <m:t>}</m:t>
                              </m:r>
                            </m:oMath>
                          </a14:m>
                          <a:r>
                            <a:rPr lang="es-AR" sz="1800" b="1" i="1" dirty="0">
                              <a:solidFill>
                                <a:schemeClr val="tx1"/>
                              </a:solidFill>
                              <a:effectLst/>
                            </a:rPr>
                            <a:t> ,</a:t>
                          </a:r>
                          <a:endParaRPr lang="es-AR" sz="1800" b="1" i="1" dirty="0">
                            <a:solidFill>
                              <a:schemeClr val="tx1"/>
                            </a:solidFill>
                            <a:effectLst/>
                            <a:latin typeface="Calibri"/>
                            <a:ea typeface="Calibri"/>
                            <a:cs typeface="Times New Roman"/>
                          </a:endParaRPr>
                        </a:p>
                      </a:txBody>
                      <a:tcPr marL="68580" marR="68580" marT="0" marB="0">
                        <a:solidFill>
                          <a:schemeClr val="bg2">
                            <a:lumMod val="40000"/>
                            <a:lumOff val="60000"/>
                          </a:schemeClr>
                        </a:solidFill>
                      </a:tcPr>
                    </a:tc>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r>
                            <a:rPr lang="es-AR" sz="1800" dirty="0">
                              <a:effectLst/>
                            </a:rPr>
                            <a:t>es el conjunto no vacío de las transiciones, y se cumple 	 P∩T=∅</a:t>
                          </a:r>
                          <a:endParaRPr lang="es-AR" sz="1800" dirty="0">
                            <a:effectLst/>
                            <a:latin typeface="Calibri"/>
                            <a:ea typeface="Calibri"/>
                            <a:cs typeface="Times New Roman"/>
                          </a:endParaRPr>
                        </a:p>
                      </a:txBody>
                      <a:tcPr marL="68580" marR="68580" marT="0" marB="0">
                        <a:solidFill>
                          <a:schemeClr val="bg2">
                            <a:lumMod val="40000"/>
                            <a:lumOff val="60000"/>
                          </a:schemeClr>
                        </a:solidFill>
                      </a:tcPr>
                    </a:tc>
                  </a:tr>
                  <a:tr h="1693141">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 xmlns:m="http://schemas.openxmlformats.org/officeDocument/2006/math">
                              <m:r>
                                <a:rPr lang="es-AR" sz="1800" b="1" i="1" smtClean="0">
                                  <a:solidFill>
                                    <a:schemeClr val="tx1"/>
                                  </a:solidFill>
                                  <a:effectLst/>
                                  <a:latin typeface="Cambria Math"/>
                                </a:rPr>
                                <m:t>𝑷𝒓𝒆</m:t>
                              </m:r>
                              <m:r>
                                <a:rPr lang="es-AR" sz="1800" b="1" i="1" smtClean="0">
                                  <a:solidFill>
                                    <a:schemeClr val="tx1"/>
                                  </a:solidFill>
                                  <a:effectLst/>
                                  <a:latin typeface="Cambria Math"/>
                                </a:rPr>
                                <m:t>  →⌷</m:t>
                              </m:r>
                            </m:oMath>
                          </a14:m>
                          <a:r>
                            <a:rPr lang="es-AR" sz="1800" b="1" i="1" dirty="0">
                              <a:solidFill>
                                <a:schemeClr val="tx1"/>
                              </a:solidFill>
                              <a:effectLst/>
                            </a:rPr>
                            <a:t>  ,</a:t>
                          </a:r>
                          <a:endParaRPr lang="es-AR" sz="1800" b="1" i="1" dirty="0">
                            <a:solidFill>
                              <a:schemeClr val="tx1"/>
                            </a:solidFill>
                            <a:effectLst/>
                            <a:latin typeface="Calibri"/>
                            <a:ea typeface="Calibri"/>
                            <a:cs typeface="Times New Roman"/>
                          </a:endParaRPr>
                        </a:p>
                      </a:txBody>
                      <a:tcPr marL="68580" marR="68580" marT="0" marB="0">
                        <a:solidFill>
                          <a:schemeClr val="bg2">
                            <a:lumMod val="40000"/>
                            <a:lumOff val="60000"/>
                          </a:schemeClr>
                        </a:solidFill>
                      </a:tcPr>
                    </a:tc>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r>
                            <a:rPr lang="es-AR" sz="1800" dirty="0">
                              <a:effectLst/>
                            </a:rPr>
                            <a:t>es una aplicación, se representa por la matiz  </a:t>
                          </a:r>
                          <a14:m>
                            <m:oMath xmlns:m="http://schemas.openxmlformats.org/officeDocument/2006/math">
                              <m:sSup>
                                <m:sSupPr>
                                  <m:ctrlPr>
                                    <a:rPr lang="es-AR" sz="1800" i="1">
                                      <a:effectLst/>
                                      <a:latin typeface="Cambria Math"/>
                                    </a:rPr>
                                  </m:ctrlPr>
                                </m:sSupPr>
                                <m:e>
                                  <m:r>
                                    <m:rPr>
                                      <m:sty m:val="p"/>
                                    </m:rPr>
                                    <a:rPr lang="es-AR" sz="1800">
                                      <a:effectLst/>
                                      <a:latin typeface="Cambria Math"/>
                                    </a:rPr>
                                    <m:t>I</m:t>
                                  </m:r>
                                </m:e>
                                <m:sup>
                                  <m:r>
                                    <a:rPr lang="es-AR" sz="1800">
                                      <a:effectLst/>
                                      <a:latin typeface="Cambria Math"/>
                                    </a:rPr>
                                    <m:t>−</m:t>
                                  </m:r>
                                </m:sup>
                              </m:sSup>
                            </m:oMath>
                          </a14:m>
                          <a:r>
                            <a:rPr lang="es-AR" sz="1800" dirty="0">
                              <a:effectLst/>
                            </a:rPr>
                            <a:t>, matriz de entrada.</a:t>
                          </a:r>
                        </a:p>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 xmlns:m="http://schemas.openxmlformats.org/officeDocument/2006/math">
                              <m:r>
                                <m:rPr>
                                  <m:sty m:val="p"/>
                                </m:rPr>
                                <a:rPr lang="es-AR" sz="1800">
                                  <a:effectLst/>
                                  <a:latin typeface="Cambria Math"/>
                                </a:rPr>
                                <m:t>Pre</m:t>
                              </m:r>
                              <m:r>
                                <a:rPr lang="es-AR" sz="1800">
                                  <a:effectLst/>
                                  <a:latin typeface="Cambria Math"/>
                                </a:rPr>
                                <m:t>(</m:t>
                              </m:r>
                              <m:sSub>
                                <m:sSubPr>
                                  <m:ctrlPr>
                                    <a:rPr lang="es-AR" sz="1800" i="1">
                                      <a:effectLst/>
                                      <a:latin typeface="Cambria Math"/>
                                    </a:rPr>
                                  </m:ctrlPr>
                                </m:sSubPr>
                                <m:e>
                                  <m:r>
                                    <m:rPr>
                                      <m:sty m:val="p"/>
                                    </m:rPr>
                                    <a:rPr lang="es-AR" sz="1800">
                                      <a:effectLst/>
                                      <a:latin typeface="Cambria Math"/>
                                    </a:rPr>
                                    <m:t>p</m:t>
                                  </m:r>
                                </m:e>
                                <m:sub>
                                  <m:r>
                                    <m:rPr>
                                      <m:sty m:val="p"/>
                                    </m:rPr>
                                    <a:rPr lang="es-AR" sz="1800">
                                      <a:effectLst/>
                                      <a:latin typeface="Cambria Math"/>
                                    </a:rPr>
                                    <m:t>i</m:t>
                                  </m:r>
                                </m:sub>
                              </m:sSub>
                              <m:r>
                                <a:rPr lang="es-AR" sz="1800">
                                  <a:effectLst/>
                                  <a:latin typeface="Cambria Math"/>
                                </a:rPr>
                                <m:t>,</m:t>
                              </m:r>
                              <m:sSub>
                                <m:sSubPr>
                                  <m:ctrlPr>
                                    <a:rPr lang="es-AR" sz="1800" i="1">
                                      <a:effectLst/>
                                      <a:latin typeface="Cambria Math"/>
                                    </a:rPr>
                                  </m:ctrlPr>
                                </m:sSubPr>
                                <m:e>
                                  <m:r>
                                    <m:rPr>
                                      <m:sty m:val="p"/>
                                    </m:rPr>
                                    <a:rPr lang="es-AR" sz="1800">
                                      <a:effectLst/>
                                      <a:latin typeface="Cambria Math"/>
                                    </a:rPr>
                                    <m:t>t</m:t>
                                  </m:r>
                                </m:e>
                                <m:sub>
                                  <m:r>
                                    <m:rPr>
                                      <m:sty m:val="p"/>
                                    </m:rPr>
                                    <a:rPr lang="es-AR" sz="1800">
                                      <a:effectLst/>
                                      <a:latin typeface="Cambria Math"/>
                                    </a:rPr>
                                    <m:t>j</m:t>
                                  </m:r>
                                </m:sub>
                              </m:sSub>
                              <m:r>
                                <a:rPr lang="es-AR" sz="1800">
                                  <a:effectLst/>
                                  <a:latin typeface="Cambria Math"/>
                                </a:rPr>
                                <m:t>)</m:t>
                              </m:r>
                            </m:oMath>
                          </a14:m>
                          <a:r>
                            <a:rPr lang="es-AR" sz="1800" dirty="0">
                              <a:effectLst/>
                            </a:rPr>
                            <a:t> contiene el peso asociado al arco que va de </a:t>
                          </a:r>
                          <a14:m>
                            <m:oMath xmlns:m="http://schemas.openxmlformats.org/officeDocument/2006/math">
                              <m:sSub>
                                <m:sSubPr>
                                  <m:ctrlPr>
                                    <a:rPr lang="es-AR" sz="1800" i="1">
                                      <a:effectLst/>
                                      <a:latin typeface="Cambria Math"/>
                                    </a:rPr>
                                  </m:ctrlPr>
                                </m:sSubPr>
                                <m:e>
                                  <m:r>
                                    <m:rPr>
                                      <m:sty m:val="p"/>
                                    </m:rPr>
                                    <a:rPr lang="es-AR" sz="1800">
                                      <a:effectLst/>
                                      <a:latin typeface="Cambria Math"/>
                                    </a:rPr>
                                    <m:t>p</m:t>
                                  </m:r>
                                </m:e>
                                <m:sub>
                                  <m:r>
                                    <m:rPr>
                                      <m:sty m:val="p"/>
                                    </m:rPr>
                                    <a:rPr lang="es-AR" sz="1800">
                                      <a:effectLst/>
                                      <a:latin typeface="Cambria Math"/>
                                    </a:rPr>
                                    <m:t>i</m:t>
                                  </m:r>
                                </m:sub>
                              </m:sSub>
                              <m:r>
                                <a:rPr lang="es-AR" sz="1800">
                                  <a:effectLst/>
                                  <a:latin typeface="Cambria Math"/>
                                </a:rPr>
                                <m:t> </m:t>
                              </m:r>
                              <m:r>
                                <m:rPr>
                                  <m:sty m:val="p"/>
                                </m:rPr>
                                <a:rPr lang="es-AR" sz="1800">
                                  <a:effectLst/>
                                  <a:latin typeface="Cambria Math"/>
                                </a:rPr>
                                <m:t>a</m:t>
                              </m:r>
                              <m:r>
                                <a:rPr lang="es-AR" sz="1800">
                                  <a:effectLst/>
                                  <a:latin typeface="Cambria Math"/>
                                </a:rPr>
                                <m:t> </m:t>
                              </m:r>
                              <m:sSub>
                                <m:sSubPr>
                                  <m:ctrlPr>
                                    <a:rPr lang="es-AR" sz="1800" i="1">
                                      <a:effectLst/>
                                      <a:latin typeface="Cambria Math"/>
                                    </a:rPr>
                                  </m:ctrlPr>
                                </m:sSubPr>
                                <m:e>
                                  <m:r>
                                    <m:rPr>
                                      <m:sty m:val="p"/>
                                    </m:rPr>
                                    <a:rPr lang="es-AR" sz="1800">
                                      <a:effectLst/>
                                      <a:latin typeface="Cambria Math"/>
                                    </a:rPr>
                                    <m:t>t</m:t>
                                  </m:r>
                                </m:e>
                                <m:sub>
                                  <m:r>
                                    <m:rPr>
                                      <m:sty m:val="p"/>
                                    </m:rPr>
                                    <a:rPr lang="es-AR" sz="1800">
                                      <a:effectLst/>
                                      <a:latin typeface="Cambria Math"/>
                                    </a:rPr>
                                    <m:t>j</m:t>
                                  </m:r>
                                </m:sub>
                              </m:sSub>
                            </m:oMath>
                          </a14:m>
                          <a:r>
                            <a:rPr lang="es-AR" sz="1800" dirty="0">
                              <a:effectLst/>
                            </a:rPr>
                            <a:t> y son la cantidad de </a:t>
                          </a:r>
                          <a:r>
                            <a:rPr lang="es-AR" sz="1800" dirty="0" err="1">
                              <a:effectLst/>
                            </a:rPr>
                            <a:t>token</a:t>
                          </a:r>
                          <a:r>
                            <a:rPr lang="es-AR" sz="1800" dirty="0">
                              <a:effectLst/>
                            </a:rPr>
                            <a:t> que se retiran de la plaza </a:t>
                          </a:r>
                          <a14:m>
                            <m:oMath xmlns:m="http://schemas.openxmlformats.org/officeDocument/2006/math">
                              <m:sSub>
                                <m:sSubPr>
                                  <m:ctrlPr>
                                    <a:rPr lang="es-AR" sz="1800" i="1">
                                      <a:effectLst/>
                                      <a:latin typeface="Cambria Math"/>
                                    </a:rPr>
                                  </m:ctrlPr>
                                </m:sSubPr>
                                <m:e>
                                  <m:r>
                                    <m:rPr>
                                      <m:sty m:val="p"/>
                                    </m:rPr>
                                    <a:rPr lang="es-AR" sz="1800">
                                      <a:effectLst/>
                                      <a:latin typeface="Cambria Math"/>
                                    </a:rPr>
                                    <m:t>p</m:t>
                                  </m:r>
                                </m:e>
                                <m:sub>
                                  <m:r>
                                    <m:rPr>
                                      <m:sty m:val="p"/>
                                    </m:rPr>
                                    <a:rPr lang="es-AR" sz="1800">
                                      <a:effectLst/>
                                      <a:latin typeface="Cambria Math"/>
                                    </a:rPr>
                                    <m:t>i</m:t>
                                  </m:r>
                                </m:sub>
                              </m:sSub>
                            </m:oMath>
                          </a14:m>
                          <a:r>
                            <a:rPr lang="es-AR" sz="1800" dirty="0">
                              <a:effectLst/>
                            </a:rPr>
                            <a:t> cuando se dispara  </a:t>
                          </a:r>
                          <a14:m>
                            <m:oMath xmlns:m="http://schemas.openxmlformats.org/officeDocument/2006/math">
                              <m:sSub>
                                <m:sSubPr>
                                  <m:ctrlPr>
                                    <a:rPr lang="es-AR" sz="1800" i="1">
                                      <a:effectLst/>
                                      <a:latin typeface="Cambria Math"/>
                                    </a:rPr>
                                  </m:ctrlPr>
                                </m:sSubPr>
                                <m:e>
                                  <m:r>
                                    <m:rPr>
                                      <m:sty m:val="p"/>
                                    </m:rPr>
                                    <a:rPr lang="es-AR" sz="1800">
                                      <a:effectLst/>
                                      <a:latin typeface="Cambria Math"/>
                                    </a:rPr>
                                    <m:t>t</m:t>
                                  </m:r>
                                </m:e>
                                <m:sub>
                                  <m:r>
                                    <m:rPr>
                                      <m:sty m:val="p"/>
                                    </m:rPr>
                                    <a:rPr lang="es-AR" sz="1800">
                                      <a:effectLst/>
                                      <a:latin typeface="Cambria Math"/>
                                    </a:rPr>
                                    <m:t>j</m:t>
                                  </m:r>
                                </m:sub>
                              </m:sSub>
                            </m:oMath>
                          </a14:m>
                          <a:r>
                            <a:rPr lang="es-AR" sz="1800" dirty="0">
                              <a:effectLst/>
                            </a:rPr>
                            <a:t> ,  elemento </a:t>
                          </a:r>
                          <a:r>
                            <a:rPr lang="es-AR" sz="1800" dirty="0" err="1">
                              <a:effectLst/>
                            </a:rPr>
                            <a:t>ij</a:t>
                          </a:r>
                          <a:r>
                            <a:rPr lang="es-AR" sz="1800" dirty="0">
                              <a:effectLst/>
                            </a:rPr>
                            <a:t> de </a:t>
                          </a:r>
                          <a14:m>
                            <m:oMath xmlns:m="http://schemas.openxmlformats.org/officeDocument/2006/math">
                              <m:sSup>
                                <m:sSupPr>
                                  <m:ctrlPr>
                                    <a:rPr lang="es-AR" sz="1800" i="1">
                                      <a:effectLst/>
                                      <a:latin typeface="Cambria Math"/>
                                    </a:rPr>
                                  </m:ctrlPr>
                                </m:sSupPr>
                                <m:e>
                                  <m:r>
                                    <m:rPr>
                                      <m:sty m:val="p"/>
                                    </m:rPr>
                                    <a:rPr lang="es-AR" sz="1800">
                                      <a:effectLst/>
                                      <a:latin typeface="Cambria Math"/>
                                    </a:rPr>
                                    <m:t>I</m:t>
                                  </m:r>
                                </m:e>
                                <m:sup>
                                  <m:r>
                                    <a:rPr lang="es-AR" sz="1800">
                                      <a:effectLst/>
                                      <a:latin typeface="Cambria Math"/>
                                    </a:rPr>
                                    <m:t>−</m:t>
                                  </m:r>
                                </m:sup>
                              </m:sSup>
                            </m:oMath>
                          </a14:m>
                          <a:endParaRPr lang="es-AR" sz="1800" dirty="0">
                            <a:effectLst/>
                            <a:latin typeface="Calibri"/>
                            <a:ea typeface="Calibri"/>
                            <a:cs typeface="Times New Roman"/>
                          </a:endParaRPr>
                        </a:p>
                      </a:txBody>
                      <a:tcPr marL="68580" marR="68580" marT="0" marB="0">
                        <a:solidFill>
                          <a:schemeClr val="bg2">
                            <a:lumMod val="40000"/>
                            <a:lumOff val="60000"/>
                          </a:schemeClr>
                        </a:solidFill>
                      </a:tcPr>
                    </a:tc>
                  </a:tr>
                  <a:tr h="1705999">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 xmlns:m="http://schemas.openxmlformats.org/officeDocument/2006/math">
                              <m:r>
                                <a:rPr lang="es-AR" sz="1800" b="1" i="1" smtClean="0">
                                  <a:solidFill>
                                    <a:schemeClr val="tx1"/>
                                  </a:solidFill>
                                  <a:effectLst/>
                                  <a:latin typeface="Cambria Math"/>
                                </a:rPr>
                                <m:t>𝑷𝒐𝒔𝒕</m:t>
                              </m:r>
                              <m:r>
                                <a:rPr lang="es-AR" sz="1800" b="1" i="1" smtClean="0">
                                  <a:solidFill>
                                    <a:schemeClr val="tx1"/>
                                  </a:solidFill>
                                  <a:effectLst/>
                                  <a:latin typeface="Cambria Math"/>
                                </a:rPr>
                                <m:t>→ ⌷</m:t>
                              </m:r>
                            </m:oMath>
                          </a14:m>
                          <a:r>
                            <a:rPr lang="es-AR" sz="1800" b="1" i="1" dirty="0">
                              <a:solidFill>
                                <a:schemeClr val="tx1"/>
                              </a:solidFill>
                              <a:effectLst/>
                            </a:rPr>
                            <a:t> ,</a:t>
                          </a:r>
                          <a:endParaRPr lang="es-AR" sz="1800" b="1" i="1" dirty="0">
                            <a:solidFill>
                              <a:schemeClr val="tx1"/>
                            </a:solidFill>
                            <a:effectLst/>
                            <a:latin typeface="Calibri"/>
                            <a:ea typeface="Calibri"/>
                            <a:cs typeface="Times New Roman"/>
                          </a:endParaRPr>
                        </a:p>
                      </a:txBody>
                      <a:tcPr marL="68580" marR="68580" marT="0" marB="0">
                        <a:solidFill>
                          <a:schemeClr val="bg2">
                            <a:lumMod val="40000"/>
                            <a:lumOff val="60000"/>
                          </a:schemeClr>
                        </a:solidFill>
                      </a:tcPr>
                    </a:tc>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r>
                            <a:rPr lang="es-AR" sz="1800" dirty="0">
                              <a:effectLst/>
                            </a:rPr>
                            <a:t>es una aplicación, se representa por la matriz  </a:t>
                          </a:r>
                          <a14:m>
                            <m:oMath xmlns:m="http://schemas.openxmlformats.org/officeDocument/2006/math">
                              <m:sSup>
                                <m:sSupPr>
                                  <m:ctrlPr>
                                    <a:rPr lang="es-AR" sz="1800" i="1">
                                      <a:effectLst/>
                                      <a:latin typeface="Cambria Math"/>
                                    </a:rPr>
                                  </m:ctrlPr>
                                </m:sSupPr>
                                <m:e>
                                  <m:r>
                                    <m:rPr>
                                      <m:sty m:val="p"/>
                                    </m:rPr>
                                    <a:rPr lang="es-AR" sz="1800">
                                      <a:effectLst/>
                                      <a:latin typeface="Cambria Math"/>
                                    </a:rPr>
                                    <m:t>I</m:t>
                                  </m:r>
                                </m:e>
                                <m:sup>
                                  <m:r>
                                    <a:rPr lang="es-AR" sz="1800">
                                      <a:effectLst/>
                                      <a:latin typeface="Cambria Math"/>
                                    </a:rPr>
                                    <m:t>+</m:t>
                                  </m:r>
                                </m:sup>
                              </m:sSup>
                            </m:oMath>
                          </a14:m>
                          <a:r>
                            <a:rPr lang="es-AR" sz="1800" dirty="0">
                              <a:effectLst/>
                            </a:rPr>
                            <a:t>, matriz de salida.</a:t>
                          </a:r>
                        </a:p>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14:m>
                            <m:oMath xmlns:m="http://schemas.openxmlformats.org/officeDocument/2006/math">
                              <m:r>
                                <m:rPr>
                                  <m:sty m:val="p"/>
                                </m:rPr>
                                <a:rPr lang="es-AR" sz="1800">
                                  <a:effectLst/>
                                  <a:latin typeface="Cambria Math"/>
                                </a:rPr>
                                <m:t>Post</m:t>
                              </m:r>
                              <m:r>
                                <a:rPr lang="es-AR" sz="1800">
                                  <a:effectLst/>
                                  <a:latin typeface="Cambria Math"/>
                                </a:rPr>
                                <m:t>(</m:t>
                              </m:r>
                              <m:sSub>
                                <m:sSubPr>
                                  <m:ctrlPr>
                                    <a:rPr lang="es-AR" sz="1800" i="1">
                                      <a:effectLst/>
                                      <a:latin typeface="Cambria Math"/>
                                    </a:rPr>
                                  </m:ctrlPr>
                                </m:sSubPr>
                                <m:e>
                                  <m:r>
                                    <m:rPr>
                                      <m:sty m:val="p"/>
                                    </m:rPr>
                                    <a:rPr lang="es-AR" sz="1800">
                                      <a:effectLst/>
                                      <a:latin typeface="Cambria Math"/>
                                    </a:rPr>
                                    <m:t>p</m:t>
                                  </m:r>
                                </m:e>
                                <m:sub>
                                  <m:r>
                                    <m:rPr>
                                      <m:sty m:val="p"/>
                                    </m:rPr>
                                    <a:rPr lang="es-AR" sz="1800">
                                      <a:effectLst/>
                                      <a:latin typeface="Cambria Math"/>
                                    </a:rPr>
                                    <m:t>i</m:t>
                                  </m:r>
                                </m:sub>
                              </m:sSub>
                              <m:r>
                                <a:rPr lang="es-AR" sz="1800">
                                  <a:effectLst/>
                                  <a:latin typeface="Cambria Math"/>
                                </a:rPr>
                                <m:t>,</m:t>
                              </m:r>
                              <m:sSub>
                                <m:sSubPr>
                                  <m:ctrlPr>
                                    <a:rPr lang="es-AR" sz="1800" i="1">
                                      <a:effectLst/>
                                      <a:latin typeface="Cambria Math"/>
                                    </a:rPr>
                                  </m:ctrlPr>
                                </m:sSubPr>
                                <m:e>
                                  <m:r>
                                    <m:rPr>
                                      <m:sty m:val="p"/>
                                    </m:rPr>
                                    <a:rPr lang="es-AR" sz="1800">
                                      <a:effectLst/>
                                      <a:latin typeface="Cambria Math"/>
                                    </a:rPr>
                                    <m:t>t</m:t>
                                  </m:r>
                                </m:e>
                                <m:sub>
                                  <m:r>
                                    <m:rPr>
                                      <m:sty m:val="p"/>
                                    </m:rPr>
                                    <a:rPr lang="es-AR" sz="1800">
                                      <a:effectLst/>
                                      <a:latin typeface="Cambria Math"/>
                                    </a:rPr>
                                    <m:t>j</m:t>
                                  </m:r>
                                </m:sub>
                              </m:sSub>
                              <m:r>
                                <a:rPr lang="es-AR" sz="1800">
                                  <a:effectLst/>
                                  <a:latin typeface="Cambria Math"/>
                                </a:rPr>
                                <m:t>)</m:t>
                              </m:r>
                            </m:oMath>
                          </a14:m>
                          <a:r>
                            <a:rPr lang="es-AR" sz="1800" dirty="0">
                              <a:effectLst/>
                            </a:rPr>
                            <a:t> contiene el peso asociado al arco que va de </a:t>
                          </a:r>
                          <a14:m>
                            <m:oMath xmlns:m="http://schemas.openxmlformats.org/officeDocument/2006/math">
                              <m:sSub>
                                <m:sSubPr>
                                  <m:ctrlPr>
                                    <a:rPr lang="es-AR" sz="1800" i="1">
                                      <a:effectLst/>
                                      <a:latin typeface="Cambria Math"/>
                                    </a:rPr>
                                  </m:ctrlPr>
                                </m:sSubPr>
                                <m:e>
                                  <m:r>
                                    <m:rPr>
                                      <m:sty m:val="p"/>
                                    </m:rPr>
                                    <a:rPr lang="es-AR" sz="1800">
                                      <a:effectLst/>
                                      <a:latin typeface="Cambria Math"/>
                                    </a:rPr>
                                    <m:t>t</m:t>
                                  </m:r>
                                </m:e>
                                <m:sub>
                                  <m:r>
                                    <m:rPr>
                                      <m:sty m:val="p"/>
                                    </m:rPr>
                                    <a:rPr lang="es-AR" sz="1800">
                                      <a:effectLst/>
                                      <a:latin typeface="Cambria Math"/>
                                    </a:rPr>
                                    <m:t>j</m:t>
                                  </m:r>
                                </m:sub>
                              </m:sSub>
                              <m:r>
                                <a:rPr lang="es-AR" sz="1800">
                                  <a:effectLst/>
                                  <a:latin typeface="Cambria Math"/>
                                </a:rPr>
                                <m:t> </m:t>
                              </m:r>
                              <m:r>
                                <m:rPr>
                                  <m:sty m:val="p"/>
                                </m:rPr>
                                <a:rPr lang="es-AR" sz="1800">
                                  <a:effectLst/>
                                  <a:latin typeface="Cambria Math"/>
                                </a:rPr>
                                <m:t>a</m:t>
                              </m:r>
                              <m:r>
                                <a:rPr lang="es-AR" sz="1800">
                                  <a:effectLst/>
                                  <a:latin typeface="Cambria Math"/>
                                </a:rPr>
                                <m:t> </m:t>
                              </m:r>
                              <m:sSub>
                                <m:sSubPr>
                                  <m:ctrlPr>
                                    <a:rPr lang="es-AR" sz="1800" i="1">
                                      <a:effectLst/>
                                      <a:latin typeface="Cambria Math"/>
                                    </a:rPr>
                                  </m:ctrlPr>
                                </m:sSubPr>
                                <m:e>
                                  <m:r>
                                    <m:rPr>
                                      <m:sty m:val="p"/>
                                    </m:rPr>
                                    <a:rPr lang="es-AR" sz="1800">
                                      <a:effectLst/>
                                      <a:latin typeface="Cambria Math"/>
                                    </a:rPr>
                                    <m:t>p</m:t>
                                  </m:r>
                                </m:e>
                                <m:sub>
                                  <m:r>
                                    <m:rPr>
                                      <m:sty m:val="p"/>
                                    </m:rPr>
                                    <a:rPr lang="es-AR" sz="1800">
                                      <a:effectLst/>
                                      <a:latin typeface="Cambria Math"/>
                                    </a:rPr>
                                    <m:t>i</m:t>
                                  </m:r>
                                </m:sub>
                              </m:sSub>
                            </m:oMath>
                          </a14:m>
                          <a:r>
                            <a:rPr lang="es-AR" sz="1800" dirty="0">
                              <a:effectLst/>
                            </a:rPr>
                            <a:t> y son la cantidad de </a:t>
                          </a:r>
                          <a:r>
                            <a:rPr lang="es-AR" sz="1800" dirty="0" err="1">
                              <a:effectLst/>
                            </a:rPr>
                            <a:t>token</a:t>
                          </a:r>
                          <a:r>
                            <a:rPr lang="es-AR" sz="1800" dirty="0">
                              <a:effectLst/>
                            </a:rPr>
                            <a:t> que se generan en la plaza </a:t>
                          </a:r>
                          <a14:m>
                            <m:oMath xmlns:m="http://schemas.openxmlformats.org/officeDocument/2006/math">
                              <m:sSub>
                                <m:sSubPr>
                                  <m:ctrlPr>
                                    <a:rPr lang="es-AR" sz="1800" i="1">
                                      <a:effectLst/>
                                      <a:latin typeface="Cambria Math"/>
                                    </a:rPr>
                                  </m:ctrlPr>
                                </m:sSubPr>
                                <m:e>
                                  <m:r>
                                    <m:rPr>
                                      <m:sty m:val="p"/>
                                    </m:rPr>
                                    <a:rPr lang="es-AR" sz="1800">
                                      <a:effectLst/>
                                      <a:latin typeface="Cambria Math"/>
                                    </a:rPr>
                                    <m:t>p</m:t>
                                  </m:r>
                                </m:e>
                                <m:sub>
                                  <m:r>
                                    <m:rPr>
                                      <m:sty m:val="p"/>
                                    </m:rPr>
                                    <a:rPr lang="es-AR" sz="1800">
                                      <a:effectLst/>
                                      <a:latin typeface="Cambria Math"/>
                                    </a:rPr>
                                    <m:t>i</m:t>
                                  </m:r>
                                </m:sub>
                              </m:sSub>
                            </m:oMath>
                          </a14:m>
                          <a:r>
                            <a:rPr lang="es-AR" sz="1800" dirty="0">
                              <a:effectLst/>
                            </a:rPr>
                            <a:t> cuando se dispara  </a:t>
                          </a:r>
                          <a14:m>
                            <m:oMath xmlns:m="http://schemas.openxmlformats.org/officeDocument/2006/math">
                              <m:sSub>
                                <m:sSubPr>
                                  <m:ctrlPr>
                                    <a:rPr lang="es-AR" sz="1800" i="1">
                                      <a:effectLst/>
                                      <a:latin typeface="Cambria Math"/>
                                    </a:rPr>
                                  </m:ctrlPr>
                                </m:sSubPr>
                                <m:e>
                                  <m:r>
                                    <m:rPr>
                                      <m:sty m:val="p"/>
                                    </m:rPr>
                                    <a:rPr lang="es-AR" sz="1800">
                                      <a:effectLst/>
                                      <a:latin typeface="Cambria Math"/>
                                    </a:rPr>
                                    <m:t>t</m:t>
                                  </m:r>
                                </m:e>
                                <m:sub>
                                  <m:r>
                                    <m:rPr>
                                      <m:sty m:val="p"/>
                                    </m:rPr>
                                    <a:rPr lang="es-AR" sz="1800">
                                      <a:effectLst/>
                                      <a:latin typeface="Cambria Math"/>
                                    </a:rPr>
                                    <m:t>j</m:t>
                                  </m:r>
                                </m:sub>
                              </m:sSub>
                            </m:oMath>
                          </a14:m>
                          <a:r>
                            <a:rPr lang="es-AR" sz="1800" dirty="0">
                              <a:effectLst/>
                            </a:rPr>
                            <a:t> ,  elemento </a:t>
                          </a:r>
                          <a:r>
                            <a:rPr lang="es-AR" sz="1800" dirty="0" err="1">
                              <a:effectLst/>
                            </a:rPr>
                            <a:t>ij</a:t>
                          </a:r>
                          <a:r>
                            <a:rPr lang="es-AR" sz="1800" dirty="0">
                              <a:effectLst/>
                            </a:rPr>
                            <a:t> de </a:t>
                          </a:r>
                          <a14:m>
                            <m:oMath xmlns:m="http://schemas.openxmlformats.org/officeDocument/2006/math">
                              <m:sSup>
                                <m:sSupPr>
                                  <m:ctrlPr>
                                    <a:rPr lang="es-AR" sz="1800" i="1">
                                      <a:effectLst/>
                                      <a:latin typeface="Cambria Math"/>
                                    </a:rPr>
                                  </m:ctrlPr>
                                </m:sSupPr>
                                <m:e>
                                  <m:r>
                                    <m:rPr>
                                      <m:sty m:val="p"/>
                                    </m:rPr>
                                    <a:rPr lang="es-AR" sz="1800">
                                      <a:effectLst/>
                                      <a:latin typeface="Cambria Math"/>
                                    </a:rPr>
                                    <m:t>I</m:t>
                                  </m:r>
                                </m:e>
                                <m:sup>
                                  <m:r>
                                    <a:rPr lang="es-AR" sz="1800">
                                      <a:effectLst/>
                                      <a:latin typeface="Cambria Math"/>
                                    </a:rPr>
                                    <m:t>+</m:t>
                                  </m:r>
                                </m:sup>
                              </m:sSup>
                            </m:oMath>
                          </a14:m>
                          <a:endParaRPr lang="es-AR" sz="1800" dirty="0">
                            <a:effectLst/>
                            <a:latin typeface="Calibri"/>
                            <a:ea typeface="Calibri"/>
                            <a:cs typeface="Times New Roman"/>
                          </a:endParaRPr>
                        </a:p>
                      </a:txBody>
                      <a:tcPr marL="68580" marR="68580" marT="0" marB="0">
                        <a:solidFill>
                          <a:schemeClr val="bg2">
                            <a:lumMod val="40000"/>
                            <a:lumOff val="60000"/>
                          </a:schemeClr>
                        </a:solidFill>
                      </a:tcPr>
                    </a:tc>
                  </a:tr>
                </a:tbl>
              </a:graphicData>
            </a:graphic>
          </p:graphicFrame>
        </mc:Choice>
        <mc:Fallback>
          <p:graphicFrame>
            <p:nvGraphicFramePr>
              <p:cNvPr id="5" name="4 Tabla"/>
              <p:cNvGraphicFramePr>
                <a:graphicFrameLocks noGrp="1"/>
              </p:cNvGraphicFramePr>
              <p:nvPr>
                <p:extLst>
                  <p:ext uri="{D42A27DB-BD31-4B8C-83A1-F6EECF244321}">
                    <p14:modId xmlns:p14="http://schemas.microsoft.com/office/powerpoint/2010/main" val="2310808007"/>
                  </p:ext>
                </p:extLst>
              </p:nvPr>
            </p:nvGraphicFramePr>
            <p:xfrm>
              <a:off x="107504" y="2348880"/>
              <a:ext cx="8136904" cy="4392488"/>
            </p:xfrm>
            <a:graphic>
              <a:graphicData uri="http://schemas.openxmlformats.org/drawingml/2006/table">
                <a:tbl>
                  <a:tblPr firstRow="1" firstCol="1" bandRow="1">
                    <a:tableStyleId>{5C22544A-7EE6-4342-B048-85BDC9FD1C3A}</a:tableStyleId>
                  </a:tblPr>
                  <a:tblGrid>
                    <a:gridCol w="2514069"/>
                    <a:gridCol w="5622835"/>
                  </a:tblGrid>
                  <a:tr h="352871">
                    <a:tc>
                      <a:txBody>
                        <a:bodyPr/>
                        <a:lstStyle/>
                        <a:p>
                          <a:endParaRPr lang="es-AR"/>
                        </a:p>
                      </a:txBody>
                      <a:tcPr marL="68580" marR="68580" marT="0" marB="0">
                        <a:blipFill rotWithShape="1">
                          <a:blip r:embed="rId4"/>
                          <a:stretch>
                            <a:fillRect l="-243" t="-20690" r="-224029" b="-1143103"/>
                          </a:stretch>
                        </a:blipFill>
                      </a:tcPr>
                    </a:tc>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r>
                            <a:rPr lang="es-AR" sz="1800" i="1" dirty="0">
                              <a:solidFill>
                                <a:schemeClr val="tx1"/>
                              </a:solidFill>
                              <a:effectLst/>
                            </a:rPr>
                            <a:t>es el conjunto no vacío de las plazas</a:t>
                          </a:r>
                          <a:endParaRPr lang="es-AR" sz="1800" i="1" dirty="0">
                            <a:solidFill>
                              <a:schemeClr val="tx1"/>
                            </a:solidFill>
                            <a:effectLst/>
                            <a:latin typeface="Calibri"/>
                            <a:ea typeface="Calibri"/>
                            <a:cs typeface="Times New Roman"/>
                          </a:endParaRPr>
                        </a:p>
                      </a:txBody>
                      <a:tcPr marL="68580" marR="68580" marT="0" marB="0">
                        <a:solidFill>
                          <a:schemeClr val="bg2">
                            <a:lumMod val="40000"/>
                            <a:lumOff val="60000"/>
                          </a:schemeClr>
                        </a:solidFill>
                      </a:tcPr>
                    </a:tc>
                  </a:tr>
                  <a:tr h="640477">
                    <a:tc>
                      <a:txBody>
                        <a:bodyPr/>
                        <a:lstStyle/>
                        <a:p>
                          <a:endParaRPr lang="es-AR"/>
                        </a:p>
                      </a:txBody>
                      <a:tcPr marL="68580" marR="68580" marT="0" marB="0">
                        <a:blipFill rotWithShape="1">
                          <a:blip r:embed="rId4"/>
                          <a:stretch>
                            <a:fillRect l="-243" t="-66667" r="-224029" b="-531429"/>
                          </a:stretch>
                        </a:blipFill>
                      </a:tcPr>
                    </a:tc>
                    <a:tc>
                      <a:txBody>
                        <a:bodyPr/>
                        <a:lstStyle/>
                        <a:p>
                          <a:pPr algn="just">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400040" algn="r"/>
                            </a:tabLst>
                          </a:pPr>
                          <a:r>
                            <a:rPr lang="es-AR" sz="1800" dirty="0">
                              <a:effectLst/>
                            </a:rPr>
                            <a:t>es el conjunto no vacío de las transiciones, y se cumple 	 P∩T=∅</a:t>
                          </a:r>
                          <a:endParaRPr lang="es-AR" sz="1800" dirty="0">
                            <a:effectLst/>
                            <a:latin typeface="Calibri"/>
                            <a:ea typeface="Calibri"/>
                            <a:cs typeface="Times New Roman"/>
                          </a:endParaRPr>
                        </a:p>
                      </a:txBody>
                      <a:tcPr marL="68580" marR="68580" marT="0" marB="0">
                        <a:solidFill>
                          <a:schemeClr val="bg2">
                            <a:lumMod val="40000"/>
                            <a:lumOff val="60000"/>
                          </a:schemeClr>
                        </a:solidFill>
                      </a:tcPr>
                    </a:tc>
                  </a:tr>
                  <a:tr h="1693141">
                    <a:tc>
                      <a:txBody>
                        <a:bodyPr/>
                        <a:lstStyle/>
                        <a:p>
                          <a:endParaRPr lang="es-AR"/>
                        </a:p>
                      </a:txBody>
                      <a:tcPr marL="68580" marR="68580" marT="0" marB="0">
                        <a:blipFill rotWithShape="1">
                          <a:blip r:embed="rId4"/>
                          <a:stretch>
                            <a:fillRect l="-243" t="-62950" r="-224029" b="-100719"/>
                          </a:stretch>
                        </a:blipFill>
                      </a:tcPr>
                    </a:tc>
                    <a:tc>
                      <a:txBody>
                        <a:bodyPr/>
                        <a:lstStyle/>
                        <a:p>
                          <a:endParaRPr lang="es-AR"/>
                        </a:p>
                      </a:txBody>
                      <a:tcPr marL="68580" marR="68580" marT="0" marB="0">
                        <a:blipFill rotWithShape="1">
                          <a:blip r:embed="rId4"/>
                          <a:stretch>
                            <a:fillRect l="-44794" t="-62950" r="-108" b="-100719"/>
                          </a:stretch>
                        </a:blipFill>
                      </a:tcPr>
                    </a:tc>
                  </a:tr>
                  <a:tr h="1705999">
                    <a:tc>
                      <a:txBody>
                        <a:bodyPr/>
                        <a:lstStyle/>
                        <a:p>
                          <a:endParaRPr lang="es-AR"/>
                        </a:p>
                      </a:txBody>
                      <a:tcPr marL="68580" marR="68580" marT="0" marB="0">
                        <a:blipFill rotWithShape="1">
                          <a:blip r:embed="rId4"/>
                          <a:stretch>
                            <a:fillRect l="-243" t="-161786" r="-224029"/>
                          </a:stretch>
                        </a:blipFill>
                      </a:tcPr>
                    </a:tc>
                    <a:tc>
                      <a:txBody>
                        <a:bodyPr/>
                        <a:lstStyle/>
                        <a:p>
                          <a:endParaRPr lang="es-AR"/>
                        </a:p>
                      </a:txBody>
                      <a:tcPr marL="68580" marR="68580" marT="0" marB="0">
                        <a:blipFill rotWithShape="1">
                          <a:blip r:embed="rId4"/>
                          <a:stretch>
                            <a:fillRect l="-44794" t="-161786" r="-108"/>
                          </a:stretch>
                        </a:blipFill>
                      </a:tcPr>
                    </a:tc>
                  </a:tr>
                </a:tbl>
              </a:graphicData>
            </a:graphic>
          </p:graphicFrame>
        </mc:Fallback>
      </mc:AlternateContent>
    </p:spTree>
    <p:extLst>
      <p:ext uri="{BB962C8B-B14F-4D97-AF65-F5344CB8AC3E}">
        <p14:creationId xmlns:p14="http://schemas.microsoft.com/office/powerpoint/2010/main" val="704963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Matriz de Incidencia</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07504" y="1268760"/>
                <a:ext cx="8208912" cy="5400600"/>
              </a:xfrm>
            </p:spPr>
            <p:txBody>
              <a:bodyPr>
                <a:normAutofit fontScale="92500"/>
              </a:bodyPr>
              <a:lstStyle/>
              <a:p>
                <a:r>
                  <a:rPr lang="es-AR" dirty="0"/>
                  <a:t>A partir de las dos últimas definiciones, se obtiene la Matriz de Incidencia:</a:t>
                </a:r>
              </a:p>
              <a:p>
                <a:r>
                  <a:rPr lang="es-AR" dirty="0"/>
                  <a:t> </a:t>
                </a:r>
                <a14:m>
                  <m:oMath xmlns:m="http://schemas.openxmlformats.org/officeDocument/2006/math">
                    <m:sSup>
                      <m:sSupPr>
                        <m:ctrlPr>
                          <a:rPr lang="es-AR" i="1">
                            <a:latin typeface="Cambria Math"/>
                          </a:rPr>
                        </m:ctrlPr>
                      </m:sSupPr>
                      <m:e>
                        <m:r>
                          <m:rPr>
                            <m:sty m:val="p"/>
                          </m:rPr>
                          <a:rPr lang="es-AR">
                            <a:latin typeface="Cambria Math"/>
                          </a:rPr>
                          <m:t>I</m:t>
                        </m:r>
                        <m:r>
                          <a:rPr lang="es-AR">
                            <a:latin typeface="Cambria Math"/>
                          </a:rPr>
                          <m:t>=</m:t>
                        </m:r>
                        <m:r>
                          <m:rPr>
                            <m:sty m:val="p"/>
                          </m:rPr>
                          <a:rPr lang="es-AR">
                            <a:latin typeface="Cambria Math"/>
                          </a:rPr>
                          <m:t>I</m:t>
                        </m:r>
                      </m:e>
                      <m:sup>
                        <m:r>
                          <a:rPr lang="es-AR">
                            <a:latin typeface="Cambria Math"/>
                          </a:rPr>
                          <m:t>+</m:t>
                        </m:r>
                      </m:sup>
                    </m:sSup>
                    <m:r>
                      <a:rPr lang="es-AR" i="1">
                        <a:latin typeface="Cambria Math"/>
                      </a:rPr>
                      <m:t>−</m:t>
                    </m:r>
                    <m:r>
                      <a:rPr lang="es-AR">
                        <a:latin typeface="Cambria Math"/>
                      </a:rPr>
                      <m:t> </m:t>
                    </m:r>
                    <m:sSup>
                      <m:sSupPr>
                        <m:ctrlPr>
                          <a:rPr lang="es-AR" i="1">
                            <a:latin typeface="Cambria Math"/>
                          </a:rPr>
                        </m:ctrlPr>
                      </m:sSupPr>
                      <m:e>
                        <m:r>
                          <m:rPr>
                            <m:sty m:val="p"/>
                          </m:rPr>
                          <a:rPr lang="es-AR">
                            <a:latin typeface="Cambria Math"/>
                          </a:rPr>
                          <m:t>I</m:t>
                        </m:r>
                      </m:e>
                      <m:sup>
                        <m:r>
                          <a:rPr lang="es-AR" i="1">
                            <a:latin typeface="Cambria Math"/>
                          </a:rPr>
                          <m:t>−</m:t>
                        </m:r>
                      </m:sup>
                    </m:sSup>
                  </m:oMath>
                </a14:m>
                <a:endParaRPr lang="es-AR" dirty="0"/>
              </a:p>
              <a:p>
                <a:pPr lvl="1"/>
                <a:r>
                  <a:rPr lang="es-AR" dirty="0"/>
                  <a:t>Hay que hacer notar que a partir de las matrices  </a:t>
                </a:r>
                <a14:m>
                  <m:oMath xmlns:m="http://schemas.openxmlformats.org/officeDocument/2006/math">
                    <m:sSup>
                      <m:sSupPr>
                        <m:ctrlPr>
                          <a:rPr lang="es-AR" i="1">
                            <a:latin typeface="Cambria Math"/>
                          </a:rPr>
                        </m:ctrlPr>
                      </m:sSupPr>
                      <m:e>
                        <m:r>
                          <m:rPr>
                            <m:sty m:val="p"/>
                          </m:rPr>
                          <a:rPr lang="es-AR">
                            <a:latin typeface="Cambria Math"/>
                          </a:rPr>
                          <m:t>I</m:t>
                        </m:r>
                      </m:e>
                      <m:sup>
                        <m:r>
                          <a:rPr lang="es-AR">
                            <a:latin typeface="Cambria Math"/>
                          </a:rPr>
                          <m:t>+</m:t>
                        </m:r>
                      </m:sup>
                    </m:sSup>
                    <m:r>
                      <a:rPr lang="es-AR">
                        <a:latin typeface="Cambria Math"/>
                      </a:rPr>
                      <m:t> </m:t>
                    </m:r>
                    <m:r>
                      <m:rPr>
                        <m:sty m:val="p"/>
                      </m:rPr>
                      <a:rPr lang="es-AR">
                        <a:latin typeface="Cambria Math"/>
                      </a:rPr>
                      <m:t>y</m:t>
                    </m:r>
                    <m:r>
                      <a:rPr lang="es-AR">
                        <a:latin typeface="Cambria Math"/>
                      </a:rPr>
                      <m:t> </m:t>
                    </m:r>
                    <m:sSup>
                      <m:sSupPr>
                        <m:ctrlPr>
                          <a:rPr lang="es-AR" i="1">
                            <a:latin typeface="Cambria Math"/>
                          </a:rPr>
                        </m:ctrlPr>
                      </m:sSupPr>
                      <m:e>
                        <m:r>
                          <m:rPr>
                            <m:sty m:val="p"/>
                          </m:rPr>
                          <a:rPr lang="es-AR">
                            <a:latin typeface="Cambria Math"/>
                          </a:rPr>
                          <m:t>I</m:t>
                        </m:r>
                      </m:e>
                      <m:sup>
                        <m:r>
                          <a:rPr lang="es-AR" i="1">
                            <a:latin typeface="Cambria Math"/>
                          </a:rPr>
                          <m:t>−</m:t>
                        </m:r>
                      </m:sup>
                    </m:sSup>
                  </m:oMath>
                </a14:m>
                <a:r>
                  <a:rPr lang="es-AR" dirty="0"/>
                  <a:t> es posible reconstruir la gráfica de la </a:t>
                </a:r>
                <a:r>
                  <a:rPr lang="es-AR" dirty="0" err="1"/>
                  <a:t>RdP</a:t>
                </a:r>
                <a:r>
                  <a:rPr lang="es-AR" dirty="0"/>
                  <a:t>, pero al realizar la diferencia para obtener </a:t>
                </a:r>
                <a14:m>
                  <m:oMath xmlns:m="http://schemas.openxmlformats.org/officeDocument/2006/math">
                    <m:r>
                      <a:rPr lang="es-AR" i="1">
                        <a:latin typeface="Cambria Math"/>
                      </a:rPr>
                      <m:t>𝐼</m:t>
                    </m:r>
                  </m:oMath>
                </a14:m>
                <a:r>
                  <a:rPr lang="es-AR" dirty="0"/>
                  <a:t> se pierden los arcos que entran y salen de una plaza a una transición, por lo que ahora no podremos reconstruir la gráfica a partir de </a:t>
                </a:r>
                <a14:m>
                  <m:oMath xmlns:m="http://schemas.openxmlformats.org/officeDocument/2006/math">
                    <m:r>
                      <a:rPr lang="es-AR" i="1">
                        <a:latin typeface="Cambria Math"/>
                      </a:rPr>
                      <m:t>𝐼</m:t>
                    </m:r>
                  </m:oMath>
                </a14:m>
                <a:r>
                  <a:rPr lang="es-AR" dirty="0"/>
                  <a:t> .</a:t>
                </a:r>
              </a:p>
              <a:p>
                <a:r>
                  <a:rPr lang="es-AR" dirty="0"/>
                  <a:t>Para una red con m lugares y n transiciones, la dimensión de </a:t>
                </a:r>
                <a14:m>
                  <m:oMath xmlns:m="http://schemas.openxmlformats.org/officeDocument/2006/math">
                    <m:r>
                      <a:rPr lang="es-AR" i="1">
                        <a:latin typeface="Cambria Math"/>
                      </a:rPr>
                      <m:t>𝐼</m:t>
                    </m:r>
                  </m:oMath>
                </a14:m>
                <a:r>
                  <a:rPr lang="es-AR" dirty="0"/>
                  <a:t> es </a:t>
                </a:r>
                <a:r>
                  <a:rPr lang="es-AR" dirty="0" err="1"/>
                  <a:t>mxn</a:t>
                </a:r>
                <a:r>
                  <a:rPr lang="es-AR" dirty="0"/>
                  <a:t> y los elementos </a:t>
                </a:r>
                <a14:m>
                  <m:oMath xmlns:m="http://schemas.openxmlformats.org/officeDocument/2006/math">
                    <m:sSub>
                      <m:sSubPr>
                        <m:ctrlPr>
                          <a:rPr lang="es-AR" i="1">
                            <a:latin typeface="Cambria Math"/>
                          </a:rPr>
                        </m:ctrlPr>
                      </m:sSubPr>
                      <m:e>
                        <m:r>
                          <m:rPr>
                            <m:sty m:val="p"/>
                          </m:rPr>
                          <a:rPr lang="es-AR">
                            <a:latin typeface="Cambria Math"/>
                          </a:rPr>
                          <m:t>a</m:t>
                        </m:r>
                      </m:e>
                      <m:sub>
                        <m:r>
                          <m:rPr>
                            <m:sty m:val="p"/>
                          </m:rPr>
                          <a:rPr lang="es-AR">
                            <a:latin typeface="Cambria Math"/>
                          </a:rPr>
                          <m:t>ij</m:t>
                        </m:r>
                      </m:sub>
                    </m:sSub>
                  </m:oMath>
                </a14:m>
                <a:r>
                  <a:rPr lang="es-AR" dirty="0"/>
                  <a:t> son:</a:t>
                </a:r>
              </a:p>
              <a:p>
                <a:pPr lvl="1"/>
                <a14:m>
                  <m:oMath xmlns:m="http://schemas.openxmlformats.org/officeDocument/2006/math">
                    <m:r>
                      <a:rPr lang="es-AR">
                        <a:latin typeface="Cambria Math"/>
                      </a:rPr>
                      <m:t>∀ </m:t>
                    </m:r>
                    <m:sSub>
                      <m:sSubPr>
                        <m:ctrlPr>
                          <a:rPr lang="es-AR" i="1">
                            <a:latin typeface="Cambria Math"/>
                          </a:rPr>
                        </m:ctrlPr>
                      </m:sSubPr>
                      <m:e>
                        <m:r>
                          <m:rPr>
                            <m:sty m:val="p"/>
                          </m:rPr>
                          <a:rPr lang="es-AR">
                            <a:latin typeface="Cambria Math"/>
                          </a:rPr>
                          <m:t>p</m:t>
                        </m:r>
                      </m:e>
                      <m:sub>
                        <m:r>
                          <m:rPr>
                            <m:sty m:val="p"/>
                          </m:rPr>
                          <a:rPr lang="es-AR">
                            <a:latin typeface="Cambria Math"/>
                          </a:rPr>
                          <m:t>i</m:t>
                        </m:r>
                      </m:sub>
                    </m:sSub>
                    <m:r>
                      <a:rPr lang="es-AR">
                        <a:latin typeface="Cambria Math"/>
                      </a:rPr>
                      <m:t> ∈</m:t>
                    </m:r>
                    <m:r>
                      <m:rPr>
                        <m:sty m:val="p"/>
                      </m:rPr>
                      <a:rPr lang="es-AR">
                        <a:latin typeface="Cambria Math"/>
                      </a:rPr>
                      <m:t>P</m:t>
                    </m:r>
                    <m:r>
                      <a:rPr lang="es-AR">
                        <a:latin typeface="Cambria Math"/>
                      </a:rPr>
                      <m:t> </m:t>
                    </m:r>
                    <m:r>
                      <m:rPr>
                        <m:sty m:val="p"/>
                      </m:rPr>
                      <a:rPr lang="es-AR">
                        <a:latin typeface="Cambria Math"/>
                      </a:rPr>
                      <m:t>y</m:t>
                    </m:r>
                    <m:r>
                      <a:rPr lang="es-AR">
                        <a:latin typeface="Cambria Math"/>
                      </a:rPr>
                      <m:t> ∀ </m:t>
                    </m:r>
                    <m:sSub>
                      <m:sSubPr>
                        <m:ctrlPr>
                          <a:rPr lang="es-AR" i="1">
                            <a:latin typeface="Cambria Math"/>
                          </a:rPr>
                        </m:ctrlPr>
                      </m:sSubPr>
                      <m:e>
                        <m:r>
                          <m:rPr>
                            <m:sty m:val="p"/>
                          </m:rPr>
                          <a:rPr lang="es-AR">
                            <a:latin typeface="Cambria Math"/>
                          </a:rPr>
                          <m:t>t</m:t>
                        </m:r>
                      </m:e>
                      <m:sub>
                        <m:r>
                          <m:rPr>
                            <m:sty m:val="p"/>
                          </m:rPr>
                          <a:rPr lang="es-AR">
                            <a:latin typeface="Cambria Math"/>
                          </a:rPr>
                          <m:t>j</m:t>
                        </m:r>
                      </m:sub>
                    </m:sSub>
                    <m:r>
                      <a:rPr lang="es-AR">
                        <a:latin typeface="Cambria Math"/>
                      </a:rPr>
                      <m:t> ∈</m:t>
                    </m:r>
                    <m:r>
                      <m:rPr>
                        <m:sty m:val="p"/>
                      </m:rPr>
                      <a:rPr lang="es-AR">
                        <a:latin typeface="Cambria Math"/>
                      </a:rPr>
                      <m:t>T</m:t>
                    </m:r>
                    <m:r>
                      <a:rPr lang="es-AR">
                        <a:latin typeface="Cambria Math"/>
                      </a:rPr>
                      <m:t>  </m:t>
                    </m:r>
                    <m:r>
                      <m:rPr>
                        <m:sty m:val="p"/>
                      </m:rPr>
                      <a:rPr lang="es-AR">
                        <a:latin typeface="Cambria Math"/>
                      </a:rPr>
                      <m:t>se</m:t>
                    </m:r>
                    <m:r>
                      <a:rPr lang="es-AR">
                        <a:latin typeface="Cambria Math"/>
                      </a:rPr>
                      <m:t> </m:t>
                    </m:r>
                    <m:r>
                      <m:rPr>
                        <m:sty m:val="p"/>
                      </m:rPr>
                      <a:rPr lang="es-AR">
                        <a:latin typeface="Cambria Math"/>
                      </a:rPr>
                      <m:t>tiene</m:t>
                    </m:r>
                    <m:r>
                      <a:rPr lang="es-AR">
                        <a:latin typeface="Cambria Math"/>
                      </a:rPr>
                      <m:t> </m:t>
                    </m:r>
                    <m:r>
                      <m:rPr>
                        <m:sty m:val="p"/>
                      </m:rPr>
                      <a:rPr lang="es-AR">
                        <a:latin typeface="Cambria Math"/>
                      </a:rPr>
                      <m:t>que</m:t>
                    </m:r>
                    <m:r>
                      <a:rPr lang="es-AR">
                        <a:latin typeface="Cambria Math"/>
                      </a:rPr>
                      <m:t>:</m:t>
                    </m:r>
                  </m:oMath>
                </a14:m>
                <a:endParaRPr lang="es-AR" dirty="0"/>
              </a:p>
              <a:p>
                <a:pPr lvl="1"/>
                <a14:m>
                  <m:oMath xmlns:m="http://schemas.openxmlformats.org/officeDocument/2006/math">
                    <m:sSub>
                      <m:sSubPr>
                        <m:ctrlPr>
                          <a:rPr lang="es-AR" i="1">
                            <a:latin typeface="Cambria Math"/>
                          </a:rPr>
                        </m:ctrlPr>
                      </m:sSubPr>
                      <m:e>
                        <m:r>
                          <m:rPr>
                            <m:sty m:val="p"/>
                          </m:rPr>
                          <a:rPr lang="es-AR">
                            <a:latin typeface="Cambria Math"/>
                          </a:rPr>
                          <m:t>a</m:t>
                        </m:r>
                      </m:e>
                      <m:sub>
                        <m:r>
                          <m:rPr>
                            <m:sty m:val="p"/>
                          </m:rPr>
                          <a:rPr lang="es-AR">
                            <a:latin typeface="Cambria Math"/>
                          </a:rPr>
                          <m:t>ij</m:t>
                        </m:r>
                      </m:sub>
                    </m:sSub>
                    <m:r>
                      <a:rPr lang="es-AR">
                        <a:latin typeface="Cambria Math"/>
                      </a:rPr>
                      <m:t>=0, </m:t>
                    </m:r>
                    <m:r>
                      <m:rPr>
                        <m:sty m:val="p"/>
                      </m:rPr>
                      <a:rPr lang="es-AR">
                        <a:latin typeface="Cambria Math"/>
                      </a:rPr>
                      <m:t>si</m:t>
                    </m:r>
                    <m:r>
                      <a:rPr lang="es-AR">
                        <a:latin typeface="Cambria Math"/>
                      </a:rPr>
                      <m:t> </m:t>
                    </m:r>
                    <m:r>
                      <m:rPr>
                        <m:sty m:val="p"/>
                      </m:rPr>
                      <a:rPr lang="es-AR">
                        <a:latin typeface="Cambria Math"/>
                      </a:rPr>
                      <m:t>entre</m:t>
                    </m:r>
                    <m:r>
                      <a:rPr lang="es-AR">
                        <a:latin typeface="Cambria Math"/>
                      </a:rPr>
                      <m:t> </m:t>
                    </m:r>
                    <m:sSub>
                      <m:sSubPr>
                        <m:ctrlPr>
                          <a:rPr lang="es-AR" i="1">
                            <a:latin typeface="Cambria Math"/>
                          </a:rPr>
                        </m:ctrlPr>
                      </m:sSubPr>
                      <m:e>
                        <m:r>
                          <m:rPr>
                            <m:sty m:val="p"/>
                          </m:rPr>
                          <a:rPr lang="es-AR">
                            <a:latin typeface="Cambria Math"/>
                          </a:rPr>
                          <m:t>p</m:t>
                        </m:r>
                      </m:e>
                      <m:sub>
                        <m:r>
                          <m:rPr>
                            <m:sty m:val="p"/>
                          </m:rPr>
                          <a:rPr lang="es-AR">
                            <a:latin typeface="Cambria Math"/>
                          </a:rPr>
                          <m:t>i</m:t>
                        </m:r>
                      </m:sub>
                    </m:sSub>
                    <m:r>
                      <a:rPr lang="es-AR">
                        <a:latin typeface="Cambria Math"/>
                      </a:rPr>
                      <m:t>  </m:t>
                    </m:r>
                    <m:r>
                      <m:rPr>
                        <m:sty m:val="p"/>
                      </m:rPr>
                      <a:rPr lang="es-AR">
                        <a:latin typeface="Cambria Math"/>
                      </a:rPr>
                      <m:t>y</m:t>
                    </m:r>
                    <m:r>
                      <a:rPr lang="es-AR">
                        <a:latin typeface="Cambria Math"/>
                      </a:rPr>
                      <m:t>  </m:t>
                    </m:r>
                    <m:sSub>
                      <m:sSubPr>
                        <m:ctrlPr>
                          <a:rPr lang="es-AR" i="1">
                            <a:latin typeface="Cambria Math"/>
                          </a:rPr>
                        </m:ctrlPr>
                      </m:sSubPr>
                      <m:e>
                        <m:r>
                          <m:rPr>
                            <m:sty m:val="p"/>
                          </m:rPr>
                          <a:rPr lang="es-AR">
                            <a:latin typeface="Cambria Math"/>
                          </a:rPr>
                          <m:t>t</m:t>
                        </m:r>
                      </m:e>
                      <m:sub>
                        <m:r>
                          <m:rPr>
                            <m:sty m:val="p"/>
                          </m:rPr>
                          <a:rPr lang="es-AR">
                            <a:latin typeface="Cambria Math"/>
                          </a:rPr>
                          <m:t>j</m:t>
                        </m:r>
                      </m:sub>
                    </m:sSub>
                    <m:r>
                      <a:rPr lang="es-AR">
                        <a:latin typeface="Cambria Math"/>
                      </a:rPr>
                      <m:t> </m:t>
                    </m:r>
                    <m:r>
                      <m:rPr>
                        <m:sty m:val="p"/>
                      </m:rPr>
                      <a:rPr lang="es-AR">
                        <a:latin typeface="Cambria Math"/>
                      </a:rPr>
                      <m:t>no</m:t>
                    </m:r>
                    <m:r>
                      <a:rPr lang="es-AR">
                        <a:latin typeface="Cambria Math"/>
                      </a:rPr>
                      <m:t> </m:t>
                    </m:r>
                    <m:r>
                      <m:rPr>
                        <m:sty m:val="p"/>
                      </m:rPr>
                      <a:rPr lang="es-AR">
                        <a:latin typeface="Cambria Math"/>
                      </a:rPr>
                      <m:t>hay</m:t>
                    </m:r>
                    <m:r>
                      <a:rPr lang="es-AR">
                        <a:latin typeface="Cambria Math"/>
                      </a:rPr>
                      <m:t> </m:t>
                    </m:r>
                    <m:r>
                      <m:rPr>
                        <m:sty m:val="p"/>
                      </m:rPr>
                      <a:rPr lang="es-AR">
                        <a:latin typeface="Cambria Math"/>
                      </a:rPr>
                      <m:t>arco</m:t>
                    </m:r>
                    <m:r>
                      <a:rPr lang="es-AR">
                        <a:latin typeface="Cambria Math"/>
                      </a:rPr>
                      <m:t> </m:t>
                    </m:r>
                    <m:r>
                      <m:rPr>
                        <m:sty m:val="p"/>
                      </m:rPr>
                      <a:rPr lang="es-AR">
                        <a:latin typeface="Cambria Math"/>
                      </a:rPr>
                      <m:t>que</m:t>
                    </m:r>
                    <m:r>
                      <a:rPr lang="es-AR">
                        <a:latin typeface="Cambria Math"/>
                      </a:rPr>
                      <m:t> </m:t>
                    </m:r>
                    <m:r>
                      <m:rPr>
                        <m:sty m:val="p"/>
                      </m:rPr>
                      <a:rPr lang="es-AR">
                        <a:latin typeface="Cambria Math"/>
                      </a:rPr>
                      <m:t>los</m:t>
                    </m:r>
                    <m:r>
                      <a:rPr lang="es-AR">
                        <a:latin typeface="Cambria Math"/>
                      </a:rPr>
                      <m:t> </m:t>
                    </m:r>
                    <m:r>
                      <m:rPr>
                        <m:sty m:val="p"/>
                      </m:rPr>
                      <a:rPr lang="es-AR">
                        <a:latin typeface="Cambria Math"/>
                      </a:rPr>
                      <m:t>una</m:t>
                    </m:r>
                  </m:oMath>
                </a14:m>
                <a:endParaRPr lang="es-AR" dirty="0"/>
              </a:p>
              <a:p>
                <a:pPr lvl="1"/>
                <a14:m>
                  <m:oMath xmlns:m="http://schemas.openxmlformats.org/officeDocument/2006/math">
                    <m:sSub>
                      <m:sSubPr>
                        <m:ctrlPr>
                          <a:rPr lang="es-AR" i="1">
                            <a:latin typeface="Cambria Math"/>
                          </a:rPr>
                        </m:ctrlPr>
                      </m:sSubPr>
                      <m:e>
                        <m:r>
                          <m:rPr>
                            <m:sty m:val="p"/>
                          </m:rPr>
                          <a:rPr lang="es-AR">
                            <a:latin typeface="Cambria Math"/>
                          </a:rPr>
                          <m:t>a</m:t>
                        </m:r>
                      </m:e>
                      <m:sub>
                        <m:r>
                          <m:rPr>
                            <m:sty m:val="p"/>
                          </m:rPr>
                          <a:rPr lang="es-AR">
                            <a:latin typeface="Cambria Math"/>
                          </a:rPr>
                          <m:t>ij</m:t>
                        </m:r>
                      </m:sub>
                    </m:sSub>
                    <m:r>
                      <a:rPr lang="es-AR">
                        <a:latin typeface="Cambria Math"/>
                      </a:rPr>
                      <m:t>=</m:t>
                    </m:r>
                    <m:sSub>
                      <m:sSubPr>
                        <m:ctrlPr>
                          <a:rPr lang="es-AR" i="1">
                            <a:latin typeface="Cambria Math"/>
                          </a:rPr>
                        </m:ctrlPr>
                      </m:sSubPr>
                      <m:e>
                        <m:r>
                          <m:rPr>
                            <m:sty m:val="p"/>
                          </m:rPr>
                          <a:rPr lang="es-AR">
                            <a:latin typeface="Cambria Math"/>
                          </a:rPr>
                          <m:t>W</m:t>
                        </m:r>
                      </m:e>
                      <m:sub>
                        <m:r>
                          <m:rPr>
                            <m:sty m:val="p"/>
                          </m:rPr>
                          <a:rPr lang="es-AR">
                            <a:latin typeface="Cambria Math"/>
                          </a:rPr>
                          <m:t>ij</m:t>
                        </m:r>
                      </m:sub>
                    </m:sSub>
                    <m:r>
                      <a:rPr lang="es-AR">
                        <a:latin typeface="Cambria Math"/>
                      </a:rPr>
                      <m:t>, </m:t>
                    </m:r>
                    <m:r>
                      <m:rPr>
                        <m:sty m:val="p"/>
                      </m:rPr>
                      <a:rPr lang="es-AR">
                        <a:latin typeface="Cambria Math"/>
                      </a:rPr>
                      <m:t>si</m:t>
                    </m:r>
                    <m:r>
                      <a:rPr lang="es-AR">
                        <a:latin typeface="Cambria Math"/>
                      </a:rPr>
                      <m:t> </m:t>
                    </m:r>
                    <m:r>
                      <m:rPr>
                        <m:sty m:val="p"/>
                      </m:rPr>
                      <a:rPr lang="es-AR">
                        <a:latin typeface="Cambria Math"/>
                      </a:rPr>
                      <m:t>entre</m:t>
                    </m:r>
                    <m:r>
                      <a:rPr lang="es-AR">
                        <a:latin typeface="Cambria Math"/>
                      </a:rPr>
                      <m:t> </m:t>
                    </m:r>
                    <m:sSub>
                      <m:sSubPr>
                        <m:ctrlPr>
                          <a:rPr lang="es-AR" i="1">
                            <a:latin typeface="Cambria Math"/>
                          </a:rPr>
                        </m:ctrlPr>
                      </m:sSubPr>
                      <m:e>
                        <m:r>
                          <m:rPr>
                            <m:sty m:val="p"/>
                          </m:rPr>
                          <a:rPr lang="es-AR">
                            <a:latin typeface="Cambria Math"/>
                          </a:rPr>
                          <m:t>p</m:t>
                        </m:r>
                      </m:e>
                      <m:sub>
                        <m:r>
                          <m:rPr>
                            <m:sty m:val="p"/>
                          </m:rPr>
                          <a:rPr lang="es-AR">
                            <a:latin typeface="Cambria Math"/>
                          </a:rPr>
                          <m:t>i</m:t>
                        </m:r>
                      </m:sub>
                    </m:sSub>
                    <m:r>
                      <a:rPr lang="es-AR">
                        <a:latin typeface="Cambria Math"/>
                      </a:rPr>
                      <m:t>  </m:t>
                    </m:r>
                    <m:r>
                      <m:rPr>
                        <m:sty m:val="p"/>
                      </m:rPr>
                      <a:rPr lang="es-AR">
                        <a:latin typeface="Cambria Math"/>
                      </a:rPr>
                      <m:t>y</m:t>
                    </m:r>
                    <m:r>
                      <a:rPr lang="es-AR">
                        <a:latin typeface="Cambria Math"/>
                      </a:rPr>
                      <m:t>  </m:t>
                    </m:r>
                    <m:sSub>
                      <m:sSubPr>
                        <m:ctrlPr>
                          <a:rPr lang="es-AR" i="1">
                            <a:latin typeface="Cambria Math"/>
                          </a:rPr>
                        </m:ctrlPr>
                      </m:sSubPr>
                      <m:e>
                        <m:r>
                          <m:rPr>
                            <m:sty m:val="p"/>
                          </m:rPr>
                          <a:rPr lang="es-AR">
                            <a:latin typeface="Cambria Math"/>
                          </a:rPr>
                          <m:t>t</m:t>
                        </m:r>
                      </m:e>
                      <m:sub>
                        <m:r>
                          <m:rPr>
                            <m:sty m:val="p"/>
                          </m:rPr>
                          <a:rPr lang="es-AR">
                            <a:latin typeface="Cambria Math"/>
                          </a:rPr>
                          <m:t>j</m:t>
                        </m:r>
                      </m:sub>
                    </m:sSub>
                    <m:r>
                      <a:rPr lang="es-AR">
                        <a:latin typeface="Cambria Math"/>
                      </a:rPr>
                      <m:t> </m:t>
                    </m:r>
                    <m:r>
                      <m:rPr>
                        <m:sty m:val="p"/>
                      </m:rPr>
                      <a:rPr lang="es-AR">
                        <a:latin typeface="Cambria Math"/>
                      </a:rPr>
                      <m:t>hay</m:t>
                    </m:r>
                    <m:r>
                      <a:rPr lang="es-AR">
                        <a:latin typeface="Cambria Math"/>
                      </a:rPr>
                      <m:t> </m:t>
                    </m:r>
                    <m:r>
                      <m:rPr>
                        <m:sty m:val="p"/>
                      </m:rPr>
                      <a:rPr lang="es-AR">
                        <a:latin typeface="Cambria Math"/>
                      </a:rPr>
                      <m:t>un</m:t>
                    </m:r>
                    <m:r>
                      <a:rPr lang="es-AR">
                        <a:latin typeface="Cambria Math"/>
                      </a:rPr>
                      <m:t> </m:t>
                    </m:r>
                    <m:r>
                      <m:rPr>
                        <m:sty m:val="p"/>
                      </m:rPr>
                      <a:rPr lang="es-AR">
                        <a:latin typeface="Cambria Math"/>
                      </a:rPr>
                      <m:t>arco</m:t>
                    </m:r>
                    <m:r>
                      <a:rPr lang="es-AR">
                        <a:latin typeface="Cambria Math"/>
                      </a:rPr>
                      <m:t> </m:t>
                    </m:r>
                    <m:r>
                      <m:rPr>
                        <m:sty m:val="p"/>
                      </m:rPr>
                      <a:rPr lang="es-AR">
                        <a:latin typeface="Cambria Math"/>
                      </a:rPr>
                      <m:t>con</m:t>
                    </m:r>
                    <m:r>
                      <a:rPr lang="es-AR">
                        <a:latin typeface="Cambria Math"/>
                      </a:rPr>
                      <m:t> </m:t>
                    </m:r>
                    <m:r>
                      <m:rPr>
                        <m:sty m:val="p"/>
                      </m:rPr>
                      <a:rPr lang="es-AR">
                        <a:latin typeface="Cambria Math"/>
                      </a:rPr>
                      <m:t>dicha</m:t>
                    </m:r>
                    <m:r>
                      <a:rPr lang="es-AR">
                        <a:latin typeface="Cambria Math"/>
                      </a:rPr>
                      <m:t> </m:t>
                    </m:r>
                    <m:r>
                      <m:rPr>
                        <m:sty m:val="p"/>
                      </m:rPr>
                      <a:rPr lang="es-AR">
                        <a:latin typeface="Cambria Math"/>
                      </a:rPr>
                      <m:t>direccion</m:t>
                    </m:r>
                    <m:r>
                      <a:rPr lang="es-AR">
                        <a:latin typeface="Cambria Math"/>
                      </a:rPr>
                      <m:t>,</m:t>
                    </m:r>
                  </m:oMath>
                </a14:m>
                <a:endParaRPr lang="es-AR" dirty="0"/>
              </a:p>
              <a:p>
                <a:pPr lvl="1"/>
                <a14:m>
                  <m:oMath xmlns:m="http://schemas.openxmlformats.org/officeDocument/2006/math">
                    <m:r>
                      <m:rPr>
                        <m:sty m:val="p"/>
                      </m:rPr>
                      <a:rPr lang="es-AR">
                        <a:latin typeface="Cambria Math"/>
                      </a:rPr>
                      <m:t>donde</m:t>
                    </m:r>
                    <m:r>
                      <a:rPr lang="es-AR">
                        <a:latin typeface="Cambria Math"/>
                      </a:rPr>
                      <m:t> </m:t>
                    </m:r>
                    <m:sSub>
                      <m:sSubPr>
                        <m:ctrlPr>
                          <a:rPr lang="es-AR" i="1">
                            <a:latin typeface="Cambria Math"/>
                          </a:rPr>
                        </m:ctrlPr>
                      </m:sSubPr>
                      <m:e>
                        <m:r>
                          <m:rPr>
                            <m:sty m:val="p"/>
                          </m:rPr>
                          <a:rPr lang="es-AR">
                            <a:latin typeface="Cambria Math"/>
                          </a:rPr>
                          <m:t>W</m:t>
                        </m:r>
                      </m:e>
                      <m:sub>
                        <m:r>
                          <m:rPr>
                            <m:sty m:val="p"/>
                          </m:rPr>
                          <a:rPr lang="es-AR">
                            <a:latin typeface="Cambria Math"/>
                          </a:rPr>
                          <m:t>ij</m:t>
                        </m:r>
                      </m:sub>
                    </m:sSub>
                    <m:r>
                      <a:rPr lang="es-AR">
                        <a:latin typeface="Cambria Math"/>
                      </a:rPr>
                      <m:t> </m:t>
                    </m:r>
                    <m:r>
                      <m:rPr>
                        <m:sty m:val="p"/>
                      </m:rPr>
                      <a:rPr lang="es-AR">
                        <a:latin typeface="Cambria Math"/>
                      </a:rPr>
                      <m:t>es</m:t>
                    </m:r>
                    <m:r>
                      <a:rPr lang="es-AR">
                        <a:latin typeface="Cambria Math"/>
                      </a:rPr>
                      <m:t> </m:t>
                    </m:r>
                    <m:r>
                      <m:rPr>
                        <m:sty m:val="p"/>
                      </m:rPr>
                      <a:rPr lang="es-AR">
                        <a:latin typeface="Cambria Math"/>
                      </a:rPr>
                      <m:t>el</m:t>
                    </m:r>
                    <m:r>
                      <a:rPr lang="es-AR">
                        <a:latin typeface="Cambria Math"/>
                      </a:rPr>
                      <m:t> </m:t>
                    </m:r>
                    <m:r>
                      <m:rPr>
                        <m:sty m:val="p"/>
                      </m:rPr>
                      <a:rPr lang="es-AR">
                        <a:latin typeface="Cambria Math"/>
                      </a:rPr>
                      <m:t>peso</m:t>
                    </m:r>
                    <m:r>
                      <a:rPr lang="es-AR">
                        <a:latin typeface="Cambria Math"/>
                      </a:rPr>
                      <m:t> </m:t>
                    </m:r>
                    <m:r>
                      <m:rPr>
                        <m:sty m:val="p"/>
                      </m:rPr>
                      <a:rPr lang="es-AR">
                        <a:latin typeface="Cambria Math"/>
                      </a:rPr>
                      <m:t>del</m:t>
                    </m:r>
                    <m:r>
                      <a:rPr lang="es-AR">
                        <a:latin typeface="Cambria Math"/>
                      </a:rPr>
                      <m:t> </m:t>
                    </m:r>
                    <m:r>
                      <m:rPr>
                        <m:sty m:val="p"/>
                      </m:rPr>
                      <a:rPr lang="es-AR">
                        <a:latin typeface="Cambria Math"/>
                      </a:rPr>
                      <m:t>arco</m:t>
                    </m:r>
                  </m:oMath>
                </a14:m>
                <a:endParaRPr lang="es-AR" dirty="0"/>
              </a:p>
              <a:p>
                <a:pPr lvl="1"/>
                <a14:m>
                  <m:oMath xmlns:m="http://schemas.openxmlformats.org/officeDocument/2006/math">
                    <m:sSub>
                      <m:sSubPr>
                        <m:ctrlPr>
                          <a:rPr lang="es-AR" i="1">
                            <a:latin typeface="Cambria Math"/>
                          </a:rPr>
                        </m:ctrlPr>
                      </m:sSubPr>
                      <m:e>
                        <m:r>
                          <m:rPr>
                            <m:sty m:val="p"/>
                          </m:rPr>
                          <a:rPr lang="es-AR">
                            <a:latin typeface="Cambria Math"/>
                          </a:rPr>
                          <m:t>a</m:t>
                        </m:r>
                      </m:e>
                      <m:sub>
                        <m:r>
                          <m:rPr>
                            <m:sty m:val="p"/>
                          </m:rPr>
                          <a:rPr lang="es-AR">
                            <a:latin typeface="Cambria Math"/>
                          </a:rPr>
                          <m:t>ij</m:t>
                        </m:r>
                      </m:sub>
                    </m:sSub>
                    <m:r>
                      <a:rPr lang="es-AR">
                        <a:latin typeface="Cambria Math"/>
                      </a:rPr>
                      <m:t>=</m:t>
                    </m:r>
                    <m:sSub>
                      <m:sSubPr>
                        <m:ctrlPr>
                          <a:rPr lang="es-AR" i="1">
                            <a:latin typeface="Cambria Math"/>
                          </a:rPr>
                        </m:ctrlPr>
                      </m:sSubPr>
                      <m:e>
                        <m:r>
                          <a:rPr lang="es-AR" i="1">
                            <a:latin typeface="Cambria Math"/>
                          </a:rPr>
                          <m:t>−</m:t>
                        </m:r>
                        <m:r>
                          <m:rPr>
                            <m:sty m:val="p"/>
                          </m:rPr>
                          <a:rPr lang="es-AR">
                            <a:latin typeface="Cambria Math"/>
                          </a:rPr>
                          <m:t>W</m:t>
                        </m:r>
                      </m:e>
                      <m:sub>
                        <m:r>
                          <m:rPr>
                            <m:sty m:val="p"/>
                          </m:rPr>
                          <a:rPr lang="es-AR">
                            <a:latin typeface="Cambria Math"/>
                          </a:rPr>
                          <m:t>ij</m:t>
                        </m:r>
                      </m:sub>
                    </m:sSub>
                    <m:r>
                      <a:rPr lang="es-AR">
                        <a:latin typeface="Cambria Math"/>
                      </a:rPr>
                      <m:t>, </m:t>
                    </m:r>
                    <m:r>
                      <m:rPr>
                        <m:sty m:val="p"/>
                      </m:rPr>
                      <a:rPr lang="es-AR">
                        <a:latin typeface="Cambria Math"/>
                      </a:rPr>
                      <m:t>si</m:t>
                    </m:r>
                    <m:r>
                      <a:rPr lang="es-AR">
                        <a:latin typeface="Cambria Math"/>
                      </a:rPr>
                      <m:t> </m:t>
                    </m:r>
                    <m:r>
                      <m:rPr>
                        <m:sty m:val="p"/>
                      </m:rPr>
                      <a:rPr lang="es-AR">
                        <a:latin typeface="Cambria Math"/>
                      </a:rPr>
                      <m:t>entre</m:t>
                    </m:r>
                    <m:r>
                      <a:rPr lang="es-AR">
                        <a:latin typeface="Cambria Math"/>
                      </a:rPr>
                      <m:t>  </m:t>
                    </m:r>
                    <m:sSub>
                      <m:sSubPr>
                        <m:ctrlPr>
                          <a:rPr lang="es-AR" i="1">
                            <a:latin typeface="Cambria Math"/>
                          </a:rPr>
                        </m:ctrlPr>
                      </m:sSubPr>
                      <m:e>
                        <m:r>
                          <m:rPr>
                            <m:sty m:val="p"/>
                          </m:rPr>
                          <a:rPr lang="es-AR">
                            <a:latin typeface="Cambria Math"/>
                          </a:rPr>
                          <m:t>t</m:t>
                        </m:r>
                      </m:e>
                      <m:sub>
                        <m:r>
                          <m:rPr>
                            <m:sty m:val="p"/>
                          </m:rPr>
                          <a:rPr lang="es-AR">
                            <a:latin typeface="Cambria Math"/>
                          </a:rPr>
                          <m:t>j</m:t>
                        </m:r>
                      </m:sub>
                    </m:sSub>
                    <m:r>
                      <a:rPr lang="es-AR">
                        <a:latin typeface="Cambria Math"/>
                      </a:rPr>
                      <m:t> </m:t>
                    </m:r>
                    <m:r>
                      <m:rPr>
                        <m:sty m:val="p"/>
                      </m:rPr>
                      <a:rPr lang="es-AR">
                        <a:latin typeface="Cambria Math"/>
                      </a:rPr>
                      <m:t>y</m:t>
                    </m:r>
                    <m:r>
                      <a:rPr lang="es-AR">
                        <a:latin typeface="Cambria Math"/>
                      </a:rPr>
                      <m:t> </m:t>
                    </m:r>
                    <m:sSub>
                      <m:sSubPr>
                        <m:ctrlPr>
                          <a:rPr lang="es-AR" i="1">
                            <a:latin typeface="Cambria Math"/>
                          </a:rPr>
                        </m:ctrlPr>
                      </m:sSubPr>
                      <m:e>
                        <m:r>
                          <m:rPr>
                            <m:sty m:val="p"/>
                          </m:rPr>
                          <a:rPr lang="es-AR">
                            <a:latin typeface="Cambria Math"/>
                          </a:rPr>
                          <m:t>p</m:t>
                        </m:r>
                      </m:e>
                      <m:sub>
                        <m:r>
                          <m:rPr>
                            <m:sty m:val="p"/>
                          </m:rPr>
                          <a:rPr lang="es-AR">
                            <a:latin typeface="Cambria Math"/>
                          </a:rPr>
                          <m:t>i</m:t>
                        </m:r>
                      </m:sub>
                    </m:sSub>
                    <m:r>
                      <a:rPr lang="es-AR">
                        <a:latin typeface="Cambria Math"/>
                      </a:rPr>
                      <m:t> </m:t>
                    </m:r>
                    <m:r>
                      <m:rPr>
                        <m:sty m:val="p"/>
                      </m:rPr>
                      <a:rPr lang="es-AR">
                        <a:latin typeface="Cambria Math"/>
                      </a:rPr>
                      <m:t>hay</m:t>
                    </m:r>
                    <m:r>
                      <a:rPr lang="es-AR">
                        <a:latin typeface="Cambria Math"/>
                      </a:rPr>
                      <m:t> </m:t>
                    </m:r>
                    <m:r>
                      <m:rPr>
                        <m:sty m:val="p"/>
                      </m:rPr>
                      <a:rPr lang="es-AR">
                        <a:latin typeface="Cambria Math"/>
                      </a:rPr>
                      <m:t>un</m:t>
                    </m:r>
                    <m:r>
                      <a:rPr lang="es-AR">
                        <a:latin typeface="Cambria Math"/>
                      </a:rPr>
                      <m:t> </m:t>
                    </m:r>
                    <m:r>
                      <m:rPr>
                        <m:sty m:val="p"/>
                      </m:rPr>
                      <a:rPr lang="es-AR">
                        <a:latin typeface="Cambria Math"/>
                      </a:rPr>
                      <m:t>arco</m:t>
                    </m:r>
                    <m:r>
                      <a:rPr lang="es-AR">
                        <a:latin typeface="Cambria Math"/>
                      </a:rPr>
                      <m:t> </m:t>
                    </m:r>
                    <m:r>
                      <m:rPr>
                        <m:sty m:val="p"/>
                      </m:rPr>
                      <a:rPr lang="es-AR">
                        <a:latin typeface="Cambria Math"/>
                      </a:rPr>
                      <m:t>con</m:t>
                    </m:r>
                    <m:r>
                      <a:rPr lang="es-AR">
                        <a:latin typeface="Cambria Math"/>
                      </a:rPr>
                      <m:t> </m:t>
                    </m:r>
                    <m:r>
                      <m:rPr>
                        <m:sty m:val="p"/>
                      </m:rPr>
                      <a:rPr lang="es-AR">
                        <a:latin typeface="Cambria Math"/>
                      </a:rPr>
                      <m:t>dicha</m:t>
                    </m:r>
                    <m:r>
                      <a:rPr lang="es-AR">
                        <a:latin typeface="Cambria Math"/>
                      </a:rPr>
                      <m:t> </m:t>
                    </m:r>
                    <m:r>
                      <m:rPr>
                        <m:sty m:val="p"/>
                      </m:rPr>
                      <a:rPr lang="es-AR">
                        <a:latin typeface="Cambria Math"/>
                      </a:rPr>
                      <m:t>direccion</m:t>
                    </m:r>
                  </m:oMath>
                </a14:m>
                <a:r>
                  <a:rPr lang="es-AR" dirty="0"/>
                  <a:t>,</a:t>
                </a:r>
              </a:p>
              <a:p>
                <a:pPr lvl="1"/>
                <a14:m>
                  <m:oMath xmlns:m="http://schemas.openxmlformats.org/officeDocument/2006/math">
                    <m:r>
                      <m:rPr>
                        <m:sty m:val="p"/>
                      </m:rPr>
                      <a:rPr lang="es-AR">
                        <a:latin typeface="Cambria Math"/>
                      </a:rPr>
                      <m:t>donde</m:t>
                    </m:r>
                    <m:r>
                      <a:rPr lang="es-AR">
                        <a:latin typeface="Cambria Math"/>
                      </a:rPr>
                      <m:t> </m:t>
                    </m:r>
                    <m:sSub>
                      <m:sSubPr>
                        <m:ctrlPr>
                          <a:rPr lang="es-AR" i="1">
                            <a:latin typeface="Cambria Math"/>
                          </a:rPr>
                        </m:ctrlPr>
                      </m:sSubPr>
                      <m:e>
                        <m:r>
                          <m:rPr>
                            <m:sty m:val="p"/>
                          </m:rPr>
                          <a:rPr lang="es-AR">
                            <a:latin typeface="Cambria Math"/>
                          </a:rPr>
                          <m:t>W</m:t>
                        </m:r>
                      </m:e>
                      <m:sub>
                        <m:r>
                          <m:rPr>
                            <m:sty m:val="p"/>
                          </m:rPr>
                          <a:rPr lang="es-AR">
                            <a:latin typeface="Cambria Math"/>
                          </a:rPr>
                          <m:t>ij</m:t>
                        </m:r>
                      </m:sub>
                    </m:sSub>
                    <m:r>
                      <a:rPr lang="es-AR">
                        <a:latin typeface="Cambria Math"/>
                      </a:rPr>
                      <m:t> </m:t>
                    </m:r>
                    <m:r>
                      <m:rPr>
                        <m:sty m:val="p"/>
                      </m:rPr>
                      <a:rPr lang="es-AR">
                        <a:latin typeface="Cambria Math"/>
                      </a:rPr>
                      <m:t>es</m:t>
                    </m:r>
                    <m:r>
                      <a:rPr lang="es-AR">
                        <a:latin typeface="Cambria Math"/>
                      </a:rPr>
                      <m:t> </m:t>
                    </m:r>
                    <m:r>
                      <m:rPr>
                        <m:sty m:val="p"/>
                      </m:rPr>
                      <a:rPr lang="es-AR">
                        <a:latin typeface="Cambria Math"/>
                      </a:rPr>
                      <m:t>el</m:t>
                    </m:r>
                    <m:r>
                      <a:rPr lang="es-AR">
                        <a:latin typeface="Cambria Math"/>
                      </a:rPr>
                      <m:t> </m:t>
                    </m:r>
                    <m:r>
                      <m:rPr>
                        <m:sty m:val="p"/>
                      </m:rPr>
                      <a:rPr lang="es-AR">
                        <a:latin typeface="Cambria Math"/>
                      </a:rPr>
                      <m:t>peso</m:t>
                    </m:r>
                    <m:r>
                      <a:rPr lang="es-AR">
                        <a:latin typeface="Cambria Math"/>
                      </a:rPr>
                      <m:t> </m:t>
                    </m:r>
                    <m:r>
                      <m:rPr>
                        <m:sty m:val="p"/>
                      </m:rPr>
                      <a:rPr lang="es-AR">
                        <a:latin typeface="Cambria Math"/>
                      </a:rPr>
                      <m:t>del</m:t>
                    </m:r>
                    <m:r>
                      <a:rPr lang="es-AR">
                        <a:latin typeface="Cambria Math"/>
                      </a:rPr>
                      <m:t> </m:t>
                    </m:r>
                    <m:r>
                      <m:rPr>
                        <m:sty m:val="p"/>
                      </m:rPr>
                      <a:rPr lang="es-AR">
                        <a:latin typeface="Cambria Math"/>
                      </a:rPr>
                      <m:t>arco</m:t>
                    </m:r>
                  </m:oMath>
                </a14:m>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07504" y="1268760"/>
                <a:ext cx="8208912" cy="5400600"/>
              </a:xfrm>
              <a:blipFill rotWithShape="1">
                <a:blip r:embed="rId2"/>
                <a:stretch>
                  <a:fillRect t="-564" r="-1412"/>
                </a:stretch>
              </a:blipFill>
            </p:spPr>
            <p:txBody>
              <a:bodyPr/>
              <a:lstStyle/>
              <a:p>
                <a:r>
                  <a:rPr lang="es-AR">
                    <a:noFill/>
                  </a:rPr>
                  <a:t> </a:t>
                </a:r>
              </a:p>
            </p:txBody>
          </p:sp>
        </mc:Fallback>
      </mc:AlternateContent>
    </p:spTree>
    <p:extLst>
      <p:ext uri="{BB962C8B-B14F-4D97-AF65-F5344CB8AC3E}">
        <p14:creationId xmlns:p14="http://schemas.microsoft.com/office/powerpoint/2010/main" val="531241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Red de Petri Marcada</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07504" y="1484784"/>
                <a:ext cx="8280920" cy="5328592"/>
              </a:xfrm>
            </p:spPr>
            <p:txBody>
              <a:bodyPr>
                <a:normAutofit/>
              </a:bodyPr>
              <a:lstStyle/>
              <a:p>
                <a:r>
                  <a:rPr lang="es-AR" b="1" dirty="0" smtClean="0"/>
                  <a:t> </a:t>
                </a:r>
                <a:r>
                  <a:rPr lang="es-AR" sz="2400" b="1" dirty="0" smtClean="0"/>
                  <a:t>Definición 4: </a:t>
                </a:r>
                <a:r>
                  <a:rPr lang="es-AR" sz="2400" b="1" dirty="0" err="1"/>
                  <a:t>RdP</a:t>
                </a:r>
                <a:r>
                  <a:rPr lang="es-AR" sz="2400" b="1" dirty="0"/>
                  <a:t> </a:t>
                </a:r>
                <a:r>
                  <a:rPr lang="es-AR" sz="2400" b="1" dirty="0" smtClean="0"/>
                  <a:t>Marcada</a:t>
                </a:r>
              </a:p>
              <a:p>
                <a:r>
                  <a:rPr lang="es-AR" dirty="0"/>
                  <a:t>Una </a:t>
                </a:r>
                <a:r>
                  <a:rPr lang="es-AR" dirty="0" err="1"/>
                  <a:t>RdP</a:t>
                </a:r>
                <a:r>
                  <a:rPr lang="es-AR" dirty="0"/>
                  <a:t> marcada está definida por la </a:t>
                </a:r>
                <a:r>
                  <a:rPr lang="es-AR" dirty="0" err="1"/>
                  <a:t>tupla</a:t>
                </a:r>
                <a:r>
                  <a:rPr lang="es-AR" dirty="0"/>
                  <a:t>  </a:t>
                </a:r>
                <a14:m>
                  <m:oMath xmlns:m="http://schemas.openxmlformats.org/officeDocument/2006/math">
                    <m:r>
                      <a:rPr lang="es-AR">
                        <a:latin typeface="Cambria Math"/>
                      </a:rPr>
                      <m:t>{</m:t>
                    </m:r>
                    <m:r>
                      <m:rPr>
                        <m:sty m:val="p"/>
                      </m:rPr>
                      <a:rPr lang="es-AR">
                        <a:latin typeface="Cambria Math"/>
                      </a:rPr>
                      <m:t>R</m:t>
                    </m:r>
                    <m:r>
                      <a:rPr lang="es-AR">
                        <a:latin typeface="Cambria Math"/>
                      </a:rPr>
                      <m:t>, </m:t>
                    </m:r>
                    <m:r>
                      <m:rPr>
                        <m:sty m:val="p"/>
                      </m:rPr>
                      <a:rPr lang="es-AR">
                        <a:latin typeface="Cambria Math"/>
                      </a:rPr>
                      <m:t>M</m:t>
                    </m:r>
                    <m:r>
                      <a:rPr lang="es-AR">
                        <a:latin typeface="Cambria Math"/>
                      </a:rPr>
                      <m:t>}</m:t>
                    </m:r>
                  </m:oMath>
                </a14:m>
                <a:r>
                  <a:rPr lang="es-AR" dirty="0"/>
                  <a:t> </a:t>
                </a:r>
                <a:r>
                  <a:rPr lang="es-AR" dirty="0"/>
                  <a:t> </a:t>
                </a:r>
                <a:r>
                  <a:rPr lang="es-AR" dirty="0" smtClean="0"/>
                  <a:t>(</a:t>
                </a:r>
                <a:r>
                  <a:rPr lang="es-AR" dirty="0" err="1">
                    <a:hlinkClick r:id="rId2" tooltip="Diaz, 2009 #27"/>
                  </a:rPr>
                  <a:t>Diaz</a:t>
                </a:r>
                <a:r>
                  <a:rPr lang="es-AR" dirty="0">
                    <a:hlinkClick r:id="rId2" tooltip="Diaz, 2009 #27"/>
                  </a:rPr>
                  <a:t> 2009</a:t>
                </a:r>
                <a:r>
                  <a:rPr lang="es-AR" dirty="0"/>
                  <a:t>), dónde</a:t>
                </a:r>
                <a:r>
                  <a:rPr lang="es-AR" dirty="0" smtClean="0"/>
                  <a:t>:</a:t>
                </a:r>
              </a:p>
              <a:p>
                <a:pPr lvl="1"/>
                <a:r>
                  <a:rPr lang="es-ES" sz="2200" dirty="0" smtClean="0"/>
                  <a:t>R </a:t>
                </a:r>
                <a:r>
                  <a:rPr lang="es-ES" sz="2200" dirty="0"/>
                  <a:t>es una </a:t>
                </a:r>
                <a:r>
                  <a:rPr lang="es-ES" sz="2200" dirty="0" err="1"/>
                  <a:t>RdP</a:t>
                </a:r>
                <a:endParaRPr lang="es-ES" sz="2200" dirty="0"/>
              </a:p>
              <a:p>
                <a:pPr lvl="2"/>
                <a:r>
                  <a:rPr lang="es-ES" sz="2000" dirty="0" smtClean="0"/>
                  <a:t>M</a:t>
                </a:r>
                <a:r>
                  <a:rPr lang="es-ES" sz="2000" dirty="0"/>
                  <a:t>: P→⌷ una aplicación llamada </a:t>
                </a:r>
                <a:r>
                  <a:rPr lang="es-ES" sz="2000" dirty="0" smtClean="0"/>
                  <a:t>marcado</a:t>
                </a:r>
              </a:p>
              <a:p>
                <a:pPr lvl="2"/>
                <a:r>
                  <a:rPr lang="es-ES" sz="2000" dirty="0" smtClean="0"/>
                  <a:t>m(R</a:t>
                </a:r>
                <a:r>
                  <a:rPr lang="es-ES" sz="2000" dirty="0"/>
                  <a:t>) define el marcado de la </a:t>
                </a:r>
                <a:r>
                  <a:rPr lang="es-ES" sz="2000" dirty="0" err="1"/>
                  <a:t>RdP</a:t>
                </a:r>
                <a:endParaRPr lang="es-ES" sz="2000" dirty="0"/>
              </a:p>
              <a:p>
                <a:pPr lvl="2"/>
                <a14:m>
                  <m:oMath xmlns:m="http://schemas.openxmlformats.org/officeDocument/2006/math">
                    <m:sSub>
                      <m:sSubPr>
                        <m:ctrlPr>
                          <a:rPr lang="es-ES" sz="2000" i="1" dirty="0">
                            <a:latin typeface="Cambria Math"/>
                          </a:rPr>
                        </m:ctrlPr>
                      </m:sSubPr>
                      <m:e>
                        <m:r>
                          <a:rPr lang="es-AR" sz="2000" i="1" dirty="0">
                            <a:latin typeface="Cambria Math"/>
                          </a:rPr>
                          <m:t>𝑚</m:t>
                        </m:r>
                      </m:e>
                      <m:sub>
                        <m:r>
                          <a:rPr lang="es-AR" sz="2000" b="0" i="1" dirty="0" smtClean="0">
                            <a:latin typeface="Cambria Math"/>
                          </a:rPr>
                          <m:t>𝑗</m:t>
                        </m:r>
                      </m:sub>
                    </m:sSub>
                  </m:oMath>
                </a14:m>
                <a:r>
                  <a:rPr lang="es-ES" sz="2000" dirty="0" smtClean="0"/>
                  <a:t>(</a:t>
                </a:r>
                <a14:m>
                  <m:oMath xmlns:m="http://schemas.openxmlformats.org/officeDocument/2006/math">
                    <m:sSub>
                      <m:sSubPr>
                        <m:ctrlPr>
                          <a:rPr lang="es-ES" sz="2000" i="1" dirty="0" smtClean="0">
                            <a:latin typeface="Cambria Math"/>
                          </a:rPr>
                        </m:ctrlPr>
                      </m:sSubPr>
                      <m:e>
                        <m:r>
                          <a:rPr lang="es-AR" sz="2000" b="0" i="1" dirty="0" smtClean="0">
                            <a:latin typeface="Cambria Math"/>
                          </a:rPr>
                          <m:t>𝑝</m:t>
                        </m:r>
                      </m:e>
                      <m:sub>
                        <m:r>
                          <a:rPr lang="es-AR" sz="2000" b="0" i="1" dirty="0" smtClean="0">
                            <a:latin typeface="Cambria Math"/>
                          </a:rPr>
                          <m:t>𝑖</m:t>
                        </m:r>
                      </m:sub>
                    </m:sSub>
                  </m:oMath>
                </a14:m>
                <a:r>
                  <a:rPr lang="es-ES" sz="2000" dirty="0"/>
                  <a:t>) indica la marca de la plaza </a:t>
                </a:r>
                <a14:m>
                  <m:oMath xmlns:m="http://schemas.openxmlformats.org/officeDocument/2006/math">
                    <m:sSub>
                      <m:sSubPr>
                        <m:ctrlPr>
                          <a:rPr lang="es-ES" sz="2000" i="1" dirty="0">
                            <a:latin typeface="Cambria Math"/>
                          </a:rPr>
                        </m:ctrlPr>
                      </m:sSubPr>
                      <m:e>
                        <m:r>
                          <a:rPr lang="es-AR" sz="2000" i="1" dirty="0">
                            <a:latin typeface="Cambria Math"/>
                          </a:rPr>
                          <m:t>𝑝</m:t>
                        </m:r>
                      </m:e>
                      <m:sub>
                        <m:r>
                          <a:rPr lang="es-AR" sz="2000" i="1" dirty="0">
                            <a:latin typeface="Cambria Math"/>
                          </a:rPr>
                          <m:t>𝑖</m:t>
                        </m:r>
                      </m:sub>
                    </m:sSub>
                  </m:oMath>
                </a14:m>
                <a:r>
                  <a:rPr lang="es-ES" sz="2000" dirty="0"/>
                  <a:t> </a:t>
                </a:r>
                <a:r>
                  <a:rPr lang="es-ES" sz="2000" dirty="0" smtClean="0"/>
                  <a:t>en el estado </a:t>
                </a:r>
                <a:r>
                  <a:rPr lang="es-ES" sz="2000" i="1" dirty="0" smtClean="0"/>
                  <a:t>j</a:t>
                </a:r>
              </a:p>
              <a:p>
                <a:pPr marL="777240" lvl="2" indent="0">
                  <a:buNone/>
                </a:pPr>
                <a:r>
                  <a:rPr lang="es-ES" sz="2000" dirty="0"/>
                  <a:t>	</a:t>
                </a:r>
                <a:r>
                  <a:rPr lang="es-ES" sz="2000" dirty="0" smtClean="0"/>
                  <a:t>(</a:t>
                </a:r>
                <a:r>
                  <a:rPr lang="es-ES" sz="2000" dirty="0"/>
                  <a:t>por ejemplo el número de </a:t>
                </a:r>
                <a:r>
                  <a:rPr lang="es-ES" sz="2000" dirty="0" err="1"/>
                  <a:t>token</a:t>
                </a:r>
                <a:r>
                  <a:rPr lang="es-ES" sz="2000" dirty="0"/>
                  <a:t> de esa plaza </a:t>
                </a:r>
                <a:endParaRPr lang="es-ES" sz="2000" dirty="0" smtClean="0"/>
              </a:p>
              <a:p>
                <a:pPr marL="777240" lvl="2" indent="0">
                  <a:buNone/>
                </a:pPr>
                <a:r>
                  <a:rPr lang="es-ES" sz="2000" dirty="0"/>
                  <a:t>	</a:t>
                </a:r>
                <a:r>
                  <a:rPr lang="es-ES" sz="2000" dirty="0" smtClean="0"/>
                  <a:t>(</a:t>
                </a:r>
                <a:r>
                  <a:rPr lang="es-ES" sz="2000" dirty="0"/>
                  <a:t>Ej. si </a:t>
                </a:r>
                <a:r>
                  <a:rPr lang="es-ES" sz="2000" dirty="0" smtClean="0"/>
                  <a:t>i=2, en el estado 7 </a:t>
                </a:r>
                <a:r>
                  <a:rPr lang="es-ES" sz="2000" dirty="0"/>
                  <a:t>y en la plaza 2 hay 3 </a:t>
                </a:r>
                <a:r>
                  <a:rPr lang="es-ES" sz="2000" dirty="0" err="1"/>
                  <a:t>token</a:t>
                </a:r>
                <a:r>
                  <a:rPr lang="es-ES" sz="2000" dirty="0"/>
                  <a:t> entonces </a:t>
                </a:r>
                <a:endParaRPr lang="es-ES" sz="2000" dirty="0" smtClean="0"/>
              </a:p>
              <a:p>
                <a:pPr marL="777240" lvl="2" indent="0" algn="ctr">
                  <a:buNone/>
                </a:pPr>
                <a14:m>
                  <m:oMath xmlns:m="http://schemas.openxmlformats.org/officeDocument/2006/math">
                    <m:sSub>
                      <m:sSubPr>
                        <m:ctrlPr>
                          <a:rPr lang="es-ES" sz="2000" i="1" dirty="0" smtClean="0">
                            <a:latin typeface="Cambria Math"/>
                          </a:rPr>
                        </m:ctrlPr>
                      </m:sSubPr>
                      <m:e>
                        <m:r>
                          <a:rPr lang="es-AR" sz="2000" b="0" i="1" dirty="0" smtClean="0">
                            <a:latin typeface="Cambria Math"/>
                          </a:rPr>
                          <m:t>𝑚</m:t>
                        </m:r>
                      </m:e>
                      <m:sub>
                        <m:r>
                          <a:rPr lang="es-AR" sz="2000" b="0" i="1" dirty="0" smtClean="0">
                            <a:latin typeface="Cambria Math"/>
                          </a:rPr>
                          <m:t>7</m:t>
                        </m:r>
                      </m:sub>
                    </m:sSub>
                  </m:oMath>
                </a14:m>
                <a:r>
                  <a:rPr lang="es-ES" sz="2000" dirty="0" smtClean="0"/>
                  <a:t>(</a:t>
                </a:r>
                <a14:m>
                  <m:oMath xmlns:m="http://schemas.openxmlformats.org/officeDocument/2006/math">
                    <m:sSub>
                      <m:sSubPr>
                        <m:ctrlPr>
                          <a:rPr lang="es-ES" sz="2000" i="1" dirty="0" smtClean="0">
                            <a:latin typeface="Cambria Math"/>
                          </a:rPr>
                        </m:ctrlPr>
                      </m:sSubPr>
                      <m:e>
                        <m:r>
                          <a:rPr lang="es-AR" sz="2000" i="1" dirty="0">
                            <a:latin typeface="Cambria Math"/>
                          </a:rPr>
                          <m:t>𝑝</m:t>
                        </m:r>
                      </m:e>
                      <m:sub>
                        <m:r>
                          <a:rPr lang="es-AR" sz="2000" b="0" i="1" dirty="0" smtClean="0">
                            <a:latin typeface="Cambria Math"/>
                          </a:rPr>
                          <m:t>2</m:t>
                        </m:r>
                      </m:sub>
                    </m:sSub>
                  </m:oMath>
                </a14:m>
                <a:r>
                  <a:rPr lang="es-ES" sz="2000" dirty="0" smtClean="0"/>
                  <a:t> </a:t>
                </a:r>
                <a:r>
                  <a:rPr lang="es-ES" sz="2000" dirty="0"/>
                  <a:t>)=</a:t>
                </a:r>
                <a:r>
                  <a:rPr lang="es-ES" sz="2000" dirty="0" smtClean="0"/>
                  <a:t>3</a:t>
                </a:r>
                <a:endParaRPr lang="es-ES" sz="2000" dirty="0"/>
              </a:p>
              <a:p>
                <a:pPr lvl="2"/>
                <a:endParaRPr lang="es-ES" sz="2000" dirty="0"/>
              </a:p>
              <a:p>
                <a:pPr lvl="2"/>
                <a14:m>
                  <m:oMath xmlns:m="http://schemas.openxmlformats.org/officeDocument/2006/math">
                    <m:sSub>
                      <m:sSubPr>
                        <m:ctrlPr>
                          <a:rPr lang="es-ES" sz="2000" i="1" dirty="0">
                            <a:latin typeface="Cambria Math"/>
                          </a:rPr>
                        </m:ctrlPr>
                      </m:sSubPr>
                      <m:e>
                        <m:r>
                          <a:rPr lang="es-AR" sz="2000" i="1" dirty="0">
                            <a:latin typeface="Cambria Math"/>
                          </a:rPr>
                          <m:t>𝑚</m:t>
                        </m:r>
                      </m:e>
                      <m:sub>
                        <m:r>
                          <a:rPr lang="es-AR" sz="2000" b="0" i="1" dirty="0" smtClean="0">
                            <a:latin typeface="Cambria Math"/>
                          </a:rPr>
                          <m:t>0</m:t>
                        </m:r>
                      </m:sub>
                    </m:sSub>
                  </m:oMath>
                </a14:m>
                <a:r>
                  <a:rPr lang="es-ES" sz="2000" dirty="0"/>
                  <a:t>  es la marca inicial y da el estado global inicial del sistema.</a:t>
                </a:r>
              </a:p>
              <a:p>
                <a:pPr lvl="1"/>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07504" y="1484784"/>
                <a:ext cx="8280920" cy="5328592"/>
              </a:xfrm>
              <a:blipFill rotWithShape="1">
                <a:blip r:embed="rId3"/>
                <a:stretch>
                  <a:fillRect t="-915"/>
                </a:stretch>
              </a:blipFill>
            </p:spPr>
            <p:txBody>
              <a:bodyPr/>
              <a:lstStyle/>
              <a:p>
                <a:r>
                  <a:rPr lang="es-AR">
                    <a:noFill/>
                  </a:rPr>
                  <a:t> </a:t>
                </a:r>
              </a:p>
            </p:txBody>
          </p:sp>
        </mc:Fallback>
      </mc:AlternateContent>
    </p:spTree>
    <p:extLst>
      <p:ext uri="{BB962C8B-B14F-4D97-AF65-F5344CB8AC3E}">
        <p14:creationId xmlns:p14="http://schemas.microsoft.com/office/powerpoint/2010/main" val="151433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Ejemplos de </a:t>
            </a:r>
            <a:r>
              <a:rPr lang="es-AR" dirty="0" err="1"/>
              <a:t>RdP</a:t>
            </a:r>
            <a:r>
              <a:rPr lang="es-AR" dirty="0"/>
              <a:t> marcada</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139" t="26630" r="3545" b="11594"/>
          <a:stretch/>
        </p:blipFill>
        <p:spPr bwMode="auto">
          <a:xfrm>
            <a:off x="395536" y="2055392"/>
            <a:ext cx="8539946" cy="4101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827584" y="2061253"/>
            <a:ext cx="978922" cy="369332"/>
          </a:xfrm>
          <a:prstGeom prst="rect">
            <a:avLst/>
          </a:prstGeom>
          <a:solidFill>
            <a:schemeClr val="bg1"/>
          </a:solidFill>
        </p:spPr>
        <p:txBody>
          <a:bodyPr wrap="none" rtlCol="0">
            <a:spAutoFit/>
          </a:bodyPr>
          <a:lstStyle/>
          <a:p>
            <a:r>
              <a:rPr lang="es-AR" dirty="0" smtClean="0"/>
              <a:t>Relación</a:t>
            </a:r>
            <a:endParaRPr lang="es-AR" dirty="0"/>
          </a:p>
        </p:txBody>
      </p:sp>
      <p:sp>
        <p:nvSpPr>
          <p:cNvPr id="5" name="4 CuadroTexto"/>
          <p:cNvSpPr txBox="1"/>
          <p:nvPr/>
        </p:nvSpPr>
        <p:spPr>
          <a:xfrm>
            <a:off x="2915816" y="2051556"/>
            <a:ext cx="978922" cy="369332"/>
          </a:xfrm>
          <a:prstGeom prst="rect">
            <a:avLst/>
          </a:prstGeom>
          <a:solidFill>
            <a:schemeClr val="bg1"/>
          </a:solidFill>
        </p:spPr>
        <p:txBody>
          <a:bodyPr wrap="none" rtlCol="0">
            <a:spAutoFit/>
          </a:bodyPr>
          <a:lstStyle/>
          <a:p>
            <a:r>
              <a:rPr lang="es-AR" dirty="0" smtClean="0"/>
              <a:t>Relación</a:t>
            </a:r>
            <a:endParaRPr lang="es-AR" dirty="0"/>
          </a:p>
        </p:txBody>
      </p:sp>
    </p:spTree>
    <p:extLst>
      <p:ext uri="{BB962C8B-B14F-4D97-AF65-F5344CB8AC3E}">
        <p14:creationId xmlns:p14="http://schemas.microsoft.com/office/powerpoint/2010/main" val="3857307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Redes </a:t>
            </a:r>
            <a:r>
              <a:rPr lang="es-AR" dirty="0"/>
              <a:t>de Petri</a:t>
            </a:r>
          </a:p>
        </p:txBody>
      </p:sp>
      <p:sp>
        <p:nvSpPr>
          <p:cNvPr id="3" name="2 Marcador de contenido"/>
          <p:cNvSpPr>
            <a:spLocks noGrp="1"/>
          </p:cNvSpPr>
          <p:nvPr>
            <p:ph idx="1"/>
          </p:nvPr>
        </p:nvSpPr>
        <p:spPr>
          <a:xfrm>
            <a:off x="179512" y="1268760"/>
            <a:ext cx="8208912" cy="5400600"/>
          </a:xfrm>
        </p:spPr>
        <p:txBody>
          <a:bodyPr>
            <a:normAutofit/>
          </a:bodyPr>
          <a:lstStyle/>
          <a:p>
            <a:r>
              <a:rPr lang="es-AR" dirty="0"/>
              <a:t>Las </a:t>
            </a:r>
            <a:r>
              <a:rPr lang="es-AR" dirty="0" err="1"/>
              <a:t>RdP</a:t>
            </a:r>
            <a:r>
              <a:rPr lang="es-AR" dirty="0"/>
              <a:t> fueron introducidas </a:t>
            </a:r>
            <a:r>
              <a:rPr lang="es-AR" dirty="0" smtClean="0"/>
              <a:t>para </a:t>
            </a:r>
            <a:r>
              <a:rPr lang="es-AR" dirty="0"/>
              <a:t>la sincronización de los autómatas usados para las comunicaciones, y luego fueron extendidas para  modelar sistemas con  más complejidad y capacidad.</a:t>
            </a:r>
          </a:p>
          <a:p>
            <a:r>
              <a:rPr lang="es-AR" dirty="0"/>
              <a:t>Existe una familia de </a:t>
            </a:r>
            <a:r>
              <a:rPr lang="es-AR" dirty="0" err="1"/>
              <a:t>RdP</a:t>
            </a:r>
            <a:r>
              <a:rPr lang="es-AR" dirty="0"/>
              <a:t> y todas parten del mecanismo </a:t>
            </a:r>
            <a:r>
              <a:rPr lang="es-AR" dirty="0" smtClean="0"/>
              <a:t>Estado/Transición</a:t>
            </a:r>
          </a:p>
          <a:p>
            <a:r>
              <a:rPr lang="es-AR" sz="2400" dirty="0"/>
              <a:t>Las </a:t>
            </a:r>
            <a:r>
              <a:rPr lang="es-AR" sz="2400" dirty="0" err="1"/>
              <a:t>RdP</a:t>
            </a:r>
            <a:r>
              <a:rPr lang="es-AR" sz="2400" dirty="0"/>
              <a:t> se han desarrollado en dos direcciones:</a:t>
            </a:r>
          </a:p>
          <a:p>
            <a:pPr lvl="1"/>
            <a:r>
              <a:rPr lang="es-AR" dirty="0"/>
              <a:t>Sus propiedades cualitativas y comportamientos</a:t>
            </a:r>
          </a:p>
          <a:p>
            <a:pPr lvl="2"/>
            <a:r>
              <a:rPr lang="es-AR" dirty="0"/>
              <a:t>para hacerlas más simples  y más </a:t>
            </a:r>
            <a:r>
              <a:rPr lang="es-AR" dirty="0" smtClean="0"/>
              <a:t>compactas modelos,</a:t>
            </a:r>
          </a:p>
          <a:p>
            <a:pPr lvl="2"/>
            <a:r>
              <a:rPr lang="es-AR" dirty="0" smtClean="0"/>
              <a:t>por </a:t>
            </a:r>
            <a:r>
              <a:rPr lang="es-AR" dirty="0" err="1"/>
              <a:t>RdP</a:t>
            </a:r>
            <a:r>
              <a:rPr lang="es-AR" dirty="0"/>
              <a:t> de alto nivel, para el manejo de comportamientos genéricos (por ejemplo individualización) de datos, predicados y funciones;</a:t>
            </a:r>
          </a:p>
          <a:p>
            <a:pPr lvl="1"/>
            <a:r>
              <a:rPr lang="es-AR" dirty="0" smtClean="0"/>
              <a:t>Extendiendo </a:t>
            </a:r>
            <a:r>
              <a:rPr lang="es-AR" dirty="0"/>
              <a:t>los modelos anteriores mediante la integración de parámetros relación con los requerimientos temporales y estocásticos.</a:t>
            </a:r>
          </a:p>
          <a:p>
            <a:endParaRPr lang="es-AR" dirty="0"/>
          </a:p>
        </p:txBody>
      </p:sp>
    </p:spTree>
    <p:extLst>
      <p:ext uri="{BB962C8B-B14F-4D97-AF65-F5344CB8AC3E}">
        <p14:creationId xmlns:p14="http://schemas.microsoft.com/office/powerpoint/2010/main" val="407020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Sensibilizado </a:t>
            </a:r>
            <a:r>
              <a:rPr lang="es-ES" dirty="0"/>
              <a:t>de una transición</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07504" y="1600200"/>
                <a:ext cx="8208912" cy="5069160"/>
              </a:xfrm>
            </p:spPr>
            <p:txBody>
              <a:bodyPr>
                <a:normAutofit/>
              </a:bodyPr>
              <a:lstStyle/>
              <a:p>
                <a:r>
                  <a:rPr lang="es-AR" b="1" dirty="0"/>
                  <a:t>Definición 5: </a:t>
                </a:r>
                <a:r>
                  <a:rPr lang="es-AR" b="1" dirty="0" err="1"/>
                  <a:t>RdP</a:t>
                </a:r>
                <a:r>
                  <a:rPr lang="es-AR" b="1" dirty="0"/>
                  <a:t> Habilitada</a:t>
                </a:r>
              </a:p>
              <a:p>
                <a:pPr lvl="1"/>
                <a:r>
                  <a:rPr lang="es-AR" dirty="0"/>
                  <a:t>En una </a:t>
                </a:r>
                <a:r>
                  <a:rPr lang="es-AR" dirty="0" err="1"/>
                  <a:t>RdP</a:t>
                </a:r>
                <a:r>
                  <a:rPr lang="es-AR" dirty="0"/>
                  <a:t> marcada, con una marca m, se dice que una transición </a:t>
                </a:r>
                <a14:m>
                  <m:oMath xmlns:m="http://schemas.openxmlformats.org/officeDocument/2006/math">
                    <m:sSub>
                      <m:sSubPr>
                        <m:ctrlPr>
                          <a:rPr lang="es-AR" i="1">
                            <a:latin typeface="Cambria Math"/>
                          </a:rPr>
                        </m:ctrlPr>
                      </m:sSubPr>
                      <m:e>
                        <m:r>
                          <a:rPr lang="es-AR" i="1">
                            <a:latin typeface="Cambria Math"/>
                          </a:rPr>
                          <m:t>𝑡</m:t>
                        </m:r>
                      </m:e>
                      <m:sub>
                        <m:r>
                          <a:rPr lang="es-AR" i="1">
                            <a:latin typeface="Cambria Math"/>
                          </a:rPr>
                          <m:t>𝑗</m:t>
                        </m:r>
                      </m:sub>
                    </m:sSub>
                  </m:oMath>
                </a14:m>
                <a:r>
                  <a:rPr lang="es-AR" dirty="0"/>
                  <a:t> se encuentra habilitada o sensibilizada si y solo si (</a:t>
                </a:r>
                <a:r>
                  <a:rPr lang="es-AR" dirty="0" err="1"/>
                  <a:t>sii</a:t>
                </a:r>
                <a:r>
                  <a:rPr lang="es-AR" dirty="0"/>
                  <a:t>) todos los lugares (</a:t>
                </a:r>
                <a14:m>
                  <m:oMath xmlns:m="http://schemas.openxmlformats.org/officeDocument/2006/math">
                    <m:r>
                      <a:rPr lang="es-AR" i="1">
                        <a:latin typeface="Cambria Math"/>
                      </a:rPr>
                      <m:t>•</m:t>
                    </m:r>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m:t>
                    </m:r>
                  </m:oMath>
                </a14:m>
                <a:r>
                  <a:rPr lang="es-AR" dirty="0"/>
                  <a:t> de entrada a la transición tienen al menos la cantidad de </a:t>
                </a:r>
                <a:r>
                  <a:rPr lang="es-AR" dirty="0" err="1"/>
                  <a:t>tokens</a:t>
                </a:r>
                <a:r>
                  <a:rPr lang="es-AR" dirty="0"/>
                  <a:t> igual al peso de los arcos ( </a:t>
                </a:r>
                <a14:m>
                  <m:oMath xmlns:m="http://schemas.openxmlformats.org/officeDocument/2006/math">
                    <m:r>
                      <a:rPr lang="es-AR" i="1">
                        <a:latin typeface="Cambria Math"/>
                      </a:rPr>
                      <m:t>𝑤</m:t>
                    </m:r>
                    <m:r>
                      <a:rPr lang="es-AR" i="1">
                        <a:latin typeface="Cambria Math"/>
                      </a:rPr>
                      <m:t>(</m:t>
                    </m:r>
                    <m:sSub>
                      <m:sSubPr>
                        <m:ctrlPr>
                          <a:rPr lang="es-AR" i="1">
                            <a:latin typeface="Cambria Math"/>
                          </a:rPr>
                        </m:ctrlPr>
                      </m:sSubPr>
                      <m:e>
                        <m:r>
                          <a:rPr lang="es-AR" i="1">
                            <a:latin typeface="Cambria Math"/>
                          </a:rPr>
                          <m:t>𝑝</m:t>
                        </m:r>
                      </m:e>
                      <m:sub>
                        <m:r>
                          <a:rPr lang="es-AR" i="1">
                            <a:latin typeface="Cambria Math"/>
                          </a:rPr>
                          <m:t>𝑖</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m:t>
                    </m:r>
                  </m:oMath>
                </a14:m>
                <a:r>
                  <a:rPr lang="es-AR" dirty="0"/>
                  <a:t>que las unen , esto es</a:t>
                </a:r>
                <a:r>
                  <a:rPr lang="es-AR" dirty="0" smtClean="0"/>
                  <a:t>:</a:t>
                </a:r>
              </a:p>
              <a:p>
                <a:pPr lvl="1"/>
                <a:endParaRPr lang="es-AR" dirty="0" smtClean="0"/>
              </a:p>
              <a:p>
                <a:pPr marL="411480" lvl="1" indent="0">
                  <a:buNone/>
                </a:pPr>
                <a14:m>
                  <m:oMathPara xmlns:m="http://schemas.openxmlformats.org/officeDocument/2006/math">
                    <m:oMathParaPr>
                      <m:jc m:val="center"/>
                    </m:oMathParaPr>
                    <m:oMath xmlns:m="http://schemas.openxmlformats.org/officeDocument/2006/math">
                      <m:r>
                        <a:rPr lang="es-AR" i="1">
                          <a:latin typeface="Cambria Math"/>
                        </a:rPr>
                        <m:t>∀ </m:t>
                      </m:r>
                      <m:sSub>
                        <m:sSubPr>
                          <m:ctrlPr>
                            <a:rPr lang="es-AR" i="1">
                              <a:latin typeface="Cambria Math"/>
                            </a:rPr>
                          </m:ctrlPr>
                        </m:sSubPr>
                        <m:e>
                          <m:r>
                            <a:rPr lang="es-AR" i="1">
                              <a:latin typeface="Cambria Math"/>
                            </a:rPr>
                            <m:t>𝑝</m:t>
                          </m:r>
                        </m:e>
                        <m:sub>
                          <m:r>
                            <a:rPr lang="es-AR" i="1">
                              <a:latin typeface="Cambria Math"/>
                            </a:rPr>
                            <m:t>𝑖</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  </m:t>
                      </m:r>
                      <m:r>
                        <a:rPr lang="es-AR" i="1">
                          <a:latin typeface="Cambria Math"/>
                        </a:rPr>
                        <m:t>𝑚</m:t>
                      </m:r>
                      <m:d>
                        <m:dPr>
                          <m:ctrlPr>
                            <a:rPr lang="es-AR" i="1">
                              <a:latin typeface="Cambria Math"/>
                            </a:rPr>
                          </m:ctrlPr>
                        </m:dPr>
                        <m:e>
                          <m:sSub>
                            <m:sSubPr>
                              <m:ctrlPr>
                                <a:rPr lang="es-AR" i="1">
                                  <a:latin typeface="Cambria Math"/>
                                </a:rPr>
                              </m:ctrlPr>
                            </m:sSubPr>
                            <m:e>
                              <m:r>
                                <a:rPr lang="es-AR" i="1">
                                  <a:latin typeface="Cambria Math"/>
                                </a:rPr>
                                <m:t>𝑝</m:t>
                              </m:r>
                            </m:e>
                            <m:sub>
                              <m:r>
                                <a:rPr lang="es-AR" i="1">
                                  <a:latin typeface="Cambria Math"/>
                                </a:rPr>
                                <m:t>𝑖</m:t>
                              </m:r>
                            </m:sub>
                          </m:sSub>
                        </m:e>
                      </m:d>
                      <m:r>
                        <a:rPr lang="es-AR" i="1">
                          <a:latin typeface="Cambria Math"/>
                        </a:rPr>
                        <m:t> ≥ </m:t>
                      </m:r>
                      <m:r>
                        <a:rPr lang="es-AR" i="1">
                          <a:latin typeface="Cambria Math"/>
                        </a:rPr>
                        <m:t>𝑤</m:t>
                      </m:r>
                      <m:r>
                        <a:rPr lang="es-AR" i="1">
                          <a:latin typeface="Cambria Math"/>
                        </a:rPr>
                        <m:t>(</m:t>
                      </m:r>
                      <m:sSub>
                        <m:sSubPr>
                          <m:ctrlPr>
                            <a:rPr lang="es-AR" i="1">
                              <a:latin typeface="Cambria Math"/>
                            </a:rPr>
                          </m:ctrlPr>
                        </m:sSubPr>
                        <m:e>
                          <m:r>
                            <a:rPr lang="es-AR" i="1">
                              <a:latin typeface="Cambria Math"/>
                            </a:rPr>
                            <m:t>𝑝</m:t>
                          </m:r>
                        </m:e>
                        <m:sub>
                          <m:r>
                            <a:rPr lang="es-AR" i="1">
                              <a:latin typeface="Cambria Math"/>
                            </a:rPr>
                            <m:t>𝑖</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 </m:t>
                      </m:r>
                    </m:oMath>
                  </m:oMathPara>
                </a14:m>
                <a:endParaRPr lang="es-AR" dirty="0"/>
              </a:p>
              <a:p>
                <a:pPr lvl="1"/>
                <a:r>
                  <a:rPr lang="es-AR" dirty="0"/>
                  <a:t> </a:t>
                </a:r>
              </a:p>
              <a:p>
                <a:pPr lvl="2"/>
                <a:r>
                  <a:rPr lang="es-AR" dirty="0"/>
                  <a:t>Esto significa que todas las plazas que se conecta por un arco a la transición </a:t>
                </a:r>
                <a14:m>
                  <m:oMath xmlns:m="http://schemas.openxmlformats.org/officeDocument/2006/math">
                    <m:sSub>
                      <m:sSubPr>
                        <m:ctrlPr>
                          <a:rPr lang="es-AR" i="1">
                            <a:latin typeface="Cambria Math"/>
                          </a:rPr>
                        </m:ctrlPr>
                      </m:sSubPr>
                      <m:e>
                        <m:r>
                          <a:rPr lang="es-AR" i="1">
                            <a:latin typeface="Cambria Math"/>
                          </a:rPr>
                          <m:t>𝑡</m:t>
                        </m:r>
                      </m:e>
                      <m:sub>
                        <m:r>
                          <a:rPr lang="es-AR" i="1">
                            <a:latin typeface="Cambria Math"/>
                          </a:rPr>
                          <m:t>𝑗</m:t>
                        </m:r>
                      </m:sub>
                    </m:sSub>
                  </m:oMath>
                </a14:m>
                <a:r>
                  <a:rPr lang="es-AR" dirty="0"/>
                  <a:t>  tienen más o igual número de </a:t>
                </a:r>
                <a:r>
                  <a:rPr lang="es-AR" dirty="0" err="1"/>
                  <a:t>token</a:t>
                </a:r>
                <a:r>
                  <a:rPr lang="es-AR" dirty="0"/>
                  <a:t> que el valor del peso del arco que las conecta.</a:t>
                </a:r>
              </a:p>
              <a:p>
                <a:pPr lvl="1"/>
                <a:r>
                  <a:rPr lang="es-AR" dirty="0"/>
                  <a:t> </a:t>
                </a:r>
              </a:p>
              <a:p>
                <a:pPr lvl="1"/>
                <a:r>
                  <a:rPr lang="es-AR" dirty="0"/>
                  <a:t>Cuando una transición es habilitada la denotaremos por: </a:t>
                </a:r>
              </a:p>
              <a:p>
                <a:pPr marL="411480" lvl="1" indent="0" algn="ctr">
                  <a:buNone/>
                </a:pPr>
                <a14:m>
                  <m:oMath xmlns:m="http://schemas.openxmlformats.org/officeDocument/2006/math">
                    <m:r>
                      <a:rPr lang="es-AR" i="1">
                        <a:latin typeface="Cambria Math"/>
                      </a:rPr>
                      <m:t>𝑚</m:t>
                    </m:r>
                    <m:r>
                      <a:rPr lang="es-AR" i="1">
                        <a:latin typeface="Cambria Math"/>
                      </a:rPr>
                      <m:t>[</m:t>
                    </m:r>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&gt;</m:t>
                    </m:r>
                  </m:oMath>
                </a14:m>
                <a:r>
                  <a:rPr lang="es-AR" dirty="0"/>
                  <a:t>  o   </a:t>
                </a:r>
                <a14:m>
                  <m:oMath xmlns:m="http://schemas.openxmlformats.org/officeDocument/2006/math">
                    <m:r>
                      <a:rPr lang="es-AR" i="1">
                        <a:latin typeface="Cambria Math"/>
                      </a:rPr>
                      <m:t>𝑚</m:t>
                    </m:r>
                    <m:r>
                      <a:rPr lang="es-AR" i="1">
                        <a:latin typeface="Cambria Math"/>
                      </a:rPr>
                      <m:t>→</m:t>
                    </m:r>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 →</m:t>
                    </m:r>
                  </m:oMath>
                </a14:m>
                <a:endParaRPr lang="es-AR" dirty="0"/>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07504" y="1600200"/>
                <a:ext cx="8208912" cy="5069160"/>
              </a:xfrm>
              <a:blipFill rotWithShape="1">
                <a:blip r:embed="rId2"/>
                <a:stretch>
                  <a:fillRect t="-722" r="-1040"/>
                </a:stretch>
              </a:blipFill>
            </p:spPr>
            <p:txBody>
              <a:bodyPr/>
              <a:lstStyle/>
              <a:p>
                <a:r>
                  <a:rPr lang="es-AR">
                    <a:noFill/>
                  </a:rPr>
                  <a:t> </a:t>
                </a:r>
              </a:p>
            </p:txBody>
          </p:sp>
        </mc:Fallback>
      </mc:AlternateContent>
    </p:spTree>
    <p:extLst>
      <p:ext uri="{BB962C8B-B14F-4D97-AF65-F5344CB8AC3E}">
        <p14:creationId xmlns:p14="http://schemas.microsoft.com/office/powerpoint/2010/main" val="1406227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de transición Habilitada</a:t>
            </a:r>
            <a:endParaRPr lang="es-AR"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4797152"/>
                <a:ext cx="7883968" cy="1944216"/>
              </a:xfrm>
            </p:spPr>
            <p:txBody>
              <a:bodyPr>
                <a:normAutofit/>
              </a:bodyPr>
              <a:lstStyle/>
              <a:p>
                <a:r>
                  <a:rPr lang="es-AR" dirty="0"/>
                  <a:t>La figura </a:t>
                </a:r>
                <a:r>
                  <a:rPr lang="es-AR" dirty="0" err="1"/>
                  <a:t>Figura</a:t>
                </a:r>
                <a:r>
                  <a:rPr lang="es-AR" dirty="0"/>
                  <a:t> </a:t>
                </a:r>
                <a:r>
                  <a:rPr lang="es-AR" dirty="0" smtClean="0"/>
                  <a:t> </a:t>
                </a:r>
                <a:r>
                  <a:rPr lang="es-AR" dirty="0"/>
                  <a:t>muestra una </a:t>
                </a:r>
                <a:r>
                  <a:rPr lang="es-AR" dirty="0" err="1"/>
                  <a:t>RdP</a:t>
                </a:r>
                <a:r>
                  <a:rPr lang="es-AR" dirty="0"/>
                  <a:t> con la transición </a:t>
                </a:r>
                <a14:m>
                  <m:oMath xmlns:m="http://schemas.openxmlformats.org/officeDocument/2006/math">
                    <m:sSub>
                      <m:sSubPr>
                        <m:ctrlPr>
                          <a:rPr lang="es-AR" b="1" i="1">
                            <a:latin typeface="Cambria Math"/>
                          </a:rPr>
                        </m:ctrlPr>
                      </m:sSubPr>
                      <m:e>
                        <m:r>
                          <a:rPr lang="es-AR" i="1">
                            <a:latin typeface="Cambria Math"/>
                          </a:rPr>
                          <m:t>𝑡</m:t>
                        </m:r>
                      </m:e>
                      <m:sub>
                        <m:r>
                          <a:rPr lang="es-AR" i="1">
                            <a:latin typeface="Cambria Math"/>
                          </a:rPr>
                          <m:t>𝑗</m:t>
                        </m:r>
                      </m:sub>
                    </m:sSub>
                  </m:oMath>
                </a14:m>
                <a:r>
                  <a:rPr lang="es-AR" dirty="0"/>
                  <a:t>   </a:t>
                </a:r>
                <a:r>
                  <a:rPr lang="es-AR" dirty="0" smtClean="0"/>
                  <a:t>no habilitad </a:t>
                </a:r>
                <a:r>
                  <a:rPr lang="es-AR" dirty="0"/>
                  <a:t>puesto que </a:t>
                </a:r>
                <a14:m>
                  <m:oMath xmlns:m="http://schemas.openxmlformats.org/officeDocument/2006/math">
                    <m:sSub>
                      <m:sSubPr>
                        <m:ctrlPr>
                          <a:rPr lang="es-AR" i="1">
                            <a:latin typeface="Cambria Math"/>
                          </a:rPr>
                        </m:ctrlPr>
                      </m:sSubPr>
                      <m:e>
                        <m:r>
                          <a:rPr lang="es-AR" i="1">
                            <a:latin typeface="Cambria Math"/>
                          </a:rPr>
                          <m:t>𝑝</m:t>
                        </m:r>
                      </m:e>
                      <m:sub>
                        <m:r>
                          <a:rPr lang="es-AR" i="1">
                            <a:latin typeface="Cambria Math"/>
                          </a:rPr>
                          <m:t>𝑖</m:t>
                        </m:r>
                        <m:r>
                          <a:rPr lang="es-AR" i="1">
                            <a:latin typeface="Cambria Math"/>
                          </a:rPr>
                          <m:t>1</m:t>
                        </m:r>
                      </m:sub>
                    </m:sSub>
                  </m:oMath>
                </a14:m>
                <a:r>
                  <a:rPr lang="es-AR" dirty="0"/>
                  <a:t> no tiene ningún </a:t>
                </a:r>
                <a:r>
                  <a:rPr lang="es-AR" dirty="0" err="1"/>
                  <a:t>token</a:t>
                </a:r>
                <a:r>
                  <a:rPr lang="es-AR" dirty="0"/>
                  <a:t> y es necesario que tenga al menos uno, mientras que en la </a:t>
                </a:r>
                <a:r>
                  <a:rPr lang="es-AR" dirty="0" smtClean="0"/>
                  <a:t>otra Figura  </a:t>
                </a:r>
                <a:r>
                  <a:rPr lang="es-AR" dirty="0"/>
                  <a:t>la transición esta sensibilizada</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4797152"/>
                <a:ext cx="7883968" cy="1944216"/>
              </a:xfrm>
              <a:blipFill rotWithShape="1">
                <a:blip r:embed="rId2"/>
                <a:stretch>
                  <a:fillRect t="-1567"/>
                </a:stretch>
              </a:blipFill>
            </p:spPr>
            <p:txBody>
              <a:bodyPr/>
              <a:lstStyle/>
              <a:p>
                <a:r>
                  <a:rPr lang="es-AR">
                    <a:noFill/>
                  </a:rPr>
                  <a:t> </a:t>
                </a:r>
              </a:p>
            </p:txBody>
          </p:sp>
        </mc:Fallback>
      </mc:AlternateContent>
      <p:pic>
        <p:nvPicPr>
          <p:cNvPr id="4" name="3 Imagen"/>
          <p:cNvPicPr/>
          <p:nvPr/>
        </p:nvPicPr>
        <p:blipFill rotWithShape="1">
          <a:blip r:embed="rId3">
            <a:extLst>
              <a:ext uri="{28A0092B-C50C-407E-A947-70E740481C1C}">
                <a14:useLocalDpi xmlns:a14="http://schemas.microsoft.com/office/drawing/2010/main" val="0"/>
              </a:ext>
            </a:extLst>
          </a:blip>
          <a:srcRect r="50478"/>
          <a:stretch/>
        </p:blipFill>
        <p:spPr bwMode="auto">
          <a:xfrm>
            <a:off x="611560" y="1844824"/>
            <a:ext cx="2880320" cy="2304256"/>
          </a:xfrm>
          <a:prstGeom prst="rect">
            <a:avLst/>
          </a:prstGeom>
          <a:noFill/>
          <a:ln>
            <a:noFill/>
          </a:ln>
          <a:extLst>
            <a:ext uri="{53640926-AAD7-44D8-BBD7-CCE9431645EC}">
              <a14:shadowObscured xmlns:a14="http://schemas.microsoft.com/office/drawing/2010/main"/>
            </a:ext>
          </a:extLst>
        </p:spPr>
      </p:pic>
      <p:pic>
        <p:nvPicPr>
          <p:cNvPr id="5" name="4 Imagen"/>
          <p:cNvPicPr/>
          <p:nvPr/>
        </p:nvPicPr>
        <p:blipFill rotWithShape="1">
          <a:blip r:embed="rId3">
            <a:extLst>
              <a:ext uri="{28A0092B-C50C-407E-A947-70E740481C1C}">
                <a14:useLocalDpi xmlns:a14="http://schemas.microsoft.com/office/drawing/2010/main" val="0"/>
              </a:ext>
            </a:extLst>
          </a:blip>
          <a:srcRect l="50000"/>
          <a:stretch/>
        </p:blipFill>
        <p:spPr bwMode="auto">
          <a:xfrm>
            <a:off x="5076056" y="1991360"/>
            <a:ext cx="2880320" cy="2157720"/>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5 Rectángulo"/>
              <p:cNvSpPr/>
              <p:nvPr/>
            </p:nvSpPr>
            <p:spPr>
              <a:xfrm>
                <a:off x="589076" y="4149080"/>
                <a:ext cx="2925288" cy="395558"/>
              </a:xfrm>
              <a:prstGeom prst="rect">
                <a:avLst/>
              </a:prstGeom>
            </p:spPr>
            <p:txBody>
              <a:bodyPr wrap="none">
                <a:spAutoFit/>
              </a:bodyPr>
              <a:lstStyle/>
              <a:p>
                <a:r>
                  <a:rPr lang="es-AR" dirty="0"/>
                  <a:t>Transición </a:t>
                </a:r>
                <a14:m>
                  <m:oMath xmlns:m="http://schemas.openxmlformats.org/officeDocument/2006/math">
                    <m:sSub>
                      <m:sSubPr>
                        <m:ctrlPr>
                          <a:rPr lang="es-AR" i="1">
                            <a:latin typeface="Cambria Math"/>
                          </a:rPr>
                        </m:ctrlPr>
                      </m:sSubPr>
                      <m:e>
                        <m:r>
                          <a:rPr lang="es-AR" i="1">
                            <a:latin typeface="Cambria Math"/>
                          </a:rPr>
                          <m:t>𝑡</m:t>
                        </m:r>
                      </m:e>
                      <m:sub>
                        <m:r>
                          <a:rPr lang="es-AR" i="1">
                            <a:latin typeface="Cambria Math"/>
                          </a:rPr>
                          <m:t>𝑗</m:t>
                        </m:r>
                      </m:sub>
                    </m:sSub>
                  </m:oMath>
                </a14:m>
                <a:r>
                  <a:rPr lang="es-AR" dirty="0"/>
                  <a:t> no  sensibilizada</a:t>
                </a:r>
              </a:p>
            </p:txBody>
          </p:sp>
        </mc:Choice>
        <mc:Fallback xmlns="">
          <p:sp>
            <p:nvSpPr>
              <p:cNvPr id="6" name="5 Rectángulo"/>
              <p:cNvSpPr>
                <a:spLocks noRot="1" noChangeAspect="1" noMove="1" noResize="1" noEditPoints="1" noAdjustHandles="1" noChangeArrowheads="1" noChangeShapeType="1" noTextEdit="1"/>
              </p:cNvSpPr>
              <p:nvPr/>
            </p:nvSpPr>
            <p:spPr>
              <a:xfrm>
                <a:off x="589076" y="4149080"/>
                <a:ext cx="2925288" cy="395558"/>
              </a:xfrm>
              <a:prstGeom prst="rect">
                <a:avLst/>
              </a:prstGeom>
              <a:blipFill rotWithShape="1">
                <a:blip r:embed="rId4"/>
                <a:stretch>
                  <a:fillRect l="-1875" t="-6154" r="-1250" b="-18462"/>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6 Rectángulo"/>
              <p:cNvSpPr/>
              <p:nvPr/>
            </p:nvSpPr>
            <p:spPr>
              <a:xfrm>
                <a:off x="5364088" y="4149080"/>
                <a:ext cx="2771400" cy="395558"/>
              </a:xfrm>
              <a:prstGeom prst="rect">
                <a:avLst/>
              </a:prstGeom>
            </p:spPr>
            <p:txBody>
              <a:bodyPr wrap="none">
                <a:spAutoFit/>
              </a:bodyPr>
              <a:lstStyle/>
              <a:p>
                <a:r>
                  <a:rPr lang="es-AR" dirty="0"/>
                  <a:t>Transición </a:t>
                </a:r>
                <a14:m>
                  <m:oMath xmlns:m="http://schemas.openxmlformats.org/officeDocument/2006/math">
                    <m:sSub>
                      <m:sSubPr>
                        <m:ctrlPr>
                          <a:rPr lang="es-AR" i="1">
                            <a:latin typeface="Cambria Math"/>
                          </a:rPr>
                        </m:ctrlPr>
                      </m:sSubPr>
                      <m:e>
                        <m:r>
                          <a:rPr lang="es-AR" i="1">
                            <a:latin typeface="Cambria Math"/>
                          </a:rPr>
                          <m:t>𝑡</m:t>
                        </m:r>
                      </m:e>
                      <m:sub>
                        <m:r>
                          <a:rPr lang="es-AR" i="1">
                            <a:latin typeface="Cambria Math"/>
                          </a:rPr>
                          <m:t>𝑗</m:t>
                        </m:r>
                      </m:sub>
                    </m:sSub>
                  </m:oMath>
                </a14:m>
                <a:r>
                  <a:rPr lang="es-AR" dirty="0"/>
                  <a:t> si sensibilizada</a:t>
                </a:r>
              </a:p>
            </p:txBody>
          </p:sp>
        </mc:Choice>
        <mc:Fallback xmlns="">
          <p:sp>
            <p:nvSpPr>
              <p:cNvPr id="7" name="6 Rectángulo"/>
              <p:cNvSpPr>
                <a:spLocks noRot="1" noChangeAspect="1" noMove="1" noResize="1" noEditPoints="1" noAdjustHandles="1" noChangeArrowheads="1" noChangeShapeType="1" noTextEdit="1"/>
              </p:cNvSpPr>
              <p:nvPr/>
            </p:nvSpPr>
            <p:spPr>
              <a:xfrm>
                <a:off x="5364088" y="4149080"/>
                <a:ext cx="2771400" cy="395558"/>
              </a:xfrm>
              <a:prstGeom prst="rect">
                <a:avLst/>
              </a:prstGeom>
              <a:blipFill rotWithShape="1">
                <a:blip r:embed="rId5"/>
                <a:stretch>
                  <a:fillRect l="-1978" t="-6154" r="-1319" b="-18462"/>
                </a:stretch>
              </a:blipFill>
            </p:spPr>
            <p:txBody>
              <a:bodyPr/>
              <a:lstStyle/>
              <a:p>
                <a:r>
                  <a:rPr lang="es-AR">
                    <a:noFill/>
                  </a:rPr>
                  <a:t> </a:t>
                </a:r>
              </a:p>
            </p:txBody>
          </p:sp>
        </mc:Fallback>
      </mc:AlternateContent>
    </p:spTree>
    <p:extLst>
      <p:ext uri="{BB962C8B-B14F-4D97-AF65-F5344CB8AC3E}">
        <p14:creationId xmlns:p14="http://schemas.microsoft.com/office/powerpoint/2010/main" val="704963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Disparo </a:t>
            </a:r>
            <a:r>
              <a:rPr lang="es-ES" dirty="0"/>
              <a:t>de una transición</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p:txBody>
              <a:bodyPr/>
              <a:lstStyle/>
              <a:p>
                <a:r>
                  <a:rPr lang="es-AR" dirty="0"/>
                  <a:t>Las transiciones sensibilizadas pueden ser disparadas, y su disparo provoca un nuevo marcado.  </a:t>
                </a:r>
                <a:endParaRPr lang="es-AR" dirty="0" smtClean="0"/>
              </a:p>
              <a:p>
                <a:r>
                  <a:rPr lang="es-AR" dirty="0" smtClean="0"/>
                  <a:t>La </a:t>
                </a:r>
                <a:r>
                  <a:rPr lang="es-AR" dirty="0"/>
                  <a:t>función para obtener el nuevo marcado provocado por el disparo de la transición </a:t>
                </a:r>
                <a14:m>
                  <m:oMath xmlns:m="http://schemas.openxmlformats.org/officeDocument/2006/math">
                    <m:sSub>
                      <m:sSubPr>
                        <m:ctrlPr>
                          <a:rPr lang="es-AR" i="1">
                            <a:latin typeface="Cambria Math"/>
                          </a:rPr>
                        </m:ctrlPr>
                      </m:sSubPr>
                      <m:e>
                        <m:r>
                          <m:rPr>
                            <m:sty m:val="p"/>
                          </m:rPr>
                          <a:rPr lang="es-AR">
                            <a:latin typeface="Cambria Math"/>
                          </a:rPr>
                          <m:t>t</m:t>
                        </m:r>
                      </m:e>
                      <m:sub>
                        <m:r>
                          <m:rPr>
                            <m:sty m:val="p"/>
                          </m:rPr>
                          <a:rPr lang="es-AR">
                            <a:latin typeface="Cambria Math"/>
                          </a:rPr>
                          <m:t>j</m:t>
                        </m:r>
                      </m:sub>
                    </m:sSub>
                  </m:oMath>
                </a14:m>
                <a:r>
                  <a:rPr lang="es-AR" dirty="0"/>
                  <a:t> se define de la siguiente manera</a:t>
                </a:r>
                <a:r>
                  <a:rPr lang="es-AR" dirty="0" smtClean="0"/>
                  <a:t>.</a:t>
                </a:r>
              </a:p>
              <a:p>
                <a:r>
                  <a:rPr lang="es-AR" b="1" dirty="0"/>
                  <a:t>Definición 6: Disparo de una </a:t>
                </a:r>
                <a:r>
                  <a:rPr lang="es-AR" b="1" dirty="0" err="1"/>
                  <a:t>RdP</a:t>
                </a:r>
                <a:endParaRPr lang="es-AR" b="1" dirty="0"/>
              </a:p>
              <a:p>
                <a:pPr lvl="1"/>
                <a:r>
                  <a:rPr lang="es-AR" dirty="0"/>
                  <a:t>Sea una </a:t>
                </a:r>
                <a:r>
                  <a:rPr lang="es-AR" dirty="0" err="1"/>
                  <a:t>RdP</a:t>
                </a:r>
                <a:r>
                  <a:rPr lang="es-AR" dirty="0"/>
                  <a:t> marcada, definida por la </a:t>
                </a:r>
                <a:r>
                  <a:rPr lang="es-AR" dirty="0" err="1"/>
                  <a:t>tupla</a:t>
                </a:r>
                <a:r>
                  <a:rPr lang="es-AR" dirty="0"/>
                  <a:t>  </a:t>
                </a:r>
                <a14:m>
                  <m:oMath xmlns:m="http://schemas.openxmlformats.org/officeDocument/2006/math">
                    <m:r>
                      <a:rPr lang="es-AR">
                        <a:latin typeface="Cambria Math"/>
                      </a:rPr>
                      <m:t>{</m:t>
                    </m:r>
                    <m:r>
                      <m:rPr>
                        <m:sty m:val="p"/>
                      </m:rPr>
                      <a:rPr lang="es-AR">
                        <a:latin typeface="Cambria Math"/>
                      </a:rPr>
                      <m:t>R</m:t>
                    </m:r>
                    <m:r>
                      <a:rPr lang="es-AR">
                        <a:latin typeface="Cambria Math"/>
                      </a:rPr>
                      <m:t>, </m:t>
                    </m:r>
                    <m:r>
                      <m:rPr>
                        <m:sty m:val="p"/>
                      </m:rPr>
                      <a:rPr lang="es-AR">
                        <a:latin typeface="Cambria Math"/>
                      </a:rPr>
                      <m:t>M</m:t>
                    </m:r>
                    <m:r>
                      <a:rPr lang="es-AR">
                        <a:latin typeface="Cambria Math"/>
                      </a:rPr>
                      <m:t>}</m:t>
                    </m:r>
                  </m:oMath>
                </a14:m>
                <a:r>
                  <a:rPr lang="es-AR" dirty="0"/>
                  <a:t>  que tenga una transición sensibilizada en condición de ser disparadas, el disparo de esta provoca un nuevo estado, es decir que la </a:t>
                </a:r>
                <a:r>
                  <a:rPr lang="es-AR" dirty="0" err="1"/>
                  <a:t>RdP</a:t>
                </a:r>
                <a:r>
                  <a:rPr lang="es-AR" dirty="0"/>
                  <a:t> evoluciona. </a:t>
                </a:r>
                <a:endParaRPr lang="es-AR" dirty="0" smtClean="0"/>
              </a:p>
              <a:p>
                <a:pPr lvl="1"/>
                <a:r>
                  <a:rPr lang="es-AR" dirty="0" smtClean="0"/>
                  <a:t>La </a:t>
                </a:r>
                <a:r>
                  <a:rPr lang="es-AR" dirty="0"/>
                  <a:t>función </a:t>
                </a:r>
                <a14:m>
                  <m:oMath xmlns:m="http://schemas.openxmlformats.org/officeDocument/2006/math">
                    <m:r>
                      <a:rPr lang="es-AR" i="1">
                        <a:latin typeface="Cambria Math"/>
                      </a:rPr>
                      <m:t>𝜕</m:t>
                    </m:r>
                    <m:r>
                      <a:rPr lang="es-AR" i="1">
                        <a:latin typeface="Cambria Math"/>
                      </a:rPr>
                      <m:t> </m:t>
                    </m:r>
                    <m:d>
                      <m:dPr>
                        <m:ctrlPr>
                          <a:rPr lang="es-AR" i="1">
                            <a:latin typeface="Cambria Math"/>
                          </a:rPr>
                        </m:ctrlPr>
                      </m:dPr>
                      <m:e>
                        <m:sSub>
                          <m:sSubPr>
                            <m:ctrlPr>
                              <a:rPr lang="es-AR" i="1">
                                <a:latin typeface="Cambria Math"/>
                              </a:rPr>
                            </m:ctrlPr>
                          </m:sSubPr>
                          <m:e>
                            <m:r>
                              <a:rPr lang="es-AR" i="1">
                                <a:latin typeface="Cambria Math"/>
                              </a:rPr>
                              <m:t>𝑚</m:t>
                            </m:r>
                          </m:e>
                          <m:sub>
                            <m:r>
                              <a:rPr lang="es-AR" i="1">
                                <a:latin typeface="Cambria Math"/>
                              </a:rPr>
                              <m:t>𝑘</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𝑗</m:t>
                            </m:r>
                          </m:sub>
                        </m:sSub>
                      </m:e>
                    </m:d>
                  </m:oMath>
                </a14:m>
                <a:r>
                  <a:rPr lang="es-AR" dirty="0"/>
                  <a:t> para obtener el nuevo marcado, a partir del marcado actual </a:t>
                </a:r>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sub>
                    </m:sSub>
                  </m:oMath>
                </a14:m>
                <a:r>
                  <a:rPr lang="es-AR" dirty="0"/>
                  <a:t>,  provocado por el disparo de la transición </a:t>
                </a:r>
                <a14:m>
                  <m:oMath xmlns:m="http://schemas.openxmlformats.org/officeDocument/2006/math">
                    <m:sSub>
                      <m:sSubPr>
                        <m:ctrlPr>
                          <a:rPr lang="es-AR" i="1">
                            <a:latin typeface="Cambria Math"/>
                          </a:rPr>
                        </m:ctrlPr>
                      </m:sSubPr>
                      <m:e>
                        <m:r>
                          <m:rPr>
                            <m:sty m:val="p"/>
                          </m:rPr>
                          <a:rPr lang="es-AR">
                            <a:latin typeface="Cambria Math"/>
                          </a:rPr>
                          <m:t>t</m:t>
                        </m:r>
                      </m:e>
                      <m:sub>
                        <m:r>
                          <m:rPr>
                            <m:sty m:val="p"/>
                          </m:rPr>
                          <a:rPr lang="es-AR">
                            <a:latin typeface="Cambria Math"/>
                          </a:rPr>
                          <m:t>j</m:t>
                        </m:r>
                      </m:sub>
                    </m:sSub>
                  </m:oMath>
                </a14:m>
                <a:r>
                  <a:rPr lang="es-AR" dirty="0"/>
                  <a:t> , se define de la siguiente manera:</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762" r="-1440"/>
                </a:stretch>
              </a:blipFill>
            </p:spPr>
            <p:txBody>
              <a:bodyPr/>
              <a:lstStyle/>
              <a:p>
                <a:r>
                  <a:rPr lang="es-AR">
                    <a:noFill/>
                  </a:rPr>
                  <a:t> </a:t>
                </a:r>
              </a:p>
            </p:txBody>
          </p:sp>
        </mc:Fallback>
      </mc:AlternateContent>
    </p:spTree>
    <p:extLst>
      <p:ext uri="{BB962C8B-B14F-4D97-AF65-F5344CB8AC3E}">
        <p14:creationId xmlns:p14="http://schemas.microsoft.com/office/powerpoint/2010/main" val="531241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Disparo de una transición</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0" y="1412776"/>
                <a:ext cx="8460432" cy="5445224"/>
              </a:xfrm>
            </p:spPr>
            <p:txBody>
              <a:bodyPr>
                <a:normAutofit/>
              </a:bodyPr>
              <a:lstStyle/>
              <a:p>
                <a:r>
                  <a:rPr lang="es-AR" dirty="0"/>
                  <a:t> </a:t>
                </a:r>
              </a:p>
              <a:p>
                <a14:m>
                  <m:oMath xmlns:m="http://schemas.openxmlformats.org/officeDocument/2006/math">
                    <m:r>
                      <a:rPr lang="es-AR" i="1">
                        <a:latin typeface="Cambria Math"/>
                      </a:rPr>
                      <m:t>𝜕</m:t>
                    </m:r>
                    <m:r>
                      <a:rPr lang="es-AR" i="1">
                        <a:latin typeface="Cambria Math"/>
                      </a:rPr>
                      <m:t> </m:t>
                    </m:r>
                    <m:d>
                      <m:dPr>
                        <m:ctrlPr>
                          <a:rPr lang="es-AR" i="1">
                            <a:latin typeface="Cambria Math"/>
                          </a:rPr>
                        </m:ctrlPr>
                      </m:dPr>
                      <m:e>
                        <m:sSub>
                          <m:sSubPr>
                            <m:ctrlPr>
                              <a:rPr lang="es-AR" i="1">
                                <a:latin typeface="Cambria Math"/>
                              </a:rPr>
                            </m:ctrlPr>
                          </m:sSubPr>
                          <m:e>
                            <m:r>
                              <a:rPr lang="es-AR" i="1">
                                <a:latin typeface="Cambria Math"/>
                              </a:rPr>
                              <m:t>𝑚</m:t>
                            </m:r>
                          </m:e>
                          <m:sub>
                            <m:r>
                              <a:rPr lang="es-AR" i="1">
                                <a:latin typeface="Cambria Math"/>
                              </a:rPr>
                              <m:t>𝑘</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𝑗</m:t>
                            </m:r>
                          </m:sub>
                        </m:sSub>
                      </m:e>
                    </m:d>
                    <m:r>
                      <a:rPr lang="es-AR" i="1">
                        <a:latin typeface="Cambria Math"/>
                      </a:rPr>
                      <m:t>= </m:t>
                    </m:r>
                    <m:d>
                      <m:dPr>
                        <m:begChr m:val="{"/>
                        <m:endChr m:val=""/>
                        <m:ctrlPr>
                          <a:rPr lang="es-AR" i="1">
                            <a:latin typeface="Cambria Math"/>
                          </a:rPr>
                        </m:ctrlPr>
                      </m:dPr>
                      <m:e>
                        <m:eqArr>
                          <m:eqArrPr>
                            <m:ctrlPr>
                              <a:rPr lang="es-AR" i="1">
                                <a:latin typeface="Cambria Math"/>
                              </a:rPr>
                            </m:ctrlPr>
                          </m:eqArrPr>
                          <m:e>
                            <m:sSub>
                              <m:sSubPr>
                                <m:ctrlPr>
                                  <a:rPr lang="es-AR" i="1">
                                    <a:latin typeface="Cambria Math"/>
                                  </a:rPr>
                                </m:ctrlPr>
                              </m:sSubPr>
                              <m:e>
                                <m:r>
                                  <a:rPr lang="es-AR" i="1">
                                    <a:latin typeface="Cambria Math"/>
                                  </a:rPr>
                                  <m:t>𝑚</m:t>
                                </m:r>
                              </m:e>
                              <m:sub>
                                <m:r>
                                  <a:rPr lang="es-AR" i="1">
                                    <a:latin typeface="Cambria Math"/>
                                  </a:rPr>
                                  <m:t>𝑘</m:t>
                                </m:r>
                                <m:r>
                                  <a:rPr lang="es-AR" i="1">
                                    <a:latin typeface="Cambria Math"/>
                                  </a:rPr>
                                  <m:t>+1</m:t>
                                </m:r>
                              </m:sub>
                            </m:sSub>
                            <m:d>
                              <m:dPr>
                                <m:ctrlPr>
                                  <a:rPr lang="es-AR" i="1">
                                    <a:latin typeface="Cambria Math"/>
                                  </a:rPr>
                                </m:ctrlPr>
                              </m:dPr>
                              <m:e>
                                <m:sSub>
                                  <m:sSubPr>
                                    <m:ctrlPr>
                                      <a:rPr lang="es-AR" i="1">
                                        <a:latin typeface="Cambria Math"/>
                                      </a:rPr>
                                    </m:ctrlPr>
                                  </m:sSubPr>
                                  <m:e>
                                    <m:r>
                                      <a:rPr lang="es-AR" i="1">
                                        <a:latin typeface="Cambria Math"/>
                                      </a:rPr>
                                      <m:t>𝑝</m:t>
                                    </m:r>
                                  </m:e>
                                  <m:sub>
                                    <m:r>
                                      <a:rPr lang="es-AR" i="1">
                                        <a:latin typeface="Cambria Math"/>
                                      </a:rPr>
                                      <m:t>𝑖</m:t>
                                    </m:r>
                                  </m:sub>
                                </m:sSub>
                              </m:e>
                            </m:d>
                            <m:r>
                              <a:rPr lang="es-AR" i="1">
                                <a:latin typeface="Cambria Math"/>
                              </a:rPr>
                              <m:t>= </m:t>
                            </m:r>
                            <m:sSub>
                              <m:sSubPr>
                                <m:ctrlPr>
                                  <a:rPr lang="es-AR" i="1">
                                    <a:latin typeface="Cambria Math"/>
                                  </a:rPr>
                                </m:ctrlPr>
                              </m:sSubPr>
                              <m:e>
                                <m:r>
                                  <a:rPr lang="es-AR" i="1">
                                    <a:latin typeface="Cambria Math"/>
                                  </a:rPr>
                                  <m:t>𝑚</m:t>
                                </m:r>
                              </m:e>
                              <m:sub>
                                <m:r>
                                  <a:rPr lang="es-AR" i="1">
                                    <a:latin typeface="Cambria Math"/>
                                  </a:rPr>
                                  <m:t>𝑘</m:t>
                                </m:r>
                              </m:sub>
                            </m:sSub>
                            <m:d>
                              <m:dPr>
                                <m:ctrlPr>
                                  <a:rPr lang="es-AR" i="1">
                                    <a:latin typeface="Cambria Math"/>
                                  </a:rPr>
                                </m:ctrlPr>
                              </m:dPr>
                              <m:e>
                                <m:sSub>
                                  <m:sSubPr>
                                    <m:ctrlPr>
                                      <a:rPr lang="es-AR" i="1">
                                        <a:latin typeface="Cambria Math"/>
                                      </a:rPr>
                                    </m:ctrlPr>
                                  </m:sSubPr>
                                  <m:e>
                                    <m:r>
                                      <a:rPr lang="es-AR" i="1">
                                        <a:latin typeface="Cambria Math"/>
                                      </a:rPr>
                                      <m:t>𝑝</m:t>
                                    </m:r>
                                  </m:e>
                                  <m:sub>
                                    <m:r>
                                      <a:rPr lang="es-AR" i="1">
                                        <a:latin typeface="Cambria Math"/>
                                      </a:rPr>
                                      <m:t>𝑖</m:t>
                                    </m:r>
                                  </m:sub>
                                </m:sSub>
                              </m:e>
                            </m:d>
                            <m:r>
                              <a:rPr lang="es-AR" i="1">
                                <a:latin typeface="Cambria Math"/>
                              </a:rPr>
                              <m:t>−</m:t>
                            </m:r>
                            <m:sSub>
                              <m:sSubPr>
                                <m:ctrlPr>
                                  <a:rPr lang="es-AR" i="1">
                                    <a:latin typeface="Cambria Math"/>
                                  </a:rPr>
                                </m:ctrlPr>
                              </m:sSubPr>
                              <m:e>
                                <m:r>
                                  <a:rPr lang="es-AR" i="1">
                                    <a:latin typeface="Cambria Math"/>
                                  </a:rPr>
                                  <m:t>𝑤</m:t>
                                </m:r>
                              </m:e>
                              <m:sub>
                                <m:r>
                                  <a:rPr lang="es-AR" i="1">
                                    <a:latin typeface="Cambria Math"/>
                                  </a:rPr>
                                  <m:t>𝑖𝑗</m:t>
                                </m:r>
                              </m:sub>
                            </m:sSub>
                            <m:r>
                              <a:rPr lang="es-AR" i="1">
                                <a:latin typeface="Cambria Math"/>
                              </a:rPr>
                              <m:t> ,  ∀ </m:t>
                            </m:r>
                            <m:sSub>
                              <m:sSubPr>
                                <m:ctrlPr>
                                  <a:rPr lang="es-AR" i="1">
                                    <a:latin typeface="Cambria Math"/>
                                  </a:rPr>
                                </m:ctrlPr>
                              </m:sSubPr>
                              <m:e>
                                <m:r>
                                  <a:rPr lang="es-AR" i="1">
                                    <a:latin typeface="Cambria Math"/>
                                  </a:rPr>
                                  <m:t>𝑝</m:t>
                                </m:r>
                              </m:e>
                              <m:sub>
                                <m:r>
                                  <a:rPr lang="es-AR" i="1">
                                    <a:latin typeface="Cambria Math"/>
                                  </a:rPr>
                                  <m:t>𝑖</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m:t>
                            </m:r>
                          </m:e>
                          <m:e>
                            <m:sSub>
                              <m:sSubPr>
                                <m:ctrlPr>
                                  <a:rPr lang="es-AR" i="1">
                                    <a:latin typeface="Cambria Math"/>
                                  </a:rPr>
                                </m:ctrlPr>
                              </m:sSubPr>
                              <m:e>
                                <m:r>
                                  <a:rPr lang="es-AR" i="1">
                                    <a:latin typeface="Cambria Math"/>
                                  </a:rPr>
                                  <m:t>𝑚</m:t>
                                </m:r>
                              </m:e>
                              <m:sub>
                                <m:r>
                                  <a:rPr lang="es-AR" i="1">
                                    <a:latin typeface="Cambria Math"/>
                                  </a:rPr>
                                  <m:t>𝑘</m:t>
                                </m:r>
                                <m:r>
                                  <a:rPr lang="es-AR" i="1">
                                    <a:latin typeface="Cambria Math"/>
                                  </a:rPr>
                                  <m:t>+1</m:t>
                                </m:r>
                              </m:sub>
                            </m:sSub>
                            <m:d>
                              <m:dPr>
                                <m:ctrlPr>
                                  <a:rPr lang="es-AR" i="1">
                                    <a:latin typeface="Cambria Math"/>
                                  </a:rPr>
                                </m:ctrlPr>
                              </m:dPr>
                              <m:e>
                                <m:sSub>
                                  <m:sSubPr>
                                    <m:ctrlPr>
                                      <a:rPr lang="es-AR" i="1">
                                        <a:latin typeface="Cambria Math"/>
                                      </a:rPr>
                                    </m:ctrlPr>
                                  </m:sSubPr>
                                  <m:e>
                                    <m:r>
                                      <a:rPr lang="es-AR" i="1">
                                        <a:latin typeface="Cambria Math"/>
                                      </a:rPr>
                                      <m:t>𝑝</m:t>
                                    </m:r>
                                  </m:e>
                                  <m:sub>
                                    <m:r>
                                      <a:rPr lang="es-AR" i="1">
                                        <a:latin typeface="Cambria Math"/>
                                      </a:rPr>
                                      <m:t>𝑖</m:t>
                                    </m:r>
                                  </m:sub>
                                </m:sSub>
                              </m:e>
                            </m:d>
                            <m:r>
                              <a:rPr lang="es-AR" i="1">
                                <a:latin typeface="Cambria Math"/>
                              </a:rPr>
                              <m:t>= </m:t>
                            </m:r>
                            <m:sSub>
                              <m:sSubPr>
                                <m:ctrlPr>
                                  <a:rPr lang="es-AR" i="1">
                                    <a:latin typeface="Cambria Math"/>
                                  </a:rPr>
                                </m:ctrlPr>
                              </m:sSubPr>
                              <m:e>
                                <m:r>
                                  <a:rPr lang="es-AR" i="1">
                                    <a:latin typeface="Cambria Math"/>
                                  </a:rPr>
                                  <m:t>𝑚</m:t>
                                </m:r>
                              </m:e>
                              <m:sub>
                                <m:r>
                                  <a:rPr lang="es-AR" i="1">
                                    <a:latin typeface="Cambria Math"/>
                                  </a:rPr>
                                  <m:t>𝑘</m:t>
                                </m:r>
                              </m:sub>
                            </m:sSub>
                            <m:d>
                              <m:dPr>
                                <m:ctrlPr>
                                  <a:rPr lang="es-AR" i="1">
                                    <a:latin typeface="Cambria Math"/>
                                  </a:rPr>
                                </m:ctrlPr>
                              </m:dPr>
                              <m:e>
                                <m:sSub>
                                  <m:sSubPr>
                                    <m:ctrlPr>
                                      <a:rPr lang="es-AR" i="1">
                                        <a:latin typeface="Cambria Math"/>
                                      </a:rPr>
                                    </m:ctrlPr>
                                  </m:sSubPr>
                                  <m:e>
                                    <m:r>
                                      <a:rPr lang="es-AR" i="1">
                                        <a:latin typeface="Cambria Math"/>
                                      </a:rPr>
                                      <m:t>𝑝</m:t>
                                    </m:r>
                                  </m:e>
                                  <m:sub>
                                    <m:r>
                                      <a:rPr lang="es-AR" i="1">
                                        <a:latin typeface="Cambria Math"/>
                                      </a:rPr>
                                      <m:t>𝑖</m:t>
                                    </m:r>
                                  </m:sub>
                                </m:sSub>
                              </m:e>
                            </m:d>
                            <m:r>
                              <a:rPr lang="es-AR" i="1">
                                <a:latin typeface="Cambria Math"/>
                              </a:rPr>
                              <m:t>+</m:t>
                            </m:r>
                            <m:sSub>
                              <m:sSubPr>
                                <m:ctrlPr>
                                  <a:rPr lang="es-AR" i="1">
                                    <a:latin typeface="Cambria Math"/>
                                  </a:rPr>
                                </m:ctrlPr>
                              </m:sSubPr>
                              <m:e>
                                <m:r>
                                  <a:rPr lang="es-AR" i="1">
                                    <a:latin typeface="Cambria Math"/>
                                  </a:rPr>
                                  <m:t>𝑤</m:t>
                                </m:r>
                              </m:e>
                              <m:sub>
                                <m:r>
                                  <a:rPr lang="es-AR" i="1">
                                    <a:latin typeface="Cambria Math"/>
                                  </a:rPr>
                                  <m:t>𝑗𝑖</m:t>
                                </m:r>
                              </m:sub>
                            </m:sSub>
                            <m:r>
                              <a:rPr lang="es-AR" i="1">
                                <a:latin typeface="Cambria Math"/>
                              </a:rPr>
                              <m:t> ,  ∀ </m:t>
                            </m:r>
                            <m:sSub>
                              <m:sSubPr>
                                <m:ctrlPr>
                                  <a:rPr lang="es-AR" i="1">
                                    <a:latin typeface="Cambria Math"/>
                                  </a:rPr>
                                </m:ctrlPr>
                              </m:sSubPr>
                              <m:e>
                                <m:r>
                                  <a:rPr lang="es-AR" i="1">
                                    <a:latin typeface="Cambria Math"/>
                                  </a:rPr>
                                  <m:t>𝑝</m:t>
                                </m:r>
                              </m:e>
                              <m:sub>
                                <m:r>
                                  <a:rPr lang="es-AR" i="1">
                                    <a:latin typeface="Cambria Math"/>
                                  </a:rPr>
                                  <m:t>𝑖</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m:t>
                            </m:r>
                          </m:e>
                          <m:e>
                            <m:sSub>
                              <m:sSubPr>
                                <m:ctrlPr>
                                  <a:rPr lang="es-AR" i="1">
                                    <a:latin typeface="Cambria Math"/>
                                  </a:rPr>
                                </m:ctrlPr>
                              </m:sSubPr>
                              <m:e>
                                <m:r>
                                  <a:rPr lang="es-AR" i="1">
                                    <a:latin typeface="Cambria Math"/>
                                  </a:rPr>
                                  <m:t>𝑚</m:t>
                                </m:r>
                              </m:e>
                              <m:sub>
                                <m:r>
                                  <a:rPr lang="es-AR" i="1">
                                    <a:latin typeface="Cambria Math"/>
                                  </a:rPr>
                                  <m:t>𝑘</m:t>
                                </m:r>
                                <m:r>
                                  <a:rPr lang="es-AR" i="1">
                                    <a:latin typeface="Cambria Math"/>
                                  </a:rPr>
                                  <m:t>+1</m:t>
                                </m:r>
                              </m:sub>
                            </m:sSub>
                            <m:d>
                              <m:dPr>
                                <m:ctrlPr>
                                  <a:rPr lang="es-AR" i="1">
                                    <a:latin typeface="Cambria Math"/>
                                  </a:rPr>
                                </m:ctrlPr>
                              </m:dPr>
                              <m:e>
                                <m:sSub>
                                  <m:sSubPr>
                                    <m:ctrlPr>
                                      <a:rPr lang="es-AR" i="1">
                                        <a:latin typeface="Cambria Math"/>
                                      </a:rPr>
                                    </m:ctrlPr>
                                  </m:sSubPr>
                                  <m:e>
                                    <m:r>
                                      <a:rPr lang="es-AR" i="1">
                                        <a:latin typeface="Cambria Math"/>
                                      </a:rPr>
                                      <m:t>𝑝</m:t>
                                    </m:r>
                                  </m:e>
                                  <m:sub>
                                    <m:r>
                                      <a:rPr lang="es-AR" i="1">
                                        <a:latin typeface="Cambria Math"/>
                                      </a:rPr>
                                      <m:t>𝑖</m:t>
                                    </m:r>
                                  </m:sub>
                                </m:sSub>
                              </m:e>
                            </m:d>
                            <m:r>
                              <a:rPr lang="es-AR" i="1">
                                <a:latin typeface="Cambria Math"/>
                              </a:rPr>
                              <m:t>= </m:t>
                            </m:r>
                            <m:sSub>
                              <m:sSubPr>
                                <m:ctrlPr>
                                  <a:rPr lang="es-AR" i="1">
                                    <a:latin typeface="Cambria Math"/>
                                  </a:rPr>
                                </m:ctrlPr>
                              </m:sSubPr>
                              <m:e>
                                <m:r>
                                  <a:rPr lang="es-AR" i="1">
                                    <a:latin typeface="Cambria Math"/>
                                  </a:rPr>
                                  <m:t>𝑚</m:t>
                                </m:r>
                              </m:e>
                              <m:sub>
                                <m:r>
                                  <a:rPr lang="es-AR" i="1">
                                    <a:latin typeface="Cambria Math"/>
                                  </a:rPr>
                                  <m:t>𝑘</m:t>
                                </m:r>
                              </m:sub>
                            </m:sSub>
                            <m:d>
                              <m:dPr>
                                <m:ctrlPr>
                                  <a:rPr lang="es-AR" i="1">
                                    <a:latin typeface="Cambria Math"/>
                                  </a:rPr>
                                </m:ctrlPr>
                              </m:dPr>
                              <m:e>
                                <m:sSub>
                                  <m:sSubPr>
                                    <m:ctrlPr>
                                      <a:rPr lang="es-AR" i="1">
                                        <a:latin typeface="Cambria Math"/>
                                      </a:rPr>
                                    </m:ctrlPr>
                                  </m:sSubPr>
                                  <m:e>
                                    <m:r>
                                      <a:rPr lang="es-AR" i="1">
                                        <a:latin typeface="Cambria Math"/>
                                      </a:rPr>
                                      <m:t>𝑝</m:t>
                                    </m:r>
                                  </m:e>
                                  <m:sub>
                                    <m:r>
                                      <a:rPr lang="es-AR" i="1">
                                        <a:latin typeface="Cambria Math"/>
                                      </a:rPr>
                                      <m:t>𝑖</m:t>
                                    </m:r>
                                  </m:sub>
                                </m:sSub>
                              </m:e>
                            </m:d>
                            <m:r>
                              <a:rPr lang="es-AR" i="1">
                                <a:latin typeface="Cambria Math"/>
                              </a:rPr>
                              <m:t>,  </m:t>
                            </m:r>
                            <m:r>
                              <a:rPr lang="es-AR" i="1">
                                <a:latin typeface="Cambria Math"/>
                              </a:rPr>
                              <m:t>𝑒𝑛</m:t>
                            </m:r>
                            <m:r>
                              <a:rPr lang="es-AR" i="1">
                                <a:latin typeface="Cambria Math"/>
                              </a:rPr>
                              <m:t> </m:t>
                            </m:r>
                            <m:r>
                              <a:rPr lang="es-AR" i="1">
                                <a:latin typeface="Cambria Math"/>
                              </a:rPr>
                              <m:t>𝑡𝑜𝑑𝑜𝑠</m:t>
                            </m:r>
                            <m:r>
                              <a:rPr lang="es-AR" i="1">
                                <a:latin typeface="Cambria Math"/>
                              </a:rPr>
                              <m:t> </m:t>
                            </m:r>
                            <m:r>
                              <a:rPr lang="es-AR" i="1">
                                <a:latin typeface="Cambria Math"/>
                              </a:rPr>
                              <m:t>𝑙𝑜𝑠</m:t>
                            </m:r>
                            <m:r>
                              <a:rPr lang="es-AR" i="1">
                                <a:latin typeface="Cambria Math"/>
                              </a:rPr>
                              <m:t> </m:t>
                            </m:r>
                            <m:r>
                              <a:rPr lang="es-AR" i="1">
                                <a:latin typeface="Cambria Math"/>
                              </a:rPr>
                              <m:t>𝑜𝑡𝑟𝑜𝑠</m:t>
                            </m:r>
                            <m:r>
                              <a:rPr lang="es-AR" i="1">
                                <a:latin typeface="Cambria Math"/>
                              </a:rPr>
                              <m:t> </m:t>
                            </m:r>
                            <m:r>
                              <a:rPr lang="es-AR" i="1">
                                <a:latin typeface="Cambria Math"/>
                              </a:rPr>
                              <m:t>𝑐𝑎𝑠𝑜𝑠</m:t>
                            </m:r>
                          </m:e>
                        </m:eqArr>
                      </m:e>
                    </m:d>
                  </m:oMath>
                </a14:m>
                <a:endParaRPr lang="es-AR" dirty="0"/>
              </a:p>
              <a:p>
                <a:r>
                  <a:rPr lang="es-AR" dirty="0"/>
                  <a:t> </a:t>
                </a:r>
              </a:p>
              <a:p>
                <a:pPr lvl="1"/>
                <a:r>
                  <a:rPr lang="es-AR" dirty="0"/>
                  <a:t>Dónde:</a:t>
                </a:r>
              </a:p>
              <a:p>
                <a:pPr lvl="1"/>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sub>
                    </m:sSub>
                    <m:d>
                      <m:dPr>
                        <m:ctrlPr>
                          <a:rPr lang="es-AR" i="1">
                            <a:latin typeface="Cambria Math"/>
                          </a:rPr>
                        </m:ctrlPr>
                      </m:dPr>
                      <m:e>
                        <m:sSub>
                          <m:sSubPr>
                            <m:ctrlPr>
                              <a:rPr lang="es-AR" i="1">
                                <a:latin typeface="Cambria Math"/>
                              </a:rPr>
                            </m:ctrlPr>
                          </m:sSubPr>
                          <m:e>
                            <m:r>
                              <a:rPr lang="es-AR" i="1">
                                <a:latin typeface="Cambria Math"/>
                              </a:rPr>
                              <m:t>𝑝</m:t>
                            </m:r>
                          </m:e>
                          <m:sub>
                            <m:r>
                              <a:rPr lang="es-AR" i="1">
                                <a:latin typeface="Cambria Math"/>
                              </a:rPr>
                              <m:t>𝑖</m:t>
                            </m:r>
                          </m:sub>
                        </m:sSub>
                      </m:e>
                    </m:d>
                    <m:r>
                      <a:rPr lang="es-AR" i="1">
                        <a:latin typeface="Cambria Math"/>
                      </a:rPr>
                      <m:t>𝑒𝑠</m:t>
                    </m:r>
                    <m:r>
                      <a:rPr lang="es-AR" i="1">
                        <a:latin typeface="Cambria Math"/>
                      </a:rPr>
                      <m:t> </m:t>
                    </m:r>
                    <m:r>
                      <a:rPr lang="es-AR" i="1">
                        <a:latin typeface="Cambria Math"/>
                      </a:rPr>
                      <m:t>𝑒𝑙</m:t>
                    </m:r>
                    <m:r>
                      <a:rPr lang="es-AR" i="1">
                        <a:latin typeface="Cambria Math"/>
                      </a:rPr>
                      <m:t> </m:t>
                    </m:r>
                    <m:r>
                      <a:rPr lang="es-AR" i="1">
                        <a:latin typeface="Cambria Math"/>
                      </a:rPr>
                      <m:t>𝑚𝑎𝑟𝑐𝑎𝑑𝑜</m:t>
                    </m:r>
                    <m:r>
                      <a:rPr lang="es-AR" i="1">
                        <a:latin typeface="Cambria Math"/>
                      </a:rPr>
                      <m:t> </m:t>
                    </m:r>
                    <m:r>
                      <a:rPr lang="es-AR" i="1">
                        <a:latin typeface="Cambria Math"/>
                      </a:rPr>
                      <m:t>𝑑𝑒</m:t>
                    </m:r>
                    <m:r>
                      <a:rPr lang="es-AR" i="1">
                        <a:latin typeface="Cambria Math"/>
                      </a:rPr>
                      <m:t> </m:t>
                    </m:r>
                    <m:r>
                      <a:rPr lang="es-AR" i="1">
                        <a:latin typeface="Cambria Math"/>
                      </a:rPr>
                      <m:t>𝑙𝑎</m:t>
                    </m:r>
                    <m:r>
                      <a:rPr lang="es-AR" i="1">
                        <a:latin typeface="Cambria Math"/>
                      </a:rPr>
                      <m:t> </m:t>
                    </m:r>
                    <m:r>
                      <a:rPr lang="es-AR" i="1">
                        <a:latin typeface="Cambria Math"/>
                      </a:rPr>
                      <m:t>𝑝𝑙𝑎𝑧𝑎</m:t>
                    </m:r>
                    <m:r>
                      <a:rPr lang="es-AR" i="1">
                        <a:latin typeface="Cambria Math"/>
                      </a:rPr>
                      <m:t> </m:t>
                    </m:r>
                    <m:sSub>
                      <m:sSubPr>
                        <m:ctrlPr>
                          <a:rPr lang="es-AR" i="1">
                            <a:latin typeface="Cambria Math"/>
                          </a:rPr>
                        </m:ctrlPr>
                      </m:sSubPr>
                      <m:e>
                        <m:r>
                          <a:rPr lang="es-AR" i="1">
                            <a:latin typeface="Cambria Math"/>
                          </a:rPr>
                          <m:t>𝑝</m:t>
                        </m:r>
                      </m:e>
                      <m:sub>
                        <m:r>
                          <a:rPr lang="es-AR" i="1">
                            <a:latin typeface="Cambria Math"/>
                          </a:rPr>
                          <m:t>𝑖</m:t>
                        </m:r>
                      </m:sub>
                    </m:sSub>
                    <m:r>
                      <a:rPr lang="es-AR" i="1">
                        <a:latin typeface="Cambria Math"/>
                      </a:rPr>
                      <m:t>  </m:t>
                    </m:r>
                    <m:r>
                      <a:rPr lang="es-AR" i="1">
                        <a:latin typeface="Cambria Math"/>
                      </a:rPr>
                      <m:t>𝑎𝑛𝑡𝑒𝑠</m:t>
                    </m:r>
                    <m:r>
                      <a:rPr lang="es-AR" i="1">
                        <a:latin typeface="Cambria Math"/>
                      </a:rPr>
                      <m:t> </m:t>
                    </m:r>
                    <m:r>
                      <a:rPr lang="es-AR" i="1">
                        <a:latin typeface="Cambria Math"/>
                      </a:rPr>
                      <m:t>𝑑𝑒𝑙</m:t>
                    </m:r>
                    <m:r>
                      <a:rPr lang="es-AR" i="1">
                        <a:latin typeface="Cambria Math"/>
                      </a:rPr>
                      <m:t> </m:t>
                    </m:r>
                    <m:r>
                      <a:rPr lang="es-AR" i="1">
                        <a:latin typeface="Cambria Math"/>
                      </a:rPr>
                      <m:t>𝑑𝑖𝑠𝑝𝑎𝑟𝑜</m:t>
                    </m:r>
                  </m:oMath>
                </a14:m>
                <a:endParaRPr lang="es-AR" dirty="0"/>
              </a:p>
              <a:p>
                <a:pPr lvl="1"/>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r>
                          <a:rPr lang="es-AR" i="1">
                            <a:latin typeface="Cambria Math"/>
                          </a:rPr>
                          <m:t>+1</m:t>
                        </m:r>
                      </m:sub>
                    </m:sSub>
                    <m:d>
                      <m:dPr>
                        <m:ctrlPr>
                          <a:rPr lang="es-AR" i="1">
                            <a:latin typeface="Cambria Math"/>
                          </a:rPr>
                        </m:ctrlPr>
                      </m:dPr>
                      <m:e>
                        <m:sSub>
                          <m:sSubPr>
                            <m:ctrlPr>
                              <a:rPr lang="es-AR" i="1">
                                <a:latin typeface="Cambria Math"/>
                              </a:rPr>
                            </m:ctrlPr>
                          </m:sSubPr>
                          <m:e>
                            <m:r>
                              <a:rPr lang="es-AR" i="1">
                                <a:latin typeface="Cambria Math"/>
                              </a:rPr>
                              <m:t>𝑝</m:t>
                            </m:r>
                          </m:e>
                          <m:sub>
                            <m:r>
                              <a:rPr lang="es-AR" i="1">
                                <a:latin typeface="Cambria Math"/>
                              </a:rPr>
                              <m:t>𝑖</m:t>
                            </m:r>
                          </m:sub>
                        </m:sSub>
                      </m:e>
                    </m:d>
                    <m:r>
                      <a:rPr lang="es-AR" i="1">
                        <a:latin typeface="Cambria Math"/>
                      </a:rPr>
                      <m:t> </m:t>
                    </m:r>
                    <m:r>
                      <a:rPr lang="es-AR" i="1">
                        <a:latin typeface="Cambria Math"/>
                      </a:rPr>
                      <m:t>𝑒𝑠</m:t>
                    </m:r>
                    <m:r>
                      <a:rPr lang="es-AR" i="1">
                        <a:latin typeface="Cambria Math"/>
                      </a:rPr>
                      <m:t> </m:t>
                    </m:r>
                    <m:r>
                      <a:rPr lang="es-AR" i="1">
                        <a:latin typeface="Cambria Math"/>
                      </a:rPr>
                      <m:t>𝑒𝑙</m:t>
                    </m:r>
                    <m:r>
                      <a:rPr lang="es-AR" i="1">
                        <a:latin typeface="Cambria Math"/>
                      </a:rPr>
                      <m:t> </m:t>
                    </m:r>
                    <m:r>
                      <a:rPr lang="es-AR" i="1">
                        <a:latin typeface="Cambria Math"/>
                      </a:rPr>
                      <m:t>𝑚𝑎𝑟𝑐𝑎𝑑𝑜</m:t>
                    </m:r>
                    <m:r>
                      <a:rPr lang="es-AR" i="1">
                        <a:latin typeface="Cambria Math"/>
                      </a:rPr>
                      <m:t> </m:t>
                    </m:r>
                    <m:r>
                      <a:rPr lang="es-AR" i="1">
                        <a:latin typeface="Cambria Math"/>
                      </a:rPr>
                      <m:t>𝑑𝑒</m:t>
                    </m:r>
                    <m:r>
                      <a:rPr lang="es-AR" i="1">
                        <a:latin typeface="Cambria Math"/>
                      </a:rPr>
                      <m:t> </m:t>
                    </m:r>
                    <m:r>
                      <a:rPr lang="es-AR" i="1">
                        <a:latin typeface="Cambria Math"/>
                      </a:rPr>
                      <m:t>𝑙𝑎</m:t>
                    </m:r>
                    <m:r>
                      <a:rPr lang="es-AR" i="1">
                        <a:latin typeface="Cambria Math"/>
                      </a:rPr>
                      <m:t> </m:t>
                    </m:r>
                    <m:r>
                      <a:rPr lang="es-AR" i="1">
                        <a:latin typeface="Cambria Math"/>
                      </a:rPr>
                      <m:t>𝑝𝑙𝑎𝑧𝑎</m:t>
                    </m:r>
                    <m:r>
                      <a:rPr lang="es-AR" i="1">
                        <a:latin typeface="Cambria Math"/>
                      </a:rPr>
                      <m:t> </m:t>
                    </m:r>
                    <m:sSub>
                      <m:sSubPr>
                        <m:ctrlPr>
                          <a:rPr lang="es-AR" i="1">
                            <a:latin typeface="Cambria Math"/>
                          </a:rPr>
                        </m:ctrlPr>
                      </m:sSubPr>
                      <m:e>
                        <m:r>
                          <a:rPr lang="es-AR" i="1">
                            <a:latin typeface="Cambria Math"/>
                          </a:rPr>
                          <m:t>𝑝</m:t>
                        </m:r>
                      </m:e>
                      <m:sub>
                        <m:r>
                          <a:rPr lang="es-AR" i="1">
                            <a:latin typeface="Cambria Math"/>
                          </a:rPr>
                          <m:t>𝑖</m:t>
                        </m:r>
                      </m:sub>
                    </m:sSub>
                    <m:r>
                      <a:rPr lang="es-AR" i="1">
                        <a:latin typeface="Cambria Math"/>
                      </a:rPr>
                      <m:t> </m:t>
                    </m:r>
                    <m:r>
                      <a:rPr lang="es-AR" i="1">
                        <a:latin typeface="Cambria Math"/>
                      </a:rPr>
                      <m:t>𝑑𝑒𝑠𝑝𝑢𝑒𝑠</m:t>
                    </m:r>
                    <m:r>
                      <a:rPr lang="es-AR" i="1">
                        <a:latin typeface="Cambria Math"/>
                      </a:rPr>
                      <m:t> </m:t>
                    </m:r>
                    <m:r>
                      <a:rPr lang="es-AR" i="1">
                        <a:latin typeface="Cambria Math"/>
                      </a:rPr>
                      <m:t>𝑑𝑒𝑙</m:t>
                    </m:r>
                    <m:r>
                      <a:rPr lang="es-AR" i="1">
                        <a:latin typeface="Cambria Math"/>
                      </a:rPr>
                      <m:t> </m:t>
                    </m:r>
                    <m:r>
                      <a:rPr lang="es-AR" i="1">
                        <a:latin typeface="Cambria Math"/>
                      </a:rPr>
                      <m:t>𝑑𝑖𝑠𝑝𝑎𝑟𝑜</m:t>
                    </m:r>
                    <m:r>
                      <a:rPr lang="es-AR" i="1">
                        <a:latin typeface="Cambria Math"/>
                      </a:rPr>
                      <m:t> </m:t>
                    </m:r>
                    <m:r>
                      <a:rPr lang="es-AR" i="1">
                        <a:latin typeface="Cambria Math"/>
                      </a:rPr>
                      <m:t>𝑑𝑒𝑙</m:t>
                    </m:r>
                    <m:r>
                      <a:rPr lang="es-AR" i="1">
                        <a:latin typeface="Cambria Math"/>
                      </a:rPr>
                      <m:t> </m:t>
                    </m:r>
                    <m:r>
                      <a:rPr lang="es-AR" i="1">
                        <a:latin typeface="Cambria Math"/>
                      </a:rPr>
                      <m:t>𝑑𝑖𝑠𝑝𝑎𝑟𝑜</m:t>
                    </m:r>
                  </m:oMath>
                </a14:m>
                <a:endParaRPr lang="es-AR" dirty="0"/>
              </a:p>
              <a:p>
                <a:pPr lvl="1"/>
                <a14:m>
                  <m:oMath xmlns:m="http://schemas.openxmlformats.org/officeDocument/2006/math">
                    <m:sSub>
                      <m:sSubPr>
                        <m:ctrlPr>
                          <a:rPr lang="es-AR" i="1">
                            <a:latin typeface="Cambria Math"/>
                          </a:rPr>
                        </m:ctrlPr>
                      </m:sSubPr>
                      <m:e>
                        <m:r>
                          <a:rPr lang="es-AR" i="1">
                            <a:latin typeface="Cambria Math"/>
                          </a:rPr>
                          <m:t>𝑤</m:t>
                        </m:r>
                      </m:e>
                      <m:sub>
                        <m:r>
                          <a:rPr lang="es-AR" i="1">
                            <a:latin typeface="Cambria Math"/>
                          </a:rPr>
                          <m:t>𝑖𝑗</m:t>
                        </m:r>
                      </m:sub>
                    </m:sSub>
                    <m:r>
                      <a:rPr lang="es-AR" i="1">
                        <a:latin typeface="Cambria Math"/>
                      </a:rPr>
                      <m:t> </m:t>
                    </m:r>
                    <m:r>
                      <a:rPr lang="es-AR" i="1">
                        <a:latin typeface="Cambria Math"/>
                      </a:rPr>
                      <m:t>𝑒𝑠</m:t>
                    </m:r>
                    <m:r>
                      <a:rPr lang="es-AR" i="1">
                        <a:latin typeface="Cambria Math"/>
                      </a:rPr>
                      <m:t> </m:t>
                    </m:r>
                    <m:r>
                      <a:rPr lang="es-AR" i="1">
                        <a:latin typeface="Cambria Math"/>
                      </a:rPr>
                      <m:t>𝑒𝑙</m:t>
                    </m:r>
                    <m:r>
                      <a:rPr lang="es-AR" i="1">
                        <a:latin typeface="Cambria Math"/>
                      </a:rPr>
                      <m:t> </m:t>
                    </m:r>
                    <m:r>
                      <a:rPr lang="es-AR" i="1">
                        <a:latin typeface="Cambria Math"/>
                      </a:rPr>
                      <m:t>𝑝𝑒𝑠𝑜</m:t>
                    </m:r>
                    <m:r>
                      <a:rPr lang="es-AR" i="1">
                        <a:latin typeface="Cambria Math"/>
                      </a:rPr>
                      <m:t> </m:t>
                    </m:r>
                    <m:r>
                      <a:rPr lang="es-AR" i="1">
                        <a:latin typeface="Cambria Math"/>
                      </a:rPr>
                      <m:t>𝑑𝑒𝑙</m:t>
                    </m:r>
                    <m:r>
                      <a:rPr lang="es-AR" i="1">
                        <a:latin typeface="Cambria Math"/>
                      </a:rPr>
                      <m:t> </m:t>
                    </m:r>
                    <m:r>
                      <a:rPr lang="es-AR" i="1">
                        <a:latin typeface="Cambria Math"/>
                      </a:rPr>
                      <m:t>𝑎𝑟𝑐𝑜</m:t>
                    </m:r>
                    <m:r>
                      <a:rPr lang="es-AR" i="1">
                        <a:latin typeface="Cambria Math"/>
                      </a:rPr>
                      <m:t> </m:t>
                    </m:r>
                    <m:r>
                      <a:rPr lang="es-AR" i="1">
                        <a:latin typeface="Cambria Math"/>
                      </a:rPr>
                      <m:t>𝑑𝑒𝑠𝑑𝑒</m:t>
                    </m:r>
                    <m:r>
                      <a:rPr lang="es-AR" i="1">
                        <a:latin typeface="Cambria Math"/>
                      </a:rPr>
                      <m:t> </m:t>
                    </m:r>
                    <m:r>
                      <a:rPr lang="es-AR" i="1">
                        <a:latin typeface="Cambria Math"/>
                      </a:rPr>
                      <m:t>𝑙𝑎</m:t>
                    </m:r>
                    <m:r>
                      <a:rPr lang="es-AR" i="1">
                        <a:latin typeface="Cambria Math"/>
                      </a:rPr>
                      <m:t> </m:t>
                    </m:r>
                    <m:r>
                      <a:rPr lang="es-AR" i="1">
                        <a:latin typeface="Cambria Math"/>
                      </a:rPr>
                      <m:t>𝑝𝑙𝑎𝑧𝑎</m:t>
                    </m:r>
                    <m:r>
                      <a:rPr lang="es-AR" i="1">
                        <a:latin typeface="Cambria Math"/>
                      </a:rPr>
                      <m:t> </m:t>
                    </m:r>
                    <m:r>
                      <a:rPr lang="es-AR" i="1">
                        <a:latin typeface="Cambria Math"/>
                      </a:rPr>
                      <m:t>𝑖</m:t>
                    </m:r>
                    <m:r>
                      <a:rPr lang="es-AR" i="1">
                        <a:latin typeface="Cambria Math"/>
                      </a:rPr>
                      <m:t> </m:t>
                    </m:r>
                    <m:r>
                      <a:rPr lang="es-AR" i="1">
                        <a:latin typeface="Cambria Math"/>
                      </a:rPr>
                      <m:t>𝑎𝑙𝑎</m:t>
                    </m:r>
                    <m:r>
                      <a:rPr lang="es-AR" i="1">
                        <a:latin typeface="Cambria Math"/>
                      </a:rPr>
                      <m:t> </m:t>
                    </m:r>
                    <m:r>
                      <a:rPr lang="es-AR" i="1">
                        <a:latin typeface="Cambria Math"/>
                      </a:rPr>
                      <m:t>𝑡𝑟𝑎𝑛𝑠𝑖𝑐𝑖</m:t>
                    </m:r>
                    <m:r>
                      <a:rPr lang="es-AR" i="1">
                        <a:latin typeface="Cambria Math"/>
                      </a:rPr>
                      <m:t>ó</m:t>
                    </m:r>
                    <m:r>
                      <a:rPr lang="es-AR" i="1">
                        <a:latin typeface="Cambria Math"/>
                      </a:rPr>
                      <m:t>𝑛</m:t>
                    </m:r>
                    <m:r>
                      <a:rPr lang="es-AR" i="1">
                        <a:latin typeface="Cambria Math"/>
                      </a:rPr>
                      <m:t> </m:t>
                    </m:r>
                    <m:r>
                      <a:rPr lang="es-AR" i="1">
                        <a:latin typeface="Cambria Math"/>
                      </a:rPr>
                      <m:t>𝑗</m:t>
                    </m:r>
                  </m:oMath>
                </a14:m>
                <a:endParaRPr lang="es-AR" dirty="0"/>
              </a:p>
              <a:p>
                <a:pPr lvl="1"/>
                <a14:m>
                  <m:oMath xmlns:m="http://schemas.openxmlformats.org/officeDocument/2006/math">
                    <m:sSub>
                      <m:sSubPr>
                        <m:ctrlPr>
                          <a:rPr lang="es-AR" i="1">
                            <a:latin typeface="Cambria Math"/>
                          </a:rPr>
                        </m:ctrlPr>
                      </m:sSubPr>
                      <m:e>
                        <m:r>
                          <a:rPr lang="es-AR" i="1">
                            <a:latin typeface="Cambria Math"/>
                          </a:rPr>
                          <m:t>𝑤</m:t>
                        </m:r>
                      </m:e>
                      <m:sub>
                        <m:r>
                          <a:rPr lang="es-AR" i="1">
                            <a:latin typeface="Cambria Math"/>
                          </a:rPr>
                          <m:t>𝑗𝑖</m:t>
                        </m:r>
                      </m:sub>
                    </m:sSub>
                    <m:r>
                      <a:rPr lang="es-AR" i="1">
                        <a:latin typeface="Cambria Math"/>
                      </a:rPr>
                      <m:t> </m:t>
                    </m:r>
                    <m:r>
                      <a:rPr lang="es-AR" i="1">
                        <a:latin typeface="Cambria Math"/>
                      </a:rPr>
                      <m:t>𝑒𝑠</m:t>
                    </m:r>
                    <m:r>
                      <a:rPr lang="es-AR" i="1">
                        <a:latin typeface="Cambria Math"/>
                      </a:rPr>
                      <m:t> </m:t>
                    </m:r>
                    <m:r>
                      <a:rPr lang="es-AR" i="1">
                        <a:latin typeface="Cambria Math"/>
                      </a:rPr>
                      <m:t>𝑒𝑙</m:t>
                    </m:r>
                    <m:r>
                      <a:rPr lang="es-AR" i="1">
                        <a:latin typeface="Cambria Math"/>
                      </a:rPr>
                      <m:t> </m:t>
                    </m:r>
                    <m:r>
                      <a:rPr lang="es-AR" i="1">
                        <a:latin typeface="Cambria Math"/>
                      </a:rPr>
                      <m:t>𝑝𝑒𝑠𝑜</m:t>
                    </m:r>
                    <m:r>
                      <a:rPr lang="es-AR" i="1">
                        <a:latin typeface="Cambria Math"/>
                      </a:rPr>
                      <m:t> </m:t>
                    </m:r>
                    <m:r>
                      <a:rPr lang="es-AR" i="1">
                        <a:latin typeface="Cambria Math"/>
                      </a:rPr>
                      <m:t>𝑑𝑒𝑙</m:t>
                    </m:r>
                    <m:r>
                      <a:rPr lang="es-AR" i="1">
                        <a:latin typeface="Cambria Math"/>
                      </a:rPr>
                      <m:t> </m:t>
                    </m:r>
                    <m:r>
                      <a:rPr lang="es-AR" i="1">
                        <a:latin typeface="Cambria Math"/>
                      </a:rPr>
                      <m:t>𝑎𝑟𝑐𝑜</m:t>
                    </m:r>
                    <m:r>
                      <a:rPr lang="es-AR" i="1">
                        <a:latin typeface="Cambria Math"/>
                      </a:rPr>
                      <m:t> </m:t>
                    </m:r>
                    <m:r>
                      <a:rPr lang="es-AR" i="1">
                        <a:latin typeface="Cambria Math"/>
                      </a:rPr>
                      <m:t>𝑑𝑒𝑠𝑑𝑒</m:t>
                    </m:r>
                    <m:r>
                      <a:rPr lang="es-AR" i="1">
                        <a:latin typeface="Cambria Math"/>
                      </a:rPr>
                      <m:t> </m:t>
                    </m:r>
                    <m:r>
                      <a:rPr lang="es-AR" i="1">
                        <a:latin typeface="Cambria Math"/>
                      </a:rPr>
                      <m:t>𝑙𝑎</m:t>
                    </m:r>
                    <m:r>
                      <a:rPr lang="es-AR" i="1">
                        <a:latin typeface="Cambria Math"/>
                      </a:rPr>
                      <m:t> </m:t>
                    </m:r>
                    <m:r>
                      <a:rPr lang="es-AR" i="1">
                        <a:latin typeface="Cambria Math"/>
                      </a:rPr>
                      <m:t>𝑡𝑟𝑎𝑛𝑠𝑖𝑐𝑖</m:t>
                    </m:r>
                    <m:r>
                      <a:rPr lang="es-AR" i="1">
                        <a:latin typeface="Cambria Math"/>
                      </a:rPr>
                      <m:t>ó</m:t>
                    </m:r>
                    <m:r>
                      <a:rPr lang="es-AR" i="1">
                        <a:latin typeface="Cambria Math"/>
                      </a:rPr>
                      <m:t>𝑛</m:t>
                    </m:r>
                    <m:r>
                      <a:rPr lang="es-AR" i="1">
                        <a:latin typeface="Cambria Math"/>
                      </a:rPr>
                      <m:t> </m:t>
                    </m:r>
                    <m:r>
                      <a:rPr lang="es-AR" i="1">
                        <a:latin typeface="Cambria Math"/>
                      </a:rPr>
                      <m:t>𝑗</m:t>
                    </m:r>
                    <m:r>
                      <a:rPr lang="es-AR" i="1">
                        <a:latin typeface="Cambria Math"/>
                      </a:rPr>
                      <m:t> </m:t>
                    </m:r>
                    <m:r>
                      <a:rPr lang="es-AR" i="1">
                        <a:latin typeface="Cambria Math"/>
                      </a:rPr>
                      <m:t>𝑎</m:t>
                    </m:r>
                    <m:r>
                      <a:rPr lang="es-AR" i="1">
                        <a:latin typeface="Cambria Math"/>
                      </a:rPr>
                      <m:t> </m:t>
                    </m:r>
                    <m:r>
                      <a:rPr lang="es-AR" i="1">
                        <a:latin typeface="Cambria Math"/>
                      </a:rPr>
                      <m:t>𝑙𝑎</m:t>
                    </m:r>
                    <m:r>
                      <a:rPr lang="es-AR" i="1">
                        <a:latin typeface="Cambria Math"/>
                      </a:rPr>
                      <m:t> </m:t>
                    </m:r>
                    <m:r>
                      <a:rPr lang="es-AR" i="1">
                        <a:latin typeface="Cambria Math"/>
                      </a:rPr>
                      <m:t>𝑝𝑙𝑎𝑧𝑎</m:t>
                    </m:r>
                    <m:r>
                      <a:rPr lang="es-AR" i="1">
                        <a:latin typeface="Cambria Math"/>
                      </a:rPr>
                      <m:t> </m:t>
                    </m:r>
                    <m:r>
                      <a:rPr lang="es-AR" i="1">
                        <a:latin typeface="Cambria Math"/>
                      </a:rPr>
                      <m:t>𝑖</m:t>
                    </m:r>
                  </m:oMath>
                </a14:m>
                <a:endParaRPr lang="es-AR" dirty="0"/>
              </a:p>
              <a:p>
                <a:pPr lvl="1"/>
                <a14:m>
                  <m:oMath xmlns:m="http://schemas.openxmlformats.org/officeDocument/2006/math">
                    <m:r>
                      <a:rPr lang="es-AR" i="1">
                        <a:latin typeface="Cambria Math"/>
                      </a:rPr>
                      <m:t>•</m:t>
                    </m:r>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 </m:t>
                    </m:r>
                    <m:r>
                      <a:rPr lang="es-AR" i="1">
                        <a:latin typeface="Cambria Math"/>
                      </a:rPr>
                      <m:t>𝑒𝑠</m:t>
                    </m:r>
                    <m:r>
                      <a:rPr lang="es-AR" i="1">
                        <a:latin typeface="Cambria Math"/>
                      </a:rPr>
                      <m:t> </m:t>
                    </m:r>
                    <m:r>
                      <a:rPr lang="es-AR" i="1">
                        <a:latin typeface="Cambria Math"/>
                      </a:rPr>
                      <m:t>𝑒𝑙</m:t>
                    </m:r>
                    <m:r>
                      <a:rPr lang="es-AR" i="1">
                        <a:latin typeface="Cambria Math"/>
                      </a:rPr>
                      <m:t> </m:t>
                    </m:r>
                    <m:r>
                      <a:rPr lang="es-AR" i="1">
                        <a:latin typeface="Cambria Math"/>
                      </a:rPr>
                      <m:t>𝑐𝑜𝑛𝑗𝑢𝑛𝑡𝑜</m:t>
                    </m:r>
                    <m:r>
                      <a:rPr lang="es-AR" i="1">
                        <a:latin typeface="Cambria Math"/>
                      </a:rPr>
                      <m:t> </m:t>
                    </m:r>
                    <m:r>
                      <a:rPr lang="es-AR" i="1">
                        <a:latin typeface="Cambria Math"/>
                      </a:rPr>
                      <m:t>𝑑𝑒</m:t>
                    </m:r>
                    <m:r>
                      <a:rPr lang="es-AR" i="1">
                        <a:latin typeface="Cambria Math"/>
                      </a:rPr>
                      <m:t> </m:t>
                    </m:r>
                    <m:r>
                      <a:rPr lang="es-AR" i="1">
                        <a:latin typeface="Cambria Math"/>
                      </a:rPr>
                      <m:t>𝑙𝑎𝑠</m:t>
                    </m:r>
                    <m:r>
                      <a:rPr lang="es-AR" i="1">
                        <a:latin typeface="Cambria Math"/>
                      </a:rPr>
                      <m:t> </m:t>
                    </m:r>
                    <m:r>
                      <a:rPr lang="es-AR" i="1">
                        <a:latin typeface="Cambria Math"/>
                      </a:rPr>
                      <m:t>𝑝𝑙𝑎𝑧𝑎𝑠</m:t>
                    </m:r>
                    <m:r>
                      <a:rPr lang="es-AR" i="1">
                        <a:latin typeface="Cambria Math"/>
                      </a:rPr>
                      <m:t> </m:t>
                    </m:r>
                    <m:r>
                      <a:rPr lang="es-AR" i="1">
                        <a:latin typeface="Cambria Math"/>
                      </a:rPr>
                      <m:t>𝑐𝑜𝑛</m:t>
                    </m:r>
                    <m:r>
                      <a:rPr lang="es-AR" i="1">
                        <a:latin typeface="Cambria Math"/>
                      </a:rPr>
                      <m:t> </m:t>
                    </m:r>
                    <m:r>
                      <a:rPr lang="es-AR" i="1">
                        <a:latin typeface="Cambria Math"/>
                      </a:rPr>
                      <m:t>𝑎𝑟𝑐𝑜𝑠</m:t>
                    </m:r>
                    <m:r>
                      <a:rPr lang="es-AR" i="1">
                        <a:latin typeface="Cambria Math"/>
                      </a:rPr>
                      <m:t> </m:t>
                    </m:r>
                    <m:r>
                      <a:rPr lang="es-AR" i="1">
                        <a:latin typeface="Cambria Math"/>
                      </a:rPr>
                      <m:t>𝑞𝑢𝑒</m:t>
                    </m:r>
                    <m:r>
                      <a:rPr lang="es-AR" i="1">
                        <a:latin typeface="Cambria Math"/>
                      </a:rPr>
                      <m:t> </m:t>
                    </m:r>
                    <m:r>
                      <a:rPr lang="es-AR" i="1">
                        <a:latin typeface="Cambria Math"/>
                      </a:rPr>
                      <m:t>𝑒𝑛𝑡𝑟𝑎𝑛</m:t>
                    </m:r>
                    <m:r>
                      <a:rPr lang="es-AR" i="1">
                        <a:latin typeface="Cambria Math"/>
                      </a:rPr>
                      <m:t> </m:t>
                    </m:r>
                    <m:r>
                      <a:rPr lang="es-AR" i="1">
                        <a:latin typeface="Cambria Math"/>
                      </a:rPr>
                      <m:t>𝑎</m:t>
                    </m:r>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𝑗</m:t>
                        </m:r>
                      </m:sub>
                    </m:sSub>
                  </m:oMath>
                </a14:m>
                <a:endParaRPr lang="es-AR" dirty="0"/>
              </a:p>
              <a:p>
                <a:pPr lvl="1"/>
                <a14:m>
                  <m:oMath xmlns:m="http://schemas.openxmlformats.org/officeDocument/2006/math">
                    <m:sSub>
                      <m:sSubPr>
                        <m:ctrlPr>
                          <a:rPr lang="es-AR" i="1">
                            <a:latin typeface="Cambria Math"/>
                          </a:rPr>
                        </m:ctrlPr>
                      </m:sSubPr>
                      <m:e>
                        <m:r>
                          <a:rPr lang="es-AR" i="1">
                            <a:latin typeface="Cambria Math"/>
                          </a:rPr>
                          <m:t>𝑡</m:t>
                        </m:r>
                      </m:e>
                      <m:sub>
                        <m:r>
                          <a:rPr lang="es-AR" i="1">
                            <a:latin typeface="Cambria Math"/>
                          </a:rPr>
                          <m:t>𝑗</m:t>
                        </m:r>
                      </m:sub>
                    </m:sSub>
                    <m:r>
                      <a:rPr lang="es-AR" i="1">
                        <a:latin typeface="Cambria Math"/>
                      </a:rPr>
                      <m:t>• </m:t>
                    </m:r>
                    <m:r>
                      <a:rPr lang="es-AR" i="1">
                        <a:latin typeface="Cambria Math"/>
                      </a:rPr>
                      <m:t>𝑒𝑠</m:t>
                    </m:r>
                    <m:r>
                      <a:rPr lang="es-AR" i="1">
                        <a:latin typeface="Cambria Math"/>
                      </a:rPr>
                      <m:t> </m:t>
                    </m:r>
                    <m:r>
                      <a:rPr lang="es-AR" i="1">
                        <a:latin typeface="Cambria Math"/>
                      </a:rPr>
                      <m:t>𝑒𝑙</m:t>
                    </m:r>
                    <m:r>
                      <a:rPr lang="es-AR" i="1">
                        <a:latin typeface="Cambria Math"/>
                      </a:rPr>
                      <m:t> </m:t>
                    </m:r>
                    <m:r>
                      <a:rPr lang="es-AR" i="1">
                        <a:latin typeface="Cambria Math"/>
                      </a:rPr>
                      <m:t>𝑐𝑜𝑛𝑗𝑢𝑛𝑡𝑜</m:t>
                    </m:r>
                    <m:r>
                      <a:rPr lang="es-AR" i="1">
                        <a:latin typeface="Cambria Math"/>
                      </a:rPr>
                      <m:t> </m:t>
                    </m:r>
                    <m:r>
                      <a:rPr lang="es-AR" i="1">
                        <a:latin typeface="Cambria Math"/>
                      </a:rPr>
                      <m:t>𝑑𝑒</m:t>
                    </m:r>
                    <m:r>
                      <a:rPr lang="es-AR" i="1">
                        <a:latin typeface="Cambria Math"/>
                      </a:rPr>
                      <m:t> </m:t>
                    </m:r>
                    <m:r>
                      <a:rPr lang="es-AR" i="1">
                        <a:latin typeface="Cambria Math"/>
                      </a:rPr>
                      <m:t>𝑙𝑎𝑠</m:t>
                    </m:r>
                    <m:r>
                      <a:rPr lang="es-AR" i="1">
                        <a:latin typeface="Cambria Math"/>
                      </a:rPr>
                      <m:t> </m:t>
                    </m:r>
                    <m:r>
                      <a:rPr lang="es-AR" i="1">
                        <a:latin typeface="Cambria Math"/>
                      </a:rPr>
                      <m:t>𝑝𝑙𝑎𝑧𝑎𝑠</m:t>
                    </m:r>
                    <m:r>
                      <a:rPr lang="es-AR" i="1">
                        <a:latin typeface="Cambria Math"/>
                      </a:rPr>
                      <m:t> </m:t>
                    </m:r>
                    <m:r>
                      <a:rPr lang="es-AR" i="1">
                        <a:latin typeface="Cambria Math"/>
                      </a:rPr>
                      <m:t>𝑐𝑜𝑛</m:t>
                    </m:r>
                    <m:r>
                      <a:rPr lang="es-AR" i="1">
                        <a:latin typeface="Cambria Math"/>
                      </a:rPr>
                      <m:t> </m:t>
                    </m:r>
                    <m:r>
                      <a:rPr lang="es-AR" i="1">
                        <a:latin typeface="Cambria Math"/>
                      </a:rPr>
                      <m:t>𝑎𝑟𝑐𝑜𝑠</m:t>
                    </m:r>
                    <m:r>
                      <a:rPr lang="es-AR" i="1">
                        <a:latin typeface="Cambria Math"/>
                      </a:rPr>
                      <m:t> </m:t>
                    </m:r>
                    <m:r>
                      <a:rPr lang="es-AR" i="1">
                        <a:latin typeface="Cambria Math"/>
                      </a:rPr>
                      <m:t>𝑞𝑢𝑒</m:t>
                    </m:r>
                    <m:r>
                      <a:rPr lang="es-AR" i="1">
                        <a:latin typeface="Cambria Math"/>
                      </a:rPr>
                      <m:t> </m:t>
                    </m:r>
                    <m:r>
                      <a:rPr lang="es-AR" i="1">
                        <a:latin typeface="Cambria Math"/>
                      </a:rPr>
                      <m:t>𝑠𝑎𝑙𝑒𝑛</m:t>
                    </m:r>
                    <m:r>
                      <a:rPr lang="es-AR" i="1">
                        <a:latin typeface="Cambria Math"/>
                      </a:rPr>
                      <m:t> </m:t>
                    </m:r>
                    <m:r>
                      <a:rPr lang="es-AR" i="1">
                        <a:latin typeface="Cambria Math"/>
                      </a:rPr>
                      <m:t>𝑑𝑒</m:t>
                    </m:r>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𝑗</m:t>
                        </m:r>
                      </m:sub>
                    </m:sSub>
                  </m:oMath>
                </a14:m>
                <a:endParaRPr lang="es-AR" dirty="0"/>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0" y="1412776"/>
                <a:ext cx="8460432" cy="5445224"/>
              </a:xfrm>
              <a:blipFill rotWithShape="1">
                <a:blip r:embed="rId2"/>
                <a:stretch>
                  <a:fillRect t="-560" r="-3818"/>
                </a:stretch>
              </a:blipFill>
            </p:spPr>
            <p:txBody>
              <a:bodyPr/>
              <a:lstStyle/>
              <a:p>
                <a:r>
                  <a:rPr lang="es-AR">
                    <a:noFill/>
                  </a:rPr>
                  <a:t> </a:t>
                </a:r>
              </a:p>
            </p:txBody>
          </p:sp>
        </mc:Fallback>
      </mc:AlternateContent>
    </p:spTree>
    <p:extLst>
      <p:ext uri="{BB962C8B-B14F-4D97-AF65-F5344CB8AC3E}">
        <p14:creationId xmlns:p14="http://schemas.microsoft.com/office/powerpoint/2010/main" val="151433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Ecuación </a:t>
            </a:r>
            <a:r>
              <a:rPr lang="es-ES" dirty="0"/>
              <a:t>de cambio de estado de una </a:t>
            </a:r>
            <a:r>
              <a:rPr lang="es-ES" dirty="0" err="1"/>
              <a:t>RdP</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07504" y="1600200"/>
                <a:ext cx="8136904" cy="5069160"/>
              </a:xfrm>
            </p:spPr>
            <p:txBody>
              <a:bodyPr/>
              <a:lstStyle/>
              <a:p>
                <a:r>
                  <a:rPr lang="es-AR" dirty="0" smtClean="0"/>
                  <a:t>La ecuación para determinar el próximo estado alcanzado </a:t>
                </a:r>
                <a14:m>
                  <m:oMath xmlns:m="http://schemas.openxmlformats.org/officeDocument/2006/math">
                    <m:sSub>
                      <m:sSubPr>
                        <m:ctrlPr>
                          <a:rPr lang="es-AR" i="1">
                            <a:latin typeface="Cambria Math"/>
                          </a:rPr>
                        </m:ctrlPr>
                      </m:sSubPr>
                      <m:e>
                        <m:r>
                          <m:rPr>
                            <m:sty m:val="p"/>
                          </m:rPr>
                          <a:rPr lang="es-AR">
                            <a:latin typeface="Cambria Math"/>
                          </a:rPr>
                          <m:t>m</m:t>
                        </m:r>
                      </m:e>
                      <m:sub>
                        <m:r>
                          <m:rPr>
                            <m:sty m:val="p"/>
                          </m:rPr>
                          <a:rPr lang="es-AR">
                            <a:latin typeface="Cambria Math"/>
                          </a:rPr>
                          <m:t>k</m:t>
                        </m:r>
                        <m:r>
                          <a:rPr lang="es-AR">
                            <a:latin typeface="Cambria Math"/>
                          </a:rPr>
                          <m:t>+1</m:t>
                        </m:r>
                      </m:sub>
                    </m:sSub>
                    <m:r>
                      <a:rPr lang="es-AR">
                        <a:latin typeface="Cambria Math"/>
                      </a:rPr>
                      <m:t> </m:t>
                    </m:r>
                  </m:oMath>
                </a14:m>
                <a:r>
                  <a:rPr lang="es-AR" dirty="0"/>
                  <a:t>por dispar un sub conjunto </a:t>
                </a:r>
                <a14:m>
                  <m:oMath xmlns:m="http://schemas.openxmlformats.org/officeDocument/2006/math">
                    <m:sSub>
                      <m:sSubPr>
                        <m:ctrlPr>
                          <a:rPr lang="es-AR" i="1">
                            <a:latin typeface="Cambria Math"/>
                          </a:rPr>
                        </m:ctrlPr>
                      </m:sSubPr>
                      <m:e>
                        <m:r>
                          <m:rPr>
                            <m:sty m:val="p"/>
                          </m:rPr>
                          <a:rPr lang="es-AR">
                            <a:latin typeface="Cambria Math"/>
                          </a:rPr>
                          <m:t>δ</m:t>
                        </m:r>
                      </m:e>
                      <m:sub>
                        <m:r>
                          <m:rPr>
                            <m:sty m:val="p"/>
                          </m:rPr>
                          <a:rPr lang="es-AR">
                            <a:latin typeface="Cambria Math"/>
                          </a:rPr>
                          <m:t>k</m:t>
                        </m:r>
                      </m:sub>
                    </m:sSub>
                  </m:oMath>
                </a14:m>
                <a:r>
                  <a:rPr lang="es-AR" dirty="0"/>
                  <a:t> de transiciones, contenido en  el conjunto de las transiciones sensibilizadas, esta expresada a partir de la matriz de incidencia I, el vector de estado actual </a:t>
                </a:r>
                <a14:m>
                  <m:oMath xmlns:m="http://schemas.openxmlformats.org/officeDocument/2006/math">
                    <m:sSub>
                      <m:sSubPr>
                        <m:ctrlPr>
                          <a:rPr lang="es-AR" i="1">
                            <a:latin typeface="Cambria Math"/>
                          </a:rPr>
                        </m:ctrlPr>
                      </m:sSubPr>
                      <m:e>
                        <m:r>
                          <m:rPr>
                            <m:sty m:val="p"/>
                          </m:rPr>
                          <a:rPr lang="es-AR">
                            <a:latin typeface="Cambria Math"/>
                          </a:rPr>
                          <m:t>m</m:t>
                        </m:r>
                      </m:e>
                      <m:sub>
                        <m:r>
                          <m:rPr>
                            <m:sty m:val="p"/>
                          </m:rPr>
                          <a:rPr lang="es-AR">
                            <a:latin typeface="Cambria Math"/>
                          </a:rPr>
                          <m:t>k</m:t>
                        </m:r>
                      </m:sub>
                    </m:sSub>
                  </m:oMath>
                </a14:m>
                <a:r>
                  <a:rPr lang="es-AR" dirty="0"/>
                  <a:t> y el vector de disparo </a:t>
                </a:r>
                <a14:m>
                  <m:oMath xmlns:m="http://schemas.openxmlformats.org/officeDocument/2006/math">
                    <m:sSub>
                      <m:sSubPr>
                        <m:ctrlPr>
                          <a:rPr lang="es-AR" i="1">
                            <a:latin typeface="Cambria Math"/>
                          </a:rPr>
                        </m:ctrlPr>
                      </m:sSubPr>
                      <m:e>
                        <m:r>
                          <m:rPr>
                            <m:sty m:val="p"/>
                          </m:rPr>
                          <a:rPr lang="es-AR">
                            <a:latin typeface="Cambria Math"/>
                          </a:rPr>
                          <m:t>δ</m:t>
                        </m:r>
                      </m:e>
                      <m:sub>
                        <m:r>
                          <m:rPr>
                            <m:sty m:val="p"/>
                          </m:rPr>
                          <a:rPr lang="es-AR">
                            <a:latin typeface="Cambria Math"/>
                          </a:rPr>
                          <m:t>k</m:t>
                        </m:r>
                      </m:sub>
                    </m:sSub>
                  </m:oMath>
                </a14:m>
                <a:r>
                  <a:rPr lang="es-AR" dirty="0"/>
                  <a:t>.</a:t>
                </a:r>
              </a:p>
              <a:p>
                <a:r>
                  <a:rPr lang="es-AR" dirty="0"/>
                  <a:t> </a:t>
                </a:r>
              </a:p>
              <a:p>
                <a:pPr marL="114300" indent="0">
                  <a:buNone/>
                </a:pPr>
                <a14:m>
                  <m:oMathPara xmlns:m="http://schemas.openxmlformats.org/officeDocument/2006/math">
                    <m:oMathParaPr>
                      <m:jc m:val="center"/>
                    </m:oMathParaPr>
                    <m:oMath xmlns:m="http://schemas.openxmlformats.org/officeDocument/2006/math">
                      <m:sSub>
                        <m:sSubPr>
                          <m:ctrlPr>
                            <a:rPr lang="es-AR">
                              <a:latin typeface="Cambria Math"/>
                            </a:rPr>
                          </m:ctrlPr>
                        </m:sSubPr>
                        <m:e>
                          <m:r>
                            <m:rPr>
                              <m:sty m:val="p"/>
                            </m:rPr>
                            <a:rPr lang="es-AR" i="0">
                              <a:latin typeface="Cambria Math"/>
                            </a:rPr>
                            <m:t>m</m:t>
                          </m:r>
                        </m:e>
                        <m:sub>
                          <m:r>
                            <m:rPr>
                              <m:sty m:val="p"/>
                            </m:rPr>
                            <a:rPr lang="es-AR" i="0">
                              <a:latin typeface="Cambria Math"/>
                            </a:rPr>
                            <m:t>k</m:t>
                          </m:r>
                          <m:r>
                            <a:rPr lang="es-AR" i="0">
                              <a:latin typeface="Cambria Math"/>
                            </a:rPr>
                            <m:t>+1</m:t>
                          </m:r>
                        </m:sub>
                      </m:sSub>
                      <m:r>
                        <a:rPr lang="es-AR" i="0">
                          <a:latin typeface="Cambria Math"/>
                        </a:rPr>
                        <m:t>= </m:t>
                      </m:r>
                      <m:sSub>
                        <m:sSubPr>
                          <m:ctrlPr>
                            <a:rPr lang="es-AR">
                              <a:latin typeface="Cambria Math"/>
                            </a:rPr>
                          </m:ctrlPr>
                        </m:sSubPr>
                        <m:e>
                          <m:r>
                            <m:rPr>
                              <m:sty m:val="p"/>
                            </m:rPr>
                            <a:rPr lang="es-AR" i="0">
                              <a:latin typeface="Cambria Math"/>
                            </a:rPr>
                            <m:t>m</m:t>
                          </m:r>
                        </m:e>
                        <m:sub>
                          <m:r>
                            <m:rPr>
                              <m:sty m:val="p"/>
                            </m:rPr>
                            <a:rPr lang="es-AR" i="0">
                              <a:latin typeface="Cambria Math"/>
                            </a:rPr>
                            <m:t>k</m:t>
                          </m:r>
                        </m:sub>
                      </m:sSub>
                      <m:r>
                        <a:rPr lang="es-AR" i="0">
                          <a:latin typeface="Cambria Math"/>
                        </a:rPr>
                        <m:t>+</m:t>
                      </m:r>
                      <m:r>
                        <m:rPr>
                          <m:sty m:val="p"/>
                        </m:rPr>
                        <a:rPr lang="es-AR" i="0">
                          <a:latin typeface="Cambria Math"/>
                        </a:rPr>
                        <m:t>I</m:t>
                      </m:r>
                      <m:r>
                        <a:rPr lang="es-AR" i="0">
                          <a:latin typeface="Cambria Math"/>
                        </a:rPr>
                        <m:t> </m:t>
                      </m:r>
                      <m:r>
                        <m:rPr>
                          <m:sty m:val="p"/>
                        </m:rPr>
                        <a:rPr lang="es-AR" i="0">
                          <a:latin typeface="Cambria Math"/>
                        </a:rPr>
                        <m:t>x</m:t>
                      </m:r>
                      <m:r>
                        <a:rPr lang="es-AR" i="0">
                          <a:latin typeface="Cambria Math"/>
                        </a:rPr>
                        <m:t>  </m:t>
                      </m:r>
                      <m:sSub>
                        <m:sSubPr>
                          <m:ctrlPr>
                            <a:rPr lang="es-AR">
                              <a:latin typeface="Cambria Math"/>
                            </a:rPr>
                          </m:ctrlPr>
                        </m:sSubPr>
                        <m:e>
                          <m:r>
                            <m:rPr>
                              <m:sty m:val="p"/>
                            </m:rPr>
                            <a:rPr lang="es-AR" i="0">
                              <a:latin typeface="Cambria Math"/>
                            </a:rPr>
                            <m:t>δ</m:t>
                          </m:r>
                        </m:e>
                        <m:sub>
                          <m:r>
                            <m:rPr>
                              <m:sty m:val="p"/>
                            </m:rPr>
                            <a:rPr lang="es-AR" i="0">
                              <a:latin typeface="Cambria Math"/>
                            </a:rPr>
                            <m:t>k</m:t>
                          </m:r>
                        </m:sub>
                      </m:sSub>
                    </m:oMath>
                  </m:oMathPara>
                </a14:m>
                <a:endParaRPr lang="es-AR" dirty="0"/>
              </a:p>
              <a:p>
                <a:r>
                  <a:rPr lang="es-AR" dirty="0"/>
                  <a:t> </a:t>
                </a:r>
              </a:p>
              <a:p>
                <a:r>
                  <a:rPr lang="es-AR" dirty="0"/>
                  <a:t>Si se parte desde el marcado inicial </a:t>
                </a:r>
                <a14:m>
                  <m:oMath xmlns:m="http://schemas.openxmlformats.org/officeDocument/2006/math">
                    <m:sSub>
                      <m:sSubPr>
                        <m:ctrlPr>
                          <a:rPr lang="es-AR" i="1">
                            <a:latin typeface="Cambria Math"/>
                          </a:rPr>
                        </m:ctrlPr>
                      </m:sSubPr>
                      <m:e>
                        <m:r>
                          <m:rPr>
                            <m:sty m:val="p"/>
                          </m:rPr>
                          <a:rPr lang="es-AR">
                            <a:latin typeface="Cambria Math"/>
                          </a:rPr>
                          <m:t>m</m:t>
                        </m:r>
                      </m:e>
                      <m:sub>
                        <m:r>
                          <a:rPr lang="es-AR" b="0" i="0" smtClean="0">
                            <a:latin typeface="Cambria Math"/>
                          </a:rPr>
                          <m:t>0</m:t>
                        </m:r>
                      </m:sub>
                    </m:sSub>
                  </m:oMath>
                </a14:m>
                <a:r>
                  <a:rPr lang="es-AR" dirty="0"/>
                  <a:t>, se puede aplicar sucesivamente la ecuación de estado para llegar al estado k. </a:t>
                </a:r>
                <a:endParaRPr lang="es-AR" dirty="0" smtClean="0"/>
              </a:p>
              <a:p>
                <a:r>
                  <a:rPr lang="es-AR" dirty="0" smtClean="0"/>
                  <a:t>De </a:t>
                </a:r>
                <a:r>
                  <a:rPr lang="es-AR" dirty="0"/>
                  <a:t>donde se deduce la siguiente ecuación:</a:t>
                </a:r>
              </a:p>
              <a:p>
                <a:pPr marL="114300" indent="0">
                  <a:buNone/>
                </a:pPr>
                <a14:m>
                  <m:oMathPara xmlns:m="http://schemas.openxmlformats.org/officeDocument/2006/math">
                    <m:oMathParaPr>
                      <m:jc m:val="center"/>
                    </m:oMathParaPr>
                    <m:oMath xmlns:m="http://schemas.openxmlformats.org/officeDocument/2006/math">
                      <m:sSub>
                        <m:sSubPr>
                          <m:ctrlPr>
                            <a:rPr lang="es-AR" i="1">
                              <a:latin typeface="Cambria Math"/>
                            </a:rPr>
                          </m:ctrlPr>
                        </m:sSubPr>
                        <m:e>
                          <m:r>
                            <m:rPr>
                              <m:sty m:val="p"/>
                            </m:rPr>
                            <a:rPr lang="es-AR">
                              <a:latin typeface="Cambria Math"/>
                            </a:rPr>
                            <m:t>m</m:t>
                          </m:r>
                        </m:e>
                        <m:sub>
                          <m:r>
                            <m:rPr>
                              <m:sty m:val="p"/>
                            </m:rPr>
                            <a:rPr lang="es-AR">
                              <a:latin typeface="Cambria Math"/>
                            </a:rPr>
                            <m:t>k</m:t>
                          </m:r>
                        </m:sub>
                      </m:sSub>
                      <m:r>
                        <a:rPr lang="es-AR">
                          <a:latin typeface="Cambria Math"/>
                        </a:rPr>
                        <m:t>= </m:t>
                      </m:r>
                      <m:sSub>
                        <m:sSubPr>
                          <m:ctrlPr>
                            <a:rPr lang="es-AR" i="1">
                              <a:latin typeface="Cambria Math"/>
                            </a:rPr>
                          </m:ctrlPr>
                        </m:sSubPr>
                        <m:e>
                          <m:r>
                            <m:rPr>
                              <m:sty m:val="p"/>
                            </m:rPr>
                            <a:rPr lang="es-AR">
                              <a:latin typeface="Cambria Math"/>
                            </a:rPr>
                            <m:t>m</m:t>
                          </m:r>
                        </m:e>
                        <m:sub>
                          <m:r>
                            <a:rPr lang="es-AR">
                              <a:latin typeface="Cambria Math"/>
                            </a:rPr>
                            <m:t>0</m:t>
                          </m:r>
                        </m:sub>
                      </m:sSub>
                      <m:r>
                        <a:rPr lang="es-AR">
                          <a:latin typeface="Cambria Math"/>
                        </a:rPr>
                        <m:t>+</m:t>
                      </m:r>
                      <m:r>
                        <m:rPr>
                          <m:sty m:val="p"/>
                        </m:rPr>
                        <a:rPr lang="es-AR">
                          <a:latin typeface="Cambria Math"/>
                        </a:rPr>
                        <m:t>I</m:t>
                      </m:r>
                      <m:r>
                        <a:rPr lang="es-AR">
                          <a:latin typeface="Cambria Math"/>
                        </a:rPr>
                        <m:t> </m:t>
                      </m:r>
                      <m:r>
                        <m:rPr>
                          <m:sty m:val="p"/>
                        </m:rPr>
                        <a:rPr lang="es-AR">
                          <a:latin typeface="Cambria Math"/>
                        </a:rPr>
                        <m:t>x</m:t>
                      </m:r>
                      <m:nary>
                        <m:naryPr>
                          <m:chr m:val="∑"/>
                          <m:limLoc m:val="undOvr"/>
                          <m:ctrlPr>
                            <a:rPr lang="es-AR" i="1">
                              <a:latin typeface="Cambria Math"/>
                            </a:rPr>
                          </m:ctrlPr>
                        </m:naryPr>
                        <m:sub>
                          <m:r>
                            <m:rPr>
                              <m:sty m:val="p"/>
                            </m:rPr>
                            <a:rPr lang="es-AR">
                              <a:latin typeface="Cambria Math"/>
                            </a:rPr>
                            <m:t>j</m:t>
                          </m:r>
                          <m:r>
                            <a:rPr lang="es-AR">
                              <a:latin typeface="Cambria Math"/>
                            </a:rPr>
                            <m:t>=1</m:t>
                          </m:r>
                        </m:sub>
                        <m:sup>
                          <m:r>
                            <m:rPr>
                              <m:sty m:val="p"/>
                            </m:rPr>
                            <a:rPr lang="es-AR">
                              <a:latin typeface="Cambria Math"/>
                            </a:rPr>
                            <m:t>k</m:t>
                          </m:r>
                        </m:sup>
                        <m:e>
                          <m:sSub>
                            <m:sSubPr>
                              <m:ctrlPr>
                                <a:rPr lang="es-AR" i="1">
                                  <a:latin typeface="Cambria Math"/>
                                </a:rPr>
                              </m:ctrlPr>
                            </m:sSubPr>
                            <m:e>
                              <m:r>
                                <m:rPr>
                                  <m:sty m:val="p"/>
                                </m:rPr>
                                <a:rPr lang="es-AR">
                                  <a:latin typeface="Cambria Math"/>
                                </a:rPr>
                                <m:t>δ</m:t>
                              </m:r>
                            </m:e>
                            <m:sub>
                              <m:r>
                                <m:rPr>
                                  <m:sty m:val="p"/>
                                </m:rPr>
                                <a:rPr lang="es-AR">
                                  <a:latin typeface="Cambria Math"/>
                                </a:rPr>
                                <m:t>j</m:t>
                              </m:r>
                            </m:sub>
                          </m:sSub>
                        </m:e>
                      </m:nary>
                    </m:oMath>
                  </m:oMathPara>
                </a14:m>
                <a:endParaRPr lang="es-AR" dirty="0"/>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07504" y="1600200"/>
                <a:ext cx="8136904" cy="5069160"/>
              </a:xfrm>
              <a:blipFill rotWithShape="1">
                <a:blip r:embed="rId2"/>
                <a:stretch>
                  <a:fillRect t="-722" r="-825"/>
                </a:stretch>
              </a:blipFill>
            </p:spPr>
            <p:txBody>
              <a:bodyPr/>
              <a:lstStyle/>
              <a:p>
                <a:r>
                  <a:rPr lang="es-AR">
                    <a:noFill/>
                  </a:rPr>
                  <a:t> </a:t>
                </a:r>
              </a:p>
            </p:txBody>
          </p:sp>
        </mc:Fallback>
      </mc:AlternateContent>
    </p:spTree>
    <p:extLst>
      <p:ext uri="{BB962C8B-B14F-4D97-AF65-F5344CB8AC3E}">
        <p14:creationId xmlns:p14="http://schemas.microsoft.com/office/powerpoint/2010/main" val="3857307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Definición </a:t>
            </a:r>
            <a:r>
              <a:rPr lang="es-ES" dirty="0"/>
              <a:t>de la semántica de paralelismo</a:t>
            </a:r>
            <a:endParaRPr lang="es-AR" dirty="0"/>
          </a:p>
        </p:txBody>
      </p:sp>
      <p:sp>
        <p:nvSpPr>
          <p:cNvPr id="3" name="2 Marcador de contenido"/>
          <p:cNvSpPr>
            <a:spLocks noGrp="1"/>
          </p:cNvSpPr>
          <p:nvPr>
            <p:ph idx="1"/>
          </p:nvPr>
        </p:nvSpPr>
        <p:spPr>
          <a:xfrm>
            <a:off x="107504" y="1600200"/>
            <a:ext cx="8352928" cy="5257800"/>
          </a:xfrm>
        </p:spPr>
        <p:txBody>
          <a:bodyPr>
            <a:normAutofit/>
          </a:bodyPr>
          <a:lstStyle/>
          <a:p>
            <a:r>
              <a:rPr lang="es-AR" dirty="0"/>
              <a:t>Cuando se explicó la similitud entre </a:t>
            </a:r>
            <a:r>
              <a:rPr lang="es-AR" dirty="0" err="1"/>
              <a:t>RdP</a:t>
            </a:r>
            <a:r>
              <a:rPr lang="es-AR" dirty="0"/>
              <a:t> y </a:t>
            </a:r>
            <a:r>
              <a:rPr lang="es-AR" b="1" dirty="0"/>
              <a:t>autómatas</a:t>
            </a:r>
            <a:r>
              <a:rPr lang="es-AR" dirty="0"/>
              <a:t> se vio que en estos últimos </a:t>
            </a:r>
            <a:r>
              <a:rPr lang="es-AR" b="1" dirty="0"/>
              <a:t>solo una transición es </a:t>
            </a:r>
            <a:r>
              <a:rPr lang="es-AR" b="1" dirty="0" err="1"/>
              <a:t>disparable</a:t>
            </a:r>
            <a:r>
              <a:rPr lang="es-AR" dirty="0"/>
              <a:t>, en cambio en una </a:t>
            </a:r>
            <a:r>
              <a:rPr lang="es-AR" b="1" dirty="0" err="1"/>
              <a:t>RdP</a:t>
            </a:r>
            <a:r>
              <a:rPr lang="es-AR" dirty="0"/>
              <a:t> dependiendo del marcado, la estructura y la evolución de la red </a:t>
            </a:r>
            <a:r>
              <a:rPr lang="es-AR" b="1" dirty="0"/>
              <a:t>varias transiciones pueden ser disparadas </a:t>
            </a:r>
            <a:r>
              <a:rPr lang="es-AR" dirty="0"/>
              <a:t>simultáneamente.</a:t>
            </a:r>
          </a:p>
          <a:p>
            <a:r>
              <a:rPr lang="es-AR" dirty="0"/>
              <a:t>La posibilidad de que </a:t>
            </a:r>
            <a:r>
              <a:rPr lang="es-AR" b="1" dirty="0"/>
              <a:t>varias</a:t>
            </a:r>
            <a:r>
              <a:rPr lang="es-AR" dirty="0"/>
              <a:t> transiciones estén habilitadas simultáneamente nos lleva a la siguiente pregunta: </a:t>
            </a:r>
            <a:endParaRPr lang="es-AR" dirty="0" smtClean="0"/>
          </a:p>
          <a:p>
            <a:pPr marL="114300" indent="0" algn="ctr">
              <a:buNone/>
            </a:pPr>
            <a:r>
              <a:rPr lang="es-AR" b="1" dirty="0" smtClean="0"/>
              <a:t>“</a:t>
            </a:r>
            <a:r>
              <a:rPr lang="es-AR" b="1" dirty="0"/>
              <a:t>cómo se define el próximo estado”.</a:t>
            </a:r>
          </a:p>
          <a:p>
            <a:r>
              <a:rPr lang="es-AR" dirty="0"/>
              <a:t>Según como hagamos </a:t>
            </a:r>
            <a:r>
              <a:rPr lang="es-AR" b="1" dirty="0"/>
              <a:t>la implementación de la regla de los disparos simultáneos podremos definir el paralelismo en la evolución de los estados </a:t>
            </a:r>
            <a:r>
              <a:rPr lang="es-AR" dirty="0"/>
              <a:t>que admite nuestro modelo. </a:t>
            </a:r>
          </a:p>
          <a:p>
            <a:pPr lvl="1"/>
            <a:endParaRPr lang="es-AR" dirty="0" smtClean="0"/>
          </a:p>
          <a:p>
            <a:pPr lvl="1"/>
            <a:r>
              <a:rPr lang="es-AR" dirty="0" smtClean="0"/>
              <a:t>Debemos </a:t>
            </a:r>
            <a:r>
              <a:rPr lang="es-AR" dirty="0"/>
              <a:t>destacar que nos referimos al paralelismo obtenido por cambios de estados locales que en conjunto evolucionan por un solo disparo múltiple para alcanzar un nuevo estado global.</a:t>
            </a:r>
          </a:p>
          <a:p>
            <a:endParaRPr lang="es-AR" dirty="0"/>
          </a:p>
        </p:txBody>
      </p:sp>
    </p:spTree>
    <p:extLst>
      <p:ext uri="{BB962C8B-B14F-4D97-AF65-F5344CB8AC3E}">
        <p14:creationId xmlns:p14="http://schemas.microsoft.com/office/powerpoint/2010/main" val="1406227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Semántica </a:t>
            </a:r>
            <a:r>
              <a:rPr lang="es-AR" dirty="0"/>
              <a:t>del Paralelismo</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0" y="1268760"/>
                <a:ext cx="8460432" cy="5400600"/>
              </a:xfrm>
            </p:spPr>
            <p:txBody>
              <a:bodyPr>
                <a:normAutofit lnSpcReduction="10000"/>
              </a:bodyPr>
              <a:lstStyle/>
              <a:p>
                <a:r>
                  <a:rPr lang="es-AR" dirty="0"/>
                  <a:t>Las posibilidades son las siguientes:</a:t>
                </a:r>
              </a:p>
              <a:p>
                <a:pPr lvl="1"/>
                <a:r>
                  <a:rPr lang="es-AR" b="1" dirty="0"/>
                  <a:t>Todas</a:t>
                </a:r>
                <a:r>
                  <a:rPr lang="es-AR" dirty="0"/>
                  <a:t> las transiciones son disparadas </a:t>
                </a:r>
                <a:r>
                  <a:rPr lang="es-AR" b="1" dirty="0"/>
                  <a:t>al mismo tiempo</a:t>
                </a:r>
              </a:p>
              <a:p>
                <a:pPr lvl="1"/>
                <a:r>
                  <a:rPr lang="es-AR" b="1" dirty="0"/>
                  <a:t>Solo una </a:t>
                </a:r>
                <a:r>
                  <a:rPr lang="es-AR" dirty="0"/>
                  <a:t>transición es disparada a la vez</a:t>
                </a:r>
              </a:p>
              <a:p>
                <a:pPr lvl="1"/>
                <a:r>
                  <a:rPr lang="es-AR" b="1" dirty="0"/>
                  <a:t>Un sub conjunto </a:t>
                </a:r>
                <a:r>
                  <a:rPr lang="es-AR" dirty="0"/>
                  <a:t>de transiciones habilitadas es disparado</a:t>
                </a:r>
              </a:p>
              <a:p>
                <a:pPr lvl="1"/>
                <a:r>
                  <a:rPr lang="es-AR" dirty="0"/>
                  <a:t>Todos </a:t>
                </a:r>
                <a:r>
                  <a:rPr lang="es-AR" b="1" dirty="0"/>
                  <a:t>los posibles subconjuntos </a:t>
                </a:r>
                <a:r>
                  <a:rPr lang="es-AR" dirty="0"/>
                  <a:t>de transiciones son </a:t>
                </a:r>
                <a:r>
                  <a:rPr lang="es-AR" dirty="0" smtClean="0"/>
                  <a:t>disparadas</a:t>
                </a:r>
              </a:p>
              <a:p>
                <a:pPr lvl="1"/>
                <a:endParaRPr lang="es-AR" dirty="0"/>
              </a:p>
              <a:p>
                <a:pPr lvl="2"/>
                <a:r>
                  <a:rPr lang="es-AR" dirty="0"/>
                  <a:t>El primer caso y el último son extremos, puesto que en el primero se obtiene solo una marca, mientras que en el último se obtiene </a:t>
                </a:r>
                <a14:m>
                  <m:oMath xmlns:m="http://schemas.openxmlformats.org/officeDocument/2006/math">
                    <m:sSup>
                      <m:sSupPr>
                        <m:ctrlPr>
                          <a:rPr lang="es-AR" i="1">
                            <a:latin typeface="Cambria Math"/>
                          </a:rPr>
                        </m:ctrlPr>
                      </m:sSupPr>
                      <m:e>
                        <m:r>
                          <a:rPr lang="es-AR">
                            <a:latin typeface="Cambria Math"/>
                          </a:rPr>
                          <m:t>2</m:t>
                        </m:r>
                      </m:e>
                      <m:sup>
                        <m:r>
                          <m:rPr>
                            <m:sty m:val="p"/>
                          </m:rPr>
                          <a:rPr lang="es-AR">
                            <a:latin typeface="Cambria Math"/>
                          </a:rPr>
                          <m:t>n</m:t>
                        </m:r>
                        <m:r>
                          <a:rPr lang="es-AR" i="1">
                            <a:latin typeface="Cambria Math"/>
                          </a:rPr>
                          <m:t>−</m:t>
                        </m:r>
                        <m:r>
                          <a:rPr lang="es-AR">
                            <a:latin typeface="Cambria Math"/>
                          </a:rPr>
                          <m:t>1</m:t>
                        </m:r>
                      </m:sup>
                    </m:sSup>
                  </m:oMath>
                </a14:m>
                <a:r>
                  <a:rPr lang="es-AR" dirty="0"/>
                  <a:t> posibles marcas (una por cada sub conjunto del conjunto de transiciones).</a:t>
                </a:r>
              </a:p>
              <a:p>
                <a:pPr lvl="2"/>
                <a:r>
                  <a:rPr lang="es-AR" dirty="0"/>
                  <a:t>El segundo caso es la elección usual para definir la semántica del paralelismo, es llamado: “</a:t>
                </a:r>
                <a:r>
                  <a:rPr lang="es-AR" b="1" dirty="0"/>
                  <a:t>la semántica de </a:t>
                </a:r>
                <a:r>
                  <a:rPr lang="es-AR" b="1" dirty="0" err="1" smtClean="0"/>
                  <a:t>intercalsaión</a:t>
                </a:r>
                <a:r>
                  <a:rPr lang="es-AR" dirty="0"/>
                  <a:t>” (</a:t>
                </a:r>
                <a:r>
                  <a:rPr lang="es-AR" dirty="0" err="1"/>
                  <a:t>interleaving</a:t>
                </a:r>
                <a:r>
                  <a:rPr lang="es-AR" dirty="0"/>
                  <a:t> </a:t>
                </a:r>
                <a:r>
                  <a:rPr lang="es-AR" dirty="0" err="1"/>
                  <a:t>semantics</a:t>
                </a:r>
                <a:r>
                  <a:rPr lang="es-AR" dirty="0"/>
                  <a:t>). En esta semántica las nuevas marcas son obtenidas primero considerando todas las transiciones habilitadas, luego disparando una después de otra comenzando por el mismo estado.</a:t>
                </a:r>
              </a:p>
              <a:p>
                <a:pPr lvl="2"/>
                <a:r>
                  <a:rPr lang="es-AR" dirty="0"/>
                  <a:t>Esta elección simplifica el comportamiento de la </a:t>
                </a:r>
                <a:r>
                  <a:rPr lang="es-AR" dirty="0" err="1"/>
                  <a:t>RdP</a:t>
                </a:r>
                <a:r>
                  <a:rPr lang="es-AR" dirty="0"/>
                  <a:t> puesto que el número de marcas </a:t>
                </a:r>
                <a:r>
                  <a:rPr lang="es-AR" dirty="0" err="1"/>
                  <a:t>disparbles</a:t>
                </a:r>
                <a:r>
                  <a:rPr lang="es-AR" dirty="0"/>
                  <a:t> se reduce y es viable modelar todos los comportamientos posibles, y también permite un elevado grado de paralelismo.</a:t>
                </a:r>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0" y="1268760"/>
                <a:ext cx="8460432" cy="5400600"/>
              </a:xfrm>
              <a:blipFill rotWithShape="1">
                <a:blip r:embed="rId2"/>
                <a:stretch>
                  <a:fillRect t="-1354" r="-72"/>
                </a:stretch>
              </a:blipFill>
            </p:spPr>
            <p:txBody>
              <a:bodyPr/>
              <a:lstStyle/>
              <a:p>
                <a:r>
                  <a:rPr lang="es-AR">
                    <a:noFill/>
                  </a:rPr>
                  <a:t> </a:t>
                </a:r>
              </a:p>
            </p:txBody>
          </p:sp>
        </mc:Fallback>
      </mc:AlternateContent>
    </p:spTree>
    <p:extLst>
      <p:ext uri="{BB962C8B-B14F-4D97-AF65-F5344CB8AC3E}">
        <p14:creationId xmlns:p14="http://schemas.microsoft.com/office/powerpoint/2010/main" val="704963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Disparo </a:t>
            </a:r>
            <a:r>
              <a:rPr lang="es-ES" dirty="0"/>
              <a:t>de una secuencia de Transiciones</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79512" y="1600200"/>
                <a:ext cx="8208912" cy="5141168"/>
              </a:xfrm>
            </p:spPr>
            <p:txBody>
              <a:bodyPr>
                <a:normAutofit/>
              </a:bodyPr>
              <a:lstStyle/>
              <a:p>
                <a:r>
                  <a:rPr lang="es-AR" sz="2800" b="1" dirty="0"/>
                  <a:t>Definición 7: Secuencia de disparos</a:t>
                </a:r>
              </a:p>
              <a:p>
                <a:pPr lvl="1"/>
                <a:r>
                  <a:rPr lang="es-AR" sz="2400" dirty="0"/>
                  <a:t>Dada una </a:t>
                </a:r>
                <a:r>
                  <a:rPr lang="es-AR" sz="2400" dirty="0" err="1"/>
                  <a:t>RdP</a:t>
                </a:r>
                <a:r>
                  <a:rPr lang="es-AR" sz="2400" dirty="0"/>
                  <a:t> y una marca m(p), donde de un conjunto de transiciones </a:t>
                </a:r>
                <a:r>
                  <a:rPr lang="es-AR" sz="2400" dirty="0" err="1"/>
                  <a:t>disparables</a:t>
                </a:r>
                <a:r>
                  <a:rPr lang="es-AR" sz="2400" dirty="0"/>
                  <a:t> (notar que solo se dispara una a la vez vez) cuando se dispara, la nueva marca m´, se define por</a:t>
                </a:r>
                <a:r>
                  <a:rPr lang="es-AR" sz="2400" dirty="0" smtClean="0"/>
                  <a:t>:</a:t>
                </a:r>
              </a:p>
              <a:p>
                <a:pPr marL="411480" lvl="1" indent="0">
                  <a:buNone/>
                </a:pPr>
                <a:r>
                  <a:rPr lang="es-AR" dirty="0"/>
                  <a:t> </a:t>
                </a:r>
              </a:p>
              <a:p>
                <a:pPr marL="411480" lvl="1" indent="0">
                  <a:buNone/>
                </a:pPr>
                <a14:m>
                  <m:oMathPara xmlns:m="http://schemas.openxmlformats.org/officeDocument/2006/math">
                    <m:oMathParaPr>
                      <m:jc m:val="center"/>
                    </m:oMathParaPr>
                    <m:oMath xmlns:m="http://schemas.openxmlformats.org/officeDocument/2006/math">
                      <m:r>
                        <a:rPr lang="es-AR" sz="2400">
                          <a:latin typeface="Cambria Math"/>
                        </a:rPr>
                        <m:t>∀</m:t>
                      </m:r>
                      <m:r>
                        <m:rPr>
                          <m:sty m:val="p"/>
                        </m:rPr>
                        <a:rPr lang="es-AR" sz="2400">
                          <a:latin typeface="Cambria Math"/>
                        </a:rPr>
                        <m:t>p</m:t>
                      </m:r>
                      <m:r>
                        <a:rPr lang="es-AR" sz="2400">
                          <a:latin typeface="Cambria Math"/>
                        </a:rPr>
                        <m:t>, </m:t>
                      </m:r>
                      <m:r>
                        <m:rPr>
                          <m:sty m:val="p"/>
                        </m:rPr>
                        <a:rPr lang="es-AR" sz="2400">
                          <a:latin typeface="Cambria Math"/>
                        </a:rPr>
                        <m:t>m</m:t>
                      </m:r>
                      <m:r>
                        <a:rPr lang="es-AR" sz="2400">
                          <a:latin typeface="Cambria Math"/>
                        </a:rPr>
                        <m:t>´</m:t>
                      </m:r>
                      <m:d>
                        <m:dPr>
                          <m:ctrlPr>
                            <a:rPr lang="es-AR" sz="2400" i="1">
                              <a:latin typeface="Cambria Math"/>
                            </a:rPr>
                          </m:ctrlPr>
                        </m:dPr>
                        <m:e>
                          <m:r>
                            <m:rPr>
                              <m:sty m:val="p"/>
                            </m:rPr>
                            <a:rPr lang="es-AR" sz="2400">
                              <a:latin typeface="Cambria Math"/>
                            </a:rPr>
                            <m:t>p</m:t>
                          </m:r>
                        </m:e>
                      </m:d>
                      <m:r>
                        <a:rPr lang="es-AR" sz="2400">
                          <a:latin typeface="Cambria Math"/>
                        </a:rPr>
                        <m:t>=</m:t>
                      </m:r>
                      <m:r>
                        <m:rPr>
                          <m:sty m:val="p"/>
                        </m:rPr>
                        <a:rPr lang="es-AR" sz="2400">
                          <a:latin typeface="Cambria Math"/>
                        </a:rPr>
                        <m:t>m</m:t>
                      </m:r>
                      <m:d>
                        <m:dPr>
                          <m:ctrlPr>
                            <a:rPr lang="es-AR" sz="2400" i="1">
                              <a:latin typeface="Cambria Math"/>
                            </a:rPr>
                          </m:ctrlPr>
                        </m:dPr>
                        <m:e>
                          <m:r>
                            <m:rPr>
                              <m:sty m:val="p"/>
                            </m:rPr>
                            <a:rPr lang="es-AR" sz="2400">
                              <a:latin typeface="Cambria Math"/>
                            </a:rPr>
                            <m:t>p</m:t>
                          </m:r>
                        </m:e>
                      </m:d>
                      <m:r>
                        <a:rPr lang="es-AR" sz="2400" i="1">
                          <a:latin typeface="Cambria Math"/>
                        </a:rPr>
                        <m:t>−</m:t>
                      </m:r>
                      <m:r>
                        <m:rPr>
                          <m:sty m:val="p"/>
                        </m:rPr>
                        <a:rPr lang="es-AR" sz="2400">
                          <a:latin typeface="Cambria Math"/>
                        </a:rPr>
                        <m:t>Pre</m:t>
                      </m:r>
                      <m:d>
                        <m:dPr>
                          <m:ctrlPr>
                            <a:rPr lang="es-AR" sz="2400" i="1">
                              <a:latin typeface="Cambria Math"/>
                            </a:rPr>
                          </m:ctrlPr>
                        </m:dPr>
                        <m:e>
                          <m:r>
                            <m:rPr>
                              <m:sty m:val="p"/>
                            </m:rPr>
                            <a:rPr lang="es-AR" sz="2400">
                              <a:latin typeface="Cambria Math"/>
                            </a:rPr>
                            <m:t>p</m:t>
                          </m:r>
                          <m:r>
                            <a:rPr lang="es-AR" sz="2400">
                              <a:latin typeface="Cambria Math"/>
                            </a:rPr>
                            <m:t>,</m:t>
                          </m:r>
                          <m:sSub>
                            <m:sSubPr>
                              <m:ctrlPr>
                                <a:rPr lang="es-AR" sz="2400" i="1">
                                  <a:latin typeface="Cambria Math"/>
                                </a:rPr>
                              </m:ctrlPr>
                            </m:sSubPr>
                            <m:e>
                              <m:r>
                                <m:rPr>
                                  <m:sty m:val="p"/>
                                </m:rPr>
                                <a:rPr lang="es-AR" sz="2400">
                                  <a:latin typeface="Cambria Math"/>
                                </a:rPr>
                                <m:t>t</m:t>
                              </m:r>
                            </m:e>
                            <m:sub>
                              <m:r>
                                <m:rPr>
                                  <m:sty m:val="p"/>
                                </m:rPr>
                                <a:rPr lang="es-AR" sz="2400">
                                  <a:latin typeface="Cambria Math"/>
                                </a:rPr>
                                <m:t>i</m:t>
                              </m:r>
                            </m:sub>
                          </m:sSub>
                        </m:e>
                      </m:d>
                      <m:r>
                        <a:rPr lang="es-AR" sz="2400">
                          <a:latin typeface="Cambria Math"/>
                        </a:rPr>
                        <m:t>+</m:t>
                      </m:r>
                      <m:r>
                        <m:rPr>
                          <m:sty m:val="p"/>
                        </m:rPr>
                        <a:rPr lang="es-AR" sz="2400">
                          <a:latin typeface="Cambria Math"/>
                        </a:rPr>
                        <m:t>Post</m:t>
                      </m:r>
                      <m:r>
                        <a:rPr lang="es-AR" sz="2400">
                          <a:latin typeface="Cambria Math"/>
                        </a:rPr>
                        <m:t>(</m:t>
                      </m:r>
                      <m:r>
                        <m:rPr>
                          <m:sty m:val="p"/>
                        </m:rPr>
                        <a:rPr lang="es-AR" sz="2400">
                          <a:latin typeface="Cambria Math"/>
                        </a:rPr>
                        <m:t>p</m:t>
                      </m:r>
                      <m:r>
                        <a:rPr lang="es-AR" sz="2400">
                          <a:latin typeface="Cambria Math"/>
                        </a:rPr>
                        <m:t>,</m:t>
                      </m:r>
                      <m:sSub>
                        <m:sSubPr>
                          <m:ctrlPr>
                            <a:rPr lang="es-AR" sz="2400" i="1">
                              <a:latin typeface="Cambria Math"/>
                            </a:rPr>
                          </m:ctrlPr>
                        </m:sSubPr>
                        <m:e>
                          <m:r>
                            <m:rPr>
                              <m:sty m:val="p"/>
                            </m:rPr>
                            <a:rPr lang="es-AR" sz="2400">
                              <a:latin typeface="Cambria Math"/>
                            </a:rPr>
                            <m:t>t</m:t>
                          </m:r>
                        </m:e>
                        <m:sub>
                          <m:r>
                            <m:rPr>
                              <m:sty m:val="p"/>
                            </m:rPr>
                            <a:rPr lang="es-AR" sz="2400">
                              <a:latin typeface="Cambria Math"/>
                            </a:rPr>
                            <m:t>i</m:t>
                          </m:r>
                        </m:sub>
                      </m:sSub>
                      <m:r>
                        <a:rPr lang="es-AR" sz="2400">
                          <a:latin typeface="Cambria Math"/>
                        </a:rPr>
                        <m:t>)</m:t>
                      </m:r>
                    </m:oMath>
                  </m:oMathPara>
                </a14:m>
                <a:endParaRPr lang="es-AR" sz="2400" dirty="0"/>
              </a:p>
              <a:p>
                <a:pPr marL="411480" lvl="1" indent="0">
                  <a:buNone/>
                </a:pPr>
                <a:r>
                  <a:rPr lang="es-AR" sz="2400" dirty="0"/>
                  <a:t> </a:t>
                </a:r>
              </a:p>
              <a:p>
                <a:pPr lvl="1"/>
                <a:r>
                  <a:rPr lang="es-AR" sz="2400" dirty="0"/>
                  <a:t>El disparo de una transición es denotado como</a:t>
                </a:r>
                <a:r>
                  <a:rPr lang="es-AR" sz="2400" dirty="0" smtClean="0"/>
                  <a:t>:</a:t>
                </a:r>
              </a:p>
              <a:p>
                <a:pPr lvl="1"/>
                <a:endParaRPr lang="es-AR" sz="2400" dirty="0"/>
              </a:p>
              <a:p>
                <a:pPr marL="411480" lvl="1" indent="0" algn="ctr">
                  <a:buNone/>
                </a:pPr>
                <a:r>
                  <a:rPr lang="es-AR" sz="2400" dirty="0" smtClean="0"/>
                  <a:t>  </a:t>
                </a:r>
              </a:p>
              <a:p>
                <a:pPr lvl="1"/>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79512" y="1600200"/>
                <a:ext cx="8208912" cy="5141168"/>
              </a:xfrm>
              <a:blipFill rotWithShape="1">
                <a:blip r:embed="rId2"/>
                <a:stretch>
                  <a:fillRect t="-1068" r="-371"/>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graphicFrame>
            <p:nvGraphicFramePr>
              <p:cNvPr id="4" name="3 Tabla"/>
              <p:cNvGraphicFramePr>
                <a:graphicFrameLocks noGrp="1"/>
              </p:cNvGraphicFramePr>
              <p:nvPr>
                <p:extLst>
                  <p:ext uri="{D42A27DB-BD31-4B8C-83A1-F6EECF244321}">
                    <p14:modId xmlns:p14="http://schemas.microsoft.com/office/powerpoint/2010/main" val="135415022"/>
                  </p:ext>
                </p:extLst>
              </p:nvPr>
            </p:nvGraphicFramePr>
            <p:xfrm>
              <a:off x="2699792" y="5229200"/>
              <a:ext cx="2903984" cy="1554480"/>
            </p:xfrm>
            <a:graphic>
              <a:graphicData uri="http://schemas.openxmlformats.org/drawingml/2006/table">
                <a:tbl>
                  <a:tblPr firstRow="1" bandRow="1">
                    <a:tableStyleId>{5C22544A-7EE6-4342-B048-85BDC9FD1C3A}</a:tableStyleId>
                  </a:tblPr>
                  <a:tblGrid>
                    <a:gridCol w="2903984"/>
                  </a:tblGrid>
                  <a:tr h="42219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s-AR" sz="2400" smtClean="0">
                                    <a:solidFill>
                                      <a:schemeClr val="tx1"/>
                                    </a:solidFill>
                                    <a:latin typeface="Cambria Math"/>
                                  </a:rPr>
                                  <m:t>m</m:t>
                                </m:r>
                                <m:r>
                                  <a:rPr lang="es-AR" sz="2400" smtClean="0">
                                    <a:solidFill>
                                      <a:schemeClr val="tx1"/>
                                    </a:solidFill>
                                    <a:latin typeface="Cambria Math"/>
                                  </a:rPr>
                                  <m:t>[</m:t>
                                </m:r>
                                <m:sSub>
                                  <m:sSubPr>
                                    <m:ctrlPr>
                                      <a:rPr lang="es-AR" sz="2400" i="1">
                                        <a:solidFill>
                                          <a:schemeClr val="tx1"/>
                                        </a:solidFill>
                                        <a:latin typeface="Cambria Math"/>
                                      </a:rPr>
                                    </m:ctrlPr>
                                  </m:sSubPr>
                                  <m:e>
                                    <m:r>
                                      <m:rPr>
                                        <m:sty m:val="p"/>
                                      </m:rPr>
                                      <a:rPr lang="es-AR" sz="2400">
                                        <a:solidFill>
                                          <a:schemeClr val="tx1"/>
                                        </a:solidFill>
                                        <a:latin typeface="Cambria Math"/>
                                      </a:rPr>
                                      <m:t>t</m:t>
                                    </m:r>
                                  </m:e>
                                  <m:sub>
                                    <m:r>
                                      <m:rPr>
                                        <m:sty m:val="p"/>
                                      </m:rPr>
                                      <a:rPr lang="es-AR" sz="2400">
                                        <a:solidFill>
                                          <a:schemeClr val="tx1"/>
                                        </a:solidFill>
                                        <a:latin typeface="Cambria Math"/>
                                      </a:rPr>
                                      <m:t>i</m:t>
                                    </m:r>
                                  </m:sub>
                                </m:sSub>
                                <m:r>
                                  <a:rPr lang="es-AR" sz="2400">
                                    <a:solidFill>
                                      <a:schemeClr val="tx1"/>
                                    </a:solidFill>
                                    <a:latin typeface="Cambria Math"/>
                                  </a:rPr>
                                  <m:t>&gt;</m:t>
                                </m:r>
                                <m:r>
                                  <m:rPr>
                                    <m:sty m:val="p"/>
                                  </m:rPr>
                                  <a:rPr lang="es-AR" sz="2400">
                                    <a:solidFill>
                                      <a:schemeClr val="tx1"/>
                                    </a:solidFill>
                                    <a:latin typeface="Cambria Math"/>
                                  </a:rPr>
                                  <m:t>m</m:t>
                                </m:r>
                                <m:r>
                                  <a:rPr lang="es-AR" sz="2400">
                                    <a:solidFill>
                                      <a:schemeClr val="tx1"/>
                                    </a:solidFill>
                                    <a:latin typeface="Cambria Math"/>
                                  </a:rPr>
                                  <m:t>´</m:t>
                                </m:r>
                              </m:oMath>
                            </m:oMathPara>
                          </a14:m>
                          <a:endParaRPr lang="es-AR" sz="2400" dirty="0" smtClean="0">
                            <a:solidFill>
                              <a:schemeClr val="tx1"/>
                            </a:solidFill>
                          </a:endParaRPr>
                        </a:p>
                      </a:txBody>
                      <a:tcPr>
                        <a:solidFill>
                          <a:schemeClr val="bg1"/>
                        </a:solidFill>
                      </a:tcPr>
                    </a:tc>
                  </a:tr>
                  <a:tr h="342448">
                    <a:tc>
                      <a:txBody>
                        <a:bodyPr/>
                        <a:lstStyle/>
                        <a:p>
                          <a:pPr algn="ctr"/>
                          <a:r>
                            <a:rPr lang="es-AR" sz="1800" dirty="0" smtClean="0"/>
                            <a:t>o</a:t>
                          </a:r>
                          <a:endParaRPr lang="es-AR" dirty="0"/>
                        </a:p>
                      </a:txBody>
                      <a:tcPr>
                        <a:solidFill>
                          <a:schemeClr val="bg1"/>
                        </a:solidFill>
                      </a:tcPr>
                    </a:tc>
                  </a:tr>
                  <a:tr h="67551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s-AR" sz="2400" smtClean="0">
                                    <a:latin typeface="Cambria Math"/>
                                  </a:rPr>
                                  <m:t>m</m:t>
                                </m:r>
                                <m:r>
                                  <a:rPr lang="es-AR" sz="2400" smtClean="0">
                                    <a:latin typeface="Cambria Math"/>
                                  </a:rPr>
                                  <m:t> → </m:t>
                                </m:r>
                                <m:sSub>
                                  <m:sSubPr>
                                    <m:ctrlPr>
                                      <a:rPr lang="es-AR" sz="2400" i="1">
                                        <a:latin typeface="Cambria Math"/>
                                      </a:rPr>
                                    </m:ctrlPr>
                                  </m:sSubPr>
                                  <m:e>
                                    <m:r>
                                      <m:rPr>
                                        <m:sty m:val="p"/>
                                      </m:rPr>
                                      <a:rPr lang="es-AR" sz="2400">
                                        <a:latin typeface="Cambria Math"/>
                                      </a:rPr>
                                      <m:t>t</m:t>
                                    </m:r>
                                  </m:e>
                                  <m:sub>
                                    <m:r>
                                      <m:rPr>
                                        <m:sty m:val="p"/>
                                      </m:rPr>
                                      <a:rPr lang="es-AR" sz="2400">
                                        <a:latin typeface="Cambria Math"/>
                                      </a:rPr>
                                      <m:t>i</m:t>
                                    </m:r>
                                  </m:sub>
                                </m:sSub>
                                <m:r>
                                  <a:rPr lang="es-AR" sz="2400">
                                    <a:latin typeface="Cambria Math"/>
                                  </a:rPr>
                                  <m:t> →</m:t>
                                </m:r>
                                <m:r>
                                  <m:rPr>
                                    <m:sty m:val="p"/>
                                  </m:rPr>
                                  <a:rPr lang="es-AR" sz="2400">
                                    <a:latin typeface="Cambria Math"/>
                                  </a:rPr>
                                  <m:t>m</m:t>
                                </m:r>
                                <m:r>
                                  <a:rPr lang="es-AR" sz="2400">
                                    <a:latin typeface="Cambria Math"/>
                                  </a:rPr>
                                  <m:t>´</m:t>
                                </m:r>
                              </m:oMath>
                            </m:oMathPara>
                          </a14:m>
                          <a:endParaRPr lang="es-AR" sz="2400" dirty="0"/>
                        </a:p>
                        <a:p>
                          <a:endParaRPr lang="es-AR" dirty="0"/>
                        </a:p>
                      </a:txBody>
                      <a:tcPr>
                        <a:solidFill>
                          <a:schemeClr val="bg1"/>
                        </a:solidFill>
                      </a:tcPr>
                    </a:tc>
                  </a:tr>
                </a:tbl>
              </a:graphicData>
            </a:graphic>
          </p:graphicFrame>
        </mc:Choice>
        <mc:Fallback>
          <p:graphicFrame>
            <p:nvGraphicFramePr>
              <p:cNvPr id="4" name="3 Tabla"/>
              <p:cNvGraphicFramePr>
                <a:graphicFrameLocks noGrp="1"/>
              </p:cNvGraphicFramePr>
              <p:nvPr>
                <p:extLst>
                  <p:ext uri="{D42A27DB-BD31-4B8C-83A1-F6EECF244321}">
                    <p14:modId xmlns:p14="http://schemas.microsoft.com/office/powerpoint/2010/main" val="135415022"/>
                  </p:ext>
                </p:extLst>
              </p:nvPr>
            </p:nvGraphicFramePr>
            <p:xfrm>
              <a:off x="2699792" y="5229200"/>
              <a:ext cx="2903984" cy="1554480"/>
            </p:xfrm>
            <a:graphic>
              <a:graphicData uri="http://schemas.openxmlformats.org/drawingml/2006/table">
                <a:tbl>
                  <a:tblPr firstRow="1" bandRow="1">
                    <a:tableStyleId>{5C22544A-7EE6-4342-B048-85BDC9FD1C3A}</a:tableStyleId>
                  </a:tblPr>
                  <a:tblGrid>
                    <a:gridCol w="2903984"/>
                  </a:tblGrid>
                  <a:tr h="457200">
                    <a:tc>
                      <a:txBody>
                        <a:bodyPr/>
                        <a:lstStyle/>
                        <a:p>
                          <a:endParaRPr lang="es-AR"/>
                        </a:p>
                      </a:txBody>
                      <a:tcPr>
                        <a:blipFill rotWithShape="1">
                          <a:blip r:embed="rId3"/>
                          <a:stretch>
                            <a:fillRect l="-210" t="-1333" r="-210" b="-240000"/>
                          </a:stretch>
                        </a:blipFill>
                      </a:tcPr>
                    </a:tc>
                  </a:tr>
                  <a:tr h="365760">
                    <a:tc>
                      <a:txBody>
                        <a:bodyPr/>
                        <a:lstStyle/>
                        <a:p>
                          <a:pPr algn="ctr"/>
                          <a:r>
                            <a:rPr lang="es-AR" sz="1800" dirty="0" smtClean="0"/>
                            <a:t>o</a:t>
                          </a:r>
                          <a:endParaRPr lang="es-AR" dirty="0"/>
                        </a:p>
                      </a:txBody>
                      <a:tcPr>
                        <a:solidFill>
                          <a:schemeClr val="bg1"/>
                        </a:solidFill>
                      </a:tcPr>
                    </a:tc>
                  </a:tr>
                  <a:tr h="731520">
                    <a:tc>
                      <a:txBody>
                        <a:bodyPr/>
                        <a:lstStyle/>
                        <a:p>
                          <a:endParaRPr lang="es-AR"/>
                        </a:p>
                      </a:txBody>
                      <a:tcPr>
                        <a:blipFill rotWithShape="1">
                          <a:blip r:embed="rId3"/>
                          <a:stretch>
                            <a:fillRect l="-210" t="-113333" r="-210"/>
                          </a:stretch>
                        </a:blipFill>
                      </a:tcPr>
                    </a:tc>
                  </a:tr>
                </a:tbl>
              </a:graphicData>
            </a:graphic>
          </p:graphicFrame>
        </mc:Fallback>
      </mc:AlternateContent>
    </p:spTree>
    <p:extLst>
      <p:ext uri="{BB962C8B-B14F-4D97-AF65-F5344CB8AC3E}">
        <p14:creationId xmlns:p14="http://schemas.microsoft.com/office/powerpoint/2010/main" val="531241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del disparo de una </a:t>
            </a:r>
            <a:r>
              <a:rPr lang="es-ES" dirty="0" smtClean="0"/>
              <a:t>transición</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79512" y="4437112"/>
                <a:ext cx="8136904" cy="2232248"/>
              </a:xfrm>
            </p:spPr>
            <p:txBody>
              <a:bodyPr>
                <a:normAutofit fontScale="85000" lnSpcReduction="20000"/>
              </a:bodyPr>
              <a:lstStyle/>
              <a:p>
                <a:r>
                  <a:rPr lang="es-AR" dirty="0"/>
                  <a:t>La </a:t>
                </a:r>
                <a:r>
                  <a:rPr lang="es-AR" dirty="0" smtClean="0"/>
                  <a:t>Figura  derecha </a:t>
                </a:r>
                <a:r>
                  <a:rPr lang="es-AR" dirty="0"/>
                  <a:t>muestra una </a:t>
                </a:r>
                <a:r>
                  <a:rPr lang="es-AR" dirty="0" err="1"/>
                  <a:t>RdP</a:t>
                </a:r>
                <a:r>
                  <a:rPr lang="es-AR" dirty="0"/>
                  <a:t>, en un estado m, antes de ejecutar el disparo y la Figura </a:t>
                </a:r>
                <a:r>
                  <a:rPr lang="es-AR" dirty="0" smtClean="0"/>
                  <a:t>izquierda</a:t>
                </a:r>
                <a:r>
                  <a:rPr lang="es-AR" dirty="0" smtClean="0"/>
                  <a:t> </a:t>
                </a:r>
                <a:r>
                  <a:rPr lang="es-AR" dirty="0"/>
                  <a:t>muestra el estado m´ después la ejecución del disparo. </a:t>
                </a:r>
              </a:p>
              <a:p>
                <a:r>
                  <a:rPr lang="es-AR" dirty="0"/>
                  <a:t> </a:t>
                </a:r>
              </a:p>
              <a:p>
                <a:r>
                  <a:rPr lang="es-AR" dirty="0"/>
                  <a:t>El estado de la PN de la Figura </a:t>
                </a:r>
                <a:r>
                  <a:rPr lang="es-AR" dirty="0" smtClean="0"/>
                  <a:t>izquierda </a:t>
                </a:r>
                <a:r>
                  <a:rPr lang="es-AR" dirty="0"/>
                  <a:t>antes del disparo es m(p)= (2 5 0 0 0) y después de su ejecución Figura </a:t>
                </a:r>
                <a:r>
                  <a:rPr lang="es-AR" dirty="0" smtClean="0"/>
                  <a:t>derecha</a:t>
                </a:r>
                <a:r>
                  <a:rPr lang="es-AR" dirty="0" smtClean="0"/>
                  <a:t> </a:t>
                </a:r>
                <a:r>
                  <a:rPr lang="es-AR" dirty="0"/>
                  <a:t>es m´(p)= (1 0 1 2 1), y podemos representarlo de la siguiente manera:</a:t>
                </a:r>
              </a:p>
              <a:p>
                <a14:m>
                  <m:oMath xmlns:m="http://schemas.openxmlformats.org/officeDocument/2006/math">
                    <m:r>
                      <a:rPr lang="es-AR" i="1">
                        <a:latin typeface="Cambria Math"/>
                      </a:rPr>
                      <m:t> (2 5 0 0 0)→ </m:t>
                    </m:r>
                    <m:sSub>
                      <m:sSubPr>
                        <m:ctrlPr>
                          <a:rPr lang="es-AR" i="1">
                            <a:latin typeface="Cambria Math"/>
                          </a:rPr>
                        </m:ctrlPr>
                      </m:sSubPr>
                      <m:e>
                        <m:r>
                          <a:rPr lang="es-AR" i="1">
                            <a:latin typeface="Cambria Math"/>
                          </a:rPr>
                          <m:t>𝑡</m:t>
                        </m:r>
                      </m:e>
                      <m:sub>
                        <m:r>
                          <a:rPr lang="es-AR" i="1">
                            <a:latin typeface="Cambria Math"/>
                          </a:rPr>
                          <m:t>𝑖</m:t>
                        </m:r>
                      </m:sub>
                    </m:sSub>
                    <m:r>
                      <a:rPr lang="es-AR" i="1">
                        <a:latin typeface="Cambria Math"/>
                      </a:rPr>
                      <m:t>→ (1 0 1 2 1)</m:t>
                    </m:r>
                  </m:oMath>
                </a14:m>
                <a:endParaRPr lang="es-AR" dirty="0"/>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79512" y="4437112"/>
                <a:ext cx="8136904" cy="2232248"/>
              </a:xfrm>
              <a:blipFill rotWithShape="1">
                <a:blip r:embed="rId2"/>
                <a:stretch>
                  <a:fillRect t="-3552" r="-599" b="-1093"/>
                </a:stretch>
              </a:blipFill>
            </p:spPr>
            <p:txBody>
              <a:bodyPr/>
              <a:lstStyle/>
              <a:p>
                <a:r>
                  <a:rPr lang="es-AR">
                    <a:noFill/>
                  </a:rPr>
                  <a:t> </a:t>
                </a:r>
              </a:p>
            </p:txBody>
          </p:sp>
        </mc:Fallback>
      </mc:AlternateContent>
      <p:pic>
        <p:nvPicPr>
          <p:cNvPr id="4" name="3 Imagen"/>
          <p:cNvPicPr/>
          <p:nvPr/>
        </p:nvPicPr>
        <p:blipFill rotWithShape="1">
          <a:blip r:embed="rId3" cstate="print">
            <a:extLst>
              <a:ext uri="{28A0092B-C50C-407E-A947-70E740481C1C}">
                <a14:useLocalDpi xmlns:a14="http://schemas.microsoft.com/office/drawing/2010/main" val="0"/>
              </a:ext>
            </a:extLst>
          </a:blip>
          <a:srcRect r="51015" b="11019"/>
          <a:stretch/>
        </p:blipFill>
        <p:spPr bwMode="auto">
          <a:xfrm>
            <a:off x="755576" y="1823084"/>
            <a:ext cx="2880320" cy="2253988"/>
          </a:xfrm>
          <a:prstGeom prst="rect">
            <a:avLst/>
          </a:prstGeom>
          <a:noFill/>
          <a:ln>
            <a:noFill/>
          </a:ln>
          <a:extLst>
            <a:ext uri="{53640926-AAD7-44D8-BBD7-CCE9431645EC}">
              <a14:shadowObscured xmlns:a14="http://schemas.microsoft.com/office/drawing/2010/main"/>
            </a:ext>
          </a:extLst>
        </p:spPr>
      </p:pic>
      <p:pic>
        <p:nvPicPr>
          <p:cNvPr id="5" name="4 Imagen"/>
          <p:cNvPicPr/>
          <p:nvPr/>
        </p:nvPicPr>
        <p:blipFill rotWithShape="1">
          <a:blip r:embed="rId3" cstate="print">
            <a:extLst>
              <a:ext uri="{28A0092B-C50C-407E-A947-70E740481C1C}">
                <a14:useLocalDpi xmlns:a14="http://schemas.microsoft.com/office/drawing/2010/main" val="0"/>
              </a:ext>
            </a:extLst>
          </a:blip>
          <a:srcRect l="49746" b="11019"/>
          <a:stretch/>
        </p:blipFill>
        <p:spPr bwMode="auto">
          <a:xfrm>
            <a:off x="4067944" y="1916832"/>
            <a:ext cx="3312368" cy="20162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433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Disparo de una secuencia de Transiciones</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07504" y="1600200"/>
                <a:ext cx="8208912" cy="5141168"/>
              </a:xfrm>
            </p:spPr>
            <p:txBody>
              <a:bodyPr>
                <a:normAutofit fontScale="92500" lnSpcReduction="10000"/>
              </a:bodyPr>
              <a:lstStyle/>
              <a:p>
                <a:r>
                  <a:rPr lang="es-AR" dirty="0" smtClean="0"/>
                  <a:t>Esta representación es capaz de simbolizar los mecanismos más comunes de sincronización.</a:t>
                </a:r>
              </a:p>
              <a:p>
                <a:r>
                  <a:rPr lang="es-AR" dirty="0"/>
                  <a:t> </a:t>
                </a:r>
              </a:p>
              <a:p>
                <a:r>
                  <a:rPr lang="es-AR" dirty="0"/>
                  <a:t>Una secuencia de disparos es el resultado de disparar la red n veces y si partimos del marcado inicial </a:t>
                </a:r>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0</m:t>
                        </m:r>
                      </m:sub>
                    </m:sSub>
                  </m:oMath>
                </a14:m>
                <a:r>
                  <a:rPr lang="es-AR" dirty="0"/>
                  <a:t>, podremos </a:t>
                </a:r>
                <a:r>
                  <a:rPr lang="es-AR" dirty="0" smtClean="0"/>
                  <a:t>representar </a:t>
                </a:r>
                <a:r>
                  <a:rPr lang="es-AR" dirty="0"/>
                  <a:t>a esta secuencia como una sucesión de marcas o una sucesión de disparos, según se muestra a continuación:</a:t>
                </a:r>
              </a:p>
              <a:p>
                <a:pPr marL="114300" lvl="0" indent="0" algn="ctr">
                  <a:buNone/>
                </a:pPr>
                <a14:m>
                  <m:oMath xmlns:m="http://schemas.openxmlformats.org/officeDocument/2006/math">
                    <m:sSub>
                      <m:sSubPr>
                        <m:ctrlPr>
                          <a:rPr lang="es-AR" i="1">
                            <a:latin typeface="Cambria Math"/>
                          </a:rPr>
                        </m:ctrlPr>
                      </m:sSubPr>
                      <m:e>
                        <m:r>
                          <a:rPr lang="es-AR" i="1">
                            <a:latin typeface="Cambria Math"/>
                          </a:rPr>
                          <m:t>(</m:t>
                        </m:r>
                        <m:r>
                          <a:rPr lang="es-AR" i="1">
                            <a:latin typeface="Cambria Math"/>
                          </a:rPr>
                          <m:t>𝑚</m:t>
                        </m:r>
                      </m:e>
                      <m:sub>
                        <m:r>
                          <a:rPr lang="es-AR" i="1">
                            <a:latin typeface="Cambria Math"/>
                          </a:rPr>
                          <m:t>0</m:t>
                        </m:r>
                      </m:sub>
                    </m:sSub>
                    <m:r>
                      <a:rPr lang="es-AR" i="1">
                        <a:latin typeface="Cambria Math"/>
                      </a:rPr>
                      <m:t>, </m:t>
                    </m:r>
                    <m:sSub>
                      <m:sSubPr>
                        <m:ctrlPr>
                          <a:rPr lang="es-AR" i="1">
                            <a:latin typeface="Cambria Math"/>
                          </a:rPr>
                        </m:ctrlPr>
                      </m:sSubPr>
                      <m:e>
                        <m:r>
                          <a:rPr lang="es-AR" i="1">
                            <a:latin typeface="Cambria Math"/>
                          </a:rPr>
                          <m:t>𝑚</m:t>
                        </m:r>
                      </m:e>
                      <m:sub>
                        <m:r>
                          <a:rPr lang="es-AR" i="1">
                            <a:latin typeface="Cambria Math"/>
                          </a:rPr>
                          <m:t>1</m:t>
                        </m:r>
                      </m:sub>
                    </m:sSub>
                    <m:r>
                      <a:rPr lang="es-AR" i="1">
                        <a:latin typeface="Cambria Math"/>
                      </a:rPr>
                      <m:t>,…, </m:t>
                    </m:r>
                    <m:sSub>
                      <m:sSubPr>
                        <m:ctrlPr>
                          <a:rPr lang="es-AR" i="1">
                            <a:latin typeface="Cambria Math"/>
                          </a:rPr>
                        </m:ctrlPr>
                      </m:sSubPr>
                      <m:e>
                        <m:r>
                          <a:rPr lang="es-AR" i="1">
                            <a:latin typeface="Cambria Math"/>
                          </a:rPr>
                          <m:t>𝑚</m:t>
                        </m:r>
                      </m:e>
                      <m:sub>
                        <m:r>
                          <a:rPr lang="es-AR" i="1">
                            <a:latin typeface="Cambria Math"/>
                          </a:rPr>
                          <m:t>𝑘</m:t>
                        </m:r>
                      </m:sub>
                    </m:sSub>
                    <m:r>
                      <a:rPr lang="es-AR" i="1">
                        <a:latin typeface="Cambria Math"/>
                      </a:rPr>
                      <m:t>)</m:t>
                    </m:r>
                  </m:oMath>
                </a14:m>
                <a:r>
                  <a:rPr lang="es-AR" dirty="0"/>
                  <a:t>  secuencia de marcas</a:t>
                </a:r>
              </a:p>
              <a:p>
                <a:pPr marL="114300" lvl="0" indent="0" algn="ctr">
                  <a:buNone/>
                </a:pPr>
                <a14:m>
                  <m:oMath xmlns:m="http://schemas.openxmlformats.org/officeDocument/2006/math">
                    <m:sSub>
                      <m:sSubPr>
                        <m:ctrlPr>
                          <a:rPr lang="es-AR" i="1">
                            <a:latin typeface="Cambria Math"/>
                          </a:rPr>
                        </m:ctrlPr>
                      </m:sSubPr>
                      <m:e>
                        <m:r>
                          <a:rPr lang="es-AR" i="1">
                            <a:latin typeface="Cambria Math"/>
                          </a:rPr>
                          <m:t>(</m:t>
                        </m:r>
                        <m:r>
                          <a:rPr lang="es-AR" i="1">
                            <a:latin typeface="Cambria Math"/>
                          </a:rPr>
                          <m:t>𝑡</m:t>
                        </m:r>
                      </m:e>
                      <m:sub>
                        <m:r>
                          <a:rPr lang="es-AR" i="1">
                            <a:latin typeface="Cambria Math"/>
                          </a:rPr>
                          <m:t>0</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1</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𝑘</m:t>
                        </m:r>
                      </m:sub>
                    </m:sSub>
                    <m:r>
                      <a:rPr lang="es-AR" i="1">
                        <a:latin typeface="Cambria Math"/>
                      </a:rPr>
                      <m:t>)</m:t>
                    </m:r>
                  </m:oMath>
                </a14:m>
                <a:r>
                  <a:rPr lang="es-AR" dirty="0"/>
                  <a:t>   secuencia de transiciones, </a:t>
                </a:r>
                <a:endParaRPr lang="es-AR" dirty="0" smtClean="0"/>
              </a:p>
              <a:p>
                <a:pPr marL="114300" lvl="0" indent="0" algn="ctr">
                  <a:buNone/>
                </a:pPr>
                <a:r>
                  <a:rPr lang="es-AR" dirty="0" smtClean="0"/>
                  <a:t>donde </a:t>
                </a:r>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r>
                          <a:rPr lang="es-AR" i="1">
                            <a:latin typeface="Cambria Math"/>
                          </a:rPr>
                          <m:t>+1</m:t>
                        </m:r>
                      </m:sub>
                    </m:sSub>
                    <m:r>
                      <a:rPr lang="es-AR" i="1">
                        <a:latin typeface="Cambria Math"/>
                      </a:rPr>
                      <m:t>=</m:t>
                    </m:r>
                    <m:r>
                      <a:rPr lang="es-AR" i="1">
                        <a:latin typeface="Cambria Math"/>
                      </a:rPr>
                      <m:t>𝜕</m:t>
                    </m:r>
                    <m:d>
                      <m:dPr>
                        <m:ctrlPr>
                          <a:rPr lang="es-AR" i="1">
                            <a:latin typeface="Cambria Math"/>
                          </a:rPr>
                        </m:ctrlPr>
                      </m:dPr>
                      <m:e>
                        <m:sSub>
                          <m:sSubPr>
                            <m:ctrlPr>
                              <a:rPr lang="es-AR" i="1">
                                <a:latin typeface="Cambria Math"/>
                              </a:rPr>
                            </m:ctrlPr>
                          </m:sSubPr>
                          <m:e>
                            <m:r>
                              <a:rPr lang="es-AR" i="1">
                                <a:latin typeface="Cambria Math"/>
                              </a:rPr>
                              <m:t>𝑚</m:t>
                            </m:r>
                          </m:e>
                          <m:sub>
                            <m:r>
                              <a:rPr lang="es-AR" i="1">
                                <a:latin typeface="Cambria Math"/>
                              </a:rPr>
                              <m:t>𝑘</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𝑖</m:t>
                            </m:r>
                          </m:sub>
                        </m:sSub>
                      </m:e>
                    </m:d>
                  </m:oMath>
                </a14:m>
                <a:endParaRPr lang="es-AR" dirty="0" smtClean="0"/>
              </a:p>
              <a:p>
                <a:pPr lvl="1"/>
                <a:r>
                  <a:rPr lang="es-AR" dirty="0"/>
                  <a:t>Aquí podemos hacer notar dos cuestiones relacionadas con una secuencia de disparos, las que son:</a:t>
                </a:r>
              </a:p>
              <a:p>
                <a:pPr lvl="2"/>
                <a:r>
                  <a:rPr lang="es-AR" dirty="0"/>
                  <a:t>Si dos transiciones están habilitadas en una </a:t>
                </a:r>
                <a:r>
                  <a:rPr lang="es-AR" dirty="0" err="1"/>
                  <a:t>RdP</a:t>
                </a:r>
                <a:r>
                  <a:rPr lang="es-AR" dirty="0"/>
                  <a:t> y el </a:t>
                </a:r>
                <a:r>
                  <a:rPr lang="es-AR" b="1" dirty="0"/>
                  <a:t>disparo</a:t>
                </a:r>
                <a:r>
                  <a:rPr lang="es-AR" dirty="0"/>
                  <a:t> de una de las transiciones </a:t>
                </a:r>
                <a:r>
                  <a:rPr lang="es-AR" b="1" dirty="0"/>
                  <a:t>no deshabilita</a:t>
                </a:r>
                <a:r>
                  <a:rPr lang="es-AR" dirty="0"/>
                  <a:t> a la otra se trata de una </a:t>
                </a:r>
                <a:r>
                  <a:rPr lang="es-AR" dirty="0" err="1"/>
                  <a:t>RdP</a:t>
                </a:r>
                <a:r>
                  <a:rPr lang="es-AR" dirty="0"/>
                  <a:t> </a:t>
                </a:r>
                <a:r>
                  <a:rPr lang="es-AR" b="1" dirty="0"/>
                  <a:t>Persistente</a:t>
                </a:r>
                <a:r>
                  <a:rPr lang="es-AR" dirty="0"/>
                  <a:t>.</a:t>
                </a:r>
              </a:p>
              <a:p>
                <a:pPr lvl="2"/>
                <a:r>
                  <a:rPr lang="es-AR" dirty="0"/>
                  <a:t>Si para una marca </a:t>
                </a:r>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sub>
                    </m:sSub>
                  </m:oMath>
                </a14:m>
                <a:r>
                  <a:rPr lang="es-AR" dirty="0"/>
                  <a:t> hay más de una transición habilitada y no hay una regla causal para decidir cuál transición se dispara el sistema tendrá característica </a:t>
                </a:r>
                <a:r>
                  <a:rPr lang="es-AR" b="1" dirty="0"/>
                  <a:t>no determinismo</a:t>
                </a:r>
                <a:r>
                  <a:rPr lang="es-AR" dirty="0"/>
                  <a:t>.</a:t>
                </a:r>
              </a:p>
              <a:p>
                <a:pPr lvl="1"/>
                <a:endParaRPr lang="es-AR" dirty="0"/>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07504" y="1600200"/>
                <a:ext cx="8208912" cy="5141168"/>
              </a:xfrm>
              <a:blipFill rotWithShape="1">
                <a:blip r:embed="rId2"/>
                <a:stretch>
                  <a:fillRect t="-1186"/>
                </a:stretch>
              </a:blipFill>
            </p:spPr>
            <p:txBody>
              <a:bodyPr/>
              <a:lstStyle/>
              <a:p>
                <a:r>
                  <a:rPr lang="es-AR">
                    <a:noFill/>
                  </a:rPr>
                  <a:t> </a:t>
                </a:r>
              </a:p>
            </p:txBody>
          </p:sp>
        </mc:Fallback>
      </mc:AlternateContent>
    </p:spTree>
    <p:extLst>
      <p:ext uri="{BB962C8B-B14F-4D97-AF65-F5344CB8AC3E}">
        <p14:creationId xmlns:p14="http://schemas.microsoft.com/office/powerpoint/2010/main" val="3857307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620000" cy="562074"/>
          </a:xfrm>
        </p:spPr>
        <p:txBody>
          <a:bodyPr/>
          <a:lstStyle/>
          <a:p>
            <a:pPr lvl="1" algn="l" rtl="0">
              <a:spcBef>
                <a:spcPct val="0"/>
              </a:spcBef>
            </a:pPr>
            <a:r>
              <a:rPr lang="es-AR" b="1" dirty="0" smtClean="0"/>
              <a:t>Familia de </a:t>
            </a:r>
            <a:r>
              <a:rPr lang="es-AR" b="1" dirty="0" err="1" smtClean="0"/>
              <a:t>RdP</a:t>
            </a:r>
            <a:r>
              <a:rPr lang="es-AR" b="1" dirty="0" smtClean="0"/>
              <a:t/>
            </a:r>
            <a:br>
              <a:rPr lang="es-AR" b="1" dirty="0" smtClean="0"/>
            </a:br>
            <a:r>
              <a:rPr lang="es-AR" b="1" dirty="0" smtClean="0"/>
              <a:t/>
            </a:r>
            <a:br>
              <a:rPr lang="es-AR" b="1" dirty="0" smtClean="0"/>
            </a:br>
            <a:endParaRPr lang="es-AR" dirty="0"/>
          </a:p>
        </p:txBody>
      </p:sp>
      <p:sp>
        <p:nvSpPr>
          <p:cNvPr id="3" name="2 Marcador de contenido"/>
          <p:cNvSpPr>
            <a:spLocks noGrp="1"/>
          </p:cNvSpPr>
          <p:nvPr>
            <p:ph idx="1"/>
          </p:nvPr>
        </p:nvSpPr>
        <p:spPr>
          <a:xfrm>
            <a:off x="179512" y="836712"/>
            <a:ext cx="8208912" cy="5832648"/>
          </a:xfrm>
        </p:spPr>
        <p:txBody>
          <a:bodyPr>
            <a:normAutofit/>
          </a:bodyPr>
          <a:lstStyle/>
          <a:p>
            <a:r>
              <a:rPr lang="es-AR" sz="2400" dirty="0" smtClean="0"/>
              <a:t>En </a:t>
            </a:r>
            <a:r>
              <a:rPr lang="es-AR" sz="2400" dirty="0"/>
              <a:t>el modelado de sistemas, vemos que hay modelos que no tienen el mismo poder de expresividad, en términos de:</a:t>
            </a:r>
          </a:p>
          <a:p>
            <a:pPr lvl="1"/>
            <a:r>
              <a:rPr lang="es-AR" dirty="0"/>
              <a:t>Definición y descripción de los conceptos de paralelismo, distribución y sincronización;</a:t>
            </a:r>
          </a:p>
          <a:p>
            <a:pPr lvl="1"/>
            <a:r>
              <a:rPr lang="es-AR" dirty="0"/>
              <a:t>La comprensión y el uso de la semántica temporal y estocástica;</a:t>
            </a:r>
          </a:p>
          <a:p>
            <a:pPr lvl="1"/>
            <a:r>
              <a:rPr lang="es-AR" dirty="0"/>
              <a:t>El análisis de diferentes  mecanismos de comportamientos, posiblemente, en diferentes contextos y aplicaciones</a:t>
            </a:r>
            <a:r>
              <a:rPr lang="es-AR" dirty="0" smtClean="0"/>
              <a:t>.</a:t>
            </a:r>
          </a:p>
          <a:p>
            <a:pPr lvl="1"/>
            <a:r>
              <a:rPr lang="es-ES" dirty="0" smtClean="0"/>
              <a:t>La </a:t>
            </a:r>
            <a:r>
              <a:rPr lang="es-ES" dirty="0"/>
              <a:t>semántica de comportamiento para estado discretos en  redes no-temporales y no estocásticos. Se representan  por un grafo finito con todos los estados del modelo</a:t>
            </a:r>
          </a:p>
          <a:p>
            <a:pPr lvl="1"/>
            <a:r>
              <a:rPr lang="es-ES" dirty="0" smtClean="0"/>
              <a:t>Semántica </a:t>
            </a:r>
            <a:r>
              <a:rPr lang="es-ES" dirty="0"/>
              <a:t>en tiempo continuo, por comportamientos extendido en función del modelo de  tiempo denso.</a:t>
            </a:r>
          </a:p>
          <a:p>
            <a:pPr lvl="1"/>
            <a:r>
              <a:rPr lang="es-ES" dirty="0" smtClean="0"/>
              <a:t>estocástica</a:t>
            </a:r>
            <a:r>
              <a:rPr lang="es-ES" dirty="0"/>
              <a:t>, por comportamientos que incluyen las distribuciones</a:t>
            </a:r>
            <a:r>
              <a:rPr lang="es-ES" dirty="0" smtClean="0"/>
              <a:t>.</a:t>
            </a:r>
          </a:p>
          <a:p>
            <a:r>
              <a:rPr lang="es-AR" dirty="0"/>
              <a:t>Debemos hacer énfasis en que estos son los tres modelos de referencia, y para referirnos a estos usaremos las siguientes abreviaturas  </a:t>
            </a:r>
            <a:r>
              <a:rPr lang="es-AR" dirty="0" err="1"/>
              <a:t>RdP</a:t>
            </a:r>
            <a:r>
              <a:rPr lang="es-AR" dirty="0"/>
              <a:t>, </a:t>
            </a:r>
            <a:r>
              <a:rPr lang="es-AR" dirty="0" err="1"/>
              <a:t>RdPT</a:t>
            </a:r>
            <a:r>
              <a:rPr lang="es-AR" dirty="0"/>
              <a:t> y </a:t>
            </a:r>
            <a:r>
              <a:rPr lang="es-AR" dirty="0" err="1"/>
              <a:t>RdPS</a:t>
            </a:r>
            <a:r>
              <a:rPr lang="es-AR" dirty="0"/>
              <a:t> respectivamente.</a:t>
            </a:r>
          </a:p>
          <a:p>
            <a:endParaRPr lang="es-AR" dirty="0" smtClean="0"/>
          </a:p>
          <a:p>
            <a:endParaRPr lang="es-AR" dirty="0"/>
          </a:p>
        </p:txBody>
      </p:sp>
    </p:spTree>
    <p:extLst>
      <p:ext uri="{BB962C8B-B14F-4D97-AF65-F5344CB8AC3E}">
        <p14:creationId xmlns:p14="http://schemas.microsoft.com/office/powerpoint/2010/main" val="3352192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Disparo de una secuencia de Transiciones</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0" y="1556792"/>
                <a:ext cx="8532440" cy="5301208"/>
              </a:xfrm>
            </p:spPr>
            <p:txBody>
              <a:bodyPr>
                <a:normAutofit fontScale="85000" lnSpcReduction="10000"/>
              </a:bodyPr>
              <a:lstStyle/>
              <a:p>
                <a:pPr marL="114300" indent="0">
                  <a:buNone/>
                </a:pPr>
                <a:r>
                  <a:rPr lang="es-AR" dirty="0" smtClean="0"/>
                  <a:t>También es importante destacar que el marcado final de una secuencia de disparos (partiendo de del marcado inicial </a:t>
                </a:r>
                <a14:m>
                  <m:oMath xmlns:m="http://schemas.openxmlformats.org/officeDocument/2006/math">
                    <m:sSub>
                      <m:sSubPr>
                        <m:ctrlPr>
                          <a:rPr lang="es-AR" i="1">
                            <a:latin typeface="Cambria Math"/>
                          </a:rPr>
                        </m:ctrlPr>
                      </m:sSubPr>
                      <m:e>
                        <m:r>
                          <a:rPr lang="es-AR" i="1">
                            <a:latin typeface="Cambria Math"/>
                          </a:rPr>
                          <m:t>(</m:t>
                        </m:r>
                        <m:r>
                          <a:rPr lang="es-AR" i="1">
                            <a:latin typeface="Cambria Math"/>
                          </a:rPr>
                          <m:t>𝑚</m:t>
                        </m:r>
                      </m:e>
                      <m:sub>
                        <m:r>
                          <a:rPr lang="es-AR" i="1">
                            <a:latin typeface="Cambria Math"/>
                          </a:rPr>
                          <m:t>0</m:t>
                        </m:r>
                      </m:sub>
                    </m:sSub>
                  </m:oMath>
                </a14:m>
                <a:r>
                  <a:rPr lang="es-AR" dirty="0"/>
                  <a:t>), puede obtenerse aplicando sucesivamente la ecuación de estado, quedando así lo siguiente:</a:t>
                </a:r>
              </a:p>
              <a:p>
                <a:pPr marL="114300" indent="0" algn="ctr">
                  <a:buNone/>
                </a:pPr>
                <a14:m>
                  <m:oMathPara xmlns:m="http://schemas.openxmlformats.org/officeDocument/2006/math">
                    <m:oMathParaPr>
                      <m:jc m:val="centerGroup"/>
                    </m:oMathParaPr>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sub>
                      </m:sSub>
                      <m:r>
                        <a:rPr lang="es-AR" i="1">
                          <a:latin typeface="Cambria Math"/>
                        </a:rPr>
                        <m:t>=</m:t>
                      </m:r>
                      <m:sSub>
                        <m:sSubPr>
                          <m:ctrlPr>
                            <a:rPr lang="es-AR" i="1">
                              <a:latin typeface="Cambria Math"/>
                            </a:rPr>
                          </m:ctrlPr>
                        </m:sSubPr>
                        <m:e>
                          <m:r>
                            <a:rPr lang="es-AR" i="1">
                              <a:latin typeface="Cambria Math"/>
                            </a:rPr>
                            <m:t>𝑚</m:t>
                          </m:r>
                        </m:e>
                        <m:sub>
                          <m:r>
                            <a:rPr lang="es-AR" i="1">
                              <a:latin typeface="Cambria Math"/>
                            </a:rPr>
                            <m:t>𝑘</m:t>
                          </m:r>
                          <m:r>
                            <a:rPr lang="es-AR" i="1">
                              <a:latin typeface="Cambria Math"/>
                            </a:rPr>
                            <m:t>−1</m:t>
                          </m:r>
                        </m:sub>
                      </m:sSub>
                      <m:r>
                        <a:rPr lang="es-AR" i="1">
                          <a:latin typeface="Cambria Math"/>
                        </a:rPr>
                        <m:t>+</m:t>
                      </m:r>
                      <m:r>
                        <a:rPr lang="es-AR" i="1">
                          <a:latin typeface="Cambria Math"/>
                        </a:rPr>
                        <m:t>𝐼</m:t>
                      </m:r>
                      <m:r>
                        <a:rPr lang="es-AR" i="1">
                          <a:latin typeface="Cambria Math"/>
                        </a:rPr>
                        <m:t> </m:t>
                      </m:r>
                      <m:r>
                        <a:rPr lang="es-AR" i="1">
                          <a:latin typeface="Cambria Math"/>
                        </a:rPr>
                        <m:t>𝑥</m:t>
                      </m:r>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𝑘</m:t>
                          </m:r>
                        </m:sub>
                      </m:sSub>
                    </m:oMath>
                  </m:oMathPara>
                </a14:m>
                <a:endParaRPr lang="es-AR" dirty="0"/>
              </a:p>
              <a:p>
                <a:pPr marL="114300" indent="0" algn="ctr">
                  <a:buNone/>
                </a:pPr>
                <a14:m>
                  <m:oMathPara xmlns:m="http://schemas.openxmlformats.org/officeDocument/2006/math">
                    <m:oMathParaPr>
                      <m:jc m:val="centerGroup"/>
                    </m:oMathParaPr>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r>
                            <a:rPr lang="es-AR" i="1">
                              <a:latin typeface="Cambria Math"/>
                            </a:rPr>
                            <m:t>−1</m:t>
                          </m:r>
                        </m:sub>
                      </m:sSub>
                      <m:r>
                        <a:rPr lang="es-AR" i="1">
                          <a:latin typeface="Cambria Math"/>
                        </a:rPr>
                        <m:t>=</m:t>
                      </m:r>
                      <m:sSub>
                        <m:sSubPr>
                          <m:ctrlPr>
                            <a:rPr lang="es-AR" i="1">
                              <a:latin typeface="Cambria Math"/>
                            </a:rPr>
                          </m:ctrlPr>
                        </m:sSubPr>
                        <m:e>
                          <m:r>
                            <a:rPr lang="es-AR" i="1">
                              <a:latin typeface="Cambria Math"/>
                            </a:rPr>
                            <m:t>𝑚</m:t>
                          </m:r>
                        </m:e>
                        <m:sub>
                          <m:r>
                            <a:rPr lang="es-AR" i="1">
                              <a:latin typeface="Cambria Math"/>
                            </a:rPr>
                            <m:t>𝑘</m:t>
                          </m:r>
                          <m:r>
                            <a:rPr lang="es-AR" i="1">
                              <a:latin typeface="Cambria Math"/>
                            </a:rPr>
                            <m:t>−2</m:t>
                          </m:r>
                        </m:sub>
                      </m:sSub>
                      <m:r>
                        <a:rPr lang="es-AR" i="1">
                          <a:latin typeface="Cambria Math"/>
                        </a:rPr>
                        <m:t>+</m:t>
                      </m:r>
                      <m:r>
                        <a:rPr lang="es-AR" i="1">
                          <a:latin typeface="Cambria Math"/>
                        </a:rPr>
                        <m:t>𝐼</m:t>
                      </m:r>
                      <m:r>
                        <a:rPr lang="es-AR" i="1">
                          <a:latin typeface="Cambria Math"/>
                        </a:rPr>
                        <m:t> </m:t>
                      </m:r>
                      <m:r>
                        <a:rPr lang="es-AR" i="1">
                          <a:latin typeface="Cambria Math"/>
                        </a:rPr>
                        <m:t>𝑥</m:t>
                      </m:r>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𝑘</m:t>
                          </m:r>
                          <m:r>
                            <a:rPr lang="es-AR" i="1">
                              <a:latin typeface="Cambria Math"/>
                            </a:rPr>
                            <m:t>−1</m:t>
                          </m:r>
                        </m:sub>
                      </m:sSub>
                    </m:oMath>
                  </m:oMathPara>
                </a14:m>
                <a:endParaRPr lang="es-AR" dirty="0"/>
              </a:p>
              <a:p>
                <a:pPr marL="114300" indent="0" algn="ctr">
                  <a:buNone/>
                </a:pPr>
                <a:r>
                  <a:rPr lang="es-AR" dirty="0"/>
                  <a:t>……….</a:t>
                </a:r>
              </a:p>
              <a:p>
                <a:pPr marL="114300" indent="0" algn="ctr">
                  <a:buNone/>
                </a:pPr>
                <a14:m>
                  <m:oMathPara xmlns:m="http://schemas.openxmlformats.org/officeDocument/2006/math">
                    <m:oMathParaPr>
                      <m:jc m:val="centerGroup"/>
                    </m:oMathParaPr>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1</m:t>
                          </m:r>
                        </m:sub>
                      </m:sSub>
                      <m:r>
                        <a:rPr lang="es-AR" i="1">
                          <a:latin typeface="Cambria Math"/>
                        </a:rPr>
                        <m:t>=</m:t>
                      </m:r>
                      <m:sSub>
                        <m:sSubPr>
                          <m:ctrlPr>
                            <a:rPr lang="es-AR" i="1">
                              <a:latin typeface="Cambria Math"/>
                            </a:rPr>
                          </m:ctrlPr>
                        </m:sSubPr>
                        <m:e>
                          <m:r>
                            <a:rPr lang="es-AR" i="1">
                              <a:latin typeface="Cambria Math"/>
                            </a:rPr>
                            <m:t>𝑚</m:t>
                          </m:r>
                        </m:e>
                        <m:sub>
                          <m:r>
                            <a:rPr lang="es-AR" i="1">
                              <a:latin typeface="Cambria Math"/>
                            </a:rPr>
                            <m:t>0</m:t>
                          </m:r>
                        </m:sub>
                      </m:sSub>
                      <m:r>
                        <a:rPr lang="es-AR" i="1">
                          <a:latin typeface="Cambria Math"/>
                        </a:rPr>
                        <m:t>+</m:t>
                      </m:r>
                      <m:r>
                        <a:rPr lang="es-AR" i="1">
                          <a:latin typeface="Cambria Math"/>
                        </a:rPr>
                        <m:t>𝐼</m:t>
                      </m:r>
                      <m:r>
                        <a:rPr lang="es-AR" i="1">
                          <a:latin typeface="Cambria Math"/>
                        </a:rPr>
                        <m:t> </m:t>
                      </m:r>
                      <m:r>
                        <a:rPr lang="es-AR" i="1">
                          <a:latin typeface="Cambria Math"/>
                        </a:rPr>
                        <m:t>𝑥</m:t>
                      </m:r>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1</m:t>
                          </m:r>
                        </m:sub>
                      </m:sSub>
                    </m:oMath>
                  </m:oMathPara>
                </a14:m>
                <a:endParaRPr lang="es-AR" dirty="0"/>
              </a:p>
              <a:p>
                <a:r>
                  <a:rPr lang="es-AR" dirty="0"/>
                  <a:t> </a:t>
                </a:r>
              </a:p>
              <a:p>
                <a:pPr marL="114300" indent="0">
                  <a:buNone/>
                </a:pPr>
                <a:r>
                  <a:rPr lang="es-AR" dirty="0"/>
                  <a:t>Operando se deduce: </a:t>
                </a:r>
              </a:p>
              <a:p>
                <a:pPr marL="114300" indent="0">
                  <a:buNone/>
                </a:pPr>
                <a14:m>
                  <m:oMathPara xmlns:m="http://schemas.openxmlformats.org/officeDocument/2006/math">
                    <m:oMathParaPr>
                      <m:jc m:val="centerGroup"/>
                    </m:oMathParaPr>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sub>
                      </m:sSub>
                      <m:r>
                        <a:rPr lang="es-AR" i="1">
                          <a:latin typeface="Cambria Math"/>
                        </a:rPr>
                        <m:t>=</m:t>
                      </m:r>
                      <m:sSub>
                        <m:sSubPr>
                          <m:ctrlPr>
                            <a:rPr lang="es-AR" i="1">
                              <a:latin typeface="Cambria Math"/>
                            </a:rPr>
                          </m:ctrlPr>
                        </m:sSubPr>
                        <m:e>
                          <m:r>
                            <a:rPr lang="es-AR" i="1">
                              <a:latin typeface="Cambria Math"/>
                            </a:rPr>
                            <m:t>𝑚</m:t>
                          </m:r>
                        </m:e>
                        <m:sub>
                          <m:r>
                            <a:rPr lang="es-AR" i="1">
                              <a:latin typeface="Cambria Math"/>
                            </a:rPr>
                            <m:t>0</m:t>
                          </m:r>
                        </m:sub>
                      </m:sSub>
                      <m:r>
                        <a:rPr lang="es-AR" i="1">
                          <a:latin typeface="Cambria Math"/>
                        </a:rPr>
                        <m:t>+</m:t>
                      </m:r>
                      <m:r>
                        <a:rPr lang="es-AR" i="1">
                          <a:latin typeface="Cambria Math"/>
                        </a:rPr>
                        <m:t>𝐼</m:t>
                      </m:r>
                      <m:r>
                        <a:rPr lang="es-AR" i="1">
                          <a:latin typeface="Cambria Math"/>
                        </a:rPr>
                        <m:t> </m:t>
                      </m:r>
                      <m:r>
                        <a:rPr lang="es-AR" i="1">
                          <a:latin typeface="Cambria Math"/>
                        </a:rPr>
                        <m:t>𝑥</m:t>
                      </m:r>
                      <m:r>
                        <a:rPr lang="es-AR" i="1">
                          <a:latin typeface="Cambria Math"/>
                        </a:rPr>
                        <m:t> </m:t>
                      </m:r>
                      <m:nary>
                        <m:naryPr>
                          <m:chr m:val="∑"/>
                          <m:limLoc m:val="undOvr"/>
                          <m:ctrlPr>
                            <a:rPr lang="es-AR" i="1">
                              <a:latin typeface="Cambria Math"/>
                            </a:rPr>
                          </m:ctrlPr>
                        </m:naryPr>
                        <m:sub>
                          <m:r>
                            <a:rPr lang="es-AR" i="1">
                              <a:latin typeface="Cambria Math"/>
                            </a:rPr>
                            <m:t>𝑖</m:t>
                          </m:r>
                          <m:r>
                            <a:rPr lang="es-AR" i="1">
                              <a:latin typeface="Cambria Math"/>
                            </a:rPr>
                            <m:t>=1</m:t>
                          </m:r>
                        </m:sub>
                        <m:sup>
                          <m:r>
                            <a:rPr lang="es-AR" i="1">
                              <a:latin typeface="Cambria Math"/>
                            </a:rPr>
                            <m:t>𝑘</m:t>
                          </m:r>
                        </m:sup>
                        <m:e>
                          <m:sSub>
                            <m:sSubPr>
                              <m:ctrlPr>
                                <a:rPr lang="es-AR" i="1">
                                  <a:latin typeface="Cambria Math"/>
                                </a:rPr>
                              </m:ctrlPr>
                            </m:sSubPr>
                            <m:e>
                              <m:r>
                                <a:rPr lang="es-AR" i="1">
                                  <a:latin typeface="Cambria Math"/>
                                </a:rPr>
                                <m:t>𝑡</m:t>
                              </m:r>
                            </m:e>
                            <m:sub>
                              <m:r>
                                <a:rPr lang="es-AR" i="1">
                                  <a:latin typeface="Cambria Math"/>
                                </a:rPr>
                                <m:t>𝑖</m:t>
                              </m:r>
                            </m:sub>
                          </m:sSub>
                        </m:e>
                      </m:nary>
                      <m:r>
                        <a:rPr lang="es-AR" i="1">
                          <a:latin typeface="Cambria Math"/>
                        </a:rPr>
                        <m:t> </m:t>
                      </m:r>
                    </m:oMath>
                  </m:oMathPara>
                </a14:m>
                <a:endParaRPr lang="es-AR" dirty="0"/>
              </a:p>
              <a:p>
                <a:r>
                  <a:rPr lang="es-AR" dirty="0"/>
                  <a:t> </a:t>
                </a:r>
              </a:p>
              <a:p>
                <a:r>
                  <a:rPr lang="es-AR" dirty="0"/>
                  <a:t>Si hacemos </a:t>
                </a:r>
                <a14:m>
                  <m:oMath xmlns:m="http://schemas.openxmlformats.org/officeDocument/2006/math">
                    <m:acc>
                      <m:accPr>
                        <m:chr m:val="̅"/>
                        <m:ctrlPr>
                          <a:rPr lang="es-AR" i="1">
                            <a:latin typeface="Cambria Math"/>
                          </a:rPr>
                        </m:ctrlPr>
                      </m:accPr>
                      <m:e>
                        <m:r>
                          <a:rPr lang="es-AR" i="1">
                            <a:latin typeface="Cambria Math"/>
                          </a:rPr>
                          <m:t>𝑠</m:t>
                        </m:r>
                      </m:e>
                    </m:acc>
                  </m:oMath>
                </a14:m>
                <a:r>
                  <a:rPr lang="es-AR" dirty="0"/>
                  <a:t> vector asociado a la secuencia de disparo de las transiciones, como</a:t>
                </a:r>
                <a:r>
                  <a:rPr lang="es-AR" dirty="0" smtClean="0"/>
                  <a:t>:</a:t>
                </a:r>
              </a:p>
              <a:p>
                <a:pPr marL="114300" indent="0" algn="ctr">
                  <a:buNone/>
                </a:pPr>
                <a:r>
                  <a:rPr lang="es-AR" dirty="0" smtClean="0"/>
                  <a:t> </a:t>
                </a:r>
                <a14:m>
                  <m:oMath xmlns:m="http://schemas.openxmlformats.org/officeDocument/2006/math">
                    <m:acc>
                      <m:accPr>
                        <m:chr m:val="̅"/>
                        <m:ctrlPr>
                          <a:rPr lang="es-AR" i="1">
                            <a:latin typeface="Cambria Math"/>
                          </a:rPr>
                        </m:ctrlPr>
                      </m:accPr>
                      <m:e>
                        <m:r>
                          <a:rPr lang="es-AR" i="1">
                            <a:latin typeface="Cambria Math"/>
                          </a:rPr>
                          <m:t>𝑠</m:t>
                        </m:r>
                      </m:e>
                    </m:acc>
                    <m:r>
                      <a:rPr lang="es-AR" i="1">
                        <a:latin typeface="Cambria Math"/>
                      </a:rPr>
                      <m:t>= </m:t>
                    </m:r>
                    <m:nary>
                      <m:naryPr>
                        <m:chr m:val="∑"/>
                        <m:limLoc m:val="undOvr"/>
                        <m:ctrlPr>
                          <a:rPr lang="es-AR" i="1">
                            <a:latin typeface="Cambria Math"/>
                          </a:rPr>
                        </m:ctrlPr>
                      </m:naryPr>
                      <m:sub>
                        <m:r>
                          <a:rPr lang="es-AR" i="1">
                            <a:latin typeface="Cambria Math"/>
                          </a:rPr>
                          <m:t>𝑖</m:t>
                        </m:r>
                        <m:r>
                          <a:rPr lang="es-AR" i="1">
                            <a:latin typeface="Cambria Math"/>
                          </a:rPr>
                          <m:t>=1</m:t>
                        </m:r>
                      </m:sub>
                      <m:sup>
                        <m:r>
                          <a:rPr lang="es-AR" i="1">
                            <a:latin typeface="Cambria Math"/>
                          </a:rPr>
                          <m:t>𝑘</m:t>
                        </m:r>
                      </m:sup>
                      <m:e>
                        <m:sSub>
                          <m:sSubPr>
                            <m:ctrlPr>
                              <a:rPr lang="es-AR" i="1">
                                <a:latin typeface="Cambria Math"/>
                              </a:rPr>
                            </m:ctrlPr>
                          </m:sSubPr>
                          <m:e>
                            <m:r>
                              <a:rPr lang="es-AR" i="1">
                                <a:latin typeface="Cambria Math"/>
                              </a:rPr>
                              <m:t>𝑡</m:t>
                            </m:r>
                          </m:e>
                          <m:sub>
                            <m:r>
                              <a:rPr lang="es-AR" i="1">
                                <a:latin typeface="Cambria Math"/>
                              </a:rPr>
                              <m:t>𝑖</m:t>
                            </m:r>
                          </m:sub>
                        </m:sSub>
                      </m:e>
                    </m:nary>
                  </m:oMath>
                </a14:m>
                <a:endParaRPr lang="es-AR" dirty="0"/>
              </a:p>
              <a:p>
                <a:pPr marL="114300" indent="0">
                  <a:buNone/>
                </a:pPr>
                <a:r>
                  <a:rPr lang="es-AR" dirty="0"/>
                  <a:t>Resulta:</a:t>
                </a:r>
              </a:p>
              <a:p>
                <a:pPr marL="114300" indent="0">
                  <a:buNone/>
                </a:pPr>
                <a14:m>
                  <m:oMathPara xmlns:m="http://schemas.openxmlformats.org/officeDocument/2006/math">
                    <m:oMathParaPr>
                      <m:jc m:val="center"/>
                    </m:oMathParaPr>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sub>
                      </m:sSub>
                      <m:r>
                        <a:rPr lang="es-AR" i="1">
                          <a:latin typeface="Cambria Math"/>
                        </a:rPr>
                        <m:t>=</m:t>
                      </m:r>
                      <m:sSub>
                        <m:sSubPr>
                          <m:ctrlPr>
                            <a:rPr lang="es-AR" i="1">
                              <a:latin typeface="Cambria Math"/>
                            </a:rPr>
                          </m:ctrlPr>
                        </m:sSubPr>
                        <m:e>
                          <m:r>
                            <a:rPr lang="es-AR" i="1">
                              <a:latin typeface="Cambria Math"/>
                            </a:rPr>
                            <m:t>𝑚</m:t>
                          </m:r>
                        </m:e>
                        <m:sub>
                          <m:r>
                            <a:rPr lang="es-AR" i="1">
                              <a:latin typeface="Cambria Math"/>
                            </a:rPr>
                            <m:t>0</m:t>
                          </m:r>
                        </m:sub>
                      </m:sSub>
                      <m:r>
                        <a:rPr lang="es-AR" i="1">
                          <a:latin typeface="Cambria Math"/>
                        </a:rPr>
                        <m:t>+</m:t>
                      </m:r>
                      <m:r>
                        <a:rPr lang="es-AR" i="1">
                          <a:latin typeface="Cambria Math"/>
                        </a:rPr>
                        <m:t>𝐼</m:t>
                      </m:r>
                      <m:r>
                        <a:rPr lang="es-AR" i="1">
                          <a:latin typeface="Cambria Math"/>
                        </a:rPr>
                        <m:t> </m:t>
                      </m:r>
                      <m:r>
                        <a:rPr lang="es-AR" i="1">
                          <a:latin typeface="Cambria Math"/>
                        </a:rPr>
                        <m:t>𝑥</m:t>
                      </m:r>
                      <m:r>
                        <a:rPr lang="es-AR" i="1">
                          <a:latin typeface="Cambria Math"/>
                        </a:rPr>
                        <m:t> </m:t>
                      </m:r>
                      <m:acc>
                        <m:accPr>
                          <m:chr m:val="̅"/>
                          <m:ctrlPr>
                            <a:rPr lang="es-AR" i="1">
                              <a:latin typeface="Cambria Math"/>
                            </a:rPr>
                          </m:ctrlPr>
                        </m:accPr>
                        <m:e>
                          <m:r>
                            <a:rPr lang="es-AR" i="1">
                              <a:latin typeface="Cambria Math"/>
                            </a:rPr>
                            <m:t>𝑠</m:t>
                          </m:r>
                        </m:e>
                      </m:acc>
                    </m:oMath>
                  </m:oMathPara>
                </a14:m>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0" y="1556792"/>
                <a:ext cx="8532440" cy="5301208"/>
              </a:xfrm>
              <a:blipFill rotWithShape="1">
                <a:blip r:embed="rId2"/>
                <a:stretch>
                  <a:fillRect t="-1149"/>
                </a:stretch>
              </a:blipFill>
            </p:spPr>
            <p:txBody>
              <a:bodyPr/>
              <a:lstStyle/>
              <a:p>
                <a:r>
                  <a:rPr lang="es-AR">
                    <a:noFill/>
                  </a:rPr>
                  <a:t> </a:t>
                </a:r>
              </a:p>
            </p:txBody>
          </p:sp>
        </mc:Fallback>
      </mc:AlternateContent>
    </p:spTree>
    <p:extLst>
      <p:ext uri="{BB962C8B-B14F-4D97-AF65-F5344CB8AC3E}">
        <p14:creationId xmlns:p14="http://schemas.microsoft.com/office/powerpoint/2010/main" val="1406227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1 Título"/>
              <p:cNvSpPr>
                <a:spLocks noGrp="1"/>
              </p:cNvSpPr>
              <p:nvPr>
                <p:ph type="title"/>
              </p:nvPr>
            </p:nvSpPr>
            <p:spPr>
              <a:xfrm>
                <a:off x="179512" y="274638"/>
                <a:ext cx="8352928" cy="778098"/>
              </a:xfrm>
            </p:spPr>
            <p:txBody>
              <a:bodyPr/>
              <a:lstStyle/>
              <a:p>
                <a:r>
                  <a:rPr lang="es-ES" dirty="0" smtClean="0"/>
                  <a:t>Alcanzabilidad</a:t>
                </a:r>
                <a:r>
                  <a:rPr lang="es-ES" dirty="0"/>
                  <a:t> de un marcado </a:t>
                </a:r>
                <a14:m>
                  <m:oMath xmlns:m="http://schemas.openxmlformats.org/officeDocument/2006/math">
                    <m:sSub>
                      <m:sSubPr>
                        <m:ctrlPr>
                          <a:rPr lang="es-AR" i="1">
                            <a:latin typeface="Cambria Math"/>
                          </a:rPr>
                        </m:ctrlPr>
                      </m:sSubPr>
                      <m:e>
                        <m:r>
                          <a:rPr lang="es-AR" i="1">
                            <a:latin typeface="Cambria Math"/>
                          </a:rPr>
                          <m:t>𝑚</m:t>
                        </m:r>
                      </m:e>
                      <m:sub>
                        <m:r>
                          <a:rPr lang="es-AR" b="0" i="1" smtClean="0">
                            <a:latin typeface="Cambria Math"/>
                          </a:rPr>
                          <m:t>𝑘</m:t>
                        </m:r>
                      </m:sub>
                    </m:sSub>
                  </m:oMath>
                </a14:m>
                <a:endParaRPr lang="es-AR" sz="2000" dirty="0"/>
              </a:p>
            </p:txBody>
          </p:sp>
        </mc:Choice>
        <mc:Fallback>
          <p:sp>
            <p:nvSpPr>
              <p:cNvPr id="2" name="1 Título"/>
              <p:cNvSpPr>
                <a:spLocks noGrp="1" noRot="1" noChangeAspect="1" noMove="1" noResize="1" noEditPoints="1" noAdjustHandles="1" noChangeArrowheads="1" noChangeShapeType="1" noTextEdit="1"/>
              </p:cNvSpPr>
              <p:nvPr>
                <p:ph type="title"/>
              </p:nvPr>
            </p:nvSpPr>
            <p:spPr>
              <a:xfrm>
                <a:off x="179512" y="274638"/>
                <a:ext cx="8352928" cy="778098"/>
              </a:xfrm>
              <a:blipFill rotWithShape="1">
                <a:blip r:embed="rId2"/>
                <a:stretch>
                  <a:fillRect l="-3063" t="-17188" b="-39844"/>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07504" y="1052736"/>
                <a:ext cx="8352928" cy="5805264"/>
              </a:xfrm>
            </p:spPr>
            <p:txBody>
              <a:bodyPr>
                <a:normAutofit fontScale="92500" lnSpcReduction="10000"/>
              </a:bodyPr>
              <a:lstStyle/>
              <a:p>
                <a:r>
                  <a:rPr lang="es-AR" dirty="0"/>
                  <a:t>L</a:t>
                </a:r>
                <a:r>
                  <a:rPr lang="es-AR" dirty="0" smtClean="0"/>
                  <a:t>a </a:t>
                </a:r>
                <a:r>
                  <a:rPr lang="es-AR" dirty="0"/>
                  <a:t>última expresión arrojara la marcación final que se obtiene en la </a:t>
                </a:r>
                <a:r>
                  <a:rPr lang="es-AR" dirty="0" err="1"/>
                  <a:t>RdP</a:t>
                </a:r>
                <a:r>
                  <a:rPr lang="es-AR" dirty="0"/>
                  <a:t> por haberla disparado con la secuencia </a:t>
                </a:r>
                <a14:m>
                  <m:oMath xmlns:m="http://schemas.openxmlformats.org/officeDocument/2006/math">
                    <m:sSub>
                      <m:sSubPr>
                        <m:ctrlPr>
                          <a:rPr lang="es-AR" i="1">
                            <a:latin typeface="Cambria Math"/>
                          </a:rPr>
                        </m:ctrlPr>
                      </m:sSubPr>
                      <m:e>
                        <m:r>
                          <a:rPr lang="es-AR" i="1">
                            <a:latin typeface="Cambria Math"/>
                          </a:rPr>
                          <m:t>(</m:t>
                        </m:r>
                        <m:r>
                          <a:rPr lang="es-AR" i="1">
                            <a:latin typeface="Cambria Math"/>
                          </a:rPr>
                          <m:t>𝑡</m:t>
                        </m:r>
                      </m:e>
                      <m:sub>
                        <m:r>
                          <a:rPr lang="es-AR" i="1">
                            <a:latin typeface="Cambria Math"/>
                          </a:rPr>
                          <m:t>0</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1</m:t>
                        </m:r>
                      </m:sub>
                    </m:sSub>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𝑘</m:t>
                        </m:r>
                      </m:sub>
                    </m:sSub>
                    <m:r>
                      <a:rPr lang="es-AR" i="1">
                        <a:latin typeface="Cambria Math"/>
                      </a:rPr>
                      <m:t>)</m:t>
                    </m:r>
                  </m:oMath>
                </a14:m>
                <a:r>
                  <a:rPr lang="es-AR" dirty="0"/>
                  <a:t> </a:t>
                </a:r>
                <a:endParaRPr lang="es-AR" dirty="0" smtClean="0"/>
              </a:p>
              <a:p>
                <a:r>
                  <a:rPr lang="es-AR" dirty="0" smtClean="0"/>
                  <a:t>hay </a:t>
                </a:r>
                <a:r>
                  <a:rPr lang="es-AR" dirty="0"/>
                  <a:t>que destacar que </a:t>
                </a:r>
                <a:r>
                  <a:rPr lang="es-AR" dirty="0" smtClean="0"/>
                  <a:t>si se </a:t>
                </a:r>
                <a:r>
                  <a:rPr lang="es-AR" dirty="0"/>
                  <a:t>ha perdido el orden de los </a:t>
                </a:r>
                <a:r>
                  <a:rPr lang="es-AR" dirty="0" smtClean="0"/>
                  <a:t>disparos, y </a:t>
                </a:r>
                <a:r>
                  <a:rPr lang="es-AR" dirty="0"/>
                  <a:t>se quiere obtener una secuencia, a partir de un marcado inicial y uno final, solo podremos obtener </a:t>
                </a:r>
                <a14:m>
                  <m:oMath xmlns:m="http://schemas.openxmlformats.org/officeDocument/2006/math">
                    <m:acc>
                      <m:accPr>
                        <m:chr m:val="̅"/>
                        <m:ctrlPr>
                          <a:rPr lang="es-AR" i="1">
                            <a:latin typeface="Cambria Math"/>
                          </a:rPr>
                        </m:ctrlPr>
                      </m:accPr>
                      <m:e>
                        <m:r>
                          <a:rPr lang="es-AR" i="1">
                            <a:latin typeface="Cambria Math"/>
                          </a:rPr>
                          <m:t>𝑠</m:t>
                        </m:r>
                      </m:e>
                    </m:acc>
                  </m:oMath>
                </a14:m>
                <a:r>
                  <a:rPr lang="es-AR" dirty="0"/>
                  <a:t> que es el vector de disparos, pero la información de la secuencia hay que obtenerla evaluando las distintas alternativas, por lo que podemos decir que la </a:t>
                </a:r>
                <a:r>
                  <a:rPr lang="es-AR" dirty="0" err="1"/>
                  <a:t>alcanzabilidad</a:t>
                </a:r>
                <a:r>
                  <a:rPr lang="es-AR" dirty="0"/>
                  <a:t> de una marca </a:t>
                </a:r>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sub>
                    </m:sSub>
                  </m:oMath>
                </a14:m>
                <a:r>
                  <a:rPr lang="es-AR" dirty="0"/>
                  <a:t> partiendo de la marca inicial </a:t>
                </a:r>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0</m:t>
                        </m:r>
                      </m:sub>
                    </m:sSub>
                  </m:oMath>
                </a14:m>
                <a:r>
                  <a:rPr lang="es-AR" dirty="0"/>
                  <a:t> debe cumplir con:</a:t>
                </a:r>
              </a:p>
              <a:p>
                <a:pPr marL="114300" indent="0" algn="ctr">
                  <a:buNone/>
                </a:pPr>
                <a:r>
                  <a:rPr lang="es-AR" sz="900" dirty="0"/>
                  <a:t> </a:t>
                </a:r>
              </a:p>
              <a:p>
                <a:pPr marL="114300" indent="0">
                  <a:buNone/>
                </a:pPr>
                <a14:m>
                  <m:oMathPara xmlns:m="http://schemas.openxmlformats.org/officeDocument/2006/math">
                    <m:oMathParaPr>
                      <m:jc m:val="centerGroup"/>
                    </m:oMathParaPr>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sub>
                      </m:sSub>
                      <m:r>
                        <a:rPr lang="es-AR" i="1">
                          <a:latin typeface="Cambria Math"/>
                        </a:rPr>
                        <m:t>=</m:t>
                      </m:r>
                      <m:sSub>
                        <m:sSubPr>
                          <m:ctrlPr>
                            <a:rPr lang="es-AR" i="1">
                              <a:latin typeface="Cambria Math"/>
                            </a:rPr>
                          </m:ctrlPr>
                        </m:sSubPr>
                        <m:e>
                          <m:r>
                            <a:rPr lang="es-AR" i="1">
                              <a:latin typeface="Cambria Math"/>
                            </a:rPr>
                            <m:t>𝑚</m:t>
                          </m:r>
                        </m:e>
                        <m:sub>
                          <m:r>
                            <a:rPr lang="es-AR" i="1">
                              <a:latin typeface="Cambria Math"/>
                            </a:rPr>
                            <m:t>0</m:t>
                          </m:r>
                        </m:sub>
                      </m:sSub>
                      <m:r>
                        <a:rPr lang="es-AR" i="1">
                          <a:latin typeface="Cambria Math"/>
                        </a:rPr>
                        <m:t>+</m:t>
                      </m:r>
                      <m:r>
                        <a:rPr lang="es-AR" i="1">
                          <a:latin typeface="Cambria Math"/>
                        </a:rPr>
                        <m:t>𝐼</m:t>
                      </m:r>
                      <m:r>
                        <a:rPr lang="es-AR" i="1">
                          <a:latin typeface="Cambria Math"/>
                        </a:rPr>
                        <m:t> </m:t>
                      </m:r>
                      <m:r>
                        <a:rPr lang="es-AR" i="1">
                          <a:latin typeface="Cambria Math"/>
                        </a:rPr>
                        <m:t>𝑥</m:t>
                      </m:r>
                      <m:r>
                        <a:rPr lang="es-AR" i="1">
                          <a:latin typeface="Cambria Math"/>
                        </a:rPr>
                        <m:t> </m:t>
                      </m:r>
                      <m:acc>
                        <m:accPr>
                          <m:chr m:val="̅"/>
                          <m:ctrlPr>
                            <a:rPr lang="es-AR" i="1">
                              <a:latin typeface="Cambria Math"/>
                            </a:rPr>
                          </m:ctrlPr>
                        </m:accPr>
                        <m:e>
                          <m:r>
                            <a:rPr lang="es-AR" i="1">
                              <a:latin typeface="Cambria Math"/>
                            </a:rPr>
                            <m:t>𝑠</m:t>
                          </m:r>
                        </m:e>
                      </m:acc>
                    </m:oMath>
                  </m:oMathPara>
                </a14:m>
                <a:endParaRPr lang="es-AR" dirty="0" smtClean="0"/>
              </a:p>
              <a:p>
                <a:pPr marL="114300" indent="0">
                  <a:buNone/>
                </a:pPr>
                <a:endParaRPr lang="es-AR" sz="900" dirty="0"/>
              </a:p>
              <a:p>
                <a:pPr marL="114300" indent="0" algn="ctr">
                  <a:buNone/>
                </a:pPr>
                <a:r>
                  <a:rPr lang="es-AR" dirty="0"/>
                  <a:t>Dónde:  </a:t>
                </a:r>
                <a14:m>
                  <m:oMath xmlns:m="http://schemas.openxmlformats.org/officeDocument/2006/math">
                    <m:acc>
                      <m:accPr>
                        <m:chr m:val="̅"/>
                        <m:ctrlPr>
                          <a:rPr lang="es-AR" i="1">
                            <a:latin typeface="Cambria Math"/>
                          </a:rPr>
                        </m:ctrlPr>
                      </m:accPr>
                      <m:e>
                        <m:r>
                          <a:rPr lang="es-AR" i="1">
                            <a:latin typeface="Cambria Math"/>
                          </a:rPr>
                          <m:t>𝑠</m:t>
                        </m:r>
                      </m:e>
                    </m:acc>
                    <m:r>
                      <a:rPr lang="es-AR" i="1">
                        <a:latin typeface="Cambria Math"/>
                      </a:rPr>
                      <m:t>= </m:t>
                    </m:r>
                    <m:d>
                      <m:dPr>
                        <m:ctrlPr>
                          <a:rPr lang="es-AR" i="1">
                            <a:latin typeface="Cambria Math"/>
                          </a:rPr>
                        </m:ctrlPr>
                      </m:dPr>
                      <m:e>
                        <m:m>
                          <m:mPr>
                            <m:mcs>
                              <m:mc>
                                <m:mcPr>
                                  <m:count m:val="1"/>
                                  <m:mcJc m:val="center"/>
                                </m:mcPr>
                              </m:mc>
                            </m:mcs>
                            <m:ctrlPr>
                              <a:rPr lang="es-AR" i="1">
                                <a:latin typeface="Cambria Math"/>
                              </a:rPr>
                            </m:ctrlPr>
                          </m:mPr>
                          <m:mr>
                            <m:e>
                              <m:sSub>
                                <m:sSubPr>
                                  <m:ctrlPr>
                                    <a:rPr lang="es-AR" i="1">
                                      <a:latin typeface="Cambria Math"/>
                                    </a:rPr>
                                  </m:ctrlPr>
                                </m:sSubPr>
                                <m:e>
                                  <m:r>
                                    <a:rPr lang="es-AR" i="1">
                                      <a:latin typeface="Cambria Math"/>
                                    </a:rPr>
                                    <m:t>𝑥</m:t>
                                  </m:r>
                                </m:e>
                                <m:sub>
                                  <m:r>
                                    <a:rPr lang="es-AR" i="1">
                                      <a:latin typeface="Cambria Math"/>
                                    </a:rPr>
                                    <m:t>0</m:t>
                                  </m:r>
                                </m:sub>
                              </m:sSub>
                            </m:e>
                          </m:mr>
                          <m:mr>
                            <m:e>
                              <m:r>
                                <a:rPr lang="es-AR" i="1">
                                  <a:latin typeface="Cambria Math"/>
                                </a:rPr>
                                <m:t>⋮</m:t>
                              </m:r>
                            </m:e>
                          </m:mr>
                          <m:mr>
                            <m:e>
                              <m:sSub>
                                <m:sSubPr>
                                  <m:ctrlPr>
                                    <a:rPr lang="es-AR" i="1">
                                      <a:latin typeface="Cambria Math"/>
                                    </a:rPr>
                                  </m:ctrlPr>
                                </m:sSubPr>
                                <m:e>
                                  <m:r>
                                    <a:rPr lang="es-AR" i="1">
                                      <a:latin typeface="Cambria Math"/>
                                    </a:rPr>
                                    <m:t>𝑥</m:t>
                                  </m:r>
                                </m:e>
                                <m:sub>
                                  <m:r>
                                    <a:rPr lang="es-AR" i="1">
                                      <a:latin typeface="Cambria Math"/>
                                    </a:rPr>
                                    <m:t>𝑛</m:t>
                                  </m:r>
                                </m:sub>
                              </m:sSub>
                            </m:e>
                          </m:mr>
                        </m:m>
                      </m:e>
                    </m:d>
                  </m:oMath>
                </a14:m>
                <a:r>
                  <a:rPr lang="es-AR" dirty="0"/>
                  <a:t> , donde  </a:t>
                </a:r>
                <a14:m>
                  <m:oMath xmlns:m="http://schemas.openxmlformats.org/officeDocument/2006/math">
                    <m:d>
                      <m:dPr>
                        <m:ctrlPr>
                          <a:rPr lang="es-AR" i="1">
                            <a:latin typeface="Cambria Math"/>
                          </a:rPr>
                        </m:ctrlPr>
                      </m:dPr>
                      <m:e>
                        <m:m>
                          <m:mPr>
                            <m:mcs>
                              <m:mc>
                                <m:mcPr>
                                  <m:count m:val="1"/>
                                  <m:mcJc m:val="center"/>
                                </m:mcPr>
                              </m:mc>
                            </m:mcs>
                            <m:ctrlPr>
                              <a:rPr lang="es-AR" i="1">
                                <a:latin typeface="Cambria Math"/>
                              </a:rPr>
                            </m:ctrlPr>
                          </m:mPr>
                          <m:mr>
                            <m:e>
                              <m:sSub>
                                <m:sSubPr>
                                  <m:ctrlPr>
                                    <a:rPr lang="es-AR" i="1">
                                      <a:latin typeface="Cambria Math"/>
                                    </a:rPr>
                                  </m:ctrlPr>
                                </m:sSubPr>
                                <m:e>
                                  <m:r>
                                    <a:rPr lang="es-AR" i="1">
                                      <a:latin typeface="Cambria Math"/>
                                    </a:rPr>
                                    <m:t>𝑥</m:t>
                                  </m:r>
                                </m:e>
                                <m:sub>
                                  <m:r>
                                    <a:rPr lang="es-AR" i="1">
                                      <a:latin typeface="Cambria Math"/>
                                    </a:rPr>
                                    <m:t>0</m:t>
                                  </m:r>
                                </m:sub>
                              </m:sSub>
                            </m:e>
                          </m:mr>
                          <m:mr>
                            <m:e>
                              <m:r>
                                <a:rPr lang="es-AR" i="1">
                                  <a:latin typeface="Cambria Math"/>
                                </a:rPr>
                                <m:t>⋮</m:t>
                              </m:r>
                            </m:e>
                          </m:mr>
                          <m:mr>
                            <m:e>
                              <m:sSub>
                                <m:sSubPr>
                                  <m:ctrlPr>
                                    <a:rPr lang="es-AR" i="1">
                                      <a:latin typeface="Cambria Math"/>
                                    </a:rPr>
                                  </m:ctrlPr>
                                </m:sSubPr>
                                <m:e>
                                  <m:r>
                                    <a:rPr lang="es-AR" i="1">
                                      <a:latin typeface="Cambria Math"/>
                                    </a:rPr>
                                    <m:t>𝑥</m:t>
                                  </m:r>
                                </m:e>
                                <m:sub>
                                  <m:r>
                                    <a:rPr lang="es-AR" i="1">
                                      <a:latin typeface="Cambria Math"/>
                                    </a:rPr>
                                    <m:t>𝑛</m:t>
                                  </m:r>
                                </m:sub>
                              </m:sSub>
                            </m:e>
                          </m:mr>
                        </m:m>
                      </m:e>
                    </m:d>
                  </m:oMath>
                </a14:m>
                <a:r>
                  <a:rPr lang="es-AR" dirty="0"/>
                  <a:t> son las transiciones incógnitas </a:t>
                </a:r>
                <a:endParaRPr lang="es-AR" dirty="0" smtClean="0"/>
              </a:p>
              <a:p>
                <a:pPr marL="114300" indent="0" algn="ctr">
                  <a:buNone/>
                </a:pPr>
                <a:endParaRPr lang="es-AR" sz="900" dirty="0" smtClean="0"/>
              </a:p>
              <a:p>
                <a:pPr marL="114300" indent="0" algn="ctr">
                  <a:buNone/>
                </a:pPr>
                <a:r>
                  <a:rPr lang="es-AR" dirty="0" smtClean="0"/>
                  <a:t>para </a:t>
                </a:r>
                <a:r>
                  <a:rPr lang="es-AR" dirty="0"/>
                  <a:t>una red de n transiciones; por lo que podemos observar dos casos, </a:t>
                </a:r>
                <a:r>
                  <a:rPr lang="es-AR" dirty="0" smtClean="0"/>
                  <a:t>que </a:t>
                </a:r>
                <a:r>
                  <a:rPr lang="es-AR" dirty="0"/>
                  <a:t>son :</a:t>
                </a:r>
              </a:p>
              <a:p>
                <a:pPr lvl="0"/>
                <a:r>
                  <a:rPr lang="es-AR" dirty="0"/>
                  <a:t>Que el </a:t>
                </a:r>
                <a:r>
                  <a:rPr lang="es-AR" b="1" dirty="0"/>
                  <a:t>sistema de ecuaciones planteado no tenga solución</a:t>
                </a:r>
                <a:r>
                  <a:rPr lang="es-AR" dirty="0"/>
                  <a:t>, lo que implica que </a:t>
                </a:r>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𝑘</m:t>
                        </m:r>
                      </m:sub>
                    </m:sSub>
                  </m:oMath>
                </a14:m>
                <a:r>
                  <a:rPr lang="es-AR" dirty="0"/>
                  <a:t> es inalcanzable desde </a:t>
                </a:r>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0</m:t>
                        </m:r>
                      </m:sub>
                    </m:sSub>
                  </m:oMath>
                </a14:m>
                <a:endParaRPr lang="es-AR" dirty="0"/>
              </a:p>
              <a:p>
                <a:pPr lvl="0"/>
                <a:r>
                  <a:rPr lang="es-AR" dirty="0"/>
                  <a:t>Que el sistema de ecuaciones planteado </a:t>
                </a:r>
                <a:r>
                  <a:rPr lang="es-AR" b="1" dirty="0"/>
                  <a:t>si tenga solución</a:t>
                </a:r>
                <a:r>
                  <a:rPr lang="es-AR" dirty="0"/>
                  <a:t>, se debe obtener el orden de disparos y verificar que sea posible</a:t>
                </a:r>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07504" y="1052736"/>
                <a:ext cx="8352928" cy="5805264"/>
              </a:xfrm>
              <a:blipFill rotWithShape="1">
                <a:blip r:embed="rId3"/>
                <a:stretch>
                  <a:fillRect t="-1050" r="-1022" b="-1366"/>
                </a:stretch>
              </a:blipFill>
            </p:spPr>
            <p:txBody>
              <a:bodyPr/>
              <a:lstStyle/>
              <a:p>
                <a:r>
                  <a:rPr lang="es-AR">
                    <a:noFill/>
                  </a:rPr>
                  <a:t> </a:t>
                </a:r>
              </a:p>
            </p:txBody>
          </p:sp>
        </mc:Fallback>
      </mc:AlternateContent>
    </p:spTree>
    <p:extLst>
      <p:ext uri="{BB962C8B-B14F-4D97-AF65-F5344CB8AC3E}">
        <p14:creationId xmlns:p14="http://schemas.microsoft.com/office/powerpoint/2010/main" val="704963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Mecanismos </a:t>
            </a:r>
            <a:r>
              <a:rPr lang="es-AR" dirty="0"/>
              <a:t>de sincronización</a:t>
            </a:r>
          </a:p>
        </p:txBody>
      </p:sp>
      <p:sp>
        <p:nvSpPr>
          <p:cNvPr id="3" name="2 Marcador de contenido"/>
          <p:cNvSpPr>
            <a:spLocks noGrp="1"/>
          </p:cNvSpPr>
          <p:nvPr>
            <p:ph idx="1"/>
          </p:nvPr>
        </p:nvSpPr>
        <p:spPr>
          <a:xfrm>
            <a:off x="0" y="1268760"/>
            <a:ext cx="8532440" cy="5589240"/>
          </a:xfrm>
        </p:spPr>
        <p:txBody>
          <a:bodyPr/>
          <a:lstStyle/>
          <a:p>
            <a:r>
              <a:rPr lang="es-AR" dirty="0"/>
              <a:t>Los mecanismos más usados de sincronización son:</a:t>
            </a:r>
          </a:p>
          <a:p>
            <a:pPr lvl="1"/>
            <a:r>
              <a:rPr lang="es-AR" dirty="0" smtClean="0"/>
              <a:t>Causalidad</a:t>
            </a:r>
          </a:p>
          <a:p>
            <a:pPr lvl="2"/>
            <a:r>
              <a:rPr lang="es-AR" dirty="0" smtClean="0"/>
              <a:t>esto </a:t>
            </a:r>
            <a:r>
              <a:rPr lang="es-AR" dirty="0"/>
              <a:t>es puesto de manifiesto cuando siempre a un evento T le precede un evento T´, lo que significa que la ejecución de T precede a T´ </a:t>
            </a:r>
            <a:endParaRPr lang="es-AR" dirty="0" smtClean="0"/>
          </a:p>
          <a:p>
            <a:pPr lvl="2"/>
            <a:r>
              <a:rPr lang="es-AR" dirty="0" smtClean="0"/>
              <a:t> </a:t>
            </a:r>
            <a:r>
              <a:rPr lang="es-AR" dirty="0"/>
              <a:t>si dos transiciones T y T´  son habilitadas a la vez nos indica paralelismo</a:t>
            </a:r>
          </a:p>
          <a:p>
            <a:pPr lvl="1"/>
            <a:r>
              <a:rPr lang="es-AR" dirty="0" smtClean="0"/>
              <a:t>Espera</a:t>
            </a:r>
          </a:p>
          <a:p>
            <a:pPr lvl="2"/>
            <a:r>
              <a:rPr lang="es-AR" dirty="0" smtClean="0"/>
              <a:t> </a:t>
            </a:r>
            <a:r>
              <a:rPr lang="es-AR" dirty="0"/>
              <a:t>implica la ausencia de </a:t>
            </a:r>
            <a:r>
              <a:rPr lang="es-AR" dirty="0" err="1" smtClean="0"/>
              <a:t>token</a:t>
            </a:r>
            <a:r>
              <a:rPr lang="es-AR" dirty="0" smtClean="0"/>
              <a:t> </a:t>
            </a:r>
            <a:r>
              <a:rPr lang="es-AR" dirty="0"/>
              <a:t>suficientes para habilitar una transición (por ejemplo, condición de falta o número insuficiente de recursos)</a:t>
            </a:r>
          </a:p>
          <a:p>
            <a:pPr lvl="1"/>
            <a:r>
              <a:rPr lang="es-AR" dirty="0" smtClean="0"/>
              <a:t>No-determinismo</a:t>
            </a:r>
          </a:p>
          <a:p>
            <a:pPr lvl="2"/>
            <a:r>
              <a:rPr lang="es-AR" dirty="0" smtClean="0"/>
              <a:t>cuando </a:t>
            </a:r>
            <a:r>
              <a:rPr lang="es-AR" dirty="0"/>
              <a:t>varios disparos son habilitados al mismo tiempo, es posible  considerarlos como independiente uno  otros</a:t>
            </a:r>
          </a:p>
          <a:p>
            <a:pPr lvl="1"/>
            <a:r>
              <a:rPr lang="es-AR" dirty="0" smtClean="0"/>
              <a:t>Conflictos</a:t>
            </a:r>
          </a:p>
          <a:p>
            <a:pPr lvl="2"/>
            <a:r>
              <a:rPr lang="es-AR" dirty="0" smtClean="0"/>
              <a:t>entre </a:t>
            </a:r>
            <a:r>
              <a:rPr lang="es-AR" dirty="0"/>
              <a:t>transiciones habilitadas al mismo tiempo, lo que pueden ser resuelto por restricciones</a:t>
            </a:r>
          </a:p>
          <a:p>
            <a:endParaRPr lang="es-AR" dirty="0"/>
          </a:p>
        </p:txBody>
      </p:sp>
    </p:spTree>
    <p:extLst>
      <p:ext uri="{BB962C8B-B14F-4D97-AF65-F5344CB8AC3E}">
        <p14:creationId xmlns:p14="http://schemas.microsoft.com/office/powerpoint/2010/main" val="531241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Mecanismos de sincronización</a:t>
            </a:r>
          </a:p>
        </p:txBody>
      </p:sp>
      <p:sp>
        <p:nvSpPr>
          <p:cNvPr id="3" name="2 Marcador de contenido"/>
          <p:cNvSpPr>
            <a:spLocks noGrp="1"/>
          </p:cNvSpPr>
          <p:nvPr>
            <p:ph idx="1"/>
          </p:nvPr>
        </p:nvSpPr>
        <p:spPr/>
        <p:txBody>
          <a:bodyPr/>
          <a:lstStyle/>
          <a:p>
            <a:pPr marL="114300" indent="0">
              <a:buNone/>
            </a:pPr>
            <a:r>
              <a:rPr lang="es-AR" dirty="0"/>
              <a:t>Por último hay que destacar que al igual que los autómatas las </a:t>
            </a:r>
            <a:r>
              <a:rPr lang="es-AR" dirty="0" err="1"/>
              <a:t>RdP</a:t>
            </a:r>
            <a:r>
              <a:rPr lang="es-AR" dirty="0"/>
              <a:t> se basan en que:</a:t>
            </a:r>
          </a:p>
          <a:p>
            <a:pPr marL="114300" indent="0">
              <a:buNone/>
            </a:pPr>
            <a:endParaRPr lang="es-AR" dirty="0"/>
          </a:p>
          <a:p>
            <a:pPr marL="114300" indent="0">
              <a:buNone/>
            </a:pPr>
            <a:endParaRPr lang="es-AR" dirty="0"/>
          </a:p>
          <a:p>
            <a:pPr marL="114300" indent="0" algn="ctr">
              <a:buNone/>
            </a:pPr>
            <a:r>
              <a:rPr lang="es-AR" i="1" dirty="0"/>
              <a:t>“el disparo de las transiciones es ejecutado en forma indivisible”</a:t>
            </a:r>
            <a:endParaRPr lang="es-AR" dirty="0"/>
          </a:p>
          <a:p>
            <a:pPr marL="114300" indent="0">
              <a:buNone/>
            </a:pPr>
            <a:endParaRPr lang="es-AR" dirty="0" smtClean="0"/>
          </a:p>
          <a:p>
            <a:pPr marL="114300" indent="0">
              <a:buNone/>
            </a:pPr>
            <a:endParaRPr lang="es-AR" dirty="0"/>
          </a:p>
          <a:p>
            <a:pPr marL="114300" indent="0" algn="ctr">
              <a:buNone/>
            </a:pPr>
            <a:r>
              <a:rPr lang="es-AR" i="1" dirty="0"/>
              <a:t>“si hay dos transiciones habilitadas al mismo tiempo, se dispara una primero y luego la otra, según </a:t>
            </a:r>
            <a:r>
              <a:rPr lang="es-AR" i="1" dirty="0" smtClean="0"/>
              <a:t>la </a:t>
            </a:r>
            <a:r>
              <a:rPr lang="es-AR" i="1" dirty="0" smtClean="0"/>
              <a:t>definición </a:t>
            </a:r>
            <a:r>
              <a:rPr lang="es-AR" i="1" dirty="0"/>
              <a:t>5”</a:t>
            </a:r>
            <a:endParaRPr lang="es-AR" dirty="0"/>
          </a:p>
          <a:p>
            <a:pPr algn="ctr"/>
            <a:endParaRPr lang="es-AR" dirty="0"/>
          </a:p>
        </p:txBody>
      </p:sp>
    </p:spTree>
    <p:extLst>
      <p:ext uri="{BB962C8B-B14F-4D97-AF65-F5344CB8AC3E}">
        <p14:creationId xmlns:p14="http://schemas.microsoft.com/office/powerpoint/2010/main" val="151433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Gráfico </a:t>
            </a:r>
            <a:r>
              <a:rPr lang="es-AR" dirty="0"/>
              <a:t>de Accesibilidad o Grafico de Marcado</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0" y="1600200"/>
                <a:ext cx="8460432" cy="5257800"/>
              </a:xfrm>
            </p:spPr>
            <p:txBody>
              <a:bodyPr/>
              <a:lstStyle/>
              <a:p>
                <a:r>
                  <a:rPr lang="es-AR" b="1" dirty="0"/>
                  <a:t>Definición 8: Grafo de Accesibilidad (marcado)</a:t>
                </a:r>
              </a:p>
              <a:p>
                <a:r>
                  <a:rPr lang="es-AR" dirty="0"/>
                  <a:t>El grafico de accesibilidad o el grafico de marcas </a:t>
                </a:r>
                <a:endParaRPr lang="es-AR" dirty="0" smtClean="0"/>
              </a:p>
              <a:p>
                <a:pPr marL="114300" indent="0" algn="ctr">
                  <a:buNone/>
                </a:pPr>
                <a14:m>
                  <m:oMath xmlns:m="http://schemas.openxmlformats.org/officeDocument/2006/math">
                    <m:r>
                      <a:rPr lang="es-AR" i="1">
                        <a:latin typeface="Cambria Math"/>
                      </a:rPr>
                      <m:t>𝐴</m:t>
                    </m:r>
                    <m:d>
                      <m:dPr>
                        <m:ctrlPr>
                          <a:rPr lang="es-AR" i="1">
                            <a:latin typeface="Cambria Math"/>
                          </a:rPr>
                        </m:ctrlPr>
                      </m:dPr>
                      <m:e>
                        <m:r>
                          <a:rPr lang="es-AR" i="1">
                            <a:latin typeface="Cambria Math"/>
                          </a:rPr>
                          <m:t>𝑅</m:t>
                        </m:r>
                        <m:r>
                          <a:rPr lang="es-AR" i="1">
                            <a:latin typeface="Cambria Math"/>
                          </a:rPr>
                          <m:t>,</m:t>
                        </m:r>
                        <m:sSub>
                          <m:sSubPr>
                            <m:ctrlPr>
                              <a:rPr lang="es-AR" i="1">
                                <a:latin typeface="Cambria Math"/>
                              </a:rPr>
                            </m:ctrlPr>
                          </m:sSubPr>
                          <m:e>
                            <m:r>
                              <a:rPr lang="es-AR" i="1">
                                <a:latin typeface="Cambria Math"/>
                              </a:rPr>
                              <m:t>𝑚</m:t>
                            </m:r>
                          </m:e>
                          <m:sub>
                            <m:r>
                              <a:rPr lang="es-AR" i="1">
                                <a:latin typeface="Cambria Math"/>
                              </a:rPr>
                              <m:t>0</m:t>
                            </m:r>
                          </m:sub>
                        </m:sSub>
                      </m:e>
                    </m:d>
                    <m:r>
                      <a:rPr lang="es-AR" i="1">
                        <a:latin typeface="Cambria Math"/>
                      </a:rPr>
                      <m:t> </m:t>
                    </m:r>
                    <m:r>
                      <a:rPr lang="es-AR" i="1">
                        <a:latin typeface="Cambria Math"/>
                      </a:rPr>
                      <m:t>𝑜</m:t>
                    </m:r>
                    <m:r>
                      <a:rPr lang="es-AR" i="1">
                        <a:latin typeface="Cambria Math"/>
                      </a:rPr>
                      <m:t> </m:t>
                    </m:r>
                    <m:r>
                      <a:rPr lang="es-AR" i="1">
                        <a:latin typeface="Cambria Math"/>
                      </a:rPr>
                      <m:t>𝐴</m:t>
                    </m:r>
                  </m:oMath>
                </a14:m>
                <a:r>
                  <a:rPr lang="es-AR" dirty="0"/>
                  <a:t> </a:t>
                </a:r>
                <a:r>
                  <a:rPr lang="es-AR" i="1" dirty="0"/>
                  <a:t>A(R, </a:t>
                </a:r>
                <a14:m>
                  <m:oMath xmlns:m="http://schemas.openxmlformats.org/officeDocument/2006/math">
                    <m:sSub>
                      <m:sSubPr>
                        <m:ctrlPr>
                          <a:rPr lang="es-AR" i="1">
                            <a:latin typeface="Cambria Math"/>
                          </a:rPr>
                        </m:ctrlPr>
                      </m:sSubPr>
                      <m:e>
                        <m:r>
                          <a:rPr lang="es-AR" i="1">
                            <a:latin typeface="Cambria Math"/>
                          </a:rPr>
                          <m:t>𝑚</m:t>
                        </m:r>
                      </m:e>
                      <m:sub>
                        <m:r>
                          <a:rPr lang="es-AR" i="1">
                            <a:latin typeface="Cambria Math"/>
                          </a:rPr>
                          <m:t>0</m:t>
                        </m:r>
                      </m:sub>
                    </m:sSub>
                  </m:oMath>
                </a14:m>
                <a:r>
                  <a:rPr lang="es-AR" i="1" dirty="0" smtClean="0"/>
                  <a:t>),</a:t>
                </a:r>
              </a:p>
              <a:p>
                <a:pPr marL="114300" indent="0" algn="ctr">
                  <a:buNone/>
                </a:pPr>
                <a:r>
                  <a:rPr lang="es-AR" dirty="0" smtClean="0"/>
                  <a:t> </a:t>
                </a:r>
                <a:r>
                  <a:rPr lang="es-AR" dirty="0"/>
                  <a:t>representa al conjunto de todas las marcas </a:t>
                </a:r>
                <a:r>
                  <a:rPr lang="es-AR" dirty="0" smtClean="0"/>
                  <a:t>accesibles</a:t>
                </a:r>
              </a:p>
              <a:p>
                <a:r>
                  <a:rPr lang="es-AR" dirty="0"/>
                  <a:t>S</a:t>
                </a:r>
                <a:r>
                  <a:rPr lang="es-AR" dirty="0" smtClean="0"/>
                  <a:t>e </a:t>
                </a:r>
                <a:r>
                  <a:rPr lang="es-AR" dirty="0"/>
                  <a:t>define por el menor conjunto que cumpla con las siguientes condiciones</a:t>
                </a:r>
                <a:r>
                  <a:rPr lang="es-AR" dirty="0" smtClean="0"/>
                  <a:t>:</a:t>
                </a:r>
              </a:p>
              <a:p>
                <a:pPr marL="114300" indent="0" algn="ctr">
                  <a:buNone/>
                </a:pPr>
                <a14:m>
                  <m:oMathPara xmlns:m="http://schemas.openxmlformats.org/officeDocument/2006/math">
                    <m:oMathParaPr>
                      <m:jc m:val="centerGroup"/>
                    </m:oMathParaPr>
                    <m:oMath xmlns:m="http://schemas.openxmlformats.org/officeDocument/2006/math">
                      <m:r>
                        <a:rPr lang="es-AR" i="1">
                          <a:latin typeface="Cambria Math"/>
                        </a:rPr>
                        <m:t>𝑚</m:t>
                      </m:r>
                      <m:r>
                        <a:rPr lang="es-AR" i="1">
                          <a:latin typeface="Cambria Math"/>
                        </a:rPr>
                        <m:t>0 ∈</m:t>
                      </m:r>
                      <m:r>
                        <a:rPr lang="es-AR" i="1">
                          <a:latin typeface="Cambria Math"/>
                        </a:rPr>
                        <m:t>𝐴</m:t>
                      </m:r>
                    </m:oMath>
                  </m:oMathPara>
                </a14:m>
                <a:endParaRPr lang="es-AR" dirty="0"/>
              </a:p>
              <a:p>
                <a:pPr marL="114300" indent="0" algn="ctr">
                  <a:buNone/>
                </a:pPr>
                <a14:m>
                  <m:oMathPara xmlns:m="http://schemas.openxmlformats.org/officeDocument/2006/math">
                    <m:oMathParaPr>
                      <m:jc m:val="centerGroup"/>
                    </m:oMathParaPr>
                    <m:oMath xmlns:m="http://schemas.openxmlformats.org/officeDocument/2006/math">
                      <m:r>
                        <a:rPr lang="es-AR" i="1">
                          <a:latin typeface="Cambria Math"/>
                        </a:rPr>
                        <m:t>𝑚</m:t>
                      </m:r>
                      <m:r>
                        <a:rPr lang="es-AR" i="1">
                          <a:latin typeface="Cambria Math"/>
                        </a:rPr>
                        <m:t> ∈</m:t>
                      </m:r>
                      <m:r>
                        <a:rPr lang="es-AR" i="1">
                          <a:latin typeface="Cambria Math"/>
                        </a:rPr>
                        <m:t>𝐴</m:t>
                      </m:r>
                      <m:r>
                        <a:rPr lang="es-AR" i="1">
                          <a:latin typeface="Cambria Math"/>
                        </a:rPr>
                        <m:t> </m:t>
                      </m:r>
                      <m:r>
                        <a:rPr lang="es-AR" i="1">
                          <a:latin typeface="Cambria Math"/>
                        </a:rPr>
                        <m:t>𝑠𝑖𝑖</m:t>
                      </m:r>
                      <m:r>
                        <a:rPr lang="es-AR" i="1">
                          <a:latin typeface="Cambria Math"/>
                        </a:rPr>
                        <m:t> </m:t>
                      </m:r>
                      <m:r>
                        <a:rPr lang="es-AR" i="1">
                          <a:latin typeface="Cambria Math"/>
                        </a:rPr>
                        <m:t>𝑚</m:t>
                      </m:r>
                      <m:r>
                        <a:rPr lang="es-AR" i="1">
                          <a:latin typeface="Cambria Math"/>
                        </a:rPr>
                        <m:t>[ </m:t>
                      </m:r>
                      <m:sSub>
                        <m:sSubPr>
                          <m:ctrlPr>
                            <a:rPr lang="es-AR" i="1">
                              <a:latin typeface="Cambria Math"/>
                            </a:rPr>
                          </m:ctrlPr>
                        </m:sSubPr>
                        <m:e>
                          <m:r>
                            <a:rPr lang="es-AR" i="1">
                              <a:latin typeface="Cambria Math"/>
                            </a:rPr>
                            <m:t>𝑡</m:t>
                          </m:r>
                        </m:e>
                        <m:sub>
                          <m:r>
                            <a:rPr lang="es-AR" i="1">
                              <a:latin typeface="Cambria Math"/>
                            </a:rPr>
                            <m:t>𝑖</m:t>
                          </m:r>
                        </m:sub>
                      </m:sSub>
                      <m:r>
                        <a:rPr lang="es-AR" i="1">
                          <a:latin typeface="Cambria Math"/>
                        </a:rPr>
                        <m:t> &gt;</m:t>
                      </m:r>
                      <m:r>
                        <a:rPr lang="es-AR" i="1">
                          <a:latin typeface="Cambria Math"/>
                        </a:rPr>
                        <m:t>𝑚</m:t>
                      </m:r>
                      <m:r>
                        <a:rPr lang="es-AR" i="1">
                          <a:latin typeface="Cambria Math"/>
                        </a:rPr>
                        <m:t>´, </m:t>
                      </m:r>
                      <m:r>
                        <a:rPr lang="es-AR" i="1">
                          <a:latin typeface="Cambria Math"/>
                        </a:rPr>
                        <m:t>𝑒𝑛𝑡𝑜𝑛𝑐𝑒𝑠</m:t>
                      </m:r>
                      <m:r>
                        <a:rPr lang="es-AR" i="1">
                          <a:latin typeface="Cambria Math"/>
                        </a:rPr>
                        <m:t> </m:t>
                      </m:r>
                      <m:r>
                        <a:rPr lang="es-AR" i="1">
                          <a:latin typeface="Cambria Math"/>
                        </a:rPr>
                        <m:t>𝑚</m:t>
                      </m:r>
                      <m:r>
                        <a:rPr lang="es-AR" i="1">
                          <a:latin typeface="Cambria Math"/>
                        </a:rPr>
                        <m:t>´∈</m:t>
                      </m:r>
                      <m:r>
                        <a:rPr lang="es-AR" i="1">
                          <a:latin typeface="Cambria Math"/>
                        </a:rPr>
                        <m:t>𝐴</m:t>
                      </m:r>
                    </m:oMath>
                  </m:oMathPara>
                </a14:m>
                <a:endParaRPr lang="es-AR" dirty="0"/>
              </a:p>
              <a:p>
                <a:r>
                  <a:rPr lang="es-AR" dirty="0"/>
                  <a:t>Este conjunto contiene todas las marcas que son alcanzables por el modelo. </a:t>
                </a:r>
                <a:endParaRPr lang="es-AR" dirty="0" smtClean="0"/>
              </a:p>
              <a:p>
                <a:pPr lvl="1"/>
                <a:r>
                  <a:rPr lang="es-AR" dirty="0" smtClean="0"/>
                  <a:t>Debemos </a:t>
                </a:r>
                <a:r>
                  <a:rPr lang="es-AR" dirty="0"/>
                  <a:t>destacar que se debe tomar el conjunto más pequeño puesto que cualquier extensión de A (que contenga A) también cumpliría con la condición pero tendrá secuencias redundantes.</a:t>
                </a:r>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0" y="1600200"/>
                <a:ext cx="8460432" cy="5257800"/>
              </a:xfrm>
              <a:blipFill rotWithShape="1">
                <a:blip r:embed="rId2"/>
                <a:stretch>
                  <a:fillRect t="-696"/>
                </a:stretch>
              </a:blipFill>
            </p:spPr>
            <p:txBody>
              <a:bodyPr/>
              <a:lstStyle/>
              <a:p>
                <a:r>
                  <a:rPr lang="es-AR">
                    <a:noFill/>
                  </a:rPr>
                  <a:t> </a:t>
                </a:r>
              </a:p>
            </p:txBody>
          </p:sp>
        </mc:Fallback>
      </mc:AlternateContent>
    </p:spTree>
    <p:extLst>
      <p:ext uri="{BB962C8B-B14F-4D97-AF65-F5344CB8AC3E}">
        <p14:creationId xmlns:p14="http://schemas.microsoft.com/office/powerpoint/2010/main" val="38573077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Definición</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79512" y="1196752"/>
                <a:ext cx="8136904" cy="5544616"/>
              </a:xfrm>
            </p:spPr>
            <p:txBody>
              <a:bodyPr>
                <a:normAutofit fontScale="92500" lnSpcReduction="10000"/>
              </a:bodyPr>
              <a:lstStyle/>
              <a:p>
                <a:r>
                  <a:rPr lang="es-AR" b="1" dirty="0"/>
                  <a:t>Definición 9: Grafo de </a:t>
                </a:r>
                <a:r>
                  <a:rPr lang="es-AR" b="1" dirty="0" err="1"/>
                  <a:t>Alcanzabilidad</a:t>
                </a:r>
                <a:endParaRPr lang="es-AR" b="1" dirty="0"/>
              </a:p>
              <a:p>
                <a:pPr lvl="1"/>
                <a:r>
                  <a:rPr lang="es-AR" dirty="0"/>
                  <a:t>El grafico marcado de accesibilidad o el grafico de accesibilidad o el grafico de </a:t>
                </a:r>
                <a:r>
                  <a:rPr lang="es-AR" dirty="0" err="1"/>
                  <a:t>alcanzabilidad</a:t>
                </a:r>
                <a:r>
                  <a:rPr lang="es-AR" dirty="0"/>
                  <a:t> </a:t>
                </a:r>
                <a14:m>
                  <m:oMath xmlns:m="http://schemas.openxmlformats.org/officeDocument/2006/math">
                    <m:r>
                      <a:rPr lang="es-AR" i="1">
                        <a:latin typeface="Cambria Math"/>
                      </a:rPr>
                      <m:t>𝐺</m:t>
                    </m:r>
                    <m:d>
                      <m:dPr>
                        <m:ctrlPr>
                          <a:rPr lang="es-AR" i="1">
                            <a:latin typeface="Cambria Math"/>
                          </a:rPr>
                        </m:ctrlPr>
                      </m:dPr>
                      <m:e>
                        <m:r>
                          <a:rPr lang="es-AR" i="1">
                            <a:latin typeface="Cambria Math"/>
                          </a:rPr>
                          <m:t>𝑅</m:t>
                        </m:r>
                        <m:r>
                          <a:rPr lang="es-AR" i="1">
                            <a:latin typeface="Cambria Math"/>
                          </a:rPr>
                          <m:t>, </m:t>
                        </m:r>
                        <m:r>
                          <a:rPr lang="es-AR" i="1">
                            <a:latin typeface="Cambria Math"/>
                          </a:rPr>
                          <m:t>𝑚</m:t>
                        </m:r>
                        <m:r>
                          <a:rPr lang="es-AR" i="1">
                            <a:latin typeface="Cambria Math"/>
                          </a:rPr>
                          <m:t>0</m:t>
                        </m:r>
                      </m:e>
                    </m:d>
                    <m:r>
                      <a:rPr lang="es-AR" i="1">
                        <a:latin typeface="Cambria Math"/>
                      </a:rPr>
                      <m:t>  </m:t>
                    </m:r>
                    <m:r>
                      <a:rPr lang="es-AR" i="1">
                        <a:latin typeface="Cambria Math"/>
                      </a:rPr>
                      <m:t>𝑜</m:t>
                    </m:r>
                    <m:r>
                      <a:rPr lang="es-AR" i="1">
                        <a:latin typeface="Cambria Math"/>
                      </a:rPr>
                      <m:t>  </m:t>
                    </m:r>
                    <m:r>
                      <a:rPr lang="es-AR" i="1">
                        <a:latin typeface="Cambria Math"/>
                      </a:rPr>
                      <m:t>𝐺</m:t>
                    </m:r>
                  </m:oMath>
                </a14:m>
                <a:r>
                  <a:rPr lang="es-AR" dirty="0"/>
                  <a:t> es definido como el grafico cuyos nodos son marcados desde A, etiquetados con los nombres de las transiciones definidas por los disparos entre las sucesivas marcas y se define por</a:t>
                </a:r>
                <a:r>
                  <a:rPr lang="es-AR" dirty="0" smtClean="0"/>
                  <a:t>:</a:t>
                </a:r>
              </a:p>
              <a:p>
                <a:pPr lvl="1"/>
                <a14:m>
                  <m:oMath xmlns:m="http://schemas.openxmlformats.org/officeDocument/2006/math">
                    <m:r>
                      <m:rPr>
                        <m:sty m:val="p"/>
                      </m:rPr>
                      <a:rPr lang="es-AR">
                        <a:latin typeface="Cambria Math"/>
                      </a:rPr>
                      <m:t>par</m:t>
                    </m:r>
                    <m:r>
                      <a:rPr lang="es-AR">
                        <a:latin typeface="Cambria Math"/>
                      </a:rPr>
                      <m:t> </m:t>
                    </m:r>
                    <m:r>
                      <m:rPr>
                        <m:sty m:val="p"/>
                      </m:rPr>
                      <a:rPr lang="es-AR">
                        <a:latin typeface="Cambria Math"/>
                      </a:rPr>
                      <m:t>m</m:t>
                    </m:r>
                    <m:r>
                      <a:rPr lang="es-AR">
                        <a:latin typeface="Cambria Math"/>
                      </a:rPr>
                      <m:t>, </m:t>
                    </m:r>
                    <m:r>
                      <m:rPr>
                        <m:sty m:val="p"/>
                      </m:rPr>
                      <a:rPr lang="es-AR">
                        <a:latin typeface="Cambria Math"/>
                      </a:rPr>
                      <m:t>m</m:t>
                    </m:r>
                    <m:r>
                      <a:rPr lang="es-AR">
                        <a:latin typeface="Cambria Math"/>
                      </a:rPr>
                      <m:t>´ ∈</m:t>
                    </m:r>
                    <m:r>
                      <m:rPr>
                        <m:sty m:val="p"/>
                      </m:rPr>
                      <a:rPr lang="es-AR">
                        <a:latin typeface="Cambria Math"/>
                      </a:rPr>
                      <m:t>A</m:t>
                    </m:r>
                    <m:r>
                      <a:rPr lang="es-AR">
                        <a:latin typeface="Cambria Math"/>
                      </a:rPr>
                      <m:t> ∃ </m:t>
                    </m:r>
                    <m:r>
                      <m:rPr>
                        <m:sty m:val="p"/>
                      </m:rPr>
                      <a:rPr lang="es-AR">
                        <a:latin typeface="Cambria Math"/>
                      </a:rPr>
                      <m:t>un</m:t>
                    </m:r>
                    <m:r>
                      <a:rPr lang="es-AR">
                        <a:latin typeface="Cambria Math"/>
                      </a:rPr>
                      <m:t> </m:t>
                    </m:r>
                    <m:r>
                      <m:rPr>
                        <m:sty m:val="p"/>
                      </m:rPr>
                      <a:rPr lang="es-AR">
                        <a:latin typeface="Cambria Math"/>
                      </a:rPr>
                      <m:t>arco</m:t>
                    </m:r>
                    <m:r>
                      <a:rPr lang="es-AR">
                        <a:latin typeface="Cambria Math"/>
                      </a:rPr>
                      <m:t> </m:t>
                    </m:r>
                    <m:r>
                      <m:rPr>
                        <m:sty m:val="p"/>
                      </m:rPr>
                      <a:rPr lang="es-AR">
                        <a:latin typeface="Cambria Math"/>
                      </a:rPr>
                      <m:t>m</m:t>
                    </m:r>
                    <m:r>
                      <a:rPr lang="es-AR">
                        <a:latin typeface="Cambria Math"/>
                      </a:rPr>
                      <m:t>→</m:t>
                    </m:r>
                    <m:r>
                      <m:rPr>
                        <m:sty m:val="p"/>
                      </m:rPr>
                      <a:rPr lang="es-AR">
                        <a:latin typeface="Cambria Math"/>
                      </a:rPr>
                      <m:t>m</m:t>
                    </m:r>
                    <m:r>
                      <a:rPr lang="es-AR">
                        <a:latin typeface="Cambria Math"/>
                      </a:rPr>
                      <m:t>´, ∈</m:t>
                    </m:r>
                    <m:r>
                      <m:rPr>
                        <m:sty m:val="p"/>
                      </m:rPr>
                      <a:rPr lang="es-AR">
                        <a:latin typeface="Cambria Math"/>
                      </a:rPr>
                      <m:t>G</m:t>
                    </m:r>
                    <m:r>
                      <a:rPr lang="es-AR">
                        <a:latin typeface="Cambria Math"/>
                      </a:rPr>
                      <m:t> </m:t>
                    </m:r>
                    <m:r>
                      <m:rPr>
                        <m:sty m:val="p"/>
                      </m:rPr>
                      <a:rPr lang="es-AR">
                        <a:latin typeface="Cambria Math"/>
                      </a:rPr>
                      <m:t>sii</m:t>
                    </m:r>
                    <m:r>
                      <a:rPr lang="es-AR">
                        <a:latin typeface="Cambria Math"/>
                      </a:rPr>
                      <m:t> </m:t>
                    </m:r>
                    <m:r>
                      <m:rPr>
                        <m:sty m:val="p"/>
                      </m:rPr>
                      <a:rPr lang="es-AR">
                        <a:latin typeface="Cambria Math"/>
                      </a:rPr>
                      <m:t>m</m:t>
                    </m:r>
                    <m:r>
                      <a:rPr lang="es-AR">
                        <a:latin typeface="Cambria Math"/>
                      </a:rPr>
                      <m:t>[</m:t>
                    </m:r>
                    <m:sSub>
                      <m:sSubPr>
                        <m:ctrlPr>
                          <a:rPr lang="es-AR" i="1">
                            <a:latin typeface="Cambria Math"/>
                          </a:rPr>
                        </m:ctrlPr>
                      </m:sSubPr>
                      <m:e>
                        <m:r>
                          <m:rPr>
                            <m:sty m:val="p"/>
                          </m:rPr>
                          <a:rPr lang="es-AR">
                            <a:latin typeface="Cambria Math"/>
                          </a:rPr>
                          <m:t>t</m:t>
                        </m:r>
                      </m:e>
                      <m:sub>
                        <m:r>
                          <m:rPr>
                            <m:sty m:val="p"/>
                          </m:rPr>
                          <a:rPr lang="es-AR">
                            <a:latin typeface="Cambria Math"/>
                          </a:rPr>
                          <m:t>i</m:t>
                        </m:r>
                      </m:sub>
                    </m:sSub>
                    <m:r>
                      <a:rPr lang="es-AR">
                        <a:latin typeface="Cambria Math"/>
                      </a:rPr>
                      <m:t>&gt;</m:t>
                    </m:r>
                    <m:r>
                      <m:rPr>
                        <m:sty m:val="p"/>
                      </m:rPr>
                      <a:rPr lang="es-AR">
                        <a:latin typeface="Cambria Math"/>
                      </a:rPr>
                      <m:t>m</m:t>
                    </m:r>
                    <m:r>
                      <a:rPr lang="es-AR">
                        <a:latin typeface="Cambria Math"/>
                      </a:rPr>
                      <m:t>´</m:t>
                    </m:r>
                  </m:oMath>
                </a14:m>
                <a:r>
                  <a:rPr lang="es-AR" dirty="0"/>
                  <a:t> </a:t>
                </a:r>
              </a:p>
              <a:p>
                <a:pPr lvl="1"/>
                <a:r>
                  <a:rPr lang="es-AR" dirty="0"/>
                  <a:t> </a:t>
                </a:r>
              </a:p>
              <a:p>
                <a:pPr lvl="1"/>
                <a:r>
                  <a:rPr lang="es-AR" dirty="0"/>
                  <a:t>Por lo tanto si existe un disparo posible </a:t>
                </a:r>
                <a14:m>
                  <m:oMath xmlns:m="http://schemas.openxmlformats.org/officeDocument/2006/math">
                    <m:sSub>
                      <m:sSubPr>
                        <m:ctrlPr>
                          <a:rPr lang="es-AR" i="1">
                            <a:latin typeface="Cambria Math"/>
                          </a:rPr>
                        </m:ctrlPr>
                      </m:sSubPr>
                      <m:e>
                        <m:r>
                          <m:rPr>
                            <m:sty m:val="p"/>
                          </m:rPr>
                          <a:rPr lang="es-AR">
                            <a:latin typeface="Cambria Math"/>
                          </a:rPr>
                          <m:t>t</m:t>
                        </m:r>
                      </m:e>
                      <m:sub>
                        <m:r>
                          <m:rPr>
                            <m:sty m:val="p"/>
                          </m:rPr>
                          <a:rPr lang="es-AR">
                            <a:latin typeface="Cambria Math"/>
                          </a:rPr>
                          <m:t>i</m:t>
                        </m:r>
                      </m:sub>
                    </m:sSub>
                  </m:oMath>
                </a14:m>
                <a:r>
                  <a:rPr lang="es-AR" dirty="0"/>
                  <a:t>  entre m y m´ denotado por   </a:t>
                </a:r>
                <a14:m>
                  <m:oMath xmlns:m="http://schemas.openxmlformats.org/officeDocument/2006/math">
                    <m:r>
                      <m:rPr>
                        <m:sty m:val="p"/>
                      </m:rPr>
                      <a:rPr lang="es-AR">
                        <a:latin typeface="Cambria Math"/>
                      </a:rPr>
                      <m:t>m</m:t>
                    </m:r>
                    <m:r>
                      <a:rPr lang="es-AR">
                        <a:latin typeface="Cambria Math"/>
                      </a:rPr>
                      <m:t>[</m:t>
                    </m:r>
                    <m:sSub>
                      <m:sSubPr>
                        <m:ctrlPr>
                          <a:rPr lang="es-AR" i="1">
                            <a:latin typeface="Cambria Math"/>
                          </a:rPr>
                        </m:ctrlPr>
                      </m:sSubPr>
                      <m:e>
                        <m:r>
                          <m:rPr>
                            <m:sty m:val="p"/>
                          </m:rPr>
                          <a:rPr lang="es-AR">
                            <a:latin typeface="Cambria Math"/>
                          </a:rPr>
                          <m:t>t</m:t>
                        </m:r>
                      </m:e>
                      <m:sub>
                        <m:r>
                          <m:rPr>
                            <m:sty m:val="p"/>
                          </m:rPr>
                          <a:rPr lang="es-AR">
                            <a:latin typeface="Cambria Math"/>
                          </a:rPr>
                          <m:t>i</m:t>
                        </m:r>
                      </m:sub>
                    </m:sSub>
                    <m:r>
                      <a:rPr lang="es-AR">
                        <a:latin typeface="Cambria Math"/>
                      </a:rPr>
                      <m:t>&gt;</m:t>
                    </m:r>
                    <m:r>
                      <m:rPr>
                        <m:sty m:val="p"/>
                      </m:rPr>
                      <a:rPr lang="es-AR">
                        <a:latin typeface="Cambria Math"/>
                      </a:rPr>
                      <m:t>m</m:t>
                    </m:r>
                    <m:r>
                      <a:rPr lang="es-AR">
                        <a:latin typeface="Cambria Math"/>
                      </a:rPr>
                      <m:t>´</m:t>
                    </m:r>
                  </m:oMath>
                </a14:m>
                <a:r>
                  <a:rPr lang="es-AR" dirty="0"/>
                  <a:t>, se  etiqueta el arco de G con  </a:t>
                </a:r>
                <a14:m>
                  <m:oMath xmlns:m="http://schemas.openxmlformats.org/officeDocument/2006/math">
                    <m:sSub>
                      <m:sSubPr>
                        <m:ctrlPr>
                          <a:rPr lang="es-AR" i="1">
                            <a:latin typeface="Cambria Math"/>
                          </a:rPr>
                        </m:ctrlPr>
                      </m:sSubPr>
                      <m:e>
                        <m:r>
                          <m:rPr>
                            <m:sty m:val="p"/>
                          </m:rPr>
                          <a:rPr lang="es-AR">
                            <a:latin typeface="Cambria Math"/>
                          </a:rPr>
                          <m:t>t</m:t>
                        </m:r>
                      </m:e>
                      <m:sub>
                        <m:r>
                          <m:rPr>
                            <m:sty m:val="p"/>
                          </m:rPr>
                          <a:rPr lang="es-AR">
                            <a:latin typeface="Cambria Math"/>
                          </a:rPr>
                          <m:t>i</m:t>
                        </m:r>
                      </m:sub>
                    </m:sSub>
                  </m:oMath>
                </a14:m>
                <a:r>
                  <a:rPr lang="es-AR" dirty="0"/>
                  <a:t>   que une</a:t>
                </a:r>
                <a14:m>
                  <m:oMath xmlns:m="http://schemas.openxmlformats.org/officeDocument/2006/math">
                    <m:r>
                      <a:rPr lang="es-AR">
                        <a:latin typeface="Cambria Math"/>
                      </a:rPr>
                      <m:t> </m:t>
                    </m:r>
                    <m:r>
                      <m:rPr>
                        <m:sty m:val="p"/>
                      </m:rPr>
                      <a:rPr lang="es-AR">
                        <a:latin typeface="Cambria Math"/>
                      </a:rPr>
                      <m:t>m</m:t>
                    </m:r>
                    <m:r>
                      <a:rPr lang="es-AR">
                        <a:latin typeface="Cambria Math"/>
                      </a:rPr>
                      <m:t> </m:t>
                    </m:r>
                    <m:r>
                      <m:rPr>
                        <m:sty m:val="p"/>
                      </m:rPr>
                      <a:rPr lang="es-AR">
                        <a:latin typeface="Cambria Math"/>
                      </a:rPr>
                      <m:t>con</m:t>
                    </m:r>
                    <m:r>
                      <a:rPr lang="es-AR">
                        <a:latin typeface="Cambria Math"/>
                      </a:rPr>
                      <m:t> </m:t>
                    </m:r>
                    <m:r>
                      <m:rPr>
                        <m:sty m:val="p"/>
                      </m:rPr>
                      <a:rPr lang="es-AR">
                        <a:latin typeface="Cambria Math"/>
                      </a:rPr>
                      <m:t>m</m:t>
                    </m:r>
                    <m:r>
                      <a:rPr lang="es-AR">
                        <a:latin typeface="Cambria Math"/>
                      </a:rPr>
                      <m:t>´</m:t>
                    </m:r>
                  </m:oMath>
                </a14:m>
                <a:r>
                  <a:rPr lang="es-AR" dirty="0"/>
                  <a:t>.</a:t>
                </a:r>
              </a:p>
              <a:p>
                <a:pPr lvl="1"/>
                <a:r>
                  <a:rPr lang="es-AR" dirty="0"/>
                  <a:t> </a:t>
                </a:r>
              </a:p>
              <a:p>
                <a:pPr lvl="1"/>
                <a:r>
                  <a:rPr lang="es-AR" dirty="0"/>
                  <a:t>Para obtener el grafico de G se debe proceder como se detalla a continuación:</a:t>
                </a:r>
              </a:p>
              <a:p>
                <a:pPr lvl="1"/>
                <a:r>
                  <a:rPr lang="es-AR" dirty="0"/>
                  <a:t> </a:t>
                </a:r>
              </a:p>
              <a:p>
                <a:pPr lvl="2"/>
                <a:r>
                  <a:rPr lang="es-AR" dirty="0"/>
                  <a:t>Para cada m, obtenido partiendo de m0,encontrar todas las transiciones habilitadas  </a:t>
                </a:r>
                <a14:m>
                  <m:oMath xmlns:m="http://schemas.openxmlformats.org/officeDocument/2006/math">
                    <m:sSub>
                      <m:sSubPr>
                        <m:ctrlPr>
                          <a:rPr lang="es-AR" i="1">
                            <a:latin typeface="Cambria Math"/>
                          </a:rPr>
                        </m:ctrlPr>
                      </m:sSubPr>
                      <m:e>
                        <m:r>
                          <a:rPr lang="es-AR" i="1">
                            <a:latin typeface="Cambria Math"/>
                          </a:rPr>
                          <m:t>𝑡</m:t>
                        </m:r>
                      </m:e>
                      <m:sub>
                        <m:r>
                          <a:rPr lang="es-AR" i="1">
                            <a:latin typeface="Cambria Math"/>
                          </a:rPr>
                          <m:t>𝑖</m:t>
                        </m:r>
                      </m:sub>
                    </m:sSub>
                  </m:oMath>
                </a14:m>
                <a:endParaRPr lang="es-AR" dirty="0"/>
              </a:p>
              <a:p>
                <a:pPr lvl="2"/>
                <a:r>
                  <a:rPr lang="es-AR" dirty="0"/>
                  <a:t>Para cada </a:t>
                </a:r>
                <a14:m>
                  <m:oMath xmlns:m="http://schemas.openxmlformats.org/officeDocument/2006/math">
                    <m:sSub>
                      <m:sSubPr>
                        <m:ctrlPr>
                          <a:rPr lang="es-AR" i="1">
                            <a:latin typeface="Cambria Math"/>
                          </a:rPr>
                        </m:ctrlPr>
                      </m:sSubPr>
                      <m:e>
                        <m:r>
                          <a:rPr lang="es-AR" i="1">
                            <a:latin typeface="Cambria Math"/>
                          </a:rPr>
                          <m:t>𝑡</m:t>
                        </m:r>
                      </m:e>
                      <m:sub>
                        <m:r>
                          <a:rPr lang="es-AR" i="1">
                            <a:latin typeface="Cambria Math"/>
                          </a:rPr>
                          <m:t>𝑖</m:t>
                        </m:r>
                      </m:sub>
                    </m:sSub>
                  </m:oMath>
                </a14:m>
                <a:r>
                  <a:rPr lang="es-AR" dirty="0"/>
                  <a:t> computar la próxima marca m´</a:t>
                </a:r>
              </a:p>
              <a:p>
                <a:pPr lvl="2"/>
                <a:r>
                  <a:rPr lang="es-AR" dirty="0"/>
                  <a:t>Construir los nuevos nodos y si son diferente de los ya existente incluirlo en el grafico uniéndolo con un arco etiquetado por la transición </a:t>
                </a:r>
                <a14:m>
                  <m:oMath xmlns:m="http://schemas.openxmlformats.org/officeDocument/2006/math">
                    <m:sSub>
                      <m:sSubPr>
                        <m:ctrlPr>
                          <a:rPr lang="es-AR" i="1">
                            <a:latin typeface="Cambria Math"/>
                          </a:rPr>
                        </m:ctrlPr>
                      </m:sSubPr>
                      <m:e>
                        <m:r>
                          <a:rPr lang="es-AR" i="1">
                            <a:latin typeface="Cambria Math"/>
                          </a:rPr>
                          <m:t>𝑡</m:t>
                        </m:r>
                      </m:e>
                      <m:sub>
                        <m:r>
                          <a:rPr lang="es-AR" i="1">
                            <a:latin typeface="Cambria Math"/>
                          </a:rPr>
                          <m:t>𝑖</m:t>
                        </m:r>
                      </m:sub>
                    </m:sSub>
                  </m:oMath>
                </a14:m>
                <a:endParaRPr lang="es-AR" dirty="0"/>
              </a:p>
              <a:p>
                <a:pPr lvl="2"/>
                <a:r>
                  <a:rPr lang="es-AR" dirty="0"/>
                  <a:t>Continuar realizando esta operación mientras tengamos nuevos marcados</a:t>
                </a:r>
              </a:p>
              <a:p>
                <a:endParaRPr lang="es-AR" dirty="0"/>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79512" y="1196752"/>
                <a:ext cx="8136904" cy="5544616"/>
              </a:xfrm>
              <a:blipFill rotWithShape="1">
                <a:blip r:embed="rId2"/>
                <a:stretch>
                  <a:fillRect t="-1099" r="-899" b="-769"/>
                </a:stretch>
              </a:blipFill>
            </p:spPr>
            <p:txBody>
              <a:bodyPr/>
              <a:lstStyle/>
              <a:p>
                <a:r>
                  <a:rPr lang="es-AR">
                    <a:noFill/>
                  </a:rPr>
                  <a:t> </a:t>
                </a:r>
              </a:p>
            </p:txBody>
          </p:sp>
        </mc:Fallback>
      </mc:AlternateContent>
    </p:spTree>
    <p:extLst>
      <p:ext uri="{BB962C8B-B14F-4D97-AF65-F5344CB8AC3E}">
        <p14:creationId xmlns:p14="http://schemas.microsoft.com/office/powerpoint/2010/main" val="1406227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a:xfrm>
            <a:off x="26326" y="4077072"/>
            <a:ext cx="8506114" cy="2780928"/>
          </a:xfrm>
        </p:spPr>
        <p:txBody>
          <a:bodyPr>
            <a:normAutofit fontScale="77500" lnSpcReduction="20000"/>
          </a:bodyPr>
          <a:lstStyle/>
          <a:p>
            <a:pPr marL="114300" indent="0">
              <a:buNone/>
            </a:pPr>
            <a:r>
              <a:rPr lang="es-AR" dirty="0"/>
              <a:t>La </a:t>
            </a:r>
            <a:r>
              <a:rPr lang="es-AR" dirty="0" smtClean="0"/>
              <a:t>Figura izquierda </a:t>
            </a:r>
            <a:r>
              <a:rPr lang="es-AR" dirty="0"/>
              <a:t>muestra la </a:t>
            </a:r>
            <a:r>
              <a:rPr lang="es-AR" dirty="0" err="1"/>
              <a:t>RdP</a:t>
            </a:r>
            <a:r>
              <a:rPr lang="es-AR" dirty="0"/>
              <a:t> y su marcado, de la cual se ha realizado el grafico de </a:t>
            </a:r>
            <a:r>
              <a:rPr lang="es-AR" dirty="0" err="1"/>
              <a:t>alcazabilidad</a:t>
            </a:r>
            <a:r>
              <a:rPr lang="es-AR" dirty="0"/>
              <a:t> G, mostrado en la Figura </a:t>
            </a:r>
            <a:r>
              <a:rPr lang="es-AR" dirty="0" smtClean="0"/>
              <a:t>derecha</a:t>
            </a:r>
            <a:r>
              <a:rPr lang="es-AR" dirty="0" smtClean="0"/>
              <a:t>, </a:t>
            </a:r>
            <a:r>
              <a:rPr lang="es-AR" dirty="0"/>
              <a:t>donde:</a:t>
            </a:r>
          </a:p>
          <a:p>
            <a:pPr lvl="0"/>
            <a:r>
              <a:rPr lang="es-AR" dirty="0"/>
              <a:t>Los nodos son etiquetados con el nombre del estado y en su interior</a:t>
            </a:r>
          </a:p>
          <a:p>
            <a:pPr lvl="0"/>
            <a:r>
              <a:rPr lang="es-AR" dirty="0"/>
              <a:t>Los arcos son etiquetados por el  disparo  ti,  que realiza la transición entre los nodos inicio y el nodo alcanzado. Por ejemplo el arco entre los nodos m1 y m2 ha sido etiquetado con t1 puesto que para la transición entre m1 y m2 se requiere disparar t1</a:t>
            </a:r>
          </a:p>
          <a:p>
            <a:pPr lvl="0"/>
            <a:r>
              <a:rPr lang="es-AR" dirty="0"/>
              <a:t>Los nodos contiene en su interior las marcas de cada plaza, estas están representada por una suma de números primados: el numero representa la plaza y la cantidad de primas a la cantidad de toquen en esa plaza. Por ejemplo, el nodo m1 contiene 2´+ 3´+ 4´ que significa que la plaza 2, 3 y 4 contienen un toquen.</a:t>
            </a:r>
          </a:p>
          <a:p>
            <a:endParaRPr lang="es-AR" dirty="0"/>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r="21088" b="5239"/>
          <a:stretch/>
        </p:blipFill>
        <p:spPr bwMode="auto">
          <a:xfrm>
            <a:off x="26326" y="1412776"/>
            <a:ext cx="2745474" cy="2376264"/>
          </a:xfrm>
          <a:prstGeom prst="rect">
            <a:avLst/>
          </a:prstGeom>
          <a:noFill/>
          <a:ln>
            <a:noFill/>
          </a:ln>
          <a:extLst>
            <a:ext uri="{53640926-AAD7-44D8-BBD7-CCE9431645EC}">
              <a14:shadowObscured xmlns:a14="http://schemas.microsoft.com/office/drawing/2010/main"/>
            </a:ext>
          </a:extLst>
        </p:spPr>
      </p:pic>
      <p:pic>
        <p:nvPicPr>
          <p:cNvPr id="5" name="4 Imagen"/>
          <p:cNvPicPr/>
          <p:nvPr/>
        </p:nvPicPr>
        <p:blipFill rotWithShape="1">
          <a:blip r:embed="rId3" cstate="print">
            <a:extLst>
              <a:ext uri="{28A0092B-C50C-407E-A947-70E740481C1C}">
                <a14:useLocalDpi xmlns:a14="http://schemas.microsoft.com/office/drawing/2010/main" val="0"/>
              </a:ext>
            </a:extLst>
          </a:blip>
          <a:srcRect l="9944" b="5511"/>
          <a:stretch/>
        </p:blipFill>
        <p:spPr bwMode="auto">
          <a:xfrm>
            <a:off x="3491880" y="260648"/>
            <a:ext cx="4032448" cy="36724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49636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Grafo </a:t>
            </a:r>
            <a:r>
              <a:rPr lang="es-AR" dirty="0"/>
              <a:t>de Cobertura</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07504" y="1340768"/>
                <a:ext cx="8424936" cy="5400600"/>
              </a:xfrm>
            </p:spPr>
            <p:txBody>
              <a:bodyPr>
                <a:normAutofit/>
              </a:bodyPr>
              <a:lstStyle/>
              <a:p>
                <a:r>
                  <a:rPr lang="es-AR" dirty="0"/>
                  <a:t>Si pretendemos realizar una gráfica de </a:t>
                </a:r>
                <a:r>
                  <a:rPr lang="es-AR" dirty="0" err="1"/>
                  <a:t>alcanzabilidad</a:t>
                </a:r>
                <a:r>
                  <a:rPr lang="es-AR" dirty="0"/>
                  <a:t> de algunas redes podremos ver que su crecimiento es explosivo más aun en una red no limitada su crecimiento es infinito, una forma de mitigar esto es introducir el grafo de cobertura.</a:t>
                </a:r>
              </a:p>
              <a:p>
                <a:r>
                  <a:rPr lang="es-AR" dirty="0"/>
                  <a:t>Para obtener el grafo de cobertura se usa el símbolo especial </a:t>
                </a:r>
                <a14:m>
                  <m:oMath xmlns:m="http://schemas.openxmlformats.org/officeDocument/2006/math">
                    <m:r>
                      <a:rPr lang="es-AR" i="1">
                        <a:latin typeface="Cambria Math"/>
                      </a:rPr>
                      <m:t>𝜔</m:t>
                    </m:r>
                  </m:oMath>
                </a14:m>
                <a:r>
                  <a:rPr lang="es-AR" dirty="0"/>
                  <a:t>, con el cual se representa el marcado de un lugar como un entero arbitrariamente alto, donde su valor no afecta a la evolución de la </a:t>
                </a:r>
                <a:r>
                  <a:rPr lang="es-AR" dirty="0" err="1"/>
                  <a:t>RdP</a:t>
                </a:r>
                <a:r>
                  <a:rPr lang="es-AR" dirty="0"/>
                  <a:t>. </a:t>
                </a:r>
                <a:endParaRPr lang="es-AR" dirty="0" smtClean="0"/>
              </a:p>
              <a:p>
                <a:r>
                  <a:rPr lang="es-AR" dirty="0" smtClean="0"/>
                  <a:t>Definimos </a:t>
                </a:r>
                <a:r>
                  <a:rPr lang="es-AR" dirty="0"/>
                  <a:t>para </a:t>
                </a:r>
                <a14:m>
                  <m:oMath xmlns:m="http://schemas.openxmlformats.org/officeDocument/2006/math">
                    <m:r>
                      <a:rPr lang="es-AR" i="1">
                        <a:latin typeface="Cambria Math"/>
                      </a:rPr>
                      <m:t>𝜔</m:t>
                    </m:r>
                  </m:oMath>
                </a14:m>
                <a:r>
                  <a:rPr lang="es-AR" dirty="0"/>
                  <a:t> las siguientes propiedades</a:t>
                </a:r>
                <a:r>
                  <a:rPr lang="es-AR" dirty="0" smtClean="0"/>
                  <a:t>:</a:t>
                </a:r>
              </a:p>
              <a:p>
                <a:endParaRPr lang="es-AR" sz="900" dirty="0"/>
              </a:p>
              <a:p>
                <a:pPr marL="114300" lvl="0" indent="0" algn="ctr">
                  <a:spcBef>
                    <a:spcPts val="600"/>
                  </a:spcBef>
                  <a:spcAft>
                    <a:spcPts val="600"/>
                  </a:spcAft>
                  <a:buNone/>
                </a:pPr>
                <a14:m>
                  <m:oMathPara xmlns:m="http://schemas.openxmlformats.org/officeDocument/2006/math">
                    <m:oMathParaPr>
                      <m:jc m:val="centerGroup"/>
                    </m:oMathParaPr>
                    <m:oMath xmlns:m="http://schemas.openxmlformats.org/officeDocument/2006/math">
                      <m:r>
                        <a:rPr lang="es-AR" i="1">
                          <a:latin typeface="Cambria Math"/>
                        </a:rPr>
                        <m:t>𝜔</m:t>
                      </m:r>
                      <m:r>
                        <a:rPr lang="es-AR" i="1">
                          <a:latin typeface="Cambria Math"/>
                        </a:rPr>
                        <m:t>&gt;</m:t>
                      </m:r>
                      <m:r>
                        <a:rPr lang="es-AR" i="1">
                          <a:latin typeface="Cambria Math"/>
                        </a:rPr>
                        <m:t>𝑛</m:t>
                      </m:r>
                    </m:oMath>
                  </m:oMathPara>
                </a14:m>
                <a:endParaRPr lang="es-AR" dirty="0"/>
              </a:p>
              <a:p>
                <a:pPr marL="114300" lvl="0" indent="0" algn="ctr">
                  <a:spcBef>
                    <a:spcPts val="600"/>
                  </a:spcBef>
                  <a:spcAft>
                    <a:spcPts val="600"/>
                  </a:spcAft>
                  <a:buNone/>
                </a:pPr>
                <a14:m>
                  <m:oMath xmlns:m="http://schemas.openxmlformats.org/officeDocument/2006/math">
                    <m:r>
                      <a:rPr lang="es-AR" i="1">
                        <a:latin typeface="Cambria Math"/>
                      </a:rPr>
                      <m:t>𝜔</m:t>
                    </m:r>
                    <m:r>
                      <a:rPr lang="es-AR" i="1">
                        <a:latin typeface="Cambria Math"/>
                      </a:rPr>
                      <m:t> ±</m:t>
                    </m:r>
                    <m:r>
                      <a:rPr lang="es-AR" i="1">
                        <a:latin typeface="Cambria Math"/>
                      </a:rPr>
                      <m:t>𝑛</m:t>
                    </m:r>
                    <m:r>
                      <a:rPr lang="es-AR" i="1">
                        <a:latin typeface="Cambria Math"/>
                      </a:rPr>
                      <m:t>= </m:t>
                    </m:r>
                    <m:r>
                      <a:rPr lang="es-AR" i="1">
                        <a:latin typeface="Cambria Math"/>
                      </a:rPr>
                      <m:t>𝜔</m:t>
                    </m:r>
                  </m:oMath>
                </a14:m>
                <a:r>
                  <a:rPr lang="es-AR" dirty="0"/>
                  <a:t> </a:t>
                </a:r>
              </a:p>
              <a:p>
                <a:pPr marL="114300" lvl="0" indent="0" algn="ctr">
                  <a:spcBef>
                    <a:spcPts val="600"/>
                  </a:spcBef>
                  <a:spcAft>
                    <a:spcPts val="600"/>
                  </a:spcAft>
                  <a:buNone/>
                </a:pPr>
                <a14:m>
                  <m:oMathPara xmlns:m="http://schemas.openxmlformats.org/officeDocument/2006/math">
                    <m:oMathParaPr>
                      <m:jc m:val="centerGroup"/>
                    </m:oMathParaPr>
                    <m:oMath xmlns:m="http://schemas.openxmlformats.org/officeDocument/2006/math">
                      <m:r>
                        <a:rPr lang="es-AR" i="1">
                          <a:latin typeface="Cambria Math"/>
                        </a:rPr>
                        <m:t>𝜔</m:t>
                      </m:r>
                      <m:r>
                        <a:rPr lang="es-AR" i="1">
                          <a:latin typeface="Cambria Math"/>
                        </a:rPr>
                        <m:t>≥ </m:t>
                      </m:r>
                      <m:r>
                        <a:rPr lang="es-AR" i="1">
                          <a:latin typeface="Cambria Math"/>
                        </a:rPr>
                        <m:t>𝜔</m:t>
                      </m:r>
                    </m:oMath>
                  </m:oMathPara>
                </a14:m>
                <a:endParaRPr lang="es-AR" dirty="0"/>
              </a:p>
              <a:p>
                <a:pPr marL="114300" indent="0">
                  <a:buNone/>
                </a:pPr>
                <a:r>
                  <a:rPr lang="es-AR" sz="800" dirty="0"/>
                  <a:t> </a:t>
                </a:r>
              </a:p>
              <a:p>
                <a:r>
                  <a:rPr lang="es-AR" dirty="0"/>
                  <a:t>Por lo que el algoritmo para construir el árbol de </a:t>
                </a:r>
                <a:r>
                  <a:rPr lang="es-AR" dirty="0" err="1"/>
                  <a:t>alcanzabilidad</a:t>
                </a:r>
                <a:r>
                  <a:rPr lang="es-AR" dirty="0"/>
                  <a:t> es: </a:t>
                </a:r>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07504" y="1340768"/>
                <a:ext cx="8424936" cy="5400600"/>
              </a:xfrm>
              <a:blipFill rotWithShape="1">
                <a:blip r:embed="rId2"/>
                <a:stretch>
                  <a:fillRect t="-677" r="-217"/>
                </a:stretch>
              </a:blipFill>
            </p:spPr>
            <p:txBody>
              <a:bodyPr/>
              <a:lstStyle/>
              <a:p>
                <a:r>
                  <a:rPr lang="es-AR">
                    <a:noFill/>
                  </a:rPr>
                  <a:t> </a:t>
                </a:r>
              </a:p>
            </p:txBody>
          </p:sp>
        </mc:Fallback>
      </mc:AlternateContent>
    </p:spTree>
    <p:extLst>
      <p:ext uri="{BB962C8B-B14F-4D97-AF65-F5344CB8AC3E}">
        <p14:creationId xmlns:p14="http://schemas.microsoft.com/office/powerpoint/2010/main" val="5312414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620000" cy="634082"/>
          </a:xfrm>
        </p:spPr>
        <p:txBody>
          <a:bodyPr/>
          <a:lstStyle/>
          <a:p>
            <a:r>
              <a:rPr lang="es-AR" dirty="0"/>
              <a:t>Grafo de Cobertura</a:t>
            </a:r>
          </a:p>
        </p:txBody>
      </p:sp>
      <p:sp>
        <p:nvSpPr>
          <p:cNvPr id="16" name="15 Marcador de contenido"/>
          <p:cNvSpPr>
            <a:spLocks noGrp="1"/>
          </p:cNvSpPr>
          <p:nvPr>
            <p:ph idx="1"/>
          </p:nvPr>
        </p:nvSpPr>
        <p:spPr>
          <a:xfrm>
            <a:off x="251520" y="980728"/>
            <a:ext cx="8136904" cy="707977"/>
          </a:xfrm>
        </p:spPr>
        <p:txBody>
          <a:bodyPr>
            <a:normAutofit fontScale="92500" lnSpcReduction="10000"/>
          </a:bodyPr>
          <a:lstStyle/>
          <a:p>
            <a:r>
              <a:rPr lang="es-AR" b="1" dirty="0"/>
              <a:t>1- Definimos al estado inicial m0 como el nodo raíz del </a:t>
            </a:r>
            <a:r>
              <a:rPr lang="es-AR" b="1" dirty="0" smtClean="0"/>
              <a:t>grafo</a:t>
            </a:r>
          </a:p>
          <a:p>
            <a:r>
              <a:rPr lang="es-AR" b="1" dirty="0"/>
              <a:t>2- A partir de las  nuevas marcas en el grafo realizar lo siguiente</a:t>
            </a:r>
            <a:endParaRPr lang="es-AR" dirty="0"/>
          </a:p>
        </p:txBody>
      </p:sp>
      <p:pic>
        <p:nvPicPr>
          <p:cNvPr id="6160" name="Picture 16"/>
          <p:cNvPicPr>
            <a:picLocks noChangeAspect="1" noChangeArrowheads="1"/>
          </p:cNvPicPr>
          <p:nvPr/>
        </p:nvPicPr>
        <p:blipFill rotWithShape="1">
          <a:blip r:embed="rId2">
            <a:extLst>
              <a:ext uri="{28A0092B-C50C-407E-A947-70E740481C1C}">
                <a14:useLocalDpi xmlns:a14="http://schemas.microsoft.com/office/drawing/2010/main" val="0"/>
              </a:ext>
            </a:extLst>
          </a:blip>
          <a:srcRect l="26981" t="18886" r="13741" b="5026"/>
          <a:stretch/>
        </p:blipFill>
        <p:spPr bwMode="auto">
          <a:xfrm>
            <a:off x="1115616" y="1781556"/>
            <a:ext cx="7145269" cy="5056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907704" y="3131676"/>
            <a:ext cx="288032" cy="369332"/>
          </a:xfrm>
          <a:prstGeom prst="rect">
            <a:avLst/>
          </a:prstGeom>
          <a:solidFill>
            <a:schemeClr val="bg1"/>
          </a:solidFill>
        </p:spPr>
        <p:txBody>
          <a:bodyPr wrap="square" rtlCol="0">
            <a:spAutoFit/>
          </a:bodyPr>
          <a:lstStyle/>
          <a:p>
            <a:endParaRPr lang="es-AR" dirty="0"/>
          </a:p>
        </p:txBody>
      </p:sp>
      <p:sp>
        <p:nvSpPr>
          <p:cNvPr id="4" name="3 Rectángulo"/>
          <p:cNvSpPr/>
          <p:nvPr/>
        </p:nvSpPr>
        <p:spPr>
          <a:xfrm>
            <a:off x="1915416" y="5805264"/>
            <a:ext cx="352328" cy="288032"/>
          </a:xfrm>
          <a:prstGeom prst="rect">
            <a:avLst/>
          </a:prstGeom>
          <a:solidFill>
            <a:schemeClr val="bg1"/>
          </a:solidFill>
        </p:spPr>
        <p:txBody>
          <a:bodyPr wrap="square">
            <a:spAutoFit/>
          </a:bodyPr>
          <a:lstStyle/>
          <a:p>
            <a:endParaRPr lang="es-AR" dirty="0"/>
          </a:p>
        </p:txBody>
      </p:sp>
      <p:sp>
        <p:nvSpPr>
          <p:cNvPr id="7" name="6 Rectángulo"/>
          <p:cNvSpPr/>
          <p:nvPr/>
        </p:nvSpPr>
        <p:spPr>
          <a:xfrm>
            <a:off x="5148064" y="6525344"/>
            <a:ext cx="936104" cy="288032"/>
          </a:xfrm>
          <a:prstGeom prst="rect">
            <a:avLst/>
          </a:prstGeom>
          <a:solidFill>
            <a:schemeClr val="bg1"/>
          </a:solidFill>
        </p:spPr>
        <p:txBody>
          <a:bodyPr wrap="square">
            <a:spAutoFit/>
          </a:bodyPr>
          <a:lstStyle/>
          <a:p>
            <a:endParaRPr lang="es-AR" dirty="0"/>
          </a:p>
        </p:txBody>
      </p:sp>
      <p:sp>
        <p:nvSpPr>
          <p:cNvPr id="8" name="7 Rectángulo"/>
          <p:cNvSpPr/>
          <p:nvPr/>
        </p:nvSpPr>
        <p:spPr>
          <a:xfrm>
            <a:off x="5148064" y="3501008"/>
            <a:ext cx="800472" cy="288032"/>
          </a:xfrm>
          <a:prstGeom prst="rect">
            <a:avLst/>
          </a:prstGeom>
          <a:solidFill>
            <a:schemeClr val="bg1"/>
          </a:solidFill>
        </p:spPr>
        <p:txBody>
          <a:bodyPr wrap="square">
            <a:spAutoFit/>
          </a:bodyPr>
          <a:lstStyle/>
          <a:p>
            <a:endParaRPr lang="es-AR" dirty="0"/>
          </a:p>
        </p:txBody>
      </p:sp>
    </p:spTree>
    <p:extLst>
      <p:ext uri="{BB962C8B-B14F-4D97-AF65-F5344CB8AC3E}">
        <p14:creationId xmlns:p14="http://schemas.microsoft.com/office/powerpoint/2010/main" val="151433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Grafo de Cobertura</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409" t="18660" r="13730" b="6250"/>
          <a:stretch/>
        </p:blipFill>
        <p:spPr bwMode="auto">
          <a:xfrm>
            <a:off x="611560" y="1364974"/>
            <a:ext cx="7528354" cy="5493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307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Modelos </a:t>
            </a:r>
            <a:endParaRPr lang="es-AR" dirty="0"/>
          </a:p>
        </p:txBody>
      </p:sp>
      <p:sp>
        <p:nvSpPr>
          <p:cNvPr id="3" name="2 Marcador de contenido"/>
          <p:cNvSpPr>
            <a:spLocks noGrp="1"/>
          </p:cNvSpPr>
          <p:nvPr>
            <p:ph idx="1"/>
          </p:nvPr>
        </p:nvSpPr>
        <p:spPr>
          <a:xfrm>
            <a:off x="251520" y="1124744"/>
            <a:ext cx="7825680" cy="1540768"/>
          </a:xfrm>
        </p:spPr>
        <p:txBody>
          <a:bodyPr>
            <a:normAutofit fontScale="77500" lnSpcReduction="20000"/>
          </a:bodyPr>
          <a:lstStyle/>
          <a:p>
            <a:r>
              <a:rPr lang="es-AR" dirty="0"/>
              <a:t>La siguiente figura muestra, los modelos derivados de los modelos de referencia:</a:t>
            </a:r>
          </a:p>
          <a:p>
            <a:pPr lvl="0"/>
            <a:r>
              <a:rPr lang="es-AR" dirty="0"/>
              <a:t>Los modelos más compactos, son abreviaturas del modelo, que no incrementen la expresividad del mismo, pero simplifican  la especificación del sistema;</a:t>
            </a:r>
          </a:p>
          <a:p>
            <a:pPr lvl="0"/>
            <a:r>
              <a:rPr lang="es-AR" dirty="0"/>
              <a:t>Los modelos con más poder de expresión , introducen mecanismos que no puede ser descrito por los modelos más simples, por ejemplo, el tiempo, distribuciones estocásticas, etc.</a:t>
            </a:r>
          </a:p>
          <a:p>
            <a:endParaRPr lang="es-AR" dirty="0"/>
          </a:p>
        </p:txBody>
      </p:sp>
      <p:pic>
        <p:nvPicPr>
          <p:cNvPr id="4" name="0 Imagen"/>
          <p:cNvPicPr/>
          <p:nvPr/>
        </p:nvPicPr>
        <p:blipFill rotWithShape="1">
          <a:blip r:embed="rId2" cstate="print">
            <a:extLst>
              <a:ext uri="{28A0092B-C50C-407E-A947-70E740481C1C}">
                <a14:useLocalDpi xmlns:a14="http://schemas.microsoft.com/office/drawing/2010/main" val="0"/>
              </a:ext>
            </a:extLst>
          </a:blip>
          <a:srcRect t="-2415" b="-1691"/>
          <a:stretch/>
        </p:blipFill>
        <p:spPr bwMode="auto">
          <a:xfrm>
            <a:off x="1763688" y="2724353"/>
            <a:ext cx="5197475" cy="41052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6032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620000" cy="634082"/>
          </a:xfrm>
        </p:spPr>
        <p:txBody>
          <a:bodyPr/>
          <a:lstStyle/>
          <a:p>
            <a:r>
              <a:rPr lang="es-ES" sz="3600" dirty="0" smtClean="0"/>
              <a:t>Modelado </a:t>
            </a:r>
            <a:r>
              <a:rPr lang="es-ES" sz="3600" dirty="0"/>
              <a:t>de un proceso </a:t>
            </a:r>
            <a:r>
              <a:rPr lang="es-ES" sz="3600" dirty="0" smtClean="0"/>
              <a:t>concurrente</a:t>
            </a:r>
            <a:endParaRPr lang="es-AR" dirty="0"/>
          </a:p>
        </p:txBody>
      </p:sp>
      <p:sp>
        <p:nvSpPr>
          <p:cNvPr id="3" name="2 Marcador de contenido"/>
          <p:cNvSpPr>
            <a:spLocks noGrp="1"/>
          </p:cNvSpPr>
          <p:nvPr>
            <p:ph idx="1"/>
          </p:nvPr>
        </p:nvSpPr>
        <p:spPr>
          <a:xfrm>
            <a:off x="0" y="908720"/>
            <a:ext cx="8460432" cy="5949280"/>
          </a:xfrm>
        </p:spPr>
        <p:txBody>
          <a:bodyPr>
            <a:normAutofit/>
          </a:bodyPr>
          <a:lstStyle/>
          <a:p>
            <a:r>
              <a:rPr lang="es-AR" sz="2400" dirty="0"/>
              <a:t>En el apartado </a:t>
            </a:r>
            <a:r>
              <a:rPr lang="es-AR" sz="2400" dirty="0" smtClean="0"/>
              <a:t>anterior </a:t>
            </a:r>
            <a:r>
              <a:rPr lang="es-AR" sz="2400" dirty="0"/>
              <a:t>dijimos que usando </a:t>
            </a:r>
            <a:r>
              <a:rPr lang="es-AR" sz="2400" dirty="0" err="1"/>
              <a:t>RdP</a:t>
            </a:r>
            <a:r>
              <a:rPr lang="es-AR" sz="2400" dirty="0"/>
              <a:t> es simple el modelado de procesos concurrente.  </a:t>
            </a:r>
            <a:endParaRPr lang="es-AR" sz="2400" dirty="0" smtClean="0"/>
          </a:p>
          <a:p>
            <a:r>
              <a:rPr lang="es-AR" sz="2400" dirty="0" smtClean="0"/>
              <a:t>Ahora </a:t>
            </a:r>
            <a:r>
              <a:rPr lang="es-AR" sz="2400" dirty="0"/>
              <a:t>expondremos como las </a:t>
            </a:r>
            <a:r>
              <a:rPr lang="es-AR" sz="2400" dirty="0" err="1"/>
              <a:t>RdP</a:t>
            </a:r>
            <a:r>
              <a:rPr lang="es-AR" sz="2400" dirty="0"/>
              <a:t> modelan algunos mecanismos básicos de sistemas paralelos con concurrencia; con el fin de mostrar lo simple, conciso, elegante y  poderoso del modelado de las </a:t>
            </a:r>
            <a:r>
              <a:rPr lang="es-AR" sz="2400" dirty="0" err="1"/>
              <a:t>RdP</a:t>
            </a:r>
            <a:r>
              <a:rPr lang="es-AR" sz="2400" dirty="0"/>
              <a:t> en este campo.  </a:t>
            </a:r>
          </a:p>
          <a:p>
            <a:endParaRPr lang="es-AR" sz="2400" dirty="0"/>
          </a:p>
          <a:p>
            <a:r>
              <a:rPr lang="es-AR" sz="2400" dirty="0"/>
              <a:t>Debemos tener en cuenta las principales características de los procesos concurrentes y sus dificultades, las que son</a:t>
            </a:r>
            <a:r>
              <a:rPr lang="es-AR" sz="2400" dirty="0" smtClean="0"/>
              <a:t>:</a:t>
            </a:r>
            <a:endParaRPr lang="es-AR" sz="2400" dirty="0"/>
          </a:p>
        </p:txBody>
      </p:sp>
    </p:spTree>
    <p:extLst>
      <p:ext uri="{BB962C8B-B14F-4D97-AF65-F5344CB8AC3E}">
        <p14:creationId xmlns:p14="http://schemas.microsoft.com/office/powerpoint/2010/main" val="14062272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4800" dirty="0"/>
              <a:t>Modelado de un proceso concurrente</a:t>
            </a:r>
            <a:endParaRPr lang="es-AR" dirty="0"/>
          </a:p>
        </p:txBody>
      </p:sp>
      <p:sp>
        <p:nvSpPr>
          <p:cNvPr id="3" name="2 Marcador de contenido"/>
          <p:cNvSpPr>
            <a:spLocks noGrp="1"/>
          </p:cNvSpPr>
          <p:nvPr>
            <p:ph idx="1"/>
          </p:nvPr>
        </p:nvSpPr>
        <p:spPr>
          <a:xfrm>
            <a:off x="179512" y="1600200"/>
            <a:ext cx="8280920" cy="5141168"/>
          </a:xfrm>
        </p:spPr>
        <p:txBody>
          <a:bodyPr>
            <a:normAutofit fontScale="85000" lnSpcReduction="20000"/>
          </a:bodyPr>
          <a:lstStyle/>
          <a:p>
            <a:pPr lvl="0"/>
            <a:r>
              <a:rPr lang="es-AR" sz="2400" dirty="0"/>
              <a:t>Características destacadas:</a:t>
            </a:r>
          </a:p>
          <a:p>
            <a:pPr lvl="1"/>
            <a:r>
              <a:rPr lang="es-AR" dirty="0"/>
              <a:t>Son una forma natural de modelar aplicaciones  reales  reflejando el paralelismo natural del dominio del problema.</a:t>
            </a:r>
          </a:p>
          <a:p>
            <a:pPr lvl="1"/>
            <a:r>
              <a:rPr lang="es-AR" dirty="0"/>
              <a:t>Un sistema modelado con procesos concurrentes conduce a una separación de </a:t>
            </a:r>
            <a:endParaRPr lang="es-AR" dirty="0" smtClean="0"/>
          </a:p>
          <a:p>
            <a:pPr marL="411480" lvl="1" indent="0" algn="ctr">
              <a:buNone/>
            </a:pPr>
            <a:r>
              <a:rPr lang="es-AR" b="1" dirty="0" smtClean="0"/>
              <a:t>“</a:t>
            </a:r>
            <a:r>
              <a:rPr lang="es-AR" b="1" dirty="0"/>
              <a:t>qué hace cada proceso y cuándo lo hace”.</a:t>
            </a:r>
          </a:p>
          <a:p>
            <a:pPr lvl="1"/>
            <a:r>
              <a:rPr lang="es-AR" dirty="0"/>
              <a:t>El diseño de sistemas estructurados como procesos concurrentes puede mejorar el </a:t>
            </a:r>
            <a:r>
              <a:rPr lang="es-AR" dirty="0" err="1"/>
              <a:t>throughput</a:t>
            </a:r>
            <a:r>
              <a:rPr lang="es-AR" dirty="0"/>
              <a:t> pero en general aumenta la latencia por proceso. </a:t>
            </a:r>
          </a:p>
          <a:p>
            <a:pPr lvl="1"/>
            <a:r>
              <a:rPr lang="es-AR" dirty="0"/>
              <a:t>Este diseño permite identificar la planificación, lo que implica asignar prioridades más altas a las tareas con restricciones temporales más críticas. </a:t>
            </a:r>
          </a:p>
          <a:p>
            <a:pPr lvl="1"/>
            <a:r>
              <a:rPr lang="es-AR" dirty="0"/>
              <a:t>Detectar procesos concurrentes en etapas tempranas del diseño permite realizar un análisis de prestaciones y anticipar problemas para sistemas de tiempo real.</a:t>
            </a:r>
          </a:p>
          <a:p>
            <a:pPr lvl="0"/>
            <a:r>
              <a:rPr lang="es-AR" sz="2400" dirty="0"/>
              <a:t>Principales </a:t>
            </a:r>
            <a:r>
              <a:rPr lang="es-AR" sz="2400" dirty="0" smtClean="0"/>
              <a:t>dificultades a resolver:</a:t>
            </a:r>
            <a:endParaRPr lang="es-AR" sz="2400" dirty="0"/>
          </a:p>
          <a:p>
            <a:pPr lvl="1"/>
            <a:r>
              <a:rPr lang="es-AR" b="1" dirty="0"/>
              <a:t>Violación </a:t>
            </a:r>
            <a:r>
              <a:rPr lang="es-AR" dirty="0"/>
              <a:t>de propiedades universales (invariantes)</a:t>
            </a:r>
          </a:p>
          <a:p>
            <a:pPr lvl="1"/>
            <a:r>
              <a:rPr lang="es-AR" b="1" dirty="0" err="1"/>
              <a:t>Starvation</a:t>
            </a:r>
            <a:r>
              <a:rPr lang="es-AR" dirty="0"/>
              <a:t> (inanición): Uno o más procesos quedan esperando indefinidamente un mensaje o la liberación de un recurso</a:t>
            </a:r>
          </a:p>
          <a:p>
            <a:pPr lvl="1"/>
            <a:r>
              <a:rPr lang="es-AR" b="1" dirty="0" err="1" smtClean="0"/>
              <a:t>Deadlock</a:t>
            </a:r>
            <a:r>
              <a:rPr lang="es-AR" dirty="0" smtClean="0"/>
              <a:t> (bloqueo): </a:t>
            </a:r>
            <a:r>
              <a:rPr lang="es-AR" dirty="0"/>
              <a:t>dos o más procesos esperan mutuamente el avance del otro</a:t>
            </a:r>
          </a:p>
          <a:p>
            <a:pPr lvl="1"/>
            <a:r>
              <a:rPr lang="es-AR" b="1" dirty="0"/>
              <a:t>Problemas</a:t>
            </a:r>
            <a:r>
              <a:rPr lang="es-AR" dirty="0"/>
              <a:t> de uso no exclusivo de recursos compartidos</a:t>
            </a:r>
          </a:p>
          <a:p>
            <a:pPr lvl="1"/>
            <a:r>
              <a:rPr lang="es-AR" b="1" dirty="0" err="1" smtClean="0"/>
              <a:t>Livelock</a:t>
            </a:r>
            <a:r>
              <a:rPr lang="es-AR" dirty="0"/>
              <a:t> </a:t>
            </a:r>
            <a:r>
              <a:rPr lang="es-AR" dirty="0" smtClean="0"/>
              <a:t>(bloqueo </a:t>
            </a:r>
            <a:r>
              <a:rPr lang="es-AR" dirty="0"/>
              <a:t>en vivo </a:t>
            </a:r>
            <a:r>
              <a:rPr lang="es-AR" dirty="0" smtClean="0"/>
              <a:t>): </a:t>
            </a:r>
            <a:r>
              <a:rPr lang="es-AR" dirty="0"/>
              <a:t>Dos o más procesos no pueden avanzar en su ejecución porque continuamente responden a los cambios en el estado de otros procesos </a:t>
            </a:r>
          </a:p>
          <a:p>
            <a:endParaRPr lang="es-AR" dirty="0"/>
          </a:p>
          <a:p>
            <a:endParaRPr lang="es-AR" dirty="0"/>
          </a:p>
        </p:txBody>
      </p:sp>
    </p:spTree>
    <p:extLst>
      <p:ext uri="{BB962C8B-B14F-4D97-AF65-F5344CB8AC3E}">
        <p14:creationId xmlns:p14="http://schemas.microsoft.com/office/powerpoint/2010/main" val="13348657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4638"/>
            <a:ext cx="7969696" cy="706090"/>
          </a:xfrm>
        </p:spPr>
        <p:txBody>
          <a:bodyPr/>
          <a:lstStyle/>
          <a:p>
            <a:r>
              <a:rPr lang="es-AR" sz="3600" dirty="0"/>
              <a:t>Primitivas de Concurrencia Básicas</a:t>
            </a:r>
          </a:p>
        </p:txBody>
      </p:sp>
      <p:sp>
        <p:nvSpPr>
          <p:cNvPr id="3" name="2 Marcador de contenido"/>
          <p:cNvSpPr>
            <a:spLocks noGrp="1"/>
          </p:cNvSpPr>
          <p:nvPr>
            <p:ph idx="1"/>
          </p:nvPr>
        </p:nvSpPr>
        <p:spPr>
          <a:xfrm>
            <a:off x="179512" y="1052736"/>
            <a:ext cx="8280920" cy="3672408"/>
          </a:xfrm>
        </p:spPr>
        <p:txBody>
          <a:bodyPr>
            <a:normAutofit fontScale="92500"/>
          </a:bodyPr>
          <a:lstStyle/>
          <a:p>
            <a:r>
              <a:rPr lang="es-AR" b="1" dirty="0"/>
              <a:t>Bifurcación </a:t>
            </a:r>
            <a:r>
              <a:rPr lang="es-AR" dirty="0"/>
              <a:t>(</a:t>
            </a:r>
            <a:r>
              <a:rPr lang="es-AR" dirty="0" err="1"/>
              <a:t>fork</a:t>
            </a:r>
            <a:r>
              <a:rPr lang="es-AR" dirty="0"/>
              <a:t>): En los entornos </a:t>
            </a:r>
            <a:r>
              <a:rPr lang="es-AR" dirty="0" err="1"/>
              <a:t>multi</a:t>
            </a:r>
            <a:r>
              <a:rPr lang="es-AR" dirty="0"/>
              <a:t>-proceso, la bifurcación hace referencia a la creación de una copia del proceso que se está ejecutando (de sí mismo), el cual comienza su ejecución como un "proceso hijo" del proceso originario, llamado "padre"; mientras que en un entorno </a:t>
            </a:r>
            <a:r>
              <a:rPr lang="es-AR" dirty="0" err="1"/>
              <a:t>multi</a:t>
            </a:r>
            <a:r>
              <a:rPr lang="es-AR" dirty="0"/>
              <a:t>-hilo una bifurcación implica que un hilo de ejecución se bifurca. Los procesos resultantes son idénticos, excepto que tienen distinto número de proceso (PID). Mediante el </a:t>
            </a:r>
            <a:r>
              <a:rPr lang="es-AR" dirty="0" err="1"/>
              <a:t>fork</a:t>
            </a:r>
            <a:r>
              <a:rPr lang="es-AR" dirty="0"/>
              <a:t> es posible generar procesos que ejecuten concurrentemente. La PN de la Figura 23 muestra un caso de </a:t>
            </a:r>
            <a:r>
              <a:rPr lang="es-AR" dirty="0" err="1"/>
              <a:t>fork</a:t>
            </a:r>
            <a:r>
              <a:rPr lang="es-AR" dirty="0"/>
              <a:t>. </a:t>
            </a:r>
          </a:p>
          <a:p>
            <a:r>
              <a:rPr lang="es-AR" b="1" dirty="0"/>
              <a:t>Sincronización</a:t>
            </a:r>
            <a:r>
              <a:rPr lang="es-AR" dirty="0"/>
              <a:t> (</a:t>
            </a:r>
            <a:r>
              <a:rPr lang="es-AR" dirty="0" err="1"/>
              <a:t>join</a:t>
            </a:r>
            <a:r>
              <a:rPr lang="es-AR" dirty="0"/>
              <a:t>): indica el punto de sincronización de los procesos, es decir que todos esperan por el último. La PN de la Figura 24 muestra un caso de </a:t>
            </a:r>
            <a:r>
              <a:rPr lang="es-AR" dirty="0" err="1"/>
              <a:t>join</a:t>
            </a:r>
            <a:r>
              <a:rPr lang="es-AR" dirty="0"/>
              <a:t>.</a:t>
            </a:r>
          </a:p>
          <a:p>
            <a:endParaRPr lang="es-AR" dirty="0"/>
          </a:p>
        </p:txBody>
      </p:sp>
      <p:pic>
        <p:nvPicPr>
          <p:cNvPr id="4" name="3 Imagen"/>
          <p:cNvPicPr/>
          <p:nvPr/>
        </p:nvPicPr>
        <p:blipFill rotWithShape="1">
          <a:blip r:embed="rId2">
            <a:extLst>
              <a:ext uri="{28A0092B-C50C-407E-A947-70E740481C1C}">
                <a14:useLocalDpi xmlns:a14="http://schemas.microsoft.com/office/drawing/2010/main" val="0"/>
              </a:ext>
            </a:extLst>
          </a:blip>
          <a:srcRect r="65949" b="13333"/>
          <a:stretch/>
        </p:blipFill>
        <p:spPr bwMode="auto">
          <a:xfrm>
            <a:off x="2130341" y="4416125"/>
            <a:ext cx="1597402" cy="1966337"/>
          </a:xfrm>
          <a:prstGeom prst="rect">
            <a:avLst/>
          </a:prstGeom>
          <a:noFill/>
          <a:ln>
            <a:noFill/>
          </a:ln>
          <a:extLst>
            <a:ext uri="{53640926-AAD7-44D8-BBD7-CCE9431645EC}">
              <a14:shadowObscured xmlns:a14="http://schemas.microsoft.com/office/drawing/2010/main"/>
            </a:ext>
          </a:extLst>
        </p:spPr>
      </p:pic>
      <p:pic>
        <p:nvPicPr>
          <p:cNvPr id="5" name="4 Imagen"/>
          <p:cNvPicPr/>
          <p:nvPr/>
        </p:nvPicPr>
        <p:blipFill rotWithShape="1">
          <a:blip r:embed="rId2">
            <a:extLst>
              <a:ext uri="{28A0092B-C50C-407E-A947-70E740481C1C}">
                <a14:useLocalDpi xmlns:a14="http://schemas.microsoft.com/office/drawing/2010/main" val="0"/>
              </a:ext>
            </a:extLst>
          </a:blip>
          <a:srcRect l="49078"/>
          <a:stretch/>
        </p:blipFill>
        <p:spPr bwMode="auto">
          <a:xfrm>
            <a:off x="5220072" y="4411619"/>
            <a:ext cx="2448272" cy="23978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49636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Primitivas de Concurrencia Básicas</a:t>
            </a:r>
          </a:p>
        </p:txBody>
      </p:sp>
      <p:sp>
        <p:nvSpPr>
          <p:cNvPr id="3" name="2 Marcador de contenido"/>
          <p:cNvSpPr>
            <a:spLocks noGrp="1"/>
          </p:cNvSpPr>
          <p:nvPr>
            <p:ph idx="1"/>
          </p:nvPr>
        </p:nvSpPr>
        <p:spPr>
          <a:xfrm>
            <a:off x="457200" y="1600200"/>
            <a:ext cx="7620000" cy="2260848"/>
          </a:xfrm>
        </p:spPr>
        <p:txBody>
          <a:bodyPr>
            <a:normAutofit/>
          </a:bodyPr>
          <a:lstStyle/>
          <a:p>
            <a:r>
              <a:rPr lang="es-AR" b="1" dirty="0" err="1"/>
              <a:t>Cobegin</a:t>
            </a:r>
            <a:r>
              <a:rPr lang="es-AR" b="1" dirty="0"/>
              <a:t> / </a:t>
            </a:r>
            <a:r>
              <a:rPr lang="es-AR" b="1" dirty="0" err="1"/>
              <a:t>Coend</a:t>
            </a:r>
            <a:r>
              <a:rPr lang="es-AR" dirty="0"/>
              <a:t>: Permiten indicar la ejecución concurrente de varios  procesos.  Donde la palabra </a:t>
            </a:r>
            <a:r>
              <a:rPr lang="es-AR" dirty="0" err="1"/>
              <a:t>cobegin</a:t>
            </a:r>
            <a:r>
              <a:rPr lang="es-AR" dirty="0"/>
              <a:t> indica el comienzo de la ejecución concurrente de los procesos que se indican hasta la sentencia </a:t>
            </a:r>
            <a:r>
              <a:rPr lang="es-AR" dirty="0" err="1"/>
              <a:t>coend</a:t>
            </a:r>
            <a:r>
              <a:rPr lang="es-AR" dirty="0"/>
              <a:t>. La Figura 6 muestra un modelo de procesos con PN que se invocan mediante la estructura </a:t>
            </a:r>
            <a:r>
              <a:rPr lang="es-AR" dirty="0" err="1"/>
              <a:t>cobegin</a:t>
            </a:r>
            <a:r>
              <a:rPr lang="es-AR" dirty="0"/>
              <a:t>/</a:t>
            </a:r>
            <a:r>
              <a:rPr lang="es-AR" dirty="0" err="1"/>
              <a:t>coend</a:t>
            </a:r>
            <a:r>
              <a:rPr lang="es-AR" dirty="0" smtClean="0"/>
              <a:t>.</a:t>
            </a:r>
            <a:endParaRPr lang="es-AR" dirty="0"/>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3789040"/>
            <a:ext cx="2376264" cy="2808312"/>
          </a:xfrm>
          <a:prstGeom prst="rect">
            <a:avLst/>
          </a:prstGeom>
          <a:noFill/>
        </p:spPr>
      </p:pic>
    </p:spTree>
    <p:extLst>
      <p:ext uri="{BB962C8B-B14F-4D97-AF65-F5344CB8AC3E}">
        <p14:creationId xmlns:p14="http://schemas.microsoft.com/office/powerpoint/2010/main" val="53124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Primitivas de Concurrencia Básicas</a:t>
            </a:r>
          </a:p>
        </p:txBody>
      </p:sp>
      <p:sp>
        <p:nvSpPr>
          <p:cNvPr id="3" name="2 Marcador de contenido"/>
          <p:cNvSpPr>
            <a:spLocks noGrp="1"/>
          </p:cNvSpPr>
          <p:nvPr>
            <p:ph idx="1"/>
          </p:nvPr>
        </p:nvSpPr>
        <p:spPr>
          <a:xfrm>
            <a:off x="0" y="1600200"/>
            <a:ext cx="8460432" cy="2449488"/>
          </a:xfrm>
        </p:spPr>
        <p:txBody>
          <a:bodyPr>
            <a:normAutofit fontScale="85000" lnSpcReduction="20000"/>
          </a:bodyPr>
          <a:lstStyle/>
          <a:p>
            <a:r>
              <a:rPr lang="es-AR" b="1" dirty="0"/>
              <a:t>Exclusión mutua entre</a:t>
            </a:r>
            <a:r>
              <a:rPr lang="es-AR" dirty="0"/>
              <a:t>: si varios procesos se ejecutan en paralelo y comparten recursos, hay escenarios donde se requiere que el acceso a los recursos no se lleven a cabo simultáneamente, para evitar problemas de interferencia que conduzcan a resultados erróneos</a:t>
            </a:r>
            <a:r>
              <a:rPr lang="es-AR" dirty="0" smtClean="0"/>
              <a:t>.</a:t>
            </a:r>
          </a:p>
          <a:p>
            <a:r>
              <a:rPr lang="es-AR" dirty="0"/>
              <a:t>Una solución a este problema es hacer mutuamente excluyentes las secciones críticas de los diferentes procesos encargados de acceder a los recursos. En la Figura 26 , se muestra el modelo de lo antes dicho realizado con una </a:t>
            </a:r>
            <a:r>
              <a:rPr lang="es-AR" dirty="0" err="1"/>
              <a:t>RdP</a:t>
            </a:r>
            <a:r>
              <a:rPr lang="es-AR" dirty="0"/>
              <a:t>, este modelo resuelve el problema, garantizando que los procesos accedan al recurso uno por vez cuando ejecutan su sección critica.</a:t>
            </a:r>
          </a:p>
          <a:p>
            <a:endParaRPr lang="es-AR" dirty="0"/>
          </a:p>
          <a:p>
            <a:endParaRPr lang="es-AR" dirty="0"/>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049688"/>
            <a:ext cx="3024336" cy="2808312"/>
          </a:xfrm>
          <a:prstGeom prst="rect">
            <a:avLst/>
          </a:prstGeom>
          <a:noFill/>
        </p:spPr>
      </p:pic>
    </p:spTree>
    <p:extLst>
      <p:ext uri="{BB962C8B-B14F-4D97-AF65-F5344CB8AC3E}">
        <p14:creationId xmlns:p14="http://schemas.microsoft.com/office/powerpoint/2010/main" val="1514339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8460432" cy="1143000"/>
          </a:xfrm>
        </p:spPr>
        <p:txBody>
          <a:bodyPr/>
          <a:lstStyle/>
          <a:p>
            <a:r>
              <a:rPr lang="es-AR" dirty="0"/>
              <a:t>Primitivas de Concurrencia Básicas</a:t>
            </a:r>
          </a:p>
        </p:txBody>
      </p:sp>
      <p:sp>
        <p:nvSpPr>
          <p:cNvPr id="3" name="2 Marcador de contenido"/>
          <p:cNvSpPr>
            <a:spLocks noGrp="1"/>
          </p:cNvSpPr>
          <p:nvPr>
            <p:ph idx="1"/>
          </p:nvPr>
        </p:nvSpPr>
        <p:spPr/>
        <p:txBody>
          <a:bodyPr/>
          <a:lstStyle/>
          <a:p>
            <a:r>
              <a:rPr lang="es-AR" b="1" dirty="0"/>
              <a:t>Sincronización</a:t>
            </a:r>
            <a:r>
              <a:rPr lang="es-AR" dirty="0"/>
              <a:t>: un proceso espera hasta que otro le indique cuando continua, el modelado de esta restricción, con una </a:t>
            </a:r>
            <a:r>
              <a:rPr lang="es-AR" dirty="0" err="1"/>
              <a:t>RdP</a:t>
            </a:r>
            <a:r>
              <a:rPr lang="es-AR" dirty="0"/>
              <a:t>, es el de la Figura 27 .</a:t>
            </a:r>
          </a:p>
          <a:p>
            <a:r>
              <a:rPr lang="es-AR" dirty="0"/>
              <a:t> </a:t>
            </a:r>
          </a:p>
          <a:p>
            <a:endParaRPr lang="es-AR"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12976"/>
            <a:ext cx="3888432" cy="2952328"/>
          </a:xfrm>
          <a:prstGeom prst="rect">
            <a:avLst/>
          </a:prstGeom>
          <a:noFill/>
          <a:ln>
            <a:noFill/>
          </a:ln>
        </p:spPr>
      </p:pic>
    </p:spTree>
    <p:extLst>
      <p:ext uri="{BB962C8B-B14F-4D97-AF65-F5344CB8AC3E}">
        <p14:creationId xmlns:p14="http://schemas.microsoft.com/office/powerpoint/2010/main" val="3857307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Primitivas de Concurrencia Básicas</a:t>
            </a:r>
          </a:p>
        </p:txBody>
      </p:sp>
      <p:sp>
        <p:nvSpPr>
          <p:cNvPr id="3" name="2 Marcador de contenido"/>
          <p:cNvSpPr>
            <a:spLocks noGrp="1"/>
          </p:cNvSpPr>
          <p:nvPr>
            <p:ph idx="1"/>
          </p:nvPr>
        </p:nvSpPr>
        <p:spPr>
          <a:xfrm>
            <a:off x="107504" y="1600200"/>
            <a:ext cx="4392488" cy="5069160"/>
          </a:xfrm>
        </p:spPr>
        <p:txBody>
          <a:bodyPr>
            <a:normAutofit lnSpcReduction="10000"/>
          </a:bodyPr>
          <a:lstStyle/>
          <a:p>
            <a:pPr algn="just"/>
            <a:r>
              <a:rPr lang="es-AR" b="1" dirty="0"/>
              <a:t>Sincronización con reconocimiento</a:t>
            </a:r>
            <a:r>
              <a:rPr lang="es-AR" dirty="0"/>
              <a:t>: un proceso espera hasta que otro le indique cuando continua, la fuente que indica cuando la sincronización se bloque y cuando el destinatario ha recibido las señal de sincronización de la fuente y ha realizado la operación que se le requiere le contesta a la fuente de sincronización que ya ha realizado la tarea que se esperaba y se desbloquee, el modelado de esta restricción, con una </a:t>
            </a:r>
            <a:r>
              <a:rPr lang="es-AR" dirty="0" err="1"/>
              <a:t>RdP</a:t>
            </a:r>
            <a:r>
              <a:rPr lang="es-AR" dirty="0"/>
              <a:t>, es el de la Figura 28.</a:t>
            </a:r>
          </a:p>
          <a:p>
            <a:endParaRPr lang="es-AR"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4967536" y="1700808"/>
            <a:ext cx="4176464" cy="3816424"/>
          </a:xfrm>
          <a:prstGeom prst="rect">
            <a:avLst/>
          </a:prstGeom>
          <a:noFill/>
          <a:ln>
            <a:noFill/>
          </a:ln>
        </p:spPr>
      </p:pic>
    </p:spTree>
    <p:extLst>
      <p:ext uri="{BB962C8B-B14F-4D97-AF65-F5344CB8AC3E}">
        <p14:creationId xmlns:p14="http://schemas.microsoft.com/office/powerpoint/2010/main" val="14062272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8077200" cy="346050"/>
          </a:xfrm>
        </p:spPr>
        <p:txBody>
          <a:bodyPr/>
          <a:lstStyle/>
          <a:p>
            <a:r>
              <a:rPr lang="es-AR" sz="3600" dirty="0"/>
              <a:t>Primitivas de Concurrencia Básicas</a:t>
            </a:r>
          </a:p>
        </p:txBody>
      </p:sp>
      <p:sp>
        <p:nvSpPr>
          <p:cNvPr id="3" name="2 Marcador de contenido"/>
          <p:cNvSpPr>
            <a:spLocks noGrp="1"/>
          </p:cNvSpPr>
          <p:nvPr>
            <p:ph idx="1"/>
          </p:nvPr>
        </p:nvSpPr>
        <p:spPr>
          <a:xfrm>
            <a:off x="64394" y="908720"/>
            <a:ext cx="4939654" cy="5832648"/>
          </a:xfrm>
        </p:spPr>
        <p:txBody>
          <a:bodyPr>
            <a:normAutofit fontScale="77500" lnSpcReduction="20000"/>
          </a:bodyPr>
          <a:lstStyle/>
          <a:p>
            <a:pPr algn="just"/>
            <a:r>
              <a:rPr lang="es-AR" b="1" dirty="0"/>
              <a:t>Productor/Consumidor:</a:t>
            </a:r>
            <a:r>
              <a:rPr lang="es-AR" dirty="0"/>
              <a:t> un proceso que tiene el rol de productor cuando genera información, la que es transferida, con el auxilio de un buffer, de tamaño limitado. Mientras que, un proceso que tiene el rol de consumidor extrae la información de dicho buffer con el fin de consumirla. Hay que considerar al buffer como un recurso, el cual puede estar totalmente ocupado, ya que es limitado, lo que bloquearía al proceso productor hasta que se produzca un espacio. El buffer, también puede estar total mente vacía, lo que bloquearía a los procesos consumidores hasta que el productor inserte algo.</a:t>
            </a:r>
          </a:p>
          <a:p>
            <a:pPr algn="just"/>
            <a:r>
              <a:rPr lang="es-AR" dirty="0"/>
              <a:t>Por otro lado, hay que resaltar la cuestión de cuando ambos procesos acceden simultáneamente al recursos, que es compartido, aquí se debe arbitrarse mediante algún mecanismo de concurrencia la exclusión mutua. </a:t>
            </a:r>
            <a:endParaRPr lang="es-AR" dirty="0" smtClean="0"/>
          </a:p>
          <a:p>
            <a:pPr algn="just"/>
            <a:r>
              <a:rPr lang="es-AR" dirty="0"/>
              <a:t>Este problema involucra elementos de datos compartidos por ambos procesos y, en consecuencia, es necesario plantear tareas de sincronización entre ellos (procesos). En la Figura 27 , se muestra en modelado con una </a:t>
            </a:r>
            <a:r>
              <a:rPr lang="es-AR" dirty="0" err="1"/>
              <a:t>RdP</a:t>
            </a:r>
            <a:r>
              <a:rPr lang="es-AR" dirty="0"/>
              <a:t> de dos procesos interactuando como productor consumidos con un  buffer limitado a “n” unidades del producto y sin exclusión mutua</a:t>
            </a:r>
            <a:r>
              <a:rPr lang="es-AR" dirty="0" smtClean="0"/>
              <a:t>.</a:t>
            </a:r>
            <a:endParaRPr lang="es-AR" dirty="0"/>
          </a:p>
        </p:txBody>
      </p:sp>
      <p:pic>
        <p:nvPicPr>
          <p:cNvPr id="4" name="0 Imagen"/>
          <p:cNvPicPr/>
          <p:nvPr/>
        </p:nvPicPr>
        <p:blipFill rotWithShape="1">
          <a:blip r:embed="rId2" cstate="print">
            <a:extLst>
              <a:ext uri="{28A0092B-C50C-407E-A947-70E740481C1C}">
                <a14:useLocalDpi xmlns:a14="http://schemas.microsoft.com/office/drawing/2010/main" val="0"/>
              </a:ext>
            </a:extLst>
          </a:blip>
          <a:srcRect t="-3543" b="-4146"/>
          <a:stretch/>
        </p:blipFill>
        <p:spPr bwMode="auto">
          <a:xfrm>
            <a:off x="5148064" y="1484784"/>
            <a:ext cx="3658602" cy="42484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39917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16632"/>
            <a:ext cx="8604448" cy="576064"/>
          </a:xfrm>
        </p:spPr>
        <p:txBody>
          <a:bodyPr/>
          <a:lstStyle/>
          <a:p>
            <a:r>
              <a:rPr lang="es-AR" sz="4000" dirty="0"/>
              <a:t>Primitivas de Concurrencia Básicas</a:t>
            </a:r>
          </a:p>
        </p:txBody>
      </p:sp>
      <p:sp>
        <p:nvSpPr>
          <p:cNvPr id="3" name="2 Marcador de contenido"/>
          <p:cNvSpPr>
            <a:spLocks noGrp="1"/>
          </p:cNvSpPr>
          <p:nvPr>
            <p:ph idx="1"/>
          </p:nvPr>
        </p:nvSpPr>
        <p:spPr>
          <a:xfrm>
            <a:off x="107504" y="692696"/>
            <a:ext cx="4752528" cy="5976664"/>
          </a:xfrm>
        </p:spPr>
        <p:txBody>
          <a:bodyPr>
            <a:normAutofit fontScale="85000" lnSpcReduction="20000"/>
          </a:bodyPr>
          <a:lstStyle/>
          <a:p>
            <a:pPr algn="just"/>
            <a:r>
              <a:rPr lang="es-AR" b="1" dirty="0"/>
              <a:t>Lector / Escritos</a:t>
            </a:r>
            <a:r>
              <a:rPr lang="es-AR" dirty="0"/>
              <a:t>: un proceso que tiene el rol de escritor escribe en un recurso, solo puede hacerlo él y solo él. Mientras que, un proceso que tiene el rol de lector, cuando lee lo puede hacer el y otros lector. Hay que considerar que puede haber alguna regla de prioridad, que aquí no consideramos. </a:t>
            </a:r>
          </a:p>
          <a:p>
            <a:pPr algn="just"/>
            <a:r>
              <a:rPr lang="es-AR" dirty="0"/>
              <a:t>Que no se pueda escribir mientras se escribe o que no se pueda leer mientras se escribiendo puesto que se debe  mantener la integridad de los datos.</a:t>
            </a:r>
          </a:p>
          <a:p>
            <a:pPr algn="just"/>
            <a:r>
              <a:rPr lang="es-AR" dirty="0"/>
              <a:t>Por razones de recursos limitados hay que poner un límite a los lectores simultáneos, por ejemplo N. </a:t>
            </a:r>
          </a:p>
          <a:p>
            <a:pPr algn="just"/>
            <a:r>
              <a:rPr lang="es-AR" dirty="0"/>
              <a:t>Este problema involucra elementos de datos compartidos por ambos procesos, y en consecuencia, es necesario plantear tareas de sincronización entre ellos (procesos). En la Figura 28 , se muestra en modelado con una </a:t>
            </a:r>
            <a:r>
              <a:rPr lang="es-AR" dirty="0" err="1"/>
              <a:t>RdP</a:t>
            </a:r>
            <a:r>
              <a:rPr lang="es-AR" dirty="0"/>
              <a:t> de dos procesos interactuando como lector escritor con una limitación de “N” escritores simultáneos y solo un lector.</a:t>
            </a:r>
          </a:p>
          <a:p>
            <a:endParaRPr lang="es-AR" dirty="0"/>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1811957"/>
            <a:ext cx="3312368" cy="3633267"/>
          </a:xfrm>
          <a:prstGeom prst="rect">
            <a:avLst/>
          </a:prstGeom>
          <a:noFill/>
          <a:ln>
            <a:noFill/>
          </a:ln>
        </p:spPr>
      </p:pic>
    </p:spTree>
    <p:extLst>
      <p:ext uri="{BB962C8B-B14F-4D97-AF65-F5344CB8AC3E}">
        <p14:creationId xmlns:p14="http://schemas.microsoft.com/office/powerpoint/2010/main" val="22653675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Métodos </a:t>
            </a:r>
            <a:r>
              <a:rPr lang="es-AR" dirty="0"/>
              <a:t>de Análisis de </a:t>
            </a:r>
            <a:r>
              <a:rPr lang="es-AR" dirty="0" err="1"/>
              <a:t>RdP</a:t>
            </a:r>
            <a:endParaRPr lang="es-AR" dirty="0"/>
          </a:p>
        </p:txBody>
      </p:sp>
      <p:sp>
        <p:nvSpPr>
          <p:cNvPr id="3" name="2 Marcador de contenido"/>
          <p:cNvSpPr>
            <a:spLocks noGrp="1"/>
          </p:cNvSpPr>
          <p:nvPr>
            <p:ph idx="1"/>
          </p:nvPr>
        </p:nvSpPr>
        <p:spPr>
          <a:xfrm>
            <a:off x="107504" y="1412776"/>
            <a:ext cx="8424936" cy="5328592"/>
          </a:xfrm>
        </p:spPr>
        <p:txBody>
          <a:bodyPr>
            <a:normAutofit fontScale="92500" lnSpcReduction="20000"/>
          </a:bodyPr>
          <a:lstStyle/>
          <a:p>
            <a:pPr marL="777240" lvl="2" indent="0">
              <a:buNone/>
            </a:pPr>
            <a:r>
              <a:rPr lang="es-AR" sz="3000" b="1" dirty="0"/>
              <a:t>Introducción</a:t>
            </a:r>
          </a:p>
          <a:p>
            <a:r>
              <a:rPr lang="es-AR" sz="2400" dirty="0"/>
              <a:t>Una de las principales ventajas de los modelos formales es que nos permiten definir el comportamiento de un sistema sin ambigüedades. Es de nuestro interés integrar modelos formales, que posean mecanismos para verificar sus propiedades, e integrarlos en un software y/o hardware para luego ejecutarlo, este campo de investigación  donde el objetivo es lograr  que la diferencia entre el modelo formal y su ejecutable  sea mínima nos presenta la ventaja que al menos la como fuente de errores origina por la programación del modelo, sea mínima.</a:t>
            </a:r>
          </a:p>
          <a:p>
            <a:r>
              <a:rPr lang="es-AR" sz="2400" dirty="0"/>
              <a:t>Tanto la regla de disparo de la PN y su gráfico de accesibilidad (finito o infinito), constituye una representación formal del comportamiento de la red. </a:t>
            </a:r>
          </a:p>
          <a:p>
            <a:r>
              <a:rPr lang="es-AR" sz="2400" dirty="0"/>
              <a:t>Así pues es fundamental, en primer lugar definir formalmente las propiedades generales respecto a la esta gráfica (por ejemplo, vivacidad o la existencia de bloqueo). Y si es posible  verificar la cantidad de </a:t>
            </a:r>
            <a:r>
              <a:rPr lang="es-AR" sz="2400" dirty="0" err="1"/>
              <a:t>token</a:t>
            </a:r>
            <a:r>
              <a:rPr lang="es-AR" sz="2400" dirty="0"/>
              <a:t> en una plaza (plazas acotadas). </a:t>
            </a:r>
          </a:p>
          <a:p>
            <a:endParaRPr lang="es-AR" dirty="0"/>
          </a:p>
        </p:txBody>
      </p:sp>
    </p:spTree>
    <p:extLst>
      <p:ext uri="{BB962C8B-B14F-4D97-AF65-F5344CB8AC3E}">
        <p14:creationId xmlns:p14="http://schemas.microsoft.com/office/powerpoint/2010/main" val="1406500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Autómatas </a:t>
            </a:r>
            <a:r>
              <a:rPr lang="es-ES" dirty="0"/>
              <a:t>y máquinas de estado</a:t>
            </a:r>
            <a:endParaRPr lang="es-AR" dirty="0"/>
          </a:p>
        </p:txBody>
      </p:sp>
      <p:sp>
        <p:nvSpPr>
          <p:cNvPr id="3" name="2 Marcador de contenido"/>
          <p:cNvSpPr>
            <a:spLocks noGrp="1"/>
          </p:cNvSpPr>
          <p:nvPr>
            <p:ph idx="1"/>
          </p:nvPr>
        </p:nvSpPr>
        <p:spPr>
          <a:xfrm>
            <a:off x="107504" y="1600200"/>
            <a:ext cx="8424936" cy="5257800"/>
          </a:xfrm>
        </p:spPr>
        <p:txBody>
          <a:bodyPr>
            <a:normAutofit/>
          </a:bodyPr>
          <a:lstStyle/>
          <a:p>
            <a:pPr marL="114300" indent="0" algn="ctr">
              <a:buNone/>
            </a:pPr>
            <a:r>
              <a:rPr lang="es-AR" sz="2400" dirty="0"/>
              <a:t>Los autómatas o máquinas de estado están fundados en tres principios:</a:t>
            </a:r>
          </a:p>
          <a:p>
            <a:pPr lvl="1"/>
            <a:r>
              <a:rPr lang="es-AR" dirty="0"/>
              <a:t>Existe para los sistemas dados con un estado global, </a:t>
            </a:r>
            <a:r>
              <a:rPr lang="es-AR" b="1" dirty="0"/>
              <a:t>un conjunto de estados globales</a:t>
            </a:r>
            <a:r>
              <a:rPr lang="es-AR" dirty="0"/>
              <a:t> y una representación de estado global</a:t>
            </a:r>
          </a:p>
          <a:p>
            <a:pPr lvl="1"/>
            <a:r>
              <a:rPr lang="es-AR" dirty="0"/>
              <a:t>Existe un </a:t>
            </a:r>
            <a:r>
              <a:rPr lang="es-AR" b="1" dirty="0"/>
              <a:t>estado global inicial </a:t>
            </a:r>
            <a:r>
              <a:rPr lang="es-AR" dirty="0"/>
              <a:t>del sistema, y la conducta del sistema comienza en esta estado:</a:t>
            </a:r>
          </a:p>
          <a:p>
            <a:pPr lvl="2"/>
            <a:r>
              <a:rPr lang="es-AR" dirty="0"/>
              <a:t>El sistema va de un estado global a otro pasando por “distintas” transiciones, una transición lleva al sistema a su próximo estado global</a:t>
            </a:r>
          </a:p>
          <a:p>
            <a:pPr lvl="2"/>
            <a:r>
              <a:rPr lang="es-AR" dirty="0"/>
              <a:t>El comportamiento total del sistema puede ser descripto por cómo evoluciona según las transiciones</a:t>
            </a:r>
          </a:p>
          <a:p>
            <a:pPr lvl="1"/>
            <a:r>
              <a:rPr lang="es-AR" b="1" dirty="0"/>
              <a:t>Las transiciones </a:t>
            </a:r>
            <a:r>
              <a:rPr lang="es-AR" dirty="0"/>
              <a:t>se producen </a:t>
            </a:r>
            <a:r>
              <a:rPr lang="es-AR" b="1" dirty="0"/>
              <a:t>entre dos estados globales </a:t>
            </a:r>
            <a:r>
              <a:rPr lang="es-AR" dirty="0"/>
              <a:t>del sistema y cuando un evento permitido lo habilita, esto produce la evolución del sistema.</a:t>
            </a:r>
          </a:p>
          <a:p>
            <a:endParaRPr lang="es-AR" dirty="0"/>
          </a:p>
        </p:txBody>
      </p:sp>
    </p:spTree>
    <p:extLst>
      <p:ext uri="{BB962C8B-B14F-4D97-AF65-F5344CB8AC3E}">
        <p14:creationId xmlns:p14="http://schemas.microsoft.com/office/powerpoint/2010/main" val="36125530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Métodos de Análisis de </a:t>
            </a:r>
            <a:r>
              <a:rPr lang="es-AR" dirty="0" err="1"/>
              <a:t>RdP</a:t>
            </a:r>
            <a:endParaRPr lang="es-AR" dirty="0"/>
          </a:p>
        </p:txBody>
      </p:sp>
      <p:sp>
        <p:nvSpPr>
          <p:cNvPr id="3" name="2 Marcador de contenido"/>
          <p:cNvSpPr>
            <a:spLocks noGrp="1"/>
          </p:cNvSpPr>
          <p:nvPr>
            <p:ph idx="1"/>
          </p:nvPr>
        </p:nvSpPr>
        <p:spPr/>
        <p:txBody>
          <a:bodyPr/>
          <a:lstStyle/>
          <a:p>
            <a:r>
              <a:rPr lang="es-AR" dirty="0"/>
              <a:t>Los métodos basados ​​en la construcción y exploración del gráfico, o de alguna parte de ella, son llamados métodos de comportamiento.</a:t>
            </a:r>
          </a:p>
          <a:p>
            <a:r>
              <a:rPr lang="es-AR" dirty="0"/>
              <a:t>A pesar de su relativa sencillez y su amplio campo de aplicación, los métodos actualmente presentan algunos inconvenientes: </a:t>
            </a:r>
          </a:p>
          <a:p>
            <a:pPr lvl="0"/>
            <a:r>
              <a:rPr lang="es-AR" dirty="0"/>
              <a:t>Sólo se aplican a las redes con un número finito de estados</a:t>
            </a:r>
          </a:p>
          <a:p>
            <a:pPr lvl="0"/>
            <a:r>
              <a:rPr lang="es-AR" dirty="0"/>
              <a:t>Su complejidad espacial y temporal depende del tamaño del gráfico, que es mucho más grande que el tamaño de la red, y se requiere del conocimiento de la marca inicial</a:t>
            </a:r>
          </a:p>
          <a:p>
            <a:endParaRPr lang="es-AR" dirty="0"/>
          </a:p>
        </p:txBody>
      </p:sp>
    </p:spTree>
    <p:extLst>
      <p:ext uri="{BB962C8B-B14F-4D97-AF65-F5344CB8AC3E}">
        <p14:creationId xmlns:p14="http://schemas.microsoft.com/office/powerpoint/2010/main" val="624830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Métodos de Análisis de </a:t>
            </a:r>
            <a:r>
              <a:rPr lang="es-AR" dirty="0" err="1"/>
              <a:t>RdP</a:t>
            </a:r>
            <a:endParaRPr lang="es-AR" dirty="0"/>
          </a:p>
        </p:txBody>
      </p:sp>
      <p:sp>
        <p:nvSpPr>
          <p:cNvPr id="3" name="2 Marcador de contenido"/>
          <p:cNvSpPr>
            <a:spLocks noGrp="1"/>
          </p:cNvSpPr>
          <p:nvPr>
            <p:ph idx="1"/>
          </p:nvPr>
        </p:nvSpPr>
        <p:spPr>
          <a:xfrm>
            <a:off x="179512" y="1600200"/>
            <a:ext cx="7897688" cy="4925144"/>
          </a:xfrm>
        </p:spPr>
        <p:txBody>
          <a:bodyPr>
            <a:normAutofit lnSpcReduction="10000"/>
          </a:bodyPr>
          <a:lstStyle/>
          <a:p>
            <a:r>
              <a:rPr lang="es-AR" dirty="0"/>
              <a:t>En principio podemos clasificar a los métodos de análisis en estructurales y dinámicos. </a:t>
            </a:r>
          </a:p>
          <a:p>
            <a:r>
              <a:rPr lang="es-AR" dirty="0"/>
              <a:t>Examinaremos algunos métodos dinámicos, puesto  que toman ventajas de la estructura de red y disminuyen la complejidad del análisis, y también toman ventajas por ser aplicables a redes independientemente de su marca inicial, las principales propiedades estructurales son: </a:t>
            </a:r>
          </a:p>
          <a:p>
            <a:pPr lvl="1"/>
            <a:r>
              <a:rPr lang="es-AR" dirty="0"/>
              <a:t>Controlable</a:t>
            </a:r>
          </a:p>
          <a:p>
            <a:pPr lvl="1"/>
            <a:r>
              <a:rPr lang="es-AR" dirty="0"/>
              <a:t>Estructuralmente limitada</a:t>
            </a:r>
          </a:p>
          <a:p>
            <a:pPr lvl="1"/>
            <a:r>
              <a:rPr lang="es-AR" dirty="0"/>
              <a:t>Estructuralmente viva</a:t>
            </a:r>
          </a:p>
          <a:p>
            <a:pPr lvl="1"/>
            <a:r>
              <a:rPr lang="es-AR" dirty="0"/>
              <a:t>Conservativa</a:t>
            </a:r>
          </a:p>
          <a:p>
            <a:pPr lvl="1"/>
            <a:r>
              <a:rPr lang="es-AR" dirty="0"/>
              <a:t>Repetitiva</a:t>
            </a:r>
          </a:p>
          <a:p>
            <a:pPr lvl="1"/>
            <a:r>
              <a:rPr lang="es-AR" dirty="0"/>
              <a:t>Consistente</a:t>
            </a:r>
          </a:p>
          <a:p>
            <a:pPr lvl="1"/>
            <a:r>
              <a:rPr lang="es-AR" dirty="0"/>
              <a:t>Estructuralmente equitativa</a:t>
            </a:r>
          </a:p>
          <a:p>
            <a:endParaRPr lang="es-AR" dirty="0"/>
          </a:p>
        </p:txBody>
      </p:sp>
    </p:spTree>
    <p:extLst>
      <p:ext uri="{BB962C8B-B14F-4D97-AF65-F5344CB8AC3E}">
        <p14:creationId xmlns:p14="http://schemas.microsoft.com/office/powerpoint/2010/main" val="36176687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Métodos de Análisis de </a:t>
            </a:r>
            <a:r>
              <a:rPr lang="es-AR" dirty="0" err="1"/>
              <a:t>RdP</a:t>
            </a:r>
            <a:endParaRPr lang="es-AR" dirty="0"/>
          </a:p>
        </p:txBody>
      </p:sp>
      <p:sp>
        <p:nvSpPr>
          <p:cNvPr id="3" name="2 Marcador de contenido"/>
          <p:cNvSpPr>
            <a:spLocks noGrp="1"/>
          </p:cNvSpPr>
          <p:nvPr>
            <p:ph idx="1"/>
          </p:nvPr>
        </p:nvSpPr>
        <p:spPr>
          <a:xfrm>
            <a:off x="107504" y="1340768"/>
            <a:ext cx="8208912" cy="5400600"/>
          </a:xfrm>
        </p:spPr>
        <p:txBody>
          <a:bodyPr>
            <a:normAutofit fontScale="85000" lnSpcReduction="20000"/>
          </a:bodyPr>
          <a:lstStyle/>
          <a:p>
            <a:r>
              <a:rPr lang="es-AR" sz="2400" dirty="0"/>
              <a:t>También se expondrán algunos métodos dinámicos, los cuales dependen del marcado inicial, siendo los más usados:</a:t>
            </a:r>
          </a:p>
          <a:p>
            <a:pPr lvl="1"/>
            <a:r>
              <a:rPr lang="es-AR" dirty="0"/>
              <a:t>Alcanza-</a:t>
            </a:r>
            <a:r>
              <a:rPr lang="es-AR" dirty="0" err="1"/>
              <a:t>bilidad</a:t>
            </a:r>
            <a:r>
              <a:rPr lang="es-AR" dirty="0"/>
              <a:t> </a:t>
            </a:r>
          </a:p>
          <a:p>
            <a:pPr lvl="1"/>
            <a:r>
              <a:rPr lang="es-AR" dirty="0"/>
              <a:t>Limitación o acotada </a:t>
            </a:r>
          </a:p>
          <a:p>
            <a:pPr lvl="1"/>
            <a:r>
              <a:rPr lang="es-AR" dirty="0"/>
              <a:t>Vivacidad </a:t>
            </a:r>
          </a:p>
          <a:p>
            <a:pPr lvl="1"/>
            <a:r>
              <a:rPr lang="es-AR" dirty="0"/>
              <a:t>Reversibilidad </a:t>
            </a:r>
          </a:p>
          <a:p>
            <a:pPr lvl="1"/>
            <a:r>
              <a:rPr lang="es-AR" dirty="0"/>
              <a:t>Cobertura  </a:t>
            </a:r>
          </a:p>
          <a:p>
            <a:pPr lvl="1"/>
            <a:r>
              <a:rPr lang="es-AR" dirty="0"/>
              <a:t>Persistencia </a:t>
            </a:r>
          </a:p>
          <a:p>
            <a:pPr lvl="1"/>
            <a:r>
              <a:rPr lang="es-AR" dirty="0"/>
              <a:t>Distancia de sincronización </a:t>
            </a:r>
          </a:p>
          <a:p>
            <a:pPr lvl="1"/>
            <a:r>
              <a:rPr lang="es-AR" dirty="0"/>
              <a:t>Equidad</a:t>
            </a:r>
          </a:p>
          <a:p>
            <a:r>
              <a:rPr lang="es-AR" sz="2400" dirty="0"/>
              <a:t> </a:t>
            </a:r>
          </a:p>
          <a:p>
            <a:r>
              <a:rPr lang="es-AR" sz="2400" dirty="0"/>
              <a:t>Los </a:t>
            </a:r>
            <a:r>
              <a:rPr lang="es-AR" sz="2400" dirty="0" err="1"/>
              <a:t>metos</a:t>
            </a:r>
            <a:r>
              <a:rPr lang="es-AR" sz="2400" dirty="0"/>
              <a:t> estructurales están basados en tres propiedades de las </a:t>
            </a:r>
            <a:r>
              <a:rPr lang="es-AR" sz="2400" dirty="0" err="1"/>
              <a:t>RdP</a:t>
            </a:r>
            <a:r>
              <a:rPr lang="es-AR" sz="2400" dirty="0"/>
              <a:t>, los que son:</a:t>
            </a:r>
          </a:p>
          <a:p>
            <a:pPr lvl="1"/>
            <a:r>
              <a:rPr lang="es-AR" dirty="0"/>
              <a:t>La ecuación de cambio de estado,  se corresponde con el hecho de que la actualización de una marca por un disparos en secuencia es exactamente el producto de la matriz de incidencia por el vector de transición </a:t>
            </a:r>
          </a:p>
          <a:p>
            <a:pPr lvl="1"/>
            <a:r>
              <a:rPr lang="es-AR" dirty="0"/>
              <a:t>Ya que la red es un grafo bipartito, su análisis aporta información interesante sobre el comportamiento de la red. </a:t>
            </a:r>
          </a:p>
          <a:p>
            <a:pPr lvl="1"/>
            <a:r>
              <a:rPr lang="es-AR" dirty="0"/>
              <a:t>Además, en el marco de modelos determinados (por ejemplo, sistemas de fabricación) la estructura de la gráfica resultante es específica y puede asociar la caracterización estructural con propiedades de comportamiento.</a:t>
            </a:r>
          </a:p>
          <a:p>
            <a:endParaRPr lang="es-AR" dirty="0"/>
          </a:p>
        </p:txBody>
      </p:sp>
    </p:spTree>
    <p:extLst>
      <p:ext uri="{BB962C8B-B14F-4D97-AF65-F5344CB8AC3E}">
        <p14:creationId xmlns:p14="http://schemas.microsoft.com/office/powerpoint/2010/main" val="792091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Autómatas y máquinas de estado</a:t>
            </a:r>
            <a:endParaRPr lang="es-AR" dirty="0"/>
          </a:p>
        </p:txBody>
      </p:sp>
      <p:pic>
        <p:nvPicPr>
          <p:cNvPr id="4" name="3 Imagen"/>
          <p:cNvPicPr/>
          <p:nvPr/>
        </p:nvPicPr>
        <p:blipFill rotWithShape="1">
          <a:blip r:embed="rId2">
            <a:extLst>
              <a:ext uri="{28A0092B-C50C-407E-A947-70E740481C1C}">
                <a14:useLocalDpi xmlns:a14="http://schemas.microsoft.com/office/drawing/2010/main" val="0"/>
              </a:ext>
            </a:extLst>
          </a:blip>
          <a:srcRect r="54331"/>
          <a:stretch/>
        </p:blipFill>
        <p:spPr bwMode="auto">
          <a:xfrm>
            <a:off x="539552" y="1484785"/>
            <a:ext cx="3024335" cy="4104456"/>
          </a:xfrm>
          <a:prstGeom prst="rect">
            <a:avLst/>
          </a:prstGeom>
          <a:noFill/>
          <a:ln>
            <a:noFill/>
          </a:ln>
          <a:extLst>
            <a:ext uri="{53640926-AAD7-44D8-BBD7-CCE9431645EC}">
              <a14:shadowObscured xmlns:a14="http://schemas.microsoft.com/office/drawing/2010/main"/>
            </a:ext>
          </a:extLst>
        </p:spPr>
      </p:pic>
      <p:pic>
        <p:nvPicPr>
          <p:cNvPr id="5" name="4 Imagen"/>
          <p:cNvPicPr/>
          <p:nvPr/>
        </p:nvPicPr>
        <p:blipFill rotWithShape="1">
          <a:blip r:embed="rId2">
            <a:extLst>
              <a:ext uri="{28A0092B-C50C-407E-A947-70E740481C1C}">
                <a14:useLocalDpi xmlns:a14="http://schemas.microsoft.com/office/drawing/2010/main" val="0"/>
              </a:ext>
            </a:extLst>
          </a:blip>
          <a:srcRect l="57480"/>
          <a:stretch/>
        </p:blipFill>
        <p:spPr bwMode="auto">
          <a:xfrm>
            <a:off x="4355976" y="1268760"/>
            <a:ext cx="3096344" cy="4320480"/>
          </a:xfrm>
          <a:prstGeom prst="rect">
            <a:avLst/>
          </a:prstGeom>
          <a:noFill/>
          <a:ln>
            <a:noFill/>
          </a:ln>
          <a:extLst>
            <a:ext uri="{53640926-AAD7-44D8-BBD7-CCE9431645EC}">
              <a14:shadowObscured xmlns:a14="http://schemas.microsoft.com/office/drawing/2010/main"/>
            </a:ext>
          </a:extLst>
        </p:spPr>
      </p:pic>
      <p:sp>
        <p:nvSpPr>
          <p:cNvPr id="6" name="5 Rectángulo"/>
          <p:cNvSpPr/>
          <p:nvPr/>
        </p:nvSpPr>
        <p:spPr>
          <a:xfrm>
            <a:off x="251520" y="5930116"/>
            <a:ext cx="3096344" cy="523220"/>
          </a:xfrm>
          <a:prstGeom prst="rect">
            <a:avLst/>
          </a:prstGeom>
        </p:spPr>
        <p:txBody>
          <a:bodyPr wrap="square">
            <a:spAutoFit/>
          </a:bodyPr>
          <a:lstStyle/>
          <a:p>
            <a:pPr algn="ctr"/>
            <a:r>
              <a:rPr lang="es-AR" sz="1400" b="1" dirty="0"/>
              <a:t>Máquina de  estados con eventos de entrada y salida</a:t>
            </a:r>
            <a:endParaRPr lang="es-AR" sz="1400" dirty="0"/>
          </a:p>
        </p:txBody>
      </p:sp>
      <p:sp>
        <p:nvSpPr>
          <p:cNvPr id="7" name="6 Rectángulo"/>
          <p:cNvSpPr/>
          <p:nvPr/>
        </p:nvSpPr>
        <p:spPr>
          <a:xfrm>
            <a:off x="5004048" y="5930116"/>
            <a:ext cx="3347864" cy="523220"/>
          </a:xfrm>
          <a:prstGeom prst="rect">
            <a:avLst/>
          </a:prstGeom>
        </p:spPr>
        <p:txBody>
          <a:bodyPr wrap="square">
            <a:spAutoFit/>
          </a:bodyPr>
          <a:lstStyle/>
          <a:p>
            <a:pPr algn="ctr"/>
            <a:r>
              <a:rPr lang="es-AR" sz="1400" b="1" dirty="0"/>
              <a:t>Máquina de estados con una condición en la transición</a:t>
            </a:r>
            <a:endParaRPr lang="es-AR" sz="1400" dirty="0"/>
          </a:p>
        </p:txBody>
      </p:sp>
    </p:spTree>
    <p:extLst>
      <p:ext uri="{BB962C8B-B14F-4D97-AF65-F5344CB8AC3E}">
        <p14:creationId xmlns:p14="http://schemas.microsoft.com/office/powerpoint/2010/main" val="1158490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620000" cy="778098"/>
          </a:xfrm>
        </p:spPr>
        <p:txBody>
          <a:bodyPr/>
          <a:lstStyle/>
          <a:p>
            <a:r>
              <a:rPr lang="es-AR" dirty="0"/>
              <a:t>Representación del Modelo</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07504" y="1052736"/>
                <a:ext cx="8208912" cy="5688632"/>
              </a:xfrm>
            </p:spPr>
            <p:txBody>
              <a:bodyPr>
                <a:normAutofit fontScale="92500" lnSpcReduction="10000"/>
              </a:bodyPr>
              <a:lstStyle/>
              <a:p>
                <a:r>
                  <a:rPr lang="es-AR" dirty="0"/>
                  <a:t>La figura muestra una máquina de estado, donde los círculos representan los estados globales y los arcos las transiciones.</a:t>
                </a:r>
              </a:p>
              <a:p>
                <a:r>
                  <a:rPr lang="es-AR" dirty="0"/>
                  <a:t>Notemos que: </a:t>
                </a:r>
                <a:r>
                  <a:rPr lang="es-AR" b="1" dirty="0"/>
                  <a:t>cada transición tiene</a:t>
                </a:r>
                <a:r>
                  <a:rPr lang="es-AR" dirty="0"/>
                  <a:t> un estado global de comienzo y uno de finalización. </a:t>
                </a:r>
                <a:endParaRPr lang="es-AR" dirty="0" smtClean="0"/>
              </a:p>
              <a:p>
                <a:pPr lvl="1"/>
                <a:r>
                  <a:rPr lang="es-AR" dirty="0" smtClean="0"/>
                  <a:t>Para </a:t>
                </a:r>
                <a:r>
                  <a:rPr lang="es-AR" dirty="0"/>
                  <a:t>diferenciar el estado global en que se encuentra la maquina dibujaremos “una” marca “</a:t>
                </a:r>
                <a:r>
                  <a:rPr lang="es-AR" dirty="0" err="1"/>
                  <a:t>token</a:t>
                </a:r>
                <a:r>
                  <a:rPr lang="es-AR" dirty="0"/>
                  <a:t>”. </a:t>
                </a:r>
                <a:endParaRPr lang="es-AR" dirty="0" smtClean="0"/>
              </a:p>
              <a:p>
                <a:pPr lvl="1"/>
                <a:r>
                  <a:rPr lang="es-AR" dirty="0" smtClean="0"/>
                  <a:t>En </a:t>
                </a:r>
                <a:r>
                  <a:rPr lang="es-AR" dirty="0"/>
                  <a:t>la gráfica siempre existe un </a:t>
                </a:r>
                <a:r>
                  <a:rPr lang="es-AR" dirty="0" err="1"/>
                  <a:t>token</a:t>
                </a:r>
                <a:r>
                  <a:rPr lang="es-AR" dirty="0"/>
                  <a:t> e indica el estado global en que se encuentra el autómata.</a:t>
                </a:r>
              </a:p>
              <a:p>
                <a:r>
                  <a:rPr lang="es-AR" dirty="0"/>
                  <a:t>En la representación de la figura,  </a:t>
                </a:r>
                <a:r>
                  <a:rPr lang="es-AR" b="1" dirty="0"/>
                  <a:t>la notación sobre los arcos “A:B” </a:t>
                </a:r>
                <a:r>
                  <a:rPr lang="es-AR" dirty="0"/>
                  <a:t>indica que A son los eventos de  entrada y B las salida.</a:t>
                </a:r>
              </a:p>
              <a:p>
                <a:pPr lvl="1"/>
                <a:r>
                  <a:rPr lang="es-AR" dirty="0"/>
                  <a:t>Esto significa que una máquina que se encuentra en un estado global </a:t>
                </a:r>
                <a14:m>
                  <m:oMath xmlns:m="http://schemas.openxmlformats.org/officeDocument/2006/math">
                    <m:sSub>
                      <m:sSubPr>
                        <m:ctrlPr>
                          <a:rPr lang="es-AR" i="1">
                            <a:latin typeface="Cambria Math"/>
                          </a:rPr>
                        </m:ctrlPr>
                      </m:sSubPr>
                      <m:e>
                        <m:r>
                          <a:rPr lang="es-AR" i="1">
                            <a:latin typeface="Cambria Math"/>
                          </a:rPr>
                          <m:t>𝑠</m:t>
                        </m:r>
                      </m:e>
                      <m:sub>
                        <m:r>
                          <a:rPr lang="es-AR" i="1">
                            <a:latin typeface="Cambria Math"/>
                          </a:rPr>
                          <m:t>𝑖</m:t>
                        </m:r>
                      </m:sub>
                    </m:sSub>
                  </m:oMath>
                </a14:m>
                <a:r>
                  <a:rPr lang="es-AR" dirty="0"/>
                  <a:t> y recibe un evento A  alcanzara el estado global </a:t>
                </a:r>
                <a14:m>
                  <m:oMath xmlns:m="http://schemas.openxmlformats.org/officeDocument/2006/math">
                    <m:sSub>
                      <m:sSubPr>
                        <m:ctrlPr>
                          <a:rPr lang="es-AR" i="1">
                            <a:latin typeface="Cambria Math"/>
                          </a:rPr>
                        </m:ctrlPr>
                      </m:sSubPr>
                      <m:e>
                        <m:r>
                          <a:rPr lang="es-AR" i="1">
                            <a:latin typeface="Cambria Math"/>
                          </a:rPr>
                          <m:t>𝑠</m:t>
                        </m:r>
                      </m:e>
                      <m:sub>
                        <m:r>
                          <a:rPr lang="es-AR" i="1">
                            <a:latin typeface="Cambria Math"/>
                          </a:rPr>
                          <m:t>𝑖</m:t>
                        </m:r>
                        <m:r>
                          <a:rPr lang="es-AR" i="1">
                            <a:latin typeface="Cambria Math"/>
                          </a:rPr>
                          <m:t>+1</m:t>
                        </m:r>
                      </m:sub>
                    </m:sSub>
                  </m:oMath>
                </a14:m>
                <a:r>
                  <a:rPr lang="es-AR" dirty="0"/>
                  <a:t>  y tendrá una salida B</a:t>
                </a:r>
              </a:p>
              <a:p>
                <a:r>
                  <a:rPr lang="es-AR" dirty="0"/>
                  <a:t>Cuando </a:t>
                </a:r>
                <a:r>
                  <a:rPr lang="es-AR" b="1" dirty="0"/>
                  <a:t>una transición es ejecutada pasamos el </a:t>
                </a:r>
                <a:r>
                  <a:rPr lang="es-AR" b="1" dirty="0" err="1"/>
                  <a:t>token</a:t>
                </a:r>
                <a:r>
                  <a:rPr lang="es-AR" b="1" dirty="0"/>
                  <a:t> </a:t>
                </a:r>
                <a:r>
                  <a:rPr lang="es-AR" dirty="0"/>
                  <a:t>del estado global actual al que nos conduzca la transición (indicada por el brazo), a esto lo llamamos ejecución o disparo</a:t>
                </a:r>
                <a:r>
                  <a:rPr lang="es-AR" dirty="0" smtClean="0"/>
                  <a:t>.</a:t>
                </a:r>
              </a:p>
              <a:p>
                <a:pPr lvl="1"/>
                <a:r>
                  <a:rPr lang="es-AR" dirty="0"/>
                  <a:t>La Figura </a:t>
                </a:r>
                <a:r>
                  <a:rPr lang="es-AR" dirty="0" smtClean="0"/>
                  <a:t>modela </a:t>
                </a:r>
                <a:r>
                  <a:rPr lang="es-AR" dirty="0"/>
                  <a:t>una un sistema con una </a:t>
                </a:r>
                <a:r>
                  <a:rPr lang="es-AR" dirty="0" smtClean="0"/>
                  <a:t>transición, </a:t>
                </a:r>
                <a:r>
                  <a:rPr lang="es-AR" dirty="0"/>
                  <a:t>con una condición lógica especificada por un predicado P(X),  si este es verdadero cuando está en el estado global s1 produce una salida F(X) y evoluciona al estado global s2.</a:t>
                </a:r>
              </a:p>
              <a:p>
                <a:endParaRPr lang="es-AR" dirty="0"/>
              </a:p>
              <a:p>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07504" y="1052736"/>
                <a:ext cx="8208912" cy="5688632"/>
              </a:xfrm>
              <a:blipFill rotWithShape="1">
                <a:blip r:embed="rId2"/>
                <a:stretch>
                  <a:fillRect t="-1072" r="-1114"/>
                </a:stretch>
              </a:blipFill>
            </p:spPr>
            <p:txBody>
              <a:bodyPr/>
              <a:lstStyle/>
              <a:p>
                <a:r>
                  <a:rPr lang="es-AR">
                    <a:noFill/>
                  </a:rPr>
                  <a:t> </a:t>
                </a:r>
              </a:p>
            </p:txBody>
          </p:sp>
        </mc:Fallback>
      </mc:AlternateContent>
    </p:spTree>
    <p:extLst>
      <p:ext uri="{BB962C8B-B14F-4D97-AF65-F5344CB8AC3E}">
        <p14:creationId xmlns:p14="http://schemas.microsoft.com/office/powerpoint/2010/main" val="98056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74638"/>
            <a:ext cx="8064896" cy="1143000"/>
          </a:xfrm>
        </p:spPr>
        <p:txBody>
          <a:bodyPr/>
          <a:lstStyle/>
          <a:p>
            <a:r>
              <a:rPr lang="es-ES" dirty="0" smtClean="0"/>
              <a:t>Máquinas </a:t>
            </a:r>
            <a:r>
              <a:rPr lang="es-ES" dirty="0"/>
              <a:t>de estado y redes de Petri</a:t>
            </a:r>
            <a:endParaRPr lang="es-AR" dirty="0"/>
          </a:p>
        </p:txBody>
      </p:sp>
      <p:sp>
        <p:nvSpPr>
          <p:cNvPr id="3" name="2 Marcador de contenido"/>
          <p:cNvSpPr>
            <a:spLocks noGrp="1"/>
          </p:cNvSpPr>
          <p:nvPr>
            <p:ph idx="1"/>
          </p:nvPr>
        </p:nvSpPr>
        <p:spPr>
          <a:xfrm>
            <a:off x="107504" y="1600200"/>
            <a:ext cx="8136904" cy="5141168"/>
          </a:xfrm>
        </p:spPr>
        <p:txBody>
          <a:bodyPr>
            <a:normAutofit lnSpcReduction="10000"/>
          </a:bodyPr>
          <a:lstStyle/>
          <a:p>
            <a:r>
              <a:rPr lang="es-AR" dirty="0"/>
              <a:t>El concepto de transición, presentado anteriormente, podemos representarlo como una barra a una transición y también asignarle varios arcos de entradas y salidas, esta es la forma en que se representa en las </a:t>
            </a:r>
            <a:r>
              <a:rPr lang="es-AR" dirty="0" err="1"/>
              <a:t>RdP</a:t>
            </a:r>
            <a:r>
              <a:rPr lang="es-AR" dirty="0" smtClean="0"/>
              <a:t>.</a:t>
            </a:r>
          </a:p>
          <a:p>
            <a:pPr lvl="3"/>
            <a:endParaRPr lang="es-AR" dirty="0"/>
          </a:p>
          <a:p>
            <a:r>
              <a:rPr lang="es-AR" dirty="0"/>
              <a:t>Notemos que </a:t>
            </a:r>
            <a:r>
              <a:rPr lang="es-AR" b="1" dirty="0"/>
              <a:t>los círculos ahora no representan un estado global sino que se trata de un estado local, </a:t>
            </a:r>
            <a:r>
              <a:rPr lang="es-AR" dirty="0"/>
              <a:t>ahora los </a:t>
            </a:r>
            <a:r>
              <a:rPr lang="es-AR" dirty="0" err="1"/>
              <a:t>token</a:t>
            </a:r>
            <a:r>
              <a:rPr lang="es-AR" dirty="0"/>
              <a:t> representan información local</a:t>
            </a:r>
            <a:r>
              <a:rPr lang="es-AR" dirty="0" smtClean="0"/>
              <a:t>.</a:t>
            </a:r>
          </a:p>
          <a:p>
            <a:r>
              <a:rPr lang="es-AR" dirty="0"/>
              <a:t>Esta extensión nos permitirá expresar sistemas paralelos y distribuidos para luego analizarlos.</a:t>
            </a:r>
          </a:p>
          <a:p>
            <a:pPr lvl="2"/>
            <a:endParaRPr lang="es-AR" dirty="0"/>
          </a:p>
          <a:p>
            <a:r>
              <a:rPr lang="es-AR" dirty="0"/>
              <a:t>Las implicancias de estos cambios son:</a:t>
            </a:r>
          </a:p>
          <a:p>
            <a:pPr lvl="1"/>
            <a:r>
              <a:rPr lang="es-AR" dirty="0"/>
              <a:t>Varios </a:t>
            </a:r>
            <a:r>
              <a:rPr lang="es-AR" dirty="0" err="1"/>
              <a:t>token</a:t>
            </a:r>
            <a:r>
              <a:rPr lang="es-AR" dirty="0"/>
              <a:t> pueden existir en el modelo al mismo tiempo</a:t>
            </a:r>
          </a:p>
          <a:p>
            <a:pPr lvl="1"/>
            <a:r>
              <a:rPr lang="es-AR" dirty="0"/>
              <a:t>El estado global del sistema es representado por las plazas y los </a:t>
            </a:r>
            <a:r>
              <a:rPr lang="es-AR" dirty="0" err="1"/>
              <a:t>token</a:t>
            </a:r>
            <a:r>
              <a:rPr lang="es-AR" dirty="0"/>
              <a:t> que hay en estas, por lo que podemos introducir el concepto de estado local</a:t>
            </a:r>
          </a:p>
          <a:p>
            <a:pPr marL="114300" indent="0">
              <a:buNone/>
            </a:pPr>
            <a:endParaRPr lang="es-AR" dirty="0"/>
          </a:p>
        </p:txBody>
      </p:sp>
    </p:spTree>
    <p:extLst>
      <p:ext uri="{BB962C8B-B14F-4D97-AF65-F5344CB8AC3E}">
        <p14:creationId xmlns:p14="http://schemas.microsoft.com/office/powerpoint/2010/main" val="835445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Máquinas de estado y redes de Petri</a:t>
            </a:r>
            <a:endParaRPr lang="es-AR" dirty="0"/>
          </a:p>
        </p:txBody>
      </p:sp>
      <p:sp>
        <p:nvSpPr>
          <p:cNvPr id="3" name="2 Marcador de contenido"/>
          <p:cNvSpPr>
            <a:spLocks noGrp="1"/>
          </p:cNvSpPr>
          <p:nvPr>
            <p:ph idx="1"/>
          </p:nvPr>
        </p:nvSpPr>
        <p:spPr>
          <a:xfrm>
            <a:off x="457200" y="1600200"/>
            <a:ext cx="7620000" cy="820688"/>
          </a:xfrm>
        </p:spPr>
        <p:txBody>
          <a:bodyPr>
            <a:normAutofit fontScale="85000" lnSpcReduction="20000"/>
          </a:bodyPr>
          <a:lstStyle/>
          <a:p>
            <a:r>
              <a:rPr lang="es-AR" dirty="0"/>
              <a:t>Figura </a:t>
            </a:r>
            <a:r>
              <a:rPr lang="es-AR" dirty="0" smtClean="0"/>
              <a:t> </a:t>
            </a:r>
            <a:r>
              <a:rPr lang="es-AR" dirty="0"/>
              <a:t>(a) una máquina de estado. Figura </a:t>
            </a:r>
            <a:r>
              <a:rPr lang="es-AR" dirty="0" smtClean="0"/>
              <a:t>(b</a:t>
            </a:r>
            <a:r>
              <a:rPr lang="es-AR" dirty="0"/>
              <a:t>) una Red de Petri simple que representa a la máquina de estado de la figura (a). Figura (c) una Red de Petri que muestra gráficamente las extensiones propuestas</a:t>
            </a: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24944"/>
            <a:ext cx="7416824" cy="2880320"/>
          </a:xfrm>
          <a:prstGeom prst="rect">
            <a:avLst/>
          </a:prstGeom>
          <a:noFill/>
          <a:ln>
            <a:noFill/>
          </a:ln>
        </p:spPr>
      </p:pic>
    </p:spTree>
    <p:extLst>
      <p:ext uri="{BB962C8B-B14F-4D97-AF65-F5344CB8AC3E}">
        <p14:creationId xmlns:p14="http://schemas.microsoft.com/office/powerpoint/2010/main" val="3692841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21120</TotalTime>
  <Words>5641</Words>
  <Application>Microsoft Office PowerPoint</Application>
  <PresentationFormat>Presentación en pantalla (4:3)</PresentationFormat>
  <Paragraphs>427</Paragraphs>
  <Slides>52</Slides>
  <Notes>2</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Adyacencia</vt:lpstr>
      <vt:lpstr>Redes de Petri</vt:lpstr>
      <vt:lpstr>Redes de Petri</vt:lpstr>
      <vt:lpstr>Familia de RdP  </vt:lpstr>
      <vt:lpstr>Modelos </vt:lpstr>
      <vt:lpstr>Autómatas y máquinas de estado</vt:lpstr>
      <vt:lpstr>Autómatas y máquinas de estado</vt:lpstr>
      <vt:lpstr>Representación del Modelo</vt:lpstr>
      <vt:lpstr>Máquinas de estado y redes de Petri</vt:lpstr>
      <vt:lpstr>Máquinas de estado y redes de Petri</vt:lpstr>
      <vt:lpstr>Red de Petri</vt:lpstr>
      <vt:lpstr>Composición y Sincronización</vt:lpstr>
      <vt:lpstr>Composición y Sincronización</vt:lpstr>
      <vt:lpstr>Definición red de Petri</vt:lpstr>
      <vt:lpstr>Ejemplo de la definición</vt:lpstr>
      <vt:lpstr>Definición de Red de Petri</vt:lpstr>
      <vt:lpstr>Definición de Red de Petri</vt:lpstr>
      <vt:lpstr>Matriz de Incidencia</vt:lpstr>
      <vt:lpstr>Red de Petri Marcada</vt:lpstr>
      <vt:lpstr>Ejemplos de RdP marcada</vt:lpstr>
      <vt:lpstr>Sensibilizado de una transición</vt:lpstr>
      <vt:lpstr>Ejemplo de transición Habilitada</vt:lpstr>
      <vt:lpstr>Disparo de una transición</vt:lpstr>
      <vt:lpstr>Disparo de una transición</vt:lpstr>
      <vt:lpstr>Ecuación de cambio de estado de una RdP</vt:lpstr>
      <vt:lpstr>Definición de la semántica de paralelismo</vt:lpstr>
      <vt:lpstr>Semántica del Paralelismo</vt:lpstr>
      <vt:lpstr>Disparo de una secuencia de Transiciones</vt:lpstr>
      <vt:lpstr>Ejemplo del disparo de una transición</vt:lpstr>
      <vt:lpstr>Disparo de una secuencia de Transiciones</vt:lpstr>
      <vt:lpstr>Disparo de una secuencia de Transiciones</vt:lpstr>
      <vt:lpstr>Alcanzabilidad de un marcado m_k</vt:lpstr>
      <vt:lpstr>Mecanismos de sincronización</vt:lpstr>
      <vt:lpstr>Mecanismos de sincronización</vt:lpstr>
      <vt:lpstr>Gráfico de Accesibilidad o Grafico de Marcado</vt:lpstr>
      <vt:lpstr>Definición</vt:lpstr>
      <vt:lpstr>Ejemplo</vt:lpstr>
      <vt:lpstr>Grafo de Cobertura</vt:lpstr>
      <vt:lpstr>Grafo de Cobertura</vt:lpstr>
      <vt:lpstr>Grafo de Cobertura</vt:lpstr>
      <vt:lpstr>Modelado de un proceso concurrente</vt:lpstr>
      <vt:lpstr>Modelado de un proceso concurrente</vt:lpstr>
      <vt:lpstr>Primitivas de Concurrencia Básicas</vt:lpstr>
      <vt:lpstr>Primitivas de Concurrencia Básicas</vt:lpstr>
      <vt:lpstr>Primitivas de Concurrencia Básicas</vt:lpstr>
      <vt:lpstr>Primitivas de Concurrencia Básicas</vt:lpstr>
      <vt:lpstr>Primitivas de Concurrencia Básicas</vt:lpstr>
      <vt:lpstr>Primitivas de Concurrencia Básicas</vt:lpstr>
      <vt:lpstr>Primitivas de Concurrencia Básicas</vt:lpstr>
      <vt:lpstr>Métodos de Análisis de RdP</vt:lpstr>
      <vt:lpstr>Métodos de Análisis de RdP</vt:lpstr>
      <vt:lpstr>Métodos de Análisis de RdP</vt:lpstr>
      <vt:lpstr>Métodos de Análisis de RdP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Petri</dc:title>
  <dc:creator>orlando</dc:creator>
  <cp:lastModifiedBy>orlando</cp:lastModifiedBy>
  <cp:revision>40</cp:revision>
  <dcterms:created xsi:type="dcterms:W3CDTF">2013-03-19T20:25:33Z</dcterms:created>
  <dcterms:modified xsi:type="dcterms:W3CDTF">2017-03-21T19:06:22Z</dcterms:modified>
</cp:coreProperties>
</file>