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85" r:id="rId6"/>
    <p:sldId id="270" r:id="rId7"/>
    <p:sldId id="279" r:id="rId8"/>
    <p:sldId id="261" r:id="rId9"/>
    <p:sldId id="288" r:id="rId10"/>
    <p:sldId id="277" r:id="rId11"/>
    <p:sldId id="293" r:id="rId12"/>
    <p:sldId id="287" r:id="rId13"/>
    <p:sldId id="280" r:id="rId14"/>
    <p:sldId id="282" r:id="rId15"/>
    <p:sldId id="281" r:id="rId16"/>
    <p:sldId id="289" r:id="rId17"/>
    <p:sldId id="290" r:id="rId18"/>
    <p:sldId id="260" r:id="rId19"/>
    <p:sldId id="291" r:id="rId20"/>
    <p:sldId id="275" r:id="rId21"/>
    <p:sldId id="29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itts" initials="WP" lastIdx="10" clrIdx="0">
    <p:extLst>
      <p:ext uri="{19B8F6BF-5375-455C-9EA6-DF929625EA0E}">
        <p15:presenceInfo xmlns:p15="http://schemas.microsoft.com/office/powerpoint/2012/main" userId="c855a8f54d54c1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117" d="100"/>
          <a:sy n="117" d="100"/>
        </p:scale>
        <p:origin x="67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6T07:30:07.191" idx="1">
    <p:pos x="4838" y="1711"/>
    <p:text>What is a First case start?  Is this distinction important to app?</p:text>
    <p:extLst>
      <p:ext uri="{C676402C-5697-4E1C-873F-D02D1690AC5C}">
        <p15:threadingInfo xmlns:p15="http://schemas.microsoft.com/office/powerpoint/2012/main" timeZoneBias="240"/>
      </p:ext>
    </p:extLst>
  </p:cm>
  <p:cm authorId="1" dt="2017-09-06T07:30:48.127" idx="2">
    <p:pos x="5290" y="2695"/>
    <p:text>Did previous MIT app solve this issue?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6T07:33:32.288" idx="3">
    <p:pos x="5782" y="480"/>
    <p:text>Where is this data housed?  Is it standardized?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6T07:36:41.778" idx="5">
    <p:pos x="10" y="10"/>
    <p:text>This is a mobile application?  What device will it generally be accessed by?  Phone? Tablet?  Cow?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6T07:36:34.442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6T07:49:49.108" idx="10">
    <p:pos x="3507" y="2019"/>
    <p:text>can you name these initiatives?  Have they been successful?  What has prevented their success if not?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6T07:40:40.193" idx="6">
    <p:pos x="1697" y="3562"/>
    <p:text>Additional System EPAP needs to communicate with?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6T07:43:10.414" idx="7">
    <p:pos x="3494" y="319"/>
    <p:text>What happened?  Was this product developed?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6T07:46:06.017" idx="8">
    <p:pos x="10" y="10"/>
    <p:text>What obstacles has prevented this solution from being developed previously?</p:text>
    <p:extLst>
      <p:ext uri="{C676402C-5697-4E1C-873F-D02D1690AC5C}">
        <p15:threadingInfo xmlns:p15="http://schemas.microsoft.com/office/powerpoint/2012/main" timeZoneBias="240"/>
      </p:ext>
    </p:extLst>
  </p:cm>
  <p:cm authorId="1" dt="2017-09-06T07:49:22.581" idx="9">
    <p:pos x="106" y="106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0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4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FB5D-D16E-484A-A405-628F9D65ED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8B6A-94E7-4BD4-9A66-405C1539AF0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311153"/>
            <a:ext cx="2708808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4" y="6324600"/>
            <a:ext cx="261928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0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Electronic </a:t>
            </a:r>
            <a:br>
              <a:rPr lang="en-US" dirty="0"/>
            </a:br>
            <a:r>
              <a:rPr lang="en-US" dirty="0"/>
              <a:t>Pre-Operative Anesthetic Plan (EPAP):</a:t>
            </a:r>
            <a:br>
              <a:rPr lang="en-US" dirty="0"/>
            </a:br>
            <a:r>
              <a:rPr lang="en-US" dirty="0"/>
              <a:t>Proof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343400"/>
            <a:ext cx="6324600" cy="17526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3800" dirty="0">
                <a:cs typeface="Calibri"/>
              </a:rPr>
              <a:t>Aalap C. Shah, MD</a:t>
            </a:r>
          </a:p>
          <a:p>
            <a:pPr algn="r"/>
            <a:r>
              <a:rPr lang="en-US" sz="3800" dirty="0">
                <a:cs typeface="Calibri"/>
              </a:rPr>
              <a:t>Clinical Fellow, </a:t>
            </a:r>
            <a:br>
              <a:rPr lang="en-US" sz="3800" dirty="0">
                <a:cs typeface="Calibri"/>
              </a:rPr>
            </a:br>
            <a:r>
              <a:rPr lang="en-US" sz="3800" dirty="0">
                <a:cs typeface="Calibri"/>
              </a:rPr>
              <a:t>Department of Anesthesiology, </a:t>
            </a:r>
            <a:br>
              <a:rPr lang="en-US" sz="3800" dirty="0">
                <a:cs typeface="Calibri"/>
              </a:rPr>
            </a:br>
            <a:r>
              <a:rPr lang="en-US" sz="3800" dirty="0">
                <a:cs typeface="Calibri"/>
              </a:rPr>
              <a:t>Perioperative &amp; Pain Medicine</a:t>
            </a:r>
          </a:p>
          <a:p>
            <a:pPr algn="r"/>
            <a:r>
              <a:rPr lang="en-US" sz="3800" dirty="0">
                <a:cs typeface="Calibri"/>
              </a:rPr>
              <a:t>Boston Children’s Hospital</a:t>
            </a:r>
          </a:p>
          <a:p>
            <a:pPr algn="r"/>
            <a:endParaRPr lang="en-US" sz="3800" dirty="0">
              <a:cs typeface="Calibri"/>
            </a:endParaRPr>
          </a:p>
          <a:p>
            <a:pPr algn="r"/>
            <a:endParaRPr lang="en-US" sz="3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71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EPAP -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Day before surgery:</a:t>
            </a:r>
          </a:p>
          <a:p>
            <a:pPr lvl="1"/>
            <a:r>
              <a:rPr lang="en-US" dirty="0"/>
              <a:t>3pm – case assignment</a:t>
            </a:r>
          </a:p>
          <a:p>
            <a:pPr lvl="1"/>
            <a:r>
              <a:rPr lang="en-US" dirty="0"/>
              <a:t>3-5pm – Complete INPUT sheet, </a:t>
            </a:r>
            <a:r>
              <a:rPr lang="en-US" dirty="0" err="1"/>
              <a:t>vis</a:t>
            </a:r>
            <a:r>
              <a:rPr lang="en-US" dirty="0"/>
              <a:t> a </a:t>
            </a:r>
            <a:r>
              <a:rPr lang="en-US" dirty="0" err="1"/>
              <a:t>vis</a:t>
            </a:r>
            <a:r>
              <a:rPr lang="en-US" dirty="0"/>
              <a:t> Pre-Anesthetic Evaluation</a:t>
            </a:r>
          </a:p>
          <a:p>
            <a:pPr lvl="1"/>
            <a:r>
              <a:rPr lang="en-US" dirty="0"/>
              <a:t>3-5PM – Submit sheet</a:t>
            </a:r>
          </a:p>
          <a:p>
            <a:pPr lvl="2"/>
            <a:r>
              <a:rPr lang="en-US" dirty="0"/>
              <a:t>Document in Cerner EHR</a:t>
            </a:r>
          </a:p>
          <a:p>
            <a:pPr lvl="2"/>
            <a:r>
              <a:rPr lang="en-US" dirty="0"/>
              <a:t>Transferred to Anesthesia Technician/Pharmacist “Grid”</a:t>
            </a:r>
          </a:p>
          <a:p>
            <a:pPr lvl="1"/>
            <a:r>
              <a:rPr lang="en-US" dirty="0"/>
              <a:t>6-10PM </a:t>
            </a:r>
          </a:p>
          <a:p>
            <a:pPr lvl="2"/>
            <a:r>
              <a:rPr lang="en-US" dirty="0"/>
              <a:t>Anesthesia Technician prioritizes equipment and sets up room; </a:t>
            </a:r>
          </a:p>
          <a:p>
            <a:pPr lvl="2"/>
            <a:r>
              <a:rPr lang="en-US" dirty="0"/>
              <a:t>Pharmacy creates list of time-sensitive Rx to be formulated</a:t>
            </a:r>
          </a:p>
        </p:txBody>
      </p:sp>
    </p:spTree>
    <p:extLst>
      <p:ext uri="{BB962C8B-B14F-4D97-AF65-F5344CB8AC3E}">
        <p14:creationId xmlns:p14="http://schemas.microsoft.com/office/powerpoint/2010/main" val="17266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EPAP -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Day of Surgery:</a:t>
            </a:r>
          </a:p>
          <a:p>
            <a:pPr lvl="1"/>
            <a:r>
              <a:rPr lang="en-US" dirty="0"/>
              <a:t>Anesthetist pricks up medication box (with pre-filled syringes and drips) from pharmacy</a:t>
            </a:r>
          </a:p>
          <a:p>
            <a:pPr lvl="1"/>
            <a:r>
              <a:rPr lang="en-US" dirty="0"/>
              <a:t>Anesthesia workspace is set-up for case; last minute changes can still be communicated prior to case start</a:t>
            </a:r>
          </a:p>
          <a:p>
            <a:pPr lvl="1"/>
            <a:r>
              <a:rPr lang="en-US" dirty="0"/>
              <a:t>OR Pharmacists / Technicians use portable OR Dashboard to:</a:t>
            </a:r>
          </a:p>
          <a:p>
            <a:pPr lvl="2"/>
            <a:r>
              <a:rPr lang="en-US" dirty="0"/>
              <a:t>Communicate room ready and turnover status with central workroom </a:t>
            </a:r>
          </a:p>
          <a:p>
            <a:pPr lvl="2"/>
            <a:r>
              <a:rPr lang="en-US" dirty="0"/>
              <a:t>Match requests with available high-demand inventory (e.g. ultrasound, </a:t>
            </a:r>
            <a:r>
              <a:rPr lang="en-US" dirty="0" err="1"/>
              <a:t>Glidescope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587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Electronic Pre-Operative Anesthetic Plan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990600"/>
            <a:ext cx="88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OR </a:t>
            </a:r>
            <a:br>
              <a:rPr lang="en-US" b="1" dirty="0">
                <a:solidFill>
                  <a:srgbClr val="FF0000"/>
                </a:solidFill>
                <a:latin typeface="Century Schoolbook" panose="020406040505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Setup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7000" y="1230868"/>
            <a:ext cx="5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Rx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4191000"/>
            <a:ext cx="262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OUTPUT Sheet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0" y="4648200"/>
            <a:ext cx="128427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62" y="4648200"/>
            <a:ext cx="1252238" cy="123236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16200000" flipH="1">
            <a:off x="6790556" y="4118162"/>
            <a:ext cx="497189" cy="1648074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5168557" y="4146710"/>
            <a:ext cx="497189" cy="1595926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886200" y="1623126"/>
            <a:ext cx="580288" cy="2400961"/>
            <a:chOff x="5073650" y="2489199"/>
            <a:chExt cx="773717" cy="2400961"/>
          </a:xfrm>
        </p:grpSpPr>
        <p:sp>
          <p:nvSpPr>
            <p:cNvPr id="17" name="Right Brace 16"/>
            <p:cNvSpPr/>
            <p:nvPr/>
          </p:nvSpPr>
          <p:spPr>
            <a:xfrm>
              <a:off x="5073650" y="2489199"/>
              <a:ext cx="457200" cy="2400961"/>
            </a:xfrm>
            <a:prstGeom prst="rightBrac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302250" y="3689679"/>
              <a:ext cx="545117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572000" y="4800600"/>
            <a:ext cx="164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Technicians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72200" y="4812268"/>
            <a:ext cx="168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Pharmacists</a:t>
            </a:r>
          </a:p>
        </p:txBody>
      </p:sp>
      <p:pic>
        <p:nvPicPr>
          <p:cNvPr id="3" name="Picture 2" descr="Screen Shot 2015-11-14 at 4.29.34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126"/>
            <a:ext cx="3843227" cy="2438400"/>
          </a:xfrm>
          <a:prstGeom prst="rect">
            <a:avLst/>
          </a:prstGeom>
        </p:spPr>
      </p:pic>
      <p:pic>
        <p:nvPicPr>
          <p:cNvPr id="7" name="Content Placeholder 6" descr="anesthesiascreenshot.png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r="4661"/>
          <a:stretch>
            <a:fillRect/>
          </a:stretch>
        </p:blipFill>
        <p:spPr>
          <a:xfrm>
            <a:off x="4266181" y="1470726"/>
            <a:ext cx="4849431" cy="2667000"/>
          </a:xfrm>
        </p:spPr>
      </p:pic>
    </p:spTree>
    <p:extLst>
      <p:ext uri="{BB962C8B-B14F-4D97-AF65-F5344CB8AC3E}">
        <p14:creationId xmlns:p14="http://schemas.microsoft.com/office/powerpoint/2010/main" val="424048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integrated pre-operative ordering systems at any academic medical centers</a:t>
            </a:r>
          </a:p>
          <a:p>
            <a:r>
              <a:rPr lang="en-US" dirty="0"/>
              <a:t>Several initiatives to standardize the POST-operative handover process.</a:t>
            </a:r>
          </a:p>
        </p:txBody>
      </p:sp>
    </p:spTree>
    <p:extLst>
      <p:ext uri="{BB962C8B-B14F-4D97-AF65-F5344CB8AC3E}">
        <p14:creationId xmlns:p14="http://schemas.microsoft.com/office/powerpoint/2010/main" val="253557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/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Buyers: Academic centers </a:t>
            </a:r>
            <a:r>
              <a:rPr lang="en-US" dirty="0">
                <a:sym typeface="Wingdings"/>
              </a:rPr>
              <a:t> private practice settings</a:t>
            </a:r>
          </a:p>
          <a:p>
            <a:pPr lvl="1"/>
            <a:r>
              <a:rPr lang="en-US" dirty="0">
                <a:sym typeface="Wingdings"/>
              </a:rPr>
              <a:t>Integrated system using SMART-on-FIHR technology</a:t>
            </a:r>
          </a:p>
          <a:p>
            <a:r>
              <a:rPr lang="en-US" dirty="0">
                <a:sym typeface="Wingdings"/>
              </a:rPr>
              <a:t>Anticipated Costs</a:t>
            </a:r>
          </a:p>
          <a:p>
            <a:pPr lvl="1"/>
            <a:r>
              <a:rPr lang="en-US" dirty="0">
                <a:sym typeface="Wingdings"/>
              </a:rPr>
              <a:t>Programming costs ($100k+ ) x time (&gt;1000 </a:t>
            </a:r>
            <a:r>
              <a:rPr lang="en-US" dirty="0" err="1">
                <a:sym typeface="Wingdings"/>
              </a:rPr>
              <a:t>hrs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>
                <a:sym typeface="Wingdings"/>
              </a:rPr>
              <a:t>End-user workflow modifications</a:t>
            </a:r>
          </a:p>
          <a:p>
            <a:pPr lvl="2"/>
            <a:r>
              <a:rPr lang="en-US" dirty="0">
                <a:sym typeface="Wingdings"/>
              </a:rPr>
              <a:t>LCD screen for Tech Workroom and Pharmacy</a:t>
            </a:r>
          </a:p>
          <a:p>
            <a:pPr lvl="2"/>
            <a:r>
              <a:rPr lang="en-US" dirty="0">
                <a:sym typeface="Wingdings"/>
              </a:rPr>
              <a:t>Notification system for real-time case changes</a:t>
            </a:r>
          </a:p>
          <a:p>
            <a:pPr lvl="3"/>
            <a:r>
              <a:rPr lang="en-US" dirty="0">
                <a:sym typeface="Wingdings"/>
              </a:rPr>
              <a:t>Box?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8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Combined disciplinary approach </a:t>
            </a:r>
            <a:r>
              <a:rPr lang="en-US" dirty="0"/>
              <a:t>with closed-loop, synced communication with all end-users</a:t>
            </a:r>
          </a:p>
          <a:p>
            <a:pPr lvl="1"/>
            <a:r>
              <a:rPr lang="en-US" dirty="0"/>
              <a:t>Anesthesia providers, technicians, pharmacy</a:t>
            </a:r>
          </a:p>
          <a:p>
            <a:r>
              <a:rPr lang="en-US" b="1" dirty="0"/>
              <a:t>Connected</a:t>
            </a:r>
            <a:r>
              <a:rPr lang="en-US" dirty="0"/>
              <a:t> patients and plans</a:t>
            </a:r>
          </a:p>
          <a:p>
            <a:pPr lvl="1"/>
            <a:r>
              <a:rPr lang="en-US" dirty="0"/>
              <a:t>Trainees have better grasp over each part of the plan as it relates to the patient’s surgery</a:t>
            </a:r>
          </a:p>
          <a:p>
            <a:r>
              <a:rPr lang="en-US" b="1" dirty="0"/>
              <a:t>EFFICIENCY</a:t>
            </a:r>
          </a:p>
          <a:p>
            <a:pPr lvl="1"/>
            <a:r>
              <a:rPr lang="en-US" dirty="0"/>
              <a:t>Decreased “scrambling” of technicians on the AM of surgery</a:t>
            </a:r>
          </a:p>
          <a:p>
            <a:pPr lvl="1"/>
            <a:r>
              <a:rPr lang="en-US" dirty="0"/>
              <a:t>Decreased medication wastage ($$$)</a:t>
            </a:r>
          </a:p>
          <a:p>
            <a:r>
              <a:rPr lang="en-US" dirty="0"/>
              <a:t>Medication dosage checks/balances</a:t>
            </a:r>
          </a:p>
        </p:txBody>
      </p:sp>
    </p:spTree>
    <p:extLst>
      <p:ext uri="{BB962C8B-B14F-4D97-AF65-F5344CB8AC3E}">
        <p14:creationId xmlns:p14="http://schemas.microsoft.com/office/powerpoint/2010/main" val="17781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4476396704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2667000"/>
            <a:ext cx="3098800" cy="3413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Hacking Pediatrics </a:t>
            </a:r>
            <a:r>
              <a:rPr lang="en-US" dirty="0" err="1"/>
              <a:t>Mashup</a:t>
            </a:r>
            <a:r>
              <a:rPr lang="en-US" dirty="0"/>
              <a:t>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BCH – Michael </a:t>
            </a:r>
            <a:r>
              <a:rPr lang="en-US" dirty="0" err="1"/>
              <a:t>Docktor</a:t>
            </a:r>
            <a:r>
              <a:rPr lang="en-US"/>
              <a:t>, MD</a:t>
            </a:r>
            <a:endParaRPr lang="en-US" dirty="0"/>
          </a:p>
          <a:p>
            <a:r>
              <a:rPr lang="en-US" dirty="0"/>
              <a:t>Saturday, November 14, 2015, 8am-8pm</a:t>
            </a:r>
          </a:p>
          <a:p>
            <a:r>
              <a:rPr lang="en-US" dirty="0"/>
              <a:t>Worked with Cerner representatives to program EPAP demo</a:t>
            </a:r>
          </a:p>
          <a:p>
            <a:r>
              <a:rPr lang="en-US" dirty="0"/>
              <a:t>Delivered project pitch in </a:t>
            </a:r>
            <a:br>
              <a:rPr lang="en-US" dirty="0"/>
            </a:br>
            <a:r>
              <a:rPr lang="en-US" dirty="0"/>
              <a:t>front of VCs, software </a:t>
            </a:r>
            <a:br>
              <a:rPr lang="en-US" dirty="0"/>
            </a:br>
            <a:r>
              <a:rPr lang="en-US" dirty="0"/>
              <a:t>company/engineers, </a:t>
            </a:r>
            <a:br>
              <a:rPr lang="en-US" dirty="0"/>
            </a:br>
            <a:r>
              <a:rPr lang="en-US" dirty="0"/>
              <a:t>clinicians</a:t>
            </a:r>
          </a:p>
          <a:p>
            <a:r>
              <a:rPr lang="en-US" dirty="0"/>
              <a:t>Winner: </a:t>
            </a:r>
            <a:br>
              <a:rPr lang="en-US" dirty="0"/>
            </a:br>
            <a:r>
              <a:rPr lang="en-US" dirty="0"/>
              <a:t>“Greatest Institutional Impact”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6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Pediatrics </a:t>
            </a:r>
            <a:r>
              <a:rPr lang="en-US" dirty="0" err="1"/>
              <a:t>Mashup</a:t>
            </a:r>
            <a:r>
              <a:rPr lang="en-US" dirty="0"/>
              <a:t> 2015</a:t>
            </a:r>
          </a:p>
        </p:txBody>
      </p:sp>
      <p:pic>
        <p:nvPicPr>
          <p:cNvPr id="4" name="Picture 3" descr="2015-11-14 11.57.5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94495" y="2399506"/>
            <a:ext cx="4699000" cy="2643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2800" y="1219200"/>
            <a:ext cx="169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November 2015</a:t>
            </a:r>
          </a:p>
        </p:txBody>
      </p:sp>
      <p:pic>
        <p:nvPicPr>
          <p:cNvPr id="7" name="Picture 6" descr="2015-11-14 17.59.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00400"/>
            <a:ext cx="3962400" cy="2971800"/>
          </a:xfrm>
          <a:prstGeom prst="rect">
            <a:avLst/>
          </a:prstGeom>
        </p:spPr>
      </p:pic>
      <p:pic>
        <p:nvPicPr>
          <p:cNvPr id="5" name="Picture 4" descr="2015-11-14 15.54.28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371600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3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2200" b="1" dirty="0"/>
              <a:t>I. EPAP Proof of Concept 			</a:t>
            </a:r>
            <a:r>
              <a:rPr lang="en-US" sz="1800" dirty="0">
                <a:solidFill>
                  <a:srgbClr val="0000FF"/>
                </a:solidFill>
              </a:rPr>
              <a:t>August-November 2015</a:t>
            </a:r>
          </a:p>
          <a:p>
            <a:pPr marL="285750" lvl="1">
              <a:buFontTx/>
              <a:buChar char="-"/>
            </a:pPr>
            <a:r>
              <a:rPr lang="en-US" sz="1800" dirty="0"/>
              <a:t>Hacking Pediatrics / Cerner Meeting</a:t>
            </a:r>
            <a:r>
              <a:rPr lang="en-US" sz="1800" b="1" dirty="0"/>
              <a:t>			</a:t>
            </a:r>
            <a:r>
              <a:rPr lang="en-US" sz="1800" dirty="0">
                <a:solidFill>
                  <a:srgbClr val="0000FF"/>
                </a:solidFill>
              </a:rPr>
              <a:t>November 14, 2015</a:t>
            </a:r>
          </a:p>
          <a:p>
            <a:pPr marL="0" lvl="1" indent="0">
              <a:buNone/>
            </a:pPr>
            <a:r>
              <a:rPr lang="en-US" sz="2200" b="1" dirty="0"/>
              <a:t>II. Cost-Containment/Effectiveness		</a:t>
            </a:r>
            <a:r>
              <a:rPr lang="en-US" sz="1800" dirty="0">
                <a:solidFill>
                  <a:srgbClr val="0000FF"/>
                </a:solidFill>
              </a:rPr>
              <a:t>December – February 2015</a:t>
            </a:r>
            <a:br>
              <a:rPr lang="en-US" sz="1800" b="1" dirty="0"/>
            </a:br>
            <a:r>
              <a:rPr lang="en-US" sz="2200" b="1" dirty="0"/>
              <a:t>Analyses</a:t>
            </a:r>
          </a:p>
          <a:p>
            <a:pPr>
              <a:buFontTx/>
              <a:buChar char="-"/>
            </a:pPr>
            <a:r>
              <a:rPr lang="en-US" sz="1800" dirty="0"/>
              <a:t>Meeting with Dr. Ferrari (Cerner Liaison)		</a:t>
            </a:r>
            <a:r>
              <a:rPr lang="en-US" sz="1800" dirty="0">
                <a:solidFill>
                  <a:srgbClr val="0000FF"/>
                </a:solidFill>
              </a:rPr>
              <a:t>December 11, 2015</a:t>
            </a:r>
          </a:p>
          <a:p>
            <a:pPr>
              <a:buFontTx/>
              <a:buChar char="-"/>
            </a:pPr>
            <a:r>
              <a:rPr lang="en-US" sz="1800" dirty="0"/>
              <a:t>BCH Innovations Team meeting			</a:t>
            </a:r>
            <a:r>
              <a:rPr lang="en-US" sz="1800" dirty="0">
                <a:solidFill>
                  <a:srgbClr val="0000FF"/>
                </a:solidFill>
              </a:rPr>
              <a:t>December 17, 2015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rgbClr val="000000"/>
                </a:solidFill>
              </a:rPr>
              <a:t>TIDO</a:t>
            </a:r>
          </a:p>
          <a:p>
            <a:pPr marL="0" indent="0">
              <a:buNone/>
            </a:pPr>
            <a:r>
              <a:rPr lang="en-US" sz="2200" b="1" dirty="0"/>
              <a:t>II</a:t>
            </a:r>
            <a:r>
              <a:rPr lang="en-US" sz="2200" dirty="0"/>
              <a:t>. </a:t>
            </a:r>
            <a:r>
              <a:rPr lang="en-US" sz="2200" b="1" dirty="0"/>
              <a:t>Feedback / Improvements</a:t>
            </a:r>
            <a:r>
              <a:rPr lang="en-US" sz="2200" dirty="0"/>
              <a:t>			</a:t>
            </a:r>
            <a:r>
              <a:rPr lang="en-US" sz="1800" dirty="0">
                <a:solidFill>
                  <a:srgbClr val="0000FF"/>
                </a:solidFill>
              </a:rPr>
              <a:t>December-February 2016</a:t>
            </a:r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b="1" dirty="0"/>
              <a:t>III. Software Programming</a:t>
            </a:r>
            <a:r>
              <a:rPr lang="en-US" sz="2200" dirty="0">
                <a:solidFill>
                  <a:srgbClr val="3366FF"/>
                </a:solidFill>
              </a:rPr>
              <a:t>			</a:t>
            </a:r>
            <a:r>
              <a:rPr lang="en-US" sz="1800" dirty="0">
                <a:solidFill>
                  <a:srgbClr val="3366FF"/>
                </a:solidFill>
              </a:rPr>
              <a:t>February-August 2016</a:t>
            </a:r>
          </a:p>
          <a:p>
            <a:pPr marL="0" lvl="1" indent="0">
              <a:buNone/>
            </a:pPr>
            <a:r>
              <a:rPr lang="en-US" sz="2200" b="1" dirty="0"/>
              <a:t>IV. Anesthesia Technician / 			</a:t>
            </a:r>
            <a:r>
              <a:rPr lang="en-US" sz="1800" dirty="0">
                <a:solidFill>
                  <a:srgbClr val="3366FF"/>
                </a:solidFill>
              </a:rPr>
              <a:t>February-August 2016</a:t>
            </a:r>
          </a:p>
          <a:p>
            <a:pPr marL="0" lvl="1" indent="0">
              <a:buNone/>
            </a:pPr>
            <a:r>
              <a:rPr lang="en-US" sz="2200" b="1" dirty="0"/>
              <a:t>Pharmacy workflows</a:t>
            </a:r>
          </a:p>
          <a:p>
            <a:pPr marL="0" indent="0">
              <a:buNone/>
            </a:pPr>
            <a:r>
              <a:rPr lang="en-US" sz="2200" b="1" dirty="0"/>
              <a:t>V. Single-Center Implementation Analysis</a:t>
            </a:r>
            <a:r>
              <a:rPr lang="en-US" sz="2200" dirty="0"/>
              <a:t>	</a:t>
            </a:r>
            <a:r>
              <a:rPr lang="en-US" sz="1800" dirty="0">
                <a:solidFill>
                  <a:srgbClr val="0000FF"/>
                </a:solidFill>
              </a:rPr>
              <a:t>August 2016-July 2017</a:t>
            </a:r>
          </a:p>
          <a:p>
            <a:pPr marL="0" indent="0">
              <a:buNone/>
            </a:pPr>
            <a:r>
              <a:rPr lang="en-US" sz="2200" b="1" dirty="0"/>
              <a:t>VI. </a:t>
            </a:r>
            <a:r>
              <a:rPr lang="en-US" sz="2000" b="1" dirty="0"/>
              <a:t>Final Product Development</a:t>
            </a:r>
            <a:r>
              <a:rPr lang="en-US" sz="2000" dirty="0"/>
              <a:t>			</a:t>
            </a:r>
            <a:r>
              <a:rPr lang="en-US" sz="2000" dirty="0">
                <a:solidFill>
                  <a:srgbClr val="3366FF"/>
                </a:solidFill>
              </a:rPr>
              <a:t>late 2017</a:t>
            </a:r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0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Containment /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Assess leftover medication and supply waste</a:t>
            </a:r>
          </a:p>
          <a:p>
            <a:pPr lvl="2"/>
            <a:r>
              <a:rPr lang="en-US" dirty="0"/>
              <a:t>Random sample of OR visits post-procedure to quantify waste, x 1 week</a:t>
            </a:r>
          </a:p>
          <a:p>
            <a:pPr lvl="2"/>
            <a:r>
              <a:rPr lang="en-US" dirty="0"/>
              <a:t>Estimate cost associated with each wastage product</a:t>
            </a:r>
          </a:p>
          <a:p>
            <a:pPr lvl="2"/>
            <a:r>
              <a:rPr lang="en-US" dirty="0"/>
              <a:t>Pre- / Post-Implementation</a:t>
            </a:r>
          </a:p>
          <a:p>
            <a:pPr lvl="2"/>
            <a:r>
              <a:rPr lang="en-US" dirty="0"/>
              <a:t>Single Center RCT</a:t>
            </a:r>
          </a:p>
          <a:p>
            <a:r>
              <a:rPr lang="en-US" dirty="0"/>
              <a:t>Measure End-User Satisfaction</a:t>
            </a:r>
          </a:p>
          <a:p>
            <a:pPr lvl="1"/>
            <a:r>
              <a:rPr lang="en-US" dirty="0"/>
              <a:t>Balance Measures: </a:t>
            </a:r>
          </a:p>
          <a:p>
            <a:pPr lvl="2"/>
            <a:r>
              <a:rPr lang="en-US" dirty="0"/>
              <a:t>Patient Preparation Time</a:t>
            </a:r>
          </a:p>
          <a:p>
            <a:pPr lvl="2"/>
            <a:r>
              <a:rPr lang="en-US" dirty="0"/>
              <a:t>Medication / Equipment Preparation and Allocation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3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BCH is a busy tertiary pediatric hospital with &gt; 35,000 cases/year </a:t>
            </a:r>
          </a:p>
          <a:p>
            <a:pPr lvl="1"/>
            <a:r>
              <a:rPr lang="en-US" dirty="0"/>
              <a:t>~1-9 cases per OR per day</a:t>
            </a:r>
          </a:p>
          <a:p>
            <a:r>
              <a:rPr lang="en-US" dirty="0"/>
              <a:t>12 anesthesia technicians for 54 OR and NORA sites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Incorporation with technician/pharmacy workflow (“OR Dashboard”)</a:t>
            </a:r>
          </a:p>
          <a:p>
            <a:pPr lvl="1"/>
            <a:r>
              <a:rPr lang="en-US" dirty="0"/>
              <a:t>Touch-screen Grid system, arranged by OR, swipe for consecutive cases</a:t>
            </a:r>
          </a:p>
          <a:p>
            <a:pPr lvl="1"/>
            <a:r>
              <a:rPr lang="en-US" dirty="0"/>
              <a:t>Real-time notification system for changes (Box?)</a:t>
            </a:r>
          </a:p>
          <a:p>
            <a:r>
              <a:rPr lang="en-US" dirty="0"/>
              <a:t>Weight-based calculations</a:t>
            </a:r>
          </a:p>
          <a:p>
            <a:pPr lvl="1"/>
            <a:r>
              <a:rPr lang="en-US" dirty="0"/>
              <a:t>e.g. , medications, fluid management</a:t>
            </a:r>
          </a:p>
        </p:txBody>
      </p:sp>
    </p:spTree>
    <p:extLst>
      <p:ext uri="{BB962C8B-B14F-4D97-AF65-F5344CB8AC3E}">
        <p14:creationId xmlns:p14="http://schemas.microsoft.com/office/powerpoint/2010/main" val="157842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reference chart and decision-making algorithms</a:t>
            </a:r>
          </a:p>
          <a:p>
            <a:r>
              <a:rPr lang="en-US" dirty="0"/>
              <a:t>Case- or Specialty-Specific </a:t>
            </a:r>
            <a:r>
              <a:rPr lang="en-US" dirty="0" err="1"/>
              <a:t>Ordersets</a:t>
            </a:r>
            <a:r>
              <a:rPr lang="en-US" dirty="0"/>
              <a:t> or “</a:t>
            </a:r>
            <a:r>
              <a:rPr lang="en-US" dirty="0" err="1"/>
              <a:t>PowerPlans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craniosynostosis</a:t>
            </a:r>
            <a:r>
              <a:rPr lang="en-US" dirty="0"/>
              <a:t>, tonsillectomies, solid organ transplants, cardiac bypass cases, etc.</a:t>
            </a:r>
          </a:p>
          <a:p>
            <a:pPr lvl="1"/>
            <a:r>
              <a:rPr lang="en-US" dirty="0"/>
              <a:t>Individual items can be modified (similar to our Cerner EHR </a:t>
            </a:r>
            <a:r>
              <a:rPr lang="en-US" dirty="0" err="1"/>
              <a:t>Powerchart</a:t>
            </a:r>
            <a:r>
              <a:rPr lang="en-US" dirty="0"/>
              <a:t> </a:t>
            </a:r>
            <a:r>
              <a:rPr lang="en-US" dirty="0" err="1"/>
              <a:t>Ordersets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Development Team</a:t>
            </a:r>
          </a:p>
          <a:p>
            <a:pPr lvl="1"/>
            <a:r>
              <a:rPr lang="en-US" dirty="0"/>
              <a:t>Clinical:</a:t>
            </a:r>
          </a:p>
          <a:p>
            <a:pPr lvl="2"/>
            <a:r>
              <a:rPr lang="en-US" dirty="0"/>
              <a:t>Aalap Shah, MD: Clinical Fellow in Anesthesia</a:t>
            </a:r>
          </a:p>
          <a:p>
            <a:pPr lvl="2"/>
            <a:r>
              <a:rPr lang="en-US" dirty="0"/>
              <a:t>Carlos Munoz, MD: Senior Associate in Anesthesia</a:t>
            </a:r>
          </a:p>
          <a:p>
            <a:pPr lvl="2"/>
            <a:r>
              <a:rPr lang="en-US" dirty="0"/>
              <a:t>Skip Kitchen: Lead Anesthesia Technician</a:t>
            </a:r>
          </a:p>
          <a:p>
            <a:pPr lvl="1"/>
            <a:r>
              <a:rPr lang="en-US" dirty="0"/>
              <a:t>System Engineer / Software Developer</a:t>
            </a:r>
          </a:p>
          <a:p>
            <a:pPr lvl="2"/>
            <a:r>
              <a:rPr lang="en-US" dirty="0"/>
              <a:t>Juan Garcia</a:t>
            </a:r>
          </a:p>
          <a:p>
            <a:pPr lvl="2"/>
            <a:r>
              <a:rPr lang="en-US" dirty="0" err="1"/>
              <a:t>Roshan</a:t>
            </a:r>
            <a:r>
              <a:rPr lang="en-US" dirty="0"/>
              <a:t> </a:t>
            </a:r>
            <a:r>
              <a:rPr lang="en-US" dirty="0" err="1"/>
              <a:t>Mahareddy</a:t>
            </a:r>
            <a:endParaRPr lang="en-US" dirty="0"/>
          </a:p>
          <a:p>
            <a:pPr lvl="2"/>
            <a:r>
              <a:rPr lang="en-US" dirty="0"/>
              <a:t>Sam </a:t>
            </a:r>
            <a:r>
              <a:rPr lang="en-US" dirty="0" err="1"/>
              <a:t>Lambson</a:t>
            </a:r>
            <a:r>
              <a:rPr lang="en-US" dirty="0"/>
              <a:t>, Director of Open Development</a:t>
            </a:r>
          </a:p>
          <a:p>
            <a:pPr lvl="1"/>
            <a:r>
              <a:rPr lang="en-US" dirty="0"/>
              <a:t>Consultants</a:t>
            </a:r>
          </a:p>
          <a:p>
            <a:pPr lvl="2"/>
            <a:r>
              <a:rPr lang="en-US" dirty="0"/>
              <a:t>Stephanie Grant, MD: Fellow in Cardiac Anesthesia </a:t>
            </a:r>
          </a:p>
          <a:p>
            <a:pPr lvl="2"/>
            <a:r>
              <a:rPr lang="en-US" dirty="0"/>
              <a:t>Sandra Lee: Anesthesia Technician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Shortcomings</a:t>
            </a:r>
          </a:p>
          <a:p>
            <a:r>
              <a:rPr lang="en-US" dirty="0"/>
              <a:t>Anesthesia plan </a:t>
            </a:r>
            <a:r>
              <a:rPr lang="en-US" u="sng" dirty="0"/>
              <a:t>disconnected</a:t>
            </a:r>
            <a:r>
              <a:rPr lang="en-US" dirty="0"/>
              <a:t> from plan</a:t>
            </a:r>
          </a:p>
          <a:p>
            <a:pPr lvl="1"/>
            <a:r>
              <a:rPr lang="en-US" dirty="0"/>
              <a:t>EHR patient information </a:t>
            </a:r>
            <a:r>
              <a:rPr lang="en-US" dirty="0">
                <a:sym typeface="Wingdings"/>
              </a:rPr>
              <a:t> “scribbled” pen/paper a</a:t>
            </a:r>
            <a:r>
              <a:rPr lang="en-US" dirty="0"/>
              <a:t>nesthetic plans </a:t>
            </a:r>
          </a:p>
          <a:p>
            <a:pPr lvl="1"/>
            <a:r>
              <a:rPr lang="en-US" dirty="0"/>
              <a:t>Anesthetic plans often missing components, not well-connected to medical history, or disorganized</a:t>
            </a:r>
          </a:p>
          <a:p>
            <a:r>
              <a:rPr lang="en-US" u="sng" dirty="0"/>
              <a:t>Does not communicate with end-users</a:t>
            </a:r>
          </a:p>
          <a:p>
            <a:pPr lvl="1"/>
            <a:r>
              <a:rPr lang="en-US" dirty="0"/>
              <a:t>Technicians</a:t>
            </a:r>
          </a:p>
          <a:p>
            <a:pPr lvl="1"/>
            <a:r>
              <a:rPr lang="en-US" dirty="0"/>
              <a:t>Pharmacists</a:t>
            </a:r>
          </a:p>
        </p:txBody>
      </p:sp>
    </p:spTree>
    <p:extLst>
      <p:ext uri="{BB962C8B-B14F-4D97-AF65-F5344CB8AC3E}">
        <p14:creationId xmlns:p14="http://schemas.microsoft.com/office/powerpoint/2010/main" val="361194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Consequences</a:t>
            </a:r>
            <a:endParaRPr lang="en-US" dirty="0"/>
          </a:p>
          <a:p>
            <a:r>
              <a:rPr lang="en-US" dirty="0"/>
              <a:t>Limited availability of high-demand equipment (especially for first-case starts)</a:t>
            </a:r>
          </a:p>
          <a:p>
            <a:r>
              <a:rPr lang="en-US" dirty="0"/>
              <a:t>Frequent wastage of unused / extraneous medications</a:t>
            </a:r>
          </a:p>
          <a:p>
            <a:r>
              <a:rPr lang="en-US" dirty="0"/>
              <a:t>Manual calculation of weight-based dosing is time-costly and error-prone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3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077200" cy="2890912"/>
          </a:xfrm>
        </p:spPr>
      </p:pic>
    </p:spTree>
    <p:extLst>
      <p:ext uri="{BB962C8B-B14F-4D97-AF65-F5344CB8AC3E}">
        <p14:creationId xmlns:p14="http://schemas.microsoft.com/office/powerpoint/2010/main" val="267362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Proof of Concept - EPAP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377828" cy="444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324" y="1143000"/>
            <a:ext cx="324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I. Input Worksheet</a:t>
            </a:r>
            <a:r>
              <a:rPr lang="en-US" sz="2000" dirty="0"/>
              <a:t> – “MENU”</a:t>
            </a:r>
            <a:endParaRPr lang="en-US" sz="2000" u="sng" dirty="0"/>
          </a:p>
        </p:txBody>
      </p:sp>
      <p:sp>
        <p:nvSpPr>
          <p:cNvPr id="18" name="Rounded Rectangle 17"/>
          <p:cNvSpPr/>
          <p:nvPr/>
        </p:nvSpPr>
        <p:spPr>
          <a:xfrm>
            <a:off x="1447800" y="2286000"/>
            <a:ext cx="3505200" cy="3429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24400" y="2255108"/>
            <a:ext cx="3505200" cy="342900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1544" y="1752486"/>
            <a:ext cx="1055482" cy="369332"/>
          </a:xfrm>
          <a:prstGeom prst="rect">
            <a:avLst/>
          </a:prstGeom>
          <a:noFill/>
          <a:ln w="41275" cmpd="thinThick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 Setup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914400" cy="2971800"/>
          </a:xfrm>
          <a:prstGeom prst="rect">
            <a:avLst/>
          </a:prstGeom>
          <a:solidFill>
            <a:srgbClr val="FF0000">
              <a:alpha val="25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081" y="1783378"/>
            <a:ext cx="1617815" cy="646331"/>
          </a:xfrm>
          <a:prstGeom prst="rect">
            <a:avLst/>
          </a:prstGeom>
          <a:noFill/>
          <a:ln w="41275" cmpd="thinThick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Demographics/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Dosing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4830" y="1754201"/>
            <a:ext cx="1414170" cy="369332"/>
          </a:xfrm>
          <a:prstGeom prst="rect">
            <a:avLst/>
          </a:prstGeom>
          <a:noFill/>
          <a:ln w="41275" cmpd="thinThick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Drug Choices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5" t="46924" r="22974"/>
          <a:stretch/>
        </p:blipFill>
        <p:spPr>
          <a:xfrm>
            <a:off x="2895600" y="4419600"/>
            <a:ext cx="488976" cy="4309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19450" r="38830" b="25263"/>
          <a:stretch/>
        </p:blipFill>
        <p:spPr>
          <a:xfrm>
            <a:off x="6306074" y="3352800"/>
            <a:ext cx="609600" cy="3048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57870" y="1219200"/>
            <a:ext cx="26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September - October 2015</a:t>
            </a:r>
          </a:p>
        </p:txBody>
      </p:sp>
    </p:spTree>
    <p:extLst>
      <p:ext uri="{BB962C8B-B14F-4D97-AF65-F5344CB8AC3E}">
        <p14:creationId xmlns:p14="http://schemas.microsoft.com/office/powerpoint/2010/main" val="33490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8229600" cy="1143000"/>
          </a:xfrm>
        </p:spPr>
        <p:txBody>
          <a:bodyPr/>
          <a:lstStyle/>
          <a:p>
            <a:r>
              <a:rPr lang="en-US" dirty="0"/>
              <a:t>EPAP – Proof of Concept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600" y="228600"/>
            <a:ext cx="7745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7" name="Picture 6" descr="Screen Shot 2015-11-14 at 4.29.3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3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EPAP – Proof of 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304800"/>
            <a:ext cx="9797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9" name="Picture 8" descr="anesthesia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" y="9906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EPAP – Cerner Integration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1752600"/>
            <a:ext cx="8458200" cy="4364384"/>
            <a:chOff x="228600" y="1676400"/>
            <a:chExt cx="8458200" cy="4364384"/>
          </a:xfrm>
        </p:grpSpPr>
        <p:pic>
          <p:nvPicPr>
            <p:cNvPr id="4" name="Picture 3" descr="Screen Shot 2015-11-20 at 6.28.14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676400"/>
              <a:ext cx="8458200" cy="4364384"/>
            </a:xfrm>
            <a:prstGeom prst="rect">
              <a:avLst/>
            </a:prstGeom>
          </p:spPr>
        </p:pic>
        <p:pic>
          <p:nvPicPr>
            <p:cNvPr id="5" name="Picture 4" descr="Screen Shot 2015-11-14 at 4.29.34 P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981200"/>
              <a:ext cx="5410200" cy="343259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81000" y="11824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SMART-On-FHIR </a:t>
            </a:r>
            <a:r>
              <a:rPr lang="en-US" dirty="0"/>
              <a:t>Technology for EHR Integration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smarthealthit.org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4040"/>
      </p:ext>
    </p:extLst>
  </p:cSld>
  <p:clrMapOvr>
    <a:masterClrMapping/>
  </p:clrMapOvr>
</p:sld>
</file>

<file path=ppt/theme/theme1.xml><?xml version="1.0" encoding="utf-8"?>
<a:theme xmlns:a="http://schemas.openxmlformats.org/drawingml/2006/main" name="Lynne Formal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BCH Formal White</Template>
  <TotalTime>7274</TotalTime>
  <Words>678</Words>
  <Application>Microsoft Office PowerPoint</Application>
  <PresentationFormat>On-screen Show (4:3)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</vt:lpstr>
      <vt:lpstr>Lynne Formal with Logo</vt:lpstr>
      <vt:lpstr>Electronic  Pre-Operative Anesthetic Plan (EPAP): Proof of Concept</vt:lpstr>
      <vt:lpstr>Introduction</vt:lpstr>
      <vt:lpstr>Introduction</vt:lpstr>
      <vt:lpstr>Introduction</vt:lpstr>
      <vt:lpstr>PowerPoint Presentation</vt:lpstr>
      <vt:lpstr>Proof of Concept - EPAP</vt:lpstr>
      <vt:lpstr>EPAP – Proof of Concept</vt:lpstr>
      <vt:lpstr>PowerPoint Presentation</vt:lpstr>
      <vt:lpstr>EPAP – Cerner Integration</vt:lpstr>
      <vt:lpstr>EPAP - Workflow</vt:lpstr>
      <vt:lpstr>EPAP - Workflow</vt:lpstr>
      <vt:lpstr>Electronic Pre-Operative Anesthetic Plan</vt:lpstr>
      <vt:lpstr>The Competition</vt:lpstr>
      <vt:lpstr>Revenue / Costs</vt:lpstr>
      <vt:lpstr>Benefits</vt:lpstr>
      <vt:lpstr>Hacking Pediatrics Mashup 2015</vt:lpstr>
      <vt:lpstr>Hacking Pediatrics Mashup 2015</vt:lpstr>
      <vt:lpstr>Timeline</vt:lpstr>
      <vt:lpstr>Cost Containment / Effect Size</vt:lpstr>
      <vt:lpstr>Feedback / Improvements</vt:lpstr>
      <vt:lpstr>Feedback / Improvements</vt:lpstr>
      <vt:lpstr>Thank you!</vt:lpstr>
    </vt:vector>
  </TitlesOfParts>
  <Company>Children's Hospital, Boston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 Pre-Operative Anesthetic Plan (EPAP): Proof of Concept</dc:title>
  <dc:creator>Aalap Shah</dc:creator>
  <cp:lastModifiedBy>William Pitts</cp:lastModifiedBy>
  <cp:revision>70</cp:revision>
  <dcterms:created xsi:type="dcterms:W3CDTF">2015-09-23T00:10:36Z</dcterms:created>
  <dcterms:modified xsi:type="dcterms:W3CDTF">2017-09-06T12:01:27Z</dcterms:modified>
</cp:coreProperties>
</file>