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8"/>
  </p:notesMasterIdLst>
  <p:sldIdLst>
    <p:sldId id="256" r:id="rId2"/>
    <p:sldId id="257" r:id="rId3"/>
    <p:sldId id="281" r:id="rId4"/>
    <p:sldId id="353" r:id="rId5"/>
    <p:sldId id="358" r:id="rId6"/>
    <p:sldId id="357" r:id="rId7"/>
    <p:sldId id="343" r:id="rId8"/>
    <p:sldId id="344" r:id="rId9"/>
    <p:sldId id="352" r:id="rId10"/>
    <p:sldId id="380" r:id="rId11"/>
    <p:sldId id="351" r:id="rId12"/>
    <p:sldId id="381" r:id="rId13"/>
    <p:sldId id="345" r:id="rId14"/>
    <p:sldId id="382" r:id="rId15"/>
    <p:sldId id="346" r:id="rId16"/>
    <p:sldId id="359" r:id="rId17"/>
    <p:sldId id="364" r:id="rId18"/>
    <p:sldId id="388" r:id="rId19"/>
    <p:sldId id="360" r:id="rId20"/>
    <p:sldId id="363" r:id="rId21"/>
    <p:sldId id="361" r:id="rId22"/>
    <p:sldId id="362" r:id="rId23"/>
    <p:sldId id="347" r:id="rId24"/>
    <p:sldId id="365" r:id="rId25"/>
    <p:sldId id="348" r:id="rId26"/>
    <p:sldId id="349" r:id="rId27"/>
    <p:sldId id="366" r:id="rId28"/>
    <p:sldId id="367" r:id="rId29"/>
    <p:sldId id="373" r:id="rId30"/>
    <p:sldId id="374" r:id="rId31"/>
    <p:sldId id="375" r:id="rId32"/>
    <p:sldId id="368" r:id="rId33"/>
    <p:sldId id="369" r:id="rId34"/>
    <p:sldId id="370" r:id="rId35"/>
    <p:sldId id="376" r:id="rId36"/>
    <p:sldId id="377" r:id="rId37"/>
    <p:sldId id="387" r:id="rId38"/>
    <p:sldId id="393" r:id="rId39"/>
    <p:sldId id="389" r:id="rId40"/>
    <p:sldId id="390" r:id="rId41"/>
    <p:sldId id="391" r:id="rId42"/>
    <p:sldId id="392" r:id="rId43"/>
    <p:sldId id="379" r:id="rId44"/>
    <p:sldId id="383" r:id="rId45"/>
    <p:sldId id="394" r:id="rId46"/>
    <p:sldId id="378" r:id="rId47"/>
    <p:sldId id="384" r:id="rId48"/>
    <p:sldId id="385" r:id="rId49"/>
    <p:sldId id="386" r:id="rId50"/>
    <p:sldId id="371" r:id="rId51"/>
    <p:sldId id="372" r:id="rId52"/>
    <p:sldId id="399" r:id="rId53"/>
    <p:sldId id="422" r:id="rId54"/>
    <p:sldId id="404" r:id="rId55"/>
    <p:sldId id="350" r:id="rId56"/>
    <p:sldId id="406" r:id="rId57"/>
    <p:sldId id="395" r:id="rId58"/>
    <p:sldId id="396" r:id="rId59"/>
    <p:sldId id="400" r:id="rId60"/>
    <p:sldId id="397" r:id="rId61"/>
    <p:sldId id="412" r:id="rId62"/>
    <p:sldId id="413" r:id="rId63"/>
    <p:sldId id="414" r:id="rId64"/>
    <p:sldId id="416" r:id="rId65"/>
    <p:sldId id="417" r:id="rId66"/>
    <p:sldId id="418" r:id="rId67"/>
    <p:sldId id="419" r:id="rId68"/>
    <p:sldId id="398" r:id="rId69"/>
    <p:sldId id="401" r:id="rId70"/>
    <p:sldId id="407" r:id="rId71"/>
    <p:sldId id="402" r:id="rId72"/>
    <p:sldId id="408" r:id="rId73"/>
    <p:sldId id="409" r:id="rId74"/>
    <p:sldId id="415" r:id="rId75"/>
    <p:sldId id="410" r:id="rId76"/>
    <p:sldId id="411" r:id="rId77"/>
    <p:sldId id="403" r:id="rId78"/>
    <p:sldId id="421" r:id="rId79"/>
    <p:sldId id="423" r:id="rId80"/>
    <p:sldId id="424" r:id="rId81"/>
    <p:sldId id="425" r:id="rId82"/>
    <p:sldId id="426" r:id="rId83"/>
    <p:sldId id="341" r:id="rId84"/>
    <p:sldId id="405" r:id="rId85"/>
    <p:sldId id="342" r:id="rId86"/>
    <p:sldId id="420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0000CC"/>
    <a:srgbClr val="FFC5C5"/>
    <a:srgbClr val="FF33CC"/>
    <a:srgbClr val="006600"/>
    <a:srgbClr val="3333FF"/>
    <a:srgbClr val="FFBDBD"/>
    <a:srgbClr val="B7B7FF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86084" autoAdjust="0"/>
  </p:normalViewPr>
  <p:slideViewPr>
    <p:cSldViewPr>
      <p:cViewPr varScale="1">
        <p:scale>
          <a:sx n="128" d="100"/>
          <a:sy n="128" d="100"/>
        </p:scale>
        <p:origin x="26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FF21E-EC4D-402C-A8B9-667E4032678C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33E84-6385-41D0-8ED3-74655242C4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3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+_tre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aseline="0" dirty="0" smtClean="0"/>
              <a:t>slides of this Big Data </a:t>
            </a:r>
            <a:r>
              <a:rPr lang="en-US" dirty="0" smtClean="0"/>
              <a:t>course</a:t>
            </a:r>
            <a:r>
              <a:rPr lang="en-US" baseline="0" dirty="0" smtClean="0"/>
              <a:t> used some public slides/materials on the Web. I would like to acknowledge these resources, and please let me know if I failed to cite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00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Guttman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R-trees: a dynamic index structure for spatial searching. In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SIGMOD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1984.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11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Guttman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R-trees: a dynamic index structure for spatial searching. In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SIGMOD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1984.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89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Guttman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R-trees: a dynamic index structure for spatial searching. In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SIGMOD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1984.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14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Guttman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R-trees: a dynamic index structure for spatial searching. In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SIGMOD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1984.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02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Guttman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R-trees: a dynamic index structure for spatial searching. In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SIGMOD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1984.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99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http://infolab.usc.edu/csci587/Fall2016/slides/session3-spatial-index-rtree.pdf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23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T.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Sellis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N.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Roussopoulos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and C.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Faloutsos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The R</a:t>
            </a:r>
            <a:r>
              <a:rPr lang="en-US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-Tree: A dynamic index for multi-dimensional objects. In </a:t>
            </a:r>
            <a:r>
              <a:rPr lang="en-US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VLDB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1987.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10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T.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Sellis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N.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Roussopoulos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and C.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Faloutsos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The R</a:t>
            </a:r>
            <a:r>
              <a:rPr lang="en-US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-Tree: A dynamic index for multi-dimensional objects. In </a:t>
            </a:r>
            <a:r>
              <a:rPr lang="en-US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VLDB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1987.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4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https://en.wikipedia.org/wiki/R%2B_tree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78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https://en.wikipedia.org/wiki/R%2B_tree#Advantages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0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27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30171" indent="-280835" defTabSz="91427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23340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572677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22013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04042F6-9FDA-426C-86F9-346C8313DE21}" type="slidenum">
              <a:rPr lang="en-US" altLang="zh-CN">
                <a:solidFill>
                  <a:prstClr val="black"/>
                </a:solidFill>
              </a:rPr>
              <a:pPr eaLnBrk="1" hangingPunct="1"/>
              <a:t>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61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https://en.wikipedia.org/wiki/R*_tree</a:t>
            </a:r>
          </a:p>
          <a:p>
            <a:r>
              <a:rPr lang="en-US" dirty="0" smtClean="0"/>
              <a:t>http://infolab.usc.edu/csci587/Fall2016/slides/session3-spatial-index-rtree.pdf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17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N. Beckmann, H.-P.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Kriegel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R. Schneider, and B. Seeger. The R*-tree: an efficient and robust access method for points and rectangles. In </a:t>
            </a:r>
            <a:r>
              <a:rPr lang="en-US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SIGMOD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1990.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4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http://infolab.usc.edu/csci587/Fall2016/slides/session3-spatial-index-rtree.pdf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34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https://en.wikipedia.org/wiki/Curse_of_dimensionality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Berchtold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 A.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Keim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H.-P.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Kriegel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X-tree: An Index Structure for High-Dimensional Data. In </a:t>
            </a:r>
            <a:r>
              <a:rPr lang="en-US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VLDB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1996.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031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Berchtold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 A.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Keim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H.-P.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Kriegel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X-tree: An Index Structure for High-Dimensional Data. In </a:t>
            </a:r>
            <a:r>
              <a:rPr lang="en-US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VLDB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1996.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42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Berchtold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 A.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Keim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H.-P.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Kriegel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X-tree: An Index Structure for High-Dimensional Data. In </a:t>
            </a:r>
            <a:r>
              <a:rPr lang="en-US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VLDB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1996.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433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Berchtold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 A.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Keim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H.-P.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Kriegel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X-tree: An Index Structure for High-Dimensional Data. In </a:t>
            </a:r>
            <a:r>
              <a:rPr lang="en-US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VLDB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1996.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833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Berchtold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 A.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Keim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H.-P.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Kriegel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X-tree: An Index Structure for High-Dimensional Data. In </a:t>
            </a:r>
            <a:r>
              <a:rPr lang="en-US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VLDB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1996.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8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Berchtold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 A.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Keim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H.-P.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Kriegel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X-tree: An Index Structure for High-Dimensional Data. In </a:t>
            </a:r>
            <a:r>
              <a:rPr lang="en-US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VLDB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1996.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298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http://www.cs.uml.edu/~cchen/580-S06/reading/WJ96.pdf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A. White and R. Jain. Similarity Indexing with the SS-tree. In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1996.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96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27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30171" indent="-280835" defTabSz="91427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23340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572677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22013" indent="-224668" defTabSz="91427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04042F6-9FDA-426C-86F9-346C8313DE21}" type="slidenum">
              <a:rPr lang="en-US" altLang="zh-CN">
                <a:solidFill>
                  <a:prstClr val="black"/>
                </a:solidFill>
              </a:rPr>
              <a:pPr eaLnBrk="1" hangingPunct="1"/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0534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N. Katayama and S. Satoh. The SR-tree: an index structure for high-dimensional nearest neighbor queries. In </a:t>
            </a:r>
            <a:r>
              <a:rPr lang="en-US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SIGMOD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1997.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979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https://pdfs.semanticscholar.org/20b5/fc20821968a2e990183ee4613c591951597c.pdf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627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P. Ciaccia, M. Patella, and P. Zezula. </a:t>
            </a: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M-tree An Efficient Access Method for Similarity Search in Metric Spaces. In </a:t>
            </a:r>
            <a:r>
              <a:rPr lang="en-US" sz="12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VLDB</a:t>
            </a: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1997.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374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http://repository.cmu.edu/cgi/viewcontent.cgi?article=1551&amp;context=compsci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https://en.wikipedia.org/wiki/Edit_distance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05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https://en.wikipedia.org/wiki/Jaccard_index</a:t>
            </a:r>
          </a:p>
          <a:p>
            <a:endParaRPr lang="en-US" dirty="0" smtClean="0"/>
          </a:p>
          <a:p>
            <a:r>
              <a:rPr lang="en-US" dirty="0" smtClean="0"/>
              <a:t>https://en.wikipedia.org/wiki/Hausdorff_distance</a:t>
            </a:r>
          </a:p>
          <a:p>
            <a:r>
              <a:rPr lang="en-US" dirty="0" smtClean="0"/>
              <a:t>http://cgm.cs.mcgill.ca/~godfried/teaching/cg-projects/98/normand/main.html#whatis</a:t>
            </a:r>
          </a:p>
          <a:p>
            <a:endParaRPr lang="en-US" dirty="0" smtClean="0"/>
          </a:p>
          <a:p>
            <a:r>
              <a:rPr lang="en-US" dirty="0" smtClean="0"/>
              <a:t>http://vellum.cz/~mikc/oss-projects/CarRecognition/doc/dp/node29.html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520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https://en.wikipedia.org/wiki/Hamming_distance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042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http://www.nmis.isti.cnr.it/amato/similarity-search-book/SAC-07-tutorial.pdf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490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77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790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http://www.nmis.isti.cnr.it/amato/similarity-search-book/SAC-07-tutorial.pdf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36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https://en.wikipedia.org/wiki/K-d_tree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132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308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https://en.wikipedia.org/wiki/Inverted_index</a:t>
            </a:r>
          </a:p>
          <a:p>
            <a:endParaRPr lang="en-US" dirty="0" smtClean="0"/>
          </a:p>
          <a:p>
            <a:r>
              <a:rPr lang="en-US" dirty="0" smtClean="0"/>
              <a:t>cecs.wright.edu/~</a:t>
            </a:r>
            <a:r>
              <a:rPr lang="en-US" dirty="0" err="1" smtClean="0"/>
              <a:t>tkprasad</a:t>
            </a:r>
            <a:r>
              <a:rPr lang="en-US" dirty="0" smtClean="0"/>
              <a:t>/courses/cs499/L03InvertedIndex.ppt</a:t>
            </a:r>
          </a:p>
          <a:p>
            <a:endParaRPr lang="en-US" dirty="0" smtClean="0"/>
          </a:p>
          <a:p>
            <a:r>
              <a:rPr lang="en-US" dirty="0" smtClean="0"/>
              <a:t>www.csdl.tamu.edu/~shipman/courses/cpsc315/slides/inverted-index.ppt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124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www.csdl.tamu.edu/~shipman/courses/cpsc315/slides/inverted-index.ppt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954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5EA546-4EC7-42FD-A73C-8D22DC63A7E9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www.csdl.tamu.edu/~shipman/courses/cpsc315/slides/inverted-index.ppt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V. </a:t>
            </a:r>
            <a:r>
              <a:rPr lang="en-US" dirty="0" err="1" smtClean="0"/>
              <a:t>Hristidis</a:t>
            </a:r>
            <a:r>
              <a:rPr lang="en-US" dirty="0" smtClean="0"/>
              <a:t> and Y. </a:t>
            </a:r>
            <a:r>
              <a:rPr lang="en-US" dirty="0" err="1" smtClean="0"/>
              <a:t>Papakonstantinou</a:t>
            </a:r>
            <a:r>
              <a:rPr lang="en-US" dirty="0" smtClean="0"/>
              <a:t>. Discover: Keyword search in relational databases. In VLDB, 2002.</a:t>
            </a:r>
          </a:p>
          <a:p>
            <a:endParaRPr lang="en-US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67423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</a:t>
            </a:r>
            <a:r>
              <a:rPr lang="en-US" dirty="0" err="1" smtClean="0"/>
              <a:t>Tf</a:t>
            </a:r>
            <a:r>
              <a:rPr lang="en-US" dirty="0" smtClean="0"/>
              <a:t>–</a:t>
            </a:r>
            <a:r>
              <a:rPr lang="en-US" dirty="0" err="1" smtClean="0"/>
              <a:t>idf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316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</a:t>
            </a:r>
            <a:r>
              <a:rPr lang="en-US" dirty="0" err="1" smtClean="0"/>
              <a:t>Tf</a:t>
            </a:r>
            <a:r>
              <a:rPr lang="en-US" dirty="0" smtClean="0"/>
              <a:t>–</a:t>
            </a:r>
            <a:r>
              <a:rPr lang="en-US" dirty="0" err="1" smtClean="0"/>
              <a:t>idf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525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</a:t>
            </a:r>
            <a:r>
              <a:rPr lang="en-US" dirty="0" err="1" smtClean="0"/>
              <a:t>Tf</a:t>
            </a:r>
            <a:r>
              <a:rPr lang="en-US" dirty="0" smtClean="0"/>
              <a:t>–</a:t>
            </a:r>
            <a:r>
              <a:rPr lang="en-US" dirty="0" err="1" smtClean="0"/>
              <a:t>idf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114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https://web.stanford.edu/class/cs276/handouts/lecture6-tfidf.ppt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024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C99AF-8A2C-49E6-9F56-CA8D3635B974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www.csdl.tamu.edu/~shipman/courses/cpsc315/slides/inverted-index.ppt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89121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B689D-5E68-4695-8659-9EA4094151EB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www.csdl.tamu.edu/~shipman/courses/cpsc315/slides/inverted-index.ppt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7839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1165BD-1DF9-4F53-9FA1-438D6B8D8A6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https://www.csee.umbc.edu/courses/undergraduate/341/fall07/Lectures/KDTree/KDTrees.ppt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20086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https://en.wikipedia.org/wiki/Locality-sensitive_hashing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19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https://users.soe.ucsc.edu/~niejiazhong/slides/kumar.pdf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721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https://en.wikipedia.org/wiki/Jaccard_index</a:t>
            </a:r>
          </a:p>
          <a:p>
            <a:endParaRPr lang="en-US" dirty="0" smtClean="0"/>
          </a:p>
          <a:p>
            <a:r>
              <a:rPr lang="en-US" dirty="0" smtClean="0"/>
              <a:t>https://users.soe.ucsc.edu/~niejiazhong/slides/kumar.pdf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611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https://en.wikipedia.org/wiki/Locality-sensitive_hashing#LSH_algorithm_for_nearest_neighbor_search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28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CE721-CC4D-4390-A7DE-57DA3877AA9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https://www.csee.umbc.edu/courses/undergraduate/341/fall07/Lectures/KDTree/KDTrees.ppt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How about k-D-</a:t>
            </a:r>
            <a:r>
              <a:rPr lang="en-US" altLang="en-US" dirty="0" err="1" smtClean="0"/>
              <a:t>Btree</a:t>
            </a:r>
            <a:r>
              <a:rPr lang="en-US" altLang="en-US" dirty="0" smtClean="0"/>
              <a:t>?</a:t>
            </a:r>
            <a:r>
              <a:rPr lang="en-US" altLang="en-US" baseline="0" dirty="0" smtClean="0"/>
              <a:t> http://repository.cmu.edu/cgi/viewcontent.cgi?article=3451&amp;context=compsci </a:t>
            </a:r>
          </a:p>
          <a:p>
            <a:endParaRPr lang="en-US" altLang="en-US" baseline="0" dirty="0" smtClean="0"/>
          </a:p>
          <a:p>
            <a:r>
              <a:rPr lang="en-US" dirty="0" smtClean="0"/>
              <a:t>The K-D-B-Tree : a search structure for large multidimensional dynamic indexes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2169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Guttman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R-trees: a dynamic index structure for spatial searching. In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SIGMOD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1984.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http://cglab.ca/~cdillaba/comp5409_project/R_Trees.html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https://en.wikipedia.org/wiki/B%2B_tree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59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http://sysnet.ucsd.edu/~cfleizac/cse262/R-Trees.ppt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82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http://infolab.usc.edu/csci587/Fall2016/slides/session3-spatial-index-rtree.pdf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Bulk loading</a:t>
            </a:r>
            <a:r>
              <a:rPr lang="en-US" alt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R-tree</a:t>
            </a:r>
            <a:endParaRPr lang="en-US" dirty="0" smtClean="0"/>
          </a:p>
          <a:p>
            <a:r>
              <a:rPr lang="en-US" dirty="0" smtClean="0"/>
              <a:t>http://ftp.informatik.rwth-aachen.de/Publications/CEUR-WS/Vol-74/files/FORUM_18.pdf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3E84-6385-41D0-8ED3-74655242C4C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0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58099E-2FB3-4AE7-8B19-9FB9B614AB2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64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5C193-50C7-4EAC-8F23-9605DDFD994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39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556F6-CC10-40A0-BEBD-D1C8D9DD325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42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383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4143C-3574-47BD-8AAD-34B80097BC1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11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2F5DA-90B2-4D51-8478-A1F31B98EE3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67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67985-D365-4D14-9DC2-77325BD78F0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36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B9242D8-F8DF-4750-9687-EDC89A7B49D5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7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84647EE-E56E-4E99-887D-FE3F26565484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69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CD282-BBD1-4B81-8DF8-E0A19C24518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70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320C7-C108-4F81-8E78-3DAD5C5742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67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8C0897-8DF3-409E-A4A0-CAF434E18AE0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2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https://pdfs.semanticscholar.org/83f6/d2b79b68af1115db013907df78b96dd82ea7.pdf" TargetMode="External"/><Relationship Id="rId3" Type="http://schemas.openxmlformats.org/officeDocument/2006/relationships/hyperlink" Target="http://repository.cmu.edu/cgi/viewcontent.cgi?article=3451&amp;context=compsci" TargetMode="External"/><Relationship Id="rId7" Type="http://schemas.openxmlformats.org/officeDocument/2006/relationships/hyperlink" Target="https://www.cs.umd.edu/class/fall2002/cmsc818s/Readings/rstar-tree.pdf" TargetMode="External"/><Relationship Id="rId2" Type="http://schemas.openxmlformats.org/officeDocument/2006/relationships/hyperlink" Target="https://pdfs.semanticscholar.org/65ee/4429b5509173f12309539e809ac533e8469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iteseerx.ist.psu.edu/viewdoc/summary?doi=10.1.1.45.3272" TargetMode="External"/><Relationship Id="rId5" Type="http://schemas.openxmlformats.org/officeDocument/2006/relationships/hyperlink" Target="http://www-db.deis.unibo.it/courses/SI-LS/papers/Gut84.pdf" TargetMode="External"/><Relationship Id="rId4" Type="http://schemas.openxmlformats.org/officeDocument/2006/relationships/hyperlink" Target="http://jcgt.org/published/0004/01/03/paper.pdf" TargetMode="External"/><Relationship Id="rId9" Type="http://schemas.openxmlformats.org/officeDocument/2006/relationships/hyperlink" Target="http://www.vldb.org/conf/1999/P49.pdf" TargetMode="Externa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mis.isti.cnr.it/amato/similarity-search-book/SAC-07-tutorial.pdf" TargetMode="External"/><Relationship Id="rId3" Type="http://schemas.openxmlformats.org/officeDocument/2006/relationships/hyperlink" Target="https://pdfs.semanticscholar.org/20b5/fc20821968a2e990183ee4613c591951597c.pdf" TargetMode="External"/><Relationship Id="rId7" Type="http://schemas.openxmlformats.org/officeDocument/2006/relationships/hyperlink" Target="http://dl.acm.org/citation.cfm?id=1076819" TargetMode="External"/><Relationship Id="rId2" Type="http://schemas.openxmlformats.org/officeDocument/2006/relationships/hyperlink" Target="http://www.cs.uml.edu/~cchen/580-S06/reading/WJ96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l.acm.org/citation.cfm?id=191925" TargetMode="External"/><Relationship Id="rId5" Type="http://schemas.openxmlformats.org/officeDocument/2006/relationships/hyperlink" Target="http://ieeexplore.ieee.org/document/914877/?reload=true" TargetMode="External"/><Relationship Id="rId4" Type="http://schemas.openxmlformats.org/officeDocument/2006/relationships/hyperlink" Target="http://www.vldb.org/conf/1997/P426.PDF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0"/>
            <a:ext cx="7848600" cy="1752600"/>
          </a:xfrm>
        </p:spPr>
        <p:txBody>
          <a:bodyPr>
            <a:noAutofit/>
          </a:bodyPr>
          <a:lstStyle/>
          <a:p>
            <a:r>
              <a:rPr lang="en-US" sz="480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CS 63016 &amp; CS </a:t>
            </a:r>
            <a:r>
              <a:rPr lang="en-US" sz="480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73016 </a:t>
            </a:r>
            <a:r>
              <a:rPr lang="en-US" sz="480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/>
            </a:r>
            <a:br>
              <a:rPr lang="en-US" sz="480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</a:br>
            <a:r>
              <a:rPr lang="en-US" sz="480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Big </a:t>
            </a:r>
            <a:r>
              <a:rPr lang="en-US" sz="4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Data Analytics</a:t>
            </a:r>
            <a:endParaRPr lang="en-US" sz="48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6440" y="4312920"/>
            <a:ext cx="6385560" cy="208788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Xiang 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Lian</a:t>
            </a:r>
          </a:p>
          <a:p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Kent 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University</a:t>
            </a:r>
          </a:p>
          <a:p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alt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xlian@kent.edu </a:t>
            </a:r>
          </a:p>
          <a:p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Homepage: </a:t>
            </a:r>
            <a:r>
              <a:rPr lang="en-US" alt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://www.cs.kent.edu/~xlian/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996440" y="3246120"/>
            <a:ext cx="718566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sz="4000" kern="0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Chapter 3: Indexing Big Data (2)</a:t>
            </a:r>
            <a:endParaRPr lang="en-US" sz="4000" kern="0" dirty="0">
              <a:solidFill>
                <a:schemeClr val="tx1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9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R-Tree in the Multidimensional Space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1388682"/>
            <a:ext cx="4487549" cy="44815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6172200"/>
            <a:ext cx="3489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https://en.wikipedia.org/wiki/R-tree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3733800"/>
            <a:ext cx="1285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R-Tree:</a:t>
            </a:r>
            <a:endParaRPr lang="en-US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R-Tree Data Structure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3072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Bounding Rectangle (MBR)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 smallest rectangle (or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hyperrectangle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multidimensional space) to bound objects/nodes </a:t>
            </a:r>
          </a:p>
        </p:txBody>
      </p:sp>
      <p:sp>
        <p:nvSpPr>
          <p:cNvPr id="2" name="Oval 1"/>
          <p:cNvSpPr/>
          <p:nvPr/>
        </p:nvSpPr>
        <p:spPr>
          <a:xfrm>
            <a:off x="3874396" y="3386753"/>
            <a:ext cx="271354" cy="271354"/>
          </a:xfrm>
          <a:prstGeom prst="ellipse">
            <a:avLst/>
          </a:prstGeom>
          <a:solidFill>
            <a:srgbClr val="333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81949" y="3929461"/>
            <a:ext cx="271354" cy="271354"/>
          </a:xfrm>
          <a:prstGeom prst="ellipse">
            <a:avLst/>
          </a:prstGeom>
          <a:solidFill>
            <a:srgbClr val="333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63850" y="4381718"/>
            <a:ext cx="271354" cy="271354"/>
          </a:xfrm>
          <a:prstGeom prst="ellipse">
            <a:avLst/>
          </a:prstGeom>
          <a:solidFill>
            <a:srgbClr val="333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91480" y="5231961"/>
            <a:ext cx="271354" cy="271354"/>
          </a:xfrm>
          <a:prstGeom prst="ellipse">
            <a:avLst/>
          </a:prstGeom>
          <a:solidFill>
            <a:srgbClr val="333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52781" y="4056093"/>
            <a:ext cx="271354" cy="271354"/>
          </a:xfrm>
          <a:prstGeom prst="ellipse">
            <a:avLst/>
          </a:prstGeom>
          <a:solidFill>
            <a:srgbClr val="333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91480" y="4472169"/>
            <a:ext cx="271354" cy="271354"/>
          </a:xfrm>
          <a:prstGeom prst="ellipse">
            <a:avLst/>
          </a:prstGeom>
          <a:solidFill>
            <a:srgbClr val="333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19109" y="4743524"/>
            <a:ext cx="271354" cy="271354"/>
          </a:xfrm>
          <a:prstGeom prst="ellipse">
            <a:avLst/>
          </a:prstGeom>
          <a:solidFill>
            <a:srgbClr val="333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90463" y="3793784"/>
            <a:ext cx="407031" cy="271354"/>
          </a:xfrm>
          <a:prstGeom prst="rect">
            <a:avLst/>
          </a:prstGeom>
          <a:solidFill>
            <a:srgbClr val="333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974405" y="3522430"/>
            <a:ext cx="407031" cy="407031"/>
          </a:xfrm>
          <a:prstGeom prst="line">
            <a:avLst/>
          </a:prstGeom>
          <a:ln w="60325" cmpd="sng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2590166" y="4635193"/>
            <a:ext cx="350520" cy="386080"/>
          </a:xfrm>
          <a:custGeom>
            <a:avLst/>
            <a:gdLst>
              <a:gd name="connsiteX0" fmla="*/ 167640 w 350520"/>
              <a:gd name="connsiteY0" fmla="*/ 55880 h 386080"/>
              <a:gd name="connsiteX1" fmla="*/ 0 w 350520"/>
              <a:gd name="connsiteY1" fmla="*/ 309880 h 386080"/>
              <a:gd name="connsiteX2" fmla="*/ 187960 w 350520"/>
              <a:gd name="connsiteY2" fmla="*/ 386080 h 386080"/>
              <a:gd name="connsiteX3" fmla="*/ 350520 w 350520"/>
              <a:gd name="connsiteY3" fmla="*/ 218440 h 386080"/>
              <a:gd name="connsiteX4" fmla="*/ 345440 w 350520"/>
              <a:gd name="connsiteY4" fmla="*/ 0 h 386080"/>
              <a:gd name="connsiteX5" fmla="*/ 167640 w 350520"/>
              <a:gd name="connsiteY5" fmla="*/ 55880 h 38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20" h="386080">
                <a:moveTo>
                  <a:pt x="167640" y="55880"/>
                </a:moveTo>
                <a:lnTo>
                  <a:pt x="0" y="309880"/>
                </a:lnTo>
                <a:lnTo>
                  <a:pt x="187960" y="386080"/>
                </a:lnTo>
                <a:lnTo>
                  <a:pt x="350520" y="218440"/>
                </a:lnTo>
                <a:lnTo>
                  <a:pt x="345440" y="0"/>
                </a:lnTo>
                <a:lnTo>
                  <a:pt x="167640" y="55880"/>
                </a:lnTo>
                <a:close/>
              </a:path>
            </a:pathLst>
          </a:custGeom>
          <a:solidFill>
            <a:srgbClr val="333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46326" y="3344873"/>
            <a:ext cx="3271520" cy="2194560"/>
          </a:xfrm>
          <a:prstGeom prst="rect">
            <a:avLst/>
          </a:prstGeom>
          <a:solidFill>
            <a:srgbClr val="FF0000">
              <a:alpha val="15000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endCxn id="17" idx="1"/>
          </p:cNvCxnSpPr>
          <p:nvPr/>
        </p:nvCxnSpPr>
        <p:spPr>
          <a:xfrm>
            <a:off x="5808794" y="4442153"/>
            <a:ext cx="1195734" cy="21817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04528" y="4429496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MBR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807846" y="5793433"/>
            <a:ext cx="4572000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07846" y="2897833"/>
            <a:ext cx="0" cy="289560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71417" y="534192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50646" y="26670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346326" y="5717233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617846" y="5727393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744888" y="3342829"/>
            <a:ext cx="125916" cy="40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1744888" y="5529464"/>
            <a:ext cx="125916" cy="40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12646" y="5710535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39291" y="5695048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69646" y="518209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9646" y="304713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81437" y="4766691"/>
            <a:ext cx="3348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0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R-Tree Data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(cont'd)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-dimensional space, an MBR in the R-tree is in the form of: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...;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6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R-Tree Data Structure (cont'd)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R-tree is a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height-balanced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multi-way external memory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over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multidimensional data objects (height: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1" algn="just">
              <a:defRPr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Non-leaf node (or intermediate node):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a number of entries (MBRs) that minimally bound their child nodes, as well as pointers pointing to child nodes</a:t>
            </a:r>
          </a:p>
          <a:p>
            <a:pPr lvl="1" algn="just">
              <a:defRPr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Leaf node: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spatial objects</a:t>
            </a:r>
            <a:endParaRPr lang="en-US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76663" y="3989687"/>
            <a:ext cx="4910137" cy="1895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3962400"/>
            <a:ext cx="3248025" cy="19230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91200" y="3157676"/>
            <a:ext cx="3123385" cy="707886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2000" b="1" i="1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fanout</a:t>
            </a:r>
            <a:r>
              <a:rPr lang="en-US" sz="20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</a:t>
            </a:r>
            <a:r>
              <a:rPr lang="en-US" sz="20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2000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</a:p>
          <a:p>
            <a:r>
              <a:rPr lang="en-US" sz="20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sz="2000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endParaRPr 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R-Tree Data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(cont'd)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-dimensional space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2 MBRs,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...;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...;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MBR,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that bounds both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2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?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15940" y="4406178"/>
            <a:ext cx="1143000" cy="1219200"/>
          </a:xfrm>
          <a:prstGeom prst="rect">
            <a:avLst/>
          </a:prstGeom>
          <a:solidFill>
            <a:srgbClr val="FF0000">
              <a:alpha val="15000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92240" y="4856988"/>
            <a:ext cx="1143000" cy="516775"/>
          </a:xfrm>
          <a:prstGeom prst="rect">
            <a:avLst/>
          </a:prstGeom>
          <a:solidFill>
            <a:srgbClr val="0000CC">
              <a:alpha val="15000"/>
            </a:srgbClr>
          </a:solidFill>
          <a:ln w="508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76800" y="5867400"/>
            <a:ext cx="35052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29774" y="5319140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8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571098" y="4631394"/>
            <a:ext cx="4115702" cy="1244906"/>
            <a:chOff x="4571098" y="4264819"/>
            <a:chExt cx="4115702" cy="12449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1098" y="4264819"/>
              <a:ext cx="4115702" cy="1244906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8671302" y="4264819"/>
              <a:ext cx="0" cy="448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6302" y="2996475"/>
            <a:ext cx="4115702" cy="2947125"/>
          </a:xfrm>
          <a:prstGeom prst="rect">
            <a:avLst/>
          </a:prstGeom>
        </p:spPr>
      </p:pic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R-Tree Construction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11094" y="1379606"/>
            <a:ext cx="8229600" cy="453072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Bulk loading: bottom-up R-tree construction (e.g., sorting objects by Hilbert curve and grouping them)</a:t>
            </a:r>
          </a:p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capacity,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3338375"/>
            <a:ext cx="4000262" cy="258603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49451" y="3760704"/>
            <a:ext cx="1150749" cy="898902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02096" y="4659606"/>
            <a:ext cx="1674718" cy="418454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59303" y="3091919"/>
            <a:ext cx="412898" cy="398856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1772" y="3259942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17950" y="4458128"/>
            <a:ext cx="1150749" cy="1038231"/>
          </a:xfrm>
          <a:prstGeom prst="rect">
            <a:avLst/>
          </a:prstGeom>
          <a:solidFill>
            <a:srgbClr val="0000CC">
              <a:alpha val="20000"/>
            </a:srgbClr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87878" y="5443902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endParaRPr 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10063" y="3823242"/>
            <a:ext cx="1027497" cy="249060"/>
          </a:xfrm>
          <a:prstGeom prst="rect">
            <a:avLst/>
          </a:prstGeom>
          <a:solidFill>
            <a:srgbClr val="FF33CC">
              <a:alpha val="20000"/>
            </a:srgbClr>
          </a:solidFill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674221" y="3225662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endParaRPr lang="en-US" sz="2400" b="1" dirty="0">
              <a:solidFill>
                <a:srgbClr val="FF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88097" y="3763571"/>
            <a:ext cx="393304" cy="1407479"/>
          </a:xfrm>
          <a:prstGeom prst="rect">
            <a:avLst/>
          </a:prstGeom>
          <a:solidFill>
            <a:srgbClr val="00B050">
              <a:alpha val="2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581400" y="4100375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endParaRPr lang="en-US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16680" y="5421364"/>
            <a:ext cx="1670100" cy="416113"/>
          </a:xfrm>
          <a:prstGeom prst="rect">
            <a:avLst/>
          </a:prstGeom>
          <a:solidFill>
            <a:srgbClr val="0000CC">
              <a:alpha val="20000"/>
            </a:srgbClr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29015" y="5413266"/>
            <a:ext cx="1641547" cy="408712"/>
          </a:xfrm>
          <a:prstGeom prst="rect">
            <a:avLst/>
          </a:prstGeom>
          <a:solidFill>
            <a:srgbClr val="FF33CC">
              <a:alpha val="20000"/>
            </a:srgbClr>
          </a:solidFill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98867" y="4678459"/>
            <a:ext cx="1656938" cy="399602"/>
          </a:xfrm>
          <a:prstGeom prst="rect">
            <a:avLst/>
          </a:prstGeom>
          <a:solidFill>
            <a:srgbClr val="00B050">
              <a:alpha val="2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172201" y="3091028"/>
            <a:ext cx="414579" cy="416113"/>
          </a:xfrm>
          <a:prstGeom prst="rect">
            <a:avLst/>
          </a:prstGeom>
          <a:solidFill>
            <a:srgbClr val="0000CC">
              <a:alpha val="20000"/>
            </a:srgbClr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614358" y="3091028"/>
            <a:ext cx="384509" cy="408712"/>
          </a:xfrm>
          <a:prstGeom prst="rect">
            <a:avLst/>
          </a:prstGeom>
          <a:solidFill>
            <a:srgbClr val="FF33CC">
              <a:alpha val="20000"/>
            </a:srgbClr>
          </a:solidFill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994361" y="3099283"/>
            <a:ext cx="433134" cy="399602"/>
          </a:xfrm>
          <a:prstGeom prst="rect">
            <a:avLst/>
          </a:prstGeom>
          <a:solidFill>
            <a:srgbClr val="00B050">
              <a:alpha val="2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" y="3727501"/>
            <a:ext cx="3146156" cy="1807786"/>
          </a:xfrm>
          <a:prstGeom prst="rect">
            <a:avLst/>
          </a:prstGeom>
          <a:solidFill>
            <a:schemeClr val="tx1">
              <a:alpha val="1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714131" y="3046280"/>
            <a:ext cx="1713364" cy="460861"/>
          </a:xfrm>
          <a:prstGeom prst="rect">
            <a:avLst/>
          </a:prstGeom>
          <a:solidFill>
            <a:schemeClr val="tx1">
              <a:alpha val="1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02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  <p:bldP spid="14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16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R-Tree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(cont'd)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objects,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one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one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(similar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</a:t>
            </a:r>
            <a:r>
              <a:rPr lang="en-US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tree)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a leaf node,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to be inserted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the new object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into the chosen leaf node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node?</a:t>
            </a:r>
          </a:p>
          <a:p>
            <a:pPr lvl="1" algn="just">
              <a:defRPr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728" y="533400"/>
            <a:ext cx="2668125" cy="122814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3285" y="3733800"/>
            <a:ext cx="3248025" cy="192307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8200" y="3886200"/>
            <a:ext cx="3007210" cy="116107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4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R-Tree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Invoke 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ChooseLeaf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select a leaf node,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to place the new object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node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room for another entry, add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node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otherwise, invoke 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SplitNode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obtain two split nodes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containing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old entries</a:t>
            </a:r>
          </a:p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Invoke 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AdjustTree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propagate changes upwards</a:t>
            </a:r>
          </a:p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node split causes the root to split, then create a new root whose children are the two split nodes (i.e., the height of the tree is larger)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6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ChooseLeaf</a:t>
            </a:r>
            <a:r>
              <a:rPr lang="en-US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leaf node,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a new object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branch to descend</a:t>
            </a:r>
          </a:p>
          <a:p>
            <a:pPr lvl="1" algn="just"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branch such that the insertion causes </a:t>
            </a: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least enlargement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rectangle, or MBR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(intuition?)</a:t>
            </a:r>
          </a:p>
          <a:p>
            <a:pPr lvl="1" algn="just"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ties, choose the branch with the MBR </a:t>
            </a: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smallest area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(intuition?)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728" y="533400"/>
            <a:ext cx="2668125" cy="1228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3000" y="4191000"/>
            <a:ext cx="3248025" cy="192307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2715" y="4337099"/>
            <a:ext cx="3536161" cy="136529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50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R-Tree Object Insertion: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ChooseLeaf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0" y="2362200"/>
            <a:ext cx="1481991" cy="2371186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baseline="-250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2888" y="3390608"/>
            <a:ext cx="1185593" cy="1333792"/>
          </a:xfrm>
          <a:prstGeom prst="rect">
            <a:avLst/>
          </a:prstGeom>
          <a:solidFill>
            <a:schemeClr val="bg1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baseline="-25000" dirty="0" smtClean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baseline="-25000" dirty="0">
              <a:solidFill>
                <a:srgbClr val="FF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0816" y="2362200"/>
            <a:ext cx="2169908" cy="2371186"/>
          </a:xfrm>
          <a:prstGeom prst="rect">
            <a:avLst/>
          </a:prstGeom>
          <a:noFill/>
          <a:ln w="34925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17940" y="3390608"/>
            <a:ext cx="1827270" cy="1333792"/>
          </a:xfrm>
          <a:prstGeom prst="rect">
            <a:avLst/>
          </a:prstGeom>
          <a:noFill/>
          <a:ln w="34925">
            <a:solidFill>
              <a:srgbClr val="FF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317940" y="4347810"/>
            <a:ext cx="83492" cy="12848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62200" y="5641674"/>
            <a:ext cx="402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new object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inserted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7216" y="2362200"/>
            <a:ext cx="1481991" cy="2371186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baseline="-250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08197" y="3390608"/>
            <a:ext cx="1185593" cy="133379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baseline="-25000" dirty="0" smtClean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baseline="-25000" dirty="0">
              <a:solidFill>
                <a:srgbClr val="FF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742809" y="3934134"/>
            <a:ext cx="296398" cy="29639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4820167" y="4239518"/>
            <a:ext cx="2782567" cy="14111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52400" y="2362200"/>
            <a:ext cx="1481991" cy="2371186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baseline="-250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62155" y="3909305"/>
            <a:ext cx="296398" cy="29639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52109" y="3934134"/>
            <a:ext cx="296398" cy="29639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1286233" y="4205703"/>
            <a:ext cx="2361496" cy="14269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905000" y="1676400"/>
            <a:ext cx="0" cy="4294316"/>
          </a:xfrm>
          <a:prstGeom prst="line">
            <a:avLst/>
          </a:prstGeom>
          <a:ln w="2540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400800" y="1676400"/>
            <a:ext cx="0" cy="4247668"/>
          </a:xfrm>
          <a:prstGeom prst="line">
            <a:avLst/>
          </a:prstGeom>
          <a:ln w="2540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59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/>
      <p:bldP spid="12" grpId="0" animBg="1"/>
      <p:bldP spid="13" grpId="0" animBg="1"/>
      <p:bldP spid="14" grpId="0" animBg="1"/>
      <p:bldP spid="16" grpId="0" animBg="1"/>
      <p:bldP spid="17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</a:rPr>
              <a:t>Objectives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algn="just" eaLnBrk="1" hangingPunct="1"/>
            <a:r>
              <a:rPr lang="en-US" altLang="zh-CN" sz="3200" dirty="0" smtClean="0">
                <a:latin typeface="Times New Roman" pitchFamily="18" charset="0"/>
              </a:rPr>
              <a:t>In this chapter, you will:</a:t>
            </a:r>
          </a:p>
          <a:p>
            <a:pPr lvl="1" algn="just" eaLnBrk="1" hangingPunct="1"/>
            <a:r>
              <a:rPr lang="en-US" altLang="zh-CN" sz="2800" dirty="0" smtClean="0">
                <a:latin typeface="Times New Roman" pitchFamily="18" charset="0"/>
              </a:rPr>
              <a:t>Get familiar with many indexing mechanisms:</a:t>
            </a:r>
          </a:p>
          <a:p>
            <a:pPr lvl="2" algn="just" eaLnBrk="1" hangingPunct="1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B</a:t>
            </a:r>
            <a:r>
              <a:rPr lang="en-US" altLang="zh-CN" sz="2400" baseline="30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+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-tree, extensible hashing, bitmap</a:t>
            </a:r>
          </a:p>
          <a:p>
            <a:pPr lvl="2" algn="just" eaLnBrk="1" hangingPunct="1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Grid file</a:t>
            </a:r>
          </a:p>
          <a:p>
            <a:pPr lvl="2" algn="just" eaLnBrk="1" hangingPunct="1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Z-order, Hilbert curve</a:t>
            </a:r>
          </a:p>
          <a:p>
            <a:pPr lvl="2" algn="just" eaLnBrk="1" hangingPunct="1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Bitmap index</a:t>
            </a:r>
          </a:p>
          <a:p>
            <a:pPr lvl="2" algn="just" eaLnBrk="1" hangingPunct="1"/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Quadtree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</a:endParaRPr>
          </a:p>
          <a:p>
            <a:pPr lvl="2" algn="just" eaLnBrk="1" hangingPunct="1"/>
            <a:r>
              <a:rPr lang="en-US" altLang="zh-CN" sz="2400" i="1" dirty="0" smtClean="0">
                <a:latin typeface="Times New Roman" pitchFamily="18" charset="0"/>
              </a:rPr>
              <a:t>k</a:t>
            </a:r>
            <a:r>
              <a:rPr lang="en-US" altLang="zh-CN" sz="2400" dirty="0" smtClean="0">
                <a:latin typeface="Times New Roman" pitchFamily="18" charset="0"/>
              </a:rPr>
              <a:t>-d tree</a:t>
            </a:r>
          </a:p>
          <a:p>
            <a:pPr lvl="2" algn="just" eaLnBrk="1" hangingPunct="1"/>
            <a:r>
              <a:rPr lang="en-US" altLang="zh-CN" sz="2400" dirty="0" smtClean="0">
                <a:latin typeface="Times New Roman" pitchFamily="18" charset="0"/>
              </a:rPr>
              <a:t>R-tree, R</a:t>
            </a:r>
            <a:r>
              <a:rPr lang="en-US" altLang="zh-CN" sz="2400" baseline="30000" dirty="0" smtClean="0">
                <a:latin typeface="Times New Roman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</a:rPr>
              <a:t>-tree, R</a:t>
            </a:r>
            <a:r>
              <a:rPr lang="en-US" altLang="zh-CN" sz="2400" baseline="30000" dirty="0" smtClean="0">
                <a:latin typeface="Times New Roman" pitchFamily="18" charset="0"/>
              </a:rPr>
              <a:t>*</a:t>
            </a:r>
            <a:r>
              <a:rPr lang="en-US" altLang="zh-CN" sz="2400" dirty="0" smtClean="0">
                <a:latin typeface="Times New Roman" pitchFamily="18" charset="0"/>
              </a:rPr>
              <a:t>-tree</a:t>
            </a:r>
          </a:p>
          <a:p>
            <a:pPr lvl="2" algn="just" eaLnBrk="1" hangingPunct="1"/>
            <a:r>
              <a:rPr lang="en-US" altLang="zh-CN" sz="2400" dirty="0">
                <a:latin typeface="Times New Roman" pitchFamily="18" charset="0"/>
              </a:rPr>
              <a:t>X-tree</a:t>
            </a:r>
          </a:p>
          <a:p>
            <a:pPr lvl="2" algn="just" eaLnBrk="1" hangingPunct="1"/>
            <a:r>
              <a:rPr lang="en-US" altLang="zh-CN" sz="2400" dirty="0" smtClean="0">
                <a:latin typeface="Times New Roman" pitchFamily="18" charset="0"/>
              </a:rPr>
              <a:t>SS-tree, SR-tree</a:t>
            </a:r>
          </a:p>
          <a:p>
            <a:pPr lvl="2" algn="just" eaLnBrk="1" hangingPunct="1"/>
            <a:r>
              <a:rPr lang="en-US" altLang="zh-CN" sz="2400" dirty="0" smtClean="0">
                <a:latin typeface="Times New Roman" pitchFamily="18" charset="0"/>
              </a:rPr>
              <a:t>M-tree</a:t>
            </a:r>
          </a:p>
          <a:p>
            <a:pPr lvl="2" algn="just" eaLnBrk="1" hangingPunct="1"/>
            <a:r>
              <a:rPr lang="en-US" altLang="zh-CN" sz="2400" dirty="0">
                <a:latin typeface="Times New Roman" pitchFamily="18" charset="0"/>
              </a:rPr>
              <a:t>Embedding-based index</a:t>
            </a:r>
          </a:p>
          <a:p>
            <a:pPr lvl="2" algn="just" eaLnBrk="1" hangingPunct="1"/>
            <a:r>
              <a:rPr lang="en-US" altLang="zh-CN" sz="2400" dirty="0" smtClean="0">
                <a:latin typeface="Times New Roman" pitchFamily="18" charset="0"/>
              </a:rPr>
              <a:t>Inverted </a:t>
            </a:r>
            <a:r>
              <a:rPr lang="en-US" altLang="zh-CN" sz="2400" dirty="0">
                <a:latin typeface="Times New Roman" pitchFamily="18" charset="0"/>
              </a:rPr>
              <a:t>index</a:t>
            </a:r>
          </a:p>
          <a:p>
            <a:pPr lvl="2" algn="just" eaLnBrk="1" hangingPunct="1"/>
            <a:r>
              <a:rPr lang="en-US" altLang="zh-CN" sz="2400" dirty="0" smtClean="0">
                <a:latin typeface="Times New Roman" pitchFamily="18" charset="0"/>
              </a:rPr>
              <a:t>Locality sensitive hashing</a:t>
            </a:r>
          </a:p>
          <a:p>
            <a:pPr lvl="1" algn="just" eaLnBrk="1" hangingPunct="1"/>
            <a:r>
              <a:rPr lang="en-US" altLang="zh-CN" sz="2800" dirty="0" smtClean="0">
                <a:latin typeface="Times New Roman" pitchFamily="18" charset="0"/>
              </a:rPr>
              <a:t>Similarity search over indexes</a:t>
            </a:r>
          </a:p>
          <a:p>
            <a:pPr lvl="1" algn="just" eaLnBrk="1" hangingPunct="1"/>
            <a:r>
              <a:rPr lang="en-US" altLang="zh-CN" sz="2800" dirty="0" smtClean="0">
                <a:latin typeface="Times New Roman" pitchFamily="18" charset="0"/>
              </a:rPr>
              <a:t>Distributed indexes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5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R-Tree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Insertion: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SplitNode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the new object into the chosen leaf node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full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split the node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0" y="3200400"/>
            <a:ext cx="4114800" cy="2371186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239507" y="4694994"/>
            <a:ext cx="296398" cy="29639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3210718"/>
            <a:ext cx="296398" cy="296398"/>
          </a:xfrm>
          <a:prstGeom prst="ellipse">
            <a:avLst/>
          </a:prstGeom>
          <a:solidFill>
            <a:srgbClr val="00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87307" y="4246196"/>
            <a:ext cx="296398" cy="296398"/>
          </a:xfrm>
          <a:prstGeom prst="ellipse">
            <a:avLst/>
          </a:prstGeom>
          <a:solidFill>
            <a:srgbClr val="00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97306" y="3200400"/>
            <a:ext cx="296398" cy="296398"/>
          </a:xfrm>
          <a:prstGeom prst="ellipse">
            <a:avLst/>
          </a:prstGeom>
          <a:solidFill>
            <a:srgbClr val="00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514600" y="5275188"/>
            <a:ext cx="296398" cy="296398"/>
          </a:xfrm>
          <a:prstGeom prst="ellipse">
            <a:avLst/>
          </a:prstGeom>
          <a:solidFill>
            <a:srgbClr val="00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85356" y="5679264"/>
            <a:ext cx="3762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  <a:r>
              <a:rPr lang="en-US" altLang="en-US" sz="2800" b="1" i="1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fanout</a:t>
            </a:r>
            <a:r>
              <a:rPr lang="en-US" altLang="en-US" sz="2800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en-US" sz="2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  <a:endParaRPr lang="en-US" sz="2800" b="1" dirty="0">
              <a:solidFill>
                <a:srgbClr val="0000C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0800" y="5188803"/>
            <a:ext cx="2296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new object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inserted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724400" y="4991392"/>
            <a:ext cx="1676400" cy="500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39506" y="3178976"/>
            <a:ext cx="1780293" cy="181241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15407" y="3210718"/>
            <a:ext cx="895591" cy="236086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14600" y="4702609"/>
            <a:ext cx="2021305" cy="863087"/>
          </a:xfrm>
          <a:prstGeom prst="rect">
            <a:avLst/>
          </a:prstGeom>
          <a:noFill/>
          <a:ln>
            <a:solidFill>
              <a:srgbClr val="FF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915406" y="3205559"/>
            <a:ext cx="4114801" cy="1337035"/>
          </a:xfrm>
          <a:prstGeom prst="rect">
            <a:avLst/>
          </a:prstGeom>
          <a:noFill/>
          <a:ln>
            <a:solidFill>
              <a:srgbClr val="FF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19803" y="4246196"/>
            <a:ext cx="3499996" cy="1337839"/>
          </a:xfrm>
          <a:prstGeom prst="rect">
            <a:avLst/>
          </a:prstGeom>
          <a:noFill/>
          <a:ln>
            <a:solidFill>
              <a:srgbClr val="006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04999" y="3209937"/>
            <a:ext cx="3388706" cy="319287"/>
          </a:xfrm>
          <a:prstGeom prst="rect">
            <a:avLst/>
          </a:prstGeom>
          <a:noFill/>
          <a:ln>
            <a:solidFill>
              <a:srgbClr val="006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55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SplitNode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Heuristics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Exhaustive Algorithm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all possible groupings and choose the best one with </a:t>
            </a:r>
            <a:r>
              <a:rPr lang="en-US" alt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area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 in the worse case,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en-US" sz="24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possible groupings (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as large as 50)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92159" y="3873899"/>
            <a:ext cx="4559682" cy="267930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1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Heuristics (cont'd)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Quadratic-Cost Algorithm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Pick two of (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+1) entries as the first two elements of two split groups</a:t>
            </a: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two entries have the </a:t>
            </a:r>
            <a:r>
              <a:rPr lang="en-US" altLang="en-US" sz="2000" i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largest wasted area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given by the area of MBR covering these two entries minus the areas of two entries themselves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remaining entries are then assigned to one of two groups one at a time, each time with the minimum enlarged area (resolve ties by selecting the one with the smallest area)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3000" y="5257800"/>
            <a:ext cx="2217821" cy="1158082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3000" y="5257800"/>
            <a:ext cx="533400" cy="457200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aseline="-250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37421" y="5958682"/>
            <a:ext cx="533400" cy="457200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8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Heuristics (cont'd)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Linear-Cost Algorithm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seed pickup</a:t>
            </a: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extreme rectangles/objects for all dimensions (i.e., the ones </a:t>
            </a:r>
            <a:r>
              <a:rPr lang="en-US" altLang="en-US" sz="2000" b="1" u="sng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highest low side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000" b="1" u="sng" dirty="0" smtClean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lowest high side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the shape of the rectangle by dividing by the width of rectangle along each dimension</a:t>
            </a: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most extreme pair, i.e., with the greatest normalized separation along any dimension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(intuitive?)</a:t>
            </a:r>
          </a:p>
          <a:p>
            <a:pPr lvl="1" algn="just"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remaining entries are then assigned to one of two groups one at a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(the same as the Quadratic Algorithm)</a:t>
            </a:r>
            <a:endParaRPr lang="en-US" alt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5943600" y="1083931"/>
            <a:ext cx="2229853" cy="1218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943600" y="1083931"/>
            <a:ext cx="609600" cy="333707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96199" y="1509880"/>
            <a:ext cx="477253" cy="547520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42646" y="1754522"/>
            <a:ext cx="477253" cy="547520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638800" y="2394284"/>
            <a:ext cx="3200400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08707" y="201328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7696199" y="2057400"/>
            <a:ext cx="8020" cy="500373"/>
          </a:xfrm>
          <a:prstGeom prst="line">
            <a:avLst/>
          </a:prstGeom>
          <a:ln w="19050">
            <a:solidFill>
              <a:srgbClr val="00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537160" y="1412093"/>
            <a:ext cx="12031" cy="1094905"/>
          </a:xfrm>
          <a:prstGeom prst="line">
            <a:avLst/>
          </a:prstGeom>
          <a:ln w="19050">
            <a:solidFill>
              <a:srgbClr val="FF33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98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Deletion for the R-Tree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location of an object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a leaf node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the object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leaf node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leaf node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less than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objects, then handle the underflow of the leaf node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the leaf node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R-tree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Re-insert objects in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Insert Algorithm</a:t>
            </a:r>
          </a:p>
          <a:p>
            <a:pPr lvl="1" algn="just">
              <a:defRPr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0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in the R-Tree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 query</a:t>
            </a:r>
          </a:p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 query</a:t>
            </a:r>
          </a:p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NN, ...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8113" y="990600"/>
            <a:ext cx="3880982" cy="14984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5900" y="3051197"/>
            <a:ext cx="6172200" cy="365440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/>
          <p:cNvSpPr/>
          <p:nvPr/>
        </p:nvSpPr>
        <p:spPr>
          <a:xfrm>
            <a:off x="5257800" y="4701088"/>
            <a:ext cx="1447800" cy="762000"/>
          </a:xfrm>
          <a:prstGeom prst="rect">
            <a:avLst/>
          </a:prstGeom>
          <a:solidFill>
            <a:srgbClr val="FF33CC">
              <a:alpha val="20000"/>
            </a:srgbClr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858604" y="4701088"/>
            <a:ext cx="1218596" cy="177310"/>
          </a:xfrm>
          <a:prstGeom prst="line">
            <a:avLst/>
          </a:prstGeom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6854" y="4251091"/>
            <a:ext cx="1485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Range</a:t>
            </a:r>
            <a:endParaRPr lang="en-US" sz="2400" b="1" dirty="0">
              <a:solidFill>
                <a:srgbClr val="FF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38400" y="3751262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373605" y="3979862"/>
            <a:ext cx="895954" cy="533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4905" y="4299450"/>
            <a:ext cx="1485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Point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3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R-Tree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constructed R-tree for the same set of objects is not unique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order of object insertions/deletions</a:t>
            </a:r>
          </a:p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range query, we need to check multiple MBRs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94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R-Tree</a:t>
            </a:r>
            <a:b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(cont'd)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tackle the drawbacks of R-tree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Overlap 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6172200"/>
            <a:ext cx="82296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Sellis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N.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Roussopoulos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and C.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Faloutsos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The R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-Tree: A dynamic index for multi-dimensional objects. In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VLDB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1987.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0900" y="3894032"/>
            <a:ext cx="111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R-tree:</a:t>
            </a:r>
            <a:endParaRPr lang="en-US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4222" y="2109749"/>
            <a:ext cx="4305362" cy="40161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52174" y="5003426"/>
            <a:ext cx="1310426" cy="762000"/>
          </a:xfrm>
          <a:prstGeom prst="rect">
            <a:avLst/>
          </a:prstGeom>
          <a:solidFill>
            <a:srgbClr val="FF33CC">
              <a:alpha val="20000"/>
            </a:srgbClr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77050" y="4296905"/>
            <a:ext cx="1485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queries</a:t>
            </a:r>
            <a:endParaRPr lang="en-US" sz="2400" b="1" dirty="0">
              <a:solidFill>
                <a:srgbClr val="FF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91200" y="5003426"/>
            <a:ext cx="1219200" cy="482974"/>
          </a:xfrm>
          <a:prstGeom prst="line">
            <a:avLst/>
          </a:prstGeom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876319" y="2933840"/>
            <a:ext cx="457681" cy="483682"/>
          </a:xfrm>
          <a:prstGeom prst="rect">
            <a:avLst/>
          </a:prstGeom>
          <a:solidFill>
            <a:srgbClr val="3333FF">
              <a:alpha val="20000"/>
            </a:srgbClr>
          </a:solidFill>
          <a:ln w="762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562600" y="3488960"/>
            <a:ext cx="1447800" cy="1062954"/>
          </a:xfrm>
          <a:prstGeom prst="line">
            <a:avLst/>
          </a:pr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3264" y="237632"/>
            <a:ext cx="4094271" cy="15115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19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(cont'd)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290420"/>
            <a:ext cx="8229600" cy="453072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both coverage and overlap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5116" y="2362200"/>
            <a:ext cx="4059964" cy="3787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6123" y="6110307"/>
            <a:ext cx="101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R-tree</a:t>
            </a:r>
            <a:endParaRPr lang="en-US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4657" y="2431054"/>
            <a:ext cx="3738363" cy="3718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8954" y="6112891"/>
            <a:ext cx="113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-tree</a:t>
            </a:r>
            <a:endParaRPr lang="en-US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5484" y="2362200"/>
            <a:ext cx="3951680" cy="2112433"/>
          </a:xfrm>
          <a:prstGeom prst="rect">
            <a:avLst/>
          </a:prstGeom>
          <a:solidFill>
            <a:srgbClr val="0000CC">
              <a:alpha val="20000"/>
            </a:srgbClr>
          </a:solidFill>
          <a:ln>
            <a:solidFill>
              <a:srgbClr val="0000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4586" y="2362200"/>
            <a:ext cx="4050497" cy="2112433"/>
          </a:xfrm>
          <a:prstGeom prst="rect">
            <a:avLst/>
          </a:prstGeom>
          <a:solidFill>
            <a:srgbClr val="FF33CC">
              <a:alpha val="20000"/>
            </a:srgbClr>
          </a:solidFill>
          <a:ln>
            <a:solidFill>
              <a:srgbClr val="FF33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593364" y="2205423"/>
            <a:ext cx="64168" cy="4366549"/>
          </a:xfrm>
          <a:prstGeom prst="line">
            <a:avLst/>
          </a:prstGeom>
          <a:ln w="254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1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of R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-Tree from R-Tree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-tree nodes are not guaranteed to be at least half filled</a:t>
            </a:r>
          </a:p>
          <a:p>
            <a:pPr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entries of any internal node do not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overlap</a:t>
            </a:r>
          </a:p>
          <a:p>
            <a:pPr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ID may be stored in more than one leaf node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6243638"/>
            <a:ext cx="3989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https://en.wikipedia.org/wiki/R%2B_tree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3022100"/>
            <a:ext cx="3125494" cy="31088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56875" y="3320716"/>
            <a:ext cx="918409" cy="240631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5913" y="3962400"/>
            <a:ext cx="5631288" cy="1676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43663" y="5293895"/>
            <a:ext cx="304800" cy="320841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8406" y="5285875"/>
            <a:ext cx="278794" cy="320841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98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Introduction</a:t>
            </a:r>
          </a:p>
          <a:p>
            <a:pPr algn="just" eaLnBrk="1" hangingPunct="1"/>
            <a:r>
              <a:rPr lang="en-US" altLang="zh-CN" sz="3200" dirty="0" smtClean="0">
                <a:latin typeface="Times New Roman" pitchFamily="18" charset="0"/>
              </a:rPr>
              <a:t>Indexing Mechanisms</a:t>
            </a:r>
          </a:p>
          <a:p>
            <a:pPr algn="just" eaLnBrk="1" hangingPunct="1"/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Similarity Search Over Indexes</a:t>
            </a:r>
          </a:p>
          <a:p>
            <a:pPr algn="just" eaLnBrk="1" hangingPunct="1"/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Indexing for High-Dimensional Data</a:t>
            </a:r>
          </a:p>
          <a:p>
            <a:pPr algn="just" eaLnBrk="1" hangingPunct="1"/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Permutation-Based Indexing</a:t>
            </a:r>
          </a:p>
          <a:p>
            <a:pPr algn="just" eaLnBrk="1" hangingPunct="1"/>
            <a:endParaRPr lang="en-US" altLang="zh-CN" sz="3200" dirty="0" smtClean="0">
              <a:latin typeface="Times New Roman" pitchFamily="18" charset="0"/>
            </a:endParaRPr>
          </a:p>
          <a:p>
            <a:pPr algn="just" eaLnBrk="1" hangingPunct="1"/>
            <a:endParaRPr lang="en-US" altLang="zh-CN" sz="3200" dirty="0" smtClean="0">
              <a:latin typeface="Times New Roman" pitchFamily="18" charset="0"/>
            </a:endParaRPr>
          </a:p>
          <a:p>
            <a:pPr algn="just" eaLnBrk="1" hangingPunct="1"/>
            <a:endParaRPr lang="en-US" altLang="zh-CN" sz="3200" dirty="0">
              <a:latin typeface="Times New Roman" pitchFamily="18" charset="0"/>
            </a:endParaRPr>
          </a:p>
          <a:p>
            <a:pPr algn="just" eaLnBrk="1" hangingPunct="1"/>
            <a:endParaRPr lang="en-US" altLang="zh-CN" sz="3200" dirty="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5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 of R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-Tree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range queries, we do not need to access overlapping nodes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point queries, only a single path from root to a leaf node needs to be accessed</a:t>
            </a:r>
          </a:p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cost: objects may be stored in multiple leaf nodes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the height of R</a:t>
            </a:r>
            <a:r>
              <a:rPr lang="en-US" alt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-tree may increase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Construction and maintenance are more complex than R-trees</a:t>
            </a:r>
          </a:p>
          <a:p>
            <a:pPr lvl="1" algn="just">
              <a:defRPr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0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-Tree Insert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insert an object with non-zero area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may be broken to multiple sub-rectangles, and inserted into more than one leaf node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leaf nodes are full (i.e., overflowing), then nodes are split and splits are propagated to parent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8919" y="4621045"/>
            <a:ext cx="5631288" cy="1676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ctangle 7"/>
          <p:cNvSpPr/>
          <p:nvPr/>
        </p:nvSpPr>
        <p:spPr>
          <a:xfrm>
            <a:off x="4215063" y="5944770"/>
            <a:ext cx="304800" cy="320841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69806" y="5936750"/>
            <a:ext cx="278794" cy="320841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3657600"/>
            <a:ext cx="3125494" cy="310882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628275" y="3971591"/>
            <a:ext cx="918409" cy="240631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8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-Tree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Split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 nodes 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total space occupied by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rectangles (2D example) by a line parallel to either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-axis (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or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-axis (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_cut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selection of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y_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based on:</a:t>
            </a: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Nearest neighbor</a:t>
            </a: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Minimal total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y-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displacement</a:t>
            </a:r>
          </a:p>
          <a:p>
            <a:pPr lvl="2" algn="just"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Minimal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space coverage accrued by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two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sub-regions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Minimal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rectangle splits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3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-Tree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R-tree aims to minimize the areas of the index nodes (e.g., while splitting nodes)</a:t>
            </a:r>
          </a:p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-tree further optimized the R-tree index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 covered by an index MBR node</a:t>
            </a: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Overlap among index MBR nodes</a:t>
            </a: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Margin (perimeter) of an index MBR node</a:t>
            </a: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 utilization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Essentially: coverage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overlap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6172200"/>
            <a:ext cx="8229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N. Beckmann, H.-P.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Kriegel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R. Schneider, and B. Seeger. The R*-tree: an efficient and robust access method for points and rectangles. In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SIGMOD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1990.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 R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-Tree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ChooseSubtree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node is a leaf node, choose a branch using the following criteria (in order):</a:t>
            </a: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Least overlap enlargement</a:t>
            </a: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Least area enlargement</a:t>
            </a: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Smaller area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lvl="2" algn="just"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area enlargement</a:t>
            </a:r>
          </a:p>
          <a:p>
            <a:pPr lvl="2" algn="just"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area</a:t>
            </a:r>
          </a:p>
          <a:p>
            <a:pPr lvl="2" algn="just">
              <a:defRPr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08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Overflow Nodes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 nodes</a:t>
            </a:r>
          </a:p>
          <a:p>
            <a:pPr lvl="1" algn="just">
              <a:defRPr/>
            </a:pP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ChooseSplitAxis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Choose axis to split</a:t>
            </a:r>
          </a:p>
          <a:p>
            <a:pPr lvl="1" algn="just">
              <a:defRPr/>
            </a:pP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ChooseSplitIndex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entries into 2 groups along the selected axis</a:t>
            </a:r>
          </a:p>
          <a:p>
            <a:pPr algn="just">
              <a:defRPr/>
            </a:pP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ChooseSplitAxis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axis, sort entries by lower/upper values of MBRs and divide them into two groups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sum,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of all </a:t>
            </a:r>
            <a:r>
              <a:rPr lang="en-US" altLang="en-US" sz="24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margin values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(i.e.,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perimeters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of different partitions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axis with the smallest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</a:p>
          <a:p>
            <a:pPr algn="just">
              <a:defRPr/>
            </a:pP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ChooseSplitIndex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selected axis, choose the partitioning with the minimal </a:t>
            </a:r>
            <a:r>
              <a:rPr lang="en-US" altLang="en-US" sz="24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overlapping values</a:t>
            </a:r>
          </a:p>
          <a:p>
            <a:pPr lvl="1" algn="just">
              <a:defRPr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3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Forced Reinsert in R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-Tree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Forced reinsertion</a:t>
            </a:r>
          </a:p>
          <a:p>
            <a:pPr lvl="1" algn="just"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einsert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nodes, instead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splitting nodes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reinsert, we may avoid the splitting of nodes</a:t>
            </a: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Producing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well-clustered groups of entries in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coverage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 of R-Tree Family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3072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Curse</a:t>
            </a:r>
          </a:p>
          <a:p>
            <a:pPr lvl="1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dimensionality,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of the R-tree index (and its variants) is high (e.g., &gt;16), the performance of R-tree degrades dramatically, which may be even worse than the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scan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 on the entire data set</a:t>
            </a:r>
          </a:p>
          <a:p>
            <a:pPr lvl="1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reasons are</a:t>
            </a:r>
          </a:p>
          <a:p>
            <a:pPr lvl="2" algn="just">
              <a:defRPr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high dimensional space, there are many overlapping MBRs in the R-tree</a:t>
            </a:r>
          </a:p>
          <a:p>
            <a:pPr lvl="2" algn="just">
              <a:defRPr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node capacity becomes smaller for high dimensional objects, which makes the tree higher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3792714"/>
            <a:ext cx="3276600" cy="232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00600" y="5359638"/>
            <a:ext cx="3886200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Berchtold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Keim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H.-P. </a:t>
            </a:r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Kriegel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X-tree: An Index Structure for High-Dimensional Data. In </a:t>
            </a:r>
            <a:r>
              <a:rPr lang="en-US" sz="1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VLDB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1996.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6800" y="3733800"/>
            <a:ext cx="3902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R-tree on the number of dimensions over real data</a:t>
            </a:r>
            <a:endParaRPr lang="en-US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800600" y="4380131"/>
            <a:ext cx="1600200" cy="597997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847"/>
            <a:ext cx="609600" cy="12618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69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Overlaps in the R</a:t>
            </a:r>
            <a:r>
              <a:rPr lang="en-US" altLang="en-US" sz="3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-Tree for High Dimensional Data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68923" y="1447800"/>
            <a:ext cx="8229600" cy="453072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MBRs {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 the </a:t>
            </a:r>
            <a:r>
              <a:rPr lang="en-US" altLang="en-US" sz="24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overlap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percentage of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covered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more than one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MBR</a:t>
            </a:r>
          </a:p>
          <a:p>
            <a:pPr algn="just">
              <a:defRPr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overlap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given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percentage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data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that fall in the overlapping portion of the space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51295" y="2252003"/>
            <a:ext cx="2267665" cy="7216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55370" y="3701107"/>
            <a:ext cx="2435634" cy="7067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896" y="4445073"/>
            <a:ext cx="3391127" cy="225194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94623" y="4419600"/>
            <a:ext cx="3386680" cy="229486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/>
          <p:cNvSpPr/>
          <p:nvPr/>
        </p:nvSpPr>
        <p:spPr>
          <a:xfrm>
            <a:off x="8309903" y="483768"/>
            <a:ext cx="457200" cy="6096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81303" y="781651"/>
            <a:ext cx="457200" cy="609600"/>
          </a:xfrm>
          <a:prstGeom prst="rect">
            <a:avLst/>
          </a:prstGeom>
          <a:solidFill>
            <a:srgbClr val="0000CC">
              <a:alpha val="20000"/>
            </a:srgb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95603" y="927520"/>
            <a:ext cx="457200" cy="6096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39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X-Tree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X-tree  (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eXtended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tree) :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variant of R</a:t>
            </a:r>
            <a:r>
              <a:rPr lang="en-US" alt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-tree to improve the performance of the tree index over high dimensional data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overlap-free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split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supernode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mechanism</a:t>
            </a:r>
          </a:p>
          <a:p>
            <a:pPr algn="just">
              <a:defRPr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5540950"/>
            <a:ext cx="82296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Berchtold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H.-P.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Kriegel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X-tree: An Index Structure for High-Dimensional Data. In </a:t>
            </a:r>
            <a:r>
              <a:rPr lang="en-US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VLDB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1996.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96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 Tree</a:t>
            </a:r>
            <a:endParaRPr lang="en-US" alt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 tree (short for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-dimensional tree)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space partitioning data structure, binary tree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non-leaf node is split by a hyperplane on a selected dimension</a:t>
            </a:r>
          </a:p>
          <a:p>
            <a:pPr lvl="1" algn="just">
              <a:defRPr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7461" y="3227163"/>
            <a:ext cx="3123714" cy="31871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5666" y="3733800"/>
            <a:ext cx="3495067" cy="1686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3204" y="544462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(7,2)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4600" y="4610371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(5,4)</a:t>
            </a:r>
            <a:endParaRPr lang="en-US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3068" y="510540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(2,3)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76600" y="3058102"/>
            <a:ext cx="0" cy="347387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200400" y="5555314"/>
            <a:ext cx="159686" cy="1596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41787" y="612882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4155" y="320151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612970" y="5057259"/>
            <a:ext cx="2663630" cy="4227"/>
          </a:xfrm>
          <a:prstGeom prst="line">
            <a:avLst/>
          </a:prstGeom>
          <a:ln w="38100">
            <a:solidFill>
              <a:srgbClr val="3333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2683" y="4981643"/>
            <a:ext cx="159686" cy="159686"/>
          </a:xfrm>
          <a:prstGeom prst="ellipse">
            <a:avLst/>
          </a:prstGeom>
          <a:solidFill>
            <a:srgbClr val="333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28176" y="5290066"/>
            <a:ext cx="159686" cy="1596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959844" y="6473385"/>
            <a:ext cx="6934200" cy="33855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-d tree decomposition for the point set: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(2,3), (5,4), (9,6), (4,7), (8,1), (7,2)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8" grpId="0" animBg="1"/>
      <p:bldP spid="16" grpId="0" animBg="1"/>
      <p:bldP spid="2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X-Tree Structure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X-Tree structure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nodes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directory nodes</a:t>
            </a:r>
          </a:p>
          <a:p>
            <a:pPr lvl="1" algn="just">
              <a:defRPr/>
            </a:pP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Supernodes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(with larger node sizes where necessary)</a:t>
            </a: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insertions,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supernodes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created to avoid overlap due to splits in the directory</a:t>
            </a:r>
          </a:p>
          <a:p>
            <a:pPr lvl="1" algn="just">
              <a:defRPr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0" y="3822798"/>
            <a:ext cx="4437197" cy="22764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1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X-Tree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(cont'd)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 an X-tree node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an </a:t>
            </a:r>
            <a:r>
              <a:rPr lang="en-US" altLang="en-US" sz="24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overlap-minimal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split of a directory node</a:t>
            </a: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MBRs in the node into two subsets such that the overlap of MBRs of two subsets is minimal</a:t>
            </a:r>
          </a:p>
          <a:p>
            <a:pPr lvl="3" algn="just">
              <a:defRPr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 possible for point data (i.e., </a:t>
            </a:r>
            <a:r>
              <a:rPr lang="en-US" altLang="en-US" sz="1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overlap-free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Overlap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</a:p>
          <a:p>
            <a:pPr lvl="3" algn="just">
              <a:defRPr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not be possible for MBR objects</a:t>
            </a:r>
          </a:p>
          <a:p>
            <a:pPr lvl="3" algn="just">
              <a:defRPr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09446" y="4782186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64766" y="4880660"/>
            <a:ext cx="457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98066" y="4247601"/>
            <a:ext cx="381000" cy="356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745566" y="4664955"/>
            <a:ext cx="22098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441266" y="4829078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6000" y="4967239"/>
            <a:ext cx="457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29300" y="4334180"/>
            <a:ext cx="381000" cy="356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24600" y="4554489"/>
            <a:ext cx="381000" cy="356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4572000" y="3882183"/>
            <a:ext cx="0" cy="2057400"/>
          </a:xfrm>
          <a:prstGeom prst="line">
            <a:avLst/>
          </a:prstGeom>
          <a:ln w="25400">
            <a:solidFill>
              <a:srgbClr val="0000CC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793" y="4512377"/>
            <a:ext cx="1278683" cy="127868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284241" y="4758910"/>
            <a:ext cx="1157654" cy="530541"/>
          </a:xfrm>
          <a:prstGeom prst="rect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672862" y="4240007"/>
            <a:ext cx="431409" cy="378885"/>
          </a:xfrm>
          <a:prstGeom prst="rect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4038600"/>
            <a:ext cx="1752600" cy="1752460"/>
          </a:xfrm>
          <a:prstGeom prst="ellipse">
            <a:avLst/>
          </a:prstGeom>
          <a:noFill/>
          <a:ln>
            <a:solidFill>
              <a:srgbClr val="FF33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562600" y="579833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supernode</a:t>
            </a:r>
            <a:endParaRPr lang="en-US" b="1" i="1" dirty="0">
              <a:solidFill>
                <a:srgbClr val="FF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04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6" grpId="0" animBg="1"/>
      <p:bldP spid="27" grpId="0" animBg="1"/>
      <p:bldP spid="9" grpId="0" animBg="1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Comparisons Between R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-Tree and X-Tree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Point Data (70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MBytes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368062"/>
            <a:ext cx="3886200" cy="30234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4400" y="2362200"/>
            <a:ext cx="3900676" cy="30292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6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SS-Tree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260475"/>
            <a:ext cx="8229600" cy="453072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SS-tree is a height-balanced tree, where each node is a sphere</a:t>
            </a:r>
          </a:p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between two objects is given by a weighted Euclidean distance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6172200"/>
            <a:ext cx="822960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A. White and R. Jain. Similarity Indexing with the SS-tree. In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1996.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3276599"/>
            <a:ext cx="3216081" cy="29185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5818" y="3276600"/>
            <a:ext cx="3901431" cy="2607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9200" y="2699413"/>
            <a:ext cx="3657600" cy="4749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5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SS-Tree (cont'd)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in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SS-tree is represented by a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sphere, centered at a centroid of underlying objects and with a </a:t>
            </a: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radius </a:t>
            </a:r>
            <a:r>
              <a:rPr lang="en-US" alt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9400" y="2895600"/>
            <a:ext cx="3124200" cy="291858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4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SS-Tree vs. R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11" y="1470438"/>
            <a:ext cx="4343400" cy="32798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37611" y="1447800"/>
            <a:ext cx="4308151" cy="33544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011" y="886752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endParaRPr lang="en-US" sz="2400" b="1" i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6901" y="947763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diameter</a:t>
            </a:r>
            <a:endParaRPr lang="en-US" sz="2400" b="1" i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 rot="786952">
            <a:off x="550454" y="1787253"/>
            <a:ext cx="4038600" cy="815672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261880">
            <a:off x="5067620" y="2967433"/>
            <a:ext cx="3799089" cy="709875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057749" y="847725"/>
            <a:ext cx="1981199" cy="7921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809054" y="882423"/>
            <a:ext cx="62865" cy="20066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22921" y="457200"/>
            <a:ext cx="377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SS-Tree (bounding spheres)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5873" y="5334000"/>
            <a:ext cx="8280927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diameter of regions has more influence on the performance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nearest neighbor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(NN) queries than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52600" y="4648200"/>
            <a:ext cx="126989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size</a:t>
            </a:r>
            <a:endParaRPr lang="en-US" sz="2400" b="1" i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31250" y="4686684"/>
            <a:ext cx="126989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size</a:t>
            </a:r>
            <a:endParaRPr lang="en-US" sz="2400" b="1" i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11" y="2755278"/>
            <a:ext cx="286789" cy="673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93213" y="2789974"/>
            <a:ext cx="286789" cy="673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314055">
            <a:off x="504495" y="3818911"/>
            <a:ext cx="4038600" cy="861050"/>
          </a:xfrm>
          <a:prstGeom prst="ellips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07395" y="2455742"/>
            <a:ext cx="4038600" cy="295640"/>
          </a:xfrm>
          <a:prstGeom prst="ellips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666122" y="2614891"/>
            <a:ext cx="13408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baseline="30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-Tree (MBRs)</a:t>
            </a:r>
            <a:endParaRPr lang="en-US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2826013" y="2715135"/>
            <a:ext cx="2027971" cy="3770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189711" y="3444942"/>
            <a:ext cx="30952" cy="2617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49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3" grpId="0"/>
      <p:bldP spid="23" grpId="0" animBg="1"/>
      <p:bldP spid="24" grpId="0" animBg="1"/>
      <p:bldP spid="2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2666308" y="2362198"/>
            <a:ext cx="3810000" cy="3768725"/>
          </a:xfrm>
          <a:prstGeom prst="ellipse">
            <a:avLst/>
          </a:prstGeom>
          <a:solidFill>
            <a:srgbClr val="FF33CC">
              <a:alpha val="10000"/>
            </a:srgbClr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SR-Tree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Sphere/Rectangle-tree (SR-tree)</a:t>
            </a:r>
          </a:p>
          <a:p>
            <a:pPr lvl="1" algn="just">
              <a:defRPr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6308" y="3030682"/>
            <a:ext cx="3810000" cy="2209800"/>
          </a:xfrm>
          <a:prstGeom prst="rect">
            <a:avLst/>
          </a:prstGeom>
          <a:solidFill>
            <a:srgbClr val="0000CC">
              <a:alpha val="20000"/>
            </a:srgbClr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666308" y="2362200"/>
            <a:ext cx="3810000" cy="3768725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05200" y="30480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52557" y="4021282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62600" y="5011882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80855" y="44958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909455" y="3030682"/>
            <a:ext cx="3186545" cy="0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09455" y="5240482"/>
            <a:ext cx="3343102" cy="0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79679" y="2444292"/>
            <a:ext cx="1310426" cy="762000"/>
          </a:xfrm>
          <a:prstGeom prst="rect">
            <a:avLst/>
          </a:prstGeom>
          <a:solidFill>
            <a:srgbClr val="FF0000">
              <a:alpha val="2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103997" y="3831063"/>
            <a:ext cx="1485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queries</a:t>
            </a:r>
            <a:endParaRPr lang="en-US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3816" y="3345044"/>
            <a:ext cx="392577" cy="5374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795078" y="5448444"/>
            <a:ext cx="655213" cy="474518"/>
          </a:xfrm>
          <a:prstGeom prst="rect">
            <a:avLst/>
          </a:prstGeom>
          <a:solidFill>
            <a:srgbClr val="00B050">
              <a:alpha val="20000"/>
            </a:srgbClr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553200" y="4724400"/>
            <a:ext cx="1143000" cy="961304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75458" y="6148240"/>
            <a:ext cx="831134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N. Katayama and S. Satoh. The SR-tree: an index structure for high-dimensional nearest neighbor queries. In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SIGMOD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1997.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9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 animBg="1"/>
      <p:bldP spid="4" grpId="0" animBg="1"/>
      <p:bldP spid="13" grpId="0" animBg="1"/>
      <p:bldP spid="15" grpId="0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SR-Tree (cont'd)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82138" y="1569431"/>
            <a:ext cx="8229600" cy="453072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Algorithm – similar to the SS-tree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both bounding rectangles and spheres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bounding sphere</a:t>
            </a: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Centroid of points,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defRPr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defRPr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defRPr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Radius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4200" y="3344486"/>
            <a:ext cx="2058583" cy="12650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3125" y="4752975"/>
            <a:ext cx="4105275" cy="1419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9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SR-Tree (cont'd)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deletion causes no underflow, then simply delete this entry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the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underflowing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leaf node is removed, and entries in the leaf node are re-inserted into the SR-tree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SR-Tree vs. SS-Tree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data set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46816" y="2283682"/>
            <a:ext cx="4497183" cy="3489772"/>
            <a:chOff x="4646816" y="1905000"/>
            <a:chExt cx="4497183" cy="348977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46816" y="1905000"/>
              <a:ext cx="4420984" cy="333076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1600" y="5076748"/>
              <a:ext cx="3962399" cy="318024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76200" y="2283682"/>
            <a:ext cx="4724400" cy="358371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9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52" y="370801"/>
            <a:ext cx="8063447" cy="533400"/>
          </a:xfrm>
        </p:spPr>
        <p:txBody>
          <a:bodyPr/>
          <a:lstStyle/>
          <a:p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(55, 62) into the </a:t>
            </a:r>
            <a:r>
              <a:rPr lang="en-US" alt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2-D </a:t>
            </a:r>
            <a:r>
              <a:rPr lang="en-US" alt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en-US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582" name="Oval 6"/>
          <p:cNvSpPr>
            <a:spLocks noChangeArrowheads="1"/>
          </p:cNvSpPr>
          <p:nvPr/>
        </p:nvSpPr>
        <p:spPr bwMode="auto">
          <a:xfrm>
            <a:off x="4495800" y="2178050"/>
            <a:ext cx="9144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583" name="Text Box 7"/>
          <p:cNvSpPr txBox="1">
            <a:spLocks noChangeArrowheads="1"/>
          </p:cNvSpPr>
          <p:nvPr/>
        </p:nvSpPr>
        <p:spPr bwMode="auto">
          <a:xfrm>
            <a:off x="4648200" y="217805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53, 14</a:t>
            </a:r>
          </a:p>
        </p:txBody>
      </p:sp>
      <p:grpSp>
        <p:nvGrpSpPr>
          <p:cNvPr id="408584" name="Group 8"/>
          <p:cNvGrpSpPr>
            <a:grpSpLocks/>
          </p:cNvGrpSpPr>
          <p:nvPr/>
        </p:nvGrpSpPr>
        <p:grpSpPr bwMode="auto">
          <a:xfrm>
            <a:off x="2590800" y="2787650"/>
            <a:ext cx="914400" cy="336550"/>
            <a:chOff x="2544" y="672"/>
            <a:chExt cx="576" cy="212"/>
          </a:xfrm>
        </p:grpSpPr>
        <p:sp>
          <p:nvSpPr>
            <p:cNvPr id="408585" name="Oval 9"/>
            <p:cNvSpPr>
              <a:spLocks noChangeArrowheads="1"/>
            </p:cNvSpPr>
            <p:nvPr/>
          </p:nvSpPr>
          <p:spPr bwMode="auto">
            <a:xfrm>
              <a:off x="2544" y="672"/>
              <a:ext cx="576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8586" name="Text Box 10"/>
            <p:cNvSpPr txBox="1">
              <a:spLocks noChangeArrowheads="1"/>
            </p:cNvSpPr>
            <p:nvPr/>
          </p:nvSpPr>
          <p:spPr bwMode="auto">
            <a:xfrm>
              <a:off x="2640" y="672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27, 28</a:t>
              </a:r>
            </a:p>
          </p:txBody>
        </p:sp>
      </p:grpSp>
      <p:sp>
        <p:nvSpPr>
          <p:cNvPr id="408588" name="Oval 12"/>
          <p:cNvSpPr>
            <a:spLocks noChangeArrowheads="1"/>
          </p:cNvSpPr>
          <p:nvPr/>
        </p:nvSpPr>
        <p:spPr bwMode="auto">
          <a:xfrm>
            <a:off x="6400800" y="2711450"/>
            <a:ext cx="9144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589" name="Text Box 13"/>
          <p:cNvSpPr txBox="1">
            <a:spLocks noChangeArrowheads="1"/>
          </p:cNvSpPr>
          <p:nvPr/>
        </p:nvSpPr>
        <p:spPr bwMode="auto">
          <a:xfrm>
            <a:off x="6553200" y="271145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65, 51</a:t>
            </a:r>
          </a:p>
        </p:txBody>
      </p:sp>
      <p:grpSp>
        <p:nvGrpSpPr>
          <p:cNvPr id="408590" name="Group 14"/>
          <p:cNvGrpSpPr>
            <a:grpSpLocks/>
          </p:cNvGrpSpPr>
          <p:nvPr/>
        </p:nvGrpSpPr>
        <p:grpSpPr bwMode="auto">
          <a:xfrm>
            <a:off x="3657600" y="3397250"/>
            <a:ext cx="914400" cy="336550"/>
            <a:chOff x="2544" y="672"/>
            <a:chExt cx="576" cy="212"/>
          </a:xfrm>
        </p:grpSpPr>
        <p:sp>
          <p:nvSpPr>
            <p:cNvPr id="408591" name="Oval 15"/>
            <p:cNvSpPr>
              <a:spLocks noChangeArrowheads="1"/>
            </p:cNvSpPr>
            <p:nvPr/>
          </p:nvSpPr>
          <p:spPr bwMode="auto">
            <a:xfrm>
              <a:off x="2544" y="672"/>
              <a:ext cx="576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8592" name="Text Box 16"/>
            <p:cNvSpPr txBox="1">
              <a:spLocks noChangeArrowheads="1"/>
            </p:cNvSpPr>
            <p:nvPr/>
          </p:nvSpPr>
          <p:spPr bwMode="auto">
            <a:xfrm>
              <a:off x="2640" y="672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31, 85</a:t>
              </a:r>
            </a:p>
          </p:txBody>
        </p:sp>
      </p:grpSp>
      <p:grpSp>
        <p:nvGrpSpPr>
          <p:cNvPr id="408593" name="Group 17"/>
          <p:cNvGrpSpPr>
            <a:grpSpLocks/>
          </p:cNvGrpSpPr>
          <p:nvPr/>
        </p:nvGrpSpPr>
        <p:grpSpPr bwMode="auto">
          <a:xfrm>
            <a:off x="1295400" y="3397250"/>
            <a:ext cx="914400" cy="336550"/>
            <a:chOff x="2544" y="672"/>
            <a:chExt cx="576" cy="212"/>
          </a:xfrm>
        </p:grpSpPr>
        <p:sp>
          <p:nvSpPr>
            <p:cNvPr id="408594" name="Oval 18"/>
            <p:cNvSpPr>
              <a:spLocks noChangeArrowheads="1"/>
            </p:cNvSpPr>
            <p:nvPr/>
          </p:nvSpPr>
          <p:spPr bwMode="auto">
            <a:xfrm>
              <a:off x="2544" y="672"/>
              <a:ext cx="576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8595" name="Text Box 19"/>
            <p:cNvSpPr txBox="1">
              <a:spLocks noChangeArrowheads="1"/>
            </p:cNvSpPr>
            <p:nvPr/>
          </p:nvSpPr>
          <p:spPr bwMode="auto">
            <a:xfrm>
              <a:off x="2640" y="672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30, 11</a:t>
              </a:r>
            </a:p>
          </p:txBody>
        </p:sp>
      </p:grpSp>
      <p:grpSp>
        <p:nvGrpSpPr>
          <p:cNvPr id="408596" name="Group 20"/>
          <p:cNvGrpSpPr>
            <a:grpSpLocks/>
          </p:cNvGrpSpPr>
          <p:nvPr/>
        </p:nvGrpSpPr>
        <p:grpSpPr bwMode="auto">
          <a:xfrm>
            <a:off x="5410200" y="3321050"/>
            <a:ext cx="914400" cy="336550"/>
            <a:chOff x="2544" y="672"/>
            <a:chExt cx="576" cy="212"/>
          </a:xfrm>
        </p:grpSpPr>
        <p:sp>
          <p:nvSpPr>
            <p:cNvPr id="408597" name="Oval 21"/>
            <p:cNvSpPr>
              <a:spLocks noChangeArrowheads="1"/>
            </p:cNvSpPr>
            <p:nvPr/>
          </p:nvSpPr>
          <p:spPr bwMode="auto">
            <a:xfrm>
              <a:off x="2544" y="672"/>
              <a:ext cx="576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8598" name="Text Box 22"/>
            <p:cNvSpPr txBox="1">
              <a:spLocks noChangeArrowheads="1"/>
            </p:cNvSpPr>
            <p:nvPr/>
          </p:nvSpPr>
          <p:spPr bwMode="auto">
            <a:xfrm>
              <a:off x="2640" y="672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70, 3</a:t>
              </a:r>
            </a:p>
          </p:txBody>
        </p:sp>
      </p:grpSp>
      <p:sp>
        <p:nvSpPr>
          <p:cNvPr id="408600" name="Oval 24"/>
          <p:cNvSpPr>
            <a:spLocks noChangeArrowheads="1"/>
          </p:cNvSpPr>
          <p:nvPr/>
        </p:nvSpPr>
        <p:spPr bwMode="auto">
          <a:xfrm>
            <a:off x="7315200" y="3321050"/>
            <a:ext cx="9144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601" name="Text Box 25"/>
          <p:cNvSpPr txBox="1">
            <a:spLocks noChangeArrowheads="1"/>
          </p:cNvSpPr>
          <p:nvPr/>
        </p:nvSpPr>
        <p:spPr bwMode="auto">
          <a:xfrm>
            <a:off x="7467600" y="332105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99, 90</a:t>
            </a:r>
          </a:p>
        </p:txBody>
      </p:sp>
      <p:grpSp>
        <p:nvGrpSpPr>
          <p:cNvPr id="408602" name="Group 26"/>
          <p:cNvGrpSpPr>
            <a:grpSpLocks/>
          </p:cNvGrpSpPr>
          <p:nvPr/>
        </p:nvGrpSpPr>
        <p:grpSpPr bwMode="auto">
          <a:xfrm>
            <a:off x="609600" y="4127500"/>
            <a:ext cx="914400" cy="336550"/>
            <a:chOff x="2544" y="672"/>
            <a:chExt cx="576" cy="212"/>
          </a:xfrm>
        </p:grpSpPr>
        <p:sp>
          <p:nvSpPr>
            <p:cNvPr id="408603" name="Oval 27"/>
            <p:cNvSpPr>
              <a:spLocks noChangeArrowheads="1"/>
            </p:cNvSpPr>
            <p:nvPr/>
          </p:nvSpPr>
          <p:spPr bwMode="auto">
            <a:xfrm>
              <a:off x="2544" y="672"/>
              <a:ext cx="576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8604" name="Text Box 28"/>
            <p:cNvSpPr txBox="1">
              <a:spLocks noChangeArrowheads="1"/>
            </p:cNvSpPr>
            <p:nvPr/>
          </p:nvSpPr>
          <p:spPr bwMode="auto">
            <a:xfrm>
              <a:off x="2640" y="672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29, 16</a:t>
              </a:r>
            </a:p>
          </p:txBody>
        </p:sp>
      </p:grpSp>
      <p:grpSp>
        <p:nvGrpSpPr>
          <p:cNvPr id="408605" name="Group 29"/>
          <p:cNvGrpSpPr>
            <a:grpSpLocks/>
          </p:cNvGrpSpPr>
          <p:nvPr/>
        </p:nvGrpSpPr>
        <p:grpSpPr bwMode="auto">
          <a:xfrm>
            <a:off x="1828800" y="4083050"/>
            <a:ext cx="914400" cy="336550"/>
            <a:chOff x="2544" y="672"/>
            <a:chExt cx="576" cy="212"/>
          </a:xfrm>
        </p:grpSpPr>
        <p:sp>
          <p:nvSpPr>
            <p:cNvPr id="408606" name="Oval 30"/>
            <p:cNvSpPr>
              <a:spLocks noChangeArrowheads="1"/>
            </p:cNvSpPr>
            <p:nvPr/>
          </p:nvSpPr>
          <p:spPr bwMode="auto">
            <a:xfrm>
              <a:off x="2544" y="672"/>
              <a:ext cx="576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8607" name="Text Box 31"/>
            <p:cNvSpPr txBox="1">
              <a:spLocks noChangeArrowheads="1"/>
            </p:cNvSpPr>
            <p:nvPr/>
          </p:nvSpPr>
          <p:spPr bwMode="auto">
            <a:xfrm>
              <a:off x="2640" y="672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40, 26</a:t>
              </a:r>
            </a:p>
          </p:txBody>
        </p:sp>
      </p:grpSp>
      <p:grpSp>
        <p:nvGrpSpPr>
          <p:cNvPr id="408608" name="Group 32"/>
          <p:cNvGrpSpPr>
            <a:grpSpLocks/>
          </p:cNvGrpSpPr>
          <p:nvPr/>
        </p:nvGrpSpPr>
        <p:grpSpPr bwMode="auto">
          <a:xfrm>
            <a:off x="3124200" y="4083050"/>
            <a:ext cx="914400" cy="336550"/>
            <a:chOff x="2544" y="672"/>
            <a:chExt cx="576" cy="212"/>
          </a:xfrm>
        </p:grpSpPr>
        <p:sp>
          <p:nvSpPr>
            <p:cNvPr id="408609" name="Oval 33"/>
            <p:cNvSpPr>
              <a:spLocks noChangeArrowheads="1"/>
            </p:cNvSpPr>
            <p:nvPr/>
          </p:nvSpPr>
          <p:spPr bwMode="auto">
            <a:xfrm>
              <a:off x="2544" y="672"/>
              <a:ext cx="576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8610" name="Text Box 34"/>
            <p:cNvSpPr txBox="1">
              <a:spLocks noChangeArrowheads="1"/>
            </p:cNvSpPr>
            <p:nvPr/>
          </p:nvSpPr>
          <p:spPr bwMode="auto">
            <a:xfrm>
              <a:off x="2640" y="672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7, 39</a:t>
              </a:r>
            </a:p>
          </p:txBody>
        </p:sp>
      </p:grpSp>
      <p:grpSp>
        <p:nvGrpSpPr>
          <p:cNvPr id="408611" name="Group 35"/>
          <p:cNvGrpSpPr>
            <a:grpSpLocks/>
          </p:cNvGrpSpPr>
          <p:nvPr/>
        </p:nvGrpSpPr>
        <p:grpSpPr bwMode="auto">
          <a:xfrm>
            <a:off x="4419600" y="4051300"/>
            <a:ext cx="914400" cy="336550"/>
            <a:chOff x="2544" y="672"/>
            <a:chExt cx="576" cy="212"/>
          </a:xfrm>
        </p:grpSpPr>
        <p:sp>
          <p:nvSpPr>
            <p:cNvPr id="408612" name="Oval 36"/>
            <p:cNvSpPr>
              <a:spLocks noChangeArrowheads="1"/>
            </p:cNvSpPr>
            <p:nvPr/>
          </p:nvSpPr>
          <p:spPr bwMode="auto">
            <a:xfrm>
              <a:off x="2544" y="672"/>
              <a:ext cx="576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8613" name="Text Box 37"/>
            <p:cNvSpPr txBox="1">
              <a:spLocks noChangeArrowheads="1"/>
            </p:cNvSpPr>
            <p:nvPr/>
          </p:nvSpPr>
          <p:spPr bwMode="auto">
            <a:xfrm>
              <a:off x="2640" y="672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32, 29</a:t>
              </a:r>
            </a:p>
          </p:txBody>
        </p:sp>
      </p:grpSp>
      <p:sp>
        <p:nvSpPr>
          <p:cNvPr id="408615" name="Oval 39"/>
          <p:cNvSpPr>
            <a:spLocks noChangeArrowheads="1"/>
          </p:cNvSpPr>
          <p:nvPr/>
        </p:nvSpPr>
        <p:spPr bwMode="auto">
          <a:xfrm>
            <a:off x="6477000" y="4006850"/>
            <a:ext cx="9144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616" name="Text Box 40"/>
          <p:cNvSpPr txBox="1">
            <a:spLocks noChangeArrowheads="1"/>
          </p:cNvSpPr>
          <p:nvPr/>
        </p:nvSpPr>
        <p:spPr bwMode="auto">
          <a:xfrm>
            <a:off x="6629400" y="400685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82, 64</a:t>
            </a:r>
          </a:p>
        </p:txBody>
      </p:sp>
      <p:grpSp>
        <p:nvGrpSpPr>
          <p:cNvPr id="408617" name="Group 41"/>
          <p:cNvGrpSpPr>
            <a:grpSpLocks/>
          </p:cNvGrpSpPr>
          <p:nvPr/>
        </p:nvGrpSpPr>
        <p:grpSpPr bwMode="auto">
          <a:xfrm>
            <a:off x="7315200" y="4845050"/>
            <a:ext cx="914400" cy="336550"/>
            <a:chOff x="2544" y="672"/>
            <a:chExt cx="576" cy="212"/>
          </a:xfrm>
        </p:grpSpPr>
        <p:sp>
          <p:nvSpPr>
            <p:cNvPr id="408618" name="Oval 42"/>
            <p:cNvSpPr>
              <a:spLocks noChangeArrowheads="1"/>
            </p:cNvSpPr>
            <p:nvPr/>
          </p:nvSpPr>
          <p:spPr bwMode="auto">
            <a:xfrm>
              <a:off x="2544" y="672"/>
              <a:ext cx="576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8619" name="Text Box 43"/>
            <p:cNvSpPr txBox="1">
              <a:spLocks noChangeArrowheads="1"/>
            </p:cNvSpPr>
            <p:nvPr/>
          </p:nvSpPr>
          <p:spPr bwMode="auto">
            <a:xfrm>
              <a:off x="2640" y="672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73, 75</a:t>
              </a:r>
            </a:p>
          </p:txBody>
        </p:sp>
      </p:grpSp>
      <p:grpSp>
        <p:nvGrpSpPr>
          <p:cNvPr id="408620" name="Group 44"/>
          <p:cNvGrpSpPr>
            <a:grpSpLocks/>
          </p:cNvGrpSpPr>
          <p:nvPr/>
        </p:nvGrpSpPr>
        <p:grpSpPr bwMode="auto">
          <a:xfrm>
            <a:off x="3810000" y="4921250"/>
            <a:ext cx="914400" cy="336550"/>
            <a:chOff x="2544" y="672"/>
            <a:chExt cx="576" cy="212"/>
          </a:xfrm>
        </p:grpSpPr>
        <p:sp>
          <p:nvSpPr>
            <p:cNvPr id="408621" name="Oval 45"/>
            <p:cNvSpPr>
              <a:spLocks noChangeArrowheads="1"/>
            </p:cNvSpPr>
            <p:nvPr/>
          </p:nvSpPr>
          <p:spPr bwMode="auto">
            <a:xfrm>
              <a:off x="2544" y="672"/>
              <a:ext cx="576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8622" name="Text Box 46"/>
            <p:cNvSpPr txBox="1">
              <a:spLocks noChangeArrowheads="1"/>
            </p:cNvSpPr>
            <p:nvPr/>
          </p:nvSpPr>
          <p:spPr bwMode="auto">
            <a:xfrm>
              <a:off x="2640" y="672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15, 61</a:t>
              </a:r>
            </a:p>
          </p:txBody>
        </p:sp>
      </p:grpSp>
      <p:grpSp>
        <p:nvGrpSpPr>
          <p:cNvPr id="408623" name="Group 47"/>
          <p:cNvGrpSpPr>
            <a:grpSpLocks/>
          </p:cNvGrpSpPr>
          <p:nvPr/>
        </p:nvGrpSpPr>
        <p:grpSpPr bwMode="auto">
          <a:xfrm>
            <a:off x="1295400" y="4768850"/>
            <a:ext cx="914400" cy="336550"/>
            <a:chOff x="2544" y="672"/>
            <a:chExt cx="576" cy="212"/>
          </a:xfrm>
        </p:grpSpPr>
        <p:sp>
          <p:nvSpPr>
            <p:cNvPr id="408624" name="Oval 48"/>
            <p:cNvSpPr>
              <a:spLocks noChangeArrowheads="1"/>
            </p:cNvSpPr>
            <p:nvPr/>
          </p:nvSpPr>
          <p:spPr bwMode="auto">
            <a:xfrm>
              <a:off x="2544" y="672"/>
              <a:ext cx="576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8625" name="Text Box 49"/>
            <p:cNvSpPr txBox="1">
              <a:spLocks noChangeArrowheads="1"/>
            </p:cNvSpPr>
            <p:nvPr/>
          </p:nvSpPr>
          <p:spPr bwMode="auto">
            <a:xfrm>
              <a:off x="2640" y="672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38, 23</a:t>
              </a:r>
            </a:p>
          </p:txBody>
        </p:sp>
      </p:grpSp>
      <p:sp>
        <p:nvSpPr>
          <p:cNvPr id="408626" name="Line 50"/>
          <p:cNvSpPr>
            <a:spLocks noChangeShapeType="1"/>
          </p:cNvSpPr>
          <p:nvPr/>
        </p:nvSpPr>
        <p:spPr bwMode="auto">
          <a:xfrm flipH="1">
            <a:off x="3352800" y="248285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627" name="Line 51"/>
          <p:cNvSpPr>
            <a:spLocks noChangeShapeType="1"/>
          </p:cNvSpPr>
          <p:nvPr/>
        </p:nvSpPr>
        <p:spPr bwMode="auto">
          <a:xfrm>
            <a:off x="5257800" y="2482850"/>
            <a:ext cx="1447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628" name="Line 52"/>
          <p:cNvSpPr>
            <a:spLocks noChangeShapeType="1"/>
          </p:cNvSpPr>
          <p:nvPr/>
        </p:nvSpPr>
        <p:spPr bwMode="auto">
          <a:xfrm flipH="1">
            <a:off x="1828800" y="301625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629" name="Line 53"/>
          <p:cNvSpPr>
            <a:spLocks noChangeShapeType="1"/>
          </p:cNvSpPr>
          <p:nvPr/>
        </p:nvSpPr>
        <p:spPr bwMode="auto">
          <a:xfrm>
            <a:off x="3429000" y="301625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630" name="Line 54"/>
          <p:cNvSpPr>
            <a:spLocks noChangeShapeType="1"/>
          </p:cNvSpPr>
          <p:nvPr/>
        </p:nvSpPr>
        <p:spPr bwMode="auto">
          <a:xfrm flipH="1">
            <a:off x="5943600" y="301625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631" name="Line 55"/>
          <p:cNvSpPr>
            <a:spLocks noChangeShapeType="1"/>
          </p:cNvSpPr>
          <p:nvPr/>
        </p:nvSpPr>
        <p:spPr bwMode="auto">
          <a:xfrm>
            <a:off x="7162800" y="301625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632" name="Line 56"/>
          <p:cNvSpPr>
            <a:spLocks noChangeShapeType="1"/>
          </p:cNvSpPr>
          <p:nvPr/>
        </p:nvSpPr>
        <p:spPr bwMode="auto">
          <a:xfrm flipH="1">
            <a:off x="6934200" y="362585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633" name="Line 57"/>
          <p:cNvSpPr>
            <a:spLocks noChangeShapeType="1"/>
          </p:cNvSpPr>
          <p:nvPr/>
        </p:nvSpPr>
        <p:spPr bwMode="auto">
          <a:xfrm>
            <a:off x="7010400" y="431165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634" name="Line 58"/>
          <p:cNvSpPr>
            <a:spLocks noChangeShapeType="1"/>
          </p:cNvSpPr>
          <p:nvPr/>
        </p:nvSpPr>
        <p:spPr bwMode="auto">
          <a:xfrm flipH="1">
            <a:off x="1066800" y="370205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635" name="Line 59"/>
          <p:cNvSpPr>
            <a:spLocks noChangeShapeType="1"/>
          </p:cNvSpPr>
          <p:nvPr/>
        </p:nvSpPr>
        <p:spPr bwMode="auto">
          <a:xfrm>
            <a:off x="1905000" y="370205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636" name="Line 60"/>
          <p:cNvSpPr>
            <a:spLocks noChangeShapeType="1"/>
          </p:cNvSpPr>
          <p:nvPr/>
        </p:nvSpPr>
        <p:spPr bwMode="auto">
          <a:xfrm flipH="1">
            <a:off x="1828800" y="438785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637" name="Line 61"/>
          <p:cNvSpPr>
            <a:spLocks noChangeShapeType="1"/>
          </p:cNvSpPr>
          <p:nvPr/>
        </p:nvSpPr>
        <p:spPr bwMode="auto">
          <a:xfrm flipH="1">
            <a:off x="3657600" y="370205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638" name="Line 62"/>
          <p:cNvSpPr>
            <a:spLocks noChangeShapeType="1"/>
          </p:cNvSpPr>
          <p:nvPr/>
        </p:nvSpPr>
        <p:spPr bwMode="auto">
          <a:xfrm>
            <a:off x="4267200" y="370205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641" name="Oval 65"/>
          <p:cNvSpPr>
            <a:spLocks noChangeArrowheads="1"/>
          </p:cNvSpPr>
          <p:nvPr/>
        </p:nvSpPr>
        <p:spPr bwMode="auto">
          <a:xfrm>
            <a:off x="5715000" y="4845050"/>
            <a:ext cx="914400" cy="3048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642" name="Text Box 66"/>
          <p:cNvSpPr txBox="1">
            <a:spLocks noChangeArrowheads="1"/>
          </p:cNvSpPr>
          <p:nvPr/>
        </p:nvSpPr>
        <p:spPr bwMode="auto">
          <a:xfrm>
            <a:off x="5867400" y="484505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55,62</a:t>
            </a:r>
          </a:p>
        </p:txBody>
      </p:sp>
      <p:sp>
        <p:nvSpPr>
          <p:cNvPr id="408643" name="Line 67"/>
          <p:cNvSpPr>
            <a:spLocks noChangeShapeType="1"/>
          </p:cNvSpPr>
          <p:nvPr/>
        </p:nvSpPr>
        <p:spPr bwMode="auto">
          <a:xfrm flipH="1">
            <a:off x="6324600" y="4267200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651" name="Line 75"/>
          <p:cNvSpPr>
            <a:spLocks noChangeShapeType="1"/>
          </p:cNvSpPr>
          <p:nvPr/>
        </p:nvSpPr>
        <p:spPr bwMode="auto">
          <a:xfrm>
            <a:off x="3581400" y="4419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652" name="AutoShape 76"/>
          <p:cNvSpPr>
            <a:spLocks noChangeArrowheads="1"/>
          </p:cNvSpPr>
          <p:nvPr/>
        </p:nvSpPr>
        <p:spPr bwMode="auto">
          <a:xfrm>
            <a:off x="4870450" y="1739900"/>
            <a:ext cx="292100" cy="43815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653" name="Text Box 77"/>
          <p:cNvSpPr txBox="1">
            <a:spLocks noChangeArrowheads="1"/>
          </p:cNvSpPr>
          <p:nvPr/>
        </p:nvSpPr>
        <p:spPr bwMode="auto">
          <a:xfrm>
            <a:off x="5334000" y="17399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55 &gt; 53, move right</a:t>
            </a:r>
          </a:p>
        </p:txBody>
      </p:sp>
      <p:sp>
        <p:nvSpPr>
          <p:cNvPr id="408654" name="Text Box 78"/>
          <p:cNvSpPr txBox="1">
            <a:spLocks noChangeArrowheads="1"/>
          </p:cNvSpPr>
          <p:nvPr/>
        </p:nvSpPr>
        <p:spPr bwMode="auto">
          <a:xfrm>
            <a:off x="7010400" y="22098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62 &gt; 51, move right</a:t>
            </a:r>
          </a:p>
        </p:txBody>
      </p:sp>
      <p:sp>
        <p:nvSpPr>
          <p:cNvPr id="408655" name="Text Box 79"/>
          <p:cNvSpPr txBox="1">
            <a:spLocks noChangeArrowheads="1"/>
          </p:cNvSpPr>
          <p:nvPr/>
        </p:nvSpPr>
        <p:spPr bwMode="auto">
          <a:xfrm>
            <a:off x="7467600" y="38227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55 &lt; 99, move left</a:t>
            </a:r>
          </a:p>
        </p:txBody>
      </p:sp>
      <p:sp>
        <p:nvSpPr>
          <p:cNvPr id="408656" name="Text Box 80"/>
          <p:cNvSpPr txBox="1">
            <a:spLocks noChangeArrowheads="1"/>
          </p:cNvSpPr>
          <p:nvPr/>
        </p:nvSpPr>
        <p:spPr bwMode="auto">
          <a:xfrm>
            <a:off x="5334000" y="5257800"/>
            <a:ext cx="16002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62 &lt; 64, move left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Null pointer, attach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6212473"/>
            <a:ext cx="7924800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https://www.csee.umbc.edu/courses/undergraduate/341/fall07/Lectures/KDTree/KDTrees.ppt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22921" y="216165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5082" y="276438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5822" y="338721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7865" y="407694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77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21527 0.0791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08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4" y="39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528 0.07916 L 0.32917 0.16805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408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4" y="444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917 0.16805 L 0.19861 0.26805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408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8" y="50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641" grpId="0" animBg="1"/>
      <p:bldP spid="408642" grpId="0" build="allAtOnce"/>
      <p:bldP spid="408643" grpId="0" animBg="1"/>
      <p:bldP spid="408652" grpId="0" animBg="1"/>
      <p:bldP spid="408652" grpId="1" animBg="1"/>
      <p:bldP spid="408652" grpId="2" animBg="1"/>
      <p:bldP spid="408653" grpId="0"/>
      <p:bldP spid="408653" grpId="1"/>
      <p:bldP spid="408654" grpId="0"/>
      <p:bldP spid="408654" grpId="1"/>
      <p:bldP spid="408655" grpId="0"/>
      <p:bldP spid="408655" grpId="1"/>
      <p:bldP spid="40865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M-Tree (cont'd)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M-tree: A height-balanced tree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in metric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</a:p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in metric spaces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Symmetry: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Non-negativity: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0 (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≠ 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</a:p>
          <a:p>
            <a:pPr lvl="1" algn="just">
              <a:defRPr/>
            </a:pP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Triangle inequality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≥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 is one type of metric-space distances</a:t>
            </a:r>
          </a:p>
          <a:p>
            <a:pPr lvl="1" algn="just">
              <a:defRPr/>
            </a:pPr>
            <a:r>
              <a:rPr lang="en-US" alt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endParaRPr lang="en-US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5458270"/>
            <a:ext cx="8229599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P. Ciaccia, M. Patella, and P. Zezula.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M-tree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 Efficient Access Method for Similarity Search in Metric Spaces. In 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VLDB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1997.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8400" y="4715296"/>
            <a:ext cx="1394714" cy="69735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11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 </a:t>
            </a:r>
            <a:r>
              <a:rPr lang="en-US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-norm distance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-norm (Manhattan distance)</a:t>
            </a:r>
            <a:endParaRPr lang="en-US" altLang="en-US" sz="24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-norm (Euclidean distance)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-norm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distance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two strings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edit </a:t>
            </a:r>
            <a:r>
              <a:rPr lang="en-US" alt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minimum-weight series of edit operations that transforms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Insertion, deletion, substitution </a:t>
            </a:r>
          </a:p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shortest path distance in graphs</a:t>
            </a:r>
          </a:p>
          <a:p>
            <a:pPr lvl="1" algn="just">
              <a:defRPr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3000" y="1859527"/>
            <a:ext cx="3874814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8962" y="3017608"/>
            <a:ext cx="2886075" cy="523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4576" y="277813"/>
            <a:ext cx="1399094" cy="13940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2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 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Spaces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Jaccard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 between two sets,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Hausdorff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distance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maximum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distance of a set to the nearest point in the other set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Earth mover's distance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distance between two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probability distributions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600200"/>
            <a:ext cx="3962400" cy="6046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8400" y="3296623"/>
            <a:ext cx="3962400" cy="575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B3B3B3"/>
              </a:clrFrom>
              <a:clrTo>
                <a:srgbClr val="B3B3B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8400" y="4898837"/>
            <a:ext cx="4107711" cy="173056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63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Hamming Distance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Hamming distance between two strings of equal length is the number of positions at which the corresponding symbols are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</a:p>
          <a:p>
            <a:pPr lvl="1" algn="just"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</a:t>
            </a:r>
            <a:r>
              <a:rPr lang="en-US" altLang="en-US" sz="24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and "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</a:t>
            </a:r>
            <a:r>
              <a:rPr lang="en-US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is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and "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is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and 10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is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 and 2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 is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follows the triangle inequality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71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Idea of M-Tree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number of distance computations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2940050" y="2667000"/>
            <a:ext cx="3308350" cy="310157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 flipV="1">
            <a:off x="4665067" y="2941835"/>
            <a:ext cx="793386" cy="120845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4146856" y="4188011"/>
            <a:ext cx="6487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r>
              <a:rPr lang="en-US" altLang="en-US" sz="28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800" b="1" i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5081335" y="3428250"/>
            <a:ext cx="99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r>
              <a:rPr lang="en-US" altLang="en-US" sz="28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800" b="1" i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Oval 21"/>
          <p:cNvSpPr>
            <a:spLocks noChangeArrowheads="1"/>
          </p:cNvSpPr>
          <p:nvPr/>
        </p:nvSpPr>
        <p:spPr bwMode="auto">
          <a:xfrm>
            <a:off x="3953358" y="2838449"/>
            <a:ext cx="206772" cy="20677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Oval 22"/>
          <p:cNvSpPr>
            <a:spLocks noChangeArrowheads="1"/>
          </p:cNvSpPr>
          <p:nvPr/>
        </p:nvSpPr>
        <p:spPr bwMode="auto">
          <a:xfrm>
            <a:off x="3655193" y="3937690"/>
            <a:ext cx="206772" cy="20677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Oval 23"/>
          <p:cNvSpPr>
            <a:spLocks noChangeArrowheads="1"/>
          </p:cNvSpPr>
          <p:nvPr/>
        </p:nvSpPr>
        <p:spPr bwMode="auto">
          <a:xfrm>
            <a:off x="4616053" y="3483088"/>
            <a:ext cx="206772" cy="20677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Oval 24"/>
          <p:cNvSpPr>
            <a:spLocks noChangeArrowheads="1"/>
          </p:cNvSpPr>
          <p:nvPr/>
        </p:nvSpPr>
        <p:spPr bwMode="auto">
          <a:xfrm>
            <a:off x="5791191" y="4247623"/>
            <a:ext cx="206772" cy="20677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5535592" y="5196893"/>
            <a:ext cx="206772" cy="20677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3195439" y="3339291"/>
            <a:ext cx="206772" cy="20677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Oval 23"/>
          <p:cNvSpPr>
            <a:spLocks noChangeArrowheads="1"/>
          </p:cNvSpPr>
          <p:nvPr/>
        </p:nvSpPr>
        <p:spPr bwMode="auto">
          <a:xfrm>
            <a:off x="3953358" y="4711231"/>
            <a:ext cx="206772" cy="20677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4854988" y="4519288"/>
            <a:ext cx="206772" cy="20677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" name="Oval 23"/>
          <p:cNvSpPr>
            <a:spLocks noChangeArrowheads="1"/>
          </p:cNvSpPr>
          <p:nvPr/>
        </p:nvSpPr>
        <p:spPr bwMode="auto">
          <a:xfrm>
            <a:off x="3376302" y="5004314"/>
            <a:ext cx="206772" cy="20677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1383903" y="4353118"/>
            <a:ext cx="206772" cy="20677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941892" y="4553007"/>
            <a:ext cx="6487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r>
              <a:rPr lang="en-US" altLang="en-US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en-US" sz="280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>
            <a:stCxn id="19" idx="6"/>
          </p:cNvCxnSpPr>
          <p:nvPr/>
        </p:nvCxnSpPr>
        <p:spPr>
          <a:xfrm flipV="1">
            <a:off x="1590675" y="4118885"/>
            <a:ext cx="4657725" cy="337619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7"/>
          <p:cNvSpPr>
            <a:spLocks noChangeArrowheads="1"/>
          </p:cNvSpPr>
          <p:nvPr/>
        </p:nvSpPr>
        <p:spPr bwMode="auto">
          <a:xfrm>
            <a:off x="4512667" y="4118885"/>
            <a:ext cx="206772" cy="206772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28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M-Tree Data Structure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Leaf nodes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data objects</a:t>
            </a:r>
          </a:p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Non-leaf nodes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Routing objects,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Covering radii,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Distances,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)), from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its parent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pointing to subtrees,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64904" y="2198174"/>
            <a:ext cx="4772025" cy="104775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905000" y="4490583"/>
            <a:ext cx="2286000" cy="2286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46400" y="5534023"/>
            <a:ext cx="152400" cy="15761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06072" y="5236644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225685" y="5568330"/>
            <a:ext cx="852714" cy="852714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75842" y="5924443"/>
            <a:ext cx="152400" cy="157617"/>
          </a:xfrm>
          <a:prstGeom prst="ellipse">
            <a:avLst/>
          </a:prstGeom>
          <a:solidFill>
            <a:srgbClr val="00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33783" y="5568330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b="1" i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b="1" dirty="0">
              <a:solidFill>
                <a:srgbClr val="0000CC"/>
              </a:solidFill>
            </a:endParaRPr>
          </a:p>
        </p:txBody>
      </p:sp>
      <p:cxnSp>
        <p:nvCxnSpPr>
          <p:cNvPr id="8" name="Straight Connector 7"/>
          <p:cNvCxnSpPr>
            <a:stCxn id="10" idx="1"/>
            <a:endCxn id="4" idx="6"/>
          </p:cNvCxnSpPr>
          <p:nvPr/>
        </p:nvCxnSpPr>
        <p:spPr>
          <a:xfrm flipH="1" flipV="1">
            <a:off x="3098800" y="5612832"/>
            <a:ext cx="499360" cy="334693"/>
          </a:xfrm>
          <a:prstGeom prst="line">
            <a:avLst/>
          </a:prstGeom>
          <a:ln w="19050">
            <a:solidFill>
              <a:srgbClr val="FF33CC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9" idx="3"/>
          </p:cNvCxnSpPr>
          <p:nvPr/>
        </p:nvCxnSpPr>
        <p:spPr>
          <a:xfrm flipH="1">
            <a:off x="3350562" y="6058978"/>
            <a:ext cx="247598" cy="237189"/>
          </a:xfrm>
          <a:prstGeom prst="line">
            <a:avLst/>
          </a:prstGeom>
          <a:ln w="19050">
            <a:solidFill>
              <a:srgbClr val="0000CC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78399" y="6313363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b="1" i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rgbClr val="0000CC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570184" y="6154398"/>
            <a:ext cx="544616" cy="322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035944" y="4685268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i="1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b="1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 i="1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b="1" i="1" baseline="-25000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="1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b="1" i="1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b="1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 i="1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b="1" i="1" baseline="-25000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="1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b="1" dirty="0">
              <a:solidFill>
                <a:srgbClr val="FF33CC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466820" y="5078073"/>
            <a:ext cx="876580" cy="691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9" grpId="0" animBg="1"/>
      <p:bldP spid="10" grpId="0" animBg="1"/>
      <p:bldP spid="6" grpId="0"/>
      <p:bldP spid="13" grpId="0"/>
      <p:bldP spid="1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M-Tree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metric index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06" y="1772398"/>
            <a:ext cx="8200494" cy="46998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" y="6472237"/>
            <a:ext cx="7315200" cy="3678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http://www.nmis.isti.cnr.it/amato/similarity-search-book/SAC-07-tutorial.pdf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51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Algorithm for M-Tree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a new object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from root, find a branch to descend such that:</a:t>
            </a:r>
          </a:p>
          <a:p>
            <a:pPr lvl="2" algn="just">
              <a:defRPr/>
            </a:pP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≤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multiple branches satisfying the inequality, select </a:t>
            </a:r>
            <a:r>
              <a:rPr lang="en-US" alt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one with </a:t>
            </a:r>
            <a:r>
              <a:rPr lang="en-US" altLang="en-US" sz="24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i="1" u="sng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having the closest distance to </a:t>
            </a:r>
            <a:r>
              <a:rPr lang="en-US" altLang="en-US" sz="24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i="1" u="sng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no routing objects satisfying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≤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exist, the choice is to </a:t>
            </a:r>
            <a:r>
              <a:rPr lang="en-US" alt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increase of the covering radius </a:t>
            </a:r>
            <a:r>
              <a:rPr lang="en-US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i="1" u="sng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i="1" u="sng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i="1" u="sng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inserting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into a full leaf node, we split the overflow node into two nodes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9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 Policies for M-Tree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Minimizing "volume"</a:t>
            </a:r>
          </a:p>
          <a:p>
            <a:pPr lvl="1" algn="just"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Minimizing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"overlap"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</a:p>
          <a:p>
            <a:pPr lvl="1" algn="just">
              <a:defRPr/>
            </a:pP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m_RAD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minimize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(sum of)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lvl="1" algn="just">
              <a:defRPr/>
            </a:pP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mM_RAD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minimize the maximum of the two radii, max{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M_LB_DIST – minimize the Maximum Lower Bound on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(i.e.,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farthest object from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– randomly select routing objects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– select routing objects from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sample objects (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Entries Between Two Split Nodes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distribution:</a:t>
            </a:r>
          </a:p>
          <a:p>
            <a:pPr lvl="1" algn="just"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</a:t>
            </a:r>
            <a:r>
              <a:rPr lang="en-US" alt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Repeat until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empty:</a:t>
            </a:r>
          </a:p>
          <a:p>
            <a:pPr lvl="2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nearest neighbor of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remove it from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nearest neighbor of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remove it from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07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3-D </a:t>
            </a:r>
            <a:r>
              <a:rPr lang="en-US" alt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alt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3700" name="Oval 4"/>
          <p:cNvSpPr>
            <a:spLocks noChangeArrowheads="1"/>
          </p:cNvSpPr>
          <p:nvPr/>
        </p:nvSpPr>
        <p:spPr bwMode="auto">
          <a:xfrm>
            <a:off x="4349750" y="1244600"/>
            <a:ext cx="1130300" cy="50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20,12,30</a:t>
            </a:r>
          </a:p>
        </p:txBody>
      </p:sp>
      <p:sp>
        <p:nvSpPr>
          <p:cNvPr id="413702" name="Oval 6"/>
          <p:cNvSpPr>
            <a:spLocks noChangeArrowheads="1"/>
          </p:cNvSpPr>
          <p:nvPr/>
        </p:nvSpPr>
        <p:spPr bwMode="auto">
          <a:xfrm>
            <a:off x="3067050" y="1752600"/>
            <a:ext cx="1130300" cy="50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15,18,27</a:t>
            </a:r>
          </a:p>
        </p:txBody>
      </p:sp>
      <p:sp>
        <p:nvSpPr>
          <p:cNvPr id="413703" name="Oval 7"/>
          <p:cNvSpPr>
            <a:spLocks noChangeArrowheads="1"/>
          </p:cNvSpPr>
          <p:nvPr/>
        </p:nvSpPr>
        <p:spPr bwMode="auto">
          <a:xfrm>
            <a:off x="6261100" y="1752600"/>
            <a:ext cx="1130300" cy="50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40,12,39</a:t>
            </a:r>
          </a:p>
        </p:txBody>
      </p:sp>
      <p:sp>
        <p:nvSpPr>
          <p:cNvPr id="413704" name="Oval 8"/>
          <p:cNvSpPr>
            <a:spLocks noChangeArrowheads="1"/>
          </p:cNvSpPr>
          <p:nvPr/>
        </p:nvSpPr>
        <p:spPr bwMode="auto">
          <a:xfrm>
            <a:off x="1936750" y="2463800"/>
            <a:ext cx="1130300" cy="50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17,16,22</a:t>
            </a:r>
          </a:p>
        </p:txBody>
      </p:sp>
      <p:sp>
        <p:nvSpPr>
          <p:cNvPr id="413705" name="Oval 9"/>
          <p:cNvSpPr>
            <a:spLocks noChangeArrowheads="1"/>
          </p:cNvSpPr>
          <p:nvPr/>
        </p:nvSpPr>
        <p:spPr bwMode="auto">
          <a:xfrm>
            <a:off x="3937000" y="2463800"/>
            <a:ext cx="1130300" cy="50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19,19,37</a:t>
            </a:r>
          </a:p>
        </p:txBody>
      </p:sp>
      <p:sp>
        <p:nvSpPr>
          <p:cNvPr id="413706" name="Oval 10"/>
          <p:cNvSpPr>
            <a:spLocks noChangeArrowheads="1"/>
          </p:cNvSpPr>
          <p:nvPr/>
        </p:nvSpPr>
        <p:spPr bwMode="auto">
          <a:xfrm>
            <a:off x="5632450" y="2463800"/>
            <a:ext cx="1130300" cy="50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22,10,33</a:t>
            </a:r>
          </a:p>
        </p:txBody>
      </p:sp>
      <p:sp>
        <p:nvSpPr>
          <p:cNvPr id="413707" name="Oval 11"/>
          <p:cNvSpPr>
            <a:spLocks noChangeArrowheads="1"/>
          </p:cNvSpPr>
          <p:nvPr/>
        </p:nvSpPr>
        <p:spPr bwMode="auto">
          <a:xfrm>
            <a:off x="7391400" y="2463800"/>
            <a:ext cx="1130300" cy="50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25,24,10</a:t>
            </a:r>
          </a:p>
        </p:txBody>
      </p:sp>
      <p:sp>
        <p:nvSpPr>
          <p:cNvPr id="413708" name="Oval 12"/>
          <p:cNvSpPr>
            <a:spLocks noChangeArrowheads="1"/>
          </p:cNvSpPr>
          <p:nvPr/>
        </p:nvSpPr>
        <p:spPr bwMode="auto">
          <a:xfrm>
            <a:off x="1022350" y="3225800"/>
            <a:ext cx="1130300" cy="50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16,15,20</a:t>
            </a:r>
          </a:p>
        </p:txBody>
      </p:sp>
      <p:sp>
        <p:nvSpPr>
          <p:cNvPr id="413709" name="Oval 13"/>
          <p:cNvSpPr>
            <a:spLocks noChangeArrowheads="1"/>
          </p:cNvSpPr>
          <p:nvPr/>
        </p:nvSpPr>
        <p:spPr bwMode="auto">
          <a:xfrm>
            <a:off x="457200" y="4216400"/>
            <a:ext cx="1130300" cy="50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12,14,20</a:t>
            </a:r>
          </a:p>
        </p:txBody>
      </p:sp>
      <p:sp>
        <p:nvSpPr>
          <p:cNvPr id="413710" name="Oval 14"/>
          <p:cNvSpPr>
            <a:spLocks noChangeArrowheads="1"/>
          </p:cNvSpPr>
          <p:nvPr/>
        </p:nvSpPr>
        <p:spPr bwMode="auto">
          <a:xfrm>
            <a:off x="2152650" y="4216400"/>
            <a:ext cx="1130300" cy="50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18,16,18</a:t>
            </a:r>
          </a:p>
        </p:txBody>
      </p:sp>
      <p:sp>
        <p:nvSpPr>
          <p:cNvPr id="413711" name="Oval 15"/>
          <p:cNvSpPr>
            <a:spLocks noChangeArrowheads="1"/>
          </p:cNvSpPr>
          <p:nvPr/>
        </p:nvSpPr>
        <p:spPr bwMode="auto">
          <a:xfrm>
            <a:off x="4914900" y="3225800"/>
            <a:ext cx="1130300" cy="50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24,9,30</a:t>
            </a:r>
          </a:p>
        </p:txBody>
      </p:sp>
      <p:sp>
        <p:nvSpPr>
          <p:cNvPr id="413712" name="Oval 16"/>
          <p:cNvSpPr>
            <a:spLocks noChangeArrowheads="1"/>
          </p:cNvSpPr>
          <p:nvPr/>
        </p:nvSpPr>
        <p:spPr bwMode="auto">
          <a:xfrm>
            <a:off x="6407150" y="3225800"/>
            <a:ext cx="1130300" cy="50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50,11,40</a:t>
            </a:r>
          </a:p>
        </p:txBody>
      </p:sp>
      <p:sp>
        <p:nvSpPr>
          <p:cNvPr id="413713" name="Line 17"/>
          <p:cNvSpPr>
            <a:spLocks noChangeShapeType="1"/>
          </p:cNvSpPr>
          <p:nvPr/>
        </p:nvSpPr>
        <p:spPr bwMode="auto">
          <a:xfrm flipH="1">
            <a:off x="3937000" y="1625600"/>
            <a:ext cx="41275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3714" name="Line 18"/>
          <p:cNvSpPr>
            <a:spLocks noChangeShapeType="1"/>
          </p:cNvSpPr>
          <p:nvPr/>
        </p:nvSpPr>
        <p:spPr bwMode="auto">
          <a:xfrm flipH="1">
            <a:off x="2698750" y="2260600"/>
            <a:ext cx="5842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3715" name="Line 19"/>
          <p:cNvSpPr>
            <a:spLocks noChangeShapeType="1"/>
          </p:cNvSpPr>
          <p:nvPr/>
        </p:nvSpPr>
        <p:spPr bwMode="auto">
          <a:xfrm flipH="1">
            <a:off x="1936750" y="2971800"/>
            <a:ext cx="4064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3716" name="Line 20"/>
          <p:cNvSpPr>
            <a:spLocks noChangeShapeType="1"/>
          </p:cNvSpPr>
          <p:nvPr/>
        </p:nvSpPr>
        <p:spPr bwMode="auto">
          <a:xfrm flipH="1">
            <a:off x="1022350" y="3733800"/>
            <a:ext cx="56515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3717" name="Line 21"/>
          <p:cNvSpPr>
            <a:spLocks noChangeShapeType="1"/>
          </p:cNvSpPr>
          <p:nvPr/>
        </p:nvSpPr>
        <p:spPr bwMode="auto">
          <a:xfrm>
            <a:off x="1587500" y="3733800"/>
            <a:ext cx="75565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3718" name="Line 22"/>
          <p:cNvSpPr>
            <a:spLocks noChangeShapeType="1"/>
          </p:cNvSpPr>
          <p:nvPr/>
        </p:nvSpPr>
        <p:spPr bwMode="auto">
          <a:xfrm>
            <a:off x="3937000" y="2260600"/>
            <a:ext cx="26035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3719" name="Line 23"/>
          <p:cNvSpPr>
            <a:spLocks noChangeShapeType="1"/>
          </p:cNvSpPr>
          <p:nvPr/>
        </p:nvSpPr>
        <p:spPr bwMode="auto">
          <a:xfrm>
            <a:off x="5480050" y="1625600"/>
            <a:ext cx="78105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3720" name="Line 24"/>
          <p:cNvSpPr>
            <a:spLocks noChangeShapeType="1"/>
          </p:cNvSpPr>
          <p:nvPr/>
        </p:nvSpPr>
        <p:spPr bwMode="auto">
          <a:xfrm flipH="1">
            <a:off x="6483350" y="2260600"/>
            <a:ext cx="2794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3721" name="Line 25"/>
          <p:cNvSpPr>
            <a:spLocks noChangeShapeType="1"/>
          </p:cNvSpPr>
          <p:nvPr/>
        </p:nvSpPr>
        <p:spPr bwMode="auto">
          <a:xfrm>
            <a:off x="6965950" y="2260600"/>
            <a:ext cx="6223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3722" name="Line 26"/>
          <p:cNvSpPr>
            <a:spLocks noChangeShapeType="1"/>
          </p:cNvSpPr>
          <p:nvPr/>
        </p:nvSpPr>
        <p:spPr bwMode="auto">
          <a:xfrm flipH="1">
            <a:off x="5632450" y="2971800"/>
            <a:ext cx="41275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3723" name="Line 27"/>
          <p:cNvSpPr>
            <a:spLocks noChangeShapeType="1"/>
          </p:cNvSpPr>
          <p:nvPr/>
        </p:nvSpPr>
        <p:spPr bwMode="auto">
          <a:xfrm>
            <a:off x="6261100" y="2971800"/>
            <a:ext cx="50165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3724" name="AutoShape 28"/>
          <p:cNvSpPr>
            <a:spLocks noChangeArrowheads="1"/>
          </p:cNvSpPr>
          <p:nvPr/>
        </p:nvSpPr>
        <p:spPr bwMode="auto">
          <a:xfrm>
            <a:off x="7112000" y="4114800"/>
            <a:ext cx="558800" cy="508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13725" name="AutoShape 29"/>
          <p:cNvSpPr>
            <a:spLocks noChangeArrowheads="1"/>
          </p:cNvSpPr>
          <p:nvPr/>
        </p:nvSpPr>
        <p:spPr bwMode="auto">
          <a:xfrm>
            <a:off x="5486400" y="4114800"/>
            <a:ext cx="558800" cy="508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13726" name="AutoShape 30"/>
          <p:cNvSpPr>
            <a:spLocks noChangeArrowheads="1"/>
          </p:cNvSpPr>
          <p:nvPr/>
        </p:nvSpPr>
        <p:spPr bwMode="auto">
          <a:xfrm>
            <a:off x="6483350" y="4114800"/>
            <a:ext cx="558800" cy="508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13727" name="AutoShape 31"/>
          <p:cNvSpPr>
            <a:spLocks noChangeArrowheads="1"/>
          </p:cNvSpPr>
          <p:nvPr/>
        </p:nvSpPr>
        <p:spPr bwMode="auto">
          <a:xfrm>
            <a:off x="4635500" y="4114800"/>
            <a:ext cx="558800" cy="508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13728" name="Line 32"/>
          <p:cNvSpPr>
            <a:spLocks noChangeShapeType="1"/>
          </p:cNvSpPr>
          <p:nvPr/>
        </p:nvSpPr>
        <p:spPr bwMode="auto">
          <a:xfrm flipH="1">
            <a:off x="4914900" y="3733800"/>
            <a:ext cx="5651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3729" name="Line 33"/>
          <p:cNvSpPr>
            <a:spLocks noChangeShapeType="1"/>
          </p:cNvSpPr>
          <p:nvPr/>
        </p:nvSpPr>
        <p:spPr bwMode="auto">
          <a:xfrm>
            <a:off x="5486400" y="3733800"/>
            <a:ext cx="2984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3731" name="Line 35"/>
          <p:cNvSpPr>
            <a:spLocks noChangeShapeType="1"/>
          </p:cNvSpPr>
          <p:nvPr/>
        </p:nvSpPr>
        <p:spPr bwMode="auto">
          <a:xfrm>
            <a:off x="6965950" y="3733800"/>
            <a:ext cx="4254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3732" name="Line 36"/>
          <p:cNvSpPr>
            <a:spLocks noChangeShapeType="1"/>
          </p:cNvSpPr>
          <p:nvPr/>
        </p:nvSpPr>
        <p:spPr bwMode="auto">
          <a:xfrm flipH="1">
            <a:off x="6762750" y="3733800"/>
            <a:ext cx="203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3733" name="Text Box 37"/>
          <p:cNvSpPr txBox="1">
            <a:spLocks noChangeArrowheads="1"/>
          </p:cNvSpPr>
          <p:nvPr/>
        </p:nvSpPr>
        <p:spPr bwMode="auto">
          <a:xfrm>
            <a:off x="3651250" y="1381125"/>
            <a:ext cx="5461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X &lt; 20</a:t>
            </a:r>
          </a:p>
        </p:txBody>
      </p:sp>
      <p:sp>
        <p:nvSpPr>
          <p:cNvPr id="413734" name="Text Box 38"/>
          <p:cNvSpPr txBox="1">
            <a:spLocks noChangeArrowheads="1"/>
          </p:cNvSpPr>
          <p:nvPr/>
        </p:nvSpPr>
        <p:spPr bwMode="auto">
          <a:xfrm>
            <a:off x="5715000" y="1411288"/>
            <a:ext cx="5461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X &gt; 20</a:t>
            </a:r>
          </a:p>
        </p:txBody>
      </p:sp>
      <p:sp>
        <p:nvSpPr>
          <p:cNvPr id="413735" name="Text Box 39"/>
          <p:cNvSpPr txBox="1">
            <a:spLocks noChangeArrowheads="1"/>
          </p:cNvSpPr>
          <p:nvPr/>
        </p:nvSpPr>
        <p:spPr bwMode="auto">
          <a:xfrm>
            <a:off x="2425700" y="2016125"/>
            <a:ext cx="5461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Y &lt; 18</a:t>
            </a:r>
          </a:p>
        </p:txBody>
      </p:sp>
      <p:sp>
        <p:nvSpPr>
          <p:cNvPr id="413736" name="Text Box 40"/>
          <p:cNvSpPr txBox="1">
            <a:spLocks noChangeArrowheads="1"/>
          </p:cNvSpPr>
          <p:nvPr/>
        </p:nvSpPr>
        <p:spPr bwMode="auto">
          <a:xfrm>
            <a:off x="4197350" y="2138363"/>
            <a:ext cx="5461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Y &gt; 18</a:t>
            </a:r>
          </a:p>
        </p:txBody>
      </p:sp>
      <p:sp>
        <p:nvSpPr>
          <p:cNvPr id="413737" name="Text Box 41"/>
          <p:cNvSpPr txBox="1">
            <a:spLocks noChangeArrowheads="1"/>
          </p:cNvSpPr>
          <p:nvPr/>
        </p:nvSpPr>
        <p:spPr bwMode="auto">
          <a:xfrm>
            <a:off x="1390650" y="2849563"/>
            <a:ext cx="5461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Z &lt; 22</a:t>
            </a:r>
          </a:p>
        </p:txBody>
      </p:sp>
      <p:sp>
        <p:nvSpPr>
          <p:cNvPr id="413738" name="Text Box 42"/>
          <p:cNvSpPr txBox="1">
            <a:spLocks noChangeArrowheads="1"/>
          </p:cNvSpPr>
          <p:nvPr/>
        </p:nvSpPr>
        <p:spPr bwMode="auto">
          <a:xfrm>
            <a:off x="1936750" y="3733800"/>
            <a:ext cx="5461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X &gt; 16</a:t>
            </a:r>
          </a:p>
        </p:txBody>
      </p:sp>
      <p:sp>
        <p:nvSpPr>
          <p:cNvPr id="413739" name="Text Box 43"/>
          <p:cNvSpPr txBox="1">
            <a:spLocks noChangeArrowheads="1"/>
          </p:cNvSpPr>
          <p:nvPr/>
        </p:nvSpPr>
        <p:spPr bwMode="auto">
          <a:xfrm>
            <a:off x="749300" y="3733800"/>
            <a:ext cx="5461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X &lt; 16</a:t>
            </a:r>
          </a:p>
        </p:txBody>
      </p:sp>
      <p:sp>
        <p:nvSpPr>
          <p:cNvPr id="413740" name="Text Box 44"/>
          <p:cNvSpPr txBox="1">
            <a:spLocks noChangeArrowheads="1"/>
          </p:cNvSpPr>
          <p:nvPr/>
        </p:nvSpPr>
        <p:spPr bwMode="auto">
          <a:xfrm>
            <a:off x="7264400" y="2138363"/>
            <a:ext cx="5461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Y &gt; 12</a:t>
            </a:r>
          </a:p>
        </p:txBody>
      </p:sp>
      <p:sp>
        <p:nvSpPr>
          <p:cNvPr id="413741" name="Text Box 45"/>
          <p:cNvSpPr txBox="1">
            <a:spLocks noChangeArrowheads="1"/>
          </p:cNvSpPr>
          <p:nvPr/>
        </p:nvSpPr>
        <p:spPr bwMode="auto">
          <a:xfrm>
            <a:off x="5715000" y="2138363"/>
            <a:ext cx="5461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Y &lt; 12</a:t>
            </a:r>
          </a:p>
        </p:txBody>
      </p:sp>
      <p:sp>
        <p:nvSpPr>
          <p:cNvPr id="413742" name="Text Box 46"/>
          <p:cNvSpPr txBox="1">
            <a:spLocks noChangeArrowheads="1"/>
          </p:cNvSpPr>
          <p:nvPr/>
        </p:nvSpPr>
        <p:spPr bwMode="auto">
          <a:xfrm>
            <a:off x="5238750" y="2849563"/>
            <a:ext cx="5461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Z &lt; 33</a:t>
            </a:r>
          </a:p>
        </p:txBody>
      </p:sp>
      <p:sp>
        <p:nvSpPr>
          <p:cNvPr id="413743" name="Text Box 47"/>
          <p:cNvSpPr txBox="1">
            <a:spLocks noChangeArrowheads="1"/>
          </p:cNvSpPr>
          <p:nvPr/>
        </p:nvSpPr>
        <p:spPr bwMode="auto">
          <a:xfrm>
            <a:off x="6565900" y="2971800"/>
            <a:ext cx="5461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Z &gt; 33</a:t>
            </a:r>
          </a:p>
        </p:txBody>
      </p:sp>
      <p:sp>
        <p:nvSpPr>
          <p:cNvPr id="413745" name="Text Box 49"/>
          <p:cNvSpPr txBox="1">
            <a:spLocks noChangeArrowheads="1"/>
          </p:cNvSpPr>
          <p:nvPr/>
        </p:nvSpPr>
        <p:spPr bwMode="auto">
          <a:xfrm>
            <a:off x="332244" y="5366317"/>
            <a:ext cx="838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property (or properties) do the nodes in the subtrees labeled A, B, C, and D have?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 Queries Over M-Tree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a query object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a query radius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a </a:t>
            </a:r>
            <a:r>
              <a:rPr lang="en-US" altLang="en-US" sz="2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 query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to find all objects </a:t>
            </a:r>
            <a:r>
              <a:rPr lang="en-US" alt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≤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Pruning strategies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1800" y="3124200"/>
            <a:ext cx="6248400" cy="24288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42657" y="5638800"/>
            <a:ext cx="45720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|</a:t>
            </a:r>
            <a:r>
              <a:rPr lang="pt-B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)|&gt;</a:t>
            </a:r>
            <a:r>
              <a:rPr lang="pt-B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pt-B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pt-B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 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pt-B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04800" y="4524435"/>
            <a:ext cx="852714" cy="852714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4957" y="4880548"/>
            <a:ext cx="152400" cy="157617"/>
          </a:xfrm>
          <a:prstGeom prst="ellipse">
            <a:avLst/>
          </a:prstGeom>
          <a:solidFill>
            <a:srgbClr val="00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3710" y="452443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b="1" i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b="1" dirty="0">
              <a:solidFill>
                <a:srgbClr val="0000CC"/>
              </a:solidFill>
            </a:endParaRPr>
          </a:p>
        </p:txBody>
      </p:sp>
      <p:cxnSp>
        <p:nvCxnSpPr>
          <p:cNvPr id="22" name="Straight Connector 21"/>
          <p:cNvCxnSpPr>
            <a:stCxn id="20" idx="3"/>
            <a:endCxn id="19" idx="3"/>
          </p:cNvCxnSpPr>
          <p:nvPr/>
        </p:nvCxnSpPr>
        <p:spPr>
          <a:xfrm flipH="1">
            <a:off x="429677" y="5015083"/>
            <a:ext cx="247598" cy="237189"/>
          </a:xfrm>
          <a:prstGeom prst="line">
            <a:avLst/>
          </a:prstGeom>
          <a:ln w="19050">
            <a:solidFill>
              <a:srgbClr val="0000CC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57514" y="526946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b="1" i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rgbClr val="0000CC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49299" y="5110503"/>
            <a:ext cx="544616" cy="322602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301422" y="3581400"/>
            <a:ext cx="852714" cy="852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90501" y="359529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719259" y="4043742"/>
            <a:ext cx="224486" cy="346375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651579" y="3937513"/>
            <a:ext cx="152400" cy="15761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67440" y="3615773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>
            <a:stCxn id="20" idx="7"/>
            <a:endCxn id="32" idx="3"/>
          </p:cNvCxnSpPr>
          <p:nvPr/>
        </p:nvCxnSpPr>
        <p:spPr>
          <a:xfrm flipV="1">
            <a:off x="785039" y="4072048"/>
            <a:ext cx="888858" cy="831582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6200" y="5625413"/>
            <a:ext cx="3300625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pt-B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 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pt-B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then objects in node </a:t>
            </a:r>
            <a:r>
              <a:rPr lang="pt-B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safely pruned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2998358" y="3429000"/>
            <a:ext cx="0" cy="2097087"/>
          </a:xfrm>
          <a:prstGeom prst="line">
            <a:avLst/>
          </a:prstGeom>
          <a:ln w="3175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871067" y="3960501"/>
            <a:ext cx="435469" cy="2169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38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 animBg="1"/>
      <p:bldP spid="21" grpId="0"/>
      <p:bldP spid="23" grpId="0"/>
      <p:bldP spid="27" grpId="0" animBg="1"/>
      <p:bldP spid="29" grpId="0"/>
      <p:bldP spid="32" grpId="0" animBg="1"/>
      <p:bldP spid="5" grpId="0"/>
      <p:bldP spid="3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OMNI Family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All-purpose access methods for similarity search in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spaces</a:t>
            </a:r>
          </a:p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idea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set,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of objects as </a:t>
            </a:r>
            <a:r>
              <a:rPr lang="en-US" alt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(or called </a:t>
            </a:r>
            <a:r>
              <a:rPr lang="en-US" alt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pivots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points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en-US" sz="24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distances,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of all other objects,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from this set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each object to a new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-dimensional data space, and conduct the search in the new space</a:t>
            </a:r>
          </a:p>
          <a:p>
            <a:pPr lvl="1" algn="just">
              <a:defRPr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1500" y="5484594"/>
            <a:ext cx="8001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R.F.S. Filho, A. Traina, C. Traina, and C. Faloutsos.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search without tears: the OMNI-family of all-purpose access methods.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2001.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OMNI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converted to a 2D data point in the embedded space (</a:t>
            </a:r>
            <a:r>
              <a:rPr lang="en-US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</a:t>
            </a:r>
            <a:r>
              <a:rPr lang="en-US" altLang="en-US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</a:t>
            </a:r>
            <a:r>
              <a:rPr lang="en-US" altLang="en-US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429000" y="2057400"/>
            <a:ext cx="152400" cy="152400"/>
          </a:xfrm>
          <a:prstGeom prst="ellipse">
            <a:avLst/>
          </a:prstGeom>
          <a:solidFill>
            <a:srgbClr val="00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91200" y="3048000"/>
            <a:ext cx="152400" cy="152400"/>
          </a:xfrm>
          <a:prstGeom prst="ellipse">
            <a:avLst/>
          </a:prstGeom>
          <a:solidFill>
            <a:srgbClr val="00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3038061"/>
            <a:ext cx="152400" cy="152400"/>
          </a:xfrm>
          <a:prstGeom prst="ellipse">
            <a:avLst/>
          </a:prstGeom>
          <a:solidFill>
            <a:srgbClr val="00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81400" y="4495800"/>
            <a:ext cx="152400" cy="152400"/>
          </a:xfrm>
          <a:prstGeom prst="ellipse">
            <a:avLst/>
          </a:prstGeom>
          <a:solidFill>
            <a:srgbClr val="00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2087217"/>
            <a:ext cx="152400" cy="152400"/>
          </a:xfrm>
          <a:prstGeom prst="ellipse">
            <a:avLst/>
          </a:prstGeom>
          <a:solidFill>
            <a:srgbClr val="00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14800" y="3226904"/>
            <a:ext cx="152400" cy="152400"/>
          </a:xfrm>
          <a:prstGeom prst="ellipse">
            <a:avLst/>
          </a:prstGeom>
          <a:solidFill>
            <a:srgbClr val="00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86850" y="30480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baseline="-25000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baseline="-25000" dirty="0">
              <a:solidFill>
                <a:srgbClr val="CC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15350" y="434116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baseline="-25000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="1" baseline="-25000" dirty="0">
              <a:solidFill>
                <a:srgbClr val="CC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22870" y="294724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i="1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b="1" i="1" baseline="-250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6" idx="2"/>
            <a:endCxn id="10" idx="6"/>
          </p:cNvCxnSpPr>
          <p:nvPr/>
        </p:nvCxnSpPr>
        <p:spPr>
          <a:xfrm flipH="1">
            <a:off x="4267200" y="3124200"/>
            <a:ext cx="1524000" cy="178904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3"/>
            <a:endCxn id="8" idx="7"/>
          </p:cNvCxnSpPr>
          <p:nvPr/>
        </p:nvCxnSpPr>
        <p:spPr>
          <a:xfrm flipH="1">
            <a:off x="3711482" y="3178082"/>
            <a:ext cx="2102036" cy="1340036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506501" y="2728364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59359" y="3851988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62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66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accel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FF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FF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3" grpId="0"/>
      <p:bldP spid="12" grpId="0"/>
      <p:bldP spid="14" grpId="0"/>
      <p:bldP spid="19" grpId="0"/>
      <p:bldP spid="2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OMNI - Terms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Omni-foci base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set,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foci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Omni-coordinates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coordinates,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of objects in the embedded space </a:t>
            </a:r>
          </a:p>
          <a:p>
            <a:pPr algn="just">
              <a:defRPr/>
            </a:pPr>
            <a:r>
              <a:rPr lang="nn-NO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Bounding Omni </a:t>
            </a:r>
            <a:r>
              <a:rPr lang="nn-NO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 (mbOr)</a:t>
            </a:r>
          </a:p>
          <a:p>
            <a:pPr lvl="1" algn="just">
              <a:defRPr/>
            </a:pPr>
            <a:r>
              <a:rPr lang="nn-NO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focus defines a metric subspace "ring"</a:t>
            </a:r>
          </a:p>
          <a:p>
            <a:pPr lvl="1" algn="just">
              <a:defRPr/>
            </a:pPr>
            <a:r>
              <a:rPr lang="nn-NO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mbOr is a bit like "minimum bounding rectangle" of a set, </a:t>
            </a:r>
            <a:r>
              <a:rPr lang="nn-NO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n-NO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of objects in the embedded space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26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OMNI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Example of </a:t>
            </a:r>
            <a:r>
              <a:rPr lang="nn-NO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Bounding Omni Region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nn-NO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Bounding Omni Region (mbOr)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of the metric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intervals,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on the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dimension of the embedded space (w.r.t. focus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defRPr/>
            </a:pP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)},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)}]</a:t>
            </a:r>
            <a:endParaRPr lang="en-US" alt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04114" y="3453226"/>
            <a:ext cx="4349086" cy="2687638"/>
            <a:chOff x="2286000" y="3865562"/>
            <a:chExt cx="3171825" cy="196011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86000" y="3865562"/>
              <a:ext cx="3171825" cy="1960117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2286000" y="3865562"/>
              <a:ext cx="457200" cy="325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4419600" y="5029893"/>
            <a:ext cx="1752600" cy="3803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057900" y="4945756"/>
            <a:ext cx="281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n-NO" alt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region </a:t>
            </a:r>
            <a:r>
              <a:rPr lang="nn-NO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containing </a:t>
            </a:r>
            <a:r>
              <a:rPr lang="nn-NO" alt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set, A, </a:t>
            </a:r>
            <a:r>
              <a:rPr lang="nn-NO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n-NO" alt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objects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600450" y="4363036"/>
            <a:ext cx="876300" cy="868017"/>
          </a:xfrm>
          <a:prstGeom prst="ellipse">
            <a:avLst/>
          </a:prstGeom>
          <a:solidFill>
            <a:srgbClr val="FFC5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302457" y="4620265"/>
            <a:ext cx="152400" cy="152400"/>
          </a:xfrm>
          <a:prstGeom prst="ellipse">
            <a:avLst/>
          </a:prstGeom>
          <a:solidFill>
            <a:srgbClr val="00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978607" y="4827555"/>
            <a:ext cx="152400" cy="152400"/>
          </a:xfrm>
          <a:prstGeom prst="ellipse">
            <a:avLst/>
          </a:prstGeom>
          <a:solidFill>
            <a:srgbClr val="00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718891" y="4490831"/>
            <a:ext cx="152400" cy="152400"/>
          </a:xfrm>
          <a:prstGeom prst="ellipse">
            <a:avLst/>
          </a:prstGeom>
          <a:solidFill>
            <a:srgbClr val="00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01548" y="5053840"/>
            <a:ext cx="152400" cy="152400"/>
          </a:xfrm>
          <a:prstGeom prst="ellipse">
            <a:avLst/>
          </a:prstGeom>
          <a:solidFill>
            <a:srgbClr val="00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35707" y="4849435"/>
            <a:ext cx="152400" cy="152400"/>
          </a:xfrm>
          <a:prstGeom prst="ellipse">
            <a:avLst/>
          </a:prstGeom>
          <a:solidFill>
            <a:srgbClr val="00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9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 Queries over OMNI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a query point </a:t>
            </a:r>
            <a:r>
              <a:rPr lang="en-US" alt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a query radius </a:t>
            </a:r>
            <a:r>
              <a:rPr lang="en-US" alt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all objects with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distances from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2819400"/>
            <a:ext cx="7848600" cy="27590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730815"/>
            <a:ext cx="4586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triangle inequality in metric spaces!</a:t>
            </a:r>
            <a:endParaRPr 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25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Problems with OMNI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select foci?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HF-algorithm (finding foci near hull of the data set)</a:t>
            </a: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choose an object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farthest object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set it as the first focus</a:t>
            </a: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farthest object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set it as the second focus</a:t>
            </a: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focus will be the one, </a:t>
            </a:r>
            <a:r>
              <a:rPr lang="en-US" alt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that has the </a:t>
            </a:r>
            <a:r>
              <a:rPr lang="en-US" altLang="en-US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similar distances</a:t>
            </a:r>
            <a:r>
              <a:rPr lang="en-US" altLang="en-US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previously chosen foci</a:t>
            </a:r>
          </a:p>
          <a:p>
            <a:pPr lvl="3" algn="just">
              <a:defRPr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Formally, minimizing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4678293"/>
            <a:ext cx="2378999" cy="202254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7200" y="4343399"/>
            <a:ext cx="2745522" cy="6905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7200" y="5251310"/>
            <a:ext cx="1447800" cy="283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66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11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 of OMNI-Family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Omni-Sequential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data set is read sequentially</a:t>
            </a:r>
          </a:p>
          <a:p>
            <a:pPr algn="just">
              <a:defRPr/>
            </a:pP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OmniB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-tree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one focus, and index 1-dimensional embedded objects using B</a:t>
            </a:r>
            <a:r>
              <a:rPr lang="en-US" alt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-tree</a:t>
            </a:r>
          </a:p>
          <a:p>
            <a:pPr algn="just">
              <a:defRPr/>
            </a:pP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OmniR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-tree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foci, and index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-dimensional transformed objects using R-tree (or its variants like R</a:t>
            </a:r>
            <a:r>
              <a:rPr lang="en-US" alt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-tree)</a:t>
            </a:r>
          </a:p>
          <a:p>
            <a:pPr algn="just">
              <a:defRPr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67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01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Inverted Index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inverted file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word-oriented mechanism for indexing a text collection in order to speed up the searching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inverted file:</a:t>
            </a:r>
          </a:p>
          <a:p>
            <a:pPr lvl="1" algn="just">
              <a:defRPr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Vocabulary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all distinct words in the text</a:t>
            </a:r>
          </a:p>
          <a:p>
            <a:pPr lvl="1" algn="just">
              <a:defRPr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containing all information necessary for each word of the vocabulary (text position, frequency, documents where the word appears, etc.)</a:t>
            </a:r>
          </a:p>
          <a:p>
            <a:pPr algn="just">
              <a:defRPr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6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the Inverted Index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8153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sz="3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Text: </a:t>
            </a:r>
          </a:p>
          <a:p>
            <a:endParaRPr lang="en-US" altLang="en-US" sz="3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Inverted file</a:t>
            </a:r>
            <a:endParaRPr lang="en-US" altLang="en-US" sz="3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25824" y="2035115"/>
            <a:ext cx="98298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1        6           12    16 18            25     29          36     40        45              54    58            66    70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house has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garden. The garden has many flowers. The flowers are beautiful</a:t>
            </a:r>
            <a:endParaRPr lang="pt-B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371600" y="4267200"/>
            <a:ext cx="1371600" cy="177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beautiful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garden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endParaRPr lang="pt-B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124200" y="4267200"/>
            <a:ext cx="2286000" cy="177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</a:p>
          <a:p>
            <a:pPr eaLnBrk="0" hangingPunct="0">
              <a:spcBef>
                <a:spcPct val="50000"/>
              </a:spcBef>
            </a:pPr>
            <a:r>
              <a:rPr lang="pt-B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45, 58</a:t>
            </a:r>
          </a:p>
          <a:p>
            <a:pPr eaLnBrk="0" hangingPunct="0">
              <a:spcBef>
                <a:spcPct val="50000"/>
              </a:spcBef>
            </a:pPr>
            <a:r>
              <a:rPr lang="pt-B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18, 29</a:t>
            </a:r>
          </a:p>
          <a:p>
            <a:pPr eaLnBrk="0" hangingPunct="0">
              <a:spcBef>
                <a:spcPct val="50000"/>
              </a:spcBef>
            </a:pPr>
            <a:r>
              <a:rPr lang="pt-B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219200" y="38100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Vocabulary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352800" y="3810001"/>
            <a:ext cx="1828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7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R-Tree Family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Tree Index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partitioning</a:t>
            </a: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E.g.,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Quadtree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 tree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partitioning</a:t>
            </a: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E.g., R-tree, R</a:t>
            </a:r>
            <a:r>
              <a:rPr lang="en-US" alt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-tree, R</a:t>
            </a:r>
            <a:r>
              <a:rPr lang="en-US" alt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-tree, SR-tree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94430"/>
            <a:ext cx="7772400" cy="990600"/>
          </a:xfrm>
        </p:spPr>
        <p:txBody>
          <a:bodyPr/>
          <a:lstStyle/>
          <a:p>
            <a:r>
              <a:rPr lang="pt-B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Inverted Files with TF-IDF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5105400"/>
          </a:xfrm>
        </p:spPr>
        <p:txBody>
          <a:bodyPr/>
          <a:lstStyle/>
          <a:p>
            <a:pPr algn="just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inverse document frequency (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15049" name="Text Box 9"/>
          <p:cNvSpPr txBox="1">
            <a:spLocks noChangeArrowheads="1"/>
          </p:cNvSpPr>
          <p:nvPr/>
        </p:nvSpPr>
        <p:spPr bwMode="auto">
          <a:xfrm>
            <a:off x="609600" y="2971800"/>
            <a:ext cx="22881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Vocabulary entry</a:t>
            </a:r>
          </a:p>
        </p:txBody>
      </p:sp>
      <p:sp>
        <p:nvSpPr>
          <p:cNvPr id="215050" name="Text Box 10"/>
          <p:cNvSpPr txBox="1">
            <a:spLocks noChangeArrowheads="1"/>
          </p:cNvSpPr>
          <p:nvPr/>
        </p:nvSpPr>
        <p:spPr bwMode="auto">
          <a:xfrm>
            <a:off x="4054475" y="3028459"/>
            <a:ext cx="23022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Posting file entry</a:t>
            </a:r>
          </a:p>
        </p:txBody>
      </p:sp>
      <p:sp>
        <p:nvSpPr>
          <p:cNvPr id="215051" name="Text Box 11"/>
          <p:cNvSpPr txBox="1">
            <a:spLocks noChangeArrowheads="1"/>
          </p:cNvSpPr>
          <p:nvPr/>
        </p:nvSpPr>
        <p:spPr bwMode="auto">
          <a:xfrm>
            <a:off x="930275" y="3768725"/>
            <a:ext cx="2696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52" name="Text Box 12"/>
          <p:cNvSpPr txBox="1">
            <a:spLocks noChangeArrowheads="1"/>
          </p:cNvSpPr>
          <p:nvPr/>
        </p:nvSpPr>
        <p:spPr bwMode="auto">
          <a:xfrm>
            <a:off x="1447800" y="3768725"/>
            <a:ext cx="5661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53" name="Rectangle 13"/>
          <p:cNvSpPr>
            <a:spLocks noChangeArrowheads="1"/>
          </p:cNvSpPr>
          <p:nvPr/>
        </p:nvSpPr>
        <p:spPr bwMode="auto">
          <a:xfrm>
            <a:off x="854075" y="3616325"/>
            <a:ext cx="1828800" cy="762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54" name="Line 14"/>
          <p:cNvSpPr>
            <a:spLocks noChangeShapeType="1"/>
          </p:cNvSpPr>
          <p:nvPr/>
        </p:nvSpPr>
        <p:spPr bwMode="auto">
          <a:xfrm>
            <a:off x="1387475" y="3616325"/>
            <a:ext cx="0" cy="762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55" name="Line 15"/>
          <p:cNvSpPr>
            <a:spLocks noChangeShapeType="1"/>
          </p:cNvSpPr>
          <p:nvPr/>
        </p:nvSpPr>
        <p:spPr bwMode="auto">
          <a:xfrm>
            <a:off x="2073275" y="3616325"/>
            <a:ext cx="0" cy="762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56" name="Line 16"/>
          <p:cNvSpPr>
            <a:spLocks noChangeShapeType="1"/>
          </p:cNvSpPr>
          <p:nvPr/>
        </p:nvSpPr>
        <p:spPr bwMode="auto">
          <a:xfrm>
            <a:off x="2378075" y="3997325"/>
            <a:ext cx="1676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63" name="Text Box 23"/>
          <p:cNvSpPr txBox="1">
            <a:spLocks noChangeArrowheads="1"/>
          </p:cNvSpPr>
          <p:nvPr/>
        </p:nvSpPr>
        <p:spPr bwMode="auto">
          <a:xfrm>
            <a:off x="4206875" y="3768725"/>
            <a:ext cx="7312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doc</a:t>
            </a:r>
            <a:r>
              <a:rPr lang="en-US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5064" name="Text Box 24"/>
          <p:cNvSpPr txBox="1">
            <a:spLocks noChangeArrowheads="1"/>
          </p:cNvSpPr>
          <p:nvPr/>
        </p:nvSpPr>
        <p:spPr bwMode="auto">
          <a:xfrm>
            <a:off x="5273675" y="3768725"/>
            <a:ext cx="5661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t,1</a:t>
            </a:r>
            <a:endParaRPr lang="en-US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65" name="Rectangle 25"/>
          <p:cNvSpPr>
            <a:spLocks noChangeArrowheads="1"/>
          </p:cNvSpPr>
          <p:nvPr/>
        </p:nvSpPr>
        <p:spPr bwMode="auto">
          <a:xfrm>
            <a:off x="4130675" y="3616325"/>
            <a:ext cx="1828800" cy="762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66" name="Line 26"/>
          <p:cNvSpPr>
            <a:spLocks noChangeShapeType="1"/>
          </p:cNvSpPr>
          <p:nvPr/>
        </p:nvSpPr>
        <p:spPr bwMode="auto">
          <a:xfrm>
            <a:off x="5045075" y="3616325"/>
            <a:ext cx="0" cy="762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68" name="Text Box 28"/>
          <p:cNvSpPr txBox="1">
            <a:spLocks noChangeArrowheads="1"/>
          </p:cNvSpPr>
          <p:nvPr/>
        </p:nvSpPr>
        <p:spPr bwMode="auto">
          <a:xfrm>
            <a:off x="6035675" y="3768725"/>
            <a:ext cx="7312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doc</a:t>
            </a:r>
            <a:r>
              <a:rPr lang="en-US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5069" name="Text Box 29"/>
          <p:cNvSpPr txBox="1">
            <a:spLocks noChangeArrowheads="1"/>
          </p:cNvSpPr>
          <p:nvPr/>
        </p:nvSpPr>
        <p:spPr bwMode="auto">
          <a:xfrm>
            <a:off x="7102475" y="3768725"/>
            <a:ext cx="5661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0" name="Rectangle 30"/>
          <p:cNvSpPr>
            <a:spLocks noChangeArrowheads="1"/>
          </p:cNvSpPr>
          <p:nvPr/>
        </p:nvSpPr>
        <p:spPr bwMode="auto">
          <a:xfrm>
            <a:off x="5959475" y="3616325"/>
            <a:ext cx="1828800" cy="762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1" name="Line 31"/>
          <p:cNvSpPr>
            <a:spLocks noChangeShapeType="1"/>
          </p:cNvSpPr>
          <p:nvPr/>
        </p:nvSpPr>
        <p:spPr bwMode="auto">
          <a:xfrm>
            <a:off x="6873875" y="3616325"/>
            <a:ext cx="0" cy="762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2" name="Rectangle 32"/>
          <p:cNvSpPr>
            <a:spLocks noChangeArrowheads="1"/>
          </p:cNvSpPr>
          <p:nvPr/>
        </p:nvSpPr>
        <p:spPr bwMode="auto">
          <a:xfrm>
            <a:off x="7788275" y="3616325"/>
            <a:ext cx="685800" cy="762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3" name="Text Box 33"/>
          <p:cNvSpPr txBox="1">
            <a:spLocks noChangeArrowheads="1"/>
          </p:cNvSpPr>
          <p:nvPr/>
        </p:nvSpPr>
        <p:spPr bwMode="auto">
          <a:xfrm>
            <a:off x="7924800" y="3810000"/>
            <a:ext cx="4587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15074" name="Text Box 34"/>
          <p:cNvSpPr txBox="1">
            <a:spLocks noChangeArrowheads="1"/>
          </p:cNvSpPr>
          <p:nvPr/>
        </p:nvSpPr>
        <p:spPr bwMode="auto">
          <a:xfrm>
            <a:off x="1508125" y="4708672"/>
            <a:ext cx="5705408" cy="13111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: inverse document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of term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i-th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 that contains term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t,i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term frequency of term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document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Inverted Files with </a:t>
            </a:r>
            <a:r>
              <a:rPr lang="pt-B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TF-IDF (cont'd)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 frequency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times that term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in document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endParaRPr lang="en-US" alt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590800"/>
            <a:ext cx="5860874" cy="35401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9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Inverted Files with </a:t>
            </a:r>
            <a:r>
              <a:rPr lang="pt-B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TF-IDF (cont'd)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Inverse document frequency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defRPr/>
            </a:pPr>
            <a:endParaRPr lang="en-US" alt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133600"/>
            <a:ext cx="4209826" cy="859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563" y="3105461"/>
            <a:ext cx="6952237" cy="35334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72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7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Inverted Files with </a:t>
            </a:r>
            <a:r>
              <a:rPr lang="pt-B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TF-IDF (cont'd)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- Inverse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important a word is to a document in a collection or corpus</a:t>
            </a:r>
          </a:p>
          <a:p>
            <a:pPr lvl="1" algn="just">
              <a:defRPr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en-US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measure indicates more importance of term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048000"/>
            <a:ext cx="5664013" cy="6252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8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 for a Document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a query document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a data document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514600"/>
            <a:ext cx="5129955" cy="83756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9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990600"/>
          </a:xfrm>
        </p:spPr>
        <p:txBody>
          <a:bodyPr/>
          <a:lstStyle/>
          <a:p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5105400"/>
          </a:xfrm>
        </p:spPr>
        <p:txBody>
          <a:bodyPr>
            <a:normAutofit/>
          </a:bodyPr>
          <a:lstStyle/>
          <a:p>
            <a:pPr marL="609600" indent="-609600" algn="just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search algorithm on an inverted index follows three steps: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Vocabulary search: the words present in the query are located in the vocabulary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occurrences: the lists of the occurrences of all query words found are retrieved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of occurrences: the occurrences are processed to solve the query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74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990600"/>
          </a:xfrm>
        </p:spPr>
        <p:txBody>
          <a:bodyPr/>
          <a:lstStyle/>
          <a:p>
            <a:r>
              <a:rPr lang="pt-B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(cont'd)</a:t>
            </a:r>
            <a:endParaRPr lang="en-US" altLang="en-US" dirty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>
            <a:normAutofit lnSpcReduction="10000"/>
          </a:bodyPr>
          <a:lstStyle/>
          <a:p>
            <a:pPr marL="393700" indent="-393700" algn="just"/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inverted files starts with vocabulary </a:t>
            </a:r>
          </a:p>
          <a:p>
            <a:pPr marL="806450" lvl="1" indent="-339725" algn="just"/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vocabulary in a separate file</a:t>
            </a:r>
          </a:p>
          <a:p>
            <a:pPr marL="393700" indent="-393700" algn="just"/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used to store the vocabulary include</a:t>
            </a:r>
          </a:p>
          <a:p>
            <a:pPr marL="860425" lvl="1" indent="-403225" algn="just"/>
            <a:r>
              <a:rPr lang="en-US" alt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Hashing: O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lookup, does not support range queries</a:t>
            </a:r>
          </a:p>
          <a:p>
            <a:pPr marL="806450" lvl="1" indent="-339725" algn="just"/>
            <a:r>
              <a:rPr lang="en-US" altLang="en-US" sz="2600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Tries</a:t>
            </a:r>
            <a:r>
              <a:rPr lang="en-US" alt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lookup,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length (word)</a:t>
            </a:r>
          </a:p>
          <a:p>
            <a:pPr marL="806450" lvl="1" indent="-339725" algn="just"/>
            <a:r>
              <a:rPr lang="en-US" alt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B-trees: O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lookup</a:t>
            </a:r>
          </a:p>
          <a:p>
            <a:pPr marL="393700" indent="-393700" algn="just"/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alternative is simply storing the words in lexicographical order </a:t>
            </a:r>
          </a:p>
          <a:p>
            <a:pPr marL="806450" lvl="1" indent="-339725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cheaper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space and very competitive with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O(log v)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76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8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(or prefix tree)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index for string 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5663300"/>
            <a:ext cx="3623877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https://en.wikipedia.org/wiki/Trie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12453" y="1552763"/>
            <a:ext cx="4210050" cy="39814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77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44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>
                <a:latin typeface="Times New Roman" pitchFamily="18" charset="0"/>
              </a:rPr>
              <a:t>Locality Sensitive Hashing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ocality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Hashing (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LSH)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high dimensional objects into buckets</a:t>
            </a: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 objects are mapped into the same bucket with high probabilities</a:t>
            </a: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Dissimilar objects are mapped into the same bucket with low probabilities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two objects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 distance function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(., .),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approximation factor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1, and a hash function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(.)</a:t>
            </a:r>
          </a:p>
          <a:p>
            <a:pPr lvl="2" algn="just">
              <a:defRPr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89" y="4724400"/>
            <a:ext cx="8082924" cy="103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9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LSH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Near duplicate detection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Texts 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pages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Papers </a:t>
            </a:r>
          </a:p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 algn="just">
              <a:defRPr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8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R-Tree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number of spatial objects (e.g., points, lines, rectangles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polygons, or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irregular shapes)</a:t>
            </a:r>
          </a:p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R-tree index extends the idea of B</a:t>
            </a:r>
            <a:r>
              <a:rPr lang="en-US" alt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-tree index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1-dimensional data to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-dimensional data (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≥ 1)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879" y="6172200"/>
            <a:ext cx="832792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Guttman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R-trees: a dynamic index structure for spatial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searching. In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SIGMOD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1984.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3810000"/>
            <a:ext cx="3248025" cy="19230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8600" y="3810000"/>
            <a:ext cx="4910137" cy="18957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30778"/>
            <a:ext cx="2668125" cy="122814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73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LSH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Hamming similarity</a:t>
            </a:r>
          </a:p>
          <a:p>
            <a:pPr lvl="1" algn="just"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two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-bit vectors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lvl="2" algn="just">
              <a:defRPr/>
            </a:pPr>
            <a:r>
              <a:rPr lang="pt-BR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HS(</a:t>
            </a:r>
            <a:r>
              <a:rPr lang="pt-BR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BR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altLang="en-US" sz="2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#{</a:t>
            </a:r>
            <a:r>
              <a:rPr lang="pt-BR" altLang="en-US" sz="2000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altLang="en-US" sz="2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altLang="en-US" sz="2000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en-US" sz="2000" i="1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altLang="en-US" sz="2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altLang="en-US" sz="2000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BR" altLang="en-US" sz="2000" i="1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altLang="en-US" sz="2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/ </a:t>
            </a:r>
            <a:r>
              <a:rPr lang="pt-BR" altLang="en-US" sz="2000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not have any bit of the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same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values, then HS(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identical,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2" algn="just">
              <a:defRPr/>
            </a:pPr>
            <a:r>
              <a:rPr lang="es-E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01</a:t>
            </a:r>
            <a:r>
              <a:rPr lang="es-ES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 = 10</a:t>
            </a:r>
            <a:r>
              <a:rPr lang="es-E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HS(</a:t>
            </a:r>
            <a:r>
              <a:rPr lang="es-E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2/5 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Hamming distance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is: 1- </a:t>
            </a: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HS(</a:t>
            </a:r>
            <a:r>
              <a:rPr lang="en-US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hash</a:t>
            </a:r>
          </a:p>
          <a:p>
            <a:pPr lvl="1" algn="just">
              <a:defRPr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-th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hash function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outputs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-th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of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lvl="2" algn="just">
              <a:defRPr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hash functions form an LSH for hamming similarity</a:t>
            </a:r>
          </a:p>
          <a:p>
            <a:pPr lvl="3" algn="just">
              <a:defRPr/>
            </a:pPr>
            <a:r>
              <a:rPr lang="es-ES" altLang="en-US" sz="1800" b="1" i="1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s-ES" altLang="en-US" sz="1800" b="1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s-ES" altLang="en-US" sz="1800" b="1" i="1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altLang="en-US" sz="1800" b="1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en-US" sz="1800" b="1" i="1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en-US" sz="18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s-ES" altLang="en-US" sz="1800" b="1" i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altLang="en-US" sz="18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en-US" sz="1800" b="1" i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altLang="en-US" sz="18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 = </a:t>
            </a:r>
            <a:r>
              <a:rPr lang="es-ES" altLang="en-US" sz="1800" b="1" i="1" dirty="0" err="1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s-ES" altLang="en-US" sz="1800" b="1" i="1" baseline="-25000" dirty="0" err="1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ES" altLang="en-US" sz="1800" b="1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s-ES" altLang="en-US" sz="1800" b="1" i="1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altLang="en-US" sz="1800" b="1" i="1" baseline="-25000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ES" altLang="en-US" sz="1800" b="1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en-US" sz="1800" b="1" i="1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en-US" sz="18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s-ES" altLang="en-US" sz="1800" b="1" i="1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altLang="en-US" sz="1800" b="1" i="1" baseline="-25000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ES" altLang="en-US" sz="1800" b="1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en-US" sz="1800" b="1" i="1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altLang="en-US" sz="18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 = HS(</a:t>
            </a:r>
            <a:r>
              <a:rPr lang="es-ES" altLang="en-US" sz="1800" b="1" i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en-US" sz="18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altLang="en-US" sz="1800" b="1" i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altLang="en-US" sz="18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1800" b="1" dirty="0" smtClean="0">
              <a:solidFill>
                <a:srgbClr val="CC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defRPr/>
            </a:pPr>
            <a:endParaRPr lang="en-US" alt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6243935"/>
            <a:ext cx="62520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sensitive: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1-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=1-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67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LSH (cont'd)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Jaccard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similarity (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Jaccard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index)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two sets,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MinHash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24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 a permutation on the domain of sets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subset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let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sz="24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lvl="2" algn="just">
              <a:defRPr/>
            </a:pP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{1, 2},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{2, 3}</a:t>
            </a:r>
          </a:p>
          <a:p>
            <a:pPr lvl="2" algn="just">
              <a:defRPr/>
            </a:pPr>
            <a:endParaRPr lang="en-US" alt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0" y="2667000"/>
            <a:ext cx="4633916" cy="728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897" y="688975"/>
            <a:ext cx="2018494" cy="31765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EFEEF4"/>
              </a:clrFrom>
              <a:clrTo>
                <a:srgbClr val="EFEE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3000" y="5334000"/>
            <a:ext cx="6400800" cy="7787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243935"/>
            <a:ext cx="58573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Pr[</a:t>
            </a:r>
            <a:r>
              <a:rPr lang="pt-BR" sz="2400" b="1" i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i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400" b="1" i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i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 = |</a:t>
            </a:r>
            <a:r>
              <a:rPr lang="pt-BR" sz="2400" b="1" i="1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b="1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pt-BR" sz="2400" b="1" i="1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/ |</a:t>
            </a:r>
            <a:r>
              <a:rPr lang="pt-BR" sz="2400" b="1" i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pt-BR" sz="2400" b="1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i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pt-BR" sz="2400" b="1" i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sz="24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i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i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dirty="0">
              <a:solidFill>
                <a:srgbClr val="CC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6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LSH Algorithms for Nearest Neighbor Search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hashing functions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..., </a:t>
            </a:r>
            <a:r>
              <a:rPr lang="en-US" alt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object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database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this object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buckets w.r.t.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hashing functions, respectively</a:t>
            </a:r>
          </a:p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a query object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buckets where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hashed into (with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hashing functions, respectively)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stopped when a point within distance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found</a:t>
            </a:r>
          </a:p>
          <a:p>
            <a:pPr algn="just">
              <a:defRPr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82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60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Materials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Quadtree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R. E. Webber. Storing a collection of polygons using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quadtrees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Trans. Graph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1985. 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https://pdfs.semanticscholar.org/65ee/4429b5509173f12309539e809ac533e84690.pdf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(K-D-B-tree)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T. Robinson. The K-D-B-Tree: a search structure for large multidimensional dynamic indexes. In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1981. 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http://repository.cmu.edu/cgi/viewcontent.cgi?article=3451&amp;context=compsci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K-D-tree)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 A. Brown. Building a Balanced k-d Tree in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Time. In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Computer Graphics Techniques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(JCGT), vol. 4, no. 1, 50-68, 2015. 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http://jcgt.org/published/0004/01/03/paper.pdf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R-tree)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Guttman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R-trees: a dynamic index structure for spatial searching. In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1984. 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http://www-db.deis.unibo.it/courses/SI-LS/papers/Gut84.pdf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sz="1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-tree)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Sellis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Roussopoulos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Faloutsos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R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-Tree: A dynamic index for multi-dimensional objects. In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VLDB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1987. 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http://citeseerx.ist.psu.edu/viewdoc/summary?doi=10.1.1.45.3272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sz="1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-tree)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Beckmann, H.-P.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Kriegel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Schneider, and B. Seeger. The R*-tree: an efficient and robust access method for points and rectangles. In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1990. 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https://www.cs.umd.edu/class/fall2002/cmsc818s/Readings/rstar-tree.pdf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(X-tree)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Berchtold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Keim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H.-P.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Kriegel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X-tree: An Index Structure for High-Dimensional Data. In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VLDB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1996. 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https://pdfs.semanticscholar.org/83f6/d2b79b68af1115db013907df78b96dd82ea7.pdf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Locality Sensitive Hashing)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Gionis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Indyk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Motwani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Similarity Search in High Dimensions via Hashing. In VLDB, 1999.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://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www.vldb.org/conf/1999/P49.pdf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Materials 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(cont'd)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SS-tree)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A. White and R. Jain. Similarity Indexing with the SS-tree. In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1996. 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http://www.cs.uml.edu/~cchen/580-S06/reading/WJ96.pdf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SR-tree)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Katayama and S. Satoh. The SR-tree: an index structure for high-dimensional nearest neighbor queries. In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1997. 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https://pdfs.semanticscholar.org/20b5/fc20821968a2e990183ee4613c591951597c.pdf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(M-tree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Ciaccia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Patella, and 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Zezula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M-tree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Efficient Access Method for Similarity Search in Metric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Spaces. In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VLDB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1997.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www.vldb.org/conf/1997/P426.PDF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(OMNI-family) 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R.F.S. Filho, A. Traina, C. Traina, and C. Faloutsos.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search without tears: the OMNI-family of all-purpose access methods. In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2001. 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http://ieeexplore.ieee.org/document/914877/?reload=true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High-Dimensional Indexing)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Faloutsos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Ranganathan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Y.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Manolopoulos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Fast subsequence matching in time-series databases. In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1994. 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http://dl.acm.org/citation.cfm?id=191925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Foundations of Multidimensional and Metric Data Structures.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Morgan Kaufmann Series in Computer Graphics and Geometric Modeling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ISBN: 0123694469, 2005. 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</a:t>
            </a:r>
            <a:r>
              <a:rPr lang="en-US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dl.acm.org/citation.cfm?id=1076819</a:t>
            </a:r>
            <a:endParaRPr lang="en-US" sz="1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(Similarity Search)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://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www.nmis.isti.cnr.it/amato/similarity-search-book/SAC-07-tutorial.pdf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Apache Hadoop on your machine</a:t>
            </a:r>
          </a:p>
          <a:p>
            <a:pPr lvl="1" algn="just"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http://hadoop.apache.org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tutorials of Amazon AWS</a:t>
            </a:r>
          </a:p>
          <a:p>
            <a:pPr lvl="1" algn="just"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://aws.amazon.com/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25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86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R-Tree in 2D Space</a:t>
            </a:r>
          </a:p>
        </p:txBody>
      </p:sp>
      <p:pic>
        <p:nvPicPr>
          <p:cNvPr id="5" name="Picture 4" descr="schema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23303"/>
            <a:ext cx="5530850" cy="523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442EF-3B18-4B98-A531-9906D68737B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5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14749</TotalTime>
  <Words>5396</Words>
  <Application>Microsoft Office PowerPoint</Application>
  <PresentationFormat>On-screen Show (4:3)</PresentationFormat>
  <Paragraphs>842</Paragraphs>
  <Slides>86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7" baseType="lpstr">
      <vt:lpstr>宋体</vt:lpstr>
      <vt:lpstr>宋体</vt:lpstr>
      <vt:lpstr>Arial</vt:lpstr>
      <vt:lpstr>Calibri</vt:lpstr>
      <vt:lpstr>Constantia</vt:lpstr>
      <vt:lpstr>Garamond</vt:lpstr>
      <vt:lpstr>Symbol</vt:lpstr>
      <vt:lpstr>Tahoma</vt:lpstr>
      <vt:lpstr>Times New Roman</vt:lpstr>
      <vt:lpstr>Wingdings</vt:lpstr>
      <vt:lpstr>Edge</vt:lpstr>
      <vt:lpstr>CS 63016 &amp; CS 73016  Big Data Analytics</vt:lpstr>
      <vt:lpstr>Objectives</vt:lpstr>
      <vt:lpstr>Outline</vt:lpstr>
      <vt:lpstr>k-d Tree</vt:lpstr>
      <vt:lpstr>Insert (55, 62) into the Following 2-D Tree</vt:lpstr>
      <vt:lpstr>3-D Example</vt:lpstr>
      <vt:lpstr>R-Tree Family</vt:lpstr>
      <vt:lpstr>R-Tree</vt:lpstr>
      <vt:lpstr>Example of R-Tree in 2D Space</vt:lpstr>
      <vt:lpstr>R-Tree in the Multidimensional Space</vt:lpstr>
      <vt:lpstr>R-Tree Data Structure</vt:lpstr>
      <vt:lpstr>R-Tree Data Structure (cont'd)</vt:lpstr>
      <vt:lpstr>R-Tree Data Structure (cont'd)</vt:lpstr>
      <vt:lpstr>R-Tree Data Structure (cont'd)</vt:lpstr>
      <vt:lpstr>R-Tree Construction</vt:lpstr>
      <vt:lpstr>R-Tree Construction (cont'd)</vt:lpstr>
      <vt:lpstr>Incremental Insert Algorithm for the R-Tree</vt:lpstr>
      <vt:lpstr>ChooseLeaf Algorithm</vt:lpstr>
      <vt:lpstr>Illustration of R-Tree Object Insertion: ChooseLeaf</vt:lpstr>
      <vt:lpstr>R-Tree Object Insertion: SplitNode</vt:lpstr>
      <vt:lpstr>SplitNode Heuristics</vt:lpstr>
      <vt:lpstr>SplitNode Heuristics (cont'd)</vt:lpstr>
      <vt:lpstr>SplitNode Heuristics (cont'd)</vt:lpstr>
      <vt:lpstr>Object Deletion for the R-Tree</vt:lpstr>
      <vt:lpstr>Search in the R-Tree</vt:lpstr>
      <vt:lpstr>Drawbacks of R-Tree</vt:lpstr>
      <vt:lpstr>Drawbacks of R-Tree (cont'd)</vt:lpstr>
      <vt:lpstr>R+-Tree (cont'd)</vt:lpstr>
      <vt:lpstr>Differences of R+-Tree from R-Tree</vt:lpstr>
      <vt:lpstr>Advantages and Disadvantage of R+-Tree</vt:lpstr>
      <vt:lpstr>R+-Tree Insert</vt:lpstr>
      <vt:lpstr>R+-Tree Node Split</vt:lpstr>
      <vt:lpstr>R*-Tree</vt:lpstr>
      <vt:lpstr>Insert in R*-Tree</vt:lpstr>
      <vt:lpstr>Handling Overflow Nodes</vt:lpstr>
      <vt:lpstr>Forced Reinsert in R*-Tree</vt:lpstr>
      <vt:lpstr>Disadvantage of R-Tree Family</vt:lpstr>
      <vt:lpstr>The Effect of Overlaps in the R*-Tree for High Dimensional Data </vt:lpstr>
      <vt:lpstr>X-Tree</vt:lpstr>
      <vt:lpstr>X-Tree Structure</vt:lpstr>
      <vt:lpstr>X-Tree Structure (cont'd)</vt:lpstr>
      <vt:lpstr>Performance Comparisons Between R*-Tree and X-Tree</vt:lpstr>
      <vt:lpstr>SS-Tree</vt:lpstr>
      <vt:lpstr>SS-Tree (cont'd)</vt:lpstr>
      <vt:lpstr>SS-Tree vs. R*-Tree</vt:lpstr>
      <vt:lpstr>SR-Tree</vt:lpstr>
      <vt:lpstr>SR-Tree (cont'd)</vt:lpstr>
      <vt:lpstr>SR-Tree (cont'd)</vt:lpstr>
      <vt:lpstr>Performance of SR-Tree vs. SS-Tree</vt:lpstr>
      <vt:lpstr>M-Tree (cont'd)</vt:lpstr>
      <vt:lpstr>Metric Spaces </vt:lpstr>
      <vt:lpstr>Metric Spaces (cont'd)</vt:lpstr>
      <vt:lpstr>Hamming Distance</vt:lpstr>
      <vt:lpstr>Basic Idea of M-Tree</vt:lpstr>
      <vt:lpstr>M-Tree Data Structure</vt:lpstr>
      <vt:lpstr>An Example of M-Tree</vt:lpstr>
      <vt:lpstr>Insert Algorithm for M-Tree</vt:lpstr>
      <vt:lpstr>Split Policies for M-Tree</vt:lpstr>
      <vt:lpstr>Distribution of Entries Between Two Split Nodes</vt:lpstr>
      <vt:lpstr>Range Queries Over M-Tree</vt:lpstr>
      <vt:lpstr>OMNI Family</vt:lpstr>
      <vt:lpstr>Example of OMNI</vt:lpstr>
      <vt:lpstr>OMNI - Terms</vt:lpstr>
      <vt:lpstr>OMNI – Example of Minimum Bounding Omni Region </vt:lpstr>
      <vt:lpstr>Range Queries over OMNI</vt:lpstr>
      <vt:lpstr>Research Problems with OMNI</vt:lpstr>
      <vt:lpstr>Members of OMNI-Family </vt:lpstr>
      <vt:lpstr>Inverted Index</vt:lpstr>
      <vt:lpstr>An Example of the Inverted Index</vt:lpstr>
      <vt:lpstr>Inverted Files with TF-IDF</vt:lpstr>
      <vt:lpstr>Inverted Files with TF-IDF (cont'd)</vt:lpstr>
      <vt:lpstr>Inverted Files with TF-IDF (cont'd)</vt:lpstr>
      <vt:lpstr>Inverted Files with TF-IDF (cont'd)</vt:lpstr>
      <vt:lpstr>Score for a Document</vt:lpstr>
      <vt:lpstr>Searching</vt:lpstr>
      <vt:lpstr>Searching (cont'd)</vt:lpstr>
      <vt:lpstr>Trie</vt:lpstr>
      <vt:lpstr>Locality Sensitive Hashing</vt:lpstr>
      <vt:lpstr>Applications of LSH</vt:lpstr>
      <vt:lpstr>Examples of LSH</vt:lpstr>
      <vt:lpstr>Examples of LSH (cont'd)</vt:lpstr>
      <vt:lpstr>LSH Algorithms for Nearest Neighbor Search</vt:lpstr>
      <vt:lpstr>Reading Materials</vt:lpstr>
      <vt:lpstr>Reading Materials (cont'd)</vt:lpstr>
      <vt:lpstr>Exercises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 Data Management</dc:title>
  <dc:creator>xlian</dc:creator>
  <cp:lastModifiedBy>Lian, Xiang</cp:lastModifiedBy>
  <cp:revision>1340</cp:revision>
  <dcterms:created xsi:type="dcterms:W3CDTF">2006-08-16T00:00:00Z</dcterms:created>
  <dcterms:modified xsi:type="dcterms:W3CDTF">2018-01-10T22:11:27Z</dcterms:modified>
</cp:coreProperties>
</file>