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xml" ContentType="application/vnd.openxmlformats-officedocument.presentationml.tags+xml"/>
  <Override PartName="/ppt/notesSlides/notesSlide20.xml" ContentType="application/vnd.openxmlformats-officedocument.presentationml.notesSlide+xml"/>
  <Override PartName="/ppt/tags/tag2.xml" ContentType="application/vnd.openxmlformats-officedocument.presentationml.tags+xml"/>
  <Override PartName="/ppt/notesSlides/notesSlide21.xml" ContentType="application/vnd.openxmlformats-officedocument.presentationml.notesSlide+xml"/>
  <Override PartName="/ppt/tags/tag3.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7"/>
  </p:notesMasterIdLst>
  <p:sldIdLst>
    <p:sldId id="256" r:id="rId2"/>
    <p:sldId id="451" r:id="rId3"/>
    <p:sldId id="533" r:id="rId4"/>
    <p:sldId id="534" r:id="rId5"/>
    <p:sldId id="535" r:id="rId6"/>
    <p:sldId id="536" r:id="rId7"/>
    <p:sldId id="527" r:id="rId8"/>
    <p:sldId id="530" r:id="rId9"/>
    <p:sldId id="537" r:id="rId10"/>
    <p:sldId id="538" r:id="rId11"/>
    <p:sldId id="539" r:id="rId12"/>
    <p:sldId id="531" r:id="rId13"/>
    <p:sldId id="541" r:id="rId14"/>
    <p:sldId id="540" r:id="rId15"/>
    <p:sldId id="532" r:id="rId16"/>
    <p:sldId id="528" r:id="rId17"/>
    <p:sldId id="542" r:id="rId18"/>
    <p:sldId id="543" r:id="rId19"/>
    <p:sldId id="544" r:id="rId20"/>
    <p:sldId id="545" r:id="rId21"/>
    <p:sldId id="546" r:id="rId22"/>
    <p:sldId id="547" r:id="rId23"/>
    <p:sldId id="529" r:id="rId24"/>
    <p:sldId id="548" r:id="rId25"/>
    <p:sldId id="549" r:id="rId26"/>
    <p:sldId id="550" r:id="rId27"/>
    <p:sldId id="551" r:id="rId28"/>
    <p:sldId id="552" r:id="rId29"/>
    <p:sldId id="553" r:id="rId30"/>
    <p:sldId id="554" r:id="rId31"/>
    <p:sldId id="555" r:id="rId32"/>
    <p:sldId id="556" r:id="rId33"/>
    <p:sldId id="557" r:id="rId34"/>
    <p:sldId id="558" r:id="rId35"/>
    <p:sldId id="559" r:id="rId36"/>
    <p:sldId id="560" r:id="rId37"/>
    <p:sldId id="561" r:id="rId38"/>
    <p:sldId id="525" r:id="rId39"/>
    <p:sldId id="526" r:id="rId40"/>
    <p:sldId id="562" r:id="rId41"/>
    <p:sldId id="566" r:id="rId42"/>
    <p:sldId id="567" r:id="rId43"/>
    <p:sldId id="568" r:id="rId44"/>
    <p:sldId id="341" r:id="rId45"/>
    <p:sldId id="420"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61D03FD-C7D5-4FD8-86CD-6B4C57C1AAEE}">
          <p14:sldIdLst>
            <p14:sldId id="256"/>
            <p14:sldId id="451"/>
          </p14:sldIdLst>
        </p14:section>
        <p14:section name="Untitled Section" id="{6D326A07-E504-4CEE-A5C6-8E99E577A35F}">
          <p14:sldIdLst>
            <p14:sldId id="533"/>
            <p14:sldId id="534"/>
            <p14:sldId id="535"/>
            <p14:sldId id="536"/>
            <p14:sldId id="527"/>
            <p14:sldId id="530"/>
            <p14:sldId id="537"/>
            <p14:sldId id="538"/>
            <p14:sldId id="539"/>
            <p14:sldId id="531"/>
            <p14:sldId id="541"/>
            <p14:sldId id="540"/>
            <p14:sldId id="532"/>
            <p14:sldId id="528"/>
            <p14:sldId id="542"/>
            <p14:sldId id="543"/>
            <p14:sldId id="544"/>
            <p14:sldId id="545"/>
            <p14:sldId id="546"/>
            <p14:sldId id="547"/>
            <p14:sldId id="529"/>
            <p14:sldId id="548"/>
            <p14:sldId id="549"/>
            <p14:sldId id="550"/>
            <p14:sldId id="551"/>
            <p14:sldId id="552"/>
            <p14:sldId id="553"/>
            <p14:sldId id="554"/>
            <p14:sldId id="555"/>
            <p14:sldId id="556"/>
            <p14:sldId id="557"/>
            <p14:sldId id="558"/>
            <p14:sldId id="559"/>
            <p14:sldId id="560"/>
            <p14:sldId id="561"/>
            <p14:sldId id="525"/>
            <p14:sldId id="526"/>
            <p14:sldId id="562"/>
            <p14:sldId id="566"/>
            <p14:sldId id="567"/>
            <p14:sldId id="568"/>
            <p14:sldId id="341"/>
            <p14:sldId id="42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CC00FF"/>
    <a:srgbClr val="008000"/>
    <a:srgbClr val="FF33CC"/>
    <a:srgbClr val="006600"/>
    <a:srgbClr val="FFC5C5"/>
    <a:srgbClr val="3333FF"/>
    <a:srgbClr val="FFBDBD"/>
    <a:srgbClr val="B7B7FF"/>
    <a:srgbClr val="FF9B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2" autoAdjust="0"/>
    <p:restoredTop sz="87953" autoAdjust="0"/>
  </p:normalViewPr>
  <p:slideViewPr>
    <p:cSldViewPr>
      <p:cViewPr varScale="1">
        <p:scale>
          <a:sx n="131" d="100"/>
          <a:sy n="131" d="100"/>
        </p:scale>
        <p:origin x="2604" y="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4.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BFF21E-EC4D-402C-A8B9-667E4032678C}" type="datetimeFigureOut">
              <a:rPr lang="en-US" smtClean="0"/>
              <a:pPr/>
              <a:t>1/10/2018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033E84-6385-41D0-8ED3-74655242C4C0}" type="slidenum">
              <a:rPr lang="en-US" smtClean="0"/>
              <a:pPr/>
              <a:t>‹#›</a:t>
            </a:fld>
            <a:endParaRPr lang="en-US"/>
          </a:p>
        </p:txBody>
      </p:sp>
    </p:spTree>
    <p:extLst>
      <p:ext uri="{BB962C8B-B14F-4D97-AF65-F5344CB8AC3E}">
        <p14:creationId xmlns:p14="http://schemas.microsoft.com/office/powerpoint/2010/main" val="1859133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baseline="0" dirty="0" smtClean="0"/>
              <a:t>slides of this Big Data </a:t>
            </a:r>
            <a:r>
              <a:rPr lang="en-US" dirty="0" smtClean="0"/>
              <a:t>course</a:t>
            </a:r>
            <a:r>
              <a:rPr lang="en-US" baseline="0" dirty="0" smtClean="0"/>
              <a:t> used some public slides/materials on the Web. I would like to acknowledge these resources, and please let me know if I failed to cite them.</a:t>
            </a:r>
            <a:endParaRPr lang="en-US" dirty="0"/>
          </a:p>
        </p:txBody>
      </p:sp>
      <p:sp>
        <p:nvSpPr>
          <p:cNvPr id="4" name="Slide Number Placeholder 3"/>
          <p:cNvSpPr>
            <a:spLocks noGrp="1"/>
          </p:cNvSpPr>
          <p:nvPr>
            <p:ph type="sldNum" sz="quarter" idx="10"/>
          </p:nvPr>
        </p:nvSpPr>
        <p:spPr/>
        <p:txBody>
          <a:bodyPr/>
          <a:lstStyle/>
          <a:p>
            <a:fld id="{15033E84-6385-41D0-8ED3-74655242C4C0}" type="slidenum">
              <a:rPr lang="en-US" smtClean="0"/>
              <a:pPr/>
              <a:t>1</a:t>
            </a:fld>
            <a:endParaRPr lang="en-US" dirty="0"/>
          </a:p>
        </p:txBody>
      </p:sp>
    </p:spTree>
    <p:extLst>
      <p:ext uri="{BB962C8B-B14F-4D97-AF65-F5344CB8AC3E}">
        <p14:creationId xmlns:p14="http://schemas.microsoft.com/office/powerpoint/2010/main" val="4067400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7EE62A-5562-4004-964A-561CA73EEE32}" type="slidenum">
              <a:rPr lang="en-US" altLang="en-US"/>
              <a:pPr/>
              <a:t>14</a:t>
            </a:fld>
            <a:endParaRPr lang="en-US" altLang="en-US"/>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562501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7380C19-FC8D-4D4D-A49A-2AB216CF5477}" type="slidenum">
              <a:rPr lang="en-US" altLang="en-US"/>
              <a:pPr/>
              <a:t>22</a:t>
            </a:fld>
            <a:endParaRPr lang="en-US" altLang="en-US"/>
          </a:p>
        </p:txBody>
      </p:sp>
      <p:sp>
        <p:nvSpPr>
          <p:cNvPr id="890882" name="Rectangle 2"/>
          <p:cNvSpPr>
            <a:spLocks noGrp="1" noRot="1" noChangeAspect="1" noChangeArrowheads="1" noTextEdit="1"/>
          </p:cNvSpPr>
          <p:nvPr>
            <p:ph type="sldImg"/>
          </p:nvPr>
        </p:nvSpPr>
        <p:spPr>
          <a:ln/>
        </p:spPr>
      </p:sp>
      <p:sp>
        <p:nvSpPr>
          <p:cNvPr id="890883"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www.softnet.tuc.gr/~minos/Talks/uw-wavelets.ppt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https://pdfs.semanticscholar.org/9000/d59b60bb3acac9ffe256c26e8152de3b645a.pdf</a:t>
            </a:r>
          </a:p>
          <a:p>
            <a:endParaRPr lang="en-US" altLang="en-US" dirty="0"/>
          </a:p>
        </p:txBody>
      </p:sp>
    </p:spTree>
    <p:extLst>
      <p:ext uri="{BB962C8B-B14F-4D97-AF65-F5344CB8AC3E}">
        <p14:creationId xmlns:p14="http://schemas.microsoft.com/office/powerpoint/2010/main" val="923516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033E84-6385-41D0-8ED3-74655242C4C0}" type="slidenum">
              <a:rPr lang="en-US" smtClean="0"/>
              <a:pPr/>
              <a:t>23</a:t>
            </a:fld>
            <a:endParaRPr lang="en-US"/>
          </a:p>
        </p:txBody>
      </p:sp>
    </p:spTree>
    <p:extLst>
      <p:ext uri="{BB962C8B-B14F-4D97-AF65-F5344CB8AC3E}">
        <p14:creationId xmlns:p14="http://schemas.microsoft.com/office/powerpoint/2010/main" val="3741373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https://web.njit.edu/~ychen/keyword_sigmod09_tutorial.ppt</a:t>
            </a:r>
          </a:p>
          <a:p>
            <a:endParaRPr lang="en-US" dirty="0"/>
          </a:p>
        </p:txBody>
      </p:sp>
      <p:sp>
        <p:nvSpPr>
          <p:cNvPr id="4" name="Slide Number Placeholder 3"/>
          <p:cNvSpPr>
            <a:spLocks noGrp="1"/>
          </p:cNvSpPr>
          <p:nvPr>
            <p:ph type="sldNum" sz="quarter" idx="10"/>
          </p:nvPr>
        </p:nvSpPr>
        <p:spPr/>
        <p:txBody>
          <a:bodyPr/>
          <a:lstStyle/>
          <a:p>
            <a:fld id="{15033E84-6385-41D0-8ED3-74655242C4C0}" type="slidenum">
              <a:rPr lang="en-US" smtClean="0"/>
              <a:pPr/>
              <a:t>24</a:t>
            </a:fld>
            <a:endParaRPr lang="en-US"/>
          </a:p>
        </p:txBody>
      </p:sp>
    </p:spTree>
    <p:extLst>
      <p:ext uri="{BB962C8B-B14F-4D97-AF65-F5344CB8AC3E}">
        <p14:creationId xmlns:p14="http://schemas.microsoft.com/office/powerpoint/2010/main" val="3087552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smtClean="0"/>
              <a:t> </a:t>
            </a:r>
            <a:r>
              <a:rPr lang="en-US" altLang="en-US" sz="1200" dirty="0" err="1" smtClean="0"/>
              <a:t>Jagadish</a:t>
            </a:r>
            <a:r>
              <a:rPr lang="en-US" altLang="en-US" sz="1200" dirty="0" smtClean="0"/>
              <a:t>, H. V., Chapman, A., </a:t>
            </a:r>
            <a:r>
              <a:rPr lang="en-US" altLang="en-US" sz="1200" dirty="0" err="1" smtClean="0"/>
              <a:t>Elkiss</a:t>
            </a:r>
            <a:r>
              <a:rPr lang="en-US" altLang="en-US" sz="1200" dirty="0" smtClean="0"/>
              <a:t>, A., </a:t>
            </a:r>
            <a:r>
              <a:rPr lang="en-US" altLang="en-US" sz="1200" dirty="0" err="1" smtClean="0"/>
              <a:t>Jayapandian</a:t>
            </a:r>
            <a:r>
              <a:rPr lang="en-US" altLang="en-US" sz="1200" dirty="0" smtClean="0"/>
              <a:t>, M., Li, Y., Nandi, A., and Yu, C. (2007). Making database systems usable. In SIGMOD, pages 13-24.</a:t>
            </a:r>
          </a:p>
          <a:p>
            <a:endParaRPr lang="en-US" dirty="0"/>
          </a:p>
        </p:txBody>
      </p:sp>
      <p:sp>
        <p:nvSpPr>
          <p:cNvPr id="4" name="Slide Number Placeholder 3"/>
          <p:cNvSpPr>
            <a:spLocks noGrp="1"/>
          </p:cNvSpPr>
          <p:nvPr>
            <p:ph type="sldNum" sz="quarter" idx="10"/>
          </p:nvPr>
        </p:nvSpPr>
        <p:spPr/>
        <p:txBody>
          <a:bodyPr/>
          <a:lstStyle/>
          <a:p>
            <a:fld id="{15033E84-6385-41D0-8ED3-74655242C4C0}" type="slidenum">
              <a:rPr lang="en-US" smtClean="0"/>
              <a:pPr/>
              <a:t>25</a:t>
            </a:fld>
            <a:endParaRPr lang="en-US"/>
          </a:p>
        </p:txBody>
      </p:sp>
    </p:spTree>
    <p:extLst>
      <p:ext uri="{BB962C8B-B14F-4D97-AF65-F5344CB8AC3E}">
        <p14:creationId xmlns:p14="http://schemas.microsoft.com/office/powerpoint/2010/main" val="15192079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research.cs.wisc.edu/</a:t>
            </a:r>
            <a:r>
              <a:rPr lang="en-US" sz="1200" b="0" i="0" kern="1200" dirty="0" err="1" smtClean="0">
                <a:solidFill>
                  <a:schemeClr val="tx1"/>
                </a:solidFill>
                <a:effectLst/>
                <a:latin typeface="+mn-lt"/>
                <a:ea typeface="+mn-ea"/>
                <a:cs typeface="+mn-cs"/>
              </a:rPr>
              <a:t>dibook</a:t>
            </a:r>
            <a:r>
              <a:rPr lang="en-US" sz="1200" b="0" i="0" kern="1200" dirty="0" smtClean="0">
                <a:solidFill>
                  <a:schemeClr val="tx1"/>
                </a:solidFill>
                <a:effectLst/>
                <a:latin typeface="+mn-lt"/>
                <a:ea typeface="+mn-ea"/>
                <a:cs typeface="+mn-cs"/>
              </a:rPr>
              <a:t>/slides/Chapter_16.ppt</a:t>
            </a:r>
            <a:endParaRPr lang="en-US" dirty="0"/>
          </a:p>
        </p:txBody>
      </p:sp>
      <p:sp>
        <p:nvSpPr>
          <p:cNvPr id="4" name="Slide Number Placeholder 3"/>
          <p:cNvSpPr>
            <a:spLocks noGrp="1"/>
          </p:cNvSpPr>
          <p:nvPr>
            <p:ph type="sldNum" sz="quarter" idx="10"/>
          </p:nvPr>
        </p:nvSpPr>
        <p:spPr/>
        <p:txBody>
          <a:bodyPr/>
          <a:lstStyle/>
          <a:p>
            <a:fld id="{15033E84-6385-41D0-8ED3-74655242C4C0}" type="slidenum">
              <a:rPr lang="en-US" smtClean="0"/>
              <a:pPr/>
              <a:t>26</a:t>
            </a:fld>
            <a:endParaRPr lang="en-US"/>
          </a:p>
        </p:txBody>
      </p:sp>
    </p:spTree>
    <p:extLst>
      <p:ext uri="{BB962C8B-B14F-4D97-AF65-F5344CB8AC3E}">
        <p14:creationId xmlns:p14="http://schemas.microsoft.com/office/powerpoint/2010/main" val="9073100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4BC6676F-7B12-4A83-AB5B-EDEF438C43A4}" type="datetime1">
              <a:rPr lang="en-US" altLang="en-US"/>
              <a:pPr/>
              <a:t>1/10/2018</a:t>
            </a:fld>
            <a:endParaRPr lang="en-US" altLang="en-US"/>
          </a:p>
        </p:txBody>
      </p:sp>
      <p:sp>
        <p:nvSpPr>
          <p:cNvPr id="7" name="Rectangle 7"/>
          <p:cNvSpPr>
            <a:spLocks noGrp="1" noChangeArrowheads="1"/>
          </p:cNvSpPr>
          <p:nvPr>
            <p:ph type="sldNum" sz="quarter" idx="5"/>
          </p:nvPr>
        </p:nvSpPr>
        <p:spPr>
          <a:ln/>
        </p:spPr>
        <p:txBody>
          <a:bodyPr/>
          <a:lstStyle/>
          <a:p>
            <a:fld id="{E82E82EB-8501-45B4-B5B4-D3E61DE33117}" type="slidenum">
              <a:rPr lang="en-US" altLang="en-US"/>
              <a:pPr/>
              <a:t>27</a:t>
            </a:fld>
            <a:endParaRPr lang="en-US" altLang="en-US"/>
          </a:p>
        </p:txBody>
      </p:sp>
      <p:sp>
        <p:nvSpPr>
          <p:cNvPr id="353282" name="Rectangle 2"/>
          <p:cNvSpPr>
            <a:spLocks noGrp="1" noRot="1" noChangeAspect="1" noChangeArrowheads="1" noTextEdit="1"/>
          </p:cNvSpPr>
          <p:nvPr>
            <p:ph type="sldImg"/>
          </p:nvPr>
        </p:nvSpPr>
        <p:spPr>
          <a:ln/>
        </p:spPr>
      </p:sp>
      <p:sp>
        <p:nvSpPr>
          <p:cNvPr id="353283" name="Rectangle 3"/>
          <p:cNvSpPr>
            <a:spLocks noGrp="1" noChangeArrowheads="1"/>
          </p:cNvSpPr>
          <p:nvPr>
            <p:ph type="body" idx="1"/>
          </p:nvPr>
        </p:nvSpPr>
        <p:spPr/>
        <p:txBody>
          <a:bodyPr/>
          <a:lstStyle/>
          <a:p>
            <a:r>
              <a:rPr lang="en-US" altLang="en-US"/>
              <a:t>Talk about RDF and other data too</a:t>
            </a:r>
          </a:p>
        </p:txBody>
      </p:sp>
    </p:spTree>
    <p:extLst>
      <p:ext uri="{BB962C8B-B14F-4D97-AF65-F5344CB8AC3E}">
        <p14:creationId xmlns:p14="http://schemas.microsoft.com/office/powerpoint/2010/main" val="3724991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http://www.vldb2005.org/program/paper/wed/p505-kacholia.pdf</a:t>
            </a:r>
            <a:endParaRPr lang="en-US" dirty="0"/>
          </a:p>
        </p:txBody>
      </p:sp>
      <p:sp>
        <p:nvSpPr>
          <p:cNvPr id="4" name="Slide Number Placeholder 3"/>
          <p:cNvSpPr>
            <a:spLocks noGrp="1"/>
          </p:cNvSpPr>
          <p:nvPr>
            <p:ph type="sldNum" sz="quarter" idx="10"/>
          </p:nvPr>
        </p:nvSpPr>
        <p:spPr/>
        <p:txBody>
          <a:bodyPr/>
          <a:lstStyle/>
          <a:p>
            <a:fld id="{15033E84-6385-41D0-8ED3-74655242C4C0}" type="slidenum">
              <a:rPr lang="en-US" smtClean="0"/>
              <a:pPr/>
              <a:t>34</a:t>
            </a:fld>
            <a:endParaRPr lang="en-US"/>
          </a:p>
        </p:txBody>
      </p:sp>
    </p:spTree>
    <p:extLst>
      <p:ext uri="{BB962C8B-B14F-4D97-AF65-F5344CB8AC3E}">
        <p14:creationId xmlns:p14="http://schemas.microsoft.com/office/powerpoint/2010/main" val="34761518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a:xfrm>
            <a:off x="1141413" y="685800"/>
            <a:ext cx="4573587" cy="3429000"/>
          </a:xfrm>
        </p:spPr>
      </p:sp>
      <p:sp>
        <p:nvSpPr>
          <p:cNvPr id="166915" name="Notes Placeholder 2"/>
          <p:cNvSpPr>
            <a:spLocks noGrp="1"/>
          </p:cNvSpPr>
          <p:nvPr>
            <p:ph type="body" idx="1"/>
          </p:nvPr>
        </p:nvSpPr>
        <p:spPr bwMode="auto">
          <a:xfrm>
            <a:off x="685494" y="4344357"/>
            <a:ext cx="5487013" cy="4113169"/>
          </a:xfrm>
          <a:prstGeom prst="rect">
            <a:avLst/>
          </a:prstGeom>
          <a:noFill/>
          <a:ln>
            <a:miter lim="800000"/>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http://eecs.wsu.edu/~yinghui/mat/papers/Emerging%20graph%20queries%20in%20linked%20data-ICDE12.pptx</a:t>
            </a:r>
          </a:p>
          <a:p>
            <a:endParaRPr lang="en-US" dirty="0" smtClean="0">
              <a:ea typeface="宋体" pitchFamily="2" charset="-122"/>
            </a:endParaRPr>
          </a:p>
        </p:txBody>
      </p:sp>
      <p:sp>
        <p:nvSpPr>
          <p:cNvPr id="166916" name="Slide Number Placeholder 3"/>
          <p:cNvSpPr>
            <a:spLocks noGrp="1"/>
          </p:cNvSpPr>
          <p:nvPr>
            <p:ph type="sldNum" sz="quarter" idx="5"/>
          </p:nvPr>
        </p:nvSpPr>
        <p:spPr>
          <a:noFill/>
        </p:spPr>
        <p:txBody>
          <a:bodyPr/>
          <a:lstStyle/>
          <a:p>
            <a:fld id="{E46FEC7A-0C21-475A-9912-203B8DEA305C}" type="slidenum">
              <a:rPr lang="en-US" smtClean="0"/>
              <a:pPr/>
              <a:t>37</a:t>
            </a:fld>
            <a:endParaRPr lang="en-US" smtClean="0"/>
          </a:p>
        </p:txBody>
      </p:sp>
    </p:spTree>
    <p:extLst>
      <p:ext uri="{BB962C8B-B14F-4D97-AF65-F5344CB8AC3E}">
        <p14:creationId xmlns:p14="http://schemas.microsoft.com/office/powerpoint/2010/main" val="16767871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http://eecs.wsu.edu/~yinghui/mat/papers/Emerging%20graph%20queries%20in%20linked%20data-ICDE12.pptx</a:t>
            </a:r>
          </a:p>
          <a:p>
            <a:endParaRPr lang="en-US" dirty="0" smtClean="0"/>
          </a:p>
          <a:p>
            <a:pPr>
              <a:buFont typeface="Wingdings" pitchFamily="2" charset="2"/>
              <a:buChar char="Ø"/>
              <a:defRPr/>
            </a:pPr>
            <a:r>
              <a:rPr lang="en-US" sz="1600" b="1" dirty="0" smtClean="0">
                <a:solidFill>
                  <a:schemeClr val="tx1"/>
                </a:solidFill>
              </a:rPr>
              <a:t>BLINKS </a:t>
            </a:r>
            <a:r>
              <a:rPr lang="en-US" sz="1200" dirty="0" smtClean="0">
                <a:solidFill>
                  <a:schemeClr val="tx1"/>
                </a:solidFill>
              </a:rPr>
              <a:t>[He et. al., </a:t>
            </a:r>
            <a:r>
              <a:rPr lang="en-US" sz="1200" i="1" dirty="0" smtClean="0">
                <a:solidFill>
                  <a:schemeClr val="tx1"/>
                </a:solidFill>
              </a:rPr>
              <a:t>SIGMOD ‘07</a:t>
            </a:r>
            <a:r>
              <a:rPr lang="en-US" sz="1200" dirty="0" smtClean="0">
                <a:solidFill>
                  <a:schemeClr val="tx1"/>
                </a:solidFill>
              </a:rPr>
              <a:t>]</a:t>
            </a:r>
          </a:p>
          <a:p>
            <a:pPr>
              <a:buFont typeface="Wingdings" pitchFamily="2" charset="2"/>
              <a:buChar char="Ø"/>
              <a:defRPr/>
            </a:pPr>
            <a:endParaRPr lang="en-US" sz="800" b="1" dirty="0" smtClean="0">
              <a:solidFill>
                <a:schemeClr val="tx1"/>
              </a:solidFill>
            </a:endParaRPr>
          </a:p>
          <a:p>
            <a:pPr>
              <a:buFont typeface="Wingdings" pitchFamily="2" charset="2"/>
              <a:buChar char="Ø"/>
              <a:defRPr/>
            </a:pPr>
            <a:r>
              <a:rPr lang="en-US" sz="1600" b="1" dirty="0" smtClean="0">
                <a:solidFill>
                  <a:schemeClr val="tx1"/>
                </a:solidFill>
              </a:rPr>
              <a:t> Dynamic Programming </a:t>
            </a:r>
            <a:r>
              <a:rPr lang="en-US" sz="1200" dirty="0" smtClean="0">
                <a:solidFill>
                  <a:schemeClr val="tx1"/>
                </a:solidFill>
              </a:rPr>
              <a:t>[Ding et. al., </a:t>
            </a:r>
            <a:r>
              <a:rPr lang="en-US" sz="1200" i="1" dirty="0" smtClean="0">
                <a:solidFill>
                  <a:schemeClr val="tx1"/>
                </a:solidFill>
              </a:rPr>
              <a:t>ICDE ’07</a:t>
            </a:r>
            <a:r>
              <a:rPr lang="en-US" sz="1200" dirty="0" smtClean="0">
                <a:solidFill>
                  <a:schemeClr val="tx1"/>
                </a:solidFill>
              </a:rPr>
              <a:t>]</a:t>
            </a:r>
            <a:r>
              <a:rPr lang="en-US" sz="1600" dirty="0" smtClean="0">
                <a:solidFill>
                  <a:schemeClr val="tx1"/>
                </a:solidFill>
              </a:rPr>
              <a:t>    </a:t>
            </a:r>
          </a:p>
          <a:p>
            <a:pPr>
              <a:buFont typeface="Wingdings" pitchFamily="2" charset="2"/>
              <a:buChar char="Ø"/>
              <a:defRPr/>
            </a:pPr>
            <a:endParaRPr lang="en-US" sz="800" dirty="0" smtClean="0">
              <a:solidFill>
                <a:schemeClr val="tx1"/>
              </a:solidFill>
            </a:endParaRPr>
          </a:p>
          <a:p>
            <a:pPr>
              <a:buFont typeface="Wingdings" pitchFamily="2" charset="2"/>
              <a:buChar char="Ø"/>
              <a:defRPr/>
            </a:pPr>
            <a:r>
              <a:rPr lang="en-US" sz="1600" dirty="0" smtClean="0">
                <a:solidFill>
                  <a:schemeClr val="tx1"/>
                </a:solidFill>
              </a:rPr>
              <a:t> </a:t>
            </a:r>
            <a:r>
              <a:rPr lang="en-US" sz="1600" b="1" dirty="0" smtClean="0">
                <a:solidFill>
                  <a:schemeClr val="tx1"/>
                </a:solidFill>
              </a:rPr>
              <a:t>External Memory </a:t>
            </a:r>
            <a:r>
              <a:rPr lang="en-US" sz="1200" dirty="0" smtClean="0">
                <a:solidFill>
                  <a:schemeClr val="tx1"/>
                </a:solidFill>
              </a:rPr>
              <a:t>[Dalvi et. al, </a:t>
            </a:r>
            <a:r>
              <a:rPr lang="en-US" sz="1200" i="1" dirty="0" smtClean="0">
                <a:solidFill>
                  <a:schemeClr val="tx1"/>
                </a:solidFill>
              </a:rPr>
              <a:t>VLDB ‘08</a:t>
            </a:r>
            <a:r>
              <a:rPr lang="en-US" sz="1200" dirty="0" smtClean="0">
                <a:solidFill>
                  <a:schemeClr val="tx1"/>
                </a:solidFill>
              </a:rPr>
              <a:t>]</a:t>
            </a:r>
            <a:endParaRPr lang="en-US" sz="1200" dirty="0" smtClean="0">
              <a:solidFill>
                <a:srgbClr val="008000"/>
              </a:solidFill>
            </a:endParaRPr>
          </a:p>
          <a:p>
            <a:endParaRPr lang="en-US" dirty="0"/>
          </a:p>
        </p:txBody>
      </p:sp>
      <p:sp>
        <p:nvSpPr>
          <p:cNvPr id="4" name="Slide Number Placeholder 3"/>
          <p:cNvSpPr>
            <a:spLocks noGrp="1"/>
          </p:cNvSpPr>
          <p:nvPr>
            <p:ph type="sldNum" sz="quarter" idx="10"/>
          </p:nvPr>
        </p:nvSpPr>
        <p:spPr/>
        <p:txBody>
          <a:bodyPr/>
          <a:lstStyle/>
          <a:p>
            <a:fld id="{15033E84-6385-41D0-8ED3-74655242C4C0}" type="slidenum">
              <a:rPr lang="en-US" smtClean="0"/>
              <a:pPr/>
              <a:t>38</a:t>
            </a:fld>
            <a:endParaRPr lang="en-US"/>
          </a:p>
        </p:txBody>
      </p:sp>
    </p:spTree>
    <p:extLst>
      <p:ext uri="{BB962C8B-B14F-4D97-AF65-F5344CB8AC3E}">
        <p14:creationId xmlns:p14="http://schemas.microsoft.com/office/powerpoint/2010/main" val="1916546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FEF081-5FBA-46B2-8AC2-D0968368400C}" type="slidenum">
              <a:rPr lang="zh-CN" altLang="en-US"/>
              <a:pPr/>
              <a:t>3</a:t>
            </a:fld>
            <a:endParaRPr lang="en-US" altLang="zh-CN"/>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579228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a:xfrm>
            <a:off x="1141413" y="685800"/>
            <a:ext cx="4573587" cy="3429000"/>
          </a:xfrm>
        </p:spPr>
      </p:sp>
      <p:sp>
        <p:nvSpPr>
          <p:cNvPr id="169987" name="Notes Placeholder 2"/>
          <p:cNvSpPr>
            <a:spLocks noGrp="1"/>
          </p:cNvSpPr>
          <p:nvPr>
            <p:ph type="body" idx="1"/>
          </p:nvPr>
        </p:nvSpPr>
        <p:spPr bwMode="auto">
          <a:xfrm>
            <a:off x="685494" y="4344357"/>
            <a:ext cx="5487013" cy="4113169"/>
          </a:xfrm>
          <a:prstGeom prst="rect">
            <a:avLst/>
          </a:prstGeom>
          <a:noFill/>
          <a:ln>
            <a:miter lim="800000"/>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Andalus" pitchFamily="18" charset="-78"/>
                <a:cs typeface="Andalus" pitchFamily="18" charset="-78"/>
              </a:rPr>
              <a:t>Arijit</a:t>
            </a:r>
            <a:r>
              <a:rPr kumimoji="0" lang="en-US" sz="1200" b="0" i="0" u="none" strike="noStrike" kern="1200" cap="none" spc="0" normalizeH="0" baseline="0" noProof="0" dirty="0" smtClean="0">
                <a:ln>
                  <a:noFill/>
                </a:ln>
                <a:solidFill>
                  <a:srgbClr val="000000"/>
                </a:solidFill>
                <a:effectLst/>
                <a:uLnTx/>
                <a:uFillTx/>
                <a:latin typeface="Andalus" pitchFamily="18" charset="-78"/>
                <a:cs typeface="Andalus" pitchFamily="18" charset="-78"/>
              </a:rPr>
              <a:t> Khan, </a:t>
            </a:r>
            <a:r>
              <a:rPr kumimoji="0" lang="en-US" sz="1200" b="0" i="0" u="none" strike="noStrike" kern="1200" cap="none" spc="0" normalizeH="0" baseline="0" noProof="0" dirty="0" err="1" smtClean="0">
                <a:ln>
                  <a:noFill/>
                </a:ln>
                <a:solidFill>
                  <a:srgbClr val="000000"/>
                </a:solidFill>
                <a:effectLst/>
                <a:uLnTx/>
                <a:uFillTx/>
                <a:latin typeface="Andalus" pitchFamily="18" charset="-78"/>
                <a:cs typeface="Andalus" pitchFamily="18" charset="-78"/>
              </a:rPr>
              <a:t>Yinghui</a:t>
            </a:r>
            <a:r>
              <a:rPr kumimoji="0" lang="en-US" sz="1200" b="0" i="0" u="none" strike="noStrike" kern="1200" cap="none" spc="0" normalizeH="0" baseline="0" noProof="0" dirty="0" smtClean="0">
                <a:ln>
                  <a:noFill/>
                </a:ln>
                <a:solidFill>
                  <a:srgbClr val="000000"/>
                </a:solidFill>
                <a:effectLst/>
                <a:uLnTx/>
                <a:uFillTx/>
                <a:latin typeface="Andalus" pitchFamily="18" charset="-78"/>
                <a:cs typeface="Andalus" pitchFamily="18" charset="-78"/>
              </a:rPr>
              <a:t> Wu, </a:t>
            </a:r>
            <a:r>
              <a:rPr kumimoji="0" lang="en-US" sz="1200" b="0" i="0" u="none" strike="noStrike" kern="1200" cap="none" spc="0" normalizeH="0" baseline="0" noProof="0" dirty="0" err="1" smtClean="0">
                <a:ln>
                  <a:noFill/>
                </a:ln>
                <a:solidFill>
                  <a:srgbClr val="000000"/>
                </a:solidFill>
                <a:effectLst/>
                <a:uLnTx/>
                <a:uFillTx/>
                <a:latin typeface="Andalus" pitchFamily="18" charset="-78"/>
                <a:cs typeface="Andalus" pitchFamily="18" charset="-78"/>
              </a:rPr>
              <a:t>Xifeng</a:t>
            </a:r>
            <a:r>
              <a:rPr kumimoji="0" lang="en-US" sz="1200" b="0" i="0" u="none" strike="noStrike" kern="1200" cap="none" spc="0" normalizeH="0" baseline="0" noProof="0" dirty="0" smtClean="0">
                <a:ln>
                  <a:noFill/>
                </a:ln>
                <a:solidFill>
                  <a:srgbClr val="000000"/>
                </a:solidFill>
                <a:effectLst/>
                <a:uLnTx/>
                <a:uFillTx/>
                <a:latin typeface="Andalus" pitchFamily="18" charset="-78"/>
                <a:cs typeface="Andalus" pitchFamily="18" charset="-78"/>
              </a:rPr>
              <a:t> Yan. </a:t>
            </a:r>
            <a:r>
              <a:rPr lang="en-US" dirty="0" smtClean="0">
                <a:ea typeface="宋体" pitchFamily="2" charset="-122"/>
              </a:rPr>
              <a:t>Emerging Graph Queries in Linked Data.</a:t>
            </a:r>
          </a:p>
          <a:p>
            <a:endParaRPr lang="en-US" dirty="0" smtClean="0">
              <a:ea typeface="宋体" pitchFamily="2" charset="-122"/>
            </a:endParaRPr>
          </a:p>
        </p:txBody>
      </p:sp>
      <p:sp>
        <p:nvSpPr>
          <p:cNvPr id="169988" name="Slide Number Placeholder 3"/>
          <p:cNvSpPr>
            <a:spLocks noGrp="1"/>
          </p:cNvSpPr>
          <p:nvPr>
            <p:ph type="sldNum" sz="quarter" idx="5"/>
          </p:nvPr>
        </p:nvSpPr>
        <p:spPr>
          <a:noFill/>
        </p:spPr>
        <p:txBody>
          <a:bodyPr/>
          <a:lstStyle/>
          <a:p>
            <a:fld id="{DFB57FB3-E0E4-4141-B301-ACB3F1E658A8}" type="slidenum">
              <a:rPr lang="en-US" smtClean="0"/>
              <a:pPr/>
              <a:t>41</a:t>
            </a:fld>
            <a:endParaRPr lang="en-US" smtClean="0"/>
          </a:p>
        </p:txBody>
      </p:sp>
    </p:spTree>
    <p:extLst>
      <p:ext uri="{BB962C8B-B14F-4D97-AF65-F5344CB8AC3E}">
        <p14:creationId xmlns:p14="http://schemas.microsoft.com/office/powerpoint/2010/main" val="25850349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xfrm>
            <a:off x="1141413" y="685800"/>
            <a:ext cx="4573587" cy="3429000"/>
          </a:xfrm>
        </p:spPr>
      </p:sp>
      <p:sp>
        <p:nvSpPr>
          <p:cNvPr id="171011" name="Notes Placeholder 2"/>
          <p:cNvSpPr>
            <a:spLocks noGrp="1"/>
          </p:cNvSpPr>
          <p:nvPr>
            <p:ph type="body" idx="1"/>
          </p:nvPr>
        </p:nvSpPr>
        <p:spPr bwMode="auto">
          <a:xfrm>
            <a:off x="685494" y="4344357"/>
            <a:ext cx="5487013" cy="4113169"/>
          </a:xfrm>
          <a:prstGeom prst="rect">
            <a:avLst/>
          </a:prstGeom>
          <a:noFill/>
          <a:ln>
            <a:miter lim="800000"/>
            <a:headEnd/>
            <a:tailEnd/>
          </a:ln>
        </p:spPr>
        <p:txBody>
          <a:bodyPr/>
          <a:lstStyle/>
          <a:p>
            <a:endParaRPr lang="en-US" smtClean="0">
              <a:ea typeface="宋体" pitchFamily="2" charset="-122"/>
            </a:endParaRPr>
          </a:p>
        </p:txBody>
      </p:sp>
      <p:sp>
        <p:nvSpPr>
          <p:cNvPr id="171012" name="Slide Number Placeholder 3"/>
          <p:cNvSpPr>
            <a:spLocks noGrp="1"/>
          </p:cNvSpPr>
          <p:nvPr>
            <p:ph type="sldNum" sz="quarter" idx="5"/>
          </p:nvPr>
        </p:nvSpPr>
        <p:spPr>
          <a:noFill/>
        </p:spPr>
        <p:txBody>
          <a:bodyPr/>
          <a:lstStyle/>
          <a:p>
            <a:fld id="{92B2B4E0-D5C5-4CC3-AD3B-2F609A16BEEF}" type="slidenum">
              <a:rPr lang="en-US" smtClean="0"/>
              <a:pPr/>
              <a:t>42</a:t>
            </a:fld>
            <a:endParaRPr lang="en-US" smtClean="0"/>
          </a:p>
        </p:txBody>
      </p:sp>
    </p:spTree>
    <p:extLst>
      <p:ext uri="{BB962C8B-B14F-4D97-AF65-F5344CB8AC3E}">
        <p14:creationId xmlns:p14="http://schemas.microsoft.com/office/powerpoint/2010/main" val="8066917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a:xfrm>
            <a:off x="1141413" y="685800"/>
            <a:ext cx="4573587" cy="3429000"/>
          </a:xfrm>
        </p:spPr>
      </p:sp>
      <p:sp>
        <p:nvSpPr>
          <p:cNvPr id="172035" name="Notes Placeholder 2"/>
          <p:cNvSpPr>
            <a:spLocks noGrp="1"/>
          </p:cNvSpPr>
          <p:nvPr>
            <p:ph type="body" idx="1"/>
          </p:nvPr>
        </p:nvSpPr>
        <p:spPr bwMode="auto">
          <a:xfrm>
            <a:off x="685494" y="4344357"/>
            <a:ext cx="5487013" cy="4113169"/>
          </a:xfrm>
          <a:prstGeom prst="rect">
            <a:avLst/>
          </a:prstGeom>
          <a:noFill/>
          <a:ln>
            <a:miter lim="800000"/>
            <a:headEnd/>
            <a:tailEnd/>
          </a:ln>
        </p:spPr>
        <p:txBody>
          <a:bodyPr/>
          <a:lstStyle/>
          <a:p>
            <a:endParaRPr lang="en-US" smtClean="0">
              <a:ea typeface="宋体" pitchFamily="2" charset="-122"/>
            </a:endParaRPr>
          </a:p>
        </p:txBody>
      </p:sp>
      <p:sp>
        <p:nvSpPr>
          <p:cNvPr id="172036" name="Slide Number Placeholder 3"/>
          <p:cNvSpPr>
            <a:spLocks noGrp="1"/>
          </p:cNvSpPr>
          <p:nvPr>
            <p:ph type="sldNum" sz="quarter" idx="5"/>
          </p:nvPr>
        </p:nvSpPr>
        <p:spPr>
          <a:noFill/>
        </p:spPr>
        <p:txBody>
          <a:bodyPr/>
          <a:lstStyle/>
          <a:p>
            <a:fld id="{79B5DC8D-F619-4C1B-9DEC-326593638A55}" type="slidenum">
              <a:rPr lang="en-US" smtClean="0"/>
              <a:pPr/>
              <a:t>43</a:t>
            </a:fld>
            <a:endParaRPr lang="en-US" smtClean="0"/>
          </a:p>
        </p:txBody>
      </p:sp>
    </p:spTree>
    <p:extLst>
      <p:ext uri="{BB962C8B-B14F-4D97-AF65-F5344CB8AC3E}">
        <p14:creationId xmlns:p14="http://schemas.microsoft.com/office/powerpoint/2010/main" val="1523956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222CF8-1E1D-4FA7-A5EA-64348616BB0A}" type="slidenum">
              <a:rPr lang="zh-CN" altLang="en-US"/>
              <a:pPr/>
              <a:t>4</a:t>
            </a:fld>
            <a:endParaRPr lang="en-US" altLang="zh-CN"/>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pPr lvl="2" algn="just"/>
            <a:r>
              <a:rPr lang="en-US" altLang="zh-CN" sz="1400" dirty="0">
                <a:latin typeface="Times New Roman" panose="02020603050405020304" pitchFamily="18" charset="0"/>
              </a:rPr>
              <a:t>Given a query object </a:t>
            </a:r>
            <a:r>
              <a:rPr lang="en-US" altLang="zh-CN" sz="1400" i="1" dirty="0">
                <a:latin typeface="Times New Roman" panose="02020603050405020304" pitchFamily="18" charset="0"/>
              </a:rPr>
              <a:t>u</a:t>
            </a:r>
            <a:r>
              <a:rPr lang="en-US" altLang="zh-CN" sz="1400" dirty="0">
                <a:latin typeface="Times New Roman" panose="02020603050405020304" pitchFamily="18" charset="0"/>
              </a:rPr>
              <a:t>, we say object </a:t>
            </a:r>
            <a:r>
              <a:rPr lang="en-US" altLang="zh-CN" sz="1400" i="1" dirty="0">
                <a:latin typeface="Times New Roman" panose="02020603050405020304" pitchFamily="18" charset="0"/>
              </a:rPr>
              <a:t>o dynamically dominates </a:t>
            </a:r>
            <a:r>
              <a:rPr lang="en-US" altLang="zh-CN" sz="1400" dirty="0">
                <a:latin typeface="Times New Roman" panose="02020603050405020304" pitchFamily="18" charset="0"/>
              </a:rPr>
              <a:t>object </a:t>
            </a:r>
            <a:r>
              <a:rPr lang="en-US" altLang="zh-CN" sz="1400" i="1" dirty="0">
                <a:latin typeface="Times New Roman" panose="02020603050405020304" pitchFamily="18" charset="0"/>
              </a:rPr>
              <a:t>p </a:t>
            </a:r>
            <a:r>
              <a:rPr lang="en-US" altLang="zh-CN" sz="1400" dirty="0">
                <a:latin typeface="Times New Roman" panose="02020603050405020304" pitchFamily="18" charset="0"/>
              </a:rPr>
              <a:t>with respect to </a:t>
            </a:r>
            <a:r>
              <a:rPr lang="en-US" altLang="zh-CN" sz="1400" i="1" dirty="0">
                <a:latin typeface="Times New Roman" panose="02020603050405020304" pitchFamily="18" charset="0"/>
              </a:rPr>
              <a:t>u </a:t>
            </a:r>
            <a:r>
              <a:rPr lang="en-US" altLang="zh-CN" sz="1400" dirty="0">
                <a:latin typeface="Times New Roman" panose="02020603050405020304" pitchFamily="18" charset="0"/>
              </a:rPr>
              <a:t>(denoted as </a:t>
            </a:r>
            <a:r>
              <a:rPr lang="en-US" altLang="zh-CN" sz="1400" i="1" dirty="0">
                <a:latin typeface="Times New Roman" panose="02020603050405020304" pitchFamily="18" charset="0"/>
              </a:rPr>
              <a:t>o &lt;</a:t>
            </a:r>
            <a:r>
              <a:rPr lang="en-US" altLang="zh-CN" sz="1400" i="1" baseline="-25000" dirty="0">
                <a:latin typeface="Times New Roman" panose="02020603050405020304" pitchFamily="18" charset="0"/>
              </a:rPr>
              <a:t>u</a:t>
            </a:r>
            <a:r>
              <a:rPr lang="en-US" altLang="zh-CN" sz="1400" i="1" dirty="0">
                <a:latin typeface="Times New Roman" panose="02020603050405020304" pitchFamily="18" charset="0"/>
              </a:rPr>
              <a:t> p</a:t>
            </a:r>
            <a:r>
              <a:rPr lang="en-US" altLang="zh-CN" sz="1400" dirty="0">
                <a:latin typeface="Times New Roman" panose="02020603050405020304" pitchFamily="18" charset="0"/>
              </a:rPr>
              <a:t>), if it holds that: 1) |</a:t>
            </a:r>
            <a:r>
              <a:rPr lang="en-US" altLang="zh-CN" sz="1400" i="1" dirty="0">
                <a:latin typeface="Times New Roman" panose="02020603050405020304" pitchFamily="18" charset="0"/>
              </a:rPr>
              <a:t>o</a:t>
            </a:r>
            <a:r>
              <a:rPr lang="en-US" altLang="zh-CN" sz="1400" i="1" baseline="-25000" dirty="0">
                <a:latin typeface="Times New Roman" panose="02020603050405020304" pitchFamily="18" charset="0"/>
              </a:rPr>
              <a:t>i</a:t>
            </a:r>
            <a:r>
              <a:rPr lang="en-US" altLang="zh-CN" sz="1400" i="1" dirty="0">
                <a:latin typeface="Times New Roman" panose="02020603050405020304" pitchFamily="18" charset="0"/>
              </a:rPr>
              <a:t> - </a:t>
            </a:r>
            <a:r>
              <a:rPr lang="en-US" altLang="zh-CN" sz="1400" i="1" dirty="0" err="1">
                <a:latin typeface="Times New Roman" panose="02020603050405020304" pitchFamily="18" charset="0"/>
              </a:rPr>
              <a:t>u</a:t>
            </a:r>
            <a:r>
              <a:rPr lang="en-US" altLang="zh-CN" sz="1400" i="1" baseline="-25000" dirty="0" err="1">
                <a:latin typeface="Times New Roman" panose="02020603050405020304" pitchFamily="18" charset="0"/>
              </a:rPr>
              <a:t>i</a:t>
            </a:r>
            <a:r>
              <a:rPr lang="en-US" altLang="zh-CN" sz="1400" dirty="0">
                <a:latin typeface="Times New Roman" panose="02020603050405020304" pitchFamily="18" charset="0"/>
              </a:rPr>
              <a:t>| </a:t>
            </a:r>
            <a:r>
              <a:rPr lang="en-US" altLang="zh-CN" sz="1400" dirty="0">
                <a:latin typeface="Times New Roman" panose="02020603050405020304" pitchFamily="18" charset="0"/>
                <a:sym typeface="Symbol" panose="05050102010706020507" pitchFamily="18" charset="2"/>
              </a:rPr>
              <a:t> </a:t>
            </a:r>
            <a:r>
              <a:rPr lang="en-US" altLang="zh-CN" sz="1400" i="1" dirty="0">
                <a:latin typeface="Times New Roman" panose="02020603050405020304" pitchFamily="18" charset="0"/>
                <a:sym typeface="Symbol" panose="05050102010706020507" pitchFamily="18" charset="2"/>
              </a:rPr>
              <a:t>|p</a:t>
            </a:r>
            <a:r>
              <a:rPr lang="en-US" altLang="zh-CN" sz="1400" i="1" baseline="-25000" dirty="0">
                <a:latin typeface="Times New Roman" panose="02020603050405020304" pitchFamily="18" charset="0"/>
                <a:sym typeface="Symbol" panose="05050102010706020507" pitchFamily="18" charset="2"/>
              </a:rPr>
              <a:t>i </a:t>
            </a:r>
            <a:r>
              <a:rPr lang="en-US" altLang="zh-CN" sz="1400" dirty="0">
                <a:latin typeface="Times New Roman" panose="02020603050405020304" pitchFamily="18" charset="0"/>
                <a:sym typeface="Symbol" panose="05050102010706020507" pitchFamily="18" charset="2"/>
              </a:rPr>
              <a:t>- </a:t>
            </a:r>
            <a:r>
              <a:rPr lang="en-US" altLang="zh-CN" sz="1400" i="1" dirty="0" err="1">
                <a:latin typeface="Times New Roman" panose="02020603050405020304" pitchFamily="18" charset="0"/>
                <a:sym typeface="Symbol" panose="05050102010706020507" pitchFamily="18" charset="2"/>
              </a:rPr>
              <a:t>u</a:t>
            </a:r>
            <a:r>
              <a:rPr lang="en-US" altLang="zh-CN" sz="1400" i="1" baseline="-25000" dirty="0" err="1">
                <a:latin typeface="Times New Roman" panose="02020603050405020304" pitchFamily="18" charset="0"/>
                <a:sym typeface="Symbol" panose="05050102010706020507" pitchFamily="18" charset="2"/>
              </a:rPr>
              <a:t>i</a:t>
            </a:r>
            <a:r>
              <a:rPr lang="en-US" altLang="zh-CN" sz="1400" i="1" dirty="0">
                <a:latin typeface="Times New Roman" panose="02020603050405020304" pitchFamily="18" charset="0"/>
                <a:sym typeface="Symbol" panose="05050102010706020507" pitchFamily="18" charset="2"/>
              </a:rPr>
              <a:t>|</a:t>
            </a:r>
            <a:r>
              <a:rPr lang="en-US" altLang="zh-CN" sz="1400" i="1" dirty="0">
                <a:latin typeface="Times New Roman" panose="02020603050405020304" pitchFamily="18" charset="0"/>
              </a:rPr>
              <a:t>,</a:t>
            </a:r>
            <a:r>
              <a:rPr lang="en-US" altLang="zh-CN" sz="1400" dirty="0">
                <a:latin typeface="Times New Roman" panose="02020603050405020304" pitchFamily="18" charset="0"/>
              </a:rPr>
              <a:t> for all dimensions 1 </a:t>
            </a:r>
            <a:r>
              <a:rPr lang="en-US" altLang="zh-CN" sz="1400" dirty="0">
                <a:latin typeface="Times New Roman" panose="02020603050405020304" pitchFamily="18" charset="0"/>
                <a:sym typeface="Symbol" panose="05050102010706020507" pitchFamily="18" charset="2"/>
              </a:rPr>
              <a:t></a:t>
            </a:r>
            <a:r>
              <a:rPr lang="en-US" altLang="zh-CN" sz="1400" i="1" dirty="0">
                <a:latin typeface="Times New Roman" panose="02020603050405020304" pitchFamily="18" charset="0"/>
              </a:rPr>
              <a:t> </a:t>
            </a:r>
            <a:r>
              <a:rPr lang="en-US" altLang="zh-CN" sz="1400" i="1" dirty="0" err="1">
                <a:latin typeface="Times New Roman" panose="02020603050405020304" pitchFamily="18" charset="0"/>
              </a:rPr>
              <a:t>i</a:t>
            </a:r>
            <a:r>
              <a:rPr lang="en-US" altLang="zh-CN" sz="1400" i="1" dirty="0">
                <a:latin typeface="Times New Roman" panose="02020603050405020304" pitchFamily="18" charset="0"/>
              </a:rPr>
              <a:t> </a:t>
            </a:r>
            <a:r>
              <a:rPr lang="en-US" altLang="zh-CN" sz="1400" dirty="0">
                <a:latin typeface="Times New Roman" panose="02020603050405020304" pitchFamily="18" charset="0"/>
                <a:sym typeface="Symbol" panose="05050102010706020507" pitchFamily="18" charset="2"/>
              </a:rPr>
              <a:t></a:t>
            </a:r>
            <a:r>
              <a:rPr lang="en-US" altLang="zh-CN" sz="1400" i="1" dirty="0">
                <a:latin typeface="Times New Roman" panose="02020603050405020304" pitchFamily="18" charset="0"/>
              </a:rPr>
              <a:t> d</a:t>
            </a:r>
            <a:r>
              <a:rPr lang="en-US" altLang="zh-CN" sz="1400" dirty="0">
                <a:latin typeface="Times New Roman" panose="02020603050405020304" pitchFamily="18" charset="0"/>
              </a:rPr>
              <a:t>, and 2) there exists at least one dimension </a:t>
            </a:r>
            <a:r>
              <a:rPr lang="en-US" altLang="zh-CN" sz="1400" i="1" dirty="0">
                <a:latin typeface="Times New Roman" panose="02020603050405020304" pitchFamily="18" charset="0"/>
              </a:rPr>
              <a:t>j</a:t>
            </a:r>
            <a:r>
              <a:rPr lang="en-US" altLang="zh-CN" sz="1400" dirty="0">
                <a:latin typeface="Times New Roman" panose="02020603050405020304" pitchFamily="18" charset="0"/>
              </a:rPr>
              <a:t>, such that |</a:t>
            </a:r>
            <a:r>
              <a:rPr lang="en-US" altLang="zh-CN" sz="1400" i="1" dirty="0" err="1">
                <a:latin typeface="Times New Roman" panose="02020603050405020304" pitchFamily="18" charset="0"/>
              </a:rPr>
              <a:t>o</a:t>
            </a:r>
            <a:r>
              <a:rPr lang="en-US" altLang="zh-CN" sz="1400" i="1" baseline="-25000" dirty="0" err="1">
                <a:latin typeface="Times New Roman" panose="02020603050405020304" pitchFamily="18" charset="0"/>
              </a:rPr>
              <a:t>j</a:t>
            </a:r>
            <a:r>
              <a:rPr lang="en-US" altLang="zh-CN" sz="1400" i="1" dirty="0">
                <a:latin typeface="Times New Roman" panose="02020603050405020304" pitchFamily="18" charset="0"/>
              </a:rPr>
              <a:t> - </a:t>
            </a:r>
            <a:r>
              <a:rPr lang="en-US" altLang="zh-CN" sz="1400" i="1" dirty="0" err="1">
                <a:latin typeface="Times New Roman" panose="02020603050405020304" pitchFamily="18" charset="0"/>
              </a:rPr>
              <a:t>u</a:t>
            </a:r>
            <a:r>
              <a:rPr lang="en-US" altLang="zh-CN" sz="1400" i="1" baseline="-25000" dirty="0" err="1">
                <a:latin typeface="Times New Roman" panose="02020603050405020304" pitchFamily="18" charset="0"/>
              </a:rPr>
              <a:t>j</a:t>
            </a:r>
            <a:r>
              <a:rPr lang="en-US" altLang="zh-CN" sz="1400" dirty="0">
                <a:latin typeface="Times New Roman" panose="02020603050405020304" pitchFamily="18" charset="0"/>
              </a:rPr>
              <a:t>| </a:t>
            </a:r>
            <a:r>
              <a:rPr lang="en-US" altLang="zh-CN" sz="1400" dirty="0">
                <a:latin typeface="Times New Roman" panose="02020603050405020304" pitchFamily="18" charset="0"/>
                <a:sym typeface="Symbol" panose="05050102010706020507" pitchFamily="18" charset="2"/>
              </a:rPr>
              <a:t>&lt; </a:t>
            </a:r>
            <a:r>
              <a:rPr lang="en-US" altLang="zh-CN" sz="1400" i="1" dirty="0">
                <a:latin typeface="Times New Roman" panose="02020603050405020304" pitchFamily="18" charset="0"/>
                <a:sym typeface="Symbol" panose="05050102010706020507" pitchFamily="18" charset="2"/>
              </a:rPr>
              <a:t>|</a:t>
            </a:r>
            <a:r>
              <a:rPr lang="en-US" altLang="zh-CN" sz="1400" i="1" dirty="0" err="1">
                <a:latin typeface="Times New Roman" panose="02020603050405020304" pitchFamily="18" charset="0"/>
                <a:sym typeface="Symbol" panose="05050102010706020507" pitchFamily="18" charset="2"/>
              </a:rPr>
              <a:t>p</a:t>
            </a:r>
            <a:r>
              <a:rPr lang="en-US" altLang="zh-CN" sz="1400" i="1" baseline="-25000" dirty="0" err="1">
                <a:latin typeface="Times New Roman" panose="02020603050405020304" pitchFamily="18" charset="0"/>
                <a:sym typeface="Symbol" panose="05050102010706020507" pitchFamily="18" charset="2"/>
              </a:rPr>
              <a:t>j</a:t>
            </a:r>
            <a:r>
              <a:rPr lang="en-US" altLang="zh-CN" sz="1400" i="1" baseline="-25000" dirty="0">
                <a:latin typeface="Times New Roman" panose="02020603050405020304" pitchFamily="18" charset="0"/>
                <a:sym typeface="Symbol" panose="05050102010706020507" pitchFamily="18" charset="2"/>
              </a:rPr>
              <a:t> </a:t>
            </a:r>
            <a:r>
              <a:rPr lang="en-US" altLang="zh-CN" sz="1400" dirty="0">
                <a:latin typeface="Times New Roman" panose="02020603050405020304" pitchFamily="18" charset="0"/>
                <a:sym typeface="Symbol" panose="05050102010706020507" pitchFamily="18" charset="2"/>
              </a:rPr>
              <a:t>- </a:t>
            </a:r>
            <a:r>
              <a:rPr lang="en-US" altLang="zh-CN" sz="1400" i="1" dirty="0" err="1">
                <a:latin typeface="Times New Roman" panose="02020603050405020304" pitchFamily="18" charset="0"/>
                <a:sym typeface="Symbol" panose="05050102010706020507" pitchFamily="18" charset="2"/>
              </a:rPr>
              <a:t>u</a:t>
            </a:r>
            <a:r>
              <a:rPr lang="en-US" altLang="zh-CN" sz="1400" i="1" baseline="-25000" dirty="0" err="1">
                <a:latin typeface="Times New Roman" panose="02020603050405020304" pitchFamily="18" charset="0"/>
                <a:sym typeface="Symbol" panose="05050102010706020507" pitchFamily="18" charset="2"/>
              </a:rPr>
              <a:t>j</a:t>
            </a:r>
            <a:r>
              <a:rPr lang="en-US" altLang="zh-CN" sz="1400" i="1" dirty="0">
                <a:latin typeface="Times New Roman" panose="02020603050405020304" pitchFamily="18" charset="0"/>
                <a:sym typeface="Symbol" panose="05050102010706020507" pitchFamily="18" charset="2"/>
              </a:rPr>
              <a:t>|</a:t>
            </a:r>
          </a:p>
          <a:p>
            <a:pPr lvl="2" algn="just"/>
            <a:endParaRPr lang="en-US" altLang="zh-CN" sz="1400" i="1" dirty="0">
              <a:latin typeface="Times New Roman" panose="02020603050405020304" pitchFamily="18" charset="0"/>
              <a:sym typeface="Symbol" panose="05050102010706020507" pitchFamily="18" charset="2"/>
            </a:endParaRPr>
          </a:p>
          <a:p>
            <a:pPr lvl="2" algn="just"/>
            <a:r>
              <a:rPr lang="en-US" altLang="zh-CN" sz="1400" dirty="0">
                <a:latin typeface="Times New Roman" panose="02020603050405020304" pitchFamily="18" charset="0"/>
              </a:rPr>
              <a:t>Given a query object </a:t>
            </a:r>
            <a:r>
              <a:rPr lang="en-US" altLang="zh-CN" sz="1400" i="1" dirty="0">
                <a:latin typeface="Times New Roman" panose="02020603050405020304" pitchFamily="18" charset="0"/>
              </a:rPr>
              <a:t>u</a:t>
            </a:r>
            <a:r>
              <a:rPr lang="en-US" altLang="zh-CN" sz="1400" dirty="0">
                <a:latin typeface="Times New Roman" panose="02020603050405020304" pitchFamily="18" charset="0"/>
              </a:rPr>
              <a:t>, a </a:t>
            </a:r>
            <a:r>
              <a:rPr lang="en-US" altLang="zh-CN" sz="1400" i="1" dirty="0">
                <a:latin typeface="Times New Roman" panose="02020603050405020304" pitchFamily="18" charset="0"/>
              </a:rPr>
              <a:t>dynamic skyline</a:t>
            </a:r>
            <a:r>
              <a:rPr lang="en-US" altLang="zh-CN" sz="1400" dirty="0">
                <a:latin typeface="Times New Roman" panose="02020603050405020304" pitchFamily="18" charset="0"/>
              </a:rPr>
              <a:t> query obtains all the objects in the database that are not </a:t>
            </a:r>
            <a:r>
              <a:rPr lang="en-US" altLang="zh-CN" sz="1400" i="1" dirty="0">
                <a:latin typeface="Times New Roman" panose="02020603050405020304" pitchFamily="18" charset="0"/>
              </a:rPr>
              <a:t>dynamically dominated</a:t>
            </a:r>
            <a:r>
              <a:rPr lang="en-US" altLang="zh-CN" sz="1400" dirty="0">
                <a:latin typeface="Times New Roman" panose="02020603050405020304" pitchFamily="18" charset="0"/>
              </a:rPr>
              <a:t> by other objects with respect to </a:t>
            </a:r>
            <a:r>
              <a:rPr lang="en-US" altLang="zh-CN" sz="1400" i="1" dirty="0">
                <a:latin typeface="Times New Roman" panose="02020603050405020304" pitchFamily="18" charset="0"/>
              </a:rPr>
              <a:t>u</a:t>
            </a:r>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0000"/>
                </a:solidFill>
                <a:latin typeface="Times New Roman" panose="02020603050405020304" pitchFamily="18" charset="0"/>
                <a:cs typeface="Times New Roman" panose="02020603050405020304" pitchFamily="18" charset="0"/>
              </a:rPr>
              <a:t>E. </a:t>
            </a:r>
            <a:r>
              <a:rPr lang="en-US" sz="1200" dirty="0" err="1" smtClean="0">
                <a:solidFill>
                  <a:srgbClr val="000000"/>
                </a:solidFill>
                <a:latin typeface="Times New Roman" panose="02020603050405020304" pitchFamily="18" charset="0"/>
                <a:cs typeface="Times New Roman" panose="02020603050405020304" pitchFamily="18" charset="0"/>
              </a:rPr>
              <a:t>Dellis</a:t>
            </a:r>
            <a:r>
              <a:rPr lang="en-US" sz="1200" dirty="0" smtClean="0">
                <a:solidFill>
                  <a:srgbClr val="000000"/>
                </a:solidFill>
                <a:latin typeface="Times New Roman" panose="02020603050405020304" pitchFamily="18" charset="0"/>
                <a:cs typeface="Times New Roman" panose="02020603050405020304" pitchFamily="18" charset="0"/>
              </a:rPr>
              <a:t> and B. Seeger. Efficient Computation of Reverse Skyline Queries. In </a:t>
            </a:r>
            <a:r>
              <a:rPr lang="en-US" sz="1200" i="1" dirty="0" smtClean="0">
                <a:solidFill>
                  <a:srgbClr val="000000"/>
                </a:solidFill>
                <a:latin typeface="Times New Roman" panose="02020603050405020304" pitchFamily="18" charset="0"/>
                <a:cs typeface="Times New Roman" panose="02020603050405020304" pitchFamily="18" charset="0"/>
              </a:rPr>
              <a:t>VLDB</a:t>
            </a:r>
            <a:r>
              <a:rPr lang="en-US" sz="1200" dirty="0" smtClean="0">
                <a:solidFill>
                  <a:srgbClr val="000000"/>
                </a:solidFill>
                <a:latin typeface="Times New Roman" panose="02020603050405020304" pitchFamily="18" charset="0"/>
                <a:cs typeface="Times New Roman" panose="02020603050405020304" pitchFamily="18" charset="0"/>
              </a:rPr>
              <a:t>, 2007. </a:t>
            </a:r>
            <a:endParaRPr lang="en-US" sz="1200" dirty="0" smtClean="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36899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7F3460-7925-43E9-ACDC-ABA5605A5A33}" type="slidenum">
              <a:rPr lang="zh-CN" altLang="en-US"/>
              <a:pPr/>
              <a:t>5</a:t>
            </a:fld>
            <a:endParaRPr lang="en-US" altLang="zh-CN"/>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629745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024550-EEB1-483F-8867-BBB659A214B0}" type="slidenum">
              <a:rPr lang="zh-CN" altLang="en-US"/>
              <a:pPr/>
              <a:t>6</a:t>
            </a:fld>
            <a:endParaRPr lang="en-US" altLang="zh-CN"/>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538785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D0D419-D785-44C8-A58A-6D680ED1406A}" type="slidenum">
              <a:rPr lang="en-US" altLang="en-US"/>
              <a:pPr/>
              <a:t>9</a:t>
            </a:fld>
            <a:endParaRPr lang="en-US" altLang="en-US"/>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r>
              <a:rPr lang="en-US" altLang="zh-CN"/>
              <a:t>Let me first give an example of top-k query. </a:t>
            </a:r>
          </a:p>
          <a:p>
            <a:endParaRPr lang="en-US" altLang="zh-CN"/>
          </a:p>
          <a:p>
            <a:r>
              <a:rPr lang="en-US" altLang="zh-CN"/>
              <a:t>Assume we have a number of newborn babies. Each baby has his/her own height and weight, which is represented by a point in this data space.</a:t>
            </a:r>
          </a:p>
          <a:p>
            <a:endParaRPr lang="en-US" altLang="zh-CN"/>
          </a:p>
          <a:p>
            <a:r>
              <a:rPr lang="en-US" altLang="zh-CN"/>
              <a:t>Intuitively, if a baby has large values of weight and height, then it indicates a good health of this baby. The top-k problem would specify a preference function, for example, to compute the summation of weight and height. Then, each baby has a score based on this preference function. In our example, baby a has the largest score, baby b has the second largest score, and so on. The top-k problem is to retrieve k babies who have the scores, that is, k healthiest babies.</a:t>
            </a:r>
          </a:p>
          <a:p>
            <a:endParaRPr lang="en-US" altLang="zh-CN"/>
          </a:p>
          <a:p>
            <a:endParaRPr lang="en-US" altLang="en-US"/>
          </a:p>
        </p:txBody>
      </p:sp>
    </p:spTree>
    <p:extLst>
      <p:ext uri="{BB962C8B-B14F-4D97-AF65-F5344CB8AC3E}">
        <p14:creationId xmlns:p14="http://schemas.microsoft.com/office/powerpoint/2010/main" val="712932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77C2AB-D88D-48BF-99FA-FEA99CE29FD6}" type="slidenum">
              <a:rPr lang="en-US" altLang="en-US"/>
              <a:pPr/>
              <a:t>10</a:t>
            </a:fld>
            <a:endParaRPr lang="en-US" alt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r>
              <a:rPr lang="en-US" altLang="zh-CN"/>
              <a:t>In contrast, for the inverse ranking query, instead of finding babies with the highest scores in the existing database, we are given a query baby </a:t>
            </a:r>
            <a:r>
              <a:rPr lang="en-US" altLang="zh-CN" i="1"/>
              <a:t>q</a:t>
            </a:r>
            <a:r>
              <a:rPr lang="en-US" altLang="zh-CN"/>
              <a:t>, and we want to determine the health of this query baby compared with other babies. In other words, we want to obtain the rank of this query baby in this database. In this example, we can see that the rank of this query baby is 3. </a:t>
            </a:r>
            <a:endParaRPr lang="en-US" altLang="en-US"/>
          </a:p>
        </p:txBody>
      </p:sp>
    </p:spTree>
    <p:extLst>
      <p:ext uri="{BB962C8B-B14F-4D97-AF65-F5344CB8AC3E}">
        <p14:creationId xmlns:p14="http://schemas.microsoft.com/office/powerpoint/2010/main" val="1680899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5BEBCA-57D4-43AB-B53A-242FBA5A25F9}" type="slidenum">
              <a:rPr lang="en-US" altLang="en-US"/>
              <a:pPr/>
              <a:t>11</a:t>
            </a:fld>
            <a:endParaRPr lang="en-US" alt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lang="en-US" altLang="zh-CN"/>
              <a:t>The inverse ranking query has many other applications, for example, in the credit card application. Each customer has his/her information including the credit history and salary. Similarly, assume we have a preference function which sums up credit and salary of each customer. </a:t>
            </a:r>
          </a:p>
          <a:p>
            <a:endParaRPr lang="en-US" altLang="zh-CN"/>
          </a:p>
          <a:p>
            <a:r>
              <a:rPr lang="en-US" altLang="zh-CN"/>
              <a:t>Now given a new customer q, the credit card company may want to determine the credit line of this customer by comparing his/her score with those of other customers. </a:t>
            </a:r>
            <a:endParaRPr lang="en-US" altLang="en-US"/>
          </a:p>
        </p:txBody>
      </p:sp>
    </p:spTree>
    <p:extLst>
      <p:ext uri="{BB962C8B-B14F-4D97-AF65-F5344CB8AC3E}">
        <p14:creationId xmlns:p14="http://schemas.microsoft.com/office/powerpoint/2010/main" val="3282824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A70B5D-B671-424E-A6C1-532F2A23D061}" type="slidenum">
              <a:rPr lang="en-US" altLang="en-US"/>
              <a:pPr/>
              <a:t>13</a:t>
            </a:fld>
            <a:endParaRPr lang="en-US" alt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147372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914400 h 1000"/>
              <a:gd name="T2" fmla="*/ 0 w 1000"/>
              <a:gd name="T3" fmla="*/ 0 h 1000"/>
              <a:gd name="T4" fmla="*/ 79248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11266" name="Rectangle 2"/>
          <p:cNvSpPr>
            <a:spLocks noGrp="1" noChangeArrowheads="1"/>
          </p:cNvSpPr>
          <p:nvPr>
            <p:ph type="ctrTitle"/>
          </p:nvPr>
        </p:nvSpPr>
        <p:spPr>
          <a:xfrm>
            <a:off x="914400" y="1524000"/>
            <a:ext cx="7623175" cy="1752600"/>
          </a:xfrm>
        </p:spPr>
        <p:txBody>
          <a:bodyPr/>
          <a:lstStyle>
            <a:lvl1pPr>
              <a:defRPr sz="5000"/>
            </a:lvl1pPr>
          </a:lstStyle>
          <a:p>
            <a:pPr lvl="0"/>
            <a:r>
              <a:rPr lang="en-US" altLang="zh-CN" noProof="0" smtClean="0"/>
              <a:t>Click to edit Master title style</a:t>
            </a:r>
          </a:p>
        </p:txBody>
      </p:sp>
      <p:sp>
        <p:nvSpPr>
          <p:cNvPr id="1126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en-US" altLang="zh-CN" noProof="0" smtClean="0"/>
              <a:t>Click to edit Master subtitle style</a:t>
            </a:r>
          </a:p>
        </p:txBody>
      </p:sp>
      <p:sp>
        <p:nvSpPr>
          <p:cNvPr id="6" name="Rectangle 4"/>
          <p:cNvSpPr>
            <a:spLocks noGrp="1" noChangeArrowheads="1"/>
          </p:cNvSpPr>
          <p:nvPr>
            <p:ph type="dt" sz="half" idx="10"/>
          </p:nvPr>
        </p:nvSpPr>
        <p:spPr/>
        <p:txBody>
          <a:bodyPr/>
          <a:lstStyle>
            <a:lvl1pPr>
              <a:defRPr smtClean="0"/>
            </a:lvl1pPr>
          </a:lstStyle>
          <a:p>
            <a:pPr>
              <a:defRPr/>
            </a:pPr>
            <a:endParaRPr lang="en-US" altLang="zh-CN">
              <a:solidFill>
                <a:srgbClr val="000000"/>
              </a:solidFill>
            </a:endParaRPr>
          </a:p>
        </p:txBody>
      </p:sp>
      <p:sp>
        <p:nvSpPr>
          <p:cNvPr id="7" name="Rectangle 5"/>
          <p:cNvSpPr>
            <a:spLocks noGrp="1" noChangeArrowheads="1"/>
          </p:cNvSpPr>
          <p:nvPr>
            <p:ph type="ftr" sz="quarter" idx="11"/>
          </p:nvPr>
        </p:nvSpPr>
        <p:spPr>
          <a:xfrm>
            <a:off x="3124200" y="6243638"/>
            <a:ext cx="2895600" cy="457200"/>
          </a:xfrm>
        </p:spPr>
        <p:txBody>
          <a:bodyPr/>
          <a:lstStyle>
            <a:lvl1pPr>
              <a:defRPr smtClean="0"/>
            </a:lvl1pPr>
          </a:lstStyle>
          <a:p>
            <a:pPr>
              <a:defRPr/>
            </a:pPr>
            <a:endParaRPr lang="en-US" altLang="zh-CN">
              <a:solidFill>
                <a:srgbClr val="000000"/>
              </a:solidFill>
            </a:endParaRPr>
          </a:p>
        </p:txBody>
      </p:sp>
      <p:sp>
        <p:nvSpPr>
          <p:cNvPr id="8" name="Rectangle 6"/>
          <p:cNvSpPr>
            <a:spLocks noGrp="1" noChangeArrowheads="1"/>
          </p:cNvSpPr>
          <p:nvPr>
            <p:ph type="sldNum" sz="quarter" idx="12"/>
          </p:nvPr>
        </p:nvSpPr>
        <p:spPr/>
        <p:txBody>
          <a:bodyPr/>
          <a:lstStyle>
            <a:lvl1pPr>
              <a:defRPr smtClean="0"/>
            </a:lvl1pPr>
          </a:lstStyle>
          <a:p>
            <a:pPr>
              <a:defRPr/>
            </a:pPr>
            <a:fld id="{1C58099E-2FB3-4AE7-8B19-9FB9B614AB2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658641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555C193-50C7-4EAC-8F23-9605DDFD994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57396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14556F6-CC10-40A0-BEBD-D1C8D9DD325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95423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3638"/>
            <a:ext cx="21336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fld id="{DF2418BB-05DD-40B2-A5AF-B848217F8D52}" type="slidenum">
              <a:rPr lang="en-US" altLang="en-US"/>
              <a:pPr/>
              <a:t>‹#›</a:t>
            </a:fld>
            <a:endParaRPr lang="en-US" altLang="en-US"/>
          </a:p>
        </p:txBody>
      </p:sp>
    </p:spTree>
    <p:extLst>
      <p:ext uri="{BB962C8B-B14F-4D97-AF65-F5344CB8AC3E}">
        <p14:creationId xmlns:p14="http://schemas.microsoft.com/office/powerpoint/2010/main" val="3281769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atin typeface="Times New Roman" panose="02020603050405020304" pitchFamily="18" charset="0"/>
                <a:cs typeface="Times New Roman" panose="02020603050405020304" pitchFamily="18" charset="0"/>
              </a:defRPr>
            </a:lvl1pPr>
          </a:lstStyle>
          <a:p>
            <a:pPr>
              <a:defRPr/>
            </a:pPr>
            <a:fld id="{A1D442EF-3B18-4B98-A531-9906D68737B3}" type="slidenum">
              <a:rPr lang="en-US" altLang="zh-CN" smtClean="0">
                <a:solidFill>
                  <a:srgbClr val="000000"/>
                </a:solidFill>
              </a:rPr>
              <a:pPr>
                <a:defRPr/>
              </a:pPr>
              <a:t>‹#›</a:t>
            </a:fld>
            <a:endParaRPr lang="en-US" altLang="zh-CN" dirty="0">
              <a:solidFill>
                <a:srgbClr val="000000"/>
              </a:solidFill>
            </a:endParaRPr>
          </a:p>
        </p:txBody>
      </p:sp>
    </p:spTree>
    <p:extLst>
      <p:ext uri="{BB962C8B-B14F-4D97-AF65-F5344CB8AC3E}">
        <p14:creationId xmlns:p14="http://schemas.microsoft.com/office/powerpoint/2010/main" val="29343834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D4143C-3574-47BD-8AAD-34B80097BC1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965118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F72F5DA-90B2-4D51-8478-A1F31B98EE3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46677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71867985-D365-4D14-9DC2-77325BD78F0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95368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atin typeface="Times New Roman" panose="02020603050405020304" pitchFamily="18" charset="0"/>
                <a:cs typeface="Times New Roman" panose="02020603050405020304" pitchFamily="18" charset="0"/>
              </a:defRPr>
            </a:lvl1pPr>
          </a:lstStyle>
          <a:p>
            <a:pPr>
              <a:defRPr/>
            </a:pPr>
            <a:fld id="{8B9242D8-F8DF-4750-9687-EDC89A7B49D5}" type="slidenum">
              <a:rPr lang="en-US" altLang="zh-CN" smtClean="0">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40671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atin typeface="Times New Roman" panose="02020603050405020304" pitchFamily="18" charset="0"/>
                <a:cs typeface="Times New Roman" panose="02020603050405020304" pitchFamily="18" charset="0"/>
              </a:defRPr>
            </a:lvl1pPr>
          </a:lstStyle>
          <a:p>
            <a:pPr>
              <a:defRPr/>
            </a:pPr>
            <a:fld id="{D84647EE-E56E-4E99-887D-FE3F26565484}" type="slidenum">
              <a:rPr lang="en-US" altLang="zh-CN" smtClean="0">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92692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E3CD282-BBD1-4B81-8DF8-E0A19C24518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33706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0320C7-C108-4F81-8E78-3DAD5C57427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51674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44"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mj-lt"/>
              </a:defRPr>
            </a:lvl1pPr>
          </a:lstStyle>
          <a:p>
            <a:pPr fontAlgn="base">
              <a:spcBef>
                <a:spcPct val="0"/>
              </a:spcBef>
              <a:spcAft>
                <a:spcPct val="0"/>
              </a:spcAft>
              <a:defRPr/>
            </a:pPr>
            <a:endParaRPr lang="en-US" altLang="zh-CN">
              <a:solidFill>
                <a:srgbClr val="000000"/>
              </a:solidFill>
            </a:endParaRPr>
          </a:p>
        </p:txBody>
      </p:sp>
      <p:sp>
        <p:nvSpPr>
          <p:cNvPr id="10245"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smtClean="0">
                <a:latin typeface="+mj-lt"/>
              </a:defRPr>
            </a:lvl1pPr>
          </a:lstStyle>
          <a:p>
            <a:pPr fontAlgn="base">
              <a:spcBef>
                <a:spcPct val="0"/>
              </a:spcBef>
              <a:spcAft>
                <a:spcPct val="0"/>
              </a:spcAft>
              <a:defRPr/>
            </a:pPr>
            <a:endParaRPr lang="en-US" altLang="zh-CN">
              <a:solidFill>
                <a:srgbClr val="000000"/>
              </a:solidFill>
            </a:endParaRPr>
          </a:p>
        </p:txBody>
      </p:sp>
      <p:sp>
        <p:nvSpPr>
          <p:cNvPr id="10246"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atin typeface="+mj-lt"/>
              </a:defRPr>
            </a:lvl1pPr>
          </a:lstStyle>
          <a:p>
            <a:pPr fontAlgn="base">
              <a:spcBef>
                <a:spcPct val="0"/>
              </a:spcBef>
              <a:spcAft>
                <a:spcPct val="0"/>
              </a:spcAft>
              <a:defRPr/>
            </a:pPr>
            <a:fld id="{EC8C0897-8DF3-409E-A4A0-CAF434E18AE0}"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Freeform 7"/>
          <p:cNvSpPr>
            <a:spLocks noChangeArrowheads="1"/>
          </p:cNvSpPr>
          <p:nvPr/>
        </p:nvSpPr>
        <p:spPr bwMode="auto">
          <a:xfrm>
            <a:off x="381000" y="228600"/>
            <a:ext cx="8229600" cy="609600"/>
          </a:xfrm>
          <a:custGeom>
            <a:avLst/>
            <a:gdLst>
              <a:gd name="T0" fmla="*/ 0 w 1000"/>
              <a:gd name="T1" fmla="*/ 609600 h 1000"/>
              <a:gd name="T2" fmla="*/ 0 w 1000"/>
              <a:gd name="T3" fmla="*/ 0 h 1000"/>
              <a:gd name="T4" fmla="*/ 82296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Tree>
    <p:extLst>
      <p:ext uri="{BB962C8B-B14F-4D97-AF65-F5344CB8AC3E}">
        <p14:creationId xmlns:p14="http://schemas.microsoft.com/office/powerpoint/2010/main" val="4498271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7.wmf"/><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9.bin"/><Relationship Id="rId5" Type="http://schemas.openxmlformats.org/officeDocument/2006/relationships/image" Target="../media/image9.wmf"/><Relationship Id="rId4" Type="http://schemas.openxmlformats.org/officeDocument/2006/relationships/oleObject" Target="../embeddings/oleObject8.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1.bin"/><Relationship Id="rId5" Type="http://schemas.openxmlformats.org/officeDocument/2006/relationships/image" Target="../media/image11.wmf"/><Relationship Id="rId4" Type="http://schemas.openxmlformats.org/officeDocument/2006/relationships/oleObject" Target="../embeddings/oleObject10.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10.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3.bin"/><Relationship Id="rId5" Type="http://schemas.openxmlformats.org/officeDocument/2006/relationships/image" Target="../media/image13.wmf"/><Relationship Id="rId4" Type="http://schemas.openxmlformats.org/officeDocument/2006/relationships/oleObject" Target="../embeddings/oleObject12.bin"/><Relationship Id="rId9" Type="http://schemas.openxmlformats.org/officeDocument/2006/relationships/image" Target="../media/image12.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8.wmf"/><Relationship Id="rId4" Type="http://schemas.openxmlformats.org/officeDocument/2006/relationships/oleObject" Target="../embeddings/oleObject15.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hyperlink" Target="http://en.wikipedia.org/wiki/File:SQLServer2008Logo.png" TargetMode="External"/><Relationship Id="rId3" Type="http://schemas.openxmlformats.org/officeDocument/2006/relationships/image" Target="../media/image19.jpeg"/><Relationship Id="rId7" Type="http://schemas.openxmlformats.org/officeDocument/2006/relationships/image" Target="../media/image22.png"/><Relationship Id="rId12" Type="http://schemas.openxmlformats.org/officeDocument/2006/relationships/image" Target="../media/image25.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en.wikipedia.org/wiki/File:Bing_logo.svg" TargetMode="External"/><Relationship Id="rId11" Type="http://schemas.openxmlformats.org/officeDocument/2006/relationships/hyperlink" Target="http://images.google.com/imgres?imgurl=http://ru.ecomstation.ru/ecoshop/pics/logo-ibm-db2.gif&amp;imgrefurl=http://ru.ecomstation.ru/ecoshop/?action=818W&amp;usg=__ids_MGgpr2eKwxQbrybQ8FM3ReQ=&amp;h=52&amp;w=200&amp;sz=2&amp;hl=en&amp;start=3&amp;sig2=RD2X8lF5OnuIwz6b8_rEaQ&amp;tbnid=rERIW_3mStpSIM:&amp;tbnh=27&amp;tbnw=104&amp;prev=/images?q=ibm+db2+logo&amp;gbv=2&amp;hl=en&amp;sa=X&amp;ei=dtZKSobtBKOxmAfp_pSEAg" TargetMode="External"/><Relationship Id="rId5" Type="http://schemas.openxmlformats.org/officeDocument/2006/relationships/image" Target="../media/image21.png"/><Relationship Id="rId10" Type="http://schemas.openxmlformats.org/officeDocument/2006/relationships/image" Target="../media/image24.png"/><Relationship Id="rId4" Type="http://schemas.openxmlformats.org/officeDocument/2006/relationships/image" Target="../media/image20.png"/><Relationship Id="rId9" Type="http://schemas.openxmlformats.org/officeDocument/2006/relationships/hyperlink" Target="http://en.wikipedia.org/wiki/File:Oracle_logo.svg" TargetMode="External"/><Relationship Id="rId1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db.cs.duke.edu/papers/2007-SIGMOD-hwyy-kwgraph.pdf"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4.xml.rels><?xml version="1.0" encoding="UTF-8" standalone="yes"?>
<Relationships xmlns="http://schemas.openxmlformats.org/package/2006/relationships"><Relationship Id="rId2" Type="http://schemas.openxmlformats.org/officeDocument/2006/relationships/hyperlink" Target="http://db.cs.duke.edu/papers/2007-SIGMOD-hwyy-kwgraph.pdf"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3.w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4.wmf"/><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6.wmf"/><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0"/>
            <a:ext cx="7848600" cy="1752600"/>
          </a:xfrm>
        </p:spPr>
        <p:txBody>
          <a:bodyPr>
            <a:noAutofit/>
          </a:bodyPr>
          <a:lstStyle/>
          <a:p>
            <a:r>
              <a:rPr lang="en-US" sz="4800">
                <a:latin typeface="Times New Roman" pitchFamily="18" charset="0"/>
                <a:ea typeface="Tahoma" pitchFamily="34" charset="0"/>
                <a:cs typeface="Times New Roman" pitchFamily="18" charset="0"/>
              </a:rPr>
              <a:t>CS 63016 &amp; </a:t>
            </a:r>
            <a:r>
              <a:rPr lang="en-US" sz="4800">
                <a:latin typeface="Times New Roman" pitchFamily="18" charset="0"/>
                <a:ea typeface="Tahoma" pitchFamily="34" charset="0"/>
                <a:cs typeface="Times New Roman" pitchFamily="18" charset="0"/>
              </a:rPr>
              <a:t>CS </a:t>
            </a:r>
            <a:r>
              <a:rPr lang="en-US" sz="4800" smtClean="0">
                <a:latin typeface="Times New Roman" pitchFamily="18" charset="0"/>
                <a:ea typeface="Tahoma" pitchFamily="34" charset="0"/>
                <a:cs typeface="Times New Roman" pitchFamily="18" charset="0"/>
              </a:rPr>
              <a:t>73016</a:t>
            </a:r>
            <a:br>
              <a:rPr lang="en-US" sz="4800" smtClean="0">
                <a:latin typeface="Times New Roman" pitchFamily="18" charset="0"/>
                <a:ea typeface="Tahoma" pitchFamily="34" charset="0"/>
                <a:cs typeface="Times New Roman" pitchFamily="18" charset="0"/>
              </a:rPr>
            </a:br>
            <a:r>
              <a:rPr lang="en-US" sz="4800" smtClean="0">
                <a:latin typeface="Times New Roman" pitchFamily="18" charset="0"/>
                <a:ea typeface="Tahoma" pitchFamily="34" charset="0"/>
                <a:cs typeface="Times New Roman" pitchFamily="18" charset="0"/>
              </a:rPr>
              <a:t>Big </a:t>
            </a:r>
            <a:r>
              <a:rPr lang="en-US" sz="4800" dirty="0" smtClean="0">
                <a:latin typeface="Times New Roman" pitchFamily="18" charset="0"/>
                <a:ea typeface="Tahoma" pitchFamily="34" charset="0"/>
                <a:cs typeface="Times New Roman" pitchFamily="18" charset="0"/>
              </a:rPr>
              <a:t>Data Analytics</a:t>
            </a:r>
            <a:endParaRPr lang="en-US" sz="4800" dirty="0">
              <a:latin typeface="Times New Roman" pitchFamily="18" charset="0"/>
              <a:ea typeface="Tahoma" pitchFamily="34" charset="0"/>
              <a:cs typeface="Times New Roman" pitchFamily="18" charset="0"/>
            </a:endParaRPr>
          </a:p>
        </p:txBody>
      </p:sp>
      <p:sp>
        <p:nvSpPr>
          <p:cNvPr id="3" name="Subtitle 2"/>
          <p:cNvSpPr>
            <a:spLocks noGrp="1"/>
          </p:cNvSpPr>
          <p:nvPr>
            <p:ph type="subTitle" idx="1"/>
          </p:nvPr>
        </p:nvSpPr>
        <p:spPr>
          <a:xfrm>
            <a:off x="1996440" y="4312920"/>
            <a:ext cx="6385560" cy="2087880"/>
          </a:xfrm>
        </p:spPr>
        <p:txBody>
          <a:bodyPr>
            <a:normAutofit fontScale="85000" lnSpcReduction="20000"/>
          </a:bodyPr>
          <a:lstStyle/>
          <a:p>
            <a:r>
              <a:rPr lang="en-US" altLang="en-US" sz="3000" dirty="0" smtClean="0">
                <a:latin typeface="Times New Roman" panose="02020603050405020304" pitchFamily="18" charset="0"/>
                <a:cs typeface="Times New Roman" panose="02020603050405020304" pitchFamily="18" charset="0"/>
              </a:rPr>
              <a:t>Xiang </a:t>
            </a:r>
            <a:r>
              <a:rPr lang="en-US" altLang="en-US" sz="3000" dirty="0">
                <a:latin typeface="Times New Roman" panose="02020603050405020304" pitchFamily="18" charset="0"/>
                <a:cs typeface="Times New Roman" panose="02020603050405020304" pitchFamily="18" charset="0"/>
              </a:rPr>
              <a:t>Lian</a:t>
            </a:r>
          </a:p>
          <a:p>
            <a:r>
              <a:rPr lang="en-US" altLang="en-US" sz="3000" dirty="0" smtClean="0">
                <a:latin typeface="Times New Roman" panose="02020603050405020304" pitchFamily="18" charset="0"/>
                <a:cs typeface="Times New Roman" panose="02020603050405020304" pitchFamily="18" charset="0"/>
              </a:rPr>
              <a:t>Department of Computer Science</a:t>
            </a:r>
          </a:p>
          <a:p>
            <a:r>
              <a:rPr lang="en-US" altLang="en-US" sz="3000" dirty="0" smtClean="0">
                <a:latin typeface="Times New Roman" panose="02020603050405020304" pitchFamily="18" charset="0"/>
                <a:cs typeface="Times New Roman" panose="02020603050405020304" pitchFamily="18" charset="0"/>
              </a:rPr>
              <a:t>Kent </a:t>
            </a:r>
            <a:r>
              <a:rPr lang="en-US" altLang="en-US" sz="3000" dirty="0">
                <a:latin typeface="Times New Roman" panose="02020603050405020304" pitchFamily="18" charset="0"/>
                <a:cs typeface="Times New Roman" panose="02020603050405020304" pitchFamily="18" charset="0"/>
              </a:rPr>
              <a:t>State University</a:t>
            </a:r>
          </a:p>
          <a:p>
            <a:r>
              <a:rPr lang="en-US" altLang="en-US" sz="3000" dirty="0" smtClean="0">
                <a:latin typeface="Times New Roman" panose="02020603050405020304" pitchFamily="18" charset="0"/>
                <a:cs typeface="Times New Roman" panose="02020603050405020304" pitchFamily="18" charset="0"/>
              </a:rPr>
              <a:t>Email: </a:t>
            </a:r>
            <a:r>
              <a:rPr lang="en-US" altLang="en-US" sz="3000" i="1" dirty="0" smtClean="0">
                <a:latin typeface="Times New Roman" panose="02020603050405020304" pitchFamily="18" charset="0"/>
                <a:cs typeface="Times New Roman" panose="02020603050405020304" pitchFamily="18" charset="0"/>
              </a:rPr>
              <a:t>xlian@kent.edu </a:t>
            </a:r>
          </a:p>
          <a:p>
            <a:r>
              <a:rPr lang="en-US" altLang="en-US" sz="3000" dirty="0" smtClean="0">
                <a:latin typeface="Times New Roman" panose="02020603050405020304" pitchFamily="18" charset="0"/>
                <a:cs typeface="Times New Roman" panose="02020603050405020304" pitchFamily="18" charset="0"/>
              </a:rPr>
              <a:t>Homepage: </a:t>
            </a:r>
            <a:r>
              <a:rPr lang="en-US" altLang="en-US" sz="3000" i="1" dirty="0" smtClean="0">
                <a:latin typeface="Times New Roman" panose="02020603050405020304" pitchFamily="18" charset="0"/>
                <a:cs typeface="Times New Roman" panose="02020603050405020304" pitchFamily="18" charset="0"/>
              </a:rPr>
              <a:t>http</a:t>
            </a:r>
            <a:r>
              <a:rPr lang="en-US" altLang="en-US" sz="3000" i="1" dirty="0">
                <a:latin typeface="Times New Roman" panose="02020603050405020304" pitchFamily="18" charset="0"/>
                <a:cs typeface="Times New Roman" panose="02020603050405020304" pitchFamily="18" charset="0"/>
              </a:rPr>
              <a:t>://www.cs.kent.edu/~xlian/</a:t>
            </a:r>
          </a:p>
        </p:txBody>
      </p:sp>
      <p:sp>
        <p:nvSpPr>
          <p:cNvPr id="4" name="Title 1"/>
          <p:cNvSpPr txBox="1">
            <a:spLocks/>
          </p:cNvSpPr>
          <p:nvPr/>
        </p:nvSpPr>
        <p:spPr bwMode="auto">
          <a:xfrm>
            <a:off x="1371600" y="3276600"/>
            <a:ext cx="7924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algn="l" rtl="0" eaLnBrk="0" fontAlgn="base" hangingPunct="0">
              <a:spcBef>
                <a:spcPct val="0"/>
              </a:spcBef>
              <a:spcAft>
                <a:spcPct val="0"/>
              </a:spcAft>
              <a:defRPr sz="50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a:lstStyle>
          <a:p>
            <a:r>
              <a:rPr lang="en-US" sz="4000" kern="0" dirty="0" smtClean="0">
                <a:solidFill>
                  <a:schemeClr val="tx1"/>
                </a:solidFill>
                <a:latin typeface="Times New Roman" pitchFamily="18" charset="0"/>
                <a:ea typeface="Tahoma" pitchFamily="34" charset="0"/>
                <a:cs typeface="Times New Roman" pitchFamily="18" charset="0"/>
              </a:rPr>
              <a:t>Chapter 6: Queries Over Big Data (2)</a:t>
            </a:r>
            <a:endParaRPr lang="en-US" sz="4000" kern="0" dirty="0">
              <a:solidFill>
                <a:schemeClr val="tx1"/>
              </a:solidFill>
              <a:latin typeface="Times New Roman" pitchFamily="18" charset="0"/>
              <a:ea typeface="Tahoma" pitchFamily="34" charset="0"/>
              <a:cs typeface="Times New Roman" pitchFamily="18" charset="0"/>
            </a:endParaRPr>
          </a:p>
        </p:txBody>
      </p:sp>
    </p:spTree>
    <p:extLst>
      <p:ext uri="{BB962C8B-B14F-4D97-AF65-F5344CB8AC3E}">
        <p14:creationId xmlns:p14="http://schemas.microsoft.com/office/powerpoint/2010/main" val="26719835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fld id="{0D1F601C-78CF-4AB1-8602-B8F83DDACC5E}" type="slidenum">
              <a:rPr lang="en-US" altLang="en-US"/>
              <a:pPr/>
              <a:t>10</a:t>
            </a:fld>
            <a:endParaRPr lang="en-US" altLang="en-US"/>
          </a:p>
        </p:txBody>
      </p:sp>
      <p:sp>
        <p:nvSpPr>
          <p:cNvPr id="10242" name="Rectangle 2"/>
          <p:cNvSpPr>
            <a:spLocks noGrp="1" noChangeArrowheads="1"/>
          </p:cNvSpPr>
          <p:nvPr>
            <p:ph type="title"/>
          </p:nvPr>
        </p:nvSpPr>
        <p:spPr/>
        <p:txBody>
          <a:bodyPr/>
          <a:lstStyle/>
          <a:p>
            <a:r>
              <a:rPr lang="en-US" altLang="en-US" sz="3600" dirty="0">
                <a:latin typeface="Times New Roman" panose="02020603050405020304" pitchFamily="18" charset="0"/>
              </a:rPr>
              <a:t>Inverse Ranking Queries [Li, 2007]</a:t>
            </a:r>
          </a:p>
        </p:txBody>
      </p:sp>
      <p:sp>
        <p:nvSpPr>
          <p:cNvPr id="10243" name="Rectangle 3"/>
          <p:cNvSpPr>
            <a:spLocks noGrp="1" noChangeArrowheads="1"/>
          </p:cNvSpPr>
          <p:nvPr>
            <p:ph type="body" idx="1"/>
          </p:nvPr>
        </p:nvSpPr>
        <p:spPr>
          <a:xfrm>
            <a:off x="457200" y="1600200"/>
            <a:ext cx="4191000" cy="4530725"/>
          </a:xfrm>
        </p:spPr>
        <p:txBody>
          <a:bodyPr/>
          <a:lstStyle/>
          <a:p>
            <a:pPr algn="just"/>
            <a:r>
              <a:rPr lang="en-US" altLang="en-US" sz="2400">
                <a:latin typeface="Times New Roman" panose="02020603050405020304" pitchFamily="18" charset="0"/>
              </a:rPr>
              <a:t>For a newborn baby, we may be interested in his/her health compared with other babies, for example, in terms of height and weight</a:t>
            </a:r>
          </a:p>
          <a:p>
            <a:pPr algn="just"/>
            <a:r>
              <a:rPr lang="en-US" altLang="en-US" sz="2400">
                <a:latin typeface="Times New Roman" panose="02020603050405020304" pitchFamily="18" charset="0"/>
              </a:rPr>
              <a:t>Given a query baby </a:t>
            </a:r>
            <a:r>
              <a:rPr lang="en-US" altLang="en-US" sz="2400" i="1">
                <a:latin typeface="Times New Roman" panose="02020603050405020304" pitchFamily="18" charset="0"/>
              </a:rPr>
              <a:t>q</a:t>
            </a:r>
            <a:r>
              <a:rPr lang="en-US" altLang="en-US" sz="2400">
                <a:latin typeface="Times New Roman" panose="02020603050405020304" pitchFamily="18" charset="0"/>
              </a:rPr>
              <a:t> and a preference function </a:t>
            </a:r>
            <a:r>
              <a:rPr lang="en-US" altLang="en-US" sz="2400" i="1">
                <a:latin typeface="Times New Roman" panose="02020603050405020304" pitchFamily="18" charset="0"/>
              </a:rPr>
              <a:t>f</a:t>
            </a:r>
            <a:r>
              <a:rPr lang="en-US" altLang="en-US" sz="2400">
                <a:latin typeface="Times New Roman" panose="02020603050405020304" pitchFamily="18" charset="0"/>
              </a:rPr>
              <a:t>(.), an </a:t>
            </a:r>
            <a:r>
              <a:rPr lang="en-US" altLang="en-US" sz="2400" i="1">
                <a:latin typeface="Times New Roman" panose="02020603050405020304" pitchFamily="18" charset="0"/>
              </a:rPr>
              <a:t>inverse ranking</a:t>
            </a:r>
            <a:r>
              <a:rPr lang="en-US" altLang="en-US" sz="2400">
                <a:latin typeface="Times New Roman" panose="02020603050405020304" pitchFamily="18" charset="0"/>
              </a:rPr>
              <a:t> problem is to obtain the rank of baby </a:t>
            </a:r>
            <a:r>
              <a:rPr lang="en-US" altLang="en-US" sz="2400" i="1">
                <a:latin typeface="Times New Roman" panose="02020603050405020304" pitchFamily="18" charset="0"/>
              </a:rPr>
              <a:t>q </a:t>
            </a:r>
            <a:r>
              <a:rPr lang="en-US" altLang="en-US" sz="2400">
                <a:latin typeface="Times New Roman" panose="02020603050405020304" pitchFamily="18" charset="0"/>
              </a:rPr>
              <a:t>among other babies, in order to infer </a:t>
            </a:r>
            <a:r>
              <a:rPr lang="en-US" altLang="en-US" sz="2400" i="1">
                <a:latin typeface="Times New Roman" panose="02020603050405020304" pitchFamily="18" charset="0"/>
              </a:rPr>
              <a:t>q</a:t>
            </a:r>
            <a:r>
              <a:rPr lang="en-US" altLang="en-US" sz="2400">
                <a:latin typeface="Times New Roman" panose="02020603050405020304" pitchFamily="18" charset="0"/>
              </a:rPr>
              <a:t>'s health</a:t>
            </a:r>
          </a:p>
        </p:txBody>
      </p:sp>
      <p:graphicFrame>
        <p:nvGraphicFramePr>
          <p:cNvPr id="10244" name="Object 4"/>
          <p:cNvGraphicFramePr>
            <a:graphicFrameLocks noChangeAspect="1"/>
          </p:cNvGraphicFramePr>
          <p:nvPr/>
        </p:nvGraphicFramePr>
        <p:xfrm>
          <a:off x="4887913" y="1665288"/>
          <a:ext cx="4067175" cy="4114800"/>
        </p:xfrm>
        <a:graphic>
          <a:graphicData uri="http://schemas.openxmlformats.org/presentationml/2006/ole">
            <mc:AlternateContent xmlns:mc="http://schemas.openxmlformats.org/markup-compatibility/2006">
              <mc:Choice xmlns:v="urn:schemas-microsoft-com:vml" Requires="v">
                <p:oleObj spid="_x0000_s6442" name="Microsoft Drawing 1.01" r:id="rId4" imgW="4152960" imgH="4200480" progId="MSDraw.1.01">
                  <p:embed/>
                </p:oleObj>
              </mc:Choice>
              <mc:Fallback>
                <p:oleObj name="Microsoft Drawing 1.01" r:id="rId4" imgW="4152960" imgH="4200480" progId="MSDraw.1.0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7913" y="1665288"/>
                        <a:ext cx="4067175" cy="411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2" name="Line 12"/>
          <p:cNvSpPr>
            <a:spLocks noChangeShapeType="1"/>
          </p:cNvSpPr>
          <p:nvPr/>
        </p:nvSpPr>
        <p:spPr bwMode="auto">
          <a:xfrm>
            <a:off x="5586413" y="1995488"/>
            <a:ext cx="2843212" cy="3233737"/>
          </a:xfrm>
          <a:prstGeom prst="line">
            <a:avLst/>
          </a:prstGeom>
          <a:noFill/>
          <a:ln w="9525">
            <a:solidFill>
              <a:srgbClr val="FF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3" name="Line 13"/>
          <p:cNvSpPr>
            <a:spLocks noChangeShapeType="1"/>
          </p:cNvSpPr>
          <p:nvPr/>
        </p:nvSpPr>
        <p:spPr bwMode="auto">
          <a:xfrm>
            <a:off x="6575425" y="1520825"/>
            <a:ext cx="2486025" cy="2824163"/>
          </a:xfrm>
          <a:prstGeom prst="line">
            <a:avLst/>
          </a:prstGeom>
          <a:noFill/>
          <a:ln w="9525">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4" name="Line 14"/>
          <p:cNvSpPr>
            <a:spLocks noChangeShapeType="1"/>
          </p:cNvSpPr>
          <p:nvPr/>
        </p:nvSpPr>
        <p:spPr bwMode="auto">
          <a:xfrm>
            <a:off x="6127750" y="1684338"/>
            <a:ext cx="2741613" cy="3114675"/>
          </a:xfrm>
          <a:prstGeom prst="line">
            <a:avLst/>
          </a:prstGeom>
          <a:noFill/>
          <a:ln w="9525">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5" name="Line 15"/>
          <p:cNvSpPr>
            <a:spLocks noChangeShapeType="1"/>
          </p:cNvSpPr>
          <p:nvPr/>
        </p:nvSpPr>
        <p:spPr bwMode="auto">
          <a:xfrm>
            <a:off x="5237163" y="2255838"/>
            <a:ext cx="2835275" cy="3209925"/>
          </a:xfrm>
          <a:prstGeom prst="line">
            <a:avLst/>
          </a:prstGeom>
          <a:noFill/>
          <a:ln w="9525">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6" name="Line 16"/>
          <p:cNvSpPr>
            <a:spLocks noChangeShapeType="1"/>
          </p:cNvSpPr>
          <p:nvPr/>
        </p:nvSpPr>
        <p:spPr bwMode="auto">
          <a:xfrm>
            <a:off x="5029200" y="2362200"/>
            <a:ext cx="2846388" cy="3243263"/>
          </a:xfrm>
          <a:prstGeom prst="line">
            <a:avLst/>
          </a:prstGeom>
          <a:noFill/>
          <a:ln w="9525">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7" name="Line 17"/>
          <p:cNvSpPr>
            <a:spLocks noChangeShapeType="1"/>
          </p:cNvSpPr>
          <p:nvPr/>
        </p:nvSpPr>
        <p:spPr bwMode="auto">
          <a:xfrm>
            <a:off x="4773613" y="3051175"/>
            <a:ext cx="2568575" cy="2930525"/>
          </a:xfrm>
          <a:prstGeom prst="line">
            <a:avLst/>
          </a:prstGeom>
          <a:noFill/>
          <a:ln w="9525">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8" name="Line 18"/>
          <p:cNvSpPr>
            <a:spLocks noChangeShapeType="1"/>
          </p:cNvSpPr>
          <p:nvPr/>
        </p:nvSpPr>
        <p:spPr bwMode="auto">
          <a:xfrm>
            <a:off x="4660900" y="3468688"/>
            <a:ext cx="2408238" cy="2724150"/>
          </a:xfrm>
          <a:prstGeom prst="line">
            <a:avLst/>
          </a:prstGeom>
          <a:noFill/>
          <a:ln w="9525">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9" name="Line 19"/>
          <p:cNvSpPr>
            <a:spLocks noChangeShapeType="1"/>
          </p:cNvSpPr>
          <p:nvPr/>
        </p:nvSpPr>
        <p:spPr bwMode="auto">
          <a:xfrm flipH="1">
            <a:off x="7010400" y="1447800"/>
            <a:ext cx="381000" cy="533400"/>
          </a:xfrm>
          <a:prstGeom prst="line">
            <a:avLst/>
          </a:prstGeom>
          <a:noFill/>
          <a:ln w="952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0" name="Text Box 20"/>
          <p:cNvSpPr txBox="1">
            <a:spLocks noChangeArrowheads="1"/>
          </p:cNvSpPr>
          <p:nvPr/>
        </p:nvSpPr>
        <p:spPr bwMode="auto">
          <a:xfrm>
            <a:off x="5867400" y="762000"/>
            <a:ext cx="3105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1" i="1">
                <a:solidFill>
                  <a:srgbClr val="3333FF"/>
                </a:solidFill>
                <a:latin typeface="Times New Roman" panose="02020603050405020304" pitchFamily="18" charset="0"/>
              </a:rPr>
              <a:t>monotonic preference function</a:t>
            </a:r>
          </a:p>
          <a:p>
            <a:pPr algn="ctr"/>
            <a:r>
              <a:rPr lang="en-US" altLang="en-US" b="1" i="1">
                <a:solidFill>
                  <a:srgbClr val="3333FF"/>
                </a:solidFill>
                <a:latin typeface="Times New Roman" panose="02020603050405020304" pitchFamily="18" charset="0"/>
              </a:rPr>
              <a:t>f</a:t>
            </a:r>
            <a:r>
              <a:rPr lang="en-US" altLang="en-US" b="1">
                <a:solidFill>
                  <a:srgbClr val="3333FF"/>
                </a:solidFill>
                <a:latin typeface="Times New Roman" panose="02020603050405020304" pitchFamily="18" charset="0"/>
              </a:rPr>
              <a:t>(</a:t>
            </a:r>
            <a:r>
              <a:rPr lang="en-US" altLang="en-US" b="1" i="1">
                <a:solidFill>
                  <a:srgbClr val="3333FF"/>
                </a:solidFill>
                <a:latin typeface="Times New Roman" panose="02020603050405020304" pitchFamily="18" charset="0"/>
              </a:rPr>
              <a:t>o</a:t>
            </a:r>
            <a:r>
              <a:rPr lang="en-US" altLang="en-US" b="1">
                <a:solidFill>
                  <a:srgbClr val="3333FF"/>
                </a:solidFill>
                <a:latin typeface="Times New Roman" panose="02020603050405020304" pitchFamily="18" charset="0"/>
              </a:rPr>
              <a:t>) = </a:t>
            </a:r>
            <a:r>
              <a:rPr lang="en-US" altLang="en-US" b="1" i="1">
                <a:solidFill>
                  <a:srgbClr val="3333FF"/>
                </a:solidFill>
                <a:latin typeface="Times New Roman" panose="02020603050405020304" pitchFamily="18" charset="0"/>
              </a:rPr>
              <a:t>o.height </a:t>
            </a:r>
            <a:r>
              <a:rPr lang="en-US" altLang="en-US" b="1">
                <a:solidFill>
                  <a:srgbClr val="3333FF"/>
                </a:solidFill>
                <a:latin typeface="Times New Roman" panose="02020603050405020304" pitchFamily="18" charset="0"/>
              </a:rPr>
              <a:t>+ </a:t>
            </a:r>
            <a:r>
              <a:rPr lang="en-US" altLang="en-US" b="1" i="1">
                <a:solidFill>
                  <a:srgbClr val="3333FF"/>
                </a:solidFill>
                <a:latin typeface="Times New Roman" panose="02020603050405020304" pitchFamily="18" charset="0"/>
              </a:rPr>
              <a:t>o.weight</a:t>
            </a:r>
          </a:p>
        </p:txBody>
      </p:sp>
      <p:graphicFrame>
        <p:nvGraphicFramePr>
          <p:cNvPr id="10262" name="Object 22"/>
          <p:cNvGraphicFramePr>
            <a:graphicFrameLocks noChangeAspect="1"/>
          </p:cNvGraphicFramePr>
          <p:nvPr/>
        </p:nvGraphicFramePr>
        <p:xfrm>
          <a:off x="6934200" y="3505200"/>
          <a:ext cx="657225" cy="661988"/>
        </p:xfrm>
        <a:graphic>
          <a:graphicData uri="http://schemas.openxmlformats.org/presentationml/2006/ole">
            <mc:AlternateContent xmlns:mc="http://schemas.openxmlformats.org/markup-compatibility/2006">
              <mc:Choice xmlns:v="urn:schemas-microsoft-com:vml" Requires="v">
                <p:oleObj spid="_x0000_s6443" name="Microsoft Drawing 1.01" r:id="rId6" imgW="657360" imgH="662040" progId="MSDraw.1.01">
                  <p:embed/>
                </p:oleObj>
              </mc:Choice>
              <mc:Fallback>
                <p:oleObj name="Microsoft Drawing 1.01" r:id="rId6" imgW="657360" imgH="662040" progId="MSDraw.1.0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4200" y="3505200"/>
                        <a:ext cx="657225" cy="661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64" name="Rectangle 24"/>
          <p:cNvSpPr>
            <a:spLocks noChangeArrowheads="1"/>
          </p:cNvSpPr>
          <p:nvPr/>
        </p:nvSpPr>
        <p:spPr bwMode="auto">
          <a:xfrm>
            <a:off x="6781800" y="4191000"/>
            <a:ext cx="1390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a:solidFill>
                  <a:srgbClr val="FF0000"/>
                </a:solidFill>
                <a:latin typeface="Times New Roman" panose="02020603050405020304" pitchFamily="18" charset="0"/>
              </a:rPr>
              <a:t>query baby q</a:t>
            </a:r>
          </a:p>
        </p:txBody>
      </p:sp>
      <p:sp>
        <p:nvSpPr>
          <p:cNvPr id="2" name="Rectangle 1"/>
          <p:cNvSpPr/>
          <p:nvPr/>
        </p:nvSpPr>
        <p:spPr>
          <a:xfrm>
            <a:off x="457200" y="6172200"/>
            <a:ext cx="8229600" cy="646331"/>
          </a:xfrm>
          <a:prstGeom prst="rect">
            <a:avLst/>
          </a:prstGeom>
          <a:ln>
            <a:solidFill>
              <a:schemeClr val="tx1"/>
            </a:solidFill>
          </a:ln>
        </p:spPr>
        <p:txBody>
          <a:bodyPr wrap="square">
            <a:spAutoFit/>
          </a:bodyPr>
          <a:lstStyle/>
          <a:p>
            <a:pPr algn="just"/>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 Li. </a:t>
            </a:r>
            <a:r>
              <a:rPr lang="en-US" dirty="0">
                <a:latin typeface="Times New Roman" panose="02020603050405020304" pitchFamily="18" charset="0"/>
                <a:cs typeface="Times New Roman" panose="02020603050405020304" pitchFamily="18" charset="0"/>
              </a:rPr>
              <a:t>Enabling data retrieval: by ranking and beyond. </a:t>
            </a:r>
            <a:r>
              <a:rPr lang="en-US" dirty="0" smtClean="0">
                <a:latin typeface="Times New Roman" panose="02020603050405020304" pitchFamily="18" charset="0"/>
                <a:cs typeface="Times New Roman" panose="02020603050405020304" pitchFamily="18" charset="0"/>
              </a:rPr>
              <a:t>In </a:t>
            </a:r>
            <a:r>
              <a:rPr lang="en-US" i="1" dirty="0">
                <a:latin typeface="Times New Roman" panose="02020603050405020304" pitchFamily="18" charset="0"/>
                <a:cs typeface="Times New Roman" panose="02020603050405020304" pitchFamily="18" charset="0"/>
              </a:rPr>
              <a:t>Ph.D. Dissertation</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University of Illinois at </a:t>
            </a:r>
            <a:r>
              <a:rPr lang="en-US" i="1" dirty="0" smtClean="0">
                <a:latin typeface="Times New Roman" panose="02020603050405020304" pitchFamily="18" charset="0"/>
                <a:cs typeface="Times New Roman" panose="02020603050405020304" pitchFamily="18" charset="0"/>
              </a:rPr>
              <a:t>Urbana-Champaign</a:t>
            </a:r>
            <a:r>
              <a:rPr lang="en-US" dirty="0" smtClean="0">
                <a:latin typeface="Times New Roman" panose="02020603050405020304" pitchFamily="18" charset="0"/>
                <a:cs typeface="Times New Roman" panose="02020603050405020304" pitchFamily="18" charset="0"/>
              </a:rPr>
              <a:t>, 2007.</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96849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6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6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6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animBg="1"/>
      <p:bldP spid="1026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fld id="{2C537BB9-47D0-4F6A-B432-9E0B510561F8}" type="slidenum">
              <a:rPr lang="en-US" altLang="en-US"/>
              <a:pPr/>
              <a:t>11</a:t>
            </a:fld>
            <a:endParaRPr lang="en-US" altLang="en-US"/>
          </a:p>
        </p:txBody>
      </p:sp>
      <p:sp>
        <p:nvSpPr>
          <p:cNvPr id="48130" name="Rectangle 2"/>
          <p:cNvSpPr>
            <a:spLocks noGrp="1" noChangeArrowheads="1"/>
          </p:cNvSpPr>
          <p:nvPr>
            <p:ph type="title"/>
          </p:nvPr>
        </p:nvSpPr>
        <p:spPr/>
        <p:txBody>
          <a:bodyPr/>
          <a:lstStyle/>
          <a:p>
            <a:r>
              <a:rPr lang="en-US" altLang="en-US" sz="3600">
                <a:latin typeface="Times New Roman" panose="02020603050405020304" pitchFamily="18" charset="0"/>
              </a:rPr>
              <a:t>Inverse Ranking Queries (cont'd) </a:t>
            </a:r>
          </a:p>
        </p:txBody>
      </p:sp>
      <p:sp>
        <p:nvSpPr>
          <p:cNvPr id="48131" name="Rectangle 3"/>
          <p:cNvSpPr>
            <a:spLocks noGrp="1" noChangeArrowheads="1"/>
          </p:cNvSpPr>
          <p:nvPr>
            <p:ph type="body" idx="1"/>
          </p:nvPr>
        </p:nvSpPr>
        <p:spPr>
          <a:xfrm>
            <a:off x="457200" y="1600200"/>
            <a:ext cx="4191000" cy="4530725"/>
          </a:xfrm>
        </p:spPr>
        <p:txBody>
          <a:bodyPr/>
          <a:lstStyle/>
          <a:p>
            <a:pPr algn="just"/>
            <a:r>
              <a:rPr lang="en-US" altLang="en-US" sz="2600">
                <a:latin typeface="Times New Roman" panose="02020603050405020304" pitchFamily="18" charset="0"/>
              </a:rPr>
              <a:t>Credit Card Application</a:t>
            </a:r>
          </a:p>
          <a:p>
            <a:pPr lvl="1" algn="just"/>
            <a:r>
              <a:rPr lang="en-US" altLang="en-US" sz="2200">
                <a:latin typeface="Times New Roman" panose="02020603050405020304" pitchFamily="18" charset="0"/>
              </a:rPr>
              <a:t>The information of customers includes </a:t>
            </a:r>
            <a:r>
              <a:rPr lang="en-US" altLang="zh-CN" sz="2200">
                <a:latin typeface="Times New Roman" panose="02020603050405020304" pitchFamily="18" charset="0"/>
                <a:ea typeface="宋体" panose="02010600030101010101" pitchFamily="2" charset="-122"/>
              </a:rPr>
              <a:t>the </a:t>
            </a:r>
            <a:r>
              <a:rPr lang="en-US" altLang="en-US" sz="2200">
                <a:latin typeface="Times New Roman" panose="02020603050405020304" pitchFamily="18" charset="0"/>
              </a:rPr>
              <a:t>credit history and salary</a:t>
            </a:r>
          </a:p>
          <a:p>
            <a:pPr lvl="1" algn="just"/>
            <a:r>
              <a:rPr lang="en-US" altLang="zh-CN" sz="2200">
                <a:latin typeface="Times New Roman" panose="02020603050405020304" pitchFamily="18" charset="0"/>
                <a:ea typeface="宋体" panose="02010600030101010101" pitchFamily="2" charset="-122"/>
              </a:rPr>
              <a:t>To d</a:t>
            </a:r>
            <a:r>
              <a:rPr lang="en-US" altLang="en-US" sz="2200">
                <a:latin typeface="Times New Roman" panose="02020603050405020304" pitchFamily="18" charset="0"/>
              </a:rPr>
              <a:t>etermine the credit line of a new customer among his/her peers</a:t>
            </a:r>
          </a:p>
          <a:p>
            <a:pPr lvl="1" algn="just"/>
            <a:endParaRPr lang="en-US" altLang="en-US" sz="2200">
              <a:latin typeface="Times New Roman" panose="02020603050405020304" pitchFamily="18" charset="0"/>
            </a:endParaRPr>
          </a:p>
        </p:txBody>
      </p:sp>
      <p:graphicFrame>
        <p:nvGraphicFramePr>
          <p:cNvPr id="48132" name="Object 4"/>
          <p:cNvGraphicFramePr>
            <a:graphicFrameLocks noChangeAspect="1"/>
          </p:cNvGraphicFramePr>
          <p:nvPr/>
        </p:nvGraphicFramePr>
        <p:xfrm>
          <a:off x="4911725" y="1665288"/>
          <a:ext cx="4019550" cy="4114800"/>
        </p:xfrm>
        <a:graphic>
          <a:graphicData uri="http://schemas.openxmlformats.org/presentationml/2006/ole">
            <mc:AlternateContent xmlns:mc="http://schemas.openxmlformats.org/markup-compatibility/2006">
              <mc:Choice xmlns:v="urn:schemas-microsoft-com:vml" Requires="v">
                <p:oleObj spid="_x0000_s7464" name="Microsoft Drawing 1.01" r:id="rId4" imgW="4105440" imgH="4200480" progId="MSDraw.1.01">
                  <p:embed/>
                </p:oleObj>
              </mc:Choice>
              <mc:Fallback>
                <p:oleObj name="Microsoft Drawing 1.01" r:id="rId4" imgW="4105440" imgH="4200480" progId="MSDraw.1.0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1725" y="1665288"/>
                        <a:ext cx="4019550" cy="411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3" name="Line 5"/>
          <p:cNvSpPr>
            <a:spLocks noChangeShapeType="1"/>
          </p:cNvSpPr>
          <p:nvPr/>
        </p:nvSpPr>
        <p:spPr bwMode="auto">
          <a:xfrm>
            <a:off x="5586413" y="1995488"/>
            <a:ext cx="2843212" cy="3233737"/>
          </a:xfrm>
          <a:prstGeom prst="line">
            <a:avLst/>
          </a:prstGeom>
          <a:noFill/>
          <a:ln w="9525">
            <a:solidFill>
              <a:srgbClr val="FF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34" name="Line 6"/>
          <p:cNvSpPr>
            <a:spLocks noChangeShapeType="1"/>
          </p:cNvSpPr>
          <p:nvPr/>
        </p:nvSpPr>
        <p:spPr bwMode="auto">
          <a:xfrm>
            <a:off x="6575425" y="1520825"/>
            <a:ext cx="2486025" cy="2824163"/>
          </a:xfrm>
          <a:prstGeom prst="line">
            <a:avLst/>
          </a:prstGeom>
          <a:noFill/>
          <a:ln w="9525">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35" name="Line 7"/>
          <p:cNvSpPr>
            <a:spLocks noChangeShapeType="1"/>
          </p:cNvSpPr>
          <p:nvPr/>
        </p:nvSpPr>
        <p:spPr bwMode="auto">
          <a:xfrm>
            <a:off x="6127750" y="1684338"/>
            <a:ext cx="2741613" cy="3114675"/>
          </a:xfrm>
          <a:prstGeom prst="line">
            <a:avLst/>
          </a:prstGeom>
          <a:noFill/>
          <a:ln w="9525">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36" name="Line 8"/>
          <p:cNvSpPr>
            <a:spLocks noChangeShapeType="1"/>
          </p:cNvSpPr>
          <p:nvPr/>
        </p:nvSpPr>
        <p:spPr bwMode="auto">
          <a:xfrm>
            <a:off x="5257800" y="2286000"/>
            <a:ext cx="2835275" cy="3209925"/>
          </a:xfrm>
          <a:prstGeom prst="line">
            <a:avLst/>
          </a:prstGeom>
          <a:noFill/>
          <a:ln w="9525">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37" name="Line 9"/>
          <p:cNvSpPr>
            <a:spLocks noChangeShapeType="1"/>
          </p:cNvSpPr>
          <p:nvPr/>
        </p:nvSpPr>
        <p:spPr bwMode="auto">
          <a:xfrm>
            <a:off x="5029200" y="2362200"/>
            <a:ext cx="2846388" cy="3243263"/>
          </a:xfrm>
          <a:prstGeom prst="line">
            <a:avLst/>
          </a:prstGeom>
          <a:noFill/>
          <a:ln w="9525">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38" name="Line 10"/>
          <p:cNvSpPr>
            <a:spLocks noChangeShapeType="1"/>
          </p:cNvSpPr>
          <p:nvPr/>
        </p:nvSpPr>
        <p:spPr bwMode="auto">
          <a:xfrm>
            <a:off x="4773613" y="3051175"/>
            <a:ext cx="2568575" cy="2930525"/>
          </a:xfrm>
          <a:prstGeom prst="line">
            <a:avLst/>
          </a:prstGeom>
          <a:noFill/>
          <a:ln w="9525">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39" name="Line 11"/>
          <p:cNvSpPr>
            <a:spLocks noChangeShapeType="1"/>
          </p:cNvSpPr>
          <p:nvPr/>
        </p:nvSpPr>
        <p:spPr bwMode="auto">
          <a:xfrm>
            <a:off x="4660900" y="3468688"/>
            <a:ext cx="2408238" cy="2724150"/>
          </a:xfrm>
          <a:prstGeom prst="line">
            <a:avLst/>
          </a:prstGeom>
          <a:noFill/>
          <a:ln w="9525">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40" name="Line 12"/>
          <p:cNvSpPr>
            <a:spLocks noChangeShapeType="1"/>
          </p:cNvSpPr>
          <p:nvPr/>
        </p:nvSpPr>
        <p:spPr bwMode="auto">
          <a:xfrm flipH="1">
            <a:off x="7010400" y="1447800"/>
            <a:ext cx="381000" cy="533400"/>
          </a:xfrm>
          <a:prstGeom prst="line">
            <a:avLst/>
          </a:prstGeom>
          <a:noFill/>
          <a:ln w="952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41" name="Text Box 13"/>
          <p:cNvSpPr txBox="1">
            <a:spLocks noChangeArrowheads="1"/>
          </p:cNvSpPr>
          <p:nvPr/>
        </p:nvSpPr>
        <p:spPr bwMode="auto">
          <a:xfrm>
            <a:off x="5867400" y="762000"/>
            <a:ext cx="3105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1" i="1">
                <a:solidFill>
                  <a:srgbClr val="3333FF"/>
                </a:solidFill>
                <a:latin typeface="Times New Roman" panose="02020603050405020304" pitchFamily="18" charset="0"/>
              </a:rPr>
              <a:t>monotonic preference function</a:t>
            </a:r>
          </a:p>
          <a:p>
            <a:pPr algn="ctr"/>
            <a:r>
              <a:rPr lang="en-US" altLang="en-US" b="1" i="1">
                <a:solidFill>
                  <a:srgbClr val="3333FF"/>
                </a:solidFill>
                <a:latin typeface="Times New Roman" panose="02020603050405020304" pitchFamily="18" charset="0"/>
              </a:rPr>
              <a:t>f</a:t>
            </a:r>
            <a:r>
              <a:rPr lang="en-US" altLang="en-US" b="1">
                <a:solidFill>
                  <a:srgbClr val="3333FF"/>
                </a:solidFill>
                <a:latin typeface="Times New Roman" panose="02020603050405020304" pitchFamily="18" charset="0"/>
              </a:rPr>
              <a:t>(</a:t>
            </a:r>
            <a:r>
              <a:rPr lang="en-US" altLang="en-US" b="1" i="1">
                <a:solidFill>
                  <a:srgbClr val="3333FF"/>
                </a:solidFill>
                <a:latin typeface="Times New Roman" panose="02020603050405020304" pitchFamily="18" charset="0"/>
              </a:rPr>
              <a:t>o</a:t>
            </a:r>
            <a:r>
              <a:rPr lang="en-US" altLang="en-US" b="1">
                <a:solidFill>
                  <a:srgbClr val="3333FF"/>
                </a:solidFill>
                <a:latin typeface="Times New Roman" panose="02020603050405020304" pitchFamily="18" charset="0"/>
              </a:rPr>
              <a:t>) = </a:t>
            </a:r>
            <a:r>
              <a:rPr lang="en-US" altLang="en-US" b="1" i="1">
                <a:solidFill>
                  <a:srgbClr val="3333FF"/>
                </a:solidFill>
                <a:latin typeface="Times New Roman" panose="02020603050405020304" pitchFamily="18" charset="0"/>
              </a:rPr>
              <a:t>o.credit </a:t>
            </a:r>
            <a:r>
              <a:rPr lang="en-US" altLang="en-US" b="1">
                <a:solidFill>
                  <a:srgbClr val="3333FF"/>
                </a:solidFill>
                <a:latin typeface="Times New Roman" panose="02020603050405020304" pitchFamily="18" charset="0"/>
              </a:rPr>
              <a:t>+ </a:t>
            </a:r>
            <a:r>
              <a:rPr lang="en-US" altLang="en-US" b="1" i="1">
                <a:solidFill>
                  <a:srgbClr val="3333FF"/>
                </a:solidFill>
                <a:latin typeface="Times New Roman" panose="02020603050405020304" pitchFamily="18" charset="0"/>
              </a:rPr>
              <a:t>o.salary</a:t>
            </a:r>
          </a:p>
        </p:txBody>
      </p:sp>
      <p:graphicFrame>
        <p:nvGraphicFramePr>
          <p:cNvPr id="48142" name="Object 14"/>
          <p:cNvGraphicFramePr>
            <a:graphicFrameLocks noChangeAspect="1"/>
          </p:cNvGraphicFramePr>
          <p:nvPr/>
        </p:nvGraphicFramePr>
        <p:xfrm>
          <a:off x="6875463" y="3276600"/>
          <a:ext cx="647700" cy="766763"/>
        </p:xfrm>
        <a:graphic>
          <a:graphicData uri="http://schemas.openxmlformats.org/presentationml/2006/ole">
            <mc:AlternateContent xmlns:mc="http://schemas.openxmlformats.org/markup-compatibility/2006">
              <mc:Choice xmlns:v="urn:schemas-microsoft-com:vml" Requires="v">
                <p:oleObj spid="_x0000_s7465" name="Microsoft Drawing 1.01" r:id="rId6" imgW="647640" imgH="766800" progId="MSDraw.1.01">
                  <p:embed/>
                </p:oleObj>
              </mc:Choice>
              <mc:Fallback>
                <p:oleObj name="Microsoft Drawing 1.01" r:id="rId6" imgW="647640" imgH="766800" progId="MSDraw.1.0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75463" y="3276600"/>
                        <a:ext cx="647700" cy="76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43" name="Rectangle 15"/>
          <p:cNvSpPr>
            <a:spLocks noChangeArrowheads="1"/>
          </p:cNvSpPr>
          <p:nvPr/>
        </p:nvSpPr>
        <p:spPr bwMode="auto">
          <a:xfrm>
            <a:off x="6400800" y="4038600"/>
            <a:ext cx="1809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a:solidFill>
                  <a:srgbClr val="FF0000"/>
                </a:solidFill>
                <a:latin typeface="Times New Roman" panose="02020603050405020304" pitchFamily="18" charset="0"/>
              </a:rPr>
              <a:t>query customer q</a:t>
            </a:r>
          </a:p>
        </p:txBody>
      </p:sp>
    </p:spTree>
    <p:extLst>
      <p:ext uri="{BB962C8B-B14F-4D97-AF65-F5344CB8AC3E}">
        <p14:creationId xmlns:p14="http://schemas.microsoft.com/office/powerpoint/2010/main" val="23996385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14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14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animBg="1"/>
      <p:bldP spid="4814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fontScale="90000"/>
          </a:bodyPr>
          <a:lstStyle/>
          <a:p>
            <a:r>
              <a:rPr lang="en-US" altLang="en-US" sz="4400" dirty="0" smtClean="0">
                <a:latin typeface="Times New Roman" panose="02020603050405020304" pitchFamily="18" charset="0"/>
                <a:cs typeface="Times New Roman" panose="02020603050405020304" pitchFamily="18" charset="0"/>
              </a:rPr>
              <a:t>Problem Definition of Inverse </a:t>
            </a:r>
            <a:r>
              <a:rPr lang="en-US" altLang="en-US" sz="4400" dirty="0">
                <a:latin typeface="Times New Roman" panose="02020603050405020304" pitchFamily="18" charset="0"/>
                <a:cs typeface="Times New Roman" panose="02020603050405020304" pitchFamily="18" charset="0"/>
              </a:rPr>
              <a:t>Ranking </a:t>
            </a:r>
            <a:r>
              <a:rPr lang="en-US" altLang="en-US" sz="4400" dirty="0" smtClean="0">
                <a:latin typeface="Times New Roman" panose="02020603050405020304" pitchFamily="18" charset="0"/>
                <a:cs typeface="Times New Roman" panose="02020603050405020304" pitchFamily="18" charset="0"/>
              </a:rPr>
              <a:t>Query</a:t>
            </a:r>
            <a:endParaRPr lang="en-US" altLang="en-US" dirty="0" smtClean="0">
              <a:latin typeface="Times New Roman" panose="02020603050405020304" pitchFamily="18" charset="0"/>
              <a:cs typeface="Times New Roman" panose="02020603050405020304" pitchFamily="18" charset="0"/>
            </a:endParaRPr>
          </a:p>
        </p:txBody>
      </p:sp>
      <p:sp>
        <p:nvSpPr>
          <p:cNvPr id="12291" name="Content Placeholder 2"/>
          <p:cNvSpPr>
            <a:spLocks noGrp="1"/>
          </p:cNvSpPr>
          <p:nvPr>
            <p:ph idx="1"/>
          </p:nvPr>
        </p:nvSpPr>
        <p:spPr/>
        <p:txBody>
          <a:bodyPr>
            <a:normAutofit/>
          </a:bodyPr>
          <a:lstStyle/>
          <a:p>
            <a:pPr algn="just"/>
            <a:r>
              <a:rPr lang="en-US" altLang="en-US" sz="2600" dirty="0" smtClean="0">
                <a:latin typeface="Times New Roman" panose="02020603050405020304" pitchFamily="18" charset="0"/>
              </a:rPr>
              <a:t>Inverse </a:t>
            </a:r>
            <a:r>
              <a:rPr lang="en-US" altLang="en-US" sz="2600" dirty="0">
                <a:latin typeface="Times New Roman" panose="02020603050405020304" pitchFamily="18" charset="0"/>
              </a:rPr>
              <a:t>Ranking </a:t>
            </a:r>
            <a:r>
              <a:rPr lang="en-US" altLang="en-US" sz="2600" dirty="0" smtClean="0">
                <a:latin typeface="Times New Roman" panose="02020603050405020304" pitchFamily="18" charset="0"/>
              </a:rPr>
              <a:t>Queries</a:t>
            </a:r>
            <a:endParaRPr lang="en-US" altLang="en-US" sz="2600" dirty="0">
              <a:latin typeface="Times New Roman" panose="02020603050405020304" pitchFamily="18" charset="0"/>
            </a:endParaRPr>
          </a:p>
          <a:p>
            <a:pPr lvl="1" algn="just"/>
            <a:r>
              <a:rPr lang="en-US" altLang="en-US" sz="2000" dirty="0" smtClean="0">
                <a:latin typeface="Times New Roman" panose="02020603050405020304" pitchFamily="18" charset="0"/>
              </a:rPr>
              <a:t>A spatial database</a:t>
            </a:r>
            <a:r>
              <a:rPr lang="en-US" altLang="en-US" sz="2000" dirty="0">
                <a:latin typeface="Times New Roman" panose="02020603050405020304" pitchFamily="18" charset="0"/>
              </a:rPr>
              <a:t>, </a:t>
            </a:r>
            <a:r>
              <a:rPr lang="en-US" altLang="en-US" sz="2000" i="1" dirty="0" smtClean="0">
                <a:latin typeface="Times New Roman" panose="02020603050405020304" pitchFamily="18" charset="0"/>
              </a:rPr>
              <a:t>D</a:t>
            </a:r>
            <a:endParaRPr lang="en-US" altLang="en-US" sz="2000" i="1" dirty="0">
              <a:latin typeface="Times New Roman" panose="02020603050405020304" pitchFamily="18" charset="0"/>
            </a:endParaRPr>
          </a:p>
          <a:p>
            <a:pPr lvl="1" algn="just"/>
            <a:r>
              <a:rPr lang="en-US" altLang="en-US" sz="2000" dirty="0">
                <a:latin typeface="Times New Roman" panose="02020603050405020304" pitchFamily="18" charset="0"/>
              </a:rPr>
              <a:t>A query object, </a:t>
            </a:r>
            <a:r>
              <a:rPr lang="en-US" altLang="en-US" sz="2000" i="1" dirty="0">
                <a:latin typeface="Times New Roman" panose="02020603050405020304" pitchFamily="18" charset="0"/>
              </a:rPr>
              <a:t>q </a:t>
            </a:r>
          </a:p>
          <a:p>
            <a:pPr lvl="1" algn="just"/>
            <a:r>
              <a:rPr lang="en-US" altLang="en-US" sz="2000" dirty="0" smtClean="0">
                <a:latin typeface="Times New Roman" panose="02020603050405020304" pitchFamily="18" charset="0"/>
              </a:rPr>
              <a:t>A </a:t>
            </a:r>
            <a:r>
              <a:rPr lang="en-US" altLang="en-US" sz="2000" dirty="0">
                <a:latin typeface="Times New Roman" panose="02020603050405020304" pitchFamily="18" charset="0"/>
              </a:rPr>
              <a:t>monotonic </a:t>
            </a:r>
            <a:r>
              <a:rPr lang="en-US" altLang="en-US" sz="2200" dirty="0">
                <a:latin typeface="Times New Roman" panose="02020603050405020304" pitchFamily="18" charset="0"/>
              </a:rPr>
              <a:t>preference </a:t>
            </a:r>
            <a:r>
              <a:rPr lang="en-US" altLang="en-US" sz="2000" dirty="0">
                <a:latin typeface="Times New Roman" panose="02020603050405020304" pitchFamily="18" charset="0"/>
              </a:rPr>
              <a:t>function, </a:t>
            </a:r>
            <a:r>
              <a:rPr lang="en-US" altLang="en-US" sz="2000" i="1" dirty="0">
                <a:latin typeface="Times New Roman" panose="02020603050405020304" pitchFamily="18" charset="0"/>
              </a:rPr>
              <a:t>f</a:t>
            </a:r>
            <a:r>
              <a:rPr lang="en-US" altLang="en-US" sz="2000" dirty="0">
                <a:latin typeface="Times New Roman" panose="02020603050405020304" pitchFamily="18" charset="0"/>
              </a:rPr>
              <a:t>(·) </a:t>
            </a:r>
          </a:p>
          <a:p>
            <a:pPr lvl="1" algn="just"/>
            <a:r>
              <a:rPr lang="en-US" altLang="en-US" sz="2000" dirty="0" smtClean="0">
                <a:latin typeface="Times New Roman" panose="02020603050405020304" pitchFamily="18" charset="0"/>
              </a:rPr>
              <a:t>An </a:t>
            </a:r>
            <a:r>
              <a:rPr lang="en-US" altLang="en-US" sz="2000" i="1" dirty="0" smtClean="0">
                <a:latin typeface="Times New Roman" panose="02020603050405020304" pitchFamily="18" charset="0"/>
              </a:rPr>
              <a:t>inverse </a:t>
            </a:r>
            <a:r>
              <a:rPr lang="en-US" altLang="en-US" sz="2000" i="1" dirty="0">
                <a:latin typeface="Times New Roman" panose="02020603050405020304" pitchFamily="18" charset="0"/>
              </a:rPr>
              <a:t>ranking</a:t>
            </a:r>
            <a:r>
              <a:rPr lang="en-US" altLang="en-US" sz="2000" dirty="0">
                <a:latin typeface="Times New Roman" panose="02020603050405020304" pitchFamily="18" charset="0"/>
              </a:rPr>
              <a:t> </a:t>
            </a:r>
            <a:r>
              <a:rPr lang="en-US" altLang="en-US" sz="2000" dirty="0" smtClean="0">
                <a:latin typeface="Times New Roman" panose="02020603050405020304" pitchFamily="18" charset="0"/>
              </a:rPr>
              <a:t>query </a:t>
            </a:r>
            <a:r>
              <a:rPr lang="en-US" altLang="en-US" sz="2000" dirty="0">
                <a:latin typeface="Times New Roman" panose="02020603050405020304" pitchFamily="18" charset="0"/>
              </a:rPr>
              <a:t>computes </a:t>
            </a:r>
            <a:r>
              <a:rPr lang="en-US" altLang="en-US" sz="2000" dirty="0" smtClean="0">
                <a:latin typeface="Times New Roman" panose="02020603050405020304" pitchFamily="18" charset="0"/>
              </a:rPr>
              <a:t>the rank </a:t>
            </a:r>
            <a:r>
              <a:rPr lang="en-US" altLang="en-US" sz="2000" dirty="0">
                <a:latin typeface="Times New Roman" panose="02020603050405020304" pitchFamily="18" charset="0"/>
              </a:rPr>
              <a:t>of </a:t>
            </a:r>
            <a:r>
              <a:rPr lang="en-US" altLang="en-US" sz="2000" dirty="0" smtClean="0">
                <a:latin typeface="Times New Roman" panose="02020603050405020304" pitchFamily="18" charset="0"/>
              </a:rPr>
              <a:t>a given </a:t>
            </a:r>
            <a:r>
              <a:rPr lang="en-US" altLang="en-US" sz="2000" dirty="0">
                <a:latin typeface="Times New Roman" panose="02020603050405020304" pitchFamily="18" charset="0"/>
              </a:rPr>
              <a:t>query object </a:t>
            </a:r>
            <a:r>
              <a:rPr lang="en-US" altLang="en-US" sz="2000" i="1" dirty="0">
                <a:latin typeface="Times New Roman" panose="02020603050405020304" pitchFamily="18" charset="0"/>
              </a:rPr>
              <a:t>q</a:t>
            </a:r>
            <a:r>
              <a:rPr lang="en-US" altLang="en-US" sz="2000" dirty="0">
                <a:latin typeface="Times New Roman" panose="02020603050405020304" pitchFamily="18" charset="0"/>
              </a:rPr>
              <a:t> in the database </a:t>
            </a:r>
            <a:r>
              <a:rPr lang="en-US" altLang="en-US" sz="2000" i="1" dirty="0" smtClean="0">
                <a:latin typeface="Times New Roman" panose="02020603050405020304" pitchFamily="18" charset="0"/>
              </a:rPr>
              <a:t>D</a:t>
            </a:r>
            <a:endParaRPr lang="en-US" altLang="en-US" sz="2000" dirty="0">
              <a:latin typeface="Times New Roman" panose="02020603050405020304" pitchFamily="18" charset="0"/>
            </a:endParaRPr>
          </a:p>
          <a:p>
            <a:pPr algn="just">
              <a:defRPr/>
            </a:pPr>
            <a:endParaRPr lang="en-US" altLang="en-US" sz="2800" dirty="0" smtClean="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a:defRPr/>
            </a:pPr>
            <a:fld id="{A1D442EF-3B18-4B98-A531-9906D68737B3}" type="slidenum">
              <a:rPr lang="en-US" altLang="zh-CN" smtClean="0">
                <a:solidFill>
                  <a:srgbClr val="000000"/>
                </a:solidFill>
              </a:rPr>
              <a:pPr>
                <a:defRPr/>
              </a:pPr>
              <a:t>12</a:t>
            </a:fld>
            <a:endParaRPr lang="en-US" altLang="zh-CN" dirty="0">
              <a:solidFill>
                <a:srgbClr val="000000"/>
              </a:solidFill>
            </a:endParaRPr>
          </a:p>
        </p:txBody>
      </p:sp>
    </p:spTree>
    <p:extLst>
      <p:ext uri="{BB962C8B-B14F-4D97-AF65-F5344CB8AC3E}">
        <p14:creationId xmlns:p14="http://schemas.microsoft.com/office/powerpoint/2010/main" val="28622417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fld id="{BF847426-27BF-42C8-A0B1-676F1EAEC087}" type="slidenum">
              <a:rPr lang="en-US" altLang="en-US"/>
              <a:pPr/>
              <a:t>13</a:t>
            </a:fld>
            <a:endParaRPr lang="en-US" altLang="en-US"/>
          </a:p>
        </p:txBody>
      </p:sp>
      <p:sp>
        <p:nvSpPr>
          <p:cNvPr id="26626" name="Rectangle 2"/>
          <p:cNvSpPr>
            <a:spLocks noGrp="1" noChangeArrowheads="1"/>
          </p:cNvSpPr>
          <p:nvPr>
            <p:ph type="title"/>
          </p:nvPr>
        </p:nvSpPr>
        <p:spPr/>
        <p:txBody>
          <a:bodyPr/>
          <a:lstStyle/>
          <a:p>
            <a:r>
              <a:rPr lang="en-US" altLang="en-US" sz="4000">
                <a:latin typeface="Times New Roman" panose="02020603050405020304" pitchFamily="18" charset="0"/>
              </a:rPr>
              <a:t>Reducing the Search Space </a:t>
            </a:r>
          </a:p>
        </p:txBody>
      </p:sp>
      <p:sp>
        <p:nvSpPr>
          <p:cNvPr id="26627" name="Rectangle 3"/>
          <p:cNvSpPr>
            <a:spLocks noGrp="1" noChangeArrowheads="1"/>
          </p:cNvSpPr>
          <p:nvPr>
            <p:ph type="body" idx="1"/>
          </p:nvPr>
        </p:nvSpPr>
        <p:spPr>
          <a:xfrm>
            <a:off x="457200" y="1600200"/>
            <a:ext cx="4114800" cy="4530725"/>
          </a:xfrm>
        </p:spPr>
        <p:txBody>
          <a:bodyPr/>
          <a:lstStyle/>
          <a:p>
            <a:pPr algn="just"/>
            <a:r>
              <a:rPr lang="en-US" altLang="en-US" sz="2600" dirty="0">
                <a:latin typeface="Times New Roman" panose="02020603050405020304" pitchFamily="18" charset="0"/>
              </a:rPr>
              <a:t>Classify </a:t>
            </a:r>
            <a:r>
              <a:rPr lang="en-US" altLang="en-US" sz="2600" dirty="0" smtClean="0">
                <a:latin typeface="Times New Roman" panose="02020603050405020304" pitchFamily="18" charset="0"/>
              </a:rPr>
              <a:t>MBRs/objects </a:t>
            </a:r>
            <a:r>
              <a:rPr lang="en-US" altLang="en-US" sz="2600" dirty="0">
                <a:latin typeface="Times New Roman" panose="02020603050405020304" pitchFamily="18" charset="0"/>
              </a:rPr>
              <a:t>into 3 categories</a:t>
            </a:r>
          </a:p>
          <a:p>
            <a:pPr lvl="1" algn="just"/>
            <a:r>
              <a:rPr lang="en-US" altLang="en-US" sz="2200" i="1" dirty="0">
                <a:latin typeface="Times New Roman" panose="02020603050405020304" pitchFamily="18" charset="0"/>
              </a:rPr>
              <a:t>R</a:t>
            </a:r>
            <a:r>
              <a:rPr lang="en-US" altLang="en-US" sz="2200" baseline="30000" dirty="0">
                <a:latin typeface="Times New Roman" panose="02020603050405020304" pitchFamily="18" charset="0"/>
              </a:rPr>
              <a:t>+</a:t>
            </a:r>
            <a:r>
              <a:rPr lang="en-US" altLang="en-US" sz="2200" dirty="0">
                <a:latin typeface="Times New Roman" panose="02020603050405020304" pitchFamily="18" charset="0"/>
              </a:rPr>
              <a:t> </a:t>
            </a:r>
            <a:r>
              <a:rPr lang="en-US" altLang="en-US" sz="2100" dirty="0">
                <a:latin typeface="Times New Roman" panose="02020603050405020304" pitchFamily="18" charset="0"/>
              </a:rPr>
              <a:t>– a set of </a:t>
            </a:r>
            <a:r>
              <a:rPr lang="en-US" altLang="en-US" sz="2100" dirty="0" smtClean="0">
                <a:latin typeface="Times New Roman" panose="02020603050405020304" pitchFamily="18" charset="0"/>
              </a:rPr>
              <a:t>MBRs/</a:t>
            </a:r>
            <a:r>
              <a:rPr lang="en-US" altLang="en-US" sz="2200" dirty="0" smtClean="0">
                <a:latin typeface="Times New Roman" panose="02020603050405020304" pitchFamily="18" charset="0"/>
              </a:rPr>
              <a:t>objects </a:t>
            </a:r>
            <a:r>
              <a:rPr lang="en-US" altLang="en-US" sz="2200" i="1" dirty="0">
                <a:latin typeface="Times New Roman" panose="02020603050405020304" pitchFamily="18" charset="0"/>
              </a:rPr>
              <a:t>o</a:t>
            </a:r>
            <a:r>
              <a:rPr lang="en-US" altLang="en-US" sz="2200" dirty="0">
                <a:latin typeface="Times New Roman" panose="02020603050405020304" pitchFamily="18" charset="0"/>
              </a:rPr>
              <a:t> with scores </a:t>
            </a:r>
            <a:r>
              <a:rPr lang="en-US" altLang="en-US" sz="2200" i="1" dirty="0">
                <a:latin typeface="Times New Roman" panose="02020603050405020304" pitchFamily="18" charset="0"/>
              </a:rPr>
              <a:t>f</a:t>
            </a:r>
            <a:r>
              <a:rPr lang="en-US" altLang="en-US" sz="2200" dirty="0">
                <a:latin typeface="Times New Roman" panose="02020603050405020304" pitchFamily="18" charset="0"/>
              </a:rPr>
              <a:t>(</a:t>
            </a:r>
            <a:r>
              <a:rPr lang="en-US" altLang="en-US" sz="2200" i="1" dirty="0">
                <a:latin typeface="Times New Roman" panose="02020603050405020304" pitchFamily="18" charset="0"/>
              </a:rPr>
              <a:t>o</a:t>
            </a:r>
            <a:r>
              <a:rPr lang="en-US" altLang="en-US" sz="2200" dirty="0">
                <a:latin typeface="Times New Roman" panose="02020603050405020304" pitchFamily="18" charset="0"/>
              </a:rPr>
              <a:t>) </a:t>
            </a:r>
            <a:r>
              <a:rPr lang="en-US" altLang="en-US" sz="2200" i="1" u="sng" dirty="0">
                <a:latin typeface="Times New Roman" panose="02020603050405020304" pitchFamily="18" charset="0"/>
              </a:rPr>
              <a:t>definitely</a:t>
            </a:r>
            <a:r>
              <a:rPr lang="en-US" altLang="en-US" sz="2200" u="sng" dirty="0">
                <a:latin typeface="Times New Roman" panose="02020603050405020304" pitchFamily="18" charset="0"/>
              </a:rPr>
              <a:t> </a:t>
            </a:r>
            <a:r>
              <a:rPr lang="en-US" altLang="en-US" sz="2200" i="1" u="sng" dirty="0">
                <a:latin typeface="Times New Roman" panose="02020603050405020304" pitchFamily="18" charset="0"/>
              </a:rPr>
              <a:t>larger</a:t>
            </a:r>
            <a:r>
              <a:rPr lang="en-US" altLang="en-US" sz="2200" dirty="0">
                <a:latin typeface="Times New Roman" panose="02020603050405020304" pitchFamily="18" charset="0"/>
              </a:rPr>
              <a:t> </a:t>
            </a:r>
            <a:r>
              <a:rPr lang="en-US" altLang="en-US" sz="2200" i="1" u="sng" dirty="0">
                <a:latin typeface="Times New Roman" panose="02020603050405020304" pitchFamily="18" charset="0"/>
              </a:rPr>
              <a:t>than</a:t>
            </a:r>
            <a:r>
              <a:rPr lang="en-US" altLang="en-US" sz="2200" dirty="0">
                <a:latin typeface="Times New Roman" panose="02020603050405020304" pitchFamily="18" charset="0"/>
              </a:rPr>
              <a:t> </a:t>
            </a:r>
            <a:r>
              <a:rPr lang="en-US" altLang="en-US" sz="2200" i="1" dirty="0">
                <a:latin typeface="Times New Roman" panose="02020603050405020304" pitchFamily="18" charset="0"/>
              </a:rPr>
              <a:t>f</a:t>
            </a:r>
            <a:r>
              <a:rPr lang="en-US" altLang="en-US" sz="2200" dirty="0">
                <a:latin typeface="Times New Roman" panose="02020603050405020304" pitchFamily="18" charset="0"/>
              </a:rPr>
              <a:t>(</a:t>
            </a:r>
            <a:r>
              <a:rPr lang="en-US" altLang="en-US" sz="2200" i="1" dirty="0">
                <a:latin typeface="Times New Roman" panose="02020603050405020304" pitchFamily="18" charset="0"/>
              </a:rPr>
              <a:t>q</a:t>
            </a:r>
            <a:r>
              <a:rPr lang="en-US" altLang="en-US" sz="2200" dirty="0">
                <a:latin typeface="Times New Roman" panose="02020603050405020304" pitchFamily="18" charset="0"/>
              </a:rPr>
              <a:t>)</a:t>
            </a:r>
          </a:p>
          <a:p>
            <a:pPr lvl="1" algn="just"/>
            <a:r>
              <a:rPr lang="en-US" altLang="en-US" sz="2200" i="1" dirty="0">
                <a:latin typeface="Times New Roman" panose="02020603050405020304" pitchFamily="18" charset="0"/>
              </a:rPr>
              <a:t>R</a:t>
            </a:r>
            <a:r>
              <a:rPr lang="en-US" altLang="en-US" sz="2200" baseline="-25000" dirty="0">
                <a:latin typeface="Times New Roman" panose="02020603050405020304" pitchFamily="18" charset="0"/>
              </a:rPr>
              <a:t>0</a:t>
            </a:r>
            <a:r>
              <a:rPr lang="en-US" altLang="en-US" sz="2200" dirty="0">
                <a:latin typeface="Times New Roman" panose="02020603050405020304" pitchFamily="18" charset="0"/>
              </a:rPr>
              <a:t> </a:t>
            </a:r>
            <a:r>
              <a:rPr lang="en-US" altLang="en-US" sz="2100" dirty="0">
                <a:latin typeface="Times New Roman" panose="02020603050405020304" pitchFamily="18" charset="0"/>
              </a:rPr>
              <a:t>– a set of MBRs/</a:t>
            </a:r>
            <a:r>
              <a:rPr lang="en-US" altLang="en-US" sz="2200" dirty="0">
                <a:latin typeface="Times New Roman" panose="02020603050405020304" pitchFamily="18" charset="0"/>
              </a:rPr>
              <a:t>objects </a:t>
            </a:r>
            <a:r>
              <a:rPr lang="en-US" altLang="en-US" sz="2200" i="1" dirty="0" smtClean="0">
                <a:latin typeface="Times New Roman" panose="02020603050405020304" pitchFamily="18" charset="0"/>
              </a:rPr>
              <a:t>o</a:t>
            </a:r>
            <a:r>
              <a:rPr lang="en-US" altLang="en-US" sz="2200" dirty="0" smtClean="0">
                <a:latin typeface="Times New Roman" panose="02020603050405020304" pitchFamily="18" charset="0"/>
              </a:rPr>
              <a:t> </a:t>
            </a:r>
            <a:r>
              <a:rPr lang="en-US" altLang="en-US" sz="2200" dirty="0">
                <a:latin typeface="Times New Roman" panose="02020603050405020304" pitchFamily="18" charset="0"/>
              </a:rPr>
              <a:t>that </a:t>
            </a:r>
            <a:r>
              <a:rPr lang="en-US" altLang="en-US" sz="2200" i="1" u="sng" dirty="0">
                <a:latin typeface="Times New Roman" panose="02020603050405020304" pitchFamily="18" charset="0"/>
              </a:rPr>
              <a:t>might</a:t>
            </a:r>
            <a:r>
              <a:rPr lang="en-US" altLang="en-US" sz="2200" dirty="0">
                <a:latin typeface="Times New Roman" panose="02020603050405020304" pitchFamily="18" charset="0"/>
              </a:rPr>
              <a:t> have scores </a:t>
            </a:r>
            <a:r>
              <a:rPr lang="en-US" altLang="en-US" sz="2200" i="1" dirty="0">
                <a:latin typeface="Times New Roman" panose="02020603050405020304" pitchFamily="18" charset="0"/>
              </a:rPr>
              <a:t>f</a:t>
            </a:r>
            <a:r>
              <a:rPr lang="en-US" altLang="en-US" sz="2200" dirty="0">
                <a:latin typeface="Times New Roman" panose="02020603050405020304" pitchFamily="18" charset="0"/>
              </a:rPr>
              <a:t>(</a:t>
            </a:r>
            <a:r>
              <a:rPr lang="en-US" altLang="en-US" sz="2200" i="1" dirty="0">
                <a:latin typeface="Times New Roman" panose="02020603050405020304" pitchFamily="18" charset="0"/>
              </a:rPr>
              <a:t>o</a:t>
            </a:r>
            <a:r>
              <a:rPr lang="en-US" altLang="en-US" sz="2200" dirty="0">
                <a:latin typeface="Times New Roman" panose="02020603050405020304" pitchFamily="18" charset="0"/>
              </a:rPr>
              <a:t>) </a:t>
            </a:r>
            <a:r>
              <a:rPr lang="en-US" altLang="en-US" sz="2200" i="1" u="sng" dirty="0">
                <a:latin typeface="Times New Roman" panose="02020603050405020304" pitchFamily="18" charset="0"/>
              </a:rPr>
              <a:t>equal</a:t>
            </a:r>
            <a:r>
              <a:rPr lang="en-US" altLang="en-US" sz="2200" dirty="0">
                <a:latin typeface="Times New Roman" panose="02020603050405020304" pitchFamily="18" charset="0"/>
              </a:rPr>
              <a:t> </a:t>
            </a:r>
            <a:r>
              <a:rPr lang="en-US" altLang="en-US" sz="2200" i="1" u="sng" dirty="0">
                <a:latin typeface="Times New Roman" panose="02020603050405020304" pitchFamily="18" charset="0"/>
              </a:rPr>
              <a:t>to</a:t>
            </a:r>
            <a:r>
              <a:rPr lang="en-US" altLang="en-US" sz="2200" dirty="0">
                <a:latin typeface="Times New Roman" panose="02020603050405020304" pitchFamily="18" charset="0"/>
              </a:rPr>
              <a:t> </a:t>
            </a:r>
            <a:r>
              <a:rPr lang="en-US" altLang="en-US" sz="2200" i="1" dirty="0">
                <a:latin typeface="Times New Roman" panose="02020603050405020304" pitchFamily="18" charset="0"/>
              </a:rPr>
              <a:t>f</a:t>
            </a:r>
            <a:r>
              <a:rPr lang="en-US" altLang="en-US" sz="2200" dirty="0">
                <a:latin typeface="Times New Roman" panose="02020603050405020304" pitchFamily="18" charset="0"/>
              </a:rPr>
              <a:t>(</a:t>
            </a:r>
            <a:r>
              <a:rPr lang="en-US" altLang="en-US" sz="2200" i="1" dirty="0">
                <a:latin typeface="Times New Roman" panose="02020603050405020304" pitchFamily="18" charset="0"/>
              </a:rPr>
              <a:t>q</a:t>
            </a:r>
            <a:r>
              <a:rPr lang="en-US" altLang="en-US" sz="2200" dirty="0">
                <a:latin typeface="Times New Roman" panose="02020603050405020304" pitchFamily="18" charset="0"/>
              </a:rPr>
              <a:t>)</a:t>
            </a:r>
          </a:p>
          <a:p>
            <a:pPr lvl="1" algn="just"/>
            <a:r>
              <a:rPr lang="en-US" altLang="en-US" sz="2200" i="1" dirty="0">
                <a:latin typeface="Times New Roman" panose="02020603050405020304" pitchFamily="18" charset="0"/>
              </a:rPr>
              <a:t>R</a:t>
            </a:r>
            <a:r>
              <a:rPr lang="en-US" altLang="en-US" sz="2200" baseline="30000" dirty="0">
                <a:latin typeface="Times New Roman" panose="02020603050405020304" pitchFamily="18" charset="0"/>
              </a:rPr>
              <a:t>-</a:t>
            </a:r>
            <a:r>
              <a:rPr lang="en-US" altLang="en-US" sz="2200" dirty="0">
                <a:latin typeface="Times New Roman" panose="02020603050405020304" pitchFamily="18" charset="0"/>
              </a:rPr>
              <a:t> </a:t>
            </a:r>
            <a:r>
              <a:rPr lang="en-US" altLang="en-US" sz="2100" dirty="0">
                <a:latin typeface="Times New Roman" panose="02020603050405020304" pitchFamily="18" charset="0"/>
              </a:rPr>
              <a:t>– a set of MBRs/</a:t>
            </a:r>
            <a:r>
              <a:rPr lang="en-US" altLang="en-US" sz="2200" dirty="0">
                <a:latin typeface="Times New Roman" panose="02020603050405020304" pitchFamily="18" charset="0"/>
              </a:rPr>
              <a:t>objects </a:t>
            </a:r>
            <a:r>
              <a:rPr lang="en-US" altLang="en-US" sz="2200" i="1" dirty="0" smtClean="0">
                <a:latin typeface="Times New Roman" panose="02020603050405020304" pitchFamily="18" charset="0"/>
              </a:rPr>
              <a:t>o</a:t>
            </a:r>
            <a:r>
              <a:rPr lang="en-US" altLang="en-US" sz="2200" dirty="0" smtClean="0">
                <a:latin typeface="Times New Roman" panose="02020603050405020304" pitchFamily="18" charset="0"/>
              </a:rPr>
              <a:t> </a:t>
            </a:r>
            <a:r>
              <a:rPr lang="en-US" altLang="en-US" sz="2200" dirty="0">
                <a:latin typeface="Times New Roman" panose="02020603050405020304" pitchFamily="18" charset="0"/>
              </a:rPr>
              <a:t>with scores </a:t>
            </a:r>
            <a:r>
              <a:rPr lang="en-US" altLang="en-US" sz="2200" i="1" dirty="0">
                <a:latin typeface="Times New Roman" panose="02020603050405020304" pitchFamily="18" charset="0"/>
              </a:rPr>
              <a:t>f</a:t>
            </a:r>
            <a:r>
              <a:rPr lang="en-US" altLang="en-US" sz="2200" dirty="0">
                <a:latin typeface="Times New Roman" panose="02020603050405020304" pitchFamily="18" charset="0"/>
              </a:rPr>
              <a:t>(</a:t>
            </a:r>
            <a:r>
              <a:rPr lang="en-US" altLang="en-US" sz="2200" i="1" dirty="0">
                <a:latin typeface="Times New Roman" panose="02020603050405020304" pitchFamily="18" charset="0"/>
              </a:rPr>
              <a:t>o</a:t>
            </a:r>
            <a:r>
              <a:rPr lang="en-US" altLang="en-US" sz="2200" dirty="0">
                <a:latin typeface="Times New Roman" panose="02020603050405020304" pitchFamily="18" charset="0"/>
              </a:rPr>
              <a:t>) </a:t>
            </a:r>
            <a:r>
              <a:rPr lang="en-US" altLang="en-US" sz="2200" i="1" u="sng" dirty="0">
                <a:latin typeface="Times New Roman" panose="02020603050405020304" pitchFamily="18" charset="0"/>
              </a:rPr>
              <a:t>definitely smaller</a:t>
            </a:r>
            <a:r>
              <a:rPr lang="en-US" altLang="en-US" sz="2200" dirty="0">
                <a:latin typeface="Times New Roman" panose="02020603050405020304" pitchFamily="18" charset="0"/>
              </a:rPr>
              <a:t> </a:t>
            </a:r>
            <a:r>
              <a:rPr lang="en-US" altLang="en-US" sz="2200" i="1" u="sng" dirty="0">
                <a:latin typeface="Times New Roman" panose="02020603050405020304" pitchFamily="18" charset="0"/>
              </a:rPr>
              <a:t>than</a:t>
            </a:r>
            <a:r>
              <a:rPr lang="en-US" altLang="en-US" sz="2200" dirty="0">
                <a:latin typeface="Times New Roman" panose="02020603050405020304" pitchFamily="18" charset="0"/>
              </a:rPr>
              <a:t> </a:t>
            </a:r>
            <a:r>
              <a:rPr lang="en-US" altLang="en-US" sz="2200" i="1" dirty="0">
                <a:latin typeface="Times New Roman" panose="02020603050405020304" pitchFamily="18" charset="0"/>
              </a:rPr>
              <a:t>f</a:t>
            </a:r>
            <a:r>
              <a:rPr lang="en-US" altLang="en-US" sz="2200" dirty="0">
                <a:latin typeface="Times New Roman" panose="02020603050405020304" pitchFamily="18" charset="0"/>
              </a:rPr>
              <a:t>(</a:t>
            </a:r>
            <a:r>
              <a:rPr lang="en-US" altLang="en-US" sz="2200" i="1" dirty="0">
                <a:latin typeface="Times New Roman" panose="02020603050405020304" pitchFamily="18" charset="0"/>
              </a:rPr>
              <a:t>q</a:t>
            </a:r>
            <a:r>
              <a:rPr lang="en-US" altLang="en-US" sz="2200" dirty="0">
                <a:latin typeface="Times New Roman" panose="02020603050405020304" pitchFamily="18" charset="0"/>
              </a:rPr>
              <a:t>)</a:t>
            </a:r>
          </a:p>
        </p:txBody>
      </p:sp>
      <p:graphicFrame>
        <p:nvGraphicFramePr>
          <p:cNvPr id="26641" name="Object 17"/>
          <p:cNvGraphicFramePr>
            <a:graphicFrameLocks noChangeAspect="1"/>
          </p:cNvGraphicFramePr>
          <p:nvPr/>
        </p:nvGraphicFramePr>
        <p:xfrm>
          <a:off x="4572000" y="1447800"/>
          <a:ext cx="4297363" cy="3787775"/>
        </p:xfrm>
        <a:graphic>
          <a:graphicData uri="http://schemas.openxmlformats.org/presentationml/2006/ole">
            <mc:AlternateContent xmlns:mc="http://schemas.openxmlformats.org/markup-compatibility/2006">
              <mc:Choice xmlns:v="urn:schemas-microsoft-com:vml" Requires="v">
                <p:oleObj spid="_x0000_s9502" name="Microsoft Drawing 1.01" r:id="rId4" imgW="4387680" imgH="3867120" progId="MSDraw.1.01">
                  <p:embed/>
                </p:oleObj>
              </mc:Choice>
              <mc:Fallback>
                <p:oleObj name="Microsoft Drawing 1.01" r:id="rId4" imgW="4387680" imgH="3867120" progId="MSDraw.1.0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447800"/>
                        <a:ext cx="4297363" cy="3787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42" name="Line 18"/>
          <p:cNvSpPr>
            <a:spLocks noChangeShapeType="1"/>
          </p:cNvSpPr>
          <p:nvPr/>
        </p:nvSpPr>
        <p:spPr bwMode="auto">
          <a:xfrm>
            <a:off x="5334000" y="1600200"/>
            <a:ext cx="2843213" cy="3233738"/>
          </a:xfrm>
          <a:prstGeom prst="line">
            <a:avLst/>
          </a:prstGeom>
          <a:noFill/>
          <a:ln w="9525">
            <a:solidFill>
              <a:srgbClr val="FF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26643" name="Object 19"/>
          <p:cNvGraphicFramePr>
            <a:graphicFrameLocks noChangeAspect="1"/>
          </p:cNvGraphicFramePr>
          <p:nvPr/>
        </p:nvGraphicFramePr>
        <p:xfrm>
          <a:off x="6858000" y="3352800"/>
          <a:ext cx="246063" cy="246063"/>
        </p:xfrm>
        <a:graphic>
          <a:graphicData uri="http://schemas.openxmlformats.org/presentationml/2006/ole">
            <mc:AlternateContent xmlns:mc="http://schemas.openxmlformats.org/markup-compatibility/2006">
              <mc:Choice xmlns:v="urn:schemas-microsoft-com:vml" Requires="v">
                <p:oleObj spid="_x0000_s9503" name="Microsoft Drawing 1.01" r:id="rId6" imgW="246240" imgH="246240" progId="MSDraw.1.01">
                  <p:embed/>
                </p:oleObj>
              </mc:Choice>
              <mc:Fallback>
                <p:oleObj name="Microsoft Drawing 1.01" r:id="rId6" imgW="246240" imgH="246240" progId="MSDraw.1.0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0" y="3352800"/>
                        <a:ext cx="246063" cy="24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45" name="Oval 21"/>
          <p:cNvSpPr>
            <a:spLocks noChangeArrowheads="1"/>
          </p:cNvSpPr>
          <p:nvPr/>
        </p:nvSpPr>
        <p:spPr bwMode="auto">
          <a:xfrm rot="2345135">
            <a:off x="6858000" y="1752600"/>
            <a:ext cx="1524000" cy="895350"/>
          </a:xfrm>
          <a:prstGeom prst="ellipse">
            <a:avLst/>
          </a:prstGeom>
          <a:solidFill>
            <a:srgbClr val="FFFF00">
              <a:alpha val="14999"/>
            </a:srgbClr>
          </a:solidFill>
          <a:ln w="2857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6" name="Text Box 22"/>
          <p:cNvSpPr txBox="1">
            <a:spLocks noChangeArrowheads="1"/>
          </p:cNvSpPr>
          <p:nvPr/>
        </p:nvSpPr>
        <p:spPr bwMode="auto">
          <a:xfrm>
            <a:off x="7924800" y="1371600"/>
            <a:ext cx="50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i="1">
                <a:solidFill>
                  <a:srgbClr val="FF6600"/>
                </a:solidFill>
                <a:latin typeface="Times New Roman" panose="02020603050405020304" pitchFamily="18" charset="0"/>
              </a:rPr>
              <a:t>R</a:t>
            </a:r>
            <a:r>
              <a:rPr lang="en-US" altLang="en-US" sz="2400" b="1" baseline="30000">
                <a:solidFill>
                  <a:srgbClr val="FF6600"/>
                </a:solidFill>
                <a:latin typeface="Times New Roman" panose="02020603050405020304" pitchFamily="18" charset="0"/>
              </a:rPr>
              <a:t>+</a:t>
            </a:r>
          </a:p>
        </p:txBody>
      </p:sp>
      <p:sp>
        <p:nvSpPr>
          <p:cNvPr id="26647" name="Freeform 23"/>
          <p:cNvSpPr>
            <a:spLocks/>
          </p:cNvSpPr>
          <p:nvPr/>
        </p:nvSpPr>
        <p:spPr bwMode="auto">
          <a:xfrm>
            <a:off x="5224463" y="1708150"/>
            <a:ext cx="3175000" cy="2879725"/>
          </a:xfrm>
          <a:custGeom>
            <a:avLst/>
            <a:gdLst>
              <a:gd name="T0" fmla="*/ 314 w 2000"/>
              <a:gd name="T1" fmla="*/ 5 h 1814"/>
              <a:gd name="T2" fmla="*/ 165 w 2000"/>
              <a:gd name="T3" fmla="*/ 28 h 1814"/>
              <a:gd name="T4" fmla="*/ 69 w 2000"/>
              <a:gd name="T5" fmla="*/ 124 h 1814"/>
              <a:gd name="T6" fmla="*/ 21 w 2000"/>
              <a:gd name="T7" fmla="*/ 220 h 1814"/>
              <a:gd name="T8" fmla="*/ 1 w 2000"/>
              <a:gd name="T9" fmla="*/ 368 h 1814"/>
              <a:gd name="T10" fmla="*/ 30 w 2000"/>
              <a:gd name="T11" fmla="*/ 531 h 1814"/>
              <a:gd name="T12" fmla="*/ 158 w 2000"/>
              <a:gd name="T13" fmla="*/ 609 h 1814"/>
              <a:gd name="T14" fmla="*/ 350 w 2000"/>
              <a:gd name="T15" fmla="*/ 645 h 1814"/>
              <a:gd name="T16" fmla="*/ 577 w 2000"/>
              <a:gd name="T17" fmla="*/ 666 h 1814"/>
              <a:gd name="T18" fmla="*/ 727 w 2000"/>
              <a:gd name="T19" fmla="*/ 688 h 1814"/>
              <a:gd name="T20" fmla="*/ 919 w 2000"/>
              <a:gd name="T21" fmla="*/ 744 h 1814"/>
              <a:gd name="T22" fmla="*/ 1118 w 2000"/>
              <a:gd name="T23" fmla="*/ 880 h 1814"/>
              <a:gd name="T24" fmla="*/ 1317 w 2000"/>
              <a:gd name="T25" fmla="*/ 1114 h 1814"/>
              <a:gd name="T26" fmla="*/ 1452 w 2000"/>
              <a:gd name="T27" fmla="*/ 1406 h 1814"/>
              <a:gd name="T28" fmla="*/ 1557 w 2000"/>
              <a:gd name="T29" fmla="*/ 1756 h 1814"/>
              <a:gd name="T30" fmla="*/ 1893 w 2000"/>
              <a:gd name="T31" fmla="*/ 1756 h 1814"/>
              <a:gd name="T32" fmla="*/ 1989 w 2000"/>
              <a:gd name="T33" fmla="*/ 1516 h 1814"/>
              <a:gd name="T34" fmla="*/ 1957 w 2000"/>
              <a:gd name="T35" fmla="*/ 1228 h 1814"/>
              <a:gd name="T36" fmla="*/ 1797 w 2000"/>
              <a:gd name="T37" fmla="*/ 1036 h 1814"/>
              <a:gd name="T38" fmla="*/ 1509 w 2000"/>
              <a:gd name="T39" fmla="*/ 796 h 1814"/>
              <a:gd name="T40" fmla="*/ 1125 w 2000"/>
              <a:gd name="T41" fmla="*/ 424 h 1814"/>
              <a:gd name="T42" fmla="*/ 741 w 2000"/>
              <a:gd name="T43" fmla="*/ 172 h 1814"/>
              <a:gd name="T44" fmla="*/ 405 w 2000"/>
              <a:gd name="T45" fmla="*/ 28 h 1814"/>
              <a:gd name="T46" fmla="*/ 250 w 2000"/>
              <a:gd name="T47" fmla="*/ 5 h 1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00" h="1814">
                <a:moveTo>
                  <a:pt x="314" y="5"/>
                </a:moveTo>
                <a:cubicBezTo>
                  <a:pt x="287" y="9"/>
                  <a:pt x="206" y="8"/>
                  <a:pt x="165" y="28"/>
                </a:cubicBezTo>
                <a:cubicBezTo>
                  <a:pt x="124" y="48"/>
                  <a:pt x="93" y="92"/>
                  <a:pt x="69" y="124"/>
                </a:cubicBezTo>
                <a:cubicBezTo>
                  <a:pt x="45" y="156"/>
                  <a:pt x="32" y="179"/>
                  <a:pt x="21" y="220"/>
                </a:cubicBezTo>
                <a:cubicBezTo>
                  <a:pt x="10" y="261"/>
                  <a:pt x="0" y="316"/>
                  <a:pt x="1" y="368"/>
                </a:cubicBezTo>
                <a:cubicBezTo>
                  <a:pt x="2" y="420"/>
                  <a:pt x="4" y="491"/>
                  <a:pt x="30" y="531"/>
                </a:cubicBezTo>
                <a:cubicBezTo>
                  <a:pt x="56" y="571"/>
                  <a:pt x="105" y="590"/>
                  <a:pt x="158" y="609"/>
                </a:cubicBezTo>
                <a:cubicBezTo>
                  <a:pt x="211" y="628"/>
                  <a:pt x="280" y="636"/>
                  <a:pt x="350" y="645"/>
                </a:cubicBezTo>
                <a:cubicBezTo>
                  <a:pt x="420" y="654"/>
                  <a:pt x="514" y="659"/>
                  <a:pt x="577" y="666"/>
                </a:cubicBezTo>
                <a:cubicBezTo>
                  <a:pt x="640" y="673"/>
                  <a:pt x="670" y="675"/>
                  <a:pt x="727" y="688"/>
                </a:cubicBezTo>
                <a:cubicBezTo>
                  <a:pt x="784" y="701"/>
                  <a:pt x="854" y="712"/>
                  <a:pt x="919" y="744"/>
                </a:cubicBezTo>
                <a:cubicBezTo>
                  <a:pt x="984" y="776"/>
                  <a:pt x="1052" y="818"/>
                  <a:pt x="1118" y="880"/>
                </a:cubicBezTo>
                <a:cubicBezTo>
                  <a:pt x="1184" y="942"/>
                  <a:pt x="1261" y="1026"/>
                  <a:pt x="1317" y="1114"/>
                </a:cubicBezTo>
                <a:cubicBezTo>
                  <a:pt x="1373" y="1202"/>
                  <a:pt x="1412" y="1299"/>
                  <a:pt x="1452" y="1406"/>
                </a:cubicBezTo>
                <a:cubicBezTo>
                  <a:pt x="1492" y="1513"/>
                  <a:pt x="1483" y="1698"/>
                  <a:pt x="1557" y="1756"/>
                </a:cubicBezTo>
                <a:cubicBezTo>
                  <a:pt x="1631" y="1814"/>
                  <a:pt x="1821" y="1796"/>
                  <a:pt x="1893" y="1756"/>
                </a:cubicBezTo>
                <a:cubicBezTo>
                  <a:pt x="1965" y="1716"/>
                  <a:pt x="1978" y="1604"/>
                  <a:pt x="1989" y="1516"/>
                </a:cubicBezTo>
                <a:cubicBezTo>
                  <a:pt x="2000" y="1428"/>
                  <a:pt x="1989" y="1308"/>
                  <a:pt x="1957" y="1228"/>
                </a:cubicBezTo>
                <a:cubicBezTo>
                  <a:pt x="1925" y="1148"/>
                  <a:pt x="1872" y="1108"/>
                  <a:pt x="1797" y="1036"/>
                </a:cubicBezTo>
                <a:cubicBezTo>
                  <a:pt x="1722" y="964"/>
                  <a:pt x="1621" y="898"/>
                  <a:pt x="1509" y="796"/>
                </a:cubicBezTo>
                <a:cubicBezTo>
                  <a:pt x="1397" y="694"/>
                  <a:pt x="1253" y="528"/>
                  <a:pt x="1125" y="424"/>
                </a:cubicBezTo>
                <a:cubicBezTo>
                  <a:pt x="997" y="320"/>
                  <a:pt x="861" y="238"/>
                  <a:pt x="741" y="172"/>
                </a:cubicBezTo>
                <a:cubicBezTo>
                  <a:pt x="621" y="106"/>
                  <a:pt x="487" y="56"/>
                  <a:pt x="405" y="28"/>
                </a:cubicBezTo>
                <a:cubicBezTo>
                  <a:pt x="323" y="0"/>
                  <a:pt x="282" y="10"/>
                  <a:pt x="250" y="5"/>
                </a:cubicBezTo>
              </a:path>
            </a:pathLst>
          </a:custGeom>
          <a:solidFill>
            <a:srgbClr val="FF00FF">
              <a:alpha val="14999"/>
            </a:srgbClr>
          </a:solidFill>
          <a:ln w="28575">
            <a:solidFill>
              <a:srgbClr val="FF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8" name="Text Box 24"/>
          <p:cNvSpPr txBox="1">
            <a:spLocks noChangeArrowheads="1"/>
          </p:cNvSpPr>
          <p:nvPr/>
        </p:nvSpPr>
        <p:spPr bwMode="auto">
          <a:xfrm>
            <a:off x="8458200" y="33528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i="1">
                <a:solidFill>
                  <a:srgbClr val="FF00FF"/>
                </a:solidFill>
                <a:latin typeface="Times New Roman" panose="02020603050405020304" pitchFamily="18" charset="0"/>
              </a:rPr>
              <a:t>R</a:t>
            </a:r>
            <a:r>
              <a:rPr lang="en-US" altLang="en-US" sz="2400" b="1" baseline="-25000">
                <a:solidFill>
                  <a:srgbClr val="FF00FF"/>
                </a:solidFill>
                <a:latin typeface="Times New Roman" panose="02020603050405020304" pitchFamily="18" charset="0"/>
              </a:rPr>
              <a:t>0</a:t>
            </a:r>
          </a:p>
        </p:txBody>
      </p:sp>
      <p:sp>
        <p:nvSpPr>
          <p:cNvPr id="26649" name="Oval 25"/>
          <p:cNvSpPr>
            <a:spLocks noChangeArrowheads="1"/>
          </p:cNvSpPr>
          <p:nvPr/>
        </p:nvSpPr>
        <p:spPr bwMode="auto">
          <a:xfrm>
            <a:off x="4876800" y="2819400"/>
            <a:ext cx="2032000" cy="1981200"/>
          </a:xfrm>
          <a:prstGeom prst="ellipse">
            <a:avLst/>
          </a:prstGeom>
          <a:solidFill>
            <a:srgbClr val="800080">
              <a:alpha val="14999"/>
            </a:srgbClr>
          </a:solidFill>
          <a:ln w="28575">
            <a:solidFill>
              <a:srgbClr val="8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0" name="Text Box 26"/>
          <p:cNvSpPr txBox="1">
            <a:spLocks noChangeArrowheads="1"/>
          </p:cNvSpPr>
          <p:nvPr/>
        </p:nvSpPr>
        <p:spPr bwMode="auto">
          <a:xfrm>
            <a:off x="6629400" y="4343400"/>
            <a:ext cx="455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i="1">
                <a:solidFill>
                  <a:srgbClr val="660066"/>
                </a:solidFill>
                <a:latin typeface="Times New Roman" panose="02020603050405020304" pitchFamily="18" charset="0"/>
              </a:rPr>
              <a:t>R</a:t>
            </a:r>
            <a:r>
              <a:rPr lang="en-US" altLang="en-US" sz="2400" b="1" baseline="30000">
                <a:solidFill>
                  <a:srgbClr val="660066"/>
                </a:solidFill>
                <a:latin typeface="Times New Roman" panose="02020603050405020304" pitchFamily="18" charset="0"/>
              </a:rPr>
              <a:t>-</a:t>
            </a:r>
          </a:p>
        </p:txBody>
      </p:sp>
      <p:sp>
        <p:nvSpPr>
          <p:cNvPr id="26651" name="Rectangle 27"/>
          <p:cNvSpPr>
            <a:spLocks noChangeArrowheads="1"/>
          </p:cNvSpPr>
          <p:nvPr/>
        </p:nvSpPr>
        <p:spPr bwMode="auto">
          <a:xfrm>
            <a:off x="6096000" y="3810000"/>
            <a:ext cx="1428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a:solidFill>
                  <a:srgbClr val="FF0000"/>
                </a:solidFill>
                <a:latin typeface="Times New Roman" panose="02020603050405020304" pitchFamily="18" charset="0"/>
              </a:rPr>
              <a:t>query point q</a:t>
            </a:r>
          </a:p>
        </p:txBody>
      </p:sp>
    </p:spTree>
    <p:extLst>
      <p:ext uri="{BB962C8B-B14F-4D97-AF65-F5344CB8AC3E}">
        <p14:creationId xmlns:p14="http://schemas.microsoft.com/office/powerpoint/2010/main" val="42843245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6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65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5" grpId="0" animBg="1"/>
      <p:bldP spid="26646" grpId="0"/>
      <p:bldP spid="26647" grpId="0" animBg="1"/>
      <p:bldP spid="26648" grpId="0"/>
      <p:bldP spid="26649" grpId="0" animBg="1"/>
      <p:bldP spid="2665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fld id="{A177BE2C-AB29-47EB-9F22-673F0EB57D78}" type="slidenum">
              <a:rPr lang="en-US" altLang="en-US"/>
              <a:pPr/>
              <a:t>14</a:t>
            </a:fld>
            <a:endParaRPr lang="en-US" altLang="en-US"/>
          </a:p>
        </p:txBody>
      </p:sp>
      <p:sp>
        <p:nvSpPr>
          <p:cNvPr id="29698" name="Rectangle 2"/>
          <p:cNvSpPr>
            <a:spLocks noGrp="1" noChangeArrowheads="1"/>
          </p:cNvSpPr>
          <p:nvPr>
            <p:ph type="title"/>
          </p:nvPr>
        </p:nvSpPr>
        <p:spPr/>
        <p:txBody>
          <a:bodyPr/>
          <a:lstStyle/>
          <a:p>
            <a:r>
              <a:rPr lang="en-US" altLang="en-US" sz="4000" dirty="0">
                <a:latin typeface="Times New Roman" panose="02020603050405020304" pitchFamily="18" charset="0"/>
                <a:cs typeface="Times New Roman" panose="02020603050405020304" pitchFamily="18" charset="0"/>
              </a:rPr>
              <a:t>Pruning Idea</a:t>
            </a:r>
            <a:endParaRPr lang="en-US" altLang="en-US" sz="4000" dirty="0">
              <a:latin typeface="Times New Roman" panose="02020603050405020304" pitchFamily="18" charset="0"/>
            </a:endParaRPr>
          </a:p>
        </p:txBody>
      </p:sp>
      <p:sp>
        <p:nvSpPr>
          <p:cNvPr id="29699" name="Rectangle 3"/>
          <p:cNvSpPr>
            <a:spLocks noGrp="1" noChangeArrowheads="1"/>
          </p:cNvSpPr>
          <p:nvPr>
            <p:ph type="body" idx="1"/>
          </p:nvPr>
        </p:nvSpPr>
        <p:spPr>
          <a:xfrm>
            <a:off x="457200" y="1600200"/>
            <a:ext cx="4191000" cy="4530725"/>
          </a:xfrm>
        </p:spPr>
        <p:txBody>
          <a:bodyPr/>
          <a:lstStyle/>
          <a:p>
            <a:pPr algn="just"/>
            <a:r>
              <a:rPr lang="en-US" altLang="en-US" sz="2600" dirty="0">
                <a:latin typeface="Times New Roman" panose="02020603050405020304" pitchFamily="18" charset="0"/>
              </a:rPr>
              <a:t>Indexing</a:t>
            </a:r>
          </a:p>
          <a:p>
            <a:pPr lvl="1" algn="just"/>
            <a:r>
              <a:rPr lang="en-US" altLang="en-US" sz="2200" dirty="0">
                <a:latin typeface="Times New Roman" panose="02020603050405020304" pitchFamily="18" charset="0"/>
              </a:rPr>
              <a:t>Aggregate R-tree (</a:t>
            </a:r>
            <a:r>
              <a:rPr lang="en-US" altLang="en-US" sz="2200" dirty="0" err="1">
                <a:latin typeface="Times New Roman" panose="02020603050405020304" pitchFamily="18" charset="0"/>
              </a:rPr>
              <a:t>aR</a:t>
            </a:r>
            <a:r>
              <a:rPr lang="en-US" altLang="en-US" sz="2200" dirty="0">
                <a:latin typeface="Times New Roman" panose="02020603050405020304" pitchFamily="18" charset="0"/>
              </a:rPr>
              <a:t>-tree)</a:t>
            </a:r>
          </a:p>
          <a:p>
            <a:pPr lvl="1" algn="just"/>
            <a:r>
              <a:rPr lang="en-US" altLang="zh-CN" sz="2200" dirty="0">
                <a:latin typeface="Times New Roman" panose="02020603050405020304" pitchFamily="18" charset="0"/>
                <a:ea typeface="宋体" panose="02010600030101010101" pitchFamily="2" charset="-122"/>
              </a:rPr>
              <a:t>Aggregate: COUNT</a:t>
            </a:r>
          </a:p>
          <a:p>
            <a:pPr lvl="1" algn="just"/>
            <a:endParaRPr lang="en-US" altLang="en-US" sz="2200" dirty="0">
              <a:latin typeface="Times New Roman" panose="02020603050405020304" pitchFamily="18" charset="0"/>
            </a:endParaRPr>
          </a:p>
          <a:p>
            <a:pPr algn="just"/>
            <a:r>
              <a:rPr lang="en-US" altLang="en-US" sz="2600" dirty="0">
                <a:latin typeface="Times New Roman" panose="02020603050405020304" pitchFamily="18" charset="0"/>
              </a:rPr>
              <a:t>While traversing </a:t>
            </a:r>
            <a:r>
              <a:rPr lang="en-US" altLang="en-US" sz="2600" dirty="0" err="1">
                <a:latin typeface="Times New Roman" panose="02020603050405020304" pitchFamily="18" charset="0"/>
              </a:rPr>
              <a:t>aR</a:t>
            </a:r>
            <a:r>
              <a:rPr lang="en-US" altLang="en-US" sz="2600" dirty="0">
                <a:latin typeface="Times New Roman" panose="02020603050405020304" pitchFamily="18" charset="0"/>
              </a:rPr>
              <a:t>-tree</a:t>
            </a:r>
          </a:p>
          <a:p>
            <a:pPr lvl="1" algn="just"/>
            <a:r>
              <a:rPr lang="en-US" altLang="en-US" sz="2200" dirty="0">
                <a:latin typeface="Times New Roman" panose="02020603050405020304" pitchFamily="18" charset="0"/>
              </a:rPr>
              <a:t>Obtain the size, |</a:t>
            </a:r>
            <a:r>
              <a:rPr lang="en-US" altLang="en-US" sz="2200" i="1" dirty="0">
                <a:latin typeface="Times New Roman" panose="02020603050405020304" pitchFamily="18" charset="0"/>
              </a:rPr>
              <a:t>R</a:t>
            </a:r>
            <a:r>
              <a:rPr lang="en-US" altLang="en-US" sz="2200" baseline="30000" dirty="0">
                <a:latin typeface="Times New Roman" panose="02020603050405020304" pitchFamily="18" charset="0"/>
              </a:rPr>
              <a:t>+</a:t>
            </a:r>
            <a:r>
              <a:rPr lang="en-US" altLang="en-US" sz="2200" dirty="0">
                <a:latin typeface="Times New Roman" panose="02020603050405020304" pitchFamily="18" charset="0"/>
              </a:rPr>
              <a:t>|, of set </a:t>
            </a:r>
            <a:r>
              <a:rPr lang="en-US" altLang="en-US" sz="2200" i="1" dirty="0">
                <a:latin typeface="Times New Roman" panose="02020603050405020304" pitchFamily="18" charset="0"/>
              </a:rPr>
              <a:t>R</a:t>
            </a:r>
            <a:r>
              <a:rPr lang="en-US" altLang="en-US" sz="2200" baseline="30000" dirty="0">
                <a:latin typeface="Times New Roman" panose="02020603050405020304" pitchFamily="18" charset="0"/>
              </a:rPr>
              <a:t>+</a:t>
            </a:r>
            <a:endParaRPr lang="en-US" altLang="en-US" sz="2200" dirty="0">
              <a:latin typeface="Times New Roman" panose="02020603050405020304" pitchFamily="18" charset="0"/>
            </a:endParaRPr>
          </a:p>
          <a:p>
            <a:pPr lvl="1" algn="just"/>
            <a:r>
              <a:rPr lang="en-US" altLang="en-US" sz="2200" dirty="0">
                <a:latin typeface="Times New Roman" panose="02020603050405020304" pitchFamily="18" charset="0"/>
              </a:rPr>
              <a:t>Retrieve all the </a:t>
            </a:r>
            <a:r>
              <a:rPr lang="en-US" altLang="en-US" sz="2200" dirty="0" smtClean="0">
                <a:latin typeface="Times New Roman" panose="02020603050405020304" pitchFamily="18" charset="0"/>
              </a:rPr>
              <a:t>MBRs /objects </a:t>
            </a:r>
            <a:r>
              <a:rPr lang="en-US" altLang="en-US" sz="2200" dirty="0">
                <a:latin typeface="Times New Roman" panose="02020603050405020304" pitchFamily="18" charset="0"/>
              </a:rPr>
              <a:t>in the set </a:t>
            </a:r>
            <a:r>
              <a:rPr lang="en-US" altLang="en-US" sz="2200" i="1" dirty="0">
                <a:latin typeface="Times New Roman" panose="02020603050405020304" pitchFamily="18" charset="0"/>
              </a:rPr>
              <a:t>R</a:t>
            </a:r>
            <a:r>
              <a:rPr lang="en-US" altLang="en-US" sz="2200" baseline="-25000" dirty="0">
                <a:latin typeface="Times New Roman" panose="02020603050405020304" pitchFamily="18" charset="0"/>
              </a:rPr>
              <a:t>0</a:t>
            </a:r>
            <a:endParaRPr lang="en-US" altLang="en-US" sz="2200" baseline="30000" dirty="0">
              <a:latin typeface="Times New Roman" panose="02020603050405020304" pitchFamily="18" charset="0"/>
            </a:endParaRPr>
          </a:p>
        </p:txBody>
      </p:sp>
      <p:graphicFrame>
        <p:nvGraphicFramePr>
          <p:cNvPr id="29713" name="Object 17"/>
          <p:cNvGraphicFramePr>
            <a:graphicFrameLocks noChangeAspect="1"/>
          </p:cNvGraphicFramePr>
          <p:nvPr/>
        </p:nvGraphicFramePr>
        <p:xfrm>
          <a:off x="4724400" y="4203700"/>
          <a:ext cx="4038600" cy="1920875"/>
        </p:xfrm>
        <a:graphic>
          <a:graphicData uri="http://schemas.openxmlformats.org/presentationml/2006/ole">
            <mc:AlternateContent xmlns:mc="http://schemas.openxmlformats.org/markup-compatibility/2006">
              <mc:Choice xmlns:v="urn:schemas-microsoft-com:vml" Requires="v">
                <p:oleObj spid="_x0000_s8623" name="Microsoft Drawing 1.01" r:id="rId4" imgW="7835760" imgH="3730680" progId="MSDraw.1.01">
                  <p:embed/>
                </p:oleObj>
              </mc:Choice>
              <mc:Fallback>
                <p:oleObj name="Microsoft Drawing 1.01" r:id="rId4" imgW="7835760" imgH="3730680" progId="MSDraw.1.0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4203700"/>
                        <a:ext cx="4038600" cy="192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9726" name="Group 30"/>
          <p:cNvGrpSpPr>
            <a:grpSpLocks/>
          </p:cNvGrpSpPr>
          <p:nvPr/>
        </p:nvGrpSpPr>
        <p:grpSpPr bwMode="auto">
          <a:xfrm>
            <a:off x="5029200" y="838200"/>
            <a:ext cx="3406775" cy="3352800"/>
            <a:chOff x="3168" y="528"/>
            <a:chExt cx="2146" cy="2112"/>
          </a:xfrm>
        </p:grpSpPr>
        <p:graphicFrame>
          <p:nvGraphicFramePr>
            <p:cNvPr id="29715" name="Object 19"/>
            <p:cNvGraphicFramePr>
              <a:graphicFrameLocks noChangeAspect="1"/>
            </p:cNvGraphicFramePr>
            <p:nvPr/>
          </p:nvGraphicFramePr>
          <p:xfrm>
            <a:off x="3168" y="570"/>
            <a:ext cx="2118" cy="2070"/>
          </p:xfrm>
          <a:graphic>
            <a:graphicData uri="http://schemas.openxmlformats.org/presentationml/2006/ole">
              <mc:AlternateContent xmlns:mc="http://schemas.openxmlformats.org/markup-compatibility/2006">
                <mc:Choice xmlns:v="urn:schemas-microsoft-com:vml" Requires="v">
                  <p:oleObj spid="_x0000_s8624" name="Microsoft Drawing 1.01" r:id="rId6" imgW="4387680" imgH="3867120" progId="MSDraw.1.01">
                    <p:embed/>
                  </p:oleObj>
                </mc:Choice>
                <mc:Fallback>
                  <p:oleObj name="Microsoft Drawing 1.01" r:id="rId6" imgW="4387680" imgH="3867120" progId="MSDraw.1.0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8" y="570"/>
                          <a:ext cx="2118" cy="20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16" name="Line 20"/>
            <p:cNvSpPr>
              <a:spLocks noChangeShapeType="1"/>
            </p:cNvSpPr>
            <p:nvPr/>
          </p:nvSpPr>
          <p:spPr bwMode="auto">
            <a:xfrm>
              <a:off x="3544" y="653"/>
              <a:ext cx="1400" cy="1767"/>
            </a:xfrm>
            <a:prstGeom prst="line">
              <a:avLst/>
            </a:prstGeom>
            <a:noFill/>
            <a:ln w="9525">
              <a:solidFill>
                <a:srgbClr val="FF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29717" name="Object 21"/>
            <p:cNvGraphicFramePr>
              <a:graphicFrameLocks noChangeAspect="1"/>
            </p:cNvGraphicFramePr>
            <p:nvPr/>
          </p:nvGraphicFramePr>
          <p:xfrm>
            <a:off x="4294" y="1611"/>
            <a:ext cx="122" cy="134"/>
          </p:xfrm>
          <a:graphic>
            <a:graphicData uri="http://schemas.openxmlformats.org/presentationml/2006/ole">
              <mc:AlternateContent xmlns:mc="http://schemas.openxmlformats.org/markup-compatibility/2006">
                <mc:Choice xmlns:v="urn:schemas-microsoft-com:vml" Requires="v">
                  <p:oleObj spid="_x0000_s8625" name="Microsoft Drawing 1.01" r:id="rId8" imgW="246240" imgH="246240" progId="MSDraw.1.01">
                    <p:embed/>
                  </p:oleObj>
                </mc:Choice>
                <mc:Fallback>
                  <p:oleObj name="Microsoft Drawing 1.01" r:id="rId8" imgW="246240" imgH="246240" progId="MSDraw.1.0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94" y="1611"/>
                          <a:ext cx="122" cy="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19" name="Oval 23"/>
            <p:cNvSpPr>
              <a:spLocks noChangeArrowheads="1"/>
            </p:cNvSpPr>
            <p:nvPr/>
          </p:nvSpPr>
          <p:spPr bwMode="auto">
            <a:xfrm rot="2345135">
              <a:off x="4294" y="737"/>
              <a:ext cx="752" cy="488"/>
            </a:xfrm>
            <a:prstGeom prst="ellipse">
              <a:avLst/>
            </a:prstGeom>
            <a:solidFill>
              <a:srgbClr val="FFFF00">
                <a:alpha val="14999"/>
              </a:srgbClr>
            </a:solidFill>
            <a:ln w="2857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0" name="Text Box 24"/>
            <p:cNvSpPr txBox="1">
              <a:spLocks noChangeArrowheads="1"/>
            </p:cNvSpPr>
            <p:nvPr/>
          </p:nvSpPr>
          <p:spPr bwMode="auto">
            <a:xfrm>
              <a:off x="4820" y="528"/>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i="1">
                  <a:solidFill>
                    <a:srgbClr val="FF6600"/>
                  </a:solidFill>
                  <a:latin typeface="Times New Roman" panose="02020603050405020304" pitchFamily="18" charset="0"/>
                </a:rPr>
                <a:t>R</a:t>
              </a:r>
              <a:r>
                <a:rPr lang="en-US" altLang="en-US" sz="2400" b="1" baseline="30000">
                  <a:solidFill>
                    <a:srgbClr val="FF6600"/>
                  </a:solidFill>
                  <a:latin typeface="Times New Roman" panose="02020603050405020304" pitchFamily="18" charset="0"/>
                </a:rPr>
                <a:t>+</a:t>
              </a:r>
            </a:p>
          </p:txBody>
        </p:sp>
        <p:sp>
          <p:nvSpPr>
            <p:cNvPr id="29721" name="Freeform 25"/>
            <p:cNvSpPr>
              <a:spLocks/>
            </p:cNvSpPr>
            <p:nvPr/>
          </p:nvSpPr>
          <p:spPr bwMode="auto">
            <a:xfrm>
              <a:off x="3489" y="712"/>
              <a:ext cx="1565" cy="1574"/>
            </a:xfrm>
            <a:custGeom>
              <a:avLst/>
              <a:gdLst>
                <a:gd name="T0" fmla="*/ 314 w 2000"/>
                <a:gd name="T1" fmla="*/ 5 h 1814"/>
                <a:gd name="T2" fmla="*/ 165 w 2000"/>
                <a:gd name="T3" fmla="*/ 28 h 1814"/>
                <a:gd name="T4" fmla="*/ 69 w 2000"/>
                <a:gd name="T5" fmla="*/ 124 h 1814"/>
                <a:gd name="T6" fmla="*/ 21 w 2000"/>
                <a:gd name="T7" fmla="*/ 220 h 1814"/>
                <a:gd name="T8" fmla="*/ 1 w 2000"/>
                <a:gd name="T9" fmla="*/ 368 h 1814"/>
                <a:gd name="T10" fmla="*/ 30 w 2000"/>
                <a:gd name="T11" fmla="*/ 531 h 1814"/>
                <a:gd name="T12" fmla="*/ 158 w 2000"/>
                <a:gd name="T13" fmla="*/ 609 h 1814"/>
                <a:gd name="T14" fmla="*/ 350 w 2000"/>
                <a:gd name="T15" fmla="*/ 645 h 1814"/>
                <a:gd name="T16" fmla="*/ 577 w 2000"/>
                <a:gd name="T17" fmla="*/ 666 h 1814"/>
                <a:gd name="T18" fmla="*/ 727 w 2000"/>
                <a:gd name="T19" fmla="*/ 688 h 1814"/>
                <a:gd name="T20" fmla="*/ 919 w 2000"/>
                <a:gd name="T21" fmla="*/ 744 h 1814"/>
                <a:gd name="T22" fmla="*/ 1118 w 2000"/>
                <a:gd name="T23" fmla="*/ 880 h 1814"/>
                <a:gd name="T24" fmla="*/ 1317 w 2000"/>
                <a:gd name="T25" fmla="*/ 1114 h 1814"/>
                <a:gd name="T26" fmla="*/ 1452 w 2000"/>
                <a:gd name="T27" fmla="*/ 1406 h 1814"/>
                <a:gd name="T28" fmla="*/ 1557 w 2000"/>
                <a:gd name="T29" fmla="*/ 1756 h 1814"/>
                <a:gd name="T30" fmla="*/ 1893 w 2000"/>
                <a:gd name="T31" fmla="*/ 1756 h 1814"/>
                <a:gd name="T32" fmla="*/ 1989 w 2000"/>
                <a:gd name="T33" fmla="*/ 1516 h 1814"/>
                <a:gd name="T34" fmla="*/ 1957 w 2000"/>
                <a:gd name="T35" fmla="*/ 1228 h 1814"/>
                <a:gd name="T36" fmla="*/ 1797 w 2000"/>
                <a:gd name="T37" fmla="*/ 1036 h 1814"/>
                <a:gd name="T38" fmla="*/ 1509 w 2000"/>
                <a:gd name="T39" fmla="*/ 796 h 1814"/>
                <a:gd name="T40" fmla="*/ 1125 w 2000"/>
                <a:gd name="T41" fmla="*/ 424 h 1814"/>
                <a:gd name="T42" fmla="*/ 741 w 2000"/>
                <a:gd name="T43" fmla="*/ 172 h 1814"/>
                <a:gd name="T44" fmla="*/ 405 w 2000"/>
                <a:gd name="T45" fmla="*/ 28 h 1814"/>
                <a:gd name="T46" fmla="*/ 250 w 2000"/>
                <a:gd name="T47" fmla="*/ 5 h 1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00" h="1814">
                  <a:moveTo>
                    <a:pt x="314" y="5"/>
                  </a:moveTo>
                  <a:cubicBezTo>
                    <a:pt x="287" y="9"/>
                    <a:pt x="206" y="8"/>
                    <a:pt x="165" y="28"/>
                  </a:cubicBezTo>
                  <a:cubicBezTo>
                    <a:pt x="124" y="48"/>
                    <a:pt x="93" y="92"/>
                    <a:pt x="69" y="124"/>
                  </a:cubicBezTo>
                  <a:cubicBezTo>
                    <a:pt x="45" y="156"/>
                    <a:pt x="32" y="179"/>
                    <a:pt x="21" y="220"/>
                  </a:cubicBezTo>
                  <a:cubicBezTo>
                    <a:pt x="10" y="261"/>
                    <a:pt x="0" y="316"/>
                    <a:pt x="1" y="368"/>
                  </a:cubicBezTo>
                  <a:cubicBezTo>
                    <a:pt x="2" y="420"/>
                    <a:pt x="4" y="491"/>
                    <a:pt x="30" y="531"/>
                  </a:cubicBezTo>
                  <a:cubicBezTo>
                    <a:pt x="56" y="571"/>
                    <a:pt x="105" y="590"/>
                    <a:pt x="158" y="609"/>
                  </a:cubicBezTo>
                  <a:cubicBezTo>
                    <a:pt x="211" y="628"/>
                    <a:pt x="280" y="636"/>
                    <a:pt x="350" y="645"/>
                  </a:cubicBezTo>
                  <a:cubicBezTo>
                    <a:pt x="420" y="654"/>
                    <a:pt x="514" y="659"/>
                    <a:pt x="577" y="666"/>
                  </a:cubicBezTo>
                  <a:cubicBezTo>
                    <a:pt x="640" y="673"/>
                    <a:pt x="670" y="675"/>
                    <a:pt x="727" y="688"/>
                  </a:cubicBezTo>
                  <a:cubicBezTo>
                    <a:pt x="784" y="701"/>
                    <a:pt x="854" y="712"/>
                    <a:pt x="919" y="744"/>
                  </a:cubicBezTo>
                  <a:cubicBezTo>
                    <a:pt x="984" y="776"/>
                    <a:pt x="1052" y="818"/>
                    <a:pt x="1118" y="880"/>
                  </a:cubicBezTo>
                  <a:cubicBezTo>
                    <a:pt x="1184" y="942"/>
                    <a:pt x="1261" y="1026"/>
                    <a:pt x="1317" y="1114"/>
                  </a:cubicBezTo>
                  <a:cubicBezTo>
                    <a:pt x="1373" y="1202"/>
                    <a:pt x="1412" y="1299"/>
                    <a:pt x="1452" y="1406"/>
                  </a:cubicBezTo>
                  <a:cubicBezTo>
                    <a:pt x="1492" y="1513"/>
                    <a:pt x="1483" y="1698"/>
                    <a:pt x="1557" y="1756"/>
                  </a:cubicBezTo>
                  <a:cubicBezTo>
                    <a:pt x="1631" y="1814"/>
                    <a:pt x="1821" y="1796"/>
                    <a:pt x="1893" y="1756"/>
                  </a:cubicBezTo>
                  <a:cubicBezTo>
                    <a:pt x="1965" y="1716"/>
                    <a:pt x="1978" y="1604"/>
                    <a:pt x="1989" y="1516"/>
                  </a:cubicBezTo>
                  <a:cubicBezTo>
                    <a:pt x="2000" y="1428"/>
                    <a:pt x="1989" y="1308"/>
                    <a:pt x="1957" y="1228"/>
                  </a:cubicBezTo>
                  <a:cubicBezTo>
                    <a:pt x="1925" y="1148"/>
                    <a:pt x="1872" y="1108"/>
                    <a:pt x="1797" y="1036"/>
                  </a:cubicBezTo>
                  <a:cubicBezTo>
                    <a:pt x="1722" y="964"/>
                    <a:pt x="1621" y="898"/>
                    <a:pt x="1509" y="796"/>
                  </a:cubicBezTo>
                  <a:cubicBezTo>
                    <a:pt x="1397" y="694"/>
                    <a:pt x="1253" y="528"/>
                    <a:pt x="1125" y="424"/>
                  </a:cubicBezTo>
                  <a:cubicBezTo>
                    <a:pt x="997" y="320"/>
                    <a:pt x="861" y="238"/>
                    <a:pt x="741" y="172"/>
                  </a:cubicBezTo>
                  <a:cubicBezTo>
                    <a:pt x="621" y="106"/>
                    <a:pt x="487" y="56"/>
                    <a:pt x="405" y="28"/>
                  </a:cubicBezTo>
                  <a:cubicBezTo>
                    <a:pt x="323" y="0"/>
                    <a:pt x="282" y="10"/>
                    <a:pt x="250" y="5"/>
                  </a:cubicBezTo>
                </a:path>
              </a:pathLst>
            </a:custGeom>
            <a:solidFill>
              <a:srgbClr val="FF00FF">
                <a:alpha val="14999"/>
              </a:srgbClr>
            </a:solidFill>
            <a:ln w="28575">
              <a:solidFill>
                <a:srgbClr val="FF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2" name="Text Box 26"/>
            <p:cNvSpPr txBox="1">
              <a:spLocks noChangeArrowheads="1"/>
            </p:cNvSpPr>
            <p:nvPr/>
          </p:nvSpPr>
          <p:spPr bwMode="auto">
            <a:xfrm>
              <a:off x="5006" y="1611"/>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i="1">
                  <a:solidFill>
                    <a:srgbClr val="FF00FF"/>
                  </a:solidFill>
                  <a:latin typeface="Times New Roman" panose="02020603050405020304" pitchFamily="18" charset="0"/>
                </a:rPr>
                <a:t>R</a:t>
              </a:r>
              <a:r>
                <a:rPr lang="en-US" altLang="en-US" sz="2400" b="1" baseline="-25000">
                  <a:solidFill>
                    <a:srgbClr val="FF00FF"/>
                  </a:solidFill>
                  <a:latin typeface="Times New Roman" panose="02020603050405020304" pitchFamily="18" charset="0"/>
                </a:rPr>
                <a:t>0</a:t>
              </a:r>
            </a:p>
          </p:txBody>
        </p:sp>
        <p:sp>
          <p:nvSpPr>
            <p:cNvPr id="29723" name="Oval 27"/>
            <p:cNvSpPr>
              <a:spLocks noChangeArrowheads="1"/>
            </p:cNvSpPr>
            <p:nvPr/>
          </p:nvSpPr>
          <p:spPr bwMode="auto">
            <a:xfrm>
              <a:off x="3318" y="1319"/>
              <a:ext cx="1002" cy="1083"/>
            </a:xfrm>
            <a:prstGeom prst="ellipse">
              <a:avLst/>
            </a:prstGeom>
            <a:solidFill>
              <a:srgbClr val="800080">
                <a:alpha val="14999"/>
              </a:srgbClr>
            </a:solidFill>
            <a:ln w="28575">
              <a:solidFill>
                <a:srgbClr val="8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4" name="Text Box 28"/>
            <p:cNvSpPr txBox="1">
              <a:spLocks noChangeArrowheads="1"/>
            </p:cNvSpPr>
            <p:nvPr/>
          </p:nvSpPr>
          <p:spPr bwMode="auto">
            <a:xfrm>
              <a:off x="4181" y="2129"/>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i="1">
                  <a:solidFill>
                    <a:srgbClr val="660066"/>
                  </a:solidFill>
                  <a:latin typeface="Times New Roman" panose="02020603050405020304" pitchFamily="18" charset="0"/>
                </a:rPr>
                <a:t>R</a:t>
              </a:r>
              <a:r>
                <a:rPr lang="en-US" altLang="en-US" sz="2400" b="1" baseline="30000">
                  <a:solidFill>
                    <a:srgbClr val="660066"/>
                  </a:solidFill>
                  <a:latin typeface="Times New Roman" panose="02020603050405020304" pitchFamily="18" charset="0"/>
                </a:rPr>
                <a:t>-</a:t>
              </a:r>
            </a:p>
          </p:txBody>
        </p:sp>
        <p:sp>
          <p:nvSpPr>
            <p:cNvPr id="29725" name="Rectangle 29"/>
            <p:cNvSpPr>
              <a:spLocks noChangeArrowheads="1"/>
            </p:cNvSpPr>
            <p:nvPr/>
          </p:nvSpPr>
          <p:spPr bwMode="auto">
            <a:xfrm>
              <a:off x="3920" y="1860"/>
              <a:ext cx="9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a:solidFill>
                    <a:srgbClr val="FF0000"/>
                  </a:solidFill>
                  <a:latin typeface="Times New Roman" panose="02020603050405020304" pitchFamily="18" charset="0"/>
                </a:rPr>
                <a:t>query point q</a:t>
              </a:r>
            </a:p>
          </p:txBody>
        </p:sp>
      </p:grpSp>
    </p:spTree>
    <p:extLst>
      <p:ext uri="{BB962C8B-B14F-4D97-AF65-F5344CB8AC3E}">
        <p14:creationId xmlns:p14="http://schemas.microsoft.com/office/powerpoint/2010/main" val="30088806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smtClean="0">
                <a:latin typeface="Times New Roman" panose="02020603050405020304" pitchFamily="18" charset="0"/>
                <a:cs typeface="Times New Roman" panose="02020603050405020304" pitchFamily="18" charset="0"/>
              </a:rPr>
              <a:t>Aggregate Queries</a:t>
            </a:r>
          </a:p>
        </p:txBody>
      </p:sp>
      <p:sp>
        <p:nvSpPr>
          <p:cNvPr id="12291" name="Content Placeholder 2"/>
          <p:cNvSpPr>
            <a:spLocks noGrp="1"/>
          </p:cNvSpPr>
          <p:nvPr>
            <p:ph idx="1"/>
          </p:nvPr>
        </p:nvSpPr>
        <p:spPr/>
        <p:txBody>
          <a:bodyPr>
            <a:normAutofit/>
          </a:bodyPr>
          <a:lstStyle/>
          <a:p>
            <a:pPr algn="just">
              <a:defRPr/>
            </a:pPr>
            <a:r>
              <a:rPr lang="en-US" altLang="en-US" sz="2800" dirty="0" smtClean="0">
                <a:latin typeface="Times New Roman" panose="02020603050405020304" pitchFamily="18" charset="0"/>
                <a:cs typeface="Times New Roman" panose="02020603050405020304" pitchFamily="18" charset="0"/>
              </a:rPr>
              <a:t>Range aggregate queries</a:t>
            </a:r>
          </a:p>
          <a:p>
            <a:pPr lvl="1" algn="just">
              <a:defRPr/>
            </a:pPr>
            <a:r>
              <a:rPr lang="en-US" altLang="en-US" sz="2400" dirty="0" smtClean="0">
                <a:latin typeface="Times New Roman" panose="02020603050405020304" pitchFamily="18" charset="0"/>
                <a:cs typeface="Times New Roman" panose="02020603050405020304" pitchFamily="18" charset="0"/>
              </a:rPr>
              <a:t>COUNT</a:t>
            </a:r>
          </a:p>
          <a:p>
            <a:pPr lvl="1" algn="just">
              <a:defRPr/>
            </a:pPr>
            <a:r>
              <a:rPr lang="en-US" altLang="en-US" sz="2400" dirty="0" smtClean="0">
                <a:latin typeface="Times New Roman" panose="02020603050405020304" pitchFamily="18" charset="0"/>
                <a:cs typeface="Times New Roman" panose="02020603050405020304" pitchFamily="18" charset="0"/>
              </a:rPr>
              <a:t>SUM</a:t>
            </a:r>
          </a:p>
          <a:p>
            <a:pPr lvl="1" algn="just">
              <a:defRPr/>
            </a:pPr>
            <a:r>
              <a:rPr lang="en-US" altLang="en-US" sz="2400" dirty="0" smtClean="0">
                <a:latin typeface="Times New Roman" panose="02020603050405020304" pitchFamily="18" charset="0"/>
                <a:cs typeface="Times New Roman" panose="02020603050405020304" pitchFamily="18" charset="0"/>
              </a:rPr>
              <a:t>MIN/MAX</a:t>
            </a:r>
          </a:p>
          <a:p>
            <a:pPr lvl="1" algn="just">
              <a:defRPr/>
            </a:pPr>
            <a:r>
              <a:rPr lang="en-US" altLang="en-US" sz="2400" dirty="0" smtClean="0">
                <a:latin typeface="Times New Roman" panose="02020603050405020304" pitchFamily="18" charset="0"/>
                <a:cs typeface="Times New Roman" panose="02020603050405020304" pitchFamily="18" charset="0"/>
              </a:rPr>
              <a:t>AVG</a:t>
            </a:r>
          </a:p>
          <a:p>
            <a:pPr lvl="1" algn="just">
              <a:defRPr/>
            </a:pPr>
            <a:r>
              <a:rPr lang="en-US" altLang="en-US" sz="2400" dirty="0" smtClean="0">
                <a:latin typeface="Times New Roman" panose="02020603050405020304" pitchFamily="18" charset="0"/>
                <a:cs typeface="Times New Roman" panose="02020603050405020304" pitchFamily="18" charset="0"/>
              </a:rPr>
              <a:t>Medium</a:t>
            </a:r>
          </a:p>
          <a:p>
            <a:pPr lvl="1" algn="just">
              <a:defRPr/>
            </a:pPr>
            <a:r>
              <a:rPr lang="en-US" altLang="en-US" sz="2400" dirty="0" smtClean="0">
                <a:latin typeface="Times New Roman" panose="02020603050405020304" pitchFamily="18" charset="0"/>
                <a:cs typeface="Times New Roman" panose="02020603050405020304" pitchFamily="18" charset="0"/>
              </a:rPr>
              <a:t>Quantile </a:t>
            </a:r>
          </a:p>
        </p:txBody>
      </p:sp>
      <p:sp>
        <p:nvSpPr>
          <p:cNvPr id="2" name="Slide Number Placeholder 1"/>
          <p:cNvSpPr>
            <a:spLocks noGrp="1"/>
          </p:cNvSpPr>
          <p:nvPr>
            <p:ph type="sldNum" sz="quarter" idx="12"/>
          </p:nvPr>
        </p:nvSpPr>
        <p:spPr/>
        <p:txBody>
          <a:bodyPr/>
          <a:lstStyle/>
          <a:p>
            <a:pPr>
              <a:defRPr/>
            </a:pPr>
            <a:fld id="{A1D442EF-3B18-4B98-A531-9906D68737B3}" type="slidenum">
              <a:rPr lang="en-US" altLang="zh-CN" smtClean="0">
                <a:solidFill>
                  <a:srgbClr val="000000"/>
                </a:solidFill>
              </a:rPr>
              <a:pPr>
                <a:defRPr/>
              </a:pPr>
              <a:t>15</a:t>
            </a:fld>
            <a:endParaRPr lang="en-US" altLang="zh-CN" dirty="0">
              <a:solidFill>
                <a:srgbClr val="000000"/>
              </a:solidFill>
            </a:endParaRPr>
          </a:p>
        </p:txBody>
      </p:sp>
    </p:spTree>
    <p:extLst>
      <p:ext uri="{BB962C8B-B14F-4D97-AF65-F5344CB8AC3E}">
        <p14:creationId xmlns:p14="http://schemas.microsoft.com/office/powerpoint/2010/main" val="41188571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smtClean="0">
                <a:latin typeface="Times New Roman" panose="02020603050405020304" pitchFamily="18" charset="0"/>
                <a:cs typeface="Times New Roman" panose="02020603050405020304" pitchFamily="18" charset="0"/>
              </a:rPr>
              <a:t>Examples of Aggregate Queries</a:t>
            </a:r>
          </a:p>
        </p:txBody>
      </p:sp>
      <p:sp>
        <p:nvSpPr>
          <p:cNvPr id="12291" name="Content Placeholder 2"/>
          <p:cNvSpPr>
            <a:spLocks noGrp="1"/>
          </p:cNvSpPr>
          <p:nvPr>
            <p:ph idx="1"/>
          </p:nvPr>
        </p:nvSpPr>
        <p:spPr/>
        <p:txBody>
          <a:bodyPr>
            <a:normAutofit/>
          </a:bodyPr>
          <a:lstStyle/>
          <a:p>
            <a:pPr algn="just">
              <a:defRPr/>
            </a:pPr>
            <a:r>
              <a:rPr lang="en-US" altLang="en-US" sz="2800" dirty="0" smtClean="0">
                <a:latin typeface="Times New Roman" panose="02020603050405020304" pitchFamily="18" charset="0"/>
                <a:cs typeface="Times New Roman" panose="02020603050405020304" pitchFamily="18" charset="0"/>
              </a:rPr>
              <a:t>Range COUNT query</a:t>
            </a:r>
          </a:p>
        </p:txBody>
      </p:sp>
      <p:sp>
        <p:nvSpPr>
          <p:cNvPr id="2" name="Slide Number Placeholder 1"/>
          <p:cNvSpPr>
            <a:spLocks noGrp="1"/>
          </p:cNvSpPr>
          <p:nvPr>
            <p:ph type="sldNum" sz="quarter" idx="12"/>
          </p:nvPr>
        </p:nvSpPr>
        <p:spPr/>
        <p:txBody>
          <a:bodyPr/>
          <a:lstStyle/>
          <a:p>
            <a:pPr>
              <a:defRPr/>
            </a:pPr>
            <a:fld id="{A1D442EF-3B18-4B98-A531-9906D68737B3}" type="slidenum">
              <a:rPr lang="en-US" altLang="zh-CN" smtClean="0">
                <a:solidFill>
                  <a:srgbClr val="000000"/>
                </a:solidFill>
              </a:rPr>
              <a:pPr>
                <a:defRPr/>
              </a:pPr>
              <a:t>16</a:t>
            </a:fld>
            <a:endParaRPr lang="en-US" altLang="zh-CN" dirty="0">
              <a:solidFill>
                <a:srgbClr val="000000"/>
              </a:solidFill>
            </a:endParaRPr>
          </a:p>
        </p:txBody>
      </p:sp>
      <p:sp>
        <p:nvSpPr>
          <p:cNvPr id="3" name="Oval 2"/>
          <p:cNvSpPr/>
          <p:nvPr/>
        </p:nvSpPr>
        <p:spPr>
          <a:xfrm>
            <a:off x="2057400" y="2971800"/>
            <a:ext cx="152400" cy="152400"/>
          </a:xfrm>
          <a:prstGeom prst="ellipse">
            <a:avLst/>
          </a:prstGeom>
          <a:solidFill>
            <a:srgbClr val="00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447800" y="3962400"/>
            <a:ext cx="152400" cy="152400"/>
          </a:xfrm>
          <a:prstGeom prst="ellipse">
            <a:avLst/>
          </a:prstGeom>
          <a:solidFill>
            <a:srgbClr val="00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038600" y="2895600"/>
            <a:ext cx="152400" cy="152400"/>
          </a:xfrm>
          <a:prstGeom prst="ellipse">
            <a:avLst/>
          </a:prstGeom>
          <a:solidFill>
            <a:srgbClr val="00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514600" y="4495800"/>
            <a:ext cx="152400" cy="152400"/>
          </a:xfrm>
          <a:prstGeom prst="ellipse">
            <a:avLst/>
          </a:prstGeom>
          <a:solidFill>
            <a:srgbClr val="00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810000" y="3352800"/>
            <a:ext cx="152400" cy="152400"/>
          </a:xfrm>
          <a:prstGeom prst="ellipse">
            <a:avLst/>
          </a:prstGeom>
          <a:solidFill>
            <a:srgbClr val="00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659877" y="4953000"/>
            <a:ext cx="152400" cy="152400"/>
          </a:xfrm>
          <a:prstGeom prst="ellipse">
            <a:avLst/>
          </a:prstGeom>
          <a:solidFill>
            <a:srgbClr val="00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715000" y="3962400"/>
            <a:ext cx="152400" cy="152400"/>
          </a:xfrm>
          <a:prstGeom prst="ellipse">
            <a:avLst/>
          </a:prstGeom>
          <a:solidFill>
            <a:srgbClr val="00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124200" y="4038600"/>
            <a:ext cx="152400" cy="152400"/>
          </a:xfrm>
          <a:prstGeom prst="ellipse">
            <a:avLst/>
          </a:prstGeom>
          <a:solidFill>
            <a:srgbClr val="00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572000" y="5410200"/>
            <a:ext cx="152400" cy="152400"/>
          </a:xfrm>
          <a:prstGeom prst="ellipse">
            <a:avLst/>
          </a:prstGeom>
          <a:solidFill>
            <a:srgbClr val="00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507149" y="2780489"/>
            <a:ext cx="152400" cy="152400"/>
          </a:xfrm>
          <a:prstGeom prst="ellipse">
            <a:avLst/>
          </a:prstGeom>
          <a:solidFill>
            <a:srgbClr val="00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343400" y="3200400"/>
            <a:ext cx="152400" cy="152400"/>
          </a:xfrm>
          <a:prstGeom prst="ellipse">
            <a:avLst/>
          </a:prstGeom>
          <a:solidFill>
            <a:srgbClr val="00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76600" y="2514600"/>
            <a:ext cx="2209800" cy="1447800"/>
          </a:xfrm>
          <a:prstGeom prst="rect">
            <a:avLst/>
          </a:prstGeom>
          <a:solidFill>
            <a:srgbClr val="FF0000">
              <a:alpha val="20000"/>
            </a:srgb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flipV="1">
            <a:off x="5562600" y="2856689"/>
            <a:ext cx="838200" cy="1913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420732" y="2598414"/>
            <a:ext cx="1383712" cy="369332"/>
          </a:xfrm>
          <a:prstGeom prst="rect">
            <a:avLst/>
          </a:prstGeom>
          <a:noFill/>
        </p:spPr>
        <p:txBody>
          <a:bodyPr wrap="none" rtlCol="0">
            <a:spAutoFit/>
          </a:bodyPr>
          <a:lstStyle/>
          <a:p>
            <a:r>
              <a:rPr lang="en-US" b="1" i="1" dirty="0" smtClean="0">
                <a:solidFill>
                  <a:srgbClr val="FF0000"/>
                </a:solidFill>
                <a:latin typeface="Times New Roman" panose="02020603050405020304" pitchFamily="18" charset="0"/>
                <a:cs typeface="Times New Roman" panose="02020603050405020304" pitchFamily="18" charset="0"/>
              </a:rPr>
              <a:t>query range</a:t>
            </a:r>
            <a:endParaRPr lang="en-US" b="1"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0242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smtClean="0">
                <a:latin typeface="Times New Roman" panose="02020603050405020304" pitchFamily="18" charset="0"/>
                <a:cs typeface="Times New Roman" panose="02020603050405020304" pitchFamily="18" charset="0"/>
              </a:rPr>
              <a:t>Solutions</a:t>
            </a:r>
          </a:p>
        </p:txBody>
      </p:sp>
      <p:sp>
        <p:nvSpPr>
          <p:cNvPr id="12291" name="Content Placeholder 2"/>
          <p:cNvSpPr>
            <a:spLocks noGrp="1"/>
          </p:cNvSpPr>
          <p:nvPr>
            <p:ph idx="1"/>
          </p:nvPr>
        </p:nvSpPr>
        <p:spPr/>
        <p:txBody>
          <a:bodyPr>
            <a:normAutofit/>
          </a:bodyPr>
          <a:lstStyle/>
          <a:p>
            <a:pPr algn="just">
              <a:defRPr/>
            </a:pPr>
            <a:r>
              <a:rPr lang="en-US" altLang="en-US" sz="2800" dirty="0" err="1" smtClean="0">
                <a:latin typeface="Times New Roman" panose="02020603050405020304" pitchFamily="18" charset="0"/>
                <a:cs typeface="Times New Roman" panose="02020603050405020304" pitchFamily="18" charset="0"/>
              </a:rPr>
              <a:t>aR</a:t>
            </a:r>
            <a:r>
              <a:rPr lang="en-US" altLang="en-US" sz="2800" dirty="0" smtClean="0">
                <a:latin typeface="Times New Roman" panose="02020603050405020304" pitchFamily="18" charset="0"/>
                <a:cs typeface="Times New Roman" panose="02020603050405020304" pitchFamily="18" charset="0"/>
              </a:rPr>
              <a:t>-tree</a:t>
            </a:r>
          </a:p>
          <a:p>
            <a:pPr algn="just">
              <a:defRPr/>
            </a:pPr>
            <a:r>
              <a:rPr lang="en-US" altLang="en-US" sz="2800" dirty="0" smtClean="0">
                <a:latin typeface="Times New Roman" panose="02020603050405020304" pitchFamily="18" charset="0"/>
                <a:cs typeface="Times New Roman" panose="02020603050405020304" pitchFamily="18" charset="0"/>
              </a:rPr>
              <a:t>Histogram</a:t>
            </a:r>
          </a:p>
          <a:p>
            <a:pPr algn="just">
              <a:defRPr/>
            </a:pPr>
            <a:r>
              <a:rPr lang="en-US" altLang="en-US" sz="2800" dirty="0" smtClean="0">
                <a:latin typeface="Times New Roman" panose="02020603050405020304" pitchFamily="18" charset="0"/>
                <a:cs typeface="Times New Roman" panose="02020603050405020304" pitchFamily="18" charset="0"/>
              </a:rPr>
              <a:t>Sampling</a:t>
            </a:r>
          </a:p>
          <a:p>
            <a:pPr algn="just">
              <a:defRPr/>
            </a:pPr>
            <a:r>
              <a:rPr lang="en-US" altLang="en-US" sz="2800" dirty="0" smtClean="0">
                <a:latin typeface="Times New Roman" panose="02020603050405020304" pitchFamily="18" charset="0"/>
                <a:cs typeface="Times New Roman" panose="02020603050405020304" pitchFamily="18" charset="0"/>
              </a:rPr>
              <a:t>…</a:t>
            </a:r>
          </a:p>
        </p:txBody>
      </p:sp>
      <p:sp>
        <p:nvSpPr>
          <p:cNvPr id="2" name="Slide Number Placeholder 1"/>
          <p:cNvSpPr>
            <a:spLocks noGrp="1"/>
          </p:cNvSpPr>
          <p:nvPr>
            <p:ph type="sldNum" sz="quarter" idx="12"/>
          </p:nvPr>
        </p:nvSpPr>
        <p:spPr/>
        <p:txBody>
          <a:bodyPr/>
          <a:lstStyle/>
          <a:p>
            <a:pPr>
              <a:defRPr/>
            </a:pPr>
            <a:fld id="{A1D442EF-3B18-4B98-A531-9906D68737B3}" type="slidenum">
              <a:rPr lang="en-US" altLang="zh-CN" smtClean="0">
                <a:solidFill>
                  <a:srgbClr val="000000"/>
                </a:solidFill>
              </a:rPr>
              <a:pPr>
                <a:defRPr/>
              </a:pPr>
              <a:t>17</a:t>
            </a:fld>
            <a:endParaRPr lang="en-US" altLang="zh-CN" dirty="0">
              <a:solidFill>
                <a:srgbClr val="000000"/>
              </a:solidFill>
            </a:endParaRPr>
          </a:p>
        </p:txBody>
      </p:sp>
    </p:spTree>
    <p:extLst>
      <p:ext uri="{BB962C8B-B14F-4D97-AF65-F5344CB8AC3E}">
        <p14:creationId xmlns:p14="http://schemas.microsoft.com/office/powerpoint/2010/main" val="32733863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smtClean="0">
                <a:latin typeface="Times New Roman" panose="02020603050405020304" pitchFamily="18" charset="0"/>
                <a:cs typeface="Times New Roman" panose="02020603050405020304" pitchFamily="18" charset="0"/>
              </a:rPr>
              <a:t>Recall: Aggregate R-Tree</a:t>
            </a:r>
          </a:p>
        </p:txBody>
      </p:sp>
      <p:sp>
        <p:nvSpPr>
          <p:cNvPr id="12291" name="Content Placeholder 2"/>
          <p:cNvSpPr>
            <a:spLocks noGrp="1"/>
          </p:cNvSpPr>
          <p:nvPr>
            <p:ph idx="1"/>
          </p:nvPr>
        </p:nvSpPr>
        <p:spPr/>
        <p:txBody>
          <a:bodyPr>
            <a:normAutofit/>
          </a:bodyPr>
          <a:lstStyle/>
          <a:p>
            <a:pPr algn="just">
              <a:defRPr/>
            </a:pPr>
            <a:endParaRPr lang="en-US" altLang="en-US" sz="2800" dirty="0" smtClean="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a:defRPr/>
            </a:pPr>
            <a:fld id="{A1D442EF-3B18-4B98-A531-9906D68737B3}" type="slidenum">
              <a:rPr lang="en-US" altLang="zh-CN" smtClean="0">
                <a:solidFill>
                  <a:srgbClr val="000000"/>
                </a:solidFill>
              </a:rPr>
              <a:pPr>
                <a:defRPr/>
              </a:pPr>
              <a:t>18</a:t>
            </a:fld>
            <a:endParaRPr lang="en-US" altLang="zh-CN" dirty="0">
              <a:solidFill>
                <a:srgbClr val="000000"/>
              </a:solidFill>
            </a:endParaRPr>
          </a:p>
        </p:txBody>
      </p:sp>
      <p:sp>
        <p:nvSpPr>
          <p:cNvPr id="5" name="Rectangle 4"/>
          <p:cNvSpPr/>
          <p:nvPr/>
        </p:nvSpPr>
        <p:spPr>
          <a:xfrm>
            <a:off x="457200" y="6167699"/>
            <a:ext cx="8229600" cy="707886"/>
          </a:xfrm>
          <a:prstGeom prst="rect">
            <a:avLst/>
          </a:prstGeom>
          <a:ln>
            <a:solidFill>
              <a:schemeClr val="tx1"/>
            </a:solidFill>
          </a:ln>
        </p:spPr>
        <p:txBody>
          <a:bodyPr wrap="square">
            <a:spAutoFit/>
          </a:bodyPr>
          <a:lstStyle/>
          <a:p>
            <a:pPr algn="just"/>
            <a:r>
              <a:rPr lang="en-US" sz="2000" dirty="0" smtClean="0">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Lazaridis</a:t>
            </a:r>
            <a:r>
              <a:rPr lang="en-US" sz="2000" dirty="0">
                <a:latin typeface="Times New Roman" panose="02020603050405020304" pitchFamily="18" charset="0"/>
                <a:cs typeface="Times New Roman" panose="02020603050405020304" pitchFamily="18" charset="0"/>
              </a:rPr>
              <a:t> and S. </a:t>
            </a:r>
            <a:r>
              <a:rPr lang="en-US" sz="2000" dirty="0" err="1">
                <a:latin typeface="Times New Roman" panose="02020603050405020304" pitchFamily="18" charset="0"/>
                <a:cs typeface="Times New Roman" panose="02020603050405020304" pitchFamily="18" charset="0"/>
              </a:rPr>
              <a:t>Mehrotra</a:t>
            </a:r>
            <a:r>
              <a:rPr lang="en-US" sz="2000" dirty="0">
                <a:latin typeface="Times New Roman" panose="02020603050405020304" pitchFamily="18" charset="0"/>
                <a:cs typeface="Times New Roman" panose="02020603050405020304" pitchFamily="18" charset="0"/>
              </a:rPr>
              <a:t>. Progressive Approximate Aggregate Queries with a Multi-Resolution Tree Structure. In </a:t>
            </a:r>
            <a:r>
              <a:rPr lang="en-US" sz="2000" i="1" dirty="0">
                <a:latin typeface="Times New Roman" panose="02020603050405020304" pitchFamily="18" charset="0"/>
                <a:cs typeface="Times New Roman" panose="02020603050405020304" pitchFamily="18" charset="0"/>
              </a:rPr>
              <a:t>SIGMOD</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2001.</a:t>
            </a:r>
            <a:endParaRPr lang="en-US"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clrChange>
              <a:clrFrom>
                <a:srgbClr val="FFFFFF"/>
              </a:clrFrom>
              <a:clrTo>
                <a:srgbClr val="FFFFFF">
                  <a:alpha val="0"/>
                </a:srgbClr>
              </a:clrTo>
            </a:clrChange>
          </a:blip>
          <a:stretch>
            <a:fillRect/>
          </a:stretch>
        </p:blipFill>
        <p:spPr>
          <a:xfrm>
            <a:off x="213493" y="1550848"/>
            <a:ext cx="8717013" cy="3783152"/>
          </a:xfrm>
          <a:prstGeom prst="rect">
            <a:avLst/>
          </a:prstGeom>
        </p:spPr>
      </p:pic>
    </p:spTree>
    <p:extLst>
      <p:ext uri="{BB962C8B-B14F-4D97-AF65-F5344CB8AC3E}">
        <p14:creationId xmlns:p14="http://schemas.microsoft.com/office/powerpoint/2010/main" val="30080546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smtClean="0">
                <a:latin typeface="Times New Roman" panose="02020603050405020304" pitchFamily="18" charset="0"/>
                <a:cs typeface="Times New Roman" panose="02020603050405020304" pitchFamily="18" charset="0"/>
              </a:rPr>
              <a:t>Histogram</a:t>
            </a:r>
          </a:p>
        </p:txBody>
      </p:sp>
      <p:sp>
        <p:nvSpPr>
          <p:cNvPr id="12291" name="Content Placeholder 2"/>
          <p:cNvSpPr>
            <a:spLocks noGrp="1"/>
          </p:cNvSpPr>
          <p:nvPr>
            <p:ph idx="1"/>
          </p:nvPr>
        </p:nvSpPr>
        <p:spPr/>
        <p:txBody>
          <a:bodyPr>
            <a:normAutofit/>
          </a:bodyPr>
          <a:lstStyle/>
          <a:p>
            <a:pPr algn="just">
              <a:defRPr/>
            </a:pPr>
            <a:r>
              <a:rPr lang="en-US" altLang="en-US" sz="2800" dirty="0" smtClean="0">
                <a:latin typeface="Times New Roman" panose="02020603050405020304" pitchFamily="18" charset="0"/>
                <a:cs typeface="Times New Roman" panose="02020603050405020304" pitchFamily="18" charset="0"/>
              </a:rPr>
              <a:t>1-dimensional data</a:t>
            </a:r>
          </a:p>
          <a:p>
            <a:pPr algn="just">
              <a:defRPr/>
            </a:pPr>
            <a:r>
              <a:rPr lang="en-US" altLang="en-US" sz="2800" dirty="0" smtClean="0">
                <a:latin typeface="Times New Roman" panose="02020603050405020304" pitchFamily="18" charset="0"/>
                <a:cs typeface="Times New Roman" panose="02020603050405020304" pitchFamily="18" charset="0"/>
              </a:rPr>
              <a:t>Histogram for </a:t>
            </a:r>
            <a:r>
              <a:rPr lang="en-US" altLang="en-US" sz="2800" i="1" dirty="0" smtClean="0">
                <a:latin typeface="Times New Roman" panose="02020603050405020304" pitchFamily="18" charset="0"/>
                <a:cs typeface="Times New Roman" panose="02020603050405020304" pitchFamily="18" charset="0"/>
              </a:rPr>
              <a:t>d</a:t>
            </a:r>
            <a:r>
              <a:rPr lang="en-US" altLang="en-US" sz="2800" dirty="0" smtClean="0">
                <a:latin typeface="Times New Roman" panose="02020603050405020304" pitchFamily="18" charset="0"/>
                <a:cs typeface="Times New Roman" panose="02020603050405020304" pitchFamily="18" charset="0"/>
              </a:rPr>
              <a:t>-dimensional data</a:t>
            </a:r>
            <a:endParaRPr lang="en-US" altLang="en-US" sz="2800" i="1" dirty="0" smtClean="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a:defRPr/>
            </a:pPr>
            <a:fld id="{A1D442EF-3B18-4B98-A531-9906D68737B3}" type="slidenum">
              <a:rPr lang="en-US" altLang="zh-CN" smtClean="0">
                <a:solidFill>
                  <a:srgbClr val="000000"/>
                </a:solidFill>
              </a:rPr>
              <a:pPr>
                <a:defRPr/>
              </a:pPr>
              <a:t>19</a:t>
            </a:fld>
            <a:endParaRPr lang="en-US" altLang="zh-CN" dirty="0">
              <a:solidFill>
                <a:srgbClr val="000000"/>
              </a:solidFill>
            </a:endParaRPr>
          </a:p>
        </p:txBody>
      </p:sp>
      <p:pic>
        <p:nvPicPr>
          <p:cNvPr id="3" name="Picture 2"/>
          <p:cNvPicPr>
            <a:picLocks noChangeAspect="1"/>
          </p:cNvPicPr>
          <p:nvPr/>
        </p:nvPicPr>
        <p:blipFill>
          <a:blip r:embed="rId2">
            <a:clrChange>
              <a:clrFrom>
                <a:srgbClr val="FFFFFF"/>
              </a:clrFrom>
              <a:clrTo>
                <a:srgbClr val="FFFFFF">
                  <a:alpha val="0"/>
                </a:srgbClr>
              </a:clrTo>
            </a:clrChange>
          </a:blip>
          <a:stretch>
            <a:fillRect/>
          </a:stretch>
        </p:blipFill>
        <p:spPr>
          <a:xfrm>
            <a:off x="1828800" y="2819400"/>
            <a:ext cx="5195887" cy="2434200"/>
          </a:xfrm>
          <a:prstGeom prst="rect">
            <a:avLst/>
          </a:prstGeom>
        </p:spPr>
      </p:pic>
      <p:sp>
        <p:nvSpPr>
          <p:cNvPr id="6" name="Rectangle 5"/>
          <p:cNvSpPr/>
          <p:nvPr/>
        </p:nvSpPr>
        <p:spPr>
          <a:xfrm>
            <a:off x="4576863" y="2843414"/>
            <a:ext cx="1580745" cy="1845318"/>
          </a:xfrm>
          <a:prstGeom prst="rect">
            <a:avLst/>
          </a:prstGeom>
          <a:solidFill>
            <a:srgbClr val="FF0000">
              <a:alpha val="20000"/>
            </a:srgbClr>
          </a:solidFill>
          <a:ln w="508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002605" y="2874218"/>
            <a:ext cx="1112196" cy="1814514"/>
          </a:xfrm>
          <a:prstGeom prst="rect">
            <a:avLst/>
          </a:prstGeom>
          <a:solidFill>
            <a:srgbClr val="CC00FF">
              <a:alpha val="20000"/>
            </a:srgbClr>
          </a:solidFill>
          <a:ln w="50800">
            <a:solidFill>
              <a:srgbClr val="CC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4576863" y="4688732"/>
            <a:ext cx="0" cy="11786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178684" y="4664266"/>
            <a:ext cx="0" cy="11786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576863" y="5410200"/>
            <a:ext cx="160182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002605" y="4664266"/>
            <a:ext cx="0" cy="11786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13179" y="4664266"/>
            <a:ext cx="0" cy="11786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002605" y="5410200"/>
            <a:ext cx="1110574"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822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smtClean="0">
                <a:latin typeface="Times New Roman" panose="02020603050405020304" pitchFamily="18" charset="0"/>
                <a:cs typeface="Times New Roman" panose="02020603050405020304" pitchFamily="18" charset="0"/>
              </a:rPr>
              <a:t>Queries Over Big Data</a:t>
            </a:r>
          </a:p>
        </p:txBody>
      </p:sp>
      <p:sp>
        <p:nvSpPr>
          <p:cNvPr id="12291" name="Content Placeholder 2"/>
          <p:cNvSpPr>
            <a:spLocks noGrp="1"/>
          </p:cNvSpPr>
          <p:nvPr>
            <p:ph idx="1"/>
          </p:nvPr>
        </p:nvSpPr>
        <p:spPr/>
        <p:txBody>
          <a:bodyPr>
            <a:normAutofit fontScale="77500" lnSpcReduction="20000"/>
          </a:bodyPr>
          <a:lstStyle/>
          <a:p>
            <a:pPr algn="just">
              <a:defRPr/>
            </a:pPr>
            <a:r>
              <a:rPr lang="en-US" altLang="en-US" sz="2800" dirty="0" smtClean="0">
                <a:solidFill>
                  <a:schemeClr val="bg1">
                    <a:lumMod val="50000"/>
                  </a:schemeClr>
                </a:solidFill>
                <a:latin typeface="Times New Roman" panose="02020603050405020304" pitchFamily="18" charset="0"/>
                <a:cs typeface="Times New Roman" panose="02020603050405020304" pitchFamily="18" charset="0"/>
              </a:rPr>
              <a:t>Range Query</a:t>
            </a:r>
          </a:p>
          <a:p>
            <a:pPr algn="just">
              <a:defRPr/>
            </a:pPr>
            <a:r>
              <a:rPr lang="en-US" altLang="en-US" sz="2800" dirty="0" smtClean="0">
                <a:solidFill>
                  <a:schemeClr val="bg1">
                    <a:lumMod val="50000"/>
                  </a:schemeClr>
                </a:solidFill>
                <a:latin typeface="Times New Roman" panose="02020603050405020304" pitchFamily="18" charset="0"/>
                <a:cs typeface="Times New Roman" panose="02020603050405020304" pitchFamily="18" charset="0"/>
              </a:rPr>
              <a:t>Nearest Neighbor (NN) Query</a:t>
            </a:r>
          </a:p>
          <a:p>
            <a:pPr algn="just">
              <a:defRPr/>
            </a:pPr>
            <a:r>
              <a:rPr lang="en-US" altLang="en-US" sz="2800" i="1" dirty="0" smtClean="0">
                <a:solidFill>
                  <a:schemeClr val="bg1">
                    <a:lumMod val="50000"/>
                  </a:schemeClr>
                </a:solidFill>
                <a:latin typeface="Times New Roman" panose="02020603050405020304" pitchFamily="18" charset="0"/>
                <a:cs typeface="Times New Roman" panose="02020603050405020304" pitchFamily="18" charset="0"/>
              </a:rPr>
              <a:t>k-</a:t>
            </a:r>
            <a:r>
              <a:rPr lang="en-US" altLang="en-US" sz="2800" dirty="0">
                <a:solidFill>
                  <a:schemeClr val="bg1">
                    <a:lumMod val="50000"/>
                  </a:schemeClr>
                </a:solidFill>
                <a:latin typeface="Times New Roman" panose="02020603050405020304" pitchFamily="18" charset="0"/>
                <a:cs typeface="Times New Roman" panose="02020603050405020304" pitchFamily="18" charset="0"/>
              </a:rPr>
              <a:t>Nearest Neighbor </a:t>
            </a:r>
            <a:r>
              <a:rPr lang="en-US" altLang="en-US" sz="2800" dirty="0" smtClean="0">
                <a:solidFill>
                  <a:schemeClr val="bg1">
                    <a:lumMod val="50000"/>
                  </a:schemeClr>
                </a:solidFill>
                <a:latin typeface="Times New Roman" panose="02020603050405020304" pitchFamily="18" charset="0"/>
                <a:cs typeface="Times New Roman" panose="02020603050405020304" pitchFamily="18" charset="0"/>
              </a:rPr>
              <a:t>(</a:t>
            </a:r>
            <a:r>
              <a:rPr lang="en-US" altLang="en-US" sz="2800" i="1" dirty="0" err="1" smtClean="0">
                <a:solidFill>
                  <a:schemeClr val="bg1">
                    <a:lumMod val="50000"/>
                  </a:schemeClr>
                </a:solidFill>
                <a:latin typeface="Times New Roman" panose="02020603050405020304" pitchFamily="18" charset="0"/>
                <a:cs typeface="Times New Roman" panose="02020603050405020304" pitchFamily="18" charset="0"/>
              </a:rPr>
              <a:t>k</a:t>
            </a:r>
            <a:r>
              <a:rPr lang="en-US" altLang="en-US" sz="2800" dirty="0" err="1" smtClean="0">
                <a:solidFill>
                  <a:schemeClr val="bg1">
                    <a:lumMod val="50000"/>
                  </a:schemeClr>
                </a:solidFill>
                <a:latin typeface="Times New Roman" panose="02020603050405020304" pitchFamily="18" charset="0"/>
                <a:cs typeface="Times New Roman" panose="02020603050405020304" pitchFamily="18" charset="0"/>
              </a:rPr>
              <a:t>NN</a:t>
            </a:r>
            <a:r>
              <a:rPr lang="en-US" altLang="en-US" sz="2800" dirty="0">
                <a:solidFill>
                  <a:schemeClr val="bg1">
                    <a:lumMod val="50000"/>
                  </a:schemeClr>
                </a:solidFill>
                <a:latin typeface="Times New Roman" panose="02020603050405020304" pitchFamily="18" charset="0"/>
                <a:cs typeface="Times New Roman" panose="02020603050405020304" pitchFamily="18" charset="0"/>
              </a:rPr>
              <a:t>) </a:t>
            </a:r>
            <a:r>
              <a:rPr lang="en-US" altLang="en-US" sz="2800" dirty="0" smtClean="0">
                <a:solidFill>
                  <a:schemeClr val="bg1">
                    <a:lumMod val="50000"/>
                  </a:schemeClr>
                </a:solidFill>
                <a:latin typeface="Times New Roman" panose="02020603050405020304" pitchFamily="18" charset="0"/>
                <a:cs typeface="Times New Roman" panose="02020603050405020304" pitchFamily="18" charset="0"/>
              </a:rPr>
              <a:t>Query</a:t>
            </a:r>
          </a:p>
          <a:p>
            <a:pPr algn="just">
              <a:defRPr/>
            </a:pPr>
            <a:r>
              <a:rPr lang="en-US" altLang="en-US" sz="2800" dirty="0" smtClean="0">
                <a:solidFill>
                  <a:schemeClr val="bg1">
                    <a:lumMod val="50000"/>
                  </a:schemeClr>
                </a:solidFill>
                <a:latin typeface="Times New Roman" panose="02020603050405020304" pitchFamily="18" charset="0"/>
                <a:cs typeface="Times New Roman" panose="02020603050405020304" pitchFamily="18" charset="0"/>
              </a:rPr>
              <a:t>Group Nearest Neighbor (GNN) Query</a:t>
            </a:r>
            <a:endParaRPr lang="en-US" altLang="en-US" sz="2800" dirty="0">
              <a:solidFill>
                <a:schemeClr val="bg1">
                  <a:lumMod val="50000"/>
                </a:schemeClr>
              </a:solidFill>
              <a:latin typeface="Times New Roman" panose="02020603050405020304" pitchFamily="18" charset="0"/>
              <a:cs typeface="Times New Roman" panose="02020603050405020304" pitchFamily="18" charset="0"/>
            </a:endParaRPr>
          </a:p>
          <a:p>
            <a:pPr algn="just">
              <a:defRPr/>
            </a:pPr>
            <a:r>
              <a:rPr lang="en-US" altLang="en-US" sz="2800" dirty="0" smtClean="0">
                <a:solidFill>
                  <a:schemeClr val="bg1">
                    <a:lumMod val="50000"/>
                  </a:schemeClr>
                </a:solidFill>
                <a:latin typeface="Times New Roman" panose="02020603050405020304" pitchFamily="18" charset="0"/>
                <a:cs typeface="Times New Roman" panose="02020603050405020304" pitchFamily="18" charset="0"/>
              </a:rPr>
              <a:t>Reverse Nearest Neighbor (RNN) Query</a:t>
            </a:r>
          </a:p>
          <a:p>
            <a:pPr algn="just">
              <a:defRPr/>
            </a:pPr>
            <a:r>
              <a:rPr lang="en-US" altLang="en-US" sz="2800" dirty="0" smtClean="0">
                <a:solidFill>
                  <a:schemeClr val="bg1">
                    <a:lumMod val="50000"/>
                  </a:schemeClr>
                </a:solidFill>
                <a:latin typeface="Times New Roman" panose="02020603050405020304" pitchFamily="18" charset="0"/>
                <a:cs typeface="Times New Roman" panose="02020603050405020304" pitchFamily="18" charset="0"/>
              </a:rPr>
              <a:t>Top-</a:t>
            </a:r>
            <a:r>
              <a:rPr lang="en-US" altLang="en-US" sz="2800" i="1" dirty="0" smtClean="0">
                <a:solidFill>
                  <a:schemeClr val="bg1">
                    <a:lumMod val="50000"/>
                  </a:schemeClr>
                </a:solidFill>
                <a:latin typeface="Times New Roman" panose="02020603050405020304" pitchFamily="18" charset="0"/>
                <a:cs typeface="Times New Roman" panose="02020603050405020304" pitchFamily="18" charset="0"/>
              </a:rPr>
              <a:t>k</a:t>
            </a:r>
            <a:r>
              <a:rPr lang="en-US" altLang="en-US" sz="2800" dirty="0" smtClean="0">
                <a:solidFill>
                  <a:schemeClr val="bg1">
                    <a:lumMod val="50000"/>
                  </a:schemeClr>
                </a:solidFill>
                <a:latin typeface="Times New Roman" panose="02020603050405020304" pitchFamily="18" charset="0"/>
                <a:cs typeface="Times New Roman" panose="02020603050405020304" pitchFamily="18" charset="0"/>
              </a:rPr>
              <a:t> Query</a:t>
            </a:r>
          </a:p>
          <a:p>
            <a:pPr algn="just">
              <a:defRPr/>
            </a:pPr>
            <a:r>
              <a:rPr lang="en-US" altLang="en-US" sz="2800" dirty="0" smtClean="0">
                <a:solidFill>
                  <a:schemeClr val="bg1">
                    <a:lumMod val="50000"/>
                  </a:schemeClr>
                </a:solidFill>
                <a:latin typeface="Times New Roman" panose="02020603050405020304" pitchFamily="18" charset="0"/>
                <a:cs typeface="Times New Roman" panose="02020603050405020304" pitchFamily="18" charset="0"/>
              </a:rPr>
              <a:t>Skyline Query</a:t>
            </a:r>
          </a:p>
          <a:p>
            <a:pPr algn="just">
              <a:defRPr/>
            </a:pPr>
            <a:r>
              <a:rPr lang="en-US" altLang="en-US" sz="2800" dirty="0" smtClean="0">
                <a:solidFill>
                  <a:schemeClr val="bg1">
                    <a:lumMod val="50000"/>
                  </a:schemeClr>
                </a:solidFill>
                <a:latin typeface="Times New Roman" panose="02020603050405020304" pitchFamily="18" charset="0"/>
                <a:cs typeface="Times New Roman" panose="02020603050405020304" pitchFamily="18" charset="0"/>
              </a:rPr>
              <a:t>Top-</a:t>
            </a:r>
            <a:r>
              <a:rPr lang="en-US" altLang="en-US" sz="2800" i="1" dirty="0" smtClean="0">
                <a:solidFill>
                  <a:schemeClr val="bg1">
                    <a:lumMod val="50000"/>
                  </a:schemeClr>
                </a:solidFill>
                <a:latin typeface="Times New Roman" panose="02020603050405020304" pitchFamily="18" charset="0"/>
                <a:cs typeface="Times New Roman" panose="02020603050405020304" pitchFamily="18" charset="0"/>
              </a:rPr>
              <a:t>k</a:t>
            </a:r>
            <a:r>
              <a:rPr lang="en-US" altLang="en-US" sz="2800" dirty="0" smtClean="0">
                <a:solidFill>
                  <a:schemeClr val="bg1">
                    <a:lumMod val="50000"/>
                  </a:schemeClr>
                </a:solidFill>
                <a:latin typeface="Times New Roman" panose="02020603050405020304" pitchFamily="18" charset="0"/>
                <a:cs typeface="Times New Roman" panose="02020603050405020304" pitchFamily="18" charset="0"/>
              </a:rPr>
              <a:t> Dominating Query</a:t>
            </a:r>
          </a:p>
          <a:p>
            <a:pPr algn="just">
              <a:defRPr/>
            </a:pPr>
            <a:r>
              <a:rPr lang="en-US" altLang="en-US" sz="2800" dirty="0" smtClean="0">
                <a:latin typeface="Times New Roman" panose="02020603050405020304" pitchFamily="18" charset="0"/>
                <a:cs typeface="Times New Roman" panose="02020603050405020304" pitchFamily="18" charset="0"/>
              </a:rPr>
              <a:t>Reverse Skyline Query</a:t>
            </a:r>
          </a:p>
          <a:p>
            <a:pPr algn="just">
              <a:defRPr/>
            </a:pPr>
            <a:r>
              <a:rPr lang="en-US" altLang="en-US" sz="2800" dirty="0" smtClean="0">
                <a:latin typeface="Times New Roman" panose="02020603050405020304" pitchFamily="18" charset="0"/>
                <a:cs typeface="Times New Roman" panose="02020603050405020304" pitchFamily="18" charset="0"/>
              </a:rPr>
              <a:t>Inverse Ranking Query</a:t>
            </a:r>
          </a:p>
          <a:p>
            <a:pPr algn="just">
              <a:defRPr/>
            </a:pPr>
            <a:r>
              <a:rPr lang="en-US" altLang="en-US" sz="2800" dirty="0" smtClean="0">
                <a:latin typeface="Times New Roman" panose="02020603050405020304" pitchFamily="18" charset="0"/>
                <a:cs typeface="Times New Roman" panose="02020603050405020304" pitchFamily="18" charset="0"/>
              </a:rPr>
              <a:t>Aggregate Queries</a:t>
            </a:r>
          </a:p>
          <a:p>
            <a:pPr algn="just">
              <a:defRPr/>
            </a:pPr>
            <a:r>
              <a:rPr lang="en-US" altLang="en-US" sz="2800" dirty="0" smtClean="0">
                <a:latin typeface="Times New Roman" panose="02020603050405020304" pitchFamily="18" charset="0"/>
                <a:cs typeface="Times New Roman" panose="02020603050405020304" pitchFamily="18" charset="0"/>
              </a:rPr>
              <a:t>Keyword Search Query</a:t>
            </a:r>
          </a:p>
          <a:p>
            <a:pPr algn="just">
              <a:defRPr/>
            </a:pPr>
            <a:r>
              <a:rPr lang="en-US" altLang="en-US" sz="2800" dirty="0" smtClean="0">
                <a:latin typeface="Times New Roman" panose="02020603050405020304" pitchFamily="18" charset="0"/>
                <a:cs typeface="Times New Roman" panose="02020603050405020304" pitchFamily="18" charset="0"/>
              </a:rPr>
              <a:t>Graph Queries</a:t>
            </a:r>
          </a:p>
          <a:p>
            <a:pPr algn="just">
              <a:defRPr/>
            </a:pPr>
            <a:endParaRPr lang="en-US" altLang="en-US" sz="2800" dirty="0" smtClean="0">
              <a:latin typeface="Times New Roman" panose="02020603050405020304" pitchFamily="18" charset="0"/>
              <a:cs typeface="Times New Roman" panose="02020603050405020304" pitchFamily="18" charset="0"/>
            </a:endParaRPr>
          </a:p>
          <a:p>
            <a:pPr algn="just">
              <a:defRPr/>
            </a:pPr>
            <a:endParaRPr lang="en-US" altLang="en-US" sz="2800" dirty="0" smtClean="0">
              <a:latin typeface="Times New Roman" panose="02020603050405020304" pitchFamily="18" charset="0"/>
              <a:cs typeface="Times New Roman" panose="02020603050405020304" pitchFamily="18" charset="0"/>
            </a:endParaRPr>
          </a:p>
          <a:p>
            <a:pPr algn="just">
              <a:defRPr/>
            </a:pPr>
            <a:endParaRPr lang="en-US" altLang="en-US" sz="2800" dirty="0" smtClean="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a:defRPr/>
            </a:pPr>
            <a:fld id="{A1D442EF-3B18-4B98-A531-9906D68737B3}" type="slidenum">
              <a:rPr lang="en-US" altLang="zh-CN" smtClean="0">
                <a:solidFill>
                  <a:srgbClr val="000000"/>
                </a:solidFill>
              </a:rPr>
              <a:pPr>
                <a:defRPr/>
              </a:pPr>
              <a:t>2</a:t>
            </a:fld>
            <a:endParaRPr lang="en-US" altLang="zh-CN" dirty="0">
              <a:solidFill>
                <a:srgbClr val="000000"/>
              </a:solidFill>
            </a:endParaRPr>
          </a:p>
        </p:txBody>
      </p:sp>
    </p:spTree>
    <p:extLst>
      <p:ext uri="{BB962C8B-B14F-4D97-AF65-F5344CB8AC3E}">
        <p14:creationId xmlns:p14="http://schemas.microsoft.com/office/powerpoint/2010/main" val="406600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smtClean="0">
                <a:latin typeface="Times New Roman" panose="02020603050405020304" pitchFamily="18" charset="0"/>
                <a:cs typeface="Times New Roman" panose="02020603050405020304" pitchFamily="18" charset="0"/>
              </a:rPr>
              <a:t>Categories of Histograms</a:t>
            </a:r>
          </a:p>
        </p:txBody>
      </p:sp>
      <p:sp>
        <p:nvSpPr>
          <p:cNvPr id="12291" name="Content Placeholder 2"/>
          <p:cNvSpPr>
            <a:spLocks noGrp="1"/>
          </p:cNvSpPr>
          <p:nvPr>
            <p:ph idx="1"/>
          </p:nvPr>
        </p:nvSpPr>
        <p:spPr/>
        <p:txBody>
          <a:bodyPr>
            <a:normAutofit/>
          </a:bodyPr>
          <a:lstStyle/>
          <a:p>
            <a:pPr algn="just">
              <a:defRPr/>
            </a:pPr>
            <a:r>
              <a:rPr lang="en-US" altLang="en-US" sz="2800" dirty="0" err="1" smtClean="0">
                <a:latin typeface="Times New Roman" panose="02020603050405020304" pitchFamily="18" charset="0"/>
                <a:cs typeface="Times New Roman" panose="02020603050405020304" pitchFamily="18" charset="0"/>
              </a:rPr>
              <a:t>Equi</a:t>
            </a:r>
            <a:r>
              <a:rPr lang="en-US" altLang="en-US" sz="2800" dirty="0" smtClean="0">
                <a:latin typeface="Times New Roman" panose="02020603050405020304" pitchFamily="18" charset="0"/>
                <a:cs typeface="Times New Roman" panose="02020603050405020304" pitchFamily="18" charset="0"/>
              </a:rPr>
              <a:t>-width histogram</a:t>
            </a:r>
          </a:p>
          <a:p>
            <a:pPr algn="just">
              <a:defRPr/>
            </a:pPr>
            <a:endParaRPr lang="en-US" altLang="en-US" sz="2800" dirty="0">
              <a:latin typeface="Times New Roman" panose="02020603050405020304" pitchFamily="18" charset="0"/>
              <a:cs typeface="Times New Roman" panose="02020603050405020304" pitchFamily="18" charset="0"/>
            </a:endParaRPr>
          </a:p>
          <a:p>
            <a:pPr algn="just">
              <a:defRPr/>
            </a:pPr>
            <a:endParaRPr lang="en-US" altLang="en-US" sz="2800" dirty="0" smtClean="0">
              <a:latin typeface="Times New Roman" panose="02020603050405020304" pitchFamily="18" charset="0"/>
              <a:cs typeface="Times New Roman" panose="02020603050405020304" pitchFamily="18" charset="0"/>
            </a:endParaRPr>
          </a:p>
          <a:p>
            <a:pPr algn="just">
              <a:defRPr/>
            </a:pPr>
            <a:endParaRPr lang="en-US" altLang="en-US" sz="2800" dirty="0">
              <a:latin typeface="Times New Roman" panose="02020603050405020304" pitchFamily="18" charset="0"/>
              <a:cs typeface="Times New Roman" panose="02020603050405020304" pitchFamily="18" charset="0"/>
            </a:endParaRPr>
          </a:p>
          <a:p>
            <a:pPr algn="just">
              <a:defRPr/>
            </a:pPr>
            <a:r>
              <a:rPr lang="en-US" altLang="en-US" sz="2800" dirty="0" err="1" smtClean="0">
                <a:latin typeface="Times New Roman" panose="02020603050405020304" pitchFamily="18" charset="0"/>
                <a:cs typeface="Times New Roman" panose="02020603050405020304" pitchFamily="18" charset="0"/>
              </a:rPr>
              <a:t>Equi</a:t>
            </a:r>
            <a:r>
              <a:rPr lang="en-US" altLang="en-US" sz="2800" dirty="0" smtClean="0">
                <a:latin typeface="Times New Roman" panose="02020603050405020304" pitchFamily="18" charset="0"/>
                <a:cs typeface="Times New Roman" panose="02020603050405020304" pitchFamily="18" charset="0"/>
              </a:rPr>
              <a:t>-depth </a:t>
            </a:r>
            <a:r>
              <a:rPr lang="en-US" altLang="en-US" sz="2800" dirty="0">
                <a:latin typeface="Times New Roman" panose="02020603050405020304" pitchFamily="18" charset="0"/>
                <a:cs typeface="Times New Roman" panose="02020603050405020304" pitchFamily="18" charset="0"/>
              </a:rPr>
              <a:t>histogram</a:t>
            </a:r>
          </a:p>
          <a:p>
            <a:pPr algn="just">
              <a:defRPr/>
            </a:pPr>
            <a:endParaRPr lang="en-US" altLang="en-US" sz="2800" dirty="0" smtClean="0">
              <a:latin typeface="Times New Roman" panose="02020603050405020304" pitchFamily="18" charset="0"/>
              <a:cs typeface="Times New Roman" panose="02020603050405020304" pitchFamily="18" charset="0"/>
            </a:endParaRPr>
          </a:p>
          <a:p>
            <a:pPr algn="just">
              <a:defRPr/>
            </a:pPr>
            <a:endParaRPr lang="en-US" altLang="en-US" sz="2800" dirty="0">
              <a:latin typeface="Times New Roman" panose="02020603050405020304" pitchFamily="18" charset="0"/>
              <a:cs typeface="Times New Roman" panose="02020603050405020304" pitchFamily="18" charset="0"/>
            </a:endParaRPr>
          </a:p>
          <a:p>
            <a:pPr marL="0" indent="0" algn="just">
              <a:buNone/>
              <a:defRPr/>
            </a:pPr>
            <a:endParaRPr lang="en-US" altLang="en-US" sz="2800" dirty="0">
              <a:latin typeface="Times New Roman" panose="02020603050405020304" pitchFamily="18" charset="0"/>
              <a:cs typeface="Times New Roman" panose="02020603050405020304" pitchFamily="18" charset="0"/>
            </a:endParaRPr>
          </a:p>
          <a:p>
            <a:pPr marL="0" indent="0" algn="just">
              <a:buNone/>
              <a:defRPr/>
            </a:pPr>
            <a:endParaRPr lang="en-US" altLang="en-US" sz="2800" dirty="0" smtClean="0">
              <a:latin typeface="Times New Roman" panose="02020603050405020304" pitchFamily="18" charset="0"/>
              <a:cs typeface="Times New Roman" panose="02020603050405020304" pitchFamily="18" charset="0"/>
            </a:endParaRPr>
          </a:p>
          <a:p>
            <a:pPr algn="just">
              <a:defRPr/>
            </a:pPr>
            <a:endParaRPr lang="en-US" altLang="en-US" sz="2800" dirty="0" smtClean="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a:defRPr/>
            </a:pPr>
            <a:fld id="{A1D442EF-3B18-4B98-A531-9906D68737B3}" type="slidenum">
              <a:rPr lang="en-US" altLang="zh-CN" smtClean="0">
                <a:solidFill>
                  <a:srgbClr val="000000"/>
                </a:solidFill>
              </a:rPr>
              <a:pPr>
                <a:defRPr/>
              </a:pPr>
              <a:t>20</a:t>
            </a:fld>
            <a:endParaRPr lang="en-US" altLang="zh-CN" dirty="0">
              <a:solidFill>
                <a:srgbClr val="000000"/>
              </a:solidFill>
            </a:endParaRPr>
          </a:p>
        </p:txBody>
      </p:sp>
      <p:pic>
        <p:nvPicPr>
          <p:cNvPr id="5" name="Picture 4"/>
          <p:cNvPicPr>
            <a:picLocks noChangeAspect="1"/>
          </p:cNvPicPr>
          <p:nvPr/>
        </p:nvPicPr>
        <p:blipFill>
          <a:blip r:embed="rId2">
            <a:clrChange>
              <a:clrFrom>
                <a:srgbClr val="FFFFFF"/>
              </a:clrFrom>
              <a:clrTo>
                <a:srgbClr val="FFFFFF">
                  <a:alpha val="0"/>
                </a:srgbClr>
              </a:clrTo>
            </a:clrChange>
          </a:blip>
          <a:stretch>
            <a:fillRect/>
          </a:stretch>
        </p:blipFill>
        <p:spPr>
          <a:xfrm>
            <a:off x="2438400" y="2133600"/>
            <a:ext cx="3415685" cy="1600200"/>
          </a:xfrm>
          <a:prstGeom prst="rect">
            <a:avLst/>
          </a:prstGeom>
        </p:spPr>
      </p:pic>
      <p:pic>
        <p:nvPicPr>
          <p:cNvPr id="3" name="Picture 2"/>
          <p:cNvPicPr>
            <a:picLocks noChangeAspect="1"/>
          </p:cNvPicPr>
          <p:nvPr/>
        </p:nvPicPr>
        <p:blipFill>
          <a:blip r:embed="rId3">
            <a:clrChange>
              <a:clrFrom>
                <a:srgbClr val="FFFFFF"/>
              </a:clrFrom>
              <a:clrTo>
                <a:srgbClr val="FFFFFF">
                  <a:alpha val="0"/>
                </a:srgbClr>
              </a:clrTo>
            </a:clrChange>
          </a:blip>
          <a:stretch>
            <a:fillRect/>
          </a:stretch>
        </p:blipFill>
        <p:spPr>
          <a:xfrm>
            <a:off x="2514600" y="4150600"/>
            <a:ext cx="3253033" cy="2036681"/>
          </a:xfrm>
          <a:prstGeom prst="rect">
            <a:avLst/>
          </a:prstGeom>
        </p:spPr>
      </p:pic>
    </p:spTree>
    <p:extLst>
      <p:ext uri="{BB962C8B-B14F-4D97-AF65-F5344CB8AC3E}">
        <p14:creationId xmlns:p14="http://schemas.microsoft.com/office/powerpoint/2010/main" val="386221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smtClean="0">
                <a:latin typeface="Times New Roman" panose="02020603050405020304" pitchFamily="18" charset="0"/>
                <a:cs typeface="Times New Roman" panose="02020603050405020304" pitchFamily="18" charset="0"/>
              </a:rPr>
              <a:t>Random Sampling</a:t>
            </a:r>
          </a:p>
        </p:txBody>
      </p:sp>
      <p:sp>
        <p:nvSpPr>
          <p:cNvPr id="12291" name="Content Placeholder 2"/>
          <p:cNvSpPr>
            <a:spLocks noGrp="1"/>
          </p:cNvSpPr>
          <p:nvPr>
            <p:ph idx="1"/>
          </p:nvPr>
        </p:nvSpPr>
        <p:spPr/>
        <p:txBody>
          <a:bodyPr>
            <a:normAutofit/>
          </a:bodyPr>
          <a:lstStyle/>
          <a:p>
            <a:pPr algn="just">
              <a:defRPr/>
            </a:pPr>
            <a:r>
              <a:rPr lang="en-US" altLang="en-US" sz="2800" dirty="0" smtClean="0">
                <a:latin typeface="Times New Roman" panose="02020603050405020304" pitchFamily="18" charset="0"/>
                <a:cs typeface="Times New Roman" panose="02020603050405020304" pitchFamily="18" charset="0"/>
              </a:rPr>
              <a:t>COUNT estimation from samples</a:t>
            </a:r>
          </a:p>
          <a:p>
            <a:pPr lvl="1" algn="just">
              <a:defRPr/>
            </a:pPr>
            <a:r>
              <a:rPr lang="en-US" altLang="en-US" sz="2400" dirty="0" smtClean="0">
                <a:latin typeface="Times New Roman" panose="02020603050405020304" pitchFamily="18" charset="0"/>
                <a:cs typeface="Times New Roman" panose="02020603050405020304" pitchFamily="18" charset="0"/>
              </a:rPr>
              <a:t>10 objects, 3 random samples</a:t>
            </a:r>
          </a:p>
          <a:p>
            <a:pPr lvl="1" algn="just">
              <a:defRPr/>
            </a:pPr>
            <a:r>
              <a:rPr lang="en-US" altLang="en-US" sz="2400" dirty="0" smtClean="0">
                <a:latin typeface="Times New Roman" panose="02020603050405020304" pitchFamily="18" charset="0"/>
                <a:cs typeface="Times New Roman" panose="02020603050405020304" pitchFamily="18" charset="0"/>
              </a:rPr>
              <a:t>1 sample in the query range</a:t>
            </a:r>
          </a:p>
          <a:p>
            <a:pPr lvl="1" algn="just">
              <a:defRPr/>
            </a:pPr>
            <a:r>
              <a:rPr lang="en-US" altLang="en-US" sz="2400" dirty="0" smtClean="0">
                <a:latin typeface="Times New Roman" panose="02020603050405020304" pitchFamily="18" charset="0"/>
                <a:cs typeface="Times New Roman" panose="02020603050405020304" pitchFamily="18" charset="0"/>
              </a:rPr>
              <a:t>The estimated COUNT = 10 * (1/3) = 3.333…</a:t>
            </a:r>
          </a:p>
        </p:txBody>
      </p:sp>
      <p:sp>
        <p:nvSpPr>
          <p:cNvPr id="2" name="Slide Number Placeholder 1"/>
          <p:cNvSpPr>
            <a:spLocks noGrp="1"/>
          </p:cNvSpPr>
          <p:nvPr>
            <p:ph type="sldNum" sz="quarter" idx="12"/>
          </p:nvPr>
        </p:nvSpPr>
        <p:spPr/>
        <p:txBody>
          <a:bodyPr/>
          <a:lstStyle/>
          <a:p>
            <a:pPr>
              <a:defRPr/>
            </a:pPr>
            <a:fld id="{A1D442EF-3B18-4B98-A531-9906D68737B3}" type="slidenum">
              <a:rPr lang="en-US" altLang="zh-CN" smtClean="0">
                <a:solidFill>
                  <a:srgbClr val="000000"/>
                </a:solidFill>
              </a:rPr>
              <a:pPr>
                <a:defRPr/>
              </a:pPr>
              <a:t>21</a:t>
            </a:fld>
            <a:endParaRPr lang="en-US" altLang="zh-CN" dirty="0">
              <a:solidFill>
                <a:srgbClr val="000000"/>
              </a:solidFill>
            </a:endParaRPr>
          </a:p>
        </p:txBody>
      </p:sp>
      <p:sp>
        <p:nvSpPr>
          <p:cNvPr id="5" name="Oval 4"/>
          <p:cNvSpPr/>
          <p:nvPr/>
        </p:nvSpPr>
        <p:spPr>
          <a:xfrm>
            <a:off x="2133600" y="4114800"/>
            <a:ext cx="152400" cy="152400"/>
          </a:xfrm>
          <a:prstGeom prst="ellipse">
            <a:avLst/>
          </a:prstGeom>
          <a:solidFill>
            <a:srgbClr val="00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524000" y="5105400"/>
            <a:ext cx="152400" cy="152400"/>
          </a:xfrm>
          <a:prstGeom prst="ellipse">
            <a:avLst/>
          </a:prstGeom>
          <a:solidFill>
            <a:srgbClr val="00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114800" y="4038600"/>
            <a:ext cx="152400" cy="152400"/>
          </a:xfrm>
          <a:prstGeom prst="ellipse">
            <a:avLst/>
          </a:prstGeom>
          <a:solidFill>
            <a:srgbClr val="00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590800" y="5638800"/>
            <a:ext cx="152400" cy="152400"/>
          </a:xfrm>
          <a:prstGeom prst="ellipse">
            <a:avLst/>
          </a:prstGeom>
          <a:solidFill>
            <a:srgbClr val="00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886200" y="4495800"/>
            <a:ext cx="152400" cy="152400"/>
          </a:xfrm>
          <a:prstGeom prst="ellipse">
            <a:avLst/>
          </a:prstGeom>
          <a:solidFill>
            <a:srgbClr val="00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736077" y="6096000"/>
            <a:ext cx="152400" cy="152400"/>
          </a:xfrm>
          <a:prstGeom prst="ellipse">
            <a:avLst/>
          </a:prstGeom>
          <a:solidFill>
            <a:srgbClr val="00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648200" y="6553200"/>
            <a:ext cx="152400" cy="152400"/>
          </a:xfrm>
          <a:prstGeom prst="ellipse">
            <a:avLst/>
          </a:prstGeom>
          <a:solidFill>
            <a:srgbClr val="00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583349" y="3923489"/>
            <a:ext cx="152400" cy="152400"/>
          </a:xfrm>
          <a:prstGeom prst="ellipse">
            <a:avLst/>
          </a:prstGeom>
          <a:solidFill>
            <a:srgbClr val="00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383128" y="3543300"/>
            <a:ext cx="2209800" cy="1447800"/>
          </a:xfrm>
          <a:prstGeom prst="rect">
            <a:avLst/>
          </a:prstGeom>
          <a:solidFill>
            <a:srgbClr val="FF0000">
              <a:alpha val="20000"/>
            </a:srgb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flipV="1">
            <a:off x="5638800" y="3999689"/>
            <a:ext cx="838200" cy="1913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496932" y="3741414"/>
            <a:ext cx="1383712" cy="369332"/>
          </a:xfrm>
          <a:prstGeom prst="rect">
            <a:avLst/>
          </a:prstGeom>
          <a:noFill/>
        </p:spPr>
        <p:txBody>
          <a:bodyPr wrap="none" rtlCol="0">
            <a:spAutoFit/>
          </a:bodyPr>
          <a:lstStyle/>
          <a:p>
            <a:r>
              <a:rPr lang="en-US" b="1" i="1" dirty="0" smtClean="0">
                <a:solidFill>
                  <a:srgbClr val="FF0000"/>
                </a:solidFill>
                <a:latin typeface="Times New Roman" panose="02020603050405020304" pitchFamily="18" charset="0"/>
                <a:cs typeface="Times New Roman" panose="02020603050405020304" pitchFamily="18" charset="0"/>
              </a:rPr>
              <a:t>query range</a:t>
            </a:r>
            <a:endParaRPr lang="en-US" b="1" i="1" dirty="0">
              <a:solidFill>
                <a:srgbClr val="FF0000"/>
              </a:solidFill>
              <a:latin typeface="Times New Roman" panose="02020603050405020304" pitchFamily="18" charset="0"/>
              <a:cs typeface="Times New Roman" panose="02020603050405020304" pitchFamily="18" charset="0"/>
            </a:endParaRPr>
          </a:p>
        </p:txBody>
      </p:sp>
      <p:sp>
        <p:nvSpPr>
          <p:cNvPr id="19" name="Oval 18"/>
          <p:cNvSpPr/>
          <p:nvPr/>
        </p:nvSpPr>
        <p:spPr>
          <a:xfrm>
            <a:off x="3124200" y="5181600"/>
            <a:ext cx="152400" cy="152400"/>
          </a:xfrm>
          <a:prstGeom prst="ellipse">
            <a:avLst/>
          </a:prstGeom>
          <a:solidFill>
            <a:srgbClr val="00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651771" y="5299075"/>
            <a:ext cx="152400" cy="152400"/>
          </a:xfrm>
          <a:prstGeom prst="ellipse">
            <a:avLst/>
          </a:prstGeom>
          <a:solidFill>
            <a:srgbClr val="00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a:off x="4328284" y="4228695"/>
            <a:ext cx="2346798" cy="724305"/>
          </a:xfrm>
          <a:prstGeom prst="line">
            <a:avLst/>
          </a:prstGeom>
          <a:ln>
            <a:solidFill>
              <a:srgbClr val="CC00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313079" y="5028389"/>
            <a:ext cx="3362003" cy="229411"/>
          </a:xfrm>
          <a:prstGeom prst="line">
            <a:avLst/>
          </a:prstGeom>
          <a:ln>
            <a:solidFill>
              <a:srgbClr val="CC00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877128" y="5135562"/>
            <a:ext cx="797954" cy="199250"/>
          </a:xfrm>
          <a:prstGeom prst="line">
            <a:avLst/>
          </a:prstGeom>
          <a:ln>
            <a:solidFill>
              <a:srgbClr val="CC00FF"/>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726200" y="4824833"/>
            <a:ext cx="941283" cy="369332"/>
          </a:xfrm>
          <a:prstGeom prst="rect">
            <a:avLst/>
          </a:prstGeom>
          <a:noFill/>
        </p:spPr>
        <p:txBody>
          <a:bodyPr wrap="none" rtlCol="0">
            <a:spAutoFit/>
          </a:bodyPr>
          <a:lstStyle/>
          <a:p>
            <a:r>
              <a:rPr lang="en-US" b="1" i="1" dirty="0" smtClean="0">
                <a:solidFill>
                  <a:srgbClr val="CC00FF"/>
                </a:solidFill>
                <a:latin typeface="Times New Roman" panose="02020603050405020304" pitchFamily="18" charset="0"/>
                <a:cs typeface="Times New Roman" panose="02020603050405020304" pitchFamily="18" charset="0"/>
              </a:rPr>
              <a:t>samples</a:t>
            </a:r>
            <a:endParaRPr lang="en-US" b="1" i="1" dirty="0">
              <a:solidFill>
                <a:srgbClr val="CC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819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mph" presetSubtype="2" fill="hold" nodeType="afterEffect">
                                  <p:stCondLst>
                                    <p:cond delay="0"/>
                                  </p:stCondLst>
                                  <p:childTnLst>
                                    <p:animClr clrSpc="rgb" dir="cw">
                                      <p:cBhvr>
                                        <p:cTn id="9" dur="2000" fill="hold"/>
                                        <p:tgtEl>
                                          <p:spTgt spid="7"/>
                                        </p:tgtEl>
                                        <p:attrNameLst>
                                          <p:attrName>fillcolor</p:attrName>
                                        </p:attrNameLst>
                                      </p:cBhvr>
                                      <p:to>
                                        <a:srgbClr val="FF00FF"/>
                                      </p:to>
                                    </p:animClr>
                                    <p:set>
                                      <p:cBhvr>
                                        <p:cTn id="10" dur="2000" fill="hold"/>
                                        <p:tgtEl>
                                          <p:spTgt spid="7"/>
                                        </p:tgtEl>
                                        <p:attrNameLst>
                                          <p:attrName>fill.type</p:attrName>
                                        </p:attrNameLst>
                                      </p:cBhvr>
                                      <p:to>
                                        <p:strVal val="solid"/>
                                      </p:to>
                                    </p:set>
                                    <p:set>
                                      <p:cBhvr>
                                        <p:cTn id="11" dur="2000" fill="hold"/>
                                        <p:tgtEl>
                                          <p:spTgt spid="7"/>
                                        </p:tgtEl>
                                        <p:attrNameLst>
                                          <p:attrName>fill.on</p:attrName>
                                        </p:attrNameLst>
                                      </p:cBhvr>
                                      <p:to>
                                        <p:strVal val="true"/>
                                      </p:to>
                                    </p:set>
                                  </p:childTnLst>
                                </p:cTn>
                              </p:par>
                              <p:par>
                                <p:cTn id="12" presetID="1" presetClass="emph" presetSubtype="2" fill="hold" nodeType="withEffect">
                                  <p:stCondLst>
                                    <p:cond delay="0"/>
                                  </p:stCondLst>
                                  <p:childTnLst>
                                    <p:animClr clrSpc="rgb" dir="cw">
                                      <p:cBhvr>
                                        <p:cTn id="13" dur="2000" fill="hold"/>
                                        <p:tgtEl>
                                          <p:spTgt spid="19"/>
                                        </p:tgtEl>
                                        <p:attrNameLst>
                                          <p:attrName>fillcolor</p:attrName>
                                        </p:attrNameLst>
                                      </p:cBhvr>
                                      <p:to>
                                        <a:srgbClr val="FF00FF"/>
                                      </p:to>
                                    </p:animClr>
                                    <p:set>
                                      <p:cBhvr>
                                        <p:cTn id="14" dur="2000" fill="hold"/>
                                        <p:tgtEl>
                                          <p:spTgt spid="19"/>
                                        </p:tgtEl>
                                        <p:attrNameLst>
                                          <p:attrName>fill.type</p:attrName>
                                        </p:attrNameLst>
                                      </p:cBhvr>
                                      <p:to>
                                        <p:strVal val="solid"/>
                                      </p:to>
                                    </p:set>
                                    <p:set>
                                      <p:cBhvr>
                                        <p:cTn id="15" dur="2000" fill="hold"/>
                                        <p:tgtEl>
                                          <p:spTgt spid="19"/>
                                        </p:tgtEl>
                                        <p:attrNameLst>
                                          <p:attrName>fill.on</p:attrName>
                                        </p:attrNameLst>
                                      </p:cBhvr>
                                      <p:to>
                                        <p:strVal val="true"/>
                                      </p:to>
                                    </p:set>
                                  </p:childTnLst>
                                </p:cTn>
                              </p:par>
                              <p:par>
                                <p:cTn id="16" presetID="1" presetClass="emph" presetSubtype="2" fill="hold" nodeType="withEffect">
                                  <p:stCondLst>
                                    <p:cond delay="0"/>
                                  </p:stCondLst>
                                  <p:childTnLst>
                                    <p:animClr clrSpc="rgb" dir="cw">
                                      <p:cBhvr>
                                        <p:cTn id="17" dur="2000" fill="hold"/>
                                        <p:tgtEl>
                                          <p:spTgt spid="20"/>
                                        </p:tgtEl>
                                        <p:attrNameLst>
                                          <p:attrName>fillcolor</p:attrName>
                                        </p:attrNameLst>
                                      </p:cBhvr>
                                      <p:to>
                                        <a:srgbClr val="FF00FF"/>
                                      </p:to>
                                    </p:animClr>
                                    <p:set>
                                      <p:cBhvr>
                                        <p:cTn id="18" dur="2000" fill="hold"/>
                                        <p:tgtEl>
                                          <p:spTgt spid="20"/>
                                        </p:tgtEl>
                                        <p:attrNameLst>
                                          <p:attrName>fill.type</p:attrName>
                                        </p:attrNameLst>
                                      </p:cBhvr>
                                      <p:to>
                                        <p:strVal val="solid"/>
                                      </p:to>
                                    </p:set>
                                    <p:set>
                                      <p:cBhvr>
                                        <p:cTn id="19" dur="2000" fill="hold"/>
                                        <p:tgtEl>
                                          <p:spTgt spid="20"/>
                                        </p:tgtEl>
                                        <p:attrNameLst>
                                          <p:attrName>fill.on</p:attrName>
                                        </p:attrNameLst>
                                      </p:cBhvr>
                                      <p:to>
                                        <p:strVal val="true"/>
                                      </p:to>
                                    </p:se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par>
                                <p:cTn id="24" presetID="22" presetClass="entr" presetSubtype="8"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left)">
                                      <p:cBhvr>
                                        <p:cTn id="26" dur="500"/>
                                        <p:tgtEl>
                                          <p:spTgt spid="24"/>
                                        </p:tgtEl>
                                      </p:cBhvr>
                                    </p:animEffect>
                                  </p:childTnLst>
                                </p:cTn>
                              </p:par>
                              <p:par>
                                <p:cTn id="27" presetID="22" presetClass="entr" presetSubtype="8"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left)">
                                      <p:cBhvr>
                                        <p:cTn id="29" dur="500"/>
                                        <p:tgtEl>
                                          <p:spTgt spid="26"/>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left)">
                                      <p:cBhvr>
                                        <p:cTn id="33" dur="500"/>
                                        <p:tgtEl>
                                          <p:spTgt spid="28"/>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childTnLst>
                          </p:cTn>
                        </p:par>
                        <p:par>
                          <p:cTn id="38" fill="hold">
                            <p:stCondLst>
                              <p:cond delay="0"/>
                            </p:stCondLst>
                            <p:childTnLst>
                              <p:par>
                                <p:cTn id="39" presetID="22" presetClass="entr" presetSubtype="8" fill="hold"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left)">
                                      <p:cBhvr>
                                        <p:cTn id="41" dur="500"/>
                                        <p:tgtEl>
                                          <p:spTgt spid="17"/>
                                        </p:tgtEl>
                                      </p:cBhvr>
                                    </p:animEffect>
                                  </p:childTnLst>
                                </p:cTn>
                              </p:par>
                            </p:childTnLst>
                          </p:cTn>
                        </p:par>
                        <p:par>
                          <p:cTn id="42" fill="hold">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left)">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p:bldP spid="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58" name="Rectangle 2"/>
          <p:cNvSpPr>
            <a:spLocks noGrp="1" noChangeArrowheads="1"/>
          </p:cNvSpPr>
          <p:nvPr>
            <p:ph type="title"/>
          </p:nvPr>
        </p:nvSpPr>
        <p:spPr>
          <a:xfrm>
            <a:off x="515803" y="258763"/>
            <a:ext cx="7543800" cy="914400"/>
          </a:xfrm>
        </p:spPr>
        <p:txBody>
          <a:bodyPr>
            <a:normAutofit fontScale="90000"/>
          </a:bodyPr>
          <a:lstStyle/>
          <a:p>
            <a:r>
              <a:rPr lang="en-US" altLang="en-US" sz="3600" dirty="0" smtClean="0">
                <a:latin typeface="Times New Roman" panose="02020603050405020304" pitchFamily="18" charset="0"/>
                <a:cs typeface="Times New Roman" panose="02020603050405020304" pitchFamily="18" charset="0"/>
              </a:rPr>
              <a:t>Other Methods: </a:t>
            </a:r>
            <a:r>
              <a:rPr lang="en-US" altLang="en-US" sz="3600" dirty="0" err="1" smtClean="0">
                <a:latin typeface="Times New Roman" panose="02020603050405020304" pitchFamily="18" charset="0"/>
                <a:cs typeface="Times New Roman" panose="02020603050405020304" pitchFamily="18" charset="0"/>
              </a:rPr>
              <a:t>Haar</a:t>
            </a:r>
            <a:r>
              <a:rPr lang="en-US" altLang="en-US" sz="3600" dirty="0" smtClean="0">
                <a:latin typeface="Times New Roman" panose="02020603050405020304" pitchFamily="18" charset="0"/>
                <a:cs typeface="Times New Roman" panose="02020603050405020304" pitchFamily="18" charset="0"/>
              </a:rPr>
              <a:t> </a:t>
            </a:r>
            <a:r>
              <a:rPr lang="en-US" altLang="en-US" sz="3600" dirty="0">
                <a:latin typeface="Times New Roman" panose="02020603050405020304" pitchFamily="18" charset="0"/>
                <a:cs typeface="Times New Roman" panose="02020603050405020304" pitchFamily="18" charset="0"/>
              </a:rPr>
              <a:t>Wavelet Coefficients </a:t>
            </a:r>
          </a:p>
        </p:txBody>
      </p:sp>
      <p:sp>
        <p:nvSpPr>
          <p:cNvPr id="889966" name="Rectangle 110"/>
          <p:cNvSpPr>
            <a:spLocks noGrp="1" noChangeArrowheads="1"/>
          </p:cNvSpPr>
          <p:nvPr>
            <p:ph type="body" idx="1"/>
          </p:nvPr>
        </p:nvSpPr>
        <p:spPr>
          <a:xfrm>
            <a:off x="9728" y="1068792"/>
            <a:ext cx="9144000" cy="838200"/>
          </a:xfrm>
          <a:noFill/>
          <a:ln/>
        </p:spPr>
        <p:txBody>
          <a:bodyPr/>
          <a:lstStyle/>
          <a:p>
            <a:pPr>
              <a:lnSpc>
                <a:spcPct val="110000"/>
              </a:lnSpc>
            </a:pPr>
            <a:r>
              <a:rPr lang="en-US" altLang="en-US" sz="2000" dirty="0">
                <a:latin typeface="Times New Roman" panose="02020603050405020304" pitchFamily="18" charset="0"/>
                <a:cs typeface="Times New Roman" panose="02020603050405020304" pitchFamily="18" charset="0"/>
              </a:rPr>
              <a:t>Hierarchical decomposition structure ( a.k.a.  </a:t>
            </a:r>
            <a:r>
              <a:rPr lang="en-US" altLang="en-US" sz="2000" b="1" i="1" dirty="0">
                <a:latin typeface="Times New Roman" panose="02020603050405020304" pitchFamily="18" charset="0"/>
                <a:cs typeface="Times New Roman" panose="02020603050405020304" pitchFamily="18" charset="0"/>
              </a:rPr>
              <a:t>Error Tree </a:t>
            </a:r>
            <a:r>
              <a:rPr lang="en-US" altLang="en-US" sz="2000" dirty="0">
                <a:latin typeface="Times New Roman" panose="02020603050405020304" pitchFamily="18" charset="0"/>
                <a:cs typeface="Times New Roman" panose="02020603050405020304" pitchFamily="18" charset="0"/>
              </a:rPr>
              <a:t>)</a:t>
            </a:r>
          </a:p>
          <a:p>
            <a:pPr lvl="1">
              <a:lnSpc>
                <a:spcPct val="110000"/>
              </a:lnSpc>
            </a:pPr>
            <a:r>
              <a:rPr lang="en-US" altLang="en-US" sz="1800" dirty="0">
                <a:latin typeface="Times New Roman" panose="02020603050405020304" pitchFamily="18" charset="0"/>
                <a:cs typeface="Times New Roman" panose="02020603050405020304" pitchFamily="18" charset="0"/>
              </a:rPr>
              <a:t>Conceptual tool to “visualize”  </a:t>
            </a:r>
            <a:r>
              <a:rPr lang="en-US" altLang="en-US" sz="1800" i="1" dirty="0">
                <a:latin typeface="Times New Roman" panose="02020603050405020304" pitchFamily="18" charset="0"/>
                <a:cs typeface="Times New Roman" panose="02020603050405020304" pitchFamily="18" charset="0"/>
              </a:rPr>
              <a:t>coefficient supports  </a:t>
            </a:r>
            <a:r>
              <a:rPr lang="en-US" altLang="en-US" sz="1800" dirty="0">
                <a:latin typeface="Times New Roman" panose="02020603050405020304" pitchFamily="18" charset="0"/>
                <a:cs typeface="Times New Roman" panose="02020603050405020304" pitchFamily="18" charset="0"/>
              </a:rPr>
              <a:t>&amp;  </a:t>
            </a:r>
            <a:r>
              <a:rPr lang="en-US" altLang="en-US" sz="1800" i="1" dirty="0">
                <a:latin typeface="Times New Roman" panose="02020603050405020304" pitchFamily="18" charset="0"/>
                <a:cs typeface="Times New Roman" panose="02020603050405020304" pitchFamily="18" charset="0"/>
              </a:rPr>
              <a:t>data reconstruction</a:t>
            </a:r>
          </a:p>
        </p:txBody>
      </p:sp>
      <p:sp>
        <p:nvSpPr>
          <p:cNvPr id="889969" name="Rectangle 113"/>
          <p:cNvSpPr>
            <a:spLocks noChangeArrowheads="1"/>
          </p:cNvSpPr>
          <p:nvPr/>
        </p:nvSpPr>
        <p:spPr bwMode="auto">
          <a:xfrm>
            <a:off x="0" y="2147887"/>
            <a:ext cx="48768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800">
                <a:solidFill>
                  <a:schemeClr val="tx1"/>
                </a:solidFill>
                <a:latin typeface="Comic Sans MS" panose="030F0702030302020204" pitchFamily="66" charset="0"/>
              </a:defRPr>
            </a:lvl1pPr>
            <a:lvl2pPr marL="742950" indent="-285750">
              <a:buChar char="–"/>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buChar char="–"/>
              <a:defRPr sz="2000">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100000"/>
              <a:buChar char="•"/>
              <a:defRPr>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100000"/>
              <a:buChar char="•"/>
              <a:defRPr>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100000"/>
              <a:buChar char="•"/>
              <a:defRPr>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100000"/>
              <a:buChar char="•"/>
              <a:defRPr>
                <a:solidFill>
                  <a:schemeClr val="tx1"/>
                </a:solidFill>
                <a:latin typeface="Comic Sans MS" panose="030F0702030302020204" pitchFamily="66" charset="0"/>
              </a:defRPr>
            </a:lvl9pPr>
          </a:lstStyle>
          <a:p>
            <a:pPr>
              <a:lnSpc>
                <a:spcPct val="110000"/>
              </a:lnSpc>
            </a:pPr>
            <a:r>
              <a:rPr lang="en-US" altLang="en-US" sz="1800" i="0" dirty="0">
                <a:latin typeface="Times New Roman" panose="02020603050405020304" pitchFamily="18" charset="0"/>
                <a:cs typeface="Times New Roman" panose="02020603050405020304" pitchFamily="18" charset="0"/>
              </a:rPr>
              <a:t>Reconstruct data values d(</a:t>
            </a:r>
            <a:r>
              <a:rPr lang="en-US" altLang="en-US" sz="1800" i="0" dirty="0" err="1">
                <a:latin typeface="Times New Roman" panose="02020603050405020304" pitchFamily="18" charset="0"/>
                <a:cs typeface="Times New Roman" panose="02020603050405020304" pitchFamily="18" charset="0"/>
              </a:rPr>
              <a:t>i</a:t>
            </a:r>
            <a:r>
              <a:rPr lang="en-US" altLang="en-US" sz="1800" i="0" dirty="0">
                <a:latin typeface="Times New Roman" panose="02020603050405020304" pitchFamily="18" charset="0"/>
                <a:cs typeface="Times New Roman" panose="02020603050405020304" pitchFamily="18" charset="0"/>
              </a:rPr>
              <a:t>)</a:t>
            </a:r>
          </a:p>
          <a:p>
            <a:pPr lvl="1">
              <a:lnSpc>
                <a:spcPct val="110000"/>
              </a:lnSpc>
            </a:pPr>
            <a:r>
              <a:rPr lang="en-US" altLang="en-US" sz="1600" i="0" dirty="0">
                <a:latin typeface="Times New Roman" panose="02020603050405020304" pitchFamily="18" charset="0"/>
                <a:cs typeface="Times New Roman" panose="02020603050405020304" pitchFamily="18" charset="0"/>
              </a:rPr>
              <a:t>d(</a:t>
            </a:r>
            <a:r>
              <a:rPr lang="en-US" altLang="en-US" sz="1600" i="0" dirty="0" err="1">
                <a:latin typeface="Times New Roman" panose="02020603050405020304" pitchFamily="18" charset="0"/>
                <a:cs typeface="Times New Roman" panose="02020603050405020304" pitchFamily="18" charset="0"/>
              </a:rPr>
              <a:t>i</a:t>
            </a:r>
            <a:r>
              <a:rPr lang="en-US" altLang="en-US" sz="1600" i="0" dirty="0">
                <a:latin typeface="Times New Roman" panose="02020603050405020304" pitchFamily="18" charset="0"/>
                <a:cs typeface="Times New Roman" panose="02020603050405020304" pitchFamily="18" charset="0"/>
              </a:rPr>
              <a:t>) </a:t>
            </a:r>
            <a:r>
              <a:rPr lang="en-US" altLang="en-US" sz="1600" i="0" dirty="0" smtClean="0">
                <a:latin typeface="Times New Roman" panose="02020603050405020304" pitchFamily="18" charset="0"/>
                <a:cs typeface="Times New Roman" panose="02020603050405020304" pitchFamily="18" charset="0"/>
              </a:rPr>
              <a:t>=         </a:t>
            </a:r>
            <a:r>
              <a:rPr lang="en-US" altLang="en-US" sz="1600" i="0" dirty="0">
                <a:latin typeface="Times New Roman" panose="02020603050405020304" pitchFamily="18" charset="0"/>
                <a:cs typeface="Times New Roman" panose="02020603050405020304" pitchFamily="18" charset="0"/>
              </a:rPr>
              <a:t>(+/-1) * (coefficient on path) </a:t>
            </a:r>
          </a:p>
          <a:p>
            <a:pPr lvl="1">
              <a:lnSpc>
                <a:spcPct val="110000"/>
              </a:lnSpc>
            </a:pPr>
            <a:endParaRPr lang="en-US" altLang="en-US" sz="1600" i="0" dirty="0">
              <a:latin typeface="Times New Roman" panose="02020603050405020304" pitchFamily="18" charset="0"/>
              <a:cs typeface="Times New Roman" panose="02020603050405020304" pitchFamily="18" charset="0"/>
            </a:endParaRPr>
          </a:p>
          <a:p>
            <a:pPr>
              <a:lnSpc>
                <a:spcPct val="110000"/>
              </a:lnSpc>
            </a:pPr>
            <a:r>
              <a:rPr lang="en-US" altLang="en-US" sz="1800" i="0" dirty="0">
                <a:latin typeface="Times New Roman" panose="02020603050405020304" pitchFamily="18" charset="0"/>
                <a:cs typeface="Times New Roman" panose="02020603050405020304" pitchFamily="18" charset="0"/>
              </a:rPr>
              <a:t>Range sum calculation d(</a:t>
            </a:r>
            <a:r>
              <a:rPr lang="en-US" altLang="en-US" sz="1800" i="0" dirty="0" err="1">
                <a:latin typeface="Times New Roman" panose="02020603050405020304" pitchFamily="18" charset="0"/>
                <a:cs typeface="Times New Roman" panose="02020603050405020304" pitchFamily="18" charset="0"/>
              </a:rPr>
              <a:t>l:h</a:t>
            </a:r>
            <a:r>
              <a:rPr lang="en-US" altLang="en-US" sz="1800" i="0" dirty="0">
                <a:latin typeface="Times New Roman" panose="02020603050405020304" pitchFamily="18" charset="0"/>
                <a:cs typeface="Times New Roman" panose="02020603050405020304" pitchFamily="18" charset="0"/>
              </a:rPr>
              <a:t>) </a:t>
            </a:r>
          </a:p>
          <a:p>
            <a:pPr lvl="1">
              <a:lnSpc>
                <a:spcPct val="110000"/>
              </a:lnSpc>
            </a:pPr>
            <a:r>
              <a:rPr lang="en-US" altLang="en-US" sz="1600" i="0" dirty="0">
                <a:latin typeface="Times New Roman" panose="02020603050405020304" pitchFamily="18" charset="0"/>
                <a:cs typeface="Times New Roman" panose="02020603050405020304" pitchFamily="18" charset="0"/>
              </a:rPr>
              <a:t>d(</a:t>
            </a:r>
            <a:r>
              <a:rPr lang="en-US" altLang="en-US" sz="1600" i="0" dirty="0" err="1">
                <a:latin typeface="Times New Roman" panose="02020603050405020304" pitchFamily="18" charset="0"/>
                <a:cs typeface="Times New Roman" panose="02020603050405020304" pitchFamily="18" charset="0"/>
              </a:rPr>
              <a:t>l:h</a:t>
            </a:r>
            <a:r>
              <a:rPr lang="en-US" altLang="en-US" sz="1600" i="0" dirty="0">
                <a:latin typeface="Times New Roman" panose="02020603050405020304" pitchFamily="18" charset="0"/>
                <a:cs typeface="Times New Roman" panose="02020603050405020304" pitchFamily="18" charset="0"/>
              </a:rPr>
              <a:t>) = simple linear combination  of coefficients on paths to l, h </a:t>
            </a:r>
          </a:p>
          <a:p>
            <a:pPr lvl="1">
              <a:lnSpc>
                <a:spcPct val="110000"/>
              </a:lnSpc>
            </a:pPr>
            <a:endParaRPr lang="en-US" altLang="en-US" sz="1600" i="0" dirty="0">
              <a:latin typeface="Times New Roman" panose="02020603050405020304" pitchFamily="18" charset="0"/>
              <a:cs typeface="Times New Roman" panose="02020603050405020304" pitchFamily="18" charset="0"/>
            </a:endParaRPr>
          </a:p>
          <a:p>
            <a:pPr>
              <a:lnSpc>
                <a:spcPct val="110000"/>
              </a:lnSpc>
            </a:pPr>
            <a:r>
              <a:rPr lang="en-US" altLang="en-US" sz="1800" i="0" dirty="0">
                <a:latin typeface="Times New Roman" panose="02020603050405020304" pitchFamily="18" charset="0"/>
                <a:cs typeface="Times New Roman" panose="02020603050405020304" pitchFamily="18" charset="0"/>
              </a:rPr>
              <a:t>Only  O(</a:t>
            </a:r>
            <a:r>
              <a:rPr lang="en-US" altLang="en-US" sz="1800" i="0" dirty="0" err="1">
                <a:latin typeface="Times New Roman" panose="02020603050405020304" pitchFamily="18" charset="0"/>
                <a:cs typeface="Times New Roman" panose="02020603050405020304" pitchFamily="18" charset="0"/>
              </a:rPr>
              <a:t>logN</a:t>
            </a:r>
            <a:r>
              <a:rPr lang="en-US" altLang="en-US" sz="1800" i="0" dirty="0">
                <a:latin typeface="Times New Roman" panose="02020603050405020304" pitchFamily="18" charset="0"/>
                <a:cs typeface="Times New Roman" panose="02020603050405020304" pitchFamily="18" charset="0"/>
              </a:rPr>
              <a:t>) terms </a:t>
            </a:r>
          </a:p>
        </p:txBody>
      </p:sp>
      <p:grpSp>
        <p:nvGrpSpPr>
          <p:cNvPr id="889860" name="Group 4"/>
          <p:cNvGrpSpPr>
            <a:grpSpLocks/>
          </p:cNvGrpSpPr>
          <p:nvPr/>
        </p:nvGrpSpPr>
        <p:grpSpPr bwMode="auto">
          <a:xfrm>
            <a:off x="3502025" y="1843087"/>
            <a:ext cx="5667376" cy="3570288"/>
            <a:chOff x="0" y="672"/>
            <a:chExt cx="3570" cy="2249"/>
          </a:xfrm>
        </p:grpSpPr>
        <p:sp>
          <p:nvSpPr>
            <p:cNvPr id="889861" name="Text Box 5"/>
            <p:cNvSpPr txBox="1">
              <a:spLocks noChangeArrowheads="1"/>
            </p:cNvSpPr>
            <p:nvPr/>
          </p:nvSpPr>
          <p:spPr bwMode="auto">
            <a:xfrm>
              <a:off x="0" y="2688"/>
              <a:ext cx="35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SzTx/>
                <a:buFontTx/>
                <a:buNone/>
              </a:pPr>
              <a:r>
                <a:rPr lang="en-US" altLang="en-US" i="0" dirty="0">
                  <a:latin typeface="Times New Roman" panose="02020603050405020304" pitchFamily="18" charset="0"/>
                  <a:cs typeface="Times New Roman" panose="02020603050405020304" pitchFamily="18" charset="0"/>
                </a:rPr>
                <a:t>2              </a:t>
              </a:r>
              <a:r>
                <a:rPr lang="en-US" altLang="en-US" i="0" dirty="0" smtClean="0">
                  <a:latin typeface="Times New Roman" panose="02020603050405020304" pitchFamily="18" charset="0"/>
                  <a:cs typeface="Times New Roman" panose="02020603050405020304" pitchFamily="18" charset="0"/>
                </a:rPr>
                <a:t>     2   </a:t>
              </a:r>
              <a:r>
                <a:rPr lang="en-US" altLang="en-US" i="0" dirty="0">
                  <a:latin typeface="Times New Roman" panose="02020603050405020304" pitchFamily="18" charset="0"/>
                  <a:cs typeface="Times New Roman" panose="02020603050405020304" pitchFamily="18" charset="0"/>
                </a:rPr>
                <a:t>0            </a:t>
              </a:r>
              <a:r>
                <a:rPr lang="en-US" altLang="en-US" i="0" dirty="0" smtClean="0">
                  <a:latin typeface="Times New Roman" panose="02020603050405020304" pitchFamily="18" charset="0"/>
                  <a:cs typeface="Times New Roman" panose="02020603050405020304" pitchFamily="18" charset="0"/>
                </a:rPr>
                <a:t>   2   </a:t>
              </a:r>
              <a:r>
                <a:rPr lang="en-US" altLang="en-US" i="0" dirty="0">
                  <a:latin typeface="Times New Roman" panose="02020603050405020304" pitchFamily="18" charset="0"/>
                  <a:cs typeface="Times New Roman" panose="02020603050405020304" pitchFamily="18" charset="0"/>
                </a:rPr>
                <a:t>3            </a:t>
              </a:r>
              <a:r>
                <a:rPr lang="en-US" altLang="en-US" i="0" dirty="0" smtClean="0">
                  <a:latin typeface="Times New Roman" panose="02020603050405020304" pitchFamily="18" charset="0"/>
                  <a:cs typeface="Times New Roman" panose="02020603050405020304" pitchFamily="18" charset="0"/>
                </a:rPr>
                <a:t>     5   </a:t>
              </a:r>
              <a:r>
                <a:rPr lang="en-US" altLang="en-US" i="0" dirty="0">
                  <a:latin typeface="Times New Roman" panose="02020603050405020304" pitchFamily="18" charset="0"/>
                  <a:cs typeface="Times New Roman" panose="02020603050405020304" pitchFamily="18" charset="0"/>
                </a:rPr>
                <a:t>4               </a:t>
              </a:r>
              <a:r>
                <a:rPr lang="en-US" altLang="en-US" i="0" dirty="0" smtClean="0">
                  <a:latin typeface="Times New Roman" panose="02020603050405020304" pitchFamily="18" charset="0"/>
                  <a:cs typeface="Times New Roman" panose="02020603050405020304" pitchFamily="18" charset="0"/>
                </a:rPr>
                <a:t>    4</a:t>
              </a:r>
              <a:endParaRPr lang="en-US" altLang="en-US" i="0" dirty="0">
                <a:latin typeface="Times New Roman" panose="02020603050405020304" pitchFamily="18" charset="0"/>
                <a:cs typeface="Times New Roman" panose="02020603050405020304" pitchFamily="18" charset="0"/>
              </a:endParaRPr>
            </a:p>
          </p:txBody>
        </p:sp>
        <p:grpSp>
          <p:nvGrpSpPr>
            <p:cNvPr id="889862" name="Group 6"/>
            <p:cNvGrpSpPr>
              <a:grpSpLocks/>
            </p:cNvGrpSpPr>
            <p:nvPr/>
          </p:nvGrpSpPr>
          <p:grpSpPr bwMode="auto">
            <a:xfrm>
              <a:off x="1488" y="1152"/>
              <a:ext cx="672" cy="288"/>
              <a:chOff x="1392" y="1344"/>
              <a:chExt cx="672" cy="288"/>
            </a:xfrm>
          </p:grpSpPr>
          <p:sp>
            <p:nvSpPr>
              <p:cNvPr id="889863" name="Text Box 7"/>
              <p:cNvSpPr txBox="1">
                <a:spLocks noChangeArrowheads="1"/>
              </p:cNvSpPr>
              <p:nvPr/>
            </p:nvSpPr>
            <p:spPr bwMode="auto">
              <a:xfrm>
                <a:off x="1392" y="1365"/>
                <a:ext cx="6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buSzTx/>
                  <a:buFontTx/>
                  <a:buNone/>
                </a:pPr>
                <a:r>
                  <a:rPr lang="en-US" altLang="en-US" i="0" dirty="0">
                    <a:latin typeface="Times New Roman" panose="02020603050405020304" pitchFamily="18" charset="0"/>
                    <a:cs typeface="Times New Roman" panose="02020603050405020304" pitchFamily="18" charset="0"/>
                  </a:rPr>
                  <a:t>-1.25</a:t>
                </a:r>
              </a:p>
            </p:txBody>
          </p:sp>
          <p:sp>
            <p:nvSpPr>
              <p:cNvPr id="889864" name="Oval 8"/>
              <p:cNvSpPr>
                <a:spLocks noChangeArrowheads="1"/>
              </p:cNvSpPr>
              <p:nvPr/>
            </p:nvSpPr>
            <p:spPr bwMode="auto">
              <a:xfrm>
                <a:off x="1392" y="1344"/>
                <a:ext cx="432" cy="288"/>
              </a:xfrm>
              <a:prstGeom prst="ellipse">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grpSp>
        <p:grpSp>
          <p:nvGrpSpPr>
            <p:cNvPr id="889865" name="Group 9"/>
            <p:cNvGrpSpPr>
              <a:grpSpLocks/>
            </p:cNvGrpSpPr>
            <p:nvPr/>
          </p:nvGrpSpPr>
          <p:grpSpPr bwMode="auto">
            <a:xfrm>
              <a:off x="1488" y="672"/>
              <a:ext cx="432" cy="288"/>
              <a:chOff x="1392" y="1008"/>
              <a:chExt cx="432" cy="288"/>
            </a:xfrm>
          </p:grpSpPr>
          <p:sp>
            <p:nvSpPr>
              <p:cNvPr id="889866" name="Text Box 10"/>
              <p:cNvSpPr txBox="1">
                <a:spLocks noChangeArrowheads="1"/>
              </p:cNvSpPr>
              <p:nvPr/>
            </p:nvSpPr>
            <p:spPr bwMode="auto">
              <a:xfrm>
                <a:off x="1414" y="1056"/>
                <a:ext cx="37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SzTx/>
                  <a:buFontTx/>
                  <a:buNone/>
                </a:pPr>
                <a:r>
                  <a:rPr lang="en-US" altLang="en-US" i="0" dirty="0">
                    <a:latin typeface="Times New Roman" panose="02020603050405020304" pitchFamily="18" charset="0"/>
                    <a:cs typeface="Times New Roman" panose="02020603050405020304" pitchFamily="18" charset="0"/>
                  </a:rPr>
                  <a:t>2.75</a:t>
                </a:r>
              </a:p>
            </p:txBody>
          </p:sp>
          <p:sp>
            <p:nvSpPr>
              <p:cNvPr id="889867" name="Oval 11"/>
              <p:cNvSpPr>
                <a:spLocks noChangeArrowheads="1"/>
              </p:cNvSpPr>
              <p:nvPr/>
            </p:nvSpPr>
            <p:spPr bwMode="auto">
              <a:xfrm>
                <a:off x="1392" y="1008"/>
                <a:ext cx="432" cy="288"/>
              </a:xfrm>
              <a:prstGeom prst="ellipse">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grpSp>
        <p:grpSp>
          <p:nvGrpSpPr>
            <p:cNvPr id="889868" name="Group 12"/>
            <p:cNvGrpSpPr>
              <a:grpSpLocks/>
            </p:cNvGrpSpPr>
            <p:nvPr/>
          </p:nvGrpSpPr>
          <p:grpSpPr bwMode="auto">
            <a:xfrm>
              <a:off x="720" y="1632"/>
              <a:ext cx="480" cy="288"/>
              <a:chOff x="816" y="1632"/>
              <a:chExt cx="480" cy="288"/>
            </a:xfrm>
          </p:grpSpPr>
          <p:sp>
            <p:nvSpPr>
              <p:cNvPr id="889869" name="Oval 13"/>
              <p:cNvSpPr>
                <a:spLocks noChangeArrowheads="1"/>
              </p:cNvSpPr>
              <p:nvPr/>
            </p:nvSpPr>
            <p:spPr bwMode="auto">
              <a:xfrm>
                <a:off x="816" y="1632"/>
                <a:ext cx="432" cy="288"/>
              </a:xfrm>
              <a:prstGeom prst="ellipse">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89870" name="Text Box 14"/>
              <p:cNvSpPr txBox="1">
                <a:spLocks noChangeArrowheads="1"/>
              </p:cNvSpPr>
              <p:nvPr/>
            </p:nvSpPr>
            <p:spPr bwMode="auto">
              <a:xfrm>
                <a:off x="864" y="1680"/>
                <a:ext cx="43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SzTx/>
                  <a:buFontTx/>
                  <a:buNone/>
                </a:pPr>
                <a:r>
                  <a:rPr lang="en-US" altLang="en-US" i="0">
                    <a:latin typeface="Times New Roman" panose="02020603050405020304" pitchFamily="18" charset="0"/>
                    <a:cs typeface="Times New Roman" panose="02020603050405020304" pitchFamily="18" charset="0"/>
                  </a:rPr>
                  <a:t>0.5</a:t>
                </a:r>
              </a:p>
            </p:txBody>
          </p:sp>
        </p:grpSp>
        <p:grpSp>
          <p:nvGrpSpPr>
            <p:cNvPr id="889871" name="Group 15"/>
            <p:cNvGrpSpPr>
              <a:grpSpLocks/>
            </p:cNvGrpSpPr>
            <p:nvPr/>
          </p:nvGrpSpPr>
          <p:grpSpPr bwMode="auto">
            <a:xfrm>
              <a:off x="2304" y="1632"/>
              <a:ext cx="480" cy="288"/>
              <a:chOff x="816" y="1632"/>
              <a:chExt cx="480" cy="288"/>
            </a:xfrm>
          </p:grpSpPr>
          <p:sp>
            <p:nvSpPr>
              <p:cNvPr id="889872" name="Oval 16"/>
              <p:cNvSpPr>
                <a:spLocks noChangeArrowheads="1"/>
              </p:cNvSpPr>
              <p:nvPr/>
            </p:nvSpPr>
            <p:spPr bwMode="auto">
              <a:xfrm>
                <a:off x="816" y="1632"/>
                <a:ext cx="432" cy="288"/>
              </a:xfrm>
              <a:prstGeom prst="ellipse">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89873" name="Text Box 17"/>
              <p:cNvSpPr txBox="1">
                <a:spLocks noChangeArrowheads="1"/>
              </p:cNvSpPr>
              <p:nvPr/>
            </p:nvSpPr>
            <p:spPr bwMode="auto">
              <a:xfrm>
                <a:off x="864" y="1680"/>
                <a:ext cx="43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SzTx/>
                  <a:buFontTx/>
                  <a:buNone/>
                </a:pPr>
                <a:r>
                  <a:rPr lang="en-US" altLang="en-US" i="0">
                    <a:latin typeface="Times New Roman" panose="02020603050405020304" pitchFamily="18" charset="0"/>
                    <a:cs typeface="Times New Roman" panose="02020603050405020304" pitchFamily="18" charset="0"/>
                  </a:rPr>
                  <a:t> 0</a:t>
                </a:r>
              </a:p>
            </p:txBody>
          </p:sp>
        </p:grpSp>
        <p:grpSp>
          <p:nvGrpSpPr>
            <p:cNvPr id="889874" name="Group 18"/>
            <p:cNvGrpSpPr>
              <a:grpSpLocks/>
            </p:cNvGrpSpPr>
            <p:nvPr/>
          </p:nvGrpSpPr>
          <p:grpSpPr bwMode="auto">
            <a:xfrm>
              <a:off x="288" y="2112"/>
              <a:ext cx="480" cy="288"/>
              <a:chOff x="816" y="1632"/>
              <a:chExt cx="480" cy="288"/>
            </a:xfrm>
          </p:grpSpPr>
          <p:sp>
            <p:nvSpPr>
              <p:cNvPr id="889875" name="Oval 19"/>
              <p:cNvSpPr>
                <a:spLocks noChangeArrowheads="1"/>
              </p:cNvSpPr>
              <p:nvPr/>
            </p:nvSpPr>
            <p:spPr bwMode="auto">
              <a:xfrm>
                <a:off x="816" y="1632"/>
                <a:ext cx="432" cy="288"/>
              </a:xfrm>
              <a:prstGeom prst="ellipse">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89876" name="Text Box 20"/>
              <p:cNvSpPr txBox="1">
                <a:spLocks noChangeArrowheads="1"/>
              </p:cNvSpPr>
              <p:nvPr/>
            </p:nvSpPr>
            <p:spPr bwMode="auto">
              <a:xfrm>
                <a:off x="864" y="1680"/>
                <a:ext cx="43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SzTx/>
                  <a:buFontTx/>
                  <a:buNone/>
                </a:pPr>
                <a:r>
                  <a:rPr lang="en-US" altLang="en-US" i="0">
                    <a:latin typeface="Times New Roman" panose="02020603050405020304" pitchFamily="18" charset="0"/>
                    <a:cs typeface="Times New Roman" panose="02020603050405020304" pitchFamily="18" charset="0"/>
                  </a:rPr>
                  <a:t> 0</a:t>
                </a:r>
              </a:p>
            </p:txBody>
          </p:sp>
        </p:grpSp>
        <p:grpSp>
          <p:nvGrpSpPr>
            <p:cNvPr id="889877" name="Group 21"/>
            <p:cNvGrpSpPr>
              <a:grpSpLocks/>
            </p:cNvGrpSpPr>
            <p:nvPr/>
          </p:nvGrpSpPr>
          <p:grpSpPr bwMode="auto">
            <a:xfrm>
              <a:off x="1152" y="2112"/>
              <a:ext cx="480" cy="288"/>
              <a:chOff x="816" y="1632"/>
              <a:chExt cx="480" cy="288"/>
            </a:xfrm>
          </p:grpSpPr>
          <p:sp>
            <p:nvSpPr>
              <p:cNvPr id="889878" name="Oval 22"/>
              <p:cNvSpPr>
                <a:spLocks noChangeArrowheads="1"/>
              </p:cNvSpPr>
              <p:nvPr/>
            </p:nvSpPr>
            <p:spPr bwMode="auto">
              <a:xfrm>
                <a:off x="816" y="1632"/>
                <a:ext cx="432" cy="288"/>
              </a:xfrm>
              <a:prstGeom prst="ellipse">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89879" name="Text Box 23"/>
              <p:cNvSpPr txBox="1">
                <a:spLocks noChangeArrowheads="1"/>
              </p:cNvSpPr>
              <p:nvPr/>
            </p:nvSpPr>
            <p:spPr bwMode="auto">
              <a:xfrm>
                <a:off x="864" y="1680"/>
                <a:ext cx="43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SzTx/>
                  <a:buFontTx/>
                  <a:buNone/>
                </a:pPr>
                <a:r>
                  <a:rPr lang="en-US" altLang="en-US" i="0">
                    <a:latin typeface="Times New Roman" panose="02020603050405020304" pitchFamily="18" charset="0"/>
                    <a:cs typeface="Times New Roman" panose="02020603050405020304" pitchFamily="18" charset="0"/>
                  </a:rPr>
                  <a:t> -1</a:t>
                </a:r>
              </a:p>
            </p:txBody>
          </p:sp>
        </p:grpSp>
        <p:grpSp>
          <p:nvGrpSpPr>
            <p:cNvPr id="889880" name="Group 24"/>
            <p:cNvGrpSpPr>
              <a:grpSpLocks/>
            </p:cNvGrpSpPr>
            <p:nvPr/>
          </p:nvGrpSpPr>
          <p:grpSpPr bwMode="auto">
            <a:xfrm>
              <a:off x="2832" y="2112"/>
              <a:ext cx="480" cy="288"/>
              <a:chOff x="816" y="1632"/>
              <a:chExt cx="480" cy="288"/>
            </a:xfrm>
          </p:grpSpPr>
          <p:sp>
            <p:nvSpPr>
              <p:cNvPr id="889881" name="Oval 25"/>
              <p:cNvSpPr>
                <a:spLocks noChangeArrowheads="1"/>
              </p:cNvSpPr>
              <p:nvPr/>
            </p:nvSpPr>
            <p:spPr bwMode="auto">
              <a:xfrm>
                <a:off x="816" y="1632"/>
                <a:ext cx="432" cy="288"/>
              </a:xfrm>
              <a:prstGeom prst="ellipse">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89882" name="Text Box 26"/>
              <p:cNvSpPr txBox="1">
                <a:spLocks noChangeArrowheads="1"/>
              </p:cNvSpPr>
              <p:nvPr/>
            </p:nvSpPr>
            <p:spPr bwMode="auto">
              <a:xfrm>
                <a:off x="864" y="1680"/>
                <a:ext cx="43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SzTx/>
                  <a:buFontTx/>
                  <a:buNone/>
                </a:pPr>
                <a:r>
                  <a:rPr lang="en-US" altLang="en-US" i="0">
                    <a:latin typeface="Times New Roman" panose="02020603050405020304" pitchFamily="18" charset="0"/>
                    <a:cs typeface="Times New Roman" panose="02020603050405020304" pitchFamily="18" charset="0"/>
                  </a:rPr>
                  <a:t> 0</a:t>
                </a:r>
              </a:p>
            </p:txBody>
          </p:sp>
        </p:grpSp>
        <p:grpSp>
          <p:nvGrpSpPr>
            <p:cNvPr id="889883" name="Group 27"/>
            <p:cNvGrpSpPr>
              <a:grpSpLocks/>
            </p:cNvGrpSpPr>
            <p:nvPr/>
          </p:nvGrpSpPr>
          <p:grpSpPr bwMode="auto">
            <a:xfrm>
              <a:off x="1920" y="2112"/>
              <a:ext cx="480" cy="288"/>
              <a:chOff x="816" y="1632"/>
              <a:chExt cx="480" cy="288"/>
            </a:xfrm>
          </p:grpSpPr>
          <p:sp>
            <p:nvSpPr>
              <p:cNvPr id="889884" name="Oval 28"/>
              <p:cNvSpPr>
                <a:spLocks noChangeArrowheads="1"/>
              </p:cNvSpPr>
              <p:nvPr/>
            </p:nvSpPr>
            <p:spPr bwMode="auto">
              <a:xfrm>
                <a:off x="816" y="1632"/>
                <a:ext cx="432" cy="288"/>
              </a:xfrm>
              <a:prstGeom prst="ellipse">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89885" name="Text Box 29"/>
              <p:cNvSpPr txBox="1">
                <a:spLocks noChangeArrowheads="1"/>
              </p:cNvSpPr>
              <p:nvPr/>
            </p:nvSpPr>
            <p:spPr bwMode="auto">
              <a:xfrm>
                <a:off x="864" y="1680"/>
                <a:ext cx="43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SzTx/>
                  <a:buFontTx/>
                  <a:buNone/>
                </a:pPr>
                <a:r>
                  <a:rPr lang="en-US" altLang="en-US" i="0">
                    <a:latin typeface="Times New Roman" panose="02020603050405020304" pitchFamily="18" charset="0"/>
                    <a:cs typeface="Times New Roman" panose="02020603050405020304" pitchFamily="18" charset="0"/>
                  </a:rPr>
                  <a:t> -1</a:t>
                </a:r>
              </a:p>
            </p:txBody>
          </p:sp>
        </p:grpSp>
        <p:sp>
          <p:nvSpPr>
            <p:cNvPr id="889886" name="Line 30"/>
            <p:cNvSpPr>
              <a:spLocks noChangeShapeType="1"/>
            </p:cNvSpPr>
            <p:nvPr/>
          </p:nvSpPr>
          <p:spPr bwMode="auto">
            <a:xfrm flipH="1">
              <a:off x="144" y="2352"/>
              <a:ext cx="192" cy="336"/>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89887" name="Line 31"/>
            <p:cNvSpPr>
              <a:spLocks noChangeShapeType="1"/>
            </p:cNvSpPr>
            <p:nvPr/>
          </p:nvSpPr>
          <p:spPr bwMode="auto">
            <a:xfrm>
              <a:off x="624" y="2352"/>
              <a:ext cx="192" cy="336"/>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89888" name="Line 32"/>
            <p:cNvSpPr>
              <a:spLocks noChangeShapeType="1"/>
            </p:cNvSpPr>
            <p:nvPr/>
          </p:nvSpPr>
          <p:spPr bwMode="auto">
            <a:xfrm flipH="1">
              <a:off x="1056" y="2352"/>
              <a:ext cx="192" cy="336"/>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89889" name="Line 33"/>
            <p:cNvSpPr>
              <a:spLocks noChangeShapeType="1"/>
            </p:cNvSpPr>
            <p:nvPr/>
          </p:nvSpPr>
          <p:spPr bwMode="auto">
            <a:xfrm flipH="1">
              <a:off x="1824" y="2352"/>
              <a:ext cx="192" cy="336"/>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89890" name="Line 34"/>
            <p:cNvSpPr>
              <a:spLocks noChangeShapeType="1"/>
            </p:cNvSpPr>
            <p:nvPr/>
          </p:nvSpPr>
          <p:spPr bwMode="auto">
            <a:xfrm flipH="1">
              <a:off x="2688" y="2352"/>
              <a:ext cx="192" cy="336"/>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89891" name="Line 35"/>
            <p:cNvSpPr>
              <a:spLocks noChangeShapeType="1"/>
            </p:cNvSpPr>
            <p:nvPr/>
          </p:nvSpPr>
          <p:spPr bwMode="auto">
            <a:xfrm>
              <a:off x="1488" y="2400"/>
              <a:ext cx="144" cy="336"/>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89892" name="Line 36"/>
            <p:cNvSpPr>
              <a:spLocks noChangeShapeType="1"/>
            </p:cNvSpPr>
            <p:nvPr/>
          </p:nvSpPr>
          <p:spPr bwMode="auto">
            <a:xfrm>
              <a:off x="2256" y="2352"/>
              <a:ext cx="192" cy="336"/>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89893" name="Line 37"/>
            <p:cNvSpPr>
              <a:spLocks noChangeShapeType="1"/>
            </p:cNvSpPr>
            <p:nvPr/>
          </p:nvSpPr>
          <p:spPr bwMode="auto">
            <a:xfrm>
              <a:off x="3216" y="2352"/>
              <a:ext cx="192" cy="336"/>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89894" name="Line 38"/>
            <p:cNvSpPr>
              <a:spLocks noChangeShapeType="1"/>
            </p:cNvSpPr>
            <p:nvPr/>
          </p:nvSpPr>
          <p:spPr bwMode="auto">
            <a:xfrm flipH="1">
              <a:off x="528" y="1872"/>
              <a:ext cx="240" cy="24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89895" name="Line 39"/>
            <p:cNvSpPr>
              <a:spLocks noChangeShapeType="1"/>
            </p:cNvSpPr>
            <p:nvPr/>
          </p:nvSpPr>
          <p:spPr bwMode="auto">
            <a:xfrm flipH="1">
              <a:off x="2112" y="1872"/>
              <a:ext cx="240" cy="24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89896" name="Line 40"/>
            <p:cNvSpPr>
              <a:spLocks noChangeShapeType="1"/>
            </p:cNvSpPr>
            <p:nvPr/>
          </p:nvSpPr>
          <p:spPr bwMode="auto">
            <a:xfrm flipH="1">
              <a:off x="1008" y="1344"/>
              <a:ext cx="480" cy="28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89897" name="Line 41"/>
            <p:cNvSpPr>
              <a:spLocks noChangeShapeType="1"/>
            </p:cNvSpPr>
            <p:nvPr/>
          </p:nvSpPr>
          <p:spPr bwMode="auto">
            <a:xfrm>
              <a:off x="1104" y="1872"/>
              <a:ext cx="288" cy="24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89898" name="Line 42"/>
            <p:cNvSpPr>
              <a:spLocks noChangeShapeType="1"/>
            </p:cNvSpPr>
            <p:nvPr/>
          </p:nvSpPr>
          <p:spPr bwMode="auto">
            <a:xfrm>
              <a:off x="2688" y="1872"/>
              <a:ext cx="288" cy="24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89899" name="Line 43"/>
            <p:cNvSpPr>
              <a:spLocks noChangeShapeType="1"/>
            </p:cNvSpPr>
            <p:nvPr/>
          </p:nvSpPr>
          <p:spPr bwMode="auto">
            <a:xfrm>
              <a:off x="1920" y="1344"/>
              <a:ext cx="576" cy="28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89900" name="Line 44"/>
            <p:cNvSpPr>
              <a:spLocks noChangeShapeType="1"/>
            </p:cNvSpPr>
            <p:nvPr/>
          </p:nvSpPr>
          <p:spPr bwMode="auto">
            <a:xfrm flipH="1">
              <a:off x="1680" y="960"/>
              <a:ext cx="0" cy="19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89901" name="Text Box 45"/>
            <p:cNvSpPr txBox="1">
              <a:spLocks noChangeArrowheads="1"/>
            </p:cNvSpPr>
            <p:nvPr/>
          </p:nvSpPr>
          <p:spPr bwMode="auto">
            <a:xfrm>
              <a:off x="1440" y="912"/>
              <a:ext cx="2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SzTx/>
                <a:buFontTx/>
                <a:buNone/>
              </a:pPr>
              <a:r>
                <a:rPr lang="en-US" altLang="en-US" sz="2000" b="1" i="0">
                  <a:solidFill>
                    <a:schemeClr val="tx2"/>
                  </a:solidFill>
                  <a:latin typeface="Times New Roman" panose="02020603050405020304" pitchFamily="18" charset="0"/>
                  <a:cs typeface="Times New Roman" panose="02020603050405020304" pitchFamily="18" charset="0"/>
                </a:rPr>
                <a:t>+</a:t>
              </a:r>
            </a:p>
          </p:txBody>
        </p:sp>
        <p:sp>
          <p:nvSpPr>
            <p:cNvPr id="889902" name="Text Box 46"/>
            <p:cNvSpPr txBox="1">
              <a:spLocks noChangeArrowheads="1"/>
            </p:cNvSpPr>
            <p:nvPr/>
          </p:nvSpPr>
          <p:spPr bwMode="auto">
            <a:xfrm>
              <a:off x="2160" y="1296"/>
              <a:ext cx="2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SzTx/>
                <a:buFontTx/>
                <a:buNone/>
              </a:pPr>
              <a:r>
                <a:rPr lang="en-US" altLang="en-US" sz="2400" b="1" i="0">
                  <a:solidFill>
                    <a:srgbClr val="FF5050"/>
                  </a:solidFill>
                  <a:latin typeface="Times New Roman" panose="02020603050405020304" pitchFamily="18" charset="0"/>
                  <a:cs typeface="Times New Roman" panose="02020603050405020304" pitchFamily="18" charset="0"/>
                </a:rPr>
                <a:t>-</a:t>
              </a:r>
            </a:p>
          </p:txBody>
        </p:sp>
        <p:sp>
          <p:nvSpPr>
            <p:cNvPr id="889903" name="Text Box 47"/>
            <p:cNvSpPr txBox="1">
              <a:spLocks noChangeArrowheads="1"/>
            </p:cNvSpPr>
            <p:nvPr/>
          </p:nvSpPr>
          <p:spPr bwMode="auto">
            <a:xfrm>
              <a:off x="1104" y="1248"/>
              <a:ext cx="2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SzTx/>
                <a:buFontTx/>
                <a:buNone/>
              </a:pPr>
              <a:r>
                <a:rPr lang="en-US" altLang="en-US" sz="2000" b="1" i="0">
                  <a:solidFill>
                    <a:srgbClr val="FF5050"/>
                  </a:solidFill>
                  <a:latin typeface="Times New Roman" panose="02020603050405020304" pitchFamily="18" charset="0"/>
                  <a:cs typeface="Times New Roman" panose="02020603050405020304" pitchFamily="18" charset="0"/>
                </a:rPr>
                <a:t>+</a:t>
              </a:r>
            </a:p>
          </p:txBody>
        </p:sp>
        <p:sp>
          <p:nvSpPr>
            <p:cNvPr id="889904" name="Text Box 48"/>
            <p:cNvSpPr txBox="1">
              <a:spLocks noChangeArrowheads="1"/>
            </p:cNvSpPr>
            <p:nvPr/>
          </p:nvSpPr>
          <p:spPr bwMode="auto">
            <a:xfrm>
              <a:off x="384" y="1776"/>
              <a:ext cx="2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SzTx/>
                <a:buFontTx/>
                <a:buNone/>
              </a:pPr>
              <a:r>
                <a:rPr lang="en-US" altLang="en-US" sz="2000" b="1" i="0">
                  <a:solidFill>
                    <a:srgbClr val="FF5050"/>
                  </a:solidFill>
                  <a:latin typeface="Times New Roman" panose="02020603050405020304" pitchFamily="18" charset="0"/>
                  <a:cs typeface="Times New Roman" panose="02020603050405020304" pitchFamily="18" charset="0"/>
                </a:rPr>
                <a:t>+</a:t>
              </a:r>
            </a:p>
          </p:txBody>
        </p:sp>
        <p:sp>
          <p:nvSpPr>
            <p:cNvPr id="889905" name="Text Box 49"/>
            <p:cNvSpPr txBox="1">
              <a:spLocks noChangeArrowheads="1"/>
            </p:cNvSpPr>
            <p:nvPr/>
          </p:nvSpPr>
          <p:spPr bwMode="auto">
            <a:xfrm>
              <a:off x="0" y="2304"/>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SzTx/>
                <a:buFontTx/>
                <a:buNone/>
              </a:pPr>
              <a:r>
                <a:rPr lang="en-US" altLang="en-US" sz="2000" b="1" i="0">
                  <a:solidFill>
                    <a:srgbClr val="FF5050"/>
                  </a:solidFill>
                  <a:latin typeface="Times New Roman" panose="02020603050405020304" pitchFamily="18" charset="0"/>
                  <a:cs typeface="Times New Roman" panose="02020603050405020304" pitchFamily="18" charset="0"/>
                </a:rPr>
                <a:t>+</a:t>
              </a:r>
            </a:p>
          </p:txBody>
        </p:sp>
        <p:sp>
          <p:nvSpPr>
            <p:cNvPr id="889906" name="Text Box 50"/>
            <p:cNvSpPr txBox="1">
              <a:spLocks noChangeArrowheads="1"/>
            </p:cNvSpPr>
            <p:nvPr/>
          </p:nvSpPr>
          <p:spPr bwMode="auto">
            <a:xfrm>
              <a:off x="960" y="2352"/>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SzTx/>
                <a:buFontTx/>
                <a:buNone/>
              </a:pPr>
              <a:r>
                <a:rPr lang="en-US" altLang="en-US" sz="2000" b="1" i="0">
                  <a:solidFill>
                    <a:srgbClr val="FF5050"/>
                  </a:solidFill>
                  <a:latin typeface="Times New Roman" panose="02020603050405020304" pitchFamily="18" charset="0"/>
                  <a:cs typeface="Times New Roman" panose="02020603050405020304" pitchFamily="18" charset="0"/>
                </a:rPr>
                <a:t>+</a:t>
              </a:r>
            </a:p>
          </p:txBody>
        </p:sp>
        <p:sp>
          <p:nvSpPr>
            <p:cNvPr id="889907" name="Text Box 51"/>
            <p:cNvSpPr txBox="1">
              <a:spLocks noChangeArrowheads="1"/>
            </p:cNvSpPr>
            <p:nvPr/>
          </p:nvSpPr>
          <p:spPr bwMode="auto">
            <a:xfrm>
              <a:off x="1680" y="2352"/>
              <a:ext cx="2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SzTx/>
                <a:buFontTx/>
                <a:buNone/>
              </a:pPr>
              <a:r>
                <a:rPr lang="en-US" altLang="en-US" sz="2000" b="1" i="0">
                  <a:solidFill>
                    <a:srgbClr val="FF5050"/>
                  </a:solidFill>
                  <a:latin typeface="Times New Roman" panose="02020603050405020304" pitchFamily="18" charset="0"/>
                  <a:cs typeface="Times New Roman" panose="02020603050405020304" pitchFamily="18" charset="0"/>
                </a:rPr>
                <a:t>+</a:t>
              </a:r>
            </a:p>
          </p:txBody>
        </p:sp>
        <p:sp>
          <p:nvSpPr>
            <p:cNvPr id="889908" name="Text Box 52"/>
            <p:cNvSpPr txBox="1">
              <a:spLocks noChangeArrowheads="1"/>
            </p:cNvSpPr>
            <p:nvPr/>
          </p:nvSpPr>
          <p:spPr bwMode="auto">
            <a:xfrm>
              <a:off x="2016" y="1824"/>
              <a:ext cx="2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SzTx/>
                <a:buFontTx/>
                <a:buNone/>
              </a:pPr>
              <a:r>
                <a:rPr lang="en-US" altLang="en-US" sz="2000" b="1" i="0">
                  <a:solidFill>
                    <a:srgbClr val="FF5050"/>
                  </a:solidFill>
                  <a:latin typeface="Times New Roman" panose="02020603050405020304" pitchFamily="18" charset="0"/>
                  <a:cs typeface="Times New Roman" panose="02020603050405020304" pitchFamily="18" charset="0"/>
                </a:rPr>
                <a:t>+</a:t>
              </a:r>
            </a:p>
          </p:txBody>
        </p:sp>
        <p:sp>
          <p:nvSpPr>
            <p:cNvPr id="889909" name="Text Box 53"/>
            <p:cNvSpPr txBox="1">
              <a:spLocks noChangeArrowheads="1"/>
            </p:cNvSpPr>
            <p:nvPr/>
          </p:nvSpPr>
          <p:spPr bwMode="auto">
            <a:xfrm>
              <a:off x="2592" y="2352"/>
              <a:ext cx="2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SzTx/>
                <a:buFontTx/>
                <a:buNone/>
              </a:pPr>
              <a:r>
                <a:rPr lang="en-US" altLang="en-US" sz="2000" b="1" i="0">
                  <a:solidFill>
                    <a:srgbClr val="FF5050"/>
                  </a:solidFill>
                  <a:latin typeface="Times New Roman" panose="02020603050405020304" pitchFamily="18" charset="0"/>
                  <a:cs typeface="Times New Roman" panose="02020603050405020304" pitchFamily="18" charset="0"/>
                </a:rPr>
                <a:t>+</a:t>
              </a:r>
            </a:p>
          </p:txBody>
        </p:sp>
        <p:sp>
          <p:nvSpPr>
            <p:cNvPr id="889910" name="Text Box 54"/>
            <p:cNvSpPr txBox="1">
              <a:spLocks noChangeArrowheads="1"/>
            </p:cNvSpPr>
            <p:nvPr/>
          </p:nvSpPr>
          <p:spPr bwMode="auto">
            <a:xfrm>
              <a:off x="1248" y="1776"/>
              <a:ext cx="2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SzTx/>
                <a:buFontTx/>
                <a:buNone/>
              </a:pPr>
              <a:r>
                <a:rPr lang="en-US" altLang="en-US" sz="2400" b="1" i="0">
                  <a:solidFill>
                    <a:srgbClr val="FF5050"/>
                  </a:solidFill>
                  <a:latin typeface="Times New Roman" panose="02020603050405020304" pitchFamily="18" charset="0"/>
                  <a:cs typeface="Times New Roman" panose="02020603050405020304" pitchFamily="18" charset="0"/>
                </a:rPr>
                <a:t>-</a:t>
              </a:r>
            </a:p>
          </p:txBody>
        </p:sp>
        <p:sp>
          <p:nvSpPr>
            <p:cNvPr id="889911" name="Text Box 55"/>
            <p:cNvSpPr txBox="1">
              <a:spLocks noChangeArrowheads="1"/>
            </p:cNvSpPr>
            <p:nvPr/>
          </p:nvSpPr>
          <p:spPr bwMode="auto">
            <a:xfrm>
              <a:off x="2832" y="1824"/>
              <a:ext cx="2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SzTx/>
                <a:buFontTx/>
                <a:buNone/>
              </a:pPr>
              <a:r>
                <a:rPr lang="en-US" altLang="en-US" sz="2400" b="1" i="0">
                  <a:solidFill>
                    <a:srgbClr val="FF5050"/>
                  </a:solidFill>
                  <a:latin typeface="Times New Roman" panose="02020603050405020304" pitchFamily="18" charset="0"/>
                  <a:cs typeface="Times New Roman" panose="02020603050405020304" pitchFamily="18" charset="0"/>
                </a:rPr>
                <a:t>-</a:t>
              </a:r>
            </a:p>
          </p:txBody>
        </p:sp>
        <p:sp>
          <p:nvSpPr>
            <p:cNvPr id="889912" name="Text Box 56"/>
            <p:cNvSpPr txBox="1">
              <a:spLocks noChangeArrowheads="1"/>
            </p:cNvSpPr>
            <p:nvPr/>
          </p:nvSpPr>
          <p:spPr bwMode="auto">
            <a:xfrm>
              <a:off x="672" y="2352"/>
              <a:ext cx="2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SzTx/>
                <a:buFontTx/>
                <a:buNone/>
              </a:pPr>
              <a:r>
                <a:rPr lang="en-US" altLang="en-US" sz="2400" b="1" i="0">
                  <a:solidFill>
                    <a:srgbClr val="FF5050"/>
                  </a:solidFill>
                  <a:latin typeface="Times New Roman" panose="02020603050405020304" pitchFamily="18" charset="0"/>
                  <a:cs typeface="Times New Roman" panose="02020603050405020304" pitchFamily="18" charset="0"/>
                </a:rPr>
                <a:t>-</a:t>
              </a:r>
            </a:p>
          </p:txBody>
        </p:sp>
        <p:sp>
          <p:nvSpPr>
            <p:cNvPr id="889913" name="Text Box 57"/>
            <p:cNvSpPr txBox="1">
              <a:spLocks noChangeArrowheads="1"/>
            </p:cNvSpPr>
            <p:nvPr/>
          </p:nvSpPr>
          <p:spPr bwMode="auto">
            <a:xfrm>
              <a:off x="1488" y="2352"/>
              <a:ext cx="2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SzTx/>
                <a:buFontTx/>
                <a:buNone/>
              </a:pPr>
              <a:r>
                <a:rPr lang="en-US" altLang="en-US" sz="2400" b="1" i="0">
                  <a:solidFill>
                    <a:srgbClr val="FF5050"/>
                  </a:solidFill>
                  <a:latin typeface="Times New Roman" panose="02020603050405020304" pitchFamily="18" charset="0"/>
                  <a:cs typeface="Times New Roman" panose="02020603050405020304" pitchFamily="18" charset="0"/>
                </a:rPr>
                <a:t>-</a:t>
              </a:r>
            </a:p>
          </p:txBody>
        </p:sp>
        <p:sp>
          <p:nvSpPr>
            <p:cNvPr id="889914" name="Text Box 58"/>
            <p:cNvSpPr txBox="1">
              <a:spLocks noChangeArrowheads="1"/>
            </p:cNvSpPr>
            <p:nvPr/>
          </p:nvSpPr>
          <p:spPr bwMode="auto">
            <a:xfrm>
              <a:off x="2352" y="2352"/>
              <a:ext cx="2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SzTx/>
                <a:buFontTx/>
                <a:buNone/>
              </a:pPr>
              <a:r>
                <a:rPr lang="en-US" altLang="en-US" sz="2400" b="1" i="0">
                  <a:solidFill>
                    <a:srgbClr val="FF5050"/>
                  </a:solidFill>
                  <a:latin typeface="Times New Roman" panose="02020603050405020304" pitchFamily="18" charset="0"/>
                  <a:cs typeface="Times New Roman" panose="02020603050405020304" pitchFamily="18" charset="0"/>
                </a:rPr>
                <a:t>-</a:t>
              </a:r>
            </a:p>
          </p:txBody>
        </p:sp>
        <p:sp>
          <p:nvSpPr>
            <p:cNvPr id="889915" name="Text Box 59"/>
            <p:cNvSpPr txBox="1">
              <a:spLocks noChangeArrowheads="1"/>
            </p:cNvSpPr>
            <p:nvPr/>
          </p:nvSpPr>
          <p:spPr bwMode="auto">
            <a:xfrm>
              <a:off x="3312" y="2352"/>
              <a:ext cx="2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SzTx/>
                <a:buFontTx/>
                <a:buNone/>
              </a:pPr>
              <a:r>
                <a:rPr lang="en-US" altLang="en-US" sz="2400" b="1" i="0">
                  <a:solidFill>
                    <a:srgbClr val="FF5050"/>
                  </a:solidFill>
                  <a:latin typeface="Times New Roman" panose="02020603050405020304" pitchFamily="18" charset="0"/>
                  <a:cs typeface="Times New Roman" panose="02020603050405020304" pitchFamily="18" charset="0"/>
                </a:rPr>
                <a:t>-</a:t>
              </a:r>
            </a:p>
          </p:txBody>
        </p:sp>
      </p:grpSp>
      <p:sp>
        <p:nvSpPr>
          <p:cNvPr id="889968" name="Rectangle 112"/>
          <p:cNvSpPr>
            <a:spLocks noChangeArrowheads="1"/>
          </p:cNvSpPr>
          <p:nvPr/>
        </p:nvSpPr>
        <p:spPr bwMode="auto">
          <a:xfrm>
            <a:off x="1371600" y="4967287"/>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SzTx/>
              <a:buFontTx/>
              <a:buNone/>
            </a:pPr>
            <a:r>
              <a:rPr lang="en-US" altLang="en-US" sz="2400" i="0">
                <a:latin typeface="Times New Roman" panose="02020603050405020304" pitchFamily="18" charset="0"/>
                <a:cs typeface="Times New Roman" panose="02020603050405020304" pitchFamily="18" charset="0"/>
              </a:rPr>
              <a:t> </a:t>
            </a:r>
            <a:r>
              <a:rPr lang="en-US" altLang="en-US" sz="2000" b="1" i="0">
                <a:latin typeface="Times New Roman" panose="02020603050405020304" pitchFamily="18" charset="0"/>
                <a:cs typeface="Times New Roman" panose="02020603050405020304" pitchFamily="18" charset="0"/>
              </a:rPr>
              <a:t>Original data</a:t>
            </a:r>
            <a:endParaRPr lang="en-US" altLang="en-US" sz="1400" b="1" i="0">
              <a:latin typeface="Times New Roman" panose="02020603050405020304" pitchFamily="18" charset="0"/>
              <a:cs typeface="Times New Roman" panose="02020603050405020304" pitchFamily="18" charset="0"/>
            </a:endParaRPr>
          </a:p>
        </p:txBody>
      </p:sp>
      <p:graphicFrame>
        <p:nvGraphicFramePr>
          <p:cNvPr id="889970" name="Object 114"/>
          <p:cNvGraphicFramePr>
            <a:graphicFrameLocks noChangeAspect="1"/>
          </p:cNvGraphicFramePr>
          <p:nvPr>
            <p:extLst>
              <p:ext uri="{D42A27DB-BD31-4B8C-83A1-F6EECF244321}">
                <p14:modId xmlns:p14="http://schemas.microsoft.com/office/powerpoint/2010/main" val="68846285"/>
              </p:ext>
            </p:extLst>
          </p:nvPr>
        </p:nvGraphicFramePr>
        <p:xfrm>
          <a:off x="1295400" y="2452687"/>
          <a:ext cx="533400" cy="463550"/>
        </p:xfrm>
        <a:graphic>
          <a:graphicData uri="http://schemas.openxmlformats.org/presentationml/2006/ole">
            <mc:AlternateContent xmlns:mc="http://schemas.openxmlformats.org/markup-compatibility/2006">
              <mc:Choice xmlns:v="urn:schemas-microsoft-com:vml" Requires="v">
                <p:oleObj spid="_x0000_s10339" name="Equation" r:id="rId4" imgW="291960" imgH="253800" progId="Equation.3">
                  <p:embed/>
                </p:oleObj>
              </mc:Choice>
              <mc:Fallback>
                <p:oleObj name="Equation" r:id="rId4" imgW="291960" imgH="253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2452687"/>
                        <a:ext cx="5334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9971" name="Oval 115"/>
          <p:cNvSpPr>
            <a:spLocks noChangeArrowheads="1"/>
          </p:cNvSpPr>
          <p:nvPr/>
        </p:nvSpPr>
        <p:spPr bwMode="auto">
          <a:xfrm>
            <a:off x="6182873" y="4990093"/>
            <a:ext cx="457200" cy="457200"/>
          </a:xfrm>
          <a:prstGeom prst="ellipse">
            <a:avLst/>
          </a:prstGeom>
          <a:noFill/>
          <a:ln w="28575">
            <a:solidFill>
              <a:schemeClr val="accent1"/>
            </a:solidFill>
            <a:round/>
            <a:headEnd/>
            <a:tailEnd/>
          </a:ln>
          <a:effectLst/>
          <a:extLst>
            <a:ext uri="{909E8E84-426E-40DD-AFC4-6F175D3DCCD1}">
              <a14:hiddenFill xmlns:a14="http://schemas.microsoft.com/office/drawing/2010/main">
                <a:solidFill>
                  <a:srgbClr val="00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89972" name="Text Box 116"/>
          <p:cNvSpPr txBox="1">
            <a:spLocks noChangeArrowheads="1"/>
          </p:cNvSpPr>
          <p:nvPr/>
        </p:nvSpPr>
        <p:spPr bwMode="auto">
          <a:xfrm>
            <a:off x="6075060" y="5841055"/>
            <a:ext cx="2728631" cy="369332"/>
          </a:xfrm>
          <a:prstGeom prst="rect">
            <a:avLst/>
          </a:prstGeom>
          <a:noFill/>
          <a:ln>
            <a:noFill/>
          </a:ln>
          <a:effectLst/>
          <a:extLst>
            <a:ext uri="{909E8E84-426E-40DD-AFC4-6F175D3DCCD1}">
              <a14:hiddenFill xmlns:a14="http://schemas.microsoft.com/office/drawing/2010/main">
                <a:solidFill>
                  <a:srgbClr val="00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buSzTx/>
              <a:buFontTx/>
              <a:buNone/>
            </a:pPr>
            <a:r>
              <a:rPr lang="en-US" altLang="en-US" sz="1800" i="0">
                <a:solidFill>
                  <a:schemeClr val="accent1"/>
                </a:solidFill>
                <a:latin typeface="Times New Roman" panose="02020603050405020304" pitchFamily="18" charset="0"/>
                <a:cs typeface="Times New Roman" panose="02020603050405020304" pitchFamily="18" charset="0"/>
              </a:rPr>
              <a:t>3 = 2.75 - (-1.25) + 0 + (-1)</a:t>
            </a:r>
          </a:p>
        </p:txBody>
      </p:sp>
      <p:sp>
        <p:nvSpPr>
          <p:cNvPr id="889973" name="Rectangle 117"/>
          <p:cNvSpPr>
            <a:spLocks noChangeArrowheads="1"/>
          </p:cNvSpPr>
          <p:nvPr/>
        </p:nvSpPr>
        <p:spPr bwMode="auto">
          <a:xfrm>
            <a:off x="3352800" y="5043487"/>
            <a:ext cx="57912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89974" name="Line 118"/>
          <p:cNvSpPr>
            <a:spLocks noChangeShapeType="1"/>
          </p:cNvSpPr>
          <p:nvPr/>
        </p:nvSpPr>
        <p:spPr bwMode="auto">
          <a:xfrm flipH="1">
            <a:off x="6189219" y="5461364"/>
            <a:ext cx="152400" cy="45720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89976" name="Oval 120"/>
          <p:cNvSpPr>
            <a:spLocks noChangeArrowheads="1"/>
          </p:cNvSpPr>
          <p:nvPr/>
        </p:nvSpPr>
        <p:spPr bwMode="auto">
          <a:xfrm>
            <a:off x="3352800" y="4967287"/>
            <a:ext cx="2971800" cy="457200"/>
          </a:xfrm>
          <a:prstGeom prst="ellipse">
            <a:avLst/>
          </a:prstGeom>
          <a:noFill/>
          <a:ln w="28575">
            <a:solidFill>
              <a:schemeClr val="accent1"/>
            </a:solidFill>
            <a:round/>
            <a:headEnd/>
            <a:tailEnd/>
          </a:ln>
          <a:effectLst/>
          <a:extLst>
            <a:ext uri="{909E8E84-426E-40DD-AFC4-6F175D3DCCD1}">
              <a14:hiddenFill xmlns:a14="http://schemas.microsoft.com/office/drawing/2010/main">
                <a:solidFill>
                  <a:srgbClr val="00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89977" name="Line 121"/>
          <p:cNvSpPr>
            <a:spLocks noChangeShapeType="1"/>
          </p:cNvSpPr>
          <p:nvPr/>
        </p:nvSpPr>
        <p:spPr bwMode="auto">
          <a:xfrm flipH="1">
            <a:off x="3429000" y="5272087"/>
            <a:ext cx="0" cy="91440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89978" name="Text Box 122"/>
          <p:cNvSpPr txBox="1">
            <a:spLocks noChangeArrowheads="1"/>
          </p:cNvSpPr>
          <p:nvPr/>
        </p:nvSpPr>
        <p:spPr bwMode="auto">
          <a:xfrm>
            <a:off x="2576313" y="6130711"/>
            <a:ext cx="2348720" cy="369332"/>
          </a:xfrm>
          <a:prstGeom prst="rect">
            <a:avLst/>
          </a:prstGeom>
          <a:noFill/>
          <a:ln>
            <a:noFill/>
          </a:ln>
          <a:effectLst/>
          <a:extLst>
            <a:ext uri="{909E8E84-426E-40DD-AFC4-6F175D3DCCD1}">
              <a14:hiddenFill xmlns:a14="http://schemas.microsoft.com/office/drawing/2010/main">
                <a:solidFill>
                  <a:srgbClr val="00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buSzTx/>
              <a:buFontTx/>
              <a:buNone/>
            </a:pPr>
            <a:r>
              <a:rPr lang="en-US" altLang="en-US" sz="1800" i="0" dirty="0">
                <a:solidFill>
                  <a:schemeClr val="accent1"/>
                </a:solidFill>
                <a:latin typeface="Times New Roman" panose="02020603050405020304" pitchFamily="18" charset="0"/>
                <a:cs typeface="Times New Roman" panose="02020603050405020304" pitchFamily="18" charset="0"/>
              </a:rPr>
              <a:t>6 = 4*2.75 + 4*(-1.25) </a:t>
            </a:r>
          </a:p>
        </p:txBody>
      </p:sp>
      <p:sp>
        <p:nvSpPr>
          <p:cNvPr id="3" name="Rectangle 2"/>
          <p:cNvSpPr/>
          <p:nvPr/>
        </p:nvSpPr>
        <p:spPr>
          <a:xfrm>
            <a:off x="312973" y="6444890"/>
            <a:ext cx="8664103" cy="338554"/>
          </a:xfrm>
          <a:prstGeom prst="rect">
            <a:avLst/>
          </a:prstGeom>
          <a:ln>
            <a:solidFill>
              <a:schemeClr val="tx1"/>
            </a:solidFill>
          </a:ln>
        </p:spPr>
        <p:txBody>
          <a:bodyPr wrap="square">
            <a:spAutoFit/>
          </a:bodyPr>
          <a:lstStyle/>
          <a:p>
            <a:r>
              <a:rPr lang="en-US" altLang="en-US" sz="1600" dirty="0" smtClean="0">
                <a:latin typeface="Times New Roman" panose="02020603050405020304" pitchFamily="18" charset="0"/>
                <a:cs typeface="Times New Roman" panose="02020603050405020304" pitchFamily="18" charset="0"/>
              </a:rPr>
              <a:t>M. </a:t>
            </a:r>
            <a:r>
              <a:rPr lang="en-US" altLang="en-US" sz="1600" dirty="0" err="1">
                <a:latin typeface="Times New Roman" panose="02020603050405020304" pitchFamily="18" charset="0"/>
                <a:cs typeface="Times New Roman" panose="02020603050405020304" pitchFamily="18" charset="0"/>
              </a:rPr>
              <a:t>Garofalakis</a:t>
            </a:r>
            <a:r>
              <a:rPr lang="en-US" altLang="en-US" sz="1600" dirty="0">
                <a:latin typeface="Times New Roman" panose="02020603050405020304" pitchFamily="18" charset="0"/>
                <a:cs typeface="Times New Roman" panose="02020603050405020304" pitchFamily="18" charset="0"/>
              </a:rPr>
              <a:t> </a:t>
            </a:r>
            <a:r>
              <a:rPr lang="en-US" altLang="en-US" sz="1600" dirty="0" smtClean="0">
                <a:latin typeface="Times New Roman" panose="02020603050405020304" pitchFamily="18" charset="0"/>
                <a:cs typeface="Times New Roman" panose="02020603050405020304" pitchFamily="18" charset="0"/>
              </a:rPr>
              <a:t>and P. </a:t>
            </a:r>
            <a:r>
              <a:rPr lang="en-US" altLang="en-US" sz="1600" dirty="0">
                <a:latin typeface="Times New Roman" panose="02020603050405020304" pitchFamily="18" charset="0"/>
                <a:cs typeface="Times New Roman" panose="02020603050405020304" pitchFamily="18" charset="0"/>
              </a:rPr>
              <a:t>B. </a:t>
            </a:r>
            <a:r>
              <a:rPr lang="en-US" altLang="en-US" sz="1600" dirty="0" smtClean="0">
                <a:latin typeface="Times New Roman" panose="02020603050405020304" pitchFamily="18" charset="0"/>
                <a:cs typeface="Times New Roman" panose="02020603050405020304" pitchFamily="18" charset="0"/>
              </a:rPr>
              <a:t>Gibbons. Wavelet </a:t>
            </a:r>
            <a:r>
              <a:rPr lang="en-US" altLang="en-US" sz="1600" dirty="0">
                <a:latin typeface="Times New Roman" panose="02020603050405020304" pitchFamily="18" charset="0"/>
                <a:cs typeface="Times New Roman" panose="02020603050405020304" pitchFamily="18" charset="0"/>
              </a:rPr>
              <a:t>Synopses with Error </a:t>
            </a:r>
            <a:r>
              <a:rPr lang="en-US" altLang="en-US" sz="1600" dirty="0" smtClean="0">
                <a:latin typeface="Times New Roman" panose="02020603050405020304" pitchFamily="18" charset="0"/>
                <a:cs typeface="Times New Roman" panose="02020603050405020304" pitchFamily="18" charset="0"/>
              </a:rPr>
              <a:t>Guarantees. In </a:t>
            </a:r>
            <a:r>
              <a:rPr lang="en-US" altLang="en-US" sz="1600" i="1" dirty="0" smtClean="0">
                <a:latin typeface="Times New Roman" panose="02020603050405020304" pitchFamily="18" charset="0"/>
                <a:cs typeface="Times New Roman" panose="02020603050405020304" pitchFamily="18" charset="0"/>
              </a:rPr>
              <a:t>SIGMOD</a:t>
            </a:r>
            <a:r>
              <a:rPr lang="en-US" altLang="en-US" sz="1600" dirty="0" smtClean="0">
                <a:latin typeface="Times New Roman" panose="02020603050405020304" pitchFamily="18" charset="0"/>
                <a:cs typeface="Times New Roman" panose="02020603050405020304" pitchFamily="18" charset="0"/>
              </a:rPr>
              <a:t>, 2002.</a:t>
            </a:r>
            <a:endParaRPr lang="en-US" sz="16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a:defRPr/>
            </a:pPr>
            <a:fld id="{A1D442EF-3B18-4B98-A531-9906D68737B3}" type="slidenum">
              <a:rPr lang="en-US" altLang="zh-CN" smtClean="0">
                <a:solidFill>
                  <a:srgbClr val="000000"/>
                </a:solidFill>
              </a:rPr>
              <a:pPr>
                <a:defRPr/>
              </a:pPr>
              <a:t>22</a:t>
            </a:fld>
            <a:endParaRPr lang="en-US" altLang="zh-CN" dirty="0">
              <a:solidFill>
                <a:srgbClr val="000000"/>
              </a:solidFill>
            </a:endParaRPr>
          </a:p>
        </p:txBody>
      </p:sp>
    </p:spTree>
    <p:extLst>
      <p:ext uri="{BB962C8B-B14F-4D97-AF65-F5344CB8AC3E}">
        <p14:creationId xmlns:p14="http://schemas.microsoft.com/office/powerpoint/2010/main" val="12016468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sz="4400" dirty="0">
                <a:latin typeface="Times New Roman" panose="02020603050405020304" pitchFamily="18" charset="0"/>
                <a:cs typeface="Times New Roman" panose="02020603050405020304" pitchFamily="18" charset="0"/>
              </a:rPr>
              <a:t>Keyword Search Query</a:t>
            </a:r>
            <a:br>
              <a:rPr lang="en-US" altLang="en-US" sz="4400" dirty="0">
                <a:latin typeface="Times New Roman" panose="02020603050405020304" pitchFamily="18" charset="0"/>
                <a:cs typeface="Times New Roman" panose="02020603050405020304" pitchFamily="18" charset="0"/>
              </a:rPr>
            </a:br>
            <a:endParaRPr lang="en-US" altLang="en-US" dirty="0" smtClean="0">
              <a:latin typeface="Times New Roman" panose="02020603050405020304" pitchFamily="18" charset="0"/>
              <a:cs typeface="Times New Roman" panose="02020603050405020304" pitchFamily="18" charset="0"/>
            </a:endParaRPr>
          </a:p>
        </p:txBody>
      </p:sp>
      <p:sp>
        <p:nvSpPr>
          <p:cNvPr id="12291" name="Content Placeholder 2"/>
          <p:cNvSpPr>
            <a:spLocks noGrp="1"/>
          </p:cNvSpPr>
          <p:nvPr>
            <p:ph idx="1"/>
          </p:nvPr>
        </p:nvSpPr>
        <p:spPr/>
        <p:txBody>
          <a:bodyPr>
            <a:normAutofit/>
          </a:bodyPr>
          <a:lstStyle/>
          <a:p>
            <a:pPr algn="just">
              <a:defRPr/>
            </a:pPr>
            <a:r>
              <a:rPr lang="en-US" altLang="en-US" sz="2800" dirty="0" smtClean="0">
                <a:latin typeface="Times New Roman" panose="02020603050405020304" pitchFamily="18" charset="0"/>
                <a:cs typeface="Times New Roman" panose="02020603050405020304" pitchFamily="18" charset="0"/>
              </a:rPr>
              <a:t>Given a set of query keywords, find relevant documents or other data that contain these query keywords</a:t>
            </a:r>
          </a:p>
          <a:p>
            <a:pPr algn="just">
              <a:defRPr/>
            </a:pPr>
            <a:r>
              <a:rPr lang="en-US" altLang="en-US" sz="2800" dirty="0" smtClean="0">
                <a:latin typeface="Times New Roman" panose="02020603050405020304" pitchFamily="18" charset="0"/>
                <a:cs typeface="Times New Roman" panose="02020603050405020304" pitchFamily="18" charset="0"/>
              </a:rPr>
              <a:t>Advantages of the keyword search query</a:t>
            </a:r>
          </a:p>
          <a:p>
            <a:pPr lvl="1" algn="just">
              <a:defRPr/>
            </a:pPr>
            <a:r>
              <a:rPr lang="en-US" altLang="en-US" sz="2400" dirty="0" smtClean="0">
                <a:latin typeface="Times New Roman" panose="02020603050405020304" pitchFamily="18" charset="0"/>
                <a:cs typeface="Times New Roman" panose="02020603050405020304" pitchFamily="18" charset="0"/>
              </a:rPr>
              <a:t>Ease to use: only need to specify a few query keywords</a:t>
            </a:r>
          </a:p>
          <a:p>
            <a:pPr lvl="1" algn="just">
              <a:defRPr/>
            </a:pPr>
            <a:r>
              <a:rPr lang="en-US" altLang="en-US" sz="2400" dirty="0" smtClean="0">
                <a:latin typeface="Times New Roman" panose="02020603050405020304" pitchFamily="18" charset="0"/>
                <a:cs typeface="Times New Roman" panose="02020603050405020304" pitchFamily="18" charset="0"/>
              </a:rPr>
              <a:t>No need to know the detailed schema of the data</a:t>
            </a:r>
          </a:p>
          <a:p>
            <a:pPr lvl="2" algn="just">
              <a:defRPr/>
            </a:pPr>
            <a:r>
              <a:rPr lang="en-US" altLang="en-US" sz="2000" dirty="0" smtClean="0">
                <a:latin typeface="Times New Roman" panose="02020603050405020304" pitchFamily="18" charset="0"/>
                <a:cs typeface="Times New Roman" panose="02020603050405020304" pitchFamily="18" charset="0"/>
              </a:rPr>
              <a:t>Good for non-experts without any domain knowledge</a:t>
            </a:r>
          </a:p>
        </p:txBody>
      </p:sp>
      <p:sp>
        <p:nvSpPr>
          <p:cNvPr id="2" name="Slide Number Placeholder 1"/>
          <p:cNvSpPr>
            <a:spLocks noGrp="1"/>
          </p:cNvSpPr>
          <p:nvPr>
            <p:ph type="sldNum" sz="quarter" idx="12"/>
          </p:nvPr>
        </p:nvSpPr>
        <p:spPr/>
        <p:txBody>
          <a:bodyPr/>
          <a:lstStyle/>
          <a:p>
            <a:pPr>
              <a:defRPr/>
            </a:pPr>
            <a:fld id="{A1D442EF-3B18-4B98-A531-9906D68737B3}" type="slidenum">
              <a:rPr lang="en-US" altLang="zh-CN" smtClean="0">
                <a:solidFill>
                  <a:srgbClr val="000000"/>
                </a:solidFill>
              </a:rPr>
              <a:pPr>
                <a:defRPr/>
              </a:pPr>
              <a:t>23</a:t>
            </a:fld>
            <a:endParaRPr lang="en-US" altLang="zh-CN" dirty="0">
              <a:solidFill>
                <a:srgbClr val="000000"/>
              </a:solidFill>
            </a:endParaRPr>
          </a:p>
        </p:txBody>
      </p:sp>
    </p:spTree>
    <p:extLst>
      <p:ext uri="{BB962C8B-B14F-4D97-AF65-F5344CB8AC3E}">
        <p14:creationId xmlns:p14="http://schemas.microsoft.com/office/powerpoint/2010/main" val="9538807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28600"/>
            <a:ext cx="8229600" cy="1100138"/>
          </a:xfrm>
        </p:spPr>
        <p:txBody>
          <a:bodyPr/>
          <a:lstStyle/>
          <a:p>
            <a:r>
              <a:rPr lang="en-US" altLang="zh-CN" sz="3200" smtClean="0">
                <a:latin typeface="Times New Roman" panose="02020603050405020304" pitchFamily="18" charset="0"/>
                <a:ea typeface="宋体" panose="02010600030101010101" pitchFamily="2" charset="-122"/>
                <a:cs typeface="Times New Roman" panose="02020603050405020304" pitchFamily="18" charset="0"/>
              </a:rPr>
              <a:t>Traditional Data Access Methods</a:t>
            </a:r>
            <a:endParaRPr lang="zh-CN" altLang="en-US" sz="320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99" name="Content Placeholder 2"/>
          <p:cNvSpPr>
            <a:spLocks noGrp="1"/>
          </p:cNvSpPr>
          <p:nvPr>
            <p:ph idx="1"/>
          </p:nvPr>
        </p:nvSpPr>
        <p:spPr>
          <a:xfrm>
            <a:off x="304800" y="3768725"/>
            <a:ext cx="3886200" cy="2441575"/>
          </a:xfrm>
        </p:spPr>
        <p:txBody>
          <a:bodyPr/>
          <a:lstStyle/>
          <a:p>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Text documents:</a:t>
            </a:r>
          </a:p>
          <a:p>
            <a:pPr lvl="1"/>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Unstructured</a:t>
            </a:r>
          </a:p>
          <a:p>
            <a:pPr lvl="1"/>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Accessed by keywords</a:t>
            </a:r>
          </a:p>
          <a:p>
            <a:pPr lvl="1"/>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Limited search quality</a:t>
            </a:r>
          </a:p>
          <a:p>
            <a:pPr lvl="1"/>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Large user population</a:t>
            </a:r>
          </a:p>
          <a:p>
            <a:pPr lvl="1"/>
            <a:endPar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269" name="Slide Number Placeholder 4"/>
          <p:cNvSpPr>
            <a:spLocks noGrp="1"/>
          </p:cNvSpPr>
          <p:nvPr>
            <p:ph type="sldNum" sz="quarter" idx="11"/>
          </p:nvPr>
        </p:nvSpPr>
        <p:spPr>
          <a:xfrm>
            <a:off x="3048000" y="59817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33CC"/>
                </a:solidFill>
                <a:latin typeface="Calibri" panose="020F0502020204030204" pitchFamily="34" charset="0"/>
                <a:ea typeface="宋体" panose="02010600030101010101" pitchFamily="2" charset="-122"/>
              </a:defRPr>
            </a:lvl1pPr>
            <a:lvl2pPr marL="742950" indent="-285750" eaLnBrk="0" hangingPunct="0">
              <a:defRPr sz="2400">
                <a:solidFill>
                  <a:srgbClr val="0033CC"/>
                </a:solidFill>
                <a:latin typeface="Calibri" panose="020F0502020204030204" pitchFamily="34" charset="0"/>
                <a:ea typeface="宋体" panose="02010600030101010101" pitchFamily="2" charset="-122"/>
              </a:defRPr>
            </a:lvl2pPr>
            <a:lvl3pPr marL="1143000" indent="-228600" eaLnBrk="0" hangingPunct="0">
              <a:defRPr sz="2400">
                <a:solidFill>
                  <a:srgbClr val="0033CC"/>
                </a:solidFill>
                <a:latin typeface="Calibri" panose="020F0502020204030204" pitchFamily="34" charset="0"/>
                <a:ea typeface="宋体" panose="02010600030101010101" pitchFamily="2" charset="-122"/>
              </a:defRPr>
            </a:lvl3pPr>
            <a:lvl4pPr marL="1600200" indent="-228600" eaLnBrk="0" hangingPunct="0">
              <a:defRPr sz="2400">
                <a:solidFill>
                  <a:srgbClr val="0033CC"/>
                </a:solidFill>
                <a:latin typeface="Calibri" panose="020F0502020204030204" pitchFamily="34" charset="0"/>
                <a:ea typeface="宋体" panose="02010600030101010101" pitchFamily="2" charset="-122"/>
              </a:defRPr>
            </a:lvl4pPr>
            <a:lvl5pPr marL="2057400" indent="-228600" eaLnBrk="0" hangingPunct="0">
              <a:defRPr sz="2400">
                <a:solidFill>
                  <a:srgbClr val="0033CC"/>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400">
                <a:solidFill>
                  <a:srgbClr val="0033CC"/>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400">
                <a:solidFill>
                  <a:srgbClr val="0033CC"/>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400">
                <a:solidFill>
                  <a:srgbClr val="0033CC"/>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400">
                <a:solidFill>
                  <a:srgbClr val="0033CC"/>
                </a:solidFill>
                <a:latin typeface="Calibri" panose="020F0502020204030204" pitchFamily="34" charset="0"/>
                <a:ea typeface="宋体" panose="02010600030101010101" pitchFamily="2" charset="-122"/>
              </a:defRPr>
            </a:lvl9pPr>
          </a:lstStyle>
          <a:p>
            <a:pPr eaLnBrk="1" hangingPunct="1"/>
            <a:fld id="{CE05EE91-7732-4EBF-ACEE-19E9AF84F944}" type="slidenum">
              <a:rPr lang="zh-CN" altLang="en-US" sz="1400">
                <a:solidFill>
                  <a:schemeClr val="bg1"/>
                </a:solidFill>
                <a:latin typeface="Times New Roman" panose="02020603050405020304" pitchFamily="18" charset="0"/>
                <a:cs typeface="Times New Roman" panose="02020603050405020304" pitchFamily="18" charset="0"/>
              </a:rPr>
              <a:pPr eaLnBrk="1" hangingPunct="1"/>
              <a:t>24</a:t>
            </a:fld>
            <a:endParaRPr lang="en-US" altLang="zh-CN" sz="1400">
              <a:solidFill>
                <a:schemeClr val="bg1"/>
              </a:solidFill>
              <a:latin typeface="Times New Roman" panose="02020603050405020304" pitchFamily="18" charset="0"/>
              <a:cs typeface="Times New Roman" panose="02020603050405020304" pitchFamily="18" charset="0"/>
            </a:endParaRPr>
          </a:p>
        </p:txBody>
      </p:sp>
      <p:sp>
        <p:nvSpPr>
          <p:cNvPr id="8" name="Content Placeholder 2"/>
          <p:cNvSpPr txBox="1">
            <a:spLocks/>
          </p:cNvSpPr>
          <p:nvPr/>
        </p:nvSpPr>
        <p:spPr bwMode="auto">
          <a:xfrm>
            <a:off x="3810000" y="3657600"/>
            <a:ext cx="5562600" cy="259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rgbClr val="0033CC"/>
                </a:solidFill>
                <a:latin typeface="Calibri" panose="020F0502020204030204" pitchFamily="34" charset="0"/>
                <a:ea typeface="宋体" panose="02010600030101010101" pitchFamily="2" charset="-122"/>
              </a:defRPr>
            </a:lvl1pPr>
            <a:lvl2pPr marL="742950" indent="-285750" eaLnBrk="0" hangingPunct="0">
              <a:defRPr sz="2400">
                <a:solidFill>
                  <a:srgbClr val="0033CC"/>
                </a:solidFill>
                <a:latin typeface="Calibri" panose="020F0502020204030204" pitchFamily="34" charset="0"/>
                <a:ea typeface="宋体" panose="02010600030101010101" pitchFamily="2" charset="-122"/>
              </a:defRPr>
            </a:lvl2pPr>
            <a:lvl3pPr marL="1143000" indent="-228600" eaLnBrk="0" hangingPunct="0">
              <a:defRPr sz="2400">
                <a:solidFill>
                  <a:srgbClr val="0033CC"/>
                </a:solidFill>
                <a:latin typeface="Calibri" panose="020F0502020204030204" pitchFamily="34" charset="0"/>
                <a:ea typeface="宋体" panose="02010600030101010101" pitchFamily="2" charset="-122"/>
              </a:defRPr>
            </a:lvl3pPr>
            <a:lvl4pPr marL="1600200" indent="-228600" eaLnBrk="0" hangingPunct="0">
              <a:defRPr sz="2400">
                <a:solidFill>
                  <a:srgbClr val="0033CC"/>
                </a:solidFill>
                <a:latin typeface="Calibri" panose="020F0502020204030204" pitchFamily="34" charset="0"/>
                <a:ea typeface="宋体" panose="02010600030101010101" pitchFamily="2" charset="-122"/>
              </a:defRPr>
            </a:lvl4pPr>
            <a:lvl5pPr marL="2057400" indent="-228600" eaLnBrk="0" hangingPunct="0">
              <a:defRPr sz="2400">
                <a:solidFill>
                  <a:srgbClr val="0033CC"/>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400">
                <a:solidFill>
                  <a:srgbClr val="0033CC"/>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400">
                <a:solidFill>
                  <a:srgbClr val="0033CC"/>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400">
                <a:solidFill>
                  <a:srgbClr val="0033CC"/>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400">
                <a:solidFill>
                  <a:srgbClr val="0033CC"/>
                </a:solidFill>
                <a:latin typeface="Calibri" panose="020F0502020204030204" pitchFamily="34" charset="0"/>
                <a:ea typeface="宋体" panose="02010600030101010101" pitchFamily="2" charset="-122"/>
              </a:defRPr>
            </a:lvl9pPr>
          </a:lstStyle>
          <a:p>
            <a:pPr>
              <a:spcBef>
                <a:spcPct val="20000"/>
              </a:spcBef>
              <a:buClr>
                <a:schemeClr val="bg2"/>
              </a:buClr>
              <a:buSzPct val="75000"/>
              <a:buFont typeface="Wingdings" panose="05000000000000000000" pitchFamily="2" charset="2"/>
              <a:buChar char="n"/>
            </a:pPr>
            <a:r>
              <a:rPr lang="en-US" altLang="zh-CN" dirty="0">
                <a:solidFill>
                  <a:schemeClr val="tx1"/>
                </a:solidFill>
                <a:latin typeface="Times New Roman" panose="02020603050405020304" pitchFamily="18" charset="0"/>
                <a:cs typeface="Times New Roman" panose="02020603050405020304" pitchFamily="18" charset="0"/>
              </a:rPr>
              <a:t>Databases / XML data</a:t>
            </a:r>
          </a:p>
          <a:p>
            <a:pPr lvl="1">
              <a:spcBef>
                <a:spcPct val="20000"/>
              </a:spcBef>
              <a:buClr>
                <a:schemeClr val="accent2"/>
              </a:buClr>
              <a:buSzPct val="80000"/>
              <a:buFont typeface="Wingdings" panose="05000000000000000000" pitchFamily="2" charset="2"/>
              <a:buChar char="¨"/>
            </a:pPr>
            <a:r>
              <a:rPr lang="en-US" altLang="zh-CN" dirty="0">
                <a:solidFill>
                  <a:schemeClr val="tx1"/>
                </a:solidFill>
                <a:latin typeface="Times New Roman" panose="02020603050405020304" pitchFamily="18" charset="0"/>
                <a:cs typeface="Times New Roman" panose="02020603050405020304" pitchFamily="18" charset="0"/>
              </a:rPr>
              <a:t>Structured, with rich meta-data</a:t>
            </a:r>
          </a:p>
          <a:p>
            <a:pPr lvl="1">
              <a:spcBef>
                <a:spcPct val="20000"/>
              </a:spcBef>
              <a:buClr>
                <a:schemeClr val="accent2"/>
              </a:buClr>
              <a:buSzPct val="80000"/>
              <a:buFont typeface="Wingdings" panose="05000000000000000000" pitchFamily="2" charset="2"/>
              <a:buChar char="¨"/>
            </a:pPr>
            <a:r>
              <a:rPr lang="en-US" altLang="zh-CN" dirty="0">
                <a:solidFill>
                  <a:schemeClr val="tx1"/>
                </a:solidFill>
                <a:latin typeface="Times New Roman" panose="02020603050405020304" pitchFamily="18" charset="0"/>
                <a:cs typeface="Times New Roman" panose="02020603050405020304" pitchFamily="18" charset="0"/>
              </a:rPr>
              <a:t>Accessed by query languages</a:t>
            </a:r>
          </a:p>
          <a:p>
            <a:pPr lvl="1">
              <a:spcBef>
                <a:spcPct val="20000"/>
              </a:spcBef>
              <a:buClr>
                <a:schemeClr val="accent2"/>
              </a:buClr>
              <a:buSzPct val="80000"/>
              <a:buFont typeface="Wingdings" panose="05000000000000000000" pitchFamily="2" charset="2"/>
              <a:buChar char="¨"/>
            </a:pPr>
            <a:r>
              <a:rPr lang="en-US" altLang="zh-CN" dirty="0">
                <a:solidFill>
                  <a:schemeClr val="tx1"/>
                </a:solidFill>
                <a:latin typeface="Times New Roman" panose="02020603050405020304" pitchFamily="18" charset="0"/>
                <a:cs typeface="Times New Roman" panose="02020603050405020304" pitchFamily="18" charset="0"/>
              </a:rPr>
              <a:t>High search quality</a:t>
            </a:r>
          </a:p>
          <a:p>
            <a:pPr lvl="1">
              <a:spcBef>
                <a:spcPct val="20000"/>
              </a:spcBef>
              <a:buClr>
                <a:schemeClr val="accent2"/>
              </a:buClr>
              <a:buSzPct val="80000"/>
              <a:buFont typeface="Wingdings" panose="05000000000000000000" pitchFamily="2" charset="2"/>
              <a:buChar char="¨"/>
            </a:pPr>
            <a:r>
              <a:rPr lang="en-US" altLang="zh-CN" dirty="0">
                <a:solidFill>
                  <a:schemeClr val="tx1"/>
                </a:solidFill>
                <a:latin typeface="Times New Roman" panose="02020603050405020304" pitchFamily="18" charset="0"/>
                <a:cs typeface="Times New Roman" panose="02020603050405020304" pitchFamily="18" charset="0"/>
              </a:rPr>
              <a:t>Small user population that masters DB</a:t>
            </a:r>
          </a:p>
          <a:p>
            <a:pPr lvl="1">
              <a:spcBef>
                <a:spcPct val="20000"/>
              </a:spcBef>
              <a:buClr>
                <a:schemeClr val="accent2"/>
              </a:buClr>
              <a:buSzPct val="80000"/>
              <a:buFont typeface="Wingdings" panose="05000000000000000000" pitchFamily="2" charset="2"/>
              <a:buChar char="¨"/>
            </a:pPr>
            <a:endParaRPr lang="zh-CN" altLang="en-US" dirty="0">
              <a:solidFill>
                <a:schemeClr val="tx1"/>
              </a:solidFill>
              <a:latin typeface="Times New Roman" panose="02020603050405020304" pitchFamily="18" charset="0"/>
              <a:cs typeface="Times New Roman" panose="02020603050405020304" pitchFamily="18" charset="0"/>
            </a:endParaRPr>
          </a:p>
        </p:txBody>
      </p:sp>
      <p:grpSp>
        <p:nvGrpSpPr>
          <p:cNvPr id="11272" name="Group 15"/>
          <p:cNvGrpSpPr>
            <a:grpSpLocks/>
          </p:cNvGrpSpPr>
          <p:nvPr/>
        </p:nvGrpSpPr>
        <p:grpSpPr bwMode="auto">
          <a:xfrm>
            <a:off x="381000" y="952500"/>
            <a:ext cx="3095625" cy="2895600"/>
            <a:chOff x="561343" y="1219200"/>
            <a:chExt cx="3096257" cy="2895600"/>
          </a:xfrm>
        </p:grpSpPr>
        <p:pic>
          <p:nvPicPr>
            <p:cNvPr id="11278" name="Picture 4" descr="http://blog.nitropdf.com/wp-content/uploads/2009/02/paragraph-tex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343" y="1219200"/>
              <a:ext cx="2105657" cy="2006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1279" name="Picture 2" descr="Goog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649347"/>
              <a:ext cx="1295400" cy="516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0" name="Picture 4" descr="Yaho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599" y="3182747"/>
              <a:ext cx="1524001" cy="289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1" name="Picture 6" descr="Bing logo">
              <a:hlinkClick r:id="rId6" tooltip="Bing logo"/>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35200" y="3538347"/>
              <a:ext cx="1295400" cy="576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16"/>
          <p:cNvGrpSpPr>
            <a:grpSpLocks/>
          </p:cNvGrpSpPr>
          <p:nvPr/>
        </p:nvGrpSpPr>
        <p:grpSpPr bwMode="auto">
          <a:xfrm>
            <a:off x="4419600" y="914400"/>
            <a:ext cx="4038600" cy="2781300"/>
            <a:chOff x="4495964" y="1181100"/>
            <a:chExt cx="4038436" cy="2781300"/>
          </a:xfrm>
        </p:grpSpPr>
        <p:pic>
          <p:nvPicPr>
            <p:cNvPr id="11274" name="Picture 2" descr="http://www.conceptdraw.com/products/img/ScreenShots/cd5/software/SampleDatabaseLayout.gi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95964" y="1181100"/>
              <a:ext cx="2971636"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5" name="Picture 8" descr="http://upload.wikimedia.org/wikipedia/en/thumb/5/50/Oracle_logo.svg/200px-Oracle_logo.svg.png">
              <a:hlinkClick r:id="rId9" tooltip="Oracle logo.svg"/>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91300" y="2721659"/>
              <a:ext cx="1905000" cy="266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6" name="Picture 10" descr="http://tbn0.google.com/images?q=tbn:rERIW_3mStpSIM:http://ru.ecomstation.ru/ecoshop/pics/logo-ibm-db2.gif">
              <a:hlinkClick r:id="rId11"/>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81800" y="3077259"/>
              <a:ext cx="14675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7" name="Picture 12" descr="http://upload.wikimedia.org/wikipedia/en/thumb/0/0a/SQLServer2008Logo.png/250px-SQLServer2008Logo.png">
              <a:hlinkClick r:id="rId13" tooltip="SQLServer2008Logo.png"/>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77000" y="3534460"/>
              <a:ext cx="2057400" cy="427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457201" y="6178828"/>
            <a:ext cx="8229600" cy="369332"/>
          </a:xfrm>
          <a:prstGeom prst="rect">
            <a:avLst/>
          </a:prstGeom>
          <a:ln>
            <a:solidFill>
              <a:schemeClr val="tx1"/>
            </a:solidFill>
          </a:ln>
        </p:spPr>
        <p:txBody>
          <a:bodyPr wrap="square">
            <a:spAutoFit/>
          </a:bodyPr>
          <a:lstStyle/>
          <a:p>
            <a:r>
              <a:rPr lang="en-US" dirty="0">
                <a:latin typeface="Times New Roman" panose="02020603050405020304" pitchFamily="18" charset="0"/>
                <a:cs typeface="Times New Roman" panose="02020603050405020304" pitchFamily="18" charset="0"/>
              </a:rPr>
              <a:t>https://web.njit.edu/~ychen/keyword_sigmod09_tutorial.ppt</a:t>
            </a:r>
          </a:p>
        </p:txBody>
      </p:sp>
    </p:spTree>
    <p:extLst>
      <p:ext uri="{BB962C8B-B14F-4D97-AF65-F5344CB8AC3E}">
        <p14:creationId xmlns:p14="http://schemas.microsoft.com/office/powerpoint/2010/main" val="5822108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381000" y="298450"/>
            <a:ext cx="8382000" cy="1100138"/>
          </a:xfrm>
        </p:spPr>
        <p:txBody>
          <a:bodyPr/>
          <a:lstStyle/>
          <a:p>
            <a:r>
              <a:rPr lang="en-US" altLang="zh-CN" sz="3200" smtClean="0">
                <a:latin typeface="Times New Roman" panose="02020603050405020304" pitchFamily="18" charset="0"/>
                <a:ea typeface="宋体" panose="02010600030101010101" pitchFamily="2" charset="-122"/>
                <a:cs typeface="Times New Roman" panose="02020603050405020304" pitchFamily="18" charset="0"/>
              </a:rPr>
              <a:t>The Challenges of Accessing Structured Data</a:t>
            </a:r>
            <a:endParaRPr lang="zh-CN" altLang="en-US" sz="320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123" name="Content Placeholder 2"/>
          <p:cNvSpPr>
            <a:spLocks noGrp="1"/>
          </p:cNvSpPr>
          <p:nvPr>
            <p:ph idx="1"/>
          </p:nvPr>
        </p:nvSpPr>
        <p:spPr>
          <a:xfrm>
            <a:off x="152400" y="1233488"/>
            <a:ext cx="4572000" cy="3560762"/>
          </a:xfrm>
        </p:spPr>
        <p:txBody>
          <a:bodyPr/>
          <a:lstStyle/>
          <a:p>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Query languages: long learning curves</a:t>
            </a:r>
          </a:p>
          <a:p>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Schemas: Complex, evolving, or even unavailable</a:t>
            </a:r>
          </a:p>
          <a:p>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What about filling in query forms?</a:t>
            </a:r>
          </a:p>
          <a:p>
            <a:pPr lvl="1"/>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Limited access pattern</a:t>
            </a:r>
          </a:p>
          <a:p>
            <a:pPr lvl="1"/>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Hard to design and maintain forms on dynamic and heterogeneous data!</a:t>
            </a:r>
          </a:p>
        </p:txBody>
      </p:sp>
      <p:sp>
        <p:nvSpPr>
          <p:cNvPr id="12293" name="Slide Number Placeholder 4"/>
          <p:cNvSpPr>
            <a:spLocks noGrp="1"/>
          </p:cNvSpPr>
          <p:nvPr>
            <p:ph type="sldNum" sz="quarter" idx="11"/>
          </p:nvPr>
        </p:nvSpPr>
        <p:spPr>
          <a:xfrm>
            <a:off x="7448550" y="6629400"/>
            <a:ext cx="1150938"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33CC"/>
                </a:solidFill>
                <a:latin typeface="Calibri" panose="020F0502020204030204" pitchFamily="34" charset="0"/>
                <a:ea typeface="宋体" panose="02010600030101010101" pitchFamily="2" charset="-122"/>
              </a:defRPr>
            </a:lvl1pPr>
            <a:lvl2pPr marL="742950" indent="-285750" eaLnBrk="0" hangingPunct="0">
              <a:defRPr sz="2400">
                <a:solidFill>
                  <a:srgbClr val="0033CC"/>
                </a:solidFill>
                <a:latin typeface="Calibri" panose="020F0502020204030204" pitchFamily="34" charset="0"/>
                <a:ea typeface="宋体" panose="02010600030101010101" pitchFamily="2" charset="-122"/>
              </a:defRPr>
            </a:lvl2pPr>
            <a:lvl3pPr marL="1143000" indent="-228600" eaLnBrk="0" hangingPunct="0">
              <a:defRPr sz="2400">
                <a:solidFill>
                  <a:srgbClr val="0033CC"/>
                </a:solidFill>
                <a:latin typeface="Calibri" panose="020F0502020204030204" pitchFamily="34" charset="0"/>
                <a:ea typeface="宋体" panose="02010600030101010101" pitchFamily="2" charset="-122"/>
              </a:defRPr>
            </a:lvl3pPr>
            <a:lvl4pPr marL="1600200" indent="-228600" eaLnBrk="0" hangingPunct="0">
              <a:defRPr sz="2400">
                <a:solidFill>
                  <a:srgbClr val="0033CC"/>
                </a:solidFill>
                <a:latin typeface="Calibri" panose="020F0502020204030204" pitchFamily="34" charset="0"/>
                <a:ea typeface="宋体" panose="02010600030101010101" pitchFamily="2" charset="-122"/>
              </a:defRPr>
            </a:lvl4pPr>
            <a:lvl5pPr marL="2057400" indent="-228600" eaLnBrk="0" hangingPunct="0">
              <a:defRPr sz="2400">
                <a:solidFill>
                  <a:srgbClr val="0033CC"/>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400">
                <a:solidFill>
                  <a:srgbClr val="0033CC"/>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400">
                <a:solidFill>
                  <a:srgbClr val="0033CC"/>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400">
                <a:solidFill>
                  <a:srgbClr val="0033CC"/>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400">
                <a:solidFill>
                  <a:srgbClr val="0033CC"/>
                </a:solidFill>
                <a:latin typeface="Calibri" panose="020F0502020204030204" pitchFamily="34" charset="0"/>
                <a:ea typeface="宋体" panose="02010600030101010101" pitchFamily="2" charset="-122"/>
              </a:defRPr>
            </a:lvl9pPr>
          </a:lstStyle>
          <a:p>
            <a:pPr eaLnBrk="1" hangingPunct="1"/>
            <a:fld id="{ABAE5F2B-6364-45A5-B66F-A558AD60811F}" type="slidenum">
              <a:rPr lang="zh-CN" altLang="en-US" sz="1400">
                <a:solidFill>
                  <a:schemeClr val="bg1"/>
                </a:solidFill>
                <a:latin typeface="Times New Roman" panose="02020603050405020304" pitchFamily="18" charset="0"/>
                <a:cs typeface="Times New Roman" panose="02020603050405020304" pitchFamily="18" charset="0"/>
              </a:rPr>
              <a:pPr eaLnBrk="1" hangingPunct="1"/>
              <a:t>25</a:t>
            </a:fld>
            <a:endParaRPr lang="en-US" altLang="zh-CN" sz="1400">
              <a:solidFill>
                <a:schemeClr val="bg1"/>
              </a:solidFill>
              <a:latin typeface="Times New Roman" panose="02020603050405020304" pitchFamily="18" charset="0"/>
              <a:cs typeface="Times New Roman" panose="02020603050405020304" pitchFamily="18" charset="0"/>
            </a:endParaRPr>
          </a:p>
        </p:txBody>
      </p:sp>
      <p:sp>
        <p:nvSpPr>
          <p:cNvPr id="5127" name="TextBox 6"/>
          <p:cNvSpPr txBox="1">
            <a:spLocks noChangeArrowheads="1"/>
          </p:cNvSpPr>
          <p:nvPr/>
        </p:nvSpPr>
        <p:spPr bwMode="auto">
          <a:xfrm>
            <a:off x="400692" y="5761831"/>
            <a:ext cx="8229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rgbClr val="0033CC"/>
                </a:solidFill>
                <a:latin typeface="Calibri" panose="020F0502020204030204" pitchFamily="34" charset="0"/>
                <a:ea typeface="宋体" panose="02010600030101010101" pitchFamily="2" charset="-122"/>
              </a:defRPr>
            </a:lvl1pPr>
            <a:lvl2pPr marL="742950" indent="-285750" eaLnBrk="0" hangingPunct="0">
              <a:defRPr sz="2400">
                <a:solidFill>
                  <a:srgbClr val="0033CC"/>
                </a:solidFill>
                <a:latin typeface="Calibri" panose="020F0502020204030204" pitchFamily="34" charset="0"/>
                <a:ea typeface="宋体" panose="02010600030101010101" pitchFamily="2" charset="-122"/>
              </a:defRPr>
            </a:lvl2pPr>
            <a:lvl3pPr marL="1143000" indent="-228600" eaLnBrk="0" hangingPunct="0">
              <a:defRPr sz="2400">
                <a:solidFill>
                  <a:srgbClr val="0033CC"/>
                </a:solidFill>
                <a:latin typeface="Calibri" panose="020F0502020204030204" pitchFamily="34" charset="0"/>
                <a:ea typeface="宋体" panose="02010600030101010101" pitchFamily="2" charset="-122"/>
              </a:defRPr>
            </a:lvl3pPr>
            <a:lvl4pPr marL="1600200" indent="-228600" eaLnBrk="0" hangingPunct="0">
              <a:defRPr sz="2400">
                <a:solidFill>
                  <a:srgbClr val="0033CC"/>
                </a:solidFill>
                <a:latin typeface="Calibri" panose="020F0502020204030204" pitchFamily="34" charset="0"/>
                <a:ea typeface="宋体" panose="02010600030101010101" pitchFamily="2" charset="-122"/>
              </a:defRPr>
            </a:lvl4pPr>
            <a:lvl5pPr marL="2057400" indent="-228600" eaLnBrk="0" hangingPunct="0">
              <a:defRPr sz="2400">
                <a:solidFill>
                  <a:srgbClr val="0033CC"/>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400">
                <a:solidFill>
                  <a:srgbClr val="0033CC"/>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400">
                <a:solidFill>
                  <a:srgbClr val="0033CC"/>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400">
                <a:solidFill>
                  <a:srgbClr val="0033CC"/>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400">
                <a:solidFill>
                  <a:srgbClr val="0033CC"/>
                </a:solidFill>
                <a:latin typeface="Calibri" panose="020F0502020204030204" pitchFamily="34" charset="0"/>
                <a:ea typeface="宋体" panose="02010600030101010101" pitchFamily="2" charset="-122"/>
              </a:defRPr>
            </a:lvl9pPr>
          </a:lstStyle>
          <a:p>
            <a:pPr>
              <a:spcBef>
                <a:spcPct val="50000"/>
              </a:spcBef>
            </a:pPr>
            <a:r>
              <a:rPr lang="en-US" altLang="zh-CN" dirty="0">
                <a:latin typeface="Times New Roman" panose="02020603050405020304" pitchFamily="18" charset="0"/>
                <a:cs typeface="Times New Roman" panose="02020603050405020304" pitchFamily="18" charset="0"/>
              </a:rPr>
              <a:t>The usability of DB is severely limited unless easier ways to access databases are developed </a:t>
            </a:r>
            <a:r>
              <a:rPr lang="en-US" altLang="zh-CN" baseline="30000" dirty="0">
                <a:latin typeface="Times New Roman" panose="02020603050405020304" pitchFamily="18" charset="0"/>
                <a:cs typeface="Times New Roman" panose="02020603050405020304" pitchFamily="18" charset="0"/>
              </a:rPr>
              <a:t>[</a:t>
            </a:r>
            <a:r>
              <a:rPr lang="en-US" altLang="zh-CN" baseline="30000" dirty="0" err="1">
                <a:latin typeface="Times New Roman" panose="02020603050405020304" pitchFamily="18" charset="0"/>
                <a:cs typeface="Times New Roman" panose="02020603050405020304" pitchFamily="18" charset="0"/>
              </a:rPr>
              <a:t>Jagadish</a:t>
            </a:r>
            <a:r>
              <a:rPr lang="en-US" altLang="zh-CN" baseline="30000" dirty="0">
                <a:latin typeface="Times New Roman" panose="02020603050405020304" pitchFamily="18" charset="0"/>
                <a:cs typeface="Times New Roman" panose="02020603050405020304" pitchFamily="18" charset="0"/>
              </a:rPr>
              <a:t>, SIGMOD 07]</a:t>
            </a:r>
            <a:r>
              <a:rPr lang="en-US" altLang="zh-CN" dirty="0">
                <a:latin typeface="Times New Roman" panose="02020603050405020304" pitchFamily="18" charset="0"/>
                <a:cs typeface="Times New Roman" panose="02020603050405020304" pitchFamily="18" charset="0"/>
              </a:rPr>
              <a:t>.</a:t>
            </a:r>
          </a:p>
        </p:txBody>
      </p:sp>
      <p:pic>
        <p:nvPicPr>
          <p:cNvPr id="5128" name="Picture 7" descr="http://www.dcm4che.org/confluence/download/attachments/496/schem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8013" y="3657600"/>
            <a:ext cx="2185987"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2" descr="http://www.blogontravel.com/wp-content/uploads/2008/04/annoyed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1143000"/>
            <a:ext cx="1711325"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0" name="Picture 4" descr="http://www.my-computer-guy.com/Frustrati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1143000"/>
            <a:ext cx="194627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2" name="Rectangle 12"/>
          <p:cNvSpPr>
            <a:spLocks noChangeArrowheads="1"/>
          </p:cNvSpPr>
          <p:nvPr/>
        </p:nvSpPr>
        <p:spPr bwMode="auto">
          <a:xfrm>
            <a:off x="4572000" y="3505200"/>
            <a:ext cx="236855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rgbClr val="0033CC"/>
                </a:solidFill>
                <a:latin typeface="Calibri" panose="020F0502020204030204" pitchFamily="34" charset="0"/>
                <a:ea typeface="宋体" panose="02010600030101010101" pitchFamily="2" charset="-122"/>
              </a:defRPr>
            </a:lvl1pPr>
            <a:lvl2pPr marL="742950" indent="-285750" eaLnBrk="0" hangingPunct="0">
              <a:defRPr sz="2400">
                <a:solidFill>
                  <a:srgbClr val="0033CC"/>
                </a:solidFill>
                <a:latin typeface="Calibri" panose="020F0502020204030204" pitchFamily="34" charset="0"/>
                <a:ea typeface="宋体" panose="02010600030101010101" pitchFamily="2" charset="-122"/>
              </a:defRPr>
            </a:lvl2pPr>
            <a:lvl3pPr marL="1143000" indent="-228600" eaLnBrk="0" hangingPunct="0">
              <a:defRPr sz="2400">
                <a:solidFill>
                  <a:srgbClr val="0033CC"/>
                </a:solidFill>
                <a:latin typeface="Calibri" panose="020F0502020204030204" pitchFamily="34" charset="0"/>
                <a:ea typeface="宋体" panose="02010600030101010101" pitchFamily="2" charset="-122"/>
              </a:defRPr>
            </a:lvl3pPr>
            <a:lvl4pPr marL="1600200" indent="-228600" eaLnBrk="0" hangingPunct="0">
              <a:defRPr sz="2400">
                <a:solidFill>
                  <a:srgbClr val="0033CC"/>
                </a:solidFill>
                <a:latin typeface="Calibri" panose="020F0502020204030204" pitchFamily="34" charset="0"/>
                <a:ea typeface="宋体" panose="02010600030101010101" pitchFamily="2" charset="-122"/>
              </a:defRPr>
            </a:lvl4pPr>
            <a:lvl5pPr marL="2057400" indent="-228600" eaLnBrk="0" hangingPunct="0">
              <a:defRPr sz="2400">
                <a:solidFill>
                  <a:srgbClr val="0033CC"/>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400">
                <a:solidFill>
                  <a:srgbClr val="0033CC"/>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400">
                <a:solidFill>
                  <a:srgbClr val="0033CC"/>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400">
                <a:solidFill>
                  <a:srgbClr val="0033CC"/>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400">
                <a:solidFill>
                  <a:srgbClr val="0033CC"/>
                </a:solidFill>
                <a:latin typeface="Calibri" panose="020F0502020204030204" pitchFamily="34" charset="0"/>
                <a:ea typeface="宋体" panose="02010600030101010101" pitchFamily="2" charset="-122"/>
              </a:defRPr>
            </a:lvl9pPr>
          </a:lstStyle>
          <a:p>
            <a:pPr>
              <a:spcBef>
                <a:spcPct val="50000"/>
              </a:spcBef>
            </a:pPr>
            <a:r>
              <a:rPr lang="en-US" altLang="zh-CN" sz="1200">
                <a:latin typeface="Times New Roman" panose="02020603050405020304" pitchFamily="18" charset="0"/>
                <a:cs typeface="Times New Roman" panose="02020603050405020304" pitchFamily="18" charset="0"/>
              </a:rPr>
              <a:t>select paper.title from conference c, paper p, author a1, author a2, write w1, write w2                    where c.cid = p.cid AND p.pid = w1.pid AND p.pid = w2.pid AND w1.aid = a1.aid AND w2.aid = a2.aid AND  a1.name = “John” AND a2.name = “Mary” AND c.name = SIGMOD</a:t>
            </a:r>
          </a:p>
        </p:txBody>
      </p:sp>
    </p:spTree>
    <p:extLst>
      <p:ext uri="{BB962C8B-B14F-4D97-AF65-F5344CB8AC3E}">
        <p14:creationId xmlns:p14="http://schemas.microsoft.com/office/powerpoint/2010/main" val="12505713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3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12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 grpId="0"/>
      <p:bldP spid="513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609600" y="304800"/>
            <a:ext cx="7772400" cy="914400"/>
          </a:xfrm>
        </p:spPr>
        <p:txBody>
          <a:bodyPr/>
          <a:lstStyle/>
          <a:p>
            <a:r>
              <a:rPr lang="en-US" altLang="en-US" sz="3200" dirty="0">
                <a:latin typeface="Times New Roman" panose="02020603050405020304" pitchFamily="18" charset="0"/>
                <a:cs typeface="Times New Roman" panose="02020603050405020304" pitchFamily="18" charset="0"/>
              </a:rPr>
              <a:t>Keyword Search on Graph Representation of Data</a:t>
            </a:r>
          </a:p>
        </p:txBody>
      </p:sp>
      <p:sp>
        <p:nvSpPr>
          <p:cNvPr id="263171" name="Rectangle 3"/>
          <p:cNvSpPr>
            <a:spLocks noGrp="1" noChangeArrowheads="1"/>
          </p:cNvSpPr>
          <p:nvPr>
            <p:ph type="body" idx="1"/>
          </p:nvPr>
        </p:nvSpPr>
        <p:spPr/>
        <p:txBody>
          <a:bodyPr/>
          <a:lstStyle/>
          <a:p>
            <a:pPr algn="just"/>
            <a:r>
              <a:rPr lang="en-US" altLang="en-US" dirty="0">
                <a:latin typeface="Times New Roman" panose="02020603050405020304" pitchFamily="18" charset="0"/>
                <a:cs typeface="Times New Roman" panose="02020603050405020304" pitchFamily="18" charset="0"/>
              </a:rPr>
              <a:t>Keyword search on relational, XML, HTML, etc. data</a:t>
            </a:r>
          </a:p>
          <a:p>
            <a:pPr lvl="1" algn="just"/>
            <a:r>
              <a:rPr lang="en-US" altLang="en-US" dirty="0">
                <a:latin typeface="Times New Roman" panose="02020603050405020304" pitchFamily="18" charset="0"/>
                <a:cs typeface="Times New Roman" panose="02020603050405020304" pitchFamily="18" charset="0"/>
              </a:rPr>
              <a:t>BANKS, Discover, </a:t>
            </a:r>
            <a:r>
              <a:rPr lang="en-US" altLang="en-US" dirty="0" err="1">
                <a:latin typeface="Times New Roman" panose="02020603050405020304" pitchFamily="18" charset="0"/>
                <a:cs typeface="Times New Roman" panose="02020603050405020304" pitchFamily="18" charset="0"/>
              </a:rPr>
              <a:t>DBXplorer</a:t>
            </a:r>
            <a:r>
              <a:rPr lang="en-US" altLang="en-US" dirty="0">
                <a:latin typeface="Times New Roman" panose="02020603050405020304" pitchFamily="18" charset="0"/>
                <a:cs typeface="Times New Roman" panose="02020603050405020304" pitchFamily="18" charset="0"/>
              </a:rPr>
              <a:t>, XRank, </a:t>
            </a:r>
            <a:r>
              <a:rPr lang="en-US" altLang="en-US" dirty="0" smtClean="0">
                <a:latin typeface="Times New Roman" panose="02020603050405020304" pitchFamily="18" charset="0"/>
                <a:cs typeface="Times New Roman" panose="02020603050405020304" pitchFamily="18" charset="0"/>
              </a:rPr>
              <a:t>BLINKS, etc</a:t>
            </a:r>
            <a:r>
              <a:rPr lang="en-US" altLang="en-US" dirty="0">
                <a:latin typeface="Times New Roman" panose="02020603050405020304" pitchFamily="18" charset="0"/>
                <a:cs typeface="Times New Roman" panose="02020603050405020304" pitchFamily="18" charset="0"/>
              </a:rPr>
              <a:t>.</a:t>
            </a:r>
          </a:p>
          <a:p>
            <a:pPr algn="just"/>
            <a:r>
              <a:rPr lang="en-US" altLang="en-US" dirty="0">
                <a:latin typeface="Times New Roman" panose="02020603050405020304" pitchFamily="18" charset="0"/>
                <a:cs typeface="Times New Roman" panose="02020603050405020304" pitchFamily="18" charset="0"/>
              </a:rPr>
              <a:t>Need to find</a:t>
            </a:r>
            <a:r>
              <a:rPr lang="en-US" altLang="en-US" dirty="0">
                <a:solidFill>
                  <a:srgbClr val="800000"/>
                </a:solidFill>
                <a:latin typeface="Times New Roman" panose="02020603050405020304" pitchFamily="18" charset="0"/>
                <a:cs typeface="Times New Roman" panose="02020603050405020304" pitchFamily="18" charset="0"/>
              </a:rPr>
              <a:t> a (closely) connected set of nodes that together match all given keywords</a:t>
            </a:r>
          </a:p>
          <a:p>
            <a:pPr algn="just"/>
            <a:r>
              <a:rPr lang="en-US" altLang="en-US" dirty="0">
                <a:latin typeface="Times New Roman" panose="02020603050405020304" pitchFamily="18" charset="0"/>
                <a:cs typeface="Times New Roman" panose="02020603050405020304" pitchFamily="18" charset="0"/>
              </a:rPr>
              <a:t>Focus of our work</a:t>
            </a:r>
          </a:p>
          <a:p>
            <a:pPr lvl="1" algn="just"/>
            <a:r>
              <a:rPr lang="en-US" altLang="en-US" dirty="0">
                <a:latin typeface="Times New Roman" panose="02020603050405020304" pitchFamily="18" charset="0"/>
                <a:cs typeface="Times New Roman" panose="02020603050405020304" pitchFamily="18" charset="0"/>
              </a:rPr>
              <a:t>Search algorithms to find connections between nodes</a:t>
            </a:r>
          </a:p>
          <a:p>
            <a:pPr algn="just"/>
            <a:endParaRPr lang="en-US" altLang="en-US"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a:defRPr/>
            </a:pPr>
            <a:fld id="{A1D442EF-3B18-4B98-A531-9906D68737B3}" type="slidenum">
              <a:rPr lang="en-US" altLang="zh-CN" smtClean="0">
                <a:solidFill>
                  <a:srgbClr val="000000"/>
                </a:solidFill>
              </a:rPr>
              <a:pPr>
                <a:defRPr/>
              </a:pPr>
              <a:t>26</a:t>
            </a:fld>
            <a:endParaRPr lang="en-US" altLang="zh-CN" dirty="0">
              <a:solidFill>
                <a:srgbClr val="000000"/>
              </a:solidFill>
            </a:endParaRPr>
          </a:p>
        </p:txBody>
      </p:sp>
    </p:spTree>
    <p:extLst>
      <p:ext uri="{BB962C8B-B14F-4D97-AF65-F5344CB8AC3E}">
        <p14:creationId xmlns:p14="http://schemas.microsoft.com/office/powerpoint/2010/main" val="28043466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altLang="en-US">
                <a:latin typeface="Times New Roman" panose="02020603050405020304" pitchFamily="18" charset="0"/>
                <a:cs typeface="Times New Roman" panose="02020603050405020304" pitchFamily="18" charset="0"/>
              </a:rPr>
              <a:t>Graph Data Model</a:t>
            </a:r>
          </a:p>
        </p:txBody>
      </p:sp>
      <p:sp>
        <p:nvSpPr>
          <p:cNvPr id="266243" name="Rectangle 3"/>
          <p:cNvSpPr>
            <a:spLocks noGrp="1" noChangeArrowheads="1"/>
          </p:cNvSpPr>
          <p:nvPr>
            <p:ph type="body" idx="1"/>
          </p:nvPr>
        </p:nvSpPr>
        <p:spPr>
          <a:xfrm>
            <a:off x="685800" y="1108075"/>
            <a:ext cx="8077200" cy="2474913"/>
          </a:xfrm>
        </p:spPr>
        <p:txBody>
          <a:bodyPr/>
          <a:lstStyle/>
          <a:p>
            <a:pPr>
              <a:lnSpc>
                <a:spcPct val="80000"/>
              </a:lnSpc>
            </a:pPr>
            <a:r>
              <a:rPr lang="en-US" altLang="en-US" sz="2800">
                <a:latin typeface="Times New Roman" panose="02020603050405020304" pitchFamily="18" charset="0"/>
                <a:cs typeface="Times New Roman" panose="02020603050405020304" pitchFamily="18" charset="0"/>
              </a:rPr>
              <a:t>Data modeled as a directed weighted graph: BANKS [ICDE’02]</a:t>
            </a:r>
          </a:p>
          <a:p>
            <a:pPr lvl="1">
              <a:lnSpc>
                <a:spcPct val="80000"/>
              </a:lnSpc>
            </a:pPr>
            <a:r>
              <a:rPr lang="en-US" altLang="en-US" sz="2400">
                <a:latin typeface="Times New Roman" panose="02020603050405020304" pitchFamily="18" charset="0"/>
                <a:cs typeface="Times New Roman" panose="02020603050405020304" pitchFamily="18" charset="0"/>
              </a:rPr>
              <a:t>Can model relational, XML, HTML, etc. data</a:t>
            </a:r>
          </a:p>
          <a:p>
            <a:pPr>
              <a:lnSpc>
                <a:spcPct val="80000"/>
              </a:lnSpc>
            </a:pPr>
            <a:r>
              <a:rPr lang="en-US" altLang="en-US" sz="2800">
                <a:latin typeface="Times New Roman" panose="02020603050405020304" pitchFamily="18" charset="0"/>
                <a:cs typeface="Times New Roman" panose="02020603050405020304" pitchFamily="18" charset="0"/>
              </a:rPr>
              <a:t>E.g., DBLP database</a:t>
            </a:r>
          </a:p>
          <a:p>
            <a:pPr lvl="1">
              <a:lnSpc>
                <a:spcPct val="80000"/>
              </a:lnSpc>
            </a:pPr>
            <a:r>
              <a:rPr lang="en-US" altLang="en-US" sz="2400">
                <a:latin typeface="Times New Roman" panose="02020603050405020304" pitchFamily="18" charset="0"/>
                <a:cs typeface="Times New Roman" panose="02020603050405020304" pitchFamily="18" charset="0"/>
              </a:rPr>
              <a:t>Node = tuple</a:t>
            </a:r>
          </a:p>
          <a:p>
            <a:pPr lvl="1">
              <a:lnSpc>
                <a:spcPct val="80000"/>
              </a:lnSpc>
            </a:pPr>
            <a:r>
              <a:rPr lang="en-US" altLang="en-US" sz="2400">
                <a:latin typeface="Times New Roman" panose="02020603050405020304" pitchFamily="18" charset="0"/>
                <a:cs typeface="Times New Roman" panose="02020603050405020304" pitchFamily="18" charset="0"/>
              </a:rPr>
              <a:t>Edge = foreign key reference</a:t>
            </a:r>
          </a:p>
        </p:txBody>
      </p:sp>
      <p:grpSp>
        <p:nvGrpSpPr>
          <p:cNvPr id="266244" name="Group 4"/>
          <p:cNvGrpSpPr>
            <a:grpSpLocks/>
          </p:cNvGrpSpPr>
          <p:nvPr/>
        </p:nvGrpSpPr>
        <p:grpSpPr bwMode="auto">
          <a:xfrm>
            <a:off x="381000" y="3636963"/>
            <a:ext cx="8458200" cy="2286000"/>
            <a:chOff x="240" y="2448"/>
            <a:chExt cx="5328" cy="1440"/>
          </a:xfrm>
        </p:grpSpPr>
        <p:sp>
          <p:nvSpPr>
            <p:cNvPr id="266245" name="AutoShape 5"/>
            <p:cNvSpPr>
              <a:spLocks noChangeArrowheads="1"/>
            </p:cNvSpPr>
            <p:nvPr/>
          </p:nvSpPr>
          <p:spPr bwMode="auto">
            <a:xfrm>
              <a:off x="240" y="3504"/>
              <a:ext cx="5328" cy="384"/>
            </a:xfrm>
            <a:prstGeom prst="roundRect">
              <a:avLst>
                <a:gd name="adj" fmla="val 16667"/>
              </a:avLst>
            </a:prstGeom>
            <a:solidFill>
              <a:srgbClr val="DDDDDD"/>
            </a:solidFill>
            <a:ln w="9525">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latin typeface="Times New Roman" panose="02020603050405020304" pitchFamily="18" charset="0"/>
                <a:cs typeface="Times New Roman" panose="02020603050405020304" pitchFamily="18" charset="0"/>
              </a:endParaRPr>
            </a:p>
          </p:txBody>
        </p:sp>
        <p:sp>
          <p:nvSpPr>
            <p:cNvPr id="266246" name="AutoShape 6"/>
            <p:cNvSpPr>
              <a:spLocks noChangeArrowheads="1"/>
            </p:cNvSpPr>
            <p:nvPr/>
          </p:nvSpPr>
          <p:spPr bwMode="auto">
            <a:xfrm>
              <a:off x="288" y="2976"/>
              <a:ext cx="5280" cy="395"/>
            </a:xfrm>
            <a:prstGeom prst="roundRect">
              <a:avLst>
                <a:gd name="adj" fmla="val 16667"/>
              </a:avLst>
            </a:prstGeom>
            <a:solidFill>
              <a:srgbClr val="DDDDDD"/>
            </a:solidFill>
            <a:ln w="9525">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latin typeface="Times New Roman" panose="02020603050405020304" pitchFamily="18" charset="0"/>
                <a:cs typeface="Times New Roman" panose="02020603050405020304" pitchFamily="18" charset="0"/>
              </a:endParaRPr>
            </a:p>
          </p:txBody>
        </p:sp>
        <p:sp>
          <p:nvSpPr>
            <p:cNvPr id="266247" name="AutoShape 7"/>
            <p:cNvSpPr>
              <a:spLocks noChangeArrowheads="1"/>
            </p:cNvSpPr>
            <p:nvPr/>
          </p:nvSpPr>
          <p:spPr bwMode="auto">
            <a:xfrm>
              <a:off x="288" y="2448"/>
              <a:ext cx="5280" cy="384"/>
            </a:xfrm>
            <a:prstGeom prst="roundRect">
              <a:avLst>
                <a:gd name="adj" fmla="val 16667"/>
              </a:avLst>
            </a:prstGeom>
            <a:solidFill>
              <a:srgbClr val="DDDDDD"/>
            </a:solidFill>
            <a:ln w="9525">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latin typeface="Times New Roman" panose="02020603050405020304" pitchFamily="18" charset="0"/>
                <a:cs typeface="Times New Roman" panose="02020603050405020304" pitchFamily="18" charset="0"/>
              </a:endParaRPr>
            </a:p>
          </p:txBody>
        </p:sp>
        <p:sp>
          <p:nvSpPr>
            <p:cNvPr id="266248" name="Text Box 8"/>
            <p:cNvSpPr txBox="1">
              <a:spLocks noChangeArrowheads="1"/>
            </p:cNvSpPr>
            <p:nvPr/>
          </p:nvSpPr>
          <p:spPr bwMode="auto">
            <a:xfrm>
              <a:off x="2639" y="2496"/>
              <a:ext cx="1908" cy="26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Times New Roman" panose="02020603050405020304" pitchFamily="18" charset="0"/>
                  <a:cs typeface="Times New Roman" panose="02020603050405020304" pitchFamily="18" charset="0"/>
                </a:rPr>
                <a:t>Multi-Query Optimization</a:t>
              </a:r>
            </a:p>
          </p:txBody>
        </p:sp>
        <p:sp>
          <p:nvSpPr>
            <p:cNvPr id="266249" name="Text Box 9"/>
            <p:cNvSpPr txBox="1">
              <a:spLocks noChangeArrowheads="1"/>
            </p:cNvSpPr>
            <p:nvPr/>
          </p:nvSpPr>
          <p:spPr bwMode="auto">
            <a:xfrm>
              <a:off x="1804" y="3589"/>
              <a:ext cx="1076" cy="262"/>
            </a:xfrm>
            <a:prstGeom prst="rect">
              <a:avLst/>
            </a:prstGeom>
            <a:solidFill>
              <a:srgbClr val="DAE32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latin typeface="Times New Roman" panose="02020603050405020304" pitchFamily="18" charset="0"/>
                  <a:cs typeface="Times New Roman" panose="02020603050405020304" pitchFamily="18" charset="0"/>
                </a:rPr>
                <a:t>Sudarshan</a:t>
              </a:r>
            </a:p>
          </p:txBody>
        </p:sp>
        <p:sp>
          <p:nvSpPr>
            <p:cNvPr id="266250" name="Text Box 10"/>
            <p:cNvSpPr txBox="1">
              <a:spLocks noChangeArrowheads="1"/>
            </p:cNvSpPr>
            <p:nvPr/>
          </p:nvSpPr>
          <p:spPr bwMode="auto">
            <a:xfrm>
              <a:off x="3839" y="3589"/>
              <a:ext cx="979" cy="262"/>
            </a:xfrm>
            <a:prstGeom prst="rect">
              <a:avLst/>
            </a:prstGeom>
            <a:solidFill>
              <a:srgbClr val="DAE32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latin typeface="Times New Roman" panose="02020603050405020304" pitchFamily="18" charset="0"/>
                  <a:cs typeface="Times New Roman" panose="02020603050405020304" pitchFamily="18" charset="0"/>
                </a:rPr>
                <a:t>Prasan Roy</a:t>
              </a:r>
            </a:p>
          </p:txBody>
        </p:sp>
        <p:sp>
          <p:nvSpPr>
            <p:cNvPr id="266251" name="Text Box 11"/>
            <p:cNvSpPr txBox="1">
              <a:spLocks noChangeArrowheads="1"/>
            </p:cNvSpPr>
            <p:nvPr/>
          </p:nvSpPr>
          <p:spPr bwMode="auto">
            <a:xfrm>
              <a:off x="2554" y="3024"/>
              <a:ext cx="587" cy="262"/>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sz="2000">
                <a:latin typeface="Times New Roman" panose="02020603050405020304" pitchFamily="18" charset="0"/>
                <a:cs typeface="Times New Roman" panose="02020603050405020304" pitchFamily="18" charset="0"/>
              </a:endParaRPr>
            </a:p>
          </p:txBody>
        </p:sp>
        <p:sp>
          <p:nvSpPr>
            <p:cNvPr id="266252" name="Text Box 12"/>
            <p:cNvSpPr txBox="1">
              <a:spLocks noChangeArrowheads="1"/>
            </p:cNvSpPr>
            <p:nvPr/>
          </p:nvSpPr>
          <p:spPr bwMode="auto">
            <a:xfrm>
              <a:off x="4031" y="3024"/>
              <a:ext cx="587" cy="262"/>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sz="2000">
                <a:latin typeface="Times New Roman" panose="02020603050405020304" pitchFamily="18" charset="0"/>
                <a:cs typeface="Times New Roman" panose="02020603050405020304" pitchFamily="18" charset="0"/>
              </a:endParaRPr>
            </a:p>
          </p:txBody>
        </p:sp>
        <p:sp>
          <p:nvSpPr>
            <p:cNvPr id="266253" name="Text Box 13"/>
            <p:cNvSpPr txBox="1">
              <a:spLocks noChangeArrowheads="1"/>
            </p:cNvSpPr>
            <p:nvPr/>
          </p:nvSpPr>
          <p:spPr bwMode="auto">
            <a:xfrm>
              <a:off x="4944" y="3030"/>
              <a:ext cx="51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rgbClr val="993300"/>
                  </a:solidFill>
                  <a:latin typeface="Times New Roman" panose="02020603050405020304" pitchFamily="18" charset="0"/>
                  <a:cs typeface="Times New Roman" panose="02020603050405020304" pitchFamily="18" charset="0"/>
                </a:rPr>
                <a:t>writes</a:t>
              </a:r>
            </a:p>
          </p:txBody>
        </p:sp>
        <p:sp>
          <p:nvSpPr>
            <p:cNvPr id="266254" name="Text Box 14"/>
            <p:cNvSpPr txBox="1">
              <a:spLocks noChangeArrowheads="1"/>
            </p:cNvSpPr>
            <p:nvPr/>
          </p:nvSpPr>
          <p:spPr bwMode="auto">
            <a:xfrm>
              <a:off x="4943" y="3595"/>
              <a:ext cx="52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rgbClr val="993300"/>
                  </a:solidFill>
                  <a:latin typeface="Times New Roman" panose="02020603050405020304" pitchFamily="18" charset="0"/>
                  <a:cs typeface="Times New Roman" panose="02020603050405020304" pitchFamily="18" charset="0"/>
                </a:rPr>
                <a:t>author</a:t>
              </a:r>
            </a:p>
          </p:txBody>
        </p:sp>
        <p:sp>
          <p:nvSpPr>
            <p:cNvPr id="266255" name="Text Box 15"/>
            <p:cNvSpPr txBox="1">
              <a:spLocks noChangeArrowheads="1"/>
            </p:cNvSpPr>
            <p:nvPr/>
          </p:nvSpPr>
          <p:spPr bwMode="auto">
            <a:xfrm>
              <a:off x="4944" y="2496"/>
              <a:ext cx="47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rgbClr val="993300"/>
                  </a:solidFill>
                  <a:latin typeface="Times New Roman" panose="02020603050405020304" pitchFamily="18" charset="0"/>
                  <a:cs typeface="Times New Roman" panose="02020603050405020304" pitchFamily="18" charset="0"/>
                </a:rPr>
                <a:t>paper</a:t>
              </a:r>
            </a:p>
          </p:txBody>
        </p:sp>
        <p:cxnSp>
          <p:nvCxnSpPr>
            <p:cNvPr id="266256" name="AutoShape 16"/>
            <p:cNvCxnSpPr>
              <a:cxnSpLocks noChangeShapeType="1"/>
              <a:stCxn id="266251" idx="0"/>
              <a:endCxn id="266248" idx="2"/>
            </p:cNvCxnSpPr>
            <p:nvPr/>
          </p:nvCxnSpPr>
          <p:spPr bwMode="auto">
            <a:xfrm flipV="1">
              <a:off x="2848" y="2764"/>
              <a:ext cx="745" cy="254"/>
            </a:xfrm>
            <a:prstGeom prst="straightConnector1">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257" name="AutoShape 17"/>
            <p:cNvCxnSpPr>
              <a:cxnSpLocks noChangeShapeType="1"/>
              <a:stCxn id="266252" idx="0"/>
              <a:endCxn id="266248" idx="2"/>
            </p:cNvCxnSpPr>
            <p:nvPr/>
          </p:nvCxnSpPr>
          <p:spPr bwMode="auto">
            <a:xfrm flipH="1" flipV="1">
              <a:off x="3593" y="2764"/>
              <a:ext cx="732" cy="254"/>
            </a:xfrm>
            <a:prstGeom prst="straightConnector1">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6258" name="Text Box 18"/>
            <p:cNvSpPr txBox="1">
              <a:spLocks noChangeArrowheads="1"/>
            </p:cNvSpPr>
            <p:nvPr/>
          </p:nvSpPr>
          <p:spPr bwMode="auto">
            <a:xfrm>
              <a:off x="288" y="3589"/>
              <a:ext cx="1076" cy="262"/>
            </a:xfrm>
            <a:prstGeom prst="rect">
              <a:avLst/>
            </a:prstGeom>
            <a:solidFill>
              <a:srgbClr val="DAE32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latin typeface="Times New Roman" panose="02020603050405020304" pitchFamily="18" charset="0"/>
                  <a:cs typeface="Times New Roman" panose="02020603050405020304" pitchFamily="18" charset="0"/>
                </a:rPr>
                <a:t>Soumen</a:t>
              </a:r>
            </a:p>
          </p:txBody>
        </p:sp>
        <p:sp>
          <p:nvSpPr>
            <p:cNvPr id="266259" name="Text Box 19"/>
            <p:cNvSpPr txBox="1">
              <a:spLocks noChangeArrowheads="1"/>
            </p:cNvSpPr>
            <p:nvPr/>
          </p:nvSpPr>
          <p:spPr bwMode="auto">
            <a:xfrm>
              <a:off x="384" y="3024"/>
              <a:ext cx="587" cy="262"/>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sz="2000">
                <a:latin typeface="Times New Roman" panose="02020603050405020304" pitchFamily="18" charset="0"/>
                <a:cs typeface="Times New Roman" panose="02020603050405020304" pitchFamily="18" charset="0"/>
              </a:endParaRPr>
            </a:p>
          </p:txBody>
        </p:sp>
        <p:sp>
          <p:nvSpPr>
            <p:cNvPr id="266260" name="Text Box 20"/>
            <p:cNvSpPr txBox="1">
              <a:spLocks noChangeArrowheads="1"/>
            </p:cNvSpPr>
            <p:nvPr/>
          </p:nvSpPr>
          <p:spPr bwMode="auto">
            <a:xfrm>
              <a:off x="1440" y="3024"/>
              <a:ext cx="587" cy="262"/>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sz="2000">
                <a:latin typeface="Times New Roman" panose="02020603050405020304" pitchFamily="18" charset="0"/>
                <a:cs typeface="Times New Roman" panose="02020603050405020304" pitchFamily="18" charset="0"/>
              </a:endParaRPr>
            </a:p>
          </p:txBody>
        </p:sp>
        <p:sp>
          <p:nvSpPr>
            <p:cNvPr id="266261" name="Text Box 21"/>
            <p:cNvSpPr txBox="1">
              <a:spLocks noChangeArrowheads="1"/>
            </p:cNvSpPr>
            <p:nvPr/>
          </p:nvSpPr>
          <p:spPr bwMode="auto">
            <a:xfrm>
              <a:off x="432" y="2496"/>
              <a:ext cx="1968" cy="26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Times New Roman" panose="02020603050405020304" pitchFamily="18" charset="0"/>
                  <a:cs typeface="Times New Roman" panose="02020603050405020304" pitchFamily="18" charset="0"/>
                </a:rPr>
                <a:t>BANKS: Keyword search…</a:t>
              </a:r>
            </a:p>
          </p:txBody>
        </p:sp>
        <p:cxnSp>
          <p:nvCxnSpPr>
            <p:cNvPr id="266262" name="AutoShape 22"/>
            <p:cNvCxnSpPr>
              <a:cxnSpLocks noChangeShapeType="1"/>
              <a:stCxn id="266259" idx="0"/>
              <a:endCxn id="266261" idx="2"/>
            </p:cNvCxnSpPr>
            <p:nvPr/>
          </p:nvCxnSpPr>
          <p:spPr bwMode="auto">
            <a:xfrm flipV="1">
              <a:off x="678" y="2764"/>
              <a:ext cx="738" cy="254"/>
            </a:xfrm>
            <a:prstGeom prst="straightConnector1">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263" name="AutoShape 23"/>
            <p:cNvCxnSpPr>
              <a:cxnSpLocks noChangeShapeType="1"/>
              <a:stCxn id="266260" idx="0"/>
              <a:endCxn id="266261" idx="2"/>
            </p:cNvCxnSpPr>
            <p:nvPr/>
          </p:nvCxnSpPr>
          <p:spPr bwMode="auto">
            <a:xfrm flipH="1" flipV="1">
              <a:off x="1416" y="2764"/>
              <a:ext cx="318" cy="254"/>
            </a:xfrm>
            <a:prstGeom prst="straightConnector1">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264" name="AutoShape 24"/>
            <p:cNvCxnSpPr>
              <a:cxnSpLocks noChangeShapeType="1"/>
              <a:stCxn id="266260" idx="2"/>
              <a:endCxn id="266249" idx="0"/>
            </p:cNvCxnSpPr>
            <p:nvPr/>
          </p:nvCxnSpPr>
          <p:spPr bwMode="auto">
            <a:xfrm>
              <a:off x="1734" y="3292"/>
              <a:ext cx="608" cy="291"/>
            </a:xfrm>
            <a:prstGeom prst="straightConnector1">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265" name="AutoShape 25"/>
            <p:cNvCxnSpPr>
              <a:cxnSpLocks noChangeShapeType="1"/>
              <a:stCxn id="266251" idx="2"/>
              <a:endCxn id="266249" idx="0"/>
            </p:cNvCxnSpPr>
            <p:nvPr/>
          </p:nvCxnSpPr>
          <p:spPr bwMode="auto">
            <a:xfrm flipH="1">
              <a:off x="2342" y="3292"/>
              <a:ext cx="506" cy="291"/>
            </a:xfrm>
            <a:prstGeom prst="straightConnector1">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266" name="AutoShape 26"/>
            <p:cNvCxnSpPr>
              <a:cxnSpLocks noChangeShapeType="1"/>
              <a:stCxn id="266259" idx="2"/>
              <a:endCxn id="266258" idx="0"/>
            </p:cNvCxnSpPr>
            <p:nvPr/>
          </p:nvCxnSpPr>
          <p:spPr bwMode="auto">
            <a:xfrm>
              <a:off x="678" y="3292"/>
              <a:ext cx="148" cy="291"/>
            </a:xfrm>
            <a:prstGeom prst="straightConnector1">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267" name="AutoShape 27"/>
            <p:cNvCxnSpPr>
              <a:cxnSpLocks noChangeShapeType="1"/>
              <a:stCxn id="266252" idx="2"/>
              <a:endCxn id="266250" idx="0"/>
            </p:cNvCxnSpPr>
            <p:nvPr/>
          </p:nvCxnSpPr>
          <p:spPr bwMode="auto">
            <a:xfrm>
              <a:off x="4325" y="3292"/>
              <a:ext cx="4" cy="291"/>
            </a:xfrm>
            <a:prstGeom prst="straightConnector1">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 name="Slide Number Placeholder 1"/>
          <p:cNvSpPr>
            <a:spLocks noGrp="1"/>
          </p:cNvSpPr>
          <p:nvPr>
            <p:ph type="sldNum" sz="quarter" idx="12"/>
          </p:nvPr>
        </p:nvSpPr>
        <p:spPr/>
        <p:txBody>
          <a:bodyPr/>
          <a:lstStyle/>
          <a:p>
            <a:pPr>
              <a:defRPr/>
            </a:pPr>
            <a:fld id="{A1D442EF-3B18-4B98-A531-9906D68737B3}" type="slidenum">
              <a:rPr lang="en-US" altLang="zh-CN" smtClean="0">
                <a:solidFill>
                  <a:srgbClr val="000000"/>
                </a:solidFill>
              </a:rPr>
              <a:pPr>
                <a:defRPr/>
              </a:pPr>
              <a:t>27</a:t>
            </a:fld>
            <a:endParaRPr lang="en-US" altLang="zh-CN" dirty="0">
              <a:solidFill>
                <a:srgbClr val="000000"/>
              </a:solidFill>
            </a:endParaRPr>
          </a:p>
        </p:txBody>
      </p:sp>
    </p:spTree>
    <p:extLst>
      <p:ext uri="{BB962C8B-B14F-4D97-AF65-F5344CB8AC3E}">
        <p14:creationId xmlns:p14="http://schemas.microsoft.com/office/powerpoint/2010/main" val="1286872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p:txBody>
          <a:bodyPr/>
          <a:lstStyle/>
          <a:p>
            <a:r>
              <a:rPr lang="en-US" altLang="en-US">
                <a:latin typeface="Times New Roman" panose="02020603050405020304" pitchFamily="18" charset="0"/>
                <a:cs typeface="Times New Roman" panose="02020603050405020304" pitchFamily="18" charset="0"/>
              </a:rPr>
              <a:t>Graph Data Model (2)</a:t>
            </a:r>
          </a:p>
        </p:txBody>
      </p:sp>
      <p:sp>
        <p:nvSpPr>
          <p:cNvPr id="329731" name="Rectangle 3"/>
          <p:cNvSpPr>
            <a:spLocks noGrp="1" noChangeArrowheads="1"/>
          </p:cNvSpPr>
          <p:nvPr>
            <p:ph type="body" idx="1"/>
          </p:nvPr>
        </p:nvSpPr>
        <p:spPr/>
        <p:txBody>
          <a:bodyPr/>
          <a:lstStyle/>
          <a:p>
            <a:r>
              <a:rPr lang="en-US" altLang="en-US">
                <a:latin typeface="Times New Roman" panose="02020603050405020304" pitchFamily="18" charset="0"/>
                <a:cs typeface="Times New Roman" panose="02020603050405020304" pitchFamily="18" charset="0"/>
              </a:rPr>
              <a:t>E.g., XML data</a:t>
            </a:r>
          </a:p>
          <a:p>
            <a:pPr>
              <a:buFont typeface="Wingdings" panose="05000000000000000000" pitchFamily="2" charset="2"/>
              <a:buNone/>
            </a:pPr>
            <a:r>
              <a:rPr lang="en-US" altLang="en-US" sz="1800">
                <a:latin typeface="Times New Roman" panose="02020603050405020304" pitchFamily="18" charset="0"/>
                <a:cs typeface="Times New Roman" panose="02020603050405020304" pitchFamily="18" charset="0"/>
              </a:rPr>
              <a:t>    &lt;proceedings&gt;</a:t>
            </a:r>
          </a:p>
          <a:p>
            <a:pPr>
              <a:buFont typeface="Wingdings" panose="05000000000000000000" pitchFamily="2" charset="2"/>
              <a:buNone/>
            </a:pPr>
            <a:r>
              <a:rPr lang="en-US" altLang="en-US" sz="1800">
                <a:latin typeface="Times New Roman" panose="02020603050405020304" pitchFamily="18" charset="0"/>
                <a:cs typeface="Times New Roman" panose="02020603050405020304" pitchFamily="18" charset="0"/>
              </a:rPr>
              <a:t>       &lt;paper </a:t>
            </a:r>
            <a:r>
              <a:rPr lang="en-US" altLang="en-US" sz="1800">
                <a:solidFill>
                  <a:srgbClr val="FF0000"/>
                </a:solidFill>
                <a:latin typeface="Times New Roman" panose="02020603050405020304" pitchFamily="18" charset="0"/>
                <a:cs typeface="Times New Roman" panose="02020603050405020304" pitchFamily="18" charset="0"/>
              </a:rPr>
              <a:t>id=“1”</a:t>
            </a:r>
            <a:r>
              <a:rPr lang="en-US" altLang="en-US" sz="1800">
                <a:latin typeface="Times New Roman" panose="02020603050405020304" pitchFamily="18" charset="0"/>
                <a:cs typeface="Times New Roman" panose="02020603050405020304" pitchFamily="18" charset="0"/>
              </a:rPr>
              <a:t>&gt;</a:t>
            </a:r>
          </a:p>
          <a:p>
            <a:pPr>
              <a:buFont typeface="Wingdings" panose="05000000000000000000" pitchFamily="2" charset="2"/>
              <a:buNone/>
            </a:pPr>
            <a:r>
              <a:rPr lang="en-US" altLang="en-US" sz="1800">
                <a:latin typeface="Times New Roman" panose="02020603050405020304" pitchFamily="18" charset="0"/>
                <a:cs typeface="Times New Roman" panose="02020603050405020304" pitchFamily="18" charset="0"/>
              </a:rPr>
              <a:t>            &lt;title&gt;Databases&lt;/title&gt;</a:t>
            </a:r>
          </a:p>
          <a:p>
            <a:pPr>
              <a:buFont typeface="Wingdings" panose="05000000000000000000" pitchFamily="2" charset="2"/>
              <a:buNone/>
            </a:pPr>
            <a:r>
              <a:rPr lang="en-US" altLang="en-US" sz="1800">
                <a:latin typeface="Times New Roman" panose="02020603050405020304" pitchFamily="18" charset="0"/>
                <a:cs typeface="Times New Roman" panose="02020603050405020304" pitchFamily="18" charset="0"/>
              </a:rPr>
              <a:t>       &lt;/paper&gt;</a:t>
            </a:r>
          </a:p>
          <a:p>
            <a:pPr>
              <a:buFont typeface="Wingdings" panose="05000000000000000000" pitchFamily="2" charset="2"/>
              <a:buNone/>
            </a:pPr>
            <a:r>
              <a:rPr lang="en-US" altLang="en-US" sz="1800">
                <a:latin typeface="Times New Roman" panose="02020603050405020304" pitchFamily="18" charset="0"/>
                <a:cs typeface="Times New Roman" panose="02020603050405020304" pitchFamily="18" charset="0"/>
              </a:rPr>
              <a:t>       &lt;paper id=“2”&gt;</a:t>
            </a:r>
          </a:p>
          <a:p>
            <a:pPr>
              <a:buFont typeface="Wingdings" panose="05000000000000000000" pitchFamily="2" charset="2"/>
              <a:buNone/>
            </a:pPr>
            <a:r>
              <a:rPr lang="en-US" altLang="en-US" sz="1800">
                <a:latin typeface="Times New Roman" panose="02020603050405020304" pitchFamily="18" charset="0"/>
                <a:cs typeface="Times New Roman" panose="02020603050405020304" pitchFamily="18" charset="0"/>
              </a:rPr>
              <a:t>            &lt;title&gt;Keyword Search&lt;/title&gt;</a:t>
            </a:r>
          </a:p>
          <a:p>
            <a:pPr>
              <a:buFont typeface="Wingdings" panose="05000000000000000000" pitchFamily="2" charset="2"/>
              <a:buNone/>
            </a:pPr>
            <a:r>
              <a:rPr lang="en-US" altLang="en-US" sz="1800">
                <a:latin typeface="Times New Roman" panose="02020603050405020304" pitchFamily="18" charset="0"/>
                <a:cs typeface="Times New Roman" panose="02020603050405020304" pitchFamily="18" charset="0"/>
              </a:rPr>
              <a:t>            &lt;cite </a:t>
            </a:r>
            <a:r>
              <a:rPr lang="en-US" altLang="en-US" sz="1800">
                <a:solidFill>
                  <a:srgbClr val="FF0000"/>
                </a:solidFill>
                <a:latin typeface="Times New Roman" panose="02020603050405020304" pitchFamily="18" charset="0"/>
                <a:cs typeface="Times New Roman" panose="02020603050405020304" pitchFamily="18" charset="0"/>
              </a:rPr>
              <a:t>ref=“1”</a:t>
            </a:r>
            <a:r>
              <a:rPr lang="en-US" altLang="en-US" sz="1800">
                <a:latin typeface="Times New Roman" panose="02020603050405020304" pitchFamily="18" charset="0"/>
                <a:cs typeface="Times New Roman" panose="02020603050405020304" pitchFamily="18" charset="0"/>
              </a:rPr>
              <a:t>&gt;Databases&lt;/cite&gt;</a:t>
            </a:r>
          </a:p>
          <a:p>
            <a:pPr>
              <a:buFont typeface="Wingdings" panose="05000000000000000000" pitchFamily="2" charset="2"/>
              <a:buNone/>
            </a:pPr>
            <a:r>
              <a:rPr lang="en-US" altLang="en-US" sz="1800">
                <a:latin typeface="Times New Roman" panose="02020603050405020304" pitchFamily="18" charset="0"/>
                <a:cs typeface="Times New Roman" panose="02020603050405020304" pitchFamily="18" charset="0"/>
              </a:rPr>
              <a:t>       &lt;/paper&gt;</a:t>
            </a:r>
          </a:p>
          <a:p>
            <a:pPr>
              <a:buFont typeface="Wingdings" panose="05000000000000000000" pitchFamily="2" charset="2"/>
              <a:buNone/>
            </a:pPr>
            <a:r>
              <a:rPr lang="en-US" altLang="en-US" sz="1800">
                <a:latin typeface="Times New Roman" panose="02020603050405020304" pitchFamily="18" charset="0"/>
                <a:cs typeface="Times New Roman" panose="02020603050405020304" pitchFamily="18" charset="0"/>
              </a:rPr>
              <a:t>    &lt;/proceedings&gt;</a:t>
            </a:r>
          </a:p>
        </p:txBody>
      </p:sp>
      <p:sp>
        <p:nvSpPr>
          <p:cNvPr id="329737" name="Text Box 9"/>
          <p:cNvSpPr txBox="1">
            <a:spLocks noChangeArrowheads="1"/>
          </p:cNvSpPr>
          <p:nvPr/>
        </p:nvSpPr>
        <p:spPr bwMode="auto">
          <a:xfrm>
            <a:off x="7894638" y="5919788"/>
            <a:ext cx="808037" cy="415925"/>
          </a:xfrm>
          <a:prstGeom prst="rect">
            <a:avLst/>
          </a:prstGeom>
          <a:solidFill>
            <a:srgbClr val="CC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latin typeface="Times New Roman" panose="02020603050405020304" pitchFamily="18" charset="0"/>
                <a:cs typeface="Times New Roman" panose="02020603050405020304" pitchFamily="18" charset="0"/>
              </a:rPr>
              <a:t>title</a:t>
            </a:r>
          </a:p>
        </p:txBody>
      </p:sp>
      <p:sp>
        <p:nvSpPr>
          <p:cNvPr id="329746" name="Text Box 18"/>
          <p:cNvSpPr txBox="1">
            <a:spLocks noChangeArrowheads="1"/>
          </p:cNvSpPr>
          <p:nvPr/>
        </p:nvSpPr>
        <p:spPr bwMode="auto">
          <a:xfrm>
            <a:off x="3706813" y="5919788"/>
            <a:ext cx="895350" cy="415925"/>
          </a:xfrm>
          <a:prstGeom prst="rect">
            <a:avLst/>
          </a:prstGeom>
          <a:solidFill>
            <a:srgbClr val="CC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latin typeface="Times New Roman" panose="02020603050405020304" pitchFamily="18" charset="0"/>
                <a:cs typeface="Times New Roman" panose="02020603050405020304" pitchFamily="18" charset="0"/>
              </a:rPr>
              <a:t>title</a:t>
            </a:r>
          </a:p>
        </p:txBody>
      </p:sp>
      <p:sp>
        <p:nvSpPr>
          <p:cNvPr id="329749" name="Text Box 21"/>
          <p:cNvSpPr txBox="1">
            <a:spLocks noChangeArrowheads="1"/>
          </p:cNvSpPr>
          <p:nvPr/>
        </p:nvSpPr>
        <p:spPr bwMode="auto">
          <a:xfrm>
            <a:off x="5078413" y="3346450"/>
            <a:ext cx="1616075" cy="415925"/>
          </a:xfrm>
          <a:prstGeom prst="rect">
            <a:avLst/>
          </a:prstGeom>
          <a:solidFill>
            <a:srgbClr val="FFCC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latin typeface="Times New Roman" panose="02020603050405020304" pitchFamily="18" charset="0"/>
                <a:cs typeface="Times New Roman" panose="02020603050405020304" pitchFamily="18" charset="0"/>
              </a:rPr>
              <a:t>proceedings</a:t>
            </a:r>
          </a:p>
        </p:txBody>
      </p:sp>
      <p:sp>
        <p:nvSpPr>
          <p:cNvPr id="329758" name="Text Box 30"/>
          <p:cNvSpPr txBox="1">
            <a:spLocks noChangeArrowheads="1"/>
          </p:cNvSpPr>
          <p:nvPr/>
        </p:nvSpPr>
        <p:spPr bwMode="auto">
          <a:xfrm>
            <a:off x="3059113" y="4443413"/>
            <a:ext cx="2206625" cy="415925"/>
          </a:xfrm>
          <a:prstGeom prst="rect">
            <a:avLst/>
          </a:prstGeom>
          <a:solidFill>
            <a:schemeClr val="accent2"/>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latin typeface="Times New Roman" panose="02020603050405020304" pitchFamily="18" charset="0"/>
                <a:cs typeface="Times New Roman" panose="02020603050405020304" pitchFamily="18" charset="0"/>
              </a:rPr>
              <a:t>paper (@id = 1)</a:t>
            </a:r>
          </a:p>
        </p:txBody>
      </p:sp>
      <p:sp>
        <p:nvSpPr>
          <p:cNvPr id="329759" name="Text Box 31"/>
          <p:cNvSpPr txBox="1">
            <a:spLocks noChangeArrowheads="1"/>
          </p:cNvSpPr>
          <p:nvPr/>
        </p:nvSpPr>
        <p:spPr bwMode="auto">
          <a:xfrm>
            <a:off x="6702425" y="4452938"/>
            <a:ext cx="2266950" cy="415925"/>
          </a:xfrm>
          <a:prstGeom prst="rect">
            <a:avLst/>
          </a:prstGeom>
          <a:solidFill>
            <a:schemeClr val="accent2"/>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latin typeface="Times New Roman" panose="02020603050405020304" pitchFamily="18" charset="0"/>
                <a:cs typeface="Times New Roman" panose="02020603050405020304" pitchFamily="18" charset="0"/>
              </a:rPr>
              <a:t>paper (@id = 2)</a:t>
            </a:r>
          </a:p>
        </p:txBody>
      </p:sp>
      <p:cxnSp>
        <p:nvCxnSpPr>
          <p:cNvPr id="329761" name="AutoShape 33"/>
          <p:cNvCxnSpPr>
            <a:cxnSpLocks noChangeShapeType="1"/>
            <a:stCxn id="329749" idx="2"/>
            <a:endCxn id="329758" idx="0"/>
          </p:cNvCxnSpPr>
          <p:nvPr/>
        </p:nvCxnSpPr>
        <p:spPr bwMode="auto">
          <a:xfrm flipH="1">
            <a:off x="4162425" y="3771900"/>
            <a:ext cx="1724025" cy="66198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9762" name="AutoShape 34"/>
          <p:cNvCxnSpPr>
            <a:cxnSpLocks noChangeShapeType="1"/>
            <a:stCxn id="329749" idx="2"/>
            <a:endCxn id="329759" idx="0"/>
          </p:cNvCxnSpPr>
          <p:nvPr/>
        </p:nvCxnSpPr>
        <p:spPr bwMode="auto">
          <a:xfrm>
            <a:off x="5886450" y="3771900"/>
            <a:ext cx="1949450" cy="67151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9764" name="AutoShape 36"/>
          <p:cNvCxnSpPr>
            <a:cxnSpLocks noChangeShapeType="1"/>
            <a:stCxn id="329758" idx="2"/>
            <a:endCxn id="329746" idx="0"/>
          </p:cNvCxnSpPr>
          <p:nvPr/>
        </p:nvCxnSpPr>
        <p:spPr bwMode="auto">
          <a:xfrm flipH="1">
            <a:off x="4154488" y="4868863"/>
            <a:ext cx="7937" cy="104140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9765" name="AutoShape 37"/>
          <p:cNvCxnSpPr>
            <a:cxnSpLocks noChangeShapeType="1"/>
            <a:stCxn id="329759" idx="2"/>
            <a:endCxn id="329737" idx="0"/>
          </p:cNvCxnSpPr>
          <p:nvPr/>
        </p:nvCxnSpPr>
        <p:spPr bwMode="auto">
          <a:xfrm>
            <a:off x="7835900" y="4878388"/>
            <a:ext cx="463550" cy="103187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9769" name="Text Box 41"/>
          <p:cNvSpPr txBox="1">
            <a:spLocks noChangeArrowheads="1"/>
          </p:cNvSpPr>
          <p:nvPr/>
        </p:nvSpPr>
        <p:spPr bwMode="auto">
          <a:xfrm>
            <a:off x="6384925" y="5915025"/>
            <a:ext cx="1084263" cy="415925"/>
          </a:xfrm>
          <a:prstGeom prst="rect">
            <a:avLst/>
          </a:prstGeom>
          <a:solidFill>
            <a:srgbClr val="CC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latin typeface="Times New Roman" panose="02020603050405020304" pitchFamily="18" charset="0"/>
                <a:cs typeface="Times New Roman" panose="02020603050405020304" pitchFamily="18" charset="0"/>
              </a:rPr>
              <a:t>cite</a:t>
            </a:r>
          </a:p>
        </p:txBody>
      </p:sp>
      <p:cxnSp>
        <p:nvCxnSpPr>
          <p:cNvPr id="329770" name="AutoShape 42"/>
          <p:cNvCxnSpPr>
            <a:cxnSpLocks noChangeShapeType="1"/>
            <a:stCxn id="329759" idx="2"/>
            <a:endCxn id="329769" idx="0"/>
          </p:cNvCxnSpPr>
          <p:nvPr/>
        </p:nvCxnSpPr>
        <p:spPr bwMode="auto">
          <a:xfrm flipH="1">
            <a:off x="6927850" y="4878388"/>
            <a:ext cx="908050" cy="1027112"/>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9771" name="AutoShape 43"/>
          <p:cNvCxnSpPr>
            <a:cxnSpLocks noChangeShapeType="1"/>
            <a:stCxn id="329769" idx="0"/>
            <a:endCxn id="329758" idx="3"/>
          </p:cNvCxnSpPr>
          <p:nvPr/>
        </p:nvCxnSpPr>
        <p:spPr bwMode="auto">
          <a:xfrm flipH="1" flipV="1">
            <a:off x="5275263" y="4651375"/>
            <a:ext cx="1652587" cy="1254125"/>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Slide Number Placeholder 1"/>
          <p:cNvSpPr>
            <a:spLocks noGrp="1"/>
          </p:cNvSpPr>
          <p:nvPr>
            <p:ph type="sldNum" sz="quarter" idx="12"/>
          </p:nvPr>
        </p:nvSpPr>
        <p:spPr/>
        <p:txBody>
          <a:bodyPr/>
          <a:lstStyle/>
          <a:p>
            <a:pPr>
              <a:defRPr/>
            </a:pPr>
            <a:fld id="{A1D442EF-3B18-4B98-A531-9906D68737B3}" type="slidenum">
              <a:rPr lang="en-US" altLang="zh-CN" smtClean="0">
                <a:solidFill>
                  <a:srgbClr val="000000"/>
                </a:solidFill>
              </a:rPr>
              <a:pPr>
                <a:defRPr/>
              </a:pPr>
              <a:t>28</a:t>
            </a:fld>
            <a:endParaRPr lang="en-US" altLang="zh-CN" dirty="0">
              <a:solidFill>
                <a:srgbClr val="000000"/>
              </a:solidFill>
            </a:endParaRPr>
          </a:p>
        </p:txBody>
      </p:sp>
    </p:spTree>
    <p:extLst>
      <p:ext uri="{BB962C8B-B14F-4D97-AF65-F5344CB8AC3E}">
        <p14:creationId xmlns:p14="http://schemas.microsoft.com/office/powerpoint/2010/main" val="443115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r>
              <a:rPr lang="en-US" altLang="en-US">
                <a:latin typeface="Times New Roman" panose="02020603050405020304" pitchFamily="18" charset="0"/>
                <a:cs typeface="Times New Roman" panose="02020603050405020304" pitchFamily="18" charset="0"/>
              </a:rPr>
              <a:t>Response Model</a:t>
            </a:r>
          </a:p>
        </p:txBody>
      </p:sp>
      <p:sp>
        <p:nvSpPr>
          <p:cNvPr id="267267" name="Rectangle 3"/>
          <p:cNvSpPr>
            <a:spLocks noGrp="1" noChangeArrowheads="1"/>
          </p:cNvSpPr>
          <p:nvPr>
            <p:ph type="body" idx="1"/>
          </p:nvPr>
        </p:nvSpPr>
        <p:spPr>
          <a:xfrm>
            <a:off x="685800" y="1235075"/>
            <a:ext cx="8229600" cy="5013325"/>
          </a:xfrm>
        </p:spPr>
        <p:txBody>
          <a:bodyPr/>
          <a:lstStyle/>
          <a:p>
            <a:r>
              <a:rPr lang="en-US" altLang="en-US" dirty="0">
                <a:latin typeface="Times New Roman" panose="02020603050405020304" pitchFamily="18" charset="0"/>
                <a:cs typeface="Times New Roman" panose="02020603050405020304" pitchFamily="18" charset="0"/>
              </a:rPr>
              <a:t>Response: </a:t>
            </a:r>
            <a:r>
              <a:rPr lang="en-US" altLang="en-US" b="1" i="1" dirty="0">
                <a:latin typeface="Times New Roman" panose="02020603050405020304" pitchFamily="18" charset="0"/>
                <a:cs typeface="Times New Roman" panose="02020603050405020304" pitchFamily="18" charset="0"/>
              </a:rPr>
              <a:t>Minimal</a:t>
            </a:r>
            <a:r>
              <a:rPr lang="en-US" altLang="en-US" dirty="0">
                <a:latin typeface="Times New Roman" panose="02020603050405020304" pitchFamily="18" charset="0"/>
                <a:cs typeface="Times New Roman" panose="02020603050405020304" pitchFamily="18" charset="0"/>
              </a:rPr>
              <a:t>, rooted tree connecting keyword nodes</a:t>
            </a:r>
          </a:p>
          <a:p>
            <a:pPr lvl="1"/>
            <a:r>
              <a:rPr lang="en-US" altLang="en-US" dirty="0">
                <a:solidFill>
                  <a:srgbClr val="990000"/>
                </a:solidFill>
                <a:latin typeface="Times New Roman" panose="02020603050405020304" pitchFamily="18" charset="0"/>
                <a:cs typeface="Times New Roman" panose="02020603050405020304" pitchFamily="18" charset="0"/>
              </a:rPr>
              <a:t>Undirected: </a:t>
            </a:r>
            <a:r>
              <a:rPr lang="en-US" altLang="en-US" dirty="0">
                <a:latin typeface="Times New Roman" panose="02020603050405020304" pitchFamily="18" charset="0"/>
                <a:cs typeface="Times New Roman" panose="02020603050405020304" pitchFamily="18" charset="0"/>
              </a:rPr>
              <a:t>Discover, </a:t>
            </a:r>
            <a:r>
              <a:rPr lang="en-US" altLang="en-US" dirty="0" err="1">
                <a:latin typeface="Times New Roman" panose="02020603050405020304" pitchFamily="18" charset="0"/>
                <a:cs typeface="Times New Roman" panose="02020603050405020304" pitchFamily="18" charset="0"/>
              </a:rPr>
              <a:t>DBXplorer</a:t>
            </a:r>
            <a:endParaRPr lang="en-US" altLang="en-US" dirty="0">
              <a:solidFill>
                <a:srgbClr val="990000"/>
              </a:solidFill>
              <a:latin typeface="Times New Roman" panose="02020603050405020304" pitchFamily="18" charset="0"/>
              <a:cs typeface="Times New Roman" panose="02020603050405020304" pitchFamily="18" charset="0"/>
            </a:endParaRPr>
          </a:p>
          <a:p>
            <a:pPr lvl="1"/>
            <a:r>
              <a:rPr lang="en-US" altLang="en-US" dirty="0">
                <a:solidFill>
                  <a:srgbClr val="990000"/>
                </a:solidFill>
                <a:latin typeface="Times New Roman" panose="02020603050405020304" pitchFamily="18" charset="0"/>
                <a:cs typeface="Times New Roman" panose="02020603050405020304" pitchFamily="18" charset="0"/>
              </a:rPr>
              <a:t>Directed:</a:t>
            </a:r>
            <a:r>
              <a:rPr lang="en-US" altLang="en-US" dirty="0">
                <a:latin typeface="Times New Roman" panose="02020603050405020304" pitchFamily="18" charset="0"/>
                <a:cs typeface="Times New Roman" panose="02020603050405020304" pitchFamily="18" charset="0"/>
              </a:rPr>
              <a:t> BANKS</a:t>
            </a:r>
          </a:p>
        </p:txBody>
      </p:sp>
      <p:sp>
        <p:nvSpPr>
          <p:cNvPr id="267269" name="Text Box 5"/>
          <p:cNvSpPr txBox="1">
            <a:spLocks noChangeArrowheads="1"/>
          </p:cNvSpPr>
          <p:nvPr/>
        </p:nvSpPr>
        <p:spPr bwMode="auto">
          <a:xfrm>
            <a:off x="4841875" y="3465513"/>
            <a:ext cx="3028950" cy="40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solidFill>
                  <a:srgbClr val="000000"/>
                </a:solidFill>
                <a:latin typeface="Times New Roman" panose="02020603050405020304" pitchFamily="18" charset="0"/>
                <a:cs typeface="Times New Roman" panose="02020603050405020304" pitchFamily="18" charset="0"/>
              </a:rPr>
              <a:t>Multi-Query Optimization</a:t>
            </a:r>
          </a:p>
        </p:txBody>
      </p:sp>
      <p:sp>
        <p:nvSpPr>
          <p:cNvPr id="267270" name="Text Box 6"/>
          <p:cNvSpPr txBox="1">
            <a:spLocks noChangeArrowheads="1"/>
          </p:cNvSpPr>
          <p:nvPr/>
        </p:nvSpPr>
        <p:spPr bwMode="auto">
          <a:xfrm>
            <a:off x="4452938" y="6143625"/>
            <a:ext cx="1708150" cy="406400"/>
          </a:xfrm>
          <a:prstGeom prst="rect">
            <a:avLst/>
          </a:prstGeom>
          <a:solidFill>
            <a:srgbClr val="DAE32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solidFill>
                  <a:srgbClr val="000000"/>
                </a:solidFill>
                <a:latin typeface="Times New Roman" panose="02020603050405020304" pitchFamily="18" charset="0"/>
                <a:cs typeface="Times New Roman" panose="02020603050405020304" pitchFamily="18" charset="0"/>
              </a:rPr>
              <a:t>Sudarshan</a:t>
            </a:r>
          </a:p>
        </p:txBody>
      </p:sp>
      <p:sp>
        <p:nvSpPr>
          <p:cNvPr id="267271" name="Text Box 7"/>
          <p:cNvSpPr txBox="1">
            <a:spLocks noChangeArrowheads="1"/>
          </p:cNvSpPr>
          <p:nvPr/>
        </p:nvSpPr>
        <p:spPr bwMode="auto">
          <a:xfrm>
            <a:off x="6869113" y="6132513"/>
            <a:ext cx="1554162" cy="406400"/>
          </a:xfrm>
          <a:prstGeom prst="rect">
            <a:avLst/>
          </a:prstGeom>
          <a:solidFill>
            <a:srgbClr val="DAE32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solidFill>
                  <a:srgbClr val="000000"/>
                </a:solidFill>
                <a:latin typeface="Times New Roman" panose="02020603050405020304" pitchFamily="18" charset="0"/>
                <a:cs typeface="Times New Roman" panose="02020603050405020304" pitchFamily="18" charset="0"/>
              </a:rPr>
              <a:t>Prasan Roy</a:t>
            </a:r>
          </a:p>
        </p:txBody>
      </p:sp>
      <p:sp>
        <p:nvSpPr>
          <p:cNvPr id="267272" name="Text Box 8"/>
          <p:cNvSpPr txBox="1">
            <a:spLocks noChangeArrowheads="1"/>
          </p:cNvSpPr>
          <p:nvPr/>
        </p:nvSpPr>
        <p:spPr bwMode="auto">
          <a:xfrm>
            <a:off x="4841875" y="4913313"/>
            <a:ext cx="931863" cy="406400"/>
          </a:xfrm>
          <a:prstGeom prst="rect">
            <a:avLst/>
          </a:prstGeom>
          <a:solidFill>
            <a:srgbClr val="C9CAC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sz="2000">
              <a:solidFill>
                <a:srgbClr val="000000"/>
              </a:solidFill>
              <a:latin typeface="Times New Roman" panose="02020603050405020304" pitchFamily="18" charset="0"/>
              <a:cs typeface="Times New Roman" panose="02020603050405020304" pitchFamily="18" charset="0"/>
            </a:endParaRPr>
          </a:p>
        </p:txBody>
      </p:sp>
      <p:sp>
        <p:nvSpPr>
          <p:cNvPr id="267273" name="Text Box 9"/>
          <p:cNvSpPr txBox="1">
            <a:spLocks noChangeArrowheads="1"/>
          </p:cNvSpPr>
          <p:nvPr/>
        </p:nvSpPr>
        <p:spPr bwMode="auto">
          <a:xfrm>
            <a:off x="7180263" y="4989513"/>
            <a:ext cx="931862" cy="406400"/>
          </a:xfrm>
          <a:prstGeom prst="rect">
            <a:avLst/>
          </a:prstGeom>
          <a:solidFill>
            <a:srgbClr val="C9CAC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sz="2000">
              <a:solidFill>
                <a:srgbClr val="000000"/>
              </a:solidFill>
              <a:latin typeface="Times New Roman" panose="02020603050405020304" pitchFamily="18" charset="0"/>
              <a:cs typeface="Times New Roman" panose="02020603050405020304" pitchFamily="18" charset="0"/>
            </a:endParaRPr>
          </a:p>
        </p:txBody>
      </p:sp>
      <p:cxnSp>
        <p:nvCxnSpPr>
          <p:cNvPr id="267274" name="AutoShape 10"/>
          <p:cNvCxnSpPr>
            <a:cxnSpLocks noChangeShapeType="1"/>
            <a:stCxn id="267273" idx="2"/>
            <a:endCxn id="267271" idx="0"/>
          </p:cNvCxnSpPr>
          <p:nvPr/>
        </p:nvCxnSpPr>
        <p:spPr bwMode="auto">
          <a:xfrm>
            <a:off x="7646988" y="5395913"/>
            <a:ext cx="0" cy="736600"/>
          </a:xfrm>
          <a:prstGeom prst="straightConnector1">
            <a:avLst/>
          </a:prstGeom>
          <a:noFill/>
          <a:ln w="19050">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7275" name="AutoShape 11"/>
          <p:cNvCxnSpPr>
            <a:cxnSpLocks noChangeShapeType="1"/>
            <a:stCxn id="267269" idx="2"/>
            <a:endCxn id="267273" idx="0"/>
          </p:cNvCxnSpPr>
          <p:nvPr/>
        </p:nvCxnSpPr>
        <p:spPr bwMode="auto">
          <a:xfrm>
            <a:off x="6356350" y="3871913"/>
            <a:ext cx="1290638" cy="1117600"/>
          </a:xfrm>
          <a:prstGeom prst="straightConnector1">
            <a:avLst/>
          </a:prstGeom>
          <a:noFill/>
          <a:ln w="19050">
            <a:solidFill>
              <a:schemeClr val="tx1"/>
            </a:solidFill>
            <a:miter lim="800000"/>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7276" name="AutoShape 12"/>
          <p:cNvCxnSpPr>
            <a:cxnSpLocks noChangeShapeType="1"/>
            <a:stCxn id="267269" idx="2"/>
            <a:endCxn id="267272" idx="0"/>
          </p:cNvCxnSpPr>
          <p:nvPr/>
        </p:nvCxnSpPr>
        <p:spPr bwMode="auto">
          <a:xfrm flipH="1">
            <a:off x="5308600" y="3871913"/>
            <a:ext cx="1047750" cy="1041400"/>
          </a:xfrm>
          <a:prstGeom prst="straightConnector1">
            <a:avLst/>
          </a:prstGeom>
          <a:noFill/>
          <a:ln w="19050">
            <a:solidFill>
              <a:schemeClr val="tx1"/>
            </a:solidFill>
            <a:miter lim="800000"/>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7277" name="Text Box 13"/>
          <p:cNvSpPr txBox="1">
            <a:spLocks noChangeArrowheads="1"/>
          </p:cNvSpPr>
          <p:nvPr/>
        </p:nvSpPr>
        <p:spPr bwMode="auto">
          <a:xfrm>
            <a:off x="4460875" y="4532313"/>
            <a:ext cx="8098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rgbClr val="FF0000"/>
                </a:solidFill>
                <a:latin typeface="Times New Roman" panose="02020603050405020304" pitchFamily="18" charset="0"/>
                <a:cs typeface="Times New Roman" panose="02020603050405020304" pitchFamily="18" charset="0"/>
              </a:rPr>
              <a:t>writes</a:t>
            </a:r>
          </a:p>
        </p:txBody>
      </p:sp>
      <p:sp>
        <p:nvSpPr>
          <p:cNvPr id="267278" name="Text Box 14"/>
          <p:cNvSpPr txBox="1">
            <a:spLocks noChangeArrowheads="1"/>
          </p:cNvSpPr>
          <p:nvPr/>
        </p:nvSpPr>
        <p:spPr bwMode="auto">
          <a:xfrm>
            <a:off x="6670675" y="4608513"/>
            <a:ext cx="8098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rgbClr val="FF0000"/>
                </a:solidFill>
                <a:latin typeface="Times New Roman" panose="02020603050405020304" pitchFamily="18" charset="0"/>
                <a:cs typeface="Times New Roman" panose="02020603050405020304" pitchFamily="18" charset="0"/>
              </a:rPr>
              <a:t>writes</a:t>
            </a:r>
          </a:p>
        </p:txBody>
      </p:sp>
      <p:sp>
        <p:nvSpPr>
          <p:cNvPr id="267279" name="Text Box 15"/>
          <p:cNvSpPr txBox="1">
            <a:spLocks noChangeArrowheads="1"/>
          </p:cNvSpPr>
          <p:nvPr/>
        </p:nvSpPr>
        <p:spPr bwMode="auto">
          <a:xfrm>
            <a:off x="4232275" y="5751513"/>
            <a:ext cx="8386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rgbClr val="FF0000"/>
                </a:solidFill>
                <a:latin typeface="Times New Roman" panose="02020603050405020304" pitchFamily="18" charset="0"/>
                <a:cs typeface="Times New Roman" panose="02020603050405020304" pitchFamily="18" charset="0"/>
              </a:rPr>
              <a:t>author</a:t>
            </a:r>
          </a:p>
        </p:txBody>
      </p:sp>
      <p:sp>
        <p:nvSpPr>
          <p:cNvPr id="267280" name="Text Box 16"/>
          <p:cNvSpPr txBox="1">
            <a:spLocks noChangeArrowheads="1"/>
          </p:cNvSpPr>
          <p:nvPr/>
        </p:nvSpPr>
        <p:spPr bwMode="auto">
          <a:xfrm>
            <a:off x="6670675" y="5751513"/>
            <a:ext cx="8386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rgbClr val="FF0000"/>
                </a:solidFill>
                <a:latin typeface="Times New Roman" panose="02020603050405020304" pitchFamily="18" charset="0"/>
                <a:cs typeface="Times New Roman" panose="02020603050405020304" pitchFamily="18" charset="0"/>
              </a:rPr>
              <a:t>author</a:t>
            </a:r>
          </a:p>
        </p:txBody>
      </p:sp>
      <p:sp>
        <p:nvSpPr>
          <p:cNvPr id="267281" name="Text Box 17"/>
          <p:cNvSpPr txBox="1">
            <a:spLocks noChangeArrowheads="1"/>
          </p:cNvSpPr>
          <p:nvPr/>
        </p:nvSpPr>
        <p:spPr bwMode="auto">
          <a:xfrm>
            <a:off x="4029075" y="3402013"/>
            <a:ext cx="7537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rgbClr val="FF0000"/>
                </a:solidFill>
                <a:latin typeface="Times New Roman" panose="02020603050405020304" pitchFamily="18" charset="0"/>
                <a:cs typeface="Times New Roman" panose="02020603050405020304" pitchFamily="18" charset="0"/>
              </a:rPr>
              <a:t>paper</a:t>
            </a:r>
          </a:p>
        </p:txBody>
      </p:sp>
      <p:cxnSp>
        <p:nvCxnSpPr>
          <p:cNvPr id="267282" name="AutoShape 18"/>
          <p:cNvCxnSpPr>
            <a:cxnSpLocks noChangeShapeType="1"/>
            <a:stCxn id="267272" idx="2"/>
            <a:endCxn id="267270" idx="0"/>
          </p:cNvCxnSpPr>
          <p:nvPr/>
        </p:nvCxnSpPr>
        <p:spPr bwMode="auto">
          <a:xfrm flipH="1">
            <a:off x="5307013" y="5319713"/>
            <a:ext cx="1587" cy="823912"/>
          </a:xfrm>
          <a:prstGeom prst="straightConnector1">
            <a:avLst/>
          </a:prstGeom>
          <a:noFill/>
          <a:ln w="19050">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7283" name="Text Box 19"/>
          <p:cNvSpPr txBox="1">
            <a:spLocks noChangeArrowheads="1"/>
          </p:cNvSpPr>
          <p:nvPr/>
        </p:nvSpPr>
        <p:spPr bwMode="auto">
          <a:xfrm>
            <a:off x="936625" y="4070350"/>
            <a:ext cx="22862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Times New Roman" panose="02020603050405020304" pitchFamily="18" charset="0"/>
                <a:cs typeface="Times New Roman" panose="02020603050405020304" pitchFamily="18" charset="0"/>
              </a:rPr>
              <a:t>E.g., Sudarshan Roy</a:t>
            </a:r>
          </a:p>
        </p:txBody>
      </p:sp>
      <p:sp>
        <p:nvSpPr>
          <p:cNvPr id="2" name="Slide Number Placeholder 1"/>
          <p:cNvSpPr>
            <a:spLocks noGrp="1"/>
          </p:cNvSpPr>
          <p:nvPr>
            <p:ph type="sldNum" sz="quarter" idx="12"/>
          </p:nvPr>
        </p:nvSpPr>
        <p:spPr/>
        <p:txBody>
          <a:bodyPr/>
          <a:lstStyle/>
          <a:p>
            <a:pPr>
              <a:defRPr/>
            </a:pPr>
            <a:fld id="{A1D442EF-3B18-4B98-A531-9906D68737B3}" type="slidenum">
              <a:rPr lang="en-US" altLang="zh-CN" smtClean="0">
                <a:solidFill>
                  <a:srgbClr val="000000"/>
                </a:solidFill>
              </a:rPr>
              <a:pPr>
                <a:defRPr/>
              </a:pPr>
              <a:t>29</a:t>
            </a:fld>
            <a:endParaRPr lang="en-US" altLang="zh-CN" dirty="0">
              <a:solidFill>
                <a:srgbClr val="000000"/>
              </a:solidFill>
            </a:endParaRPr>
          </a:p>
        </p:txBody>
      </p:sp>
    </p:spTree>
    <p:extLst>
      <p:ext uri="{BB962C8B-B14F-4D97-AF65-F5344CB8AC3E}">
        <p14:creationId xmlns:p14="http://schemas.microsoft.com/office/powerpoint/2010/main" val="866970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fld id="{4EE941DA-BBF8-4B4B-98BA-F13402236A69}" type="slidenum">
              <a:rPr lang="en-US" altLang="en-US"/>
              <a:pPr/>
              <a:t>3</a:t>
            </a:fld>
            <a:endParaRPr lang="en-US" altLang="en-US"/>
          </a:p>
        </p:txBody>
      </p:sp>
      <p:sp>
        <p:nvSpPr>
          <p:cNvPr id="14338" name="Rectangle 2"/>
          <p:cNvSpPr>
            <a:spLocks noGrp="1" noChangeArrowheads="1"/>
          </p:cNvSpPr>
          <p:nvPr>
            <p:ph type="title"/>
          </p:nvPr>
        </p:nvSpPr>
        <p:spPr/>
        <p:txBody>
          <a:bodyPr/>
          <a:lstStyle/>
          <a:p>
            <a:r>
              <a:rPr lang="en-US" altLang="zh-CN" sz="3800">
                <a:latin typeface="Times New Roman" panose="02020603050405020304" pitchFamily="18" charset="0"/>
                <a:ea typeface="宋体" panose="02010600030101010101" pitchFamily="2" charset="-122"/>
              </a:rPr>
              <a:t>Static Skyline Problem</a:t>
            </a:r>
          </a:p>
        </p:txBody>
      </p:sp>
      <p:sp>
        <p:nvSpPr>
          <p:cNvPr id="14339" name="Rectangle 3"/>
          <p:cNvSpPr>
            <a:spLocks noGrp="1" noChangeArrowheads="1"/>
          </p:cNvSpPr>
          <p:nvPr>
            <p:ph type="body" idx="1"/>
          </p:nvPr>
        </p:nvSpPr>
        <p:spPr>
          <a:xfrm>
            <a:off x="457200" y="1600200"/>
            <a:ext cx="4724400" cy="4530725"/>
          </a:xfrm>
        </p:spPr>
        <p:txBody>
          <a:bodyPr/>
          <a:lstStyle/>
          <a:p>
            <a:pPr algn="just"/>
            <a:r>
              <a:rPr lang="en-US" altLang="zh-CN" sz="2600">
                <a:latin typeface="Times New Roman" panose="02020603050405020304" pitchFamily="18" charset="0"/>
                <a:ea typeface="宋体" panose="02010600030101010101" pitchFamily="2" charset="-122"/>
              </a:rPr>
              <a:t>Point </a:t>
            </a:r>
            <a:r>
              <a:rPr lang="en-US" altLang="zh-CN" sz="2600" i="1">
                <a:latin typeface="Times New Roman" panose="02020603050405020304" pitchFamily="18" charset="0"/>
                <a:ea typeface="宋体" panose="02010600030101010101" pitchFamily="2" charset="-122"/>
              </a:rPr>
              <a:t>o</a:t>
            </a:r>
            <a:r>
              <a:rPr lang="en-US" altLang="zh-CN" sz="2600">
                <a:latin typeface="Times New Roman" panose="02020603050405020304" pitchFamily="18" charset="0"/>
                <a:ea typeface="宋体" panose="02010600030101010101" pitchFamily="2" charset="-122"/>
              </a:rPr>
              <a:t>(</a:t>
            </a:r>
            <a:r>
              <a:rPr lang="en-US" altLang="zh-CN" sz="2600" i="1">
                <a:latin typeface="Times New Roman" panose="02020603050405020304" pitchFamily="18" charset="0"/>
                <a:ea typeface="宋体" panose="02010600030101010101" pitchFamily="2" charset="-122"/>
              </a:rPr>
              <a:t>o</a:t>
            </a:r>
            <a:r>
              <a:rPr lang="en-US" altLang="zh-CN" sz="2600" baseline="-25000">
                <a:latin typeface="Times New Roman" panose="02020603050405020304" pitchFamily="18" charset="0"/>
                <a:ea typeface="宋体" panose="02010600030101010101" pitchFamily="2" charset="-122"/>
              </a:rPr>
              <a:t>1</a:t>
            </a:r>
            <a:r>
              <a:rPr lang="en-US" altLang="zh-CN" sz="2600">
                <a:latin typeface="Times New Roman" panose="02020603050405020304" pitchFamily="18" charset="0"/>
                <a:ea typeface="宋体" panose="02010600030101010101" pitchFamily="2" charset="-122"/>
              </a:rPr>
              <a:t>,</a:t>
            </a:r>
            <a:r>
              <a:rPr lang="en-US" altLang="zh-CN" sz="2600" i="1">
                <a:latin typeface="Times New Roman" panose="02020603050405020304" pitchFamily="18" charset="0"/>
                <a:ea typeface="宋体" panose="02010600030101010101" pitchFamily="2" charset="-122"/>
              </a:rPr>
              <a:t>o</a:t>
            </a:r>
            <a:r>
              <a:rPr lang="en-US" altLang="zh-CN" sz="2600" baseline="-25000">
                <a:latin typeface="Times New Roman" panose="02020603050405020304" pitchFamily="18" charset="0"/>
                <a:ea typeface="宋体" panose="02010600030101010101" pitchFamily="2" charset="-122"/>
              </a:rPr>
              <a:t>2</a:t>
            </a:r>
            <a:r>
              <a:rPr lang="en-US" altLang="zh-CN" sz="2600">
                <a:latin typeface="Times New Roman" panose="02020603050405020304" pitchFamily="18" charset="0"/>
                <a:ea typeface="宋体" panose="02010600030101010101" pitchFamily="2" charset="-122"/>
              </a:rPr>
              <a:t>, …, </a:t>
            </a:r>
            <a:r>
              <a:rPr lang="en-US" altLang="zh-CN" sz="2600" i="1">
                <a:latin typeface="Times New Roman" panose="02020603050405020304" pitchFamily="18" charset="0"/>
                <a:ea typeface="宋体" panose="02010600030101010101" pitchFamily="2" charset="-122"/>
              </a:rPr>
              <a:t>o</a:t>
            </a:r>
            <a:r>
              <a:rPr lang="en-US" altLang="zh-CN" sz="2600" i="1" baseline="-25000">
                <a:latin typeface="Times New Roman" panose="02020603050405020304" pitchFamily="18" charset="0"/>
                <a:ea typeface="宋体" panose="02010600030101010101" pitchFamily="2" charset="-122"/>
              </a:rPr>
              <a:t>d</a:t>
            </a:r>
            <a:r>
              <a:rPr lang="en-US" altLang="zh-CN" sz="2600">
                <a:latin typeface="Times New Roman" panose="02020603050405020304" pitchFamily="18" charset="0"/>
                <a:ea typeface="宋体" panose="02010600030101010101" pitchFamily="2" charset="-122"/>
              </a:rPr>
              <a:t>) </a:t>
            </a:r>
            <a:r>
              <a:rPr lang="en-US" altLang="zh-CN" sz="2600" i="1">
                <a:latin typeface="Times New Roman" panose="02020603050405020304" pitchFamily="18" charset="0"/>
                <a:ea typeface="宋体" panose="02010600030101010101" pitchFamily="2" charset="-122"/>
              </a:rPr>
              <a:t>dominates</a:t>
            </a:r>
            <a:r>
              <a:rPr lang="en-US" altLang="zh-CN" sz="2600">
                <a:latin typeface="Times New Roman" panose="02020603050405020304" pitchFamily="18" charset="0"/>
                <a:ea typeface="宋体" panose="02010600030101010101" pitchFamily="2" charset="-122"/>
              </a:rPr>
              <a:t> point </a:t>
            </a:r>
            <a:r>
              <a:rPr lang="en-US" altLang="zh-CN" sz="2600" i="1">
                <a:latin typeface="Times New Roman" panose="02020603050405020304" pitchFamily="18" charset="0"/>
                <a:ea typeface="宋体" panose="02010600030101010101" pitchFamily="2" charset="-122"/>
              </a:rPr>
              <a:t>p</a:t>
            </a:r>
            <a:r>
              <a:rPr lang="en-US" altLang="zh-CN" sz="2600">
                <a:latin typeface="Times New Roman" panose="02020603050405020304" pitchFamily="18" charset="0"/>
                <a:ea typeface="宋体" panose="02010600030101010101" pitchFamily="2" charset="-122"/>
              </a:rPr>
              <a:t>(</a:t>
            </a:r>
            <a:r>
              <a:rPr lang="en-US" altLang="zh-CN" sz="2600" i="1">
                <a:latin typeface="Times New Roman" panose="02020603050405020304" pitchFamily="18" charset="0"/>
                <a:ea typeface="宋体" panose="02010600030101010101" pitchFamily="2" charset="-122"/>
              </a:rPr>
              <a:t>p</a:t>
            </a:r>
            <a:r>
              <a:rPr lang="en-US" altLang="zh-CN" sz="2600" baseline="-25000">
                <a:latin typeface="Times New Roman" panose="02020603050405020304" pitchFamily="18" charset="0"/>
                <a:ea typeface="宋体" panose="02010600030101010101" pitchFamily="2" charset="-122"/>
              </a:rPr>
              <a:t>1</a:t>
            </a:r>
            <a:r>
              <a:rPr lang="en-US" altLang="zh-CN" sz="2600">
                <a:latin typeface="Times New Roman" panose="02020603050405020304" pitchFamily="18" charset="0"/>
                <a:ea typeface="宋体" panose="02010600030101010101" pitchFamily="2" charset="-122"/>
              </a:rPr>
              <a:t>,</a:t>
            </a:r>
            <a:r>
              <a:rPr lang="en-US" altLang="zh-CN" sz="2600" i="1">
                <a:latin typeface="Times New Roman" panose="02020603050405020304" pitchFamily="18" charset="0"/>
                <a:ea typeface="宋体" panose="02010600030101010101" pitchFamily="2" charset="-122"/>
              </a:rPr>
              <a:t>p</a:t>
            </a:r>
            <a:r>
              <a:rPr lang="en-US" altLang="zh-CN" sz="2600" baseline="-25000">
                <a:latin typeface="Times New Roman" panose="02020603050405020304" pitchFamily="18" charset="0"/>
                <a:ea typeface="宋体" panose="02010600030101010101" pitchFamily="2" charset="-122"/>
              </a:rPr>
              <a:t>2</a:t>
            </a:r>
            <a:r>
              <a:rPr lang="en-US" altLang="zh-CN" sz="2600">
                <a:latin typeface="Times New Roman" panose="02020603050405020304" pitchFamily="18" charset="0"/>
                <a:ea typeface="宋体" panose="02010600030101010101" pitchFamily="2" charset="-122"/>
              </a:rPr>
              <a:t>, …, </a:t>
            </a:r>
            <a:r>
              <a:rPr lang="en-US" altLang="zh-CN" sz="2600" i="1">
                <a:latin typeface="Times New Roman" panose="02020603050405020304" pitchFamily="18" charset="0"/>
                <a:ea typeface="宋体" panose="02010600030101010101" pitchFamily="2" charset="-122"/>
              </a:rPr>
              <a:t>p</a:t>
            </a:r>
            <a:r>
              <a:rPr lang="en-US" altLang="zh-CN" sz="2600" i="1" baseline="-25000">
                <a:latin typeface="Times New Roman" panose="02020603050405020304" pitchFamily="18" charset="0"/>
                <a:ea typeface="宋体" panose="02010600030101010101" pitchFamily="2" charset="-122"/>
              </a:rPr>
              <a:t>d</a:t>
            </a:r>
            <a:r>
              <a:rPr lang="en-US" altLang="zh-CN" sz="2600">
                <a:latin typeface="Times New Roman" panose="02020603050405020304" pitchFamily="18" charset="0"/>
                <a:ea typeface="宋体" panose="02010600030101010101" pitchFamily="2" charset="-122"/>
              </a:rPr>
              <a:t>), iff </a:t>
            </a:r>
          </a:p>
          <a:p>
            <a:pPr lvl="1" algn="just"/>
            <a:r>
              <a:rPr lang="en-US" altLang="zh-CN" sz="2400" i="1">
                <a:latin typeface="Times New Roman" panose="02020603050405020304" pitchFamily="18" charset="0"/>
                <a:ea typeface="宋体" panose="02010600030101010101" pitchFamily="2" charset="-122"/>
              </a:rPr>
              <a:t>o</a:t>
            </a:r>
            <a:r>
              <a:rPr lang="en-US" altLang="zh-CN" sz="2400" i="1" baseline="-25000">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sym typeface="Symbol" panose="05050102010706020507" pitchFamily="18" charset="2"/>
              </a:rPr>
              <a:t> </a:t>
            </a:r>
            <a:r>
              <a:rPr lang="en-US" altLang="zh-CN" sz="2400" i="1">
                <a:latin typeface="Times New Roman" panose="02020603050405020304" pitchFamily="18" charset="0"/>
                <a:ea typeface="宋体" panose="02010600030101010101" pitchFamily="2" charset="-122"/>
                <a:sym typeface="Symbol" panose="05050102010706020507" pitchFamily="18" charset="2"/>
              </a:rPr>
              <a:t>p</a:t>
            </a:r>
            <a:r>
              <a:rPr lang="en-US" altLang="zh-CN" sz="2400" i="1" baseline="-25000">
                <a:latin typeface="Times New Roman" panose="02020603050405020304" pitchFamily="18" charset="0"/>
                <a:ea typeface="宋体" panose="02010600030101010101" pitchFamily="2" charset="-122"/>
                <a:sym typeface="Symbol" panose="05050102010706020507" pitchFamily="18" charset="2"/>
              </a:rPr>
              <a:t>i</a:t>
            </a:r>
            <a:r>
              <a:rPr lang="en-US" altLang="zh-CN" sz="2400">
                <a:latin typeface="Times New Roman" panose="02020603050405020304" pitchFamily="18" charset="0"/>
                <a:ea typeface="宋体" panose="02010600030101010101" pitchFamily="2" charset="-122"/>
                <a:sym typeface="Symbol" panose="05050102010706020507" pitchFamily="18" charset="2"/>
              </a:rPr>
              <a:t> for </a:t>
            </a:r>
            <a:r>
              <a:rPr lang="en-US" altLang="zh-CN" sz="2400" i="1">
                <a:latin typeface="Times New Roman" panose="02020603050405020304" pitchFamily="18" charset="0"/>
                <a:ea typeface="宋体" panose="02010600030101010101" pitchFamily="2" charset="-122"/>
                <a:sym typeface="Symbol" panose="05050102010706020507" pitchFamily="18" charset="2"/>
              </a:rPr>
              <a:t>all</a:t>
            </a:r>
            <a:r>
              <a:rPr lang="en-US" altLang="zh-CN" sz="2400">
                <a:latin typeface="Times New Roman" panose="02020603050405020304" pitchFamily="18" charset="0"/>
                <a:ea typeface="宋体" panose="02010600030101010101" pitchFamily="2" charset="-122"/>
                <a:sym typeface="Symbol" panose="05050102010706020507" pitchFamily="18" charset="2"/>
              </a:rPr>
              <a:t> 1 </a:t>
            </a:r>
            <a:r>
              <a:rPr lang="en-US" altLang="zh-CN" sz="2400" i="1">
                <a:latin typeface="Times New Roman" panose="02020603050405020304" pitchFamily="18" charset="0"/>
                <a:ea typeface="宋体" panose="02010600030101010101" pitchFamily="2" charset="-122"/>
                <a:sym typeface="Symbol" panose="05050102010706020507" pitchFamily="18" charset="2"/>
              </a:rPr>
              <a:t>i</a:t>
            </a:r>
            <a:r>
              <a:rPr lang="en-US" altLang="zh-CN" sz="2400">
                <a:latin typeface="Times New Roman" panose="02020603050405020304" pitchFamily="18" charset="0"/>
                <a:ea typeface="宋体" panose="02010600030101010101" pitchFamily="2" charset="-122"/>
                <a:sym typeface="Symbol" panose="05050102010706020507" pitchFamily="18" charset="2"/>
              </a:rPr>
              <a:t>  </a:t>
            </a:r>
            <a:r>
              <a:rPr lang="en-US" altLang="zh-CN" sz="2400" i="1">
                <a:latin typeface="Times New Roman" panose="02020603050405020304" pitchFamily="18" charset="0"/>
                <a:ea typeface="宋体" panose="02010600030101010101" pitchFamily="2" charset="-122"/>
                <a:sym typeface="Symbol" panose="05050102010706020507" pitchFamily="18" charset="2"/>
              </a:rPr>
              <a:t>d</a:t>
            </a:r>
            <a:r>
              <a:rPr lang="en-US" altLang="zh-CN" sz="2400">
                <a:latin typeface="Times New Roman" panose="02020603050405020304" pitchFamily="18" charset="0"/>
                <a:ea typeface="宋体" panose="02010600030101010101" pitchFamily="2" charset="-122"/>
                <a:sym typeface="Symbol" panose="05050102010706020507" pitchFamily="18" charset="2"/>
              </a:rPr>
              <a:t>; </a:t>
            </a:r>
          </a:p>
          <a:p>
            <a:pPr lvl="1" algn="just"/>
            <a:r>
              <a:rPr lang="en-US" altLang="zh-CN" sz="2400" i="1">
                <a:latin typeface="Times New Roman" panose="02020603050405020304" pitchFamily="18" charset="0"/>
                <a:ea typeface="宋体" panose="02010600030101010101" pitchFamily="2" charset="-122"/>
                <a:sym typeface="Symbol" panose="05050102010706020507" pitchFamily="18" charset="2"/>
              </a:rPr>
              <a:t>o</a:t>
            </a:r>
            <a:r>
              <a:rPr lang="en-US" altLang="zh-CN" sz="2400" i="1" baseline="-25000">
                <a:latin typeface="Times New Roman" panose="02020603050405020304" pitchFamily="18" charset="0"/>
                <a:ea typeface="宋体" panose="02010600030101010101" pitchFamily="2" charset="-122"/>
                <a:sym typeface="Symbol" panose="05050102010706020507" pitchFamily="18" charset="2"/>
              </a:rPr>
              <a:t>j</a:t>
            </a:r>
            <a:r>
              <a:rPr lang="en-US" altLang="zh-CN" sz="2400">
                <a:latin typeface="Times New Roman" panose="02020603050405020304" pitchFamily="18" charset="0"/>
                <a:ea typeface="宋体" panose="02010600030101010101" pitchFamily="2" charset="-122"/>
                <a:sym typeface="Symbol" panose="05050102010706020507" pitchFamily="18" charset="2"/>
              </a:rPr>
              <a:t> &lt; </a:t>
            </a:r>
            <a:r>
              <a:rPr lang="en-US" altLang="zh-CN" sz="2400" i="1">
                <a:latin typeface="Times New Roman" panose="02020603050405020304" pitchFamily="18" charset="0"/>
                <a:ea typeface="宋体" panose="02010600030101010101" pitchFamily="2" charset="-122"/>
                <a:sym typeface="Symbol" panose="05050102010706020507" pitchFamily="18" charset="2"/>
              </a:rPr>
              <a:t>p</a:t>
            </a:r>
            <a:r>
              <a:rPr lang="en-US" altLang="zh-CN" sz="2400" i="1" baseline="-25000">
                <a:latin typeface="Times New Roman" panose="02020603050405020304" pitchFamily="18" charset="0"/>
                <a:ea typeface="宋体" panose="02010600030101010101" pitchFamily="2" charset="-122"/>
                <a:sym typeface="Symbol" panose="05050102010706020507" pitchFamily="18" charset="2"/>
              </a:rPr>
              <a:t>j</a:t>
            </a:r>
            <a:r>
              <a:rPr lang="en-US" altLang="zh-CN" sz="2400">
                <a:latin typeface="Times New Roman" panose="02020603050405020304" pitchFamily="18" charset="0"/>
                <a:ea typeface="宋体" panose="02010600030101010101" pitchFamily="2" charset="-122"/>
                <a:sym typeface="Symbol" panose="05050102010706020507" pitchFamily="18" charset="2"/>
              </a:rPr>
              <a:t>, for </a:t>
            </a:r>
            <a:r>
              <a:rPr lang="en-US" altLang="zh-CN" sz="2400" i="1">
                <a:latin typeface="Times New Roman" panose="02020603050405020304" pitchFamily="18" charset="0"/>
                <a:ea typeface="宋体" panose="02010600030101010101" pitchFamily="2" charset="-122"/>
                <a:sym typeface="Symbol" panose="05050102010706020507" pitchFamily="18" charset="2"/>
              </a:rPr>
              <a:t>some</a:t>
            </a:r>
            <a:r>
              <a:rPr lang="en-US" altLang="zh-CN" sz="2400">
                <a:latin typeface="Times New Roman" panose="02020603050405020304" pitchFamily="18" charset="0"/>
                <a:ea typeface="宋体" panose="02010600030101010101" pitchFamily="2" charset="-122"/>
                <a:sym typeface="Symbol" panose="05050102010706020507" pitchFamily="18" charset="2"/>
              </a:rPr>
              <a:t> 1 </a:t>
            </a:r>
            <a:r>
              <a:rPr lang="en-US" altLang="zh-CN" sz="2400" i="1">
                <a:latin typeface="Times New Roman" panose="02020603050405020304" pitchFamily="18" charset="0"/>
                <a:ea typeface="宋体" panose="02010600030101010101" pitchFamily="2" charset="-122"/>
                <a:sym typeface="Symbol" panose="05050102010706020507" pitchFamily="18" charset="2"/>
              </a:rPr>
              <a:t>j</a:t>
            </a:r>
            <a:r>
              <a:rPr lang="en-US" altLang="zh-CN" sz="2400">
                <a:latin typeface="Times New Roman" panose="02020603050405020304" pitchFamily="18" charset="0"/>
                <a:ea typeface="宋体" panose="02010600030101010101" pitchFamily="2" charset="-122"/>
                <a:sym typeface="Symbol" panose="05050102010706020507" pitchFamily="18" charset="2"/>
              </a:rPr>
              <a:t>  </a:t>
            </a:r>
            <a:r>
              <a:rPr lang="en-US" altLang="zh-CN" sz="2400" i="1">
                <a:latin typeface="Times New Roman" panose="02020603050405020304" pitchFamily="18" charset="0"/>
                <a:ea typeface="宋体" panose="02010600030101010101" pitchFamily="2" charset="-122"/>
                <a:sym typeface="Symbol" panose="05050102010706020507" pitchFamily="18" charset="2"/>
              </a:rPr>
              <a:t>d</a:t>
            </a:r>
            <a:endParaRPr lang="en-US" altLang="zh-CN" sz="2400">
              <a:latin typeface="Times New Roman" panose="02020603050405020304" pitchFamily="18" charset="0"/>
              <a:ea typeface="宋体" panose="02010600030101010101" pitchFamily="2" charset="-122"/>
              <a:sym typeface="Symbol" panose="05050102010706020507" pitchFamily="18" charset="2"/>
            </a:endParaRPr>
          </a:p>
          <a:p>
            <a:pPr algn="just"/>
            <a:r>
              <a:rPr lang="en-US" altLang="zh-CN" sz="2600">
                <a:latin typeface="Times New Roman" panose="02020603050405020304" pitchFamily="18" charset="0"/>
                <a:ea typeface="宋体" panose="02010600030101010101" pitchFamily="2" charset="-122"/>
                <a:sym typeface="Symbol" panose="05050102010706020507" pitchFamily="18" charset="2"/>
              </a:rPr>
              <a:t>Point </a:t>
            </a:r>
            <a:r>
              <a:rPr lang="en-US" altLang="zh-CN" sz="2600" i="1">
                <a:latin typeface="Times New Roman" panose="02020603050405020304" pitchFamily="18" charset="0"/>
                <a:ea typeface="宋体" panose="02010600030101010101" pitchFamily="2" charset="-122"/>
                <a:sym typeface="Symbol" panose="05050102010706020507" pitchFamily="18" charset="2"/>
              </a:rPr>
              <a:t>o</a:t>
            </a:r>
            <a:r>
              <a:rPr lang="en-US" altLang="zh-CN" sz="2600">
                <a:latin typeface="Times New Roman" panose="02020603050405020304" pitchFamily="18" charset="0"/>
                <a:ea typeface="宋体" panose="02010600030101010101" pitchFamily="2" charset="-122"/>
                <a:sym typeface="Symbol" panose="05050102010706020507" pitchFamily="18" charset="2"/>
              </a:rPr>
              <a:t> is a </a:t>
            </a:r>
            <a:r>
              <a:rPr lang="en-US" altLang="zh-CN" sz="2600" i="1">
                <a:latin typeface="Times New Roman" panose="02020603050405020304" pitchFamily="18" charset="0"/>
                <a:ea typeface="宋体" panose="02010600030101010101" pitchFamily="2" charset="-122"/>
                <a:sym typeface="Symbol" panose="05050102010706020507" pitchFamily="18" charset="2"/>
              </a:rPr>
              <a:t>skyline point </a:t>
            </a:r>
            <a:r>
              <a:rPr lang="en-US" altLang="zh-CN" sz="2600">
                <a:latin typeface="Times New Roman" panose="02020603050405020304" pitchFamily="18" charset="0"/>
                <a:ea typeface="宋体" panose="02010600030101010101" pitchFamily="2" charset="-122"/>
                <a:sym typeface="Symbol" panose="05050102010706020507" pitchFamily="18" charset="2"/>
              </a:rPr>
              <a:t>if </a:t>
            </a:r>
            <a:r>
              <a:rPr lang="en-US" altLang="zh-CN" sz="2600" i="1">
                <a:latin typeface="Times New Roman" panose="02020603050405020304" pitchFamily="18" charset="0"/>
                <a:ea typeface="宋体" panose="02010600030101010101" pitchFamily="2" charset="-122"/>
                <a:sym typeface="Symbol" panose="05050102010706020507" pitchFamily="18" charset="2"/>
              </a:rPr>
              <a:t>o</a:t>
            </a:r>
            <a:r>
              <a:rPr lang="en-US" altLang="zh-CN" sz="2600">
                <a:latin typeface="Times New Roman" panose="02020603050405020304" pitchFamily="18" charset="0"/>
                <a:ea typeface="宋体" panose="02010600030101010101" pitchFamily="2" charset="-122"/>
                <a:sym typeface="Symbol" panose="05050102010706020507" pitchFamily="18" charset="2"/>
              </a:rPr>
              <a:t> is not </a:t>
            </a:r>
            <a:r>
              <a:rPr lang="en-US" altLang="zh-CN" sz="2600" i="1">
                <a:latin typeface="Times New Roman" panose="02020603050405020304" pitchFamily="18" charset="0"/>
                <a:ea typeface="宋体" panose="02010600030101010101" pitchFamily="2" charset="-122"/>
                <a:sym typeface="Symbol" panose="05050102010706020507" pitchFamily="18" charset="2"/>
              </a:rPr>
              <a:t>dominated</a:t>
            </a:r>
            <a:r>
              <a:rPr lang="en-US" altLang="zh-CN" sz="2600">
                <a:latin typeface="Times New Roman" panose="02020603050405020304" pitchFamily="18" charset="0"/>
                <a:ea typeface="宋体" panose="02010600030101010101" pitchFamily="2" charset="-122"/>
                <a:sym typeface="Symbol" panose="05050102010706020507" pitchFamily="18" charset="2"/>
              </a:rPr>
              <a:t> by other points</a:t>
            </a:r>
          </a:p>
          <a:p>
            <a:pPr algn="just"/>
            <a:endParaRPr lang="zh-CN" altLang="en-US">
              <a:latin typeface="Times New Roman" panose="02020603050405020304" pitchFamily="18" charset="0"/>
              <a:ea typeface="宋体" panose="02010600030101010101" pitchFamily="2" charset="-122"/>
            </a:endParaRPr>
          </a:p>
        </p:txBody>
      </p:sp>
      <p:sp>
        <p:nvSpPr>
          <p:cNvPr id="14353" name="Rectangle 17"/>
          <p:cNvSpPr>
            <a:spLocks noChangeArrowheads="1"/>
          </p:cNvSpPr>
          <p:nvPr/>
        </p:nvSpPr>
        <p:spPr bwMode="auto">
          <a:xfrm>
            <a:off x="0" y="1457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4352" name="Object 16"/>
          <p:cNvGraphicFramePr>
            <a:graphicFrameLocks noChangeAspect="1"/>
          </p:cNvGraphicFramePr>
          <p:nvPr/>
        </p:nvGraphicFramePr>
        <p:xfrm>
          <a:off x="5562600" y="2060575"/>
          <a:ext cx="3381375" cy="3270250"/>
        </p:xfrm>
        <a:graphic>
          <a:graphicData uri="http://schemas.openxmlformats.org/presentationml/2006/ole">
            <mc:AlternateContent xmlns:mc="http://schemas.openxmlformats.org/markup-compatibility/2006">
              <mc:Choice xmlns:v="urn:schemas-microsoft-com:vml" Requires="v">
                <p:oleObj spid="_x0000_s1223" name="Microsoft Drawing 1.01" r:id="rId4" imgW="4184640" imgH="4048200" progId="MSDraw.1.01">
                  <p:embed/>
                </p:oleObj>
              </mc:Choice>
              <mc:Fallback>
                <p:oleObj name="Microsoft Drawing 1.01" r:id="rId4" imgW="4184640" imgH="4048200" progId="MSDraw.1.0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2060575"/>
                        <a:ext cx="3381375" cy="327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54" name="Oval 18"/>
          <p:cNvSpPr>
            <a:spLocks noChangeArrowheads="1"/>
          </p:cNvSpPr>
          <p:nvPr/>
        </p:nvSpPr>
        <p:spPr bwMode="auto">
          <a:xfrm>
            <a:off x="6248400" y="3429000"/>
            <a:ext cx="381000" cy="457200"/>
          </a:xfrm>
          <a:prstGeom prst="ellipse">
            <a:avLst/>
          </a:prstGeom>
          <a:solidFill>
            <a:srgbClr val="008000">
              <a:alpha val="2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5" name="Oval 19"/>
          <p:cNvSpPr>
            <a:spLocks noChangeArrowheads="1"/>
          </p:cNvSpPr>
          <p:nvPr/>
        </p:nvSpPr>
        <p:spPr bwMode="auto">
          <a:xfrm>
            <a:off x="6858000" y="4267200"/>
            <a:ext cx="304800" cy="304800"/>
          </a:xfrm>
          <a:prstGeom prst="ellipse">
            <a:avLst/>
          </a:prstGeom>
          <a:solidFill>
            <a:srgbClr val="FF00FF">
              <a:alpha val="2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6" name="Text Box 20"/>
          <p:cNvSpPr txBox="1">
            <a:spLocks noChangeArrowheads="1"/>
          </p:cNvSpPr>
          <p:nvPr/>
        </p:nvSpPr>
        <p:spPr bwMode="auto">
          <a:xfrm>
            <a:off x="7086600" y="2743200"/>
            <a:ext cx="16129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i="1">
                <a:solidFill>
                  <a:srgbClr val="FF3300"/>
                </a:solidFill>
                <a:latin typeface="Times New Roman" panose="02020603050405020304" pitchFamily="18" charset="0"/>
                <a:ea typeface="宋体" panose="02010600030101010101" pitchFamily="2" charset="-122"/>
              </a:rPr>
              <a:t>static </a:t>
            </a:r>
          </a:p>
          <a:p>
            <a:pPr algn="ctr"/>
            <a:r>
              <a:rPr lang="en-US" altLang="zh-CN" sz="2000" b="1" i="1">
                <a:solidFill>
                  <a:srgbClr val="FF3300"/>
                </a:solidFill>
                <a:latin typeface="Times New Roman" panose="02020603050405020304" pitchFamily="18" charset="0"/>
                <a:ea typeface="宋体" panose="02010600030101010101" pitchFamily="2" charset="-122"/>
              </a:rPr>
              <a:t>skyline points</a:t>
            </a:r>
          </a:p>
        </p:txBody>
      </p:sp>
      <p:sp>
        <p:nvSpPr>
          <p:cNvPr id="14357" name="Line 21"/>
          <p:cNvSpPr>
            <a:spLocks noChangeShapeType="1"/>
          </p:cNvSpPr>
          <p:nvPr/>
        </p:nvSpPr>
        <p:spPr bwMode="auto">
          <a:xfrm flipV="1">
            <a:off x="6629400" y="3352800"/>
            <a:ext cx="457200" cy="1524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8" name="Line 22"/>
          <p:cNvSpPr>
            <a:spLocks noChangeShapeType="1"/>
          </p:cNvSpPr>
          <p:nvPr/>
        </p:nvSpPr>
        <p:spPr bwMode="auto">
          <a:xfrm flipV="1">
            <a:off x="7162800" y="3505200"/>
            <a:ext cx="533400" cy="7620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2442120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5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4" grpId="0" animBg="1"/>
      <p:bldP spid="14355" grpId="0" animBg="1"/>
      <p:bldP spid="14356" grpId="0"/>
      <p:bldP spid="14357" grpId="0" animBg="1"/>
      <p:bldP spid="1435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r>
              <a:rPr lang="en-US" altLang="en-US">
                <a:latin typeface="Times New Roman" panose="02020603050405020304" pitchFamily="18" charset="0"/>
                <a:cs typeface="Times New Roman" panose="02020603050405020304" pitchFamily="18" charset="0"/>
              </a:rPr>
              <a:t>Response Ranking</a:t>
            </a:r>
          </a:p>
        </p:txBody>
      </p:sp>
      <p:sp>
        <p:nvSpPr>
          <p:cNvPr id="272387" name="Rectangle 3"/>
          <p:cNvSpPr>
            <a:spLocks noGrp="1" noChangeArrowheads="1"/>
          </p:cNvSpPr>
          <p:nvPr>
            <p:ph type="body" idx="1"/>
          </p:nvPr>
        </p:nvSpPr>
        <p:spPr/>
        <p:txBody>
          <a:bodyPr/>
          <a:lstStyle/>
          <a:p>
            <a:r>
              <a:rPr lang="en-US" altLang="en-US">
                <a:solidFill>
                  <a:schemeClr val="hlink"/>
                </a:solidFill>
                <a:latin typeface="Times New Roman" panose="02020603050405020304" pitchFamily="18" charset="0"/>
                <a:cs typeface="Times New Roman" panose="02020603050405020304" pitchFamily="18" charset="0"/>
              </a:rPr>
              <a:t>Edge Score = E</a:t>
            </a:r>
            <a:r>
              <a:rPr lang="en-US" altLang="en-US" baseline="-25000">
                <a:solidFill>
                  <a:schemeClr val="hlink"/>
                </a:solidFill>
                <a:latin typeface="Times New Roman" panose="02020603050405020304" pitchFamily="18" charset="0"/>
                <a:cs typeface="Times New Roman" panose="02020603050405020304" pitchFamily="18" charset="0"/>
              </a:rPr>
              <a:t>A</a:t>
            </a:r>
            <a:endParaRPr lang="en-US" altLang="en-US">
              <a:latin typeface="Times New Roman" panose="02020603050405020304" pitchFamily="18" charset="0"/>
              <a:cs typeface="Times New Roman" panose="02020603050405020304" pitchFamily="18" charset="0"/>
            </a:endParaRPr>
          </a:p>
          <a:p>
            <a:pPr lvl="1"/>
            <a:r>
              <a:rPr lang="en-US" altLang="en-US">
                <a:latin typeface="Times New Roman" panose="02020603050405020304" pitchFamily="18" charset="0"/>
                <a:cs typeface="Times New Roman" panose="02020603050405020304" pitchFamily="18" charset="0"/>
              </a:rPr>
              <a:t>Smaller tree =&gt; higher score</a:t>
            </a:r>
          </a:p>
          <a:p>
            <a:pPr lvl="1"/>
            <a:r>
              <a:rPr lang="en-US" altLang="en-US">
                <a:latin typeface="Times New Roman" panose="02020603050405020304" pitchFamily="18" charset="0"/>
                <a:cs typeface="Times New Roman" panose="02020603050405020304" pitchFamily="18" charset="0"/>
              </a:rPr>
              <a:t>E.g., BANKS: E</a:t>
            </a:r>
            <a:r>
              <a:rPr lang="en-US" altLang="en-US" baseline="-25000">
                <a:latin typeface="Times New Roman" panose="02020603050405020304" pitchFamily="18" charset="0"/>
                <a:cs typeface="Times New Roman" panose="02020603050405020304" pitchFamily="18" charset="0"/>
              </a:rPr>
              <a:t>A</a:t>
            </a:r>
            <a:r>
              <a:rPr lang="en-US" altLang="en-US">
                <a:latin typeface="Times New Roman" panose="02020603050405020304" pitchFamily="18" charset="0"/>
                <a:cs typeface="Times New Roman" panose="02020603050405020304" pitchFamily="18" charset="0"/>
              </a:rPr>
              <a:t> = 1/ (S edge weights) </a:t>
            </a:r>
          </a:p>
          <a:p>
            <a:r>
              <a:rPr lang="en-US" altLang="en-US">
                <a:solidFill>
                  <a:schemeClr val="hlink"/>
                </a:solidFill>
                <a:latin typeface="Times New Roman" panose="02020603050405020304" pitchFamily="18" charset="0"/>
                <a:cs typeface="Times New Roman" panose="02020603050405020304" pitchFamily="18" charset="0"/>
              </a:rPr>
              <a:t>Node Score = N</a:t>
            </a:r>
            <a:r>
              <a:rPr lang="en-US" altLang="en-US" baseline="-25000">
                <a:solidFill>
                  <a:schemeClr val="hlink"/>
                </a:solidFill>
                <a:latin typeface="Times New Roman" panose="02020603050405020304" pitchFamily="18" charset="0"/>
                <a:cs typeface="Times New Roman" panose="02020603050405020304" pitchFamily="18" charset="0"/>
              </a:rPr>
              <a:t>A</a:t>
            </a:r>
            <a:endParaRPr lang="en-US" altLang="en-US">
              <a:solidFill>
                <a:schemeClr val="hlink"/>
              </a:solidFill>
              <a:latin typeface="Times New Roman" panose="02020603050405020304" pitchFamily="18" charset="0"/>
              <a:cs typeface="Times New Roman" panose="02020603050405020304" pitchFamily="18" charset="0"/>
            </a:endParaRPr>
          </a:p>
          <a:p>
            <a:pPr lvl="1"/>
            <a:r>
              <a:rPr lang="en-US" altLang="en-US">
                <a:latin typeface="Times New Roman" panose="02020603050405020304" pitchFamily="18" charset="0"/>
                <a:cs typeface="Times New Roman" panose="02020603050405020304" pitchFamily="18" charset="0"/>
              </a:rPr>
              <a:t>Measure of authority of nodes in tree</a:t>
            </a:r>
          </a:p>
          <a:p>
            <a:pPr lvl="1"/>
            <a:r>
              <a:rPr lang="en-US" altLang="en-US">
                <a:latin typeface="Times New Roman" panose="02020603050405020304" pitchFamily="18" charset="0"/>
                <a:cs typeface="Times New Roman" panose="02020603050405020304" pitchFamily="18" charset="0"/>
              </a:rPr>
              <a:t>E.g., BANKS: N</a:t>
            </a:r>
            <a:r>
              <a:rPr lang="en-US" altLang="en-US" baseline="-25000">
                <a:latin typeface="Times New Roman" panose="02020603050405020304" pitchFamily="18" charset="0"/>
                <a:cs typeface="Times New Roman" panose="02020603050405020304" pitchFamily="18" charset="0"/>
              </a:rPr>
              <a:t>A</a:t>
            </a:r>
            <a:r>
              <a:rPr lang="en-US" altLang="en-US">
                <a:latin typeface="Times New Roman" panose="02020603050405020304" pitchFamily="18" charset="0"/>
                <a:cs typeface="Times New Roman" panose="02020603050405020304" pitchFamily="18" charset="0"/>
              </a:rPr>
              <a:t> = S (leaf and root node authorities)</a:t>
            </a:r>
          </a:p>
          <a:p>
            <a:r>
              <a:rPr lang="en-US" altLang="en-US">
                <a:solidFill>
                  <a:schemeClr val="hlink"/>
                </a:solidFill>
                <a:latin typeface="Times New Roman" panose="02020603050405020304" pitchFamily="18" charset="0"/>
                <a:cs typeface="Times New Roman" panose="02020603050405020304" pitchFamily="18" charset="0"/>
              </a:rPr>
              <a:t>Overall score</a:t>
            </a:r>
            <a:r>
              <a:rPr lang="en-US" altLang="en-US">
                <a:latin typeface="Times New Roman" panose="02020603050405020304" pitchFamily="18" charset="0"/>
                <a:cs typeface="Times New Roman" panose="02020603050405020304" pitchFamily="18" charset="0"/>
              </a:rPr>
              <a:t> </a:t>
            </a:r>
            <a:r>
              <a:rPr lang="en-US" altLang="en-US">
                <a:solidFill>
                  <a:schemeClr val="hlink"/>
                </a:solidFill>
                <a:latin typeface="Times New Roman" panose="02020603050405020304" pitchFamily="18" charset="0"/>
                <a:cs typeface="Times New Roman" panose="02020603050405020304" pitchFamily="18" charset="0"/>
              </a:rPr>
              <a:t>= f (E</a:t>
            </a:r>
            <a:r>
              <a:rPr lang="en-US" altLang="en-US" baseline="-25000">
                <a:solidFill>
                  <a:schemeClr val="hlink"/>
                </a:solidFill>
                <a:latin typeface="Times New Roman" panose="02020603050405020304" pitchFamily="18" charset="0"/>
                <a:cs typeface="Times New Roman" panose="02020603050405020304" pitchFamily="18" charset="0"/>
              </a:rPr>
              <a:t>A</a:t>
            </a:r>
            <a:r>
              <a:rPr lang="en-US" altLang="en-US">
                <a:solidFill>
                  <a:schemeClr val="hlink"/>
                </a:solidFill>
                <a:latin typeface="Times New Roman" panose="02020603050405020304" pitchFamily="18" charset="0"/>
                <a:cs typeface="Times New Roman" panose="02020603050405020304" pitchFamily="18" charset="0"/>
              </a:rPr>
              <a:t>,</a:t>
            </a:r>
            <a:r>
              <a:rPr lang="en-US" altLang="en-US" baseline="-25000">
                <a:solidFill>
                  <a:schemeClr val="hlink"/>
                </a:solidFill>
                <a:latin typeface="Times New Roman" panose="02020603050405020304" pitchFamily="18" charset="0"/>
                <a:cs typeface="Times New Roman" panose="02020603050405020304" pitchFamily="18" charset="0"/>
              </a:rPr>
              <a:t> </a:t>
            </a:r>
            <a:r>
              <a:rPr lang="en-US" altLang="en-US">
                <a:solidFill>
                  <a:schemeClr val="hlink"/>
                </a:solidFill>
                <a:latin typeface="Times New Roman" panose="02020603050405020304" pitchFamily="18" charset="0"/>
                <a:cs typeface="Times New Roman" panose="02020603050405020304" pitchFamily="18" charset="0"/>
              </a:rPr>
              <a:t>N</a:t>
            </a:r>
            <a:r>
              <a:rPr lang="en-US" altLang="en-US" baseline="-25000">
                <a:solidFill>
                  <a:schemeClr val="hlink"/>
                </a:solidFill>
                <a:latin typeface="Times New Roman" panose="02020603050405020304" pitchFamily="18" charset="0"/>
                <a:cs typeface="Times New Roman" panose="02020603050405020304" pitchFamily="18" charset="0"/>
              </a:rPr>
              <a:t>A</a:t>
            </a:r>
            <a:r>
              <a:rPr lang="en-US" altLang="en-US">
                <a:solidFill>
                  <a:schemeClr val="hlink"/>
                </a:solidFill>
                <a:latin typeface="Times New Roman" panose="02020603050405020304" pitchFamily="18" charset="0"/>
                <a:cs typeface="Times New Roman" panose="02020603050405020304" pitchFamily="18" charset="0"/>
              </a:rPr>
              <a:t>)</a:t>
            </a:r>
            <a:r>
              <a:rPr lang="en-US" altLang="en-US">
                <a:latin typeface="Times New Roman" panose="02020603050405020304" pitchFamily="18" charset="0"/>
                <a:cs typeface="Times New Roman" panose="02020603050405020304" pitchFamily="18" charset="0"/>
                <a:sym typeface="Symbol" panose="05050102010706020507" pitchFamily="18" charset="2"/>
              </a:rPr>
              <a:t> </a:t>
            </a:r>
          </a:p>
          <a:p>
            <a:pPr lvl="1"/>
            <a:r>
              <a:rPr lang="en-US" altLang="en-US">
                <a:latin typeface="Times New Roman" panose="02020603050405020304" pitchFamily="18" charset="0"/>
                <a:cs typeface="Times New Roman" panose="02020603050405020304" pitchFamily="18" charset="0"/>
              </a:rPr>
              <a:t>E.g., BANKS: f (E</a:t>
            </a:r>
            <a:r>
              <a:rPr lang="en-US" altLang="en-US" baseline="-25000">
                <a:latin typeface="Times New Roman" panose="02020603050405020304" pitchFamily="18" charset="0"/>
                <a:cs typeface="Times New Roman" panose="02020603050405020304" pitchFamily="18" charset="0"/>
              </a:rPr>
              <a:t>A</a:t>
            </a:r>
            <a:r>
              <a:rPr lang="en-US" altLang="en-US">
                <a:latin typeface="Times New Roman" panose="02020603050405020304" pitchFamily="18" charset="0"/>
                <a:cs typeface="Times New Roman" panose="02020603050405020304" pitchFamily="18" charset="0"/>
              </a:rPr>
              <a:t>, N</a:t>
            </a:r>
            <a:r>
              <a:rPr lang="en-US" altLang="en-US" baseline="-25000">
                <a:latin typeface="Times New Roman" panose="02020603050405020304" pitchFamily="18" charset="0"/>
                <a:cs typeface="Times New Roman" panose="02020603050405020304" pitchFamily="18" charset="0"/>
              </a:rPr>
              <a:t>A</a:t>
            </a:r>
            <a:r>
              <a:rPr lang="en-US" altLang="en-US">
                <a:latin typeface="Times New Roman" panose="02020603050405020304" pitchFamily="18" charset="0"/>
                <a:cs typeface="Times New Roman" panose="02020603050405020304" pitchFamily="18" charset="0"/>
              </a:rPr>
              <a:t>)</a:t>
            </a:r>
            <a:r>
              <a:rPr lang="en-US" altLang="en-US" sz="3200">
                <a:latin typeface="Times New Roman" panose="02020603050405020304" pitchFamily="18" charset="0"/>
                <a:cs typeface="Times New Roman" panose="02020603050405020304" pitchFamily="18" charset="0"/>
                <a:sym typeface="Symbol" panose="05050102010706020507" pitchFamily="18" charset="2"/>
              </a:rPr>
              <a:t> = </a:t>
            </a:r>
            <a:r>
              <a:rPr lang="en-US" altLang="en-US">
                <a:latin typeface="Times New Roman" panose="02020603050405020304" pitchFamily="18" charset="0"/>
                <a:cs typeface="Times New Roman" panose="02020603050405020304" pitchFamily="18" charset="0"/>
              </a:rPr>
              <a:t>E</a:t>
            </a:r>
            <a:r>
              <a:rPr lang="en-US" altLang="en-US" baseline="-25000">
                <a:latin typeface="Times New Roman" panose="02020603050405020304" pitchFamily="18" charset="0"/>
                <a:cs typeface="Times New Roman" panose="02020603050405020304" pitchFamily="18" charset="0"/>
              </a:rPr>
              <a:t>A </a:t>
            </a:r>
            <a:r>
              <a:rPr lang="en-US" altLang="en-US">
                <a:latin typeface="Times New Roman" panose="02020603050405020304" pitchFamily="18" charset="0"/>
                <a:cs typeface="Times New Roman" panose="02020603050405020304" pitchFamily="18" charset="0"/>
              </a:rPr>
              <a:t>. N</a:t>
            </a:r>
            <a:r>
              <a:rPr lang="en-US" altLang="en-US" baseline="-25000">
                <a:latin typeface="Times New Roman" panose="02020603050405020304" pitchFamily="18" charset="0"/>
                <a:cs typeface="Times New Roman" panose="02020603050405020304" pitchFamily="18" charset="0"/>
              </a:rPr>
              <a:t>A</a:t>
            </a:r>
            <a:r>
              <a:rPr lang="en-US" altLang="en-US" sz="3200" baseline="30000">
                <a:latin typeface="Times New Roman" panose="02020603050405020304" pitchFamily="18" charset="0"/>
                <a:cs typeface="Times New Roman" panose="02020603050405020304" pitchFamily="18" charset="0"/>
                <a:sym typeface="Symbol" panose="05050102010706020507" pitchFamily="18" charset="2"/>
              </a:rPr>
              <a:t>l</a:t>
            </a:r>
          </a:p>
        </p:txBody>
      </p:sp>
      <p:sp>
        <p:nvSpPr>
          <p:cNvPr id="2" name="Slide Number Placeholder 1"/>
          <p:cNvSpPr>
            <a:spLocks noGrp="1"/>
          </p:cNvSpPr>
          <p:nvPr>
            <p:ph type="sldNum" sz="quarter" idx="12"/>
          </p:nvPr>
        </p:nvSpPr>
        <p:spPr/>
        <p:txBody>
          <a:bodyPr/>
          <a:lstStyle/>
          <a:p>
            <a:pPr>
              <a:defRPr/>
            </a:pPr>
            <a:fld id="{A1D442EF-3B18-4B98-A531-9906D68737B3}" type="slidenum">
              <a:rPr lang="en-US" altLang="zh-CN" smtClean="0">
                <a:solidFill>
                  <a:srgbClr val="000000"/>
                </a:solidFill>
              </a:rPr>
              <a:pPr>
                <a:defRPr/>
              </a:pPr>
              <a:t>30</a:t>
            </a:fld>
            <a:endParaRPr lang="en-US" altLang="zh-CN" dirty="0">
              <a:solidFill>
                <a:srgbClr val="000000"/>
              </a:solidFill>
            </a:endParaRPr>
          </a:p>
        </p:txBody>
      </p:sp>
    </p:spTree>
    <p:extLst>
      <p:ext uri="{BB962C8B-B14F-4D97-AF65-F5344CB8AC3E}">
        <p14:creationId xmlns:p14="http://schemas.microsoft.com/office/powerpoint/2010/main" val="2995282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r>
              <a:rPr lang="en-US" altLang="en-US">
                <a:latin typeface="Times New Roman" panose="02020603050405020304" pitchFamily="18" charset="0"/>
                <a:cs typeface="Times New Roman" panose="02020603050405020304" pitchFamily="18" charset="0"/>
              </a:rPr>
              <a:t>Finding Answer Trees</a:t>
            </a:r>
          </a:p>
        </p:txBody>
      </p:sp>
      <p:sp>
        <p:nvSpPr>
          <p:cNvPr id="286723" name="Rectangle 3"/>
          <p:cNvSpPr>
            <a:spLocks noGrp="1" noChangeArrowheads="1"/>
          </p:cNvSpPr>
          <p:nvPr>
            <p:ph type="body" idx="1"/>
          </p:nvPr>
        </p:nvSpPr>
        <p:spPr>
          <a:xfrm>
            <a:off x="457200" y="1066800"/>
            <a:ext cx="8229600" cy="4530725"/>
          </a:xfrm>
        </p:spPr>
        <p:txBody>
          <a:bodyPr/>
          <a:lstStyle/>
          <a:p>
            <a:r>
              <a:rPr lang="en-US" altLang="en-US" dirty="0" smtClean="0">
                <a:latin typeface="Times New Roman" panose="02020603050405020304" pitchFamily="18" charset="0"/>
                <a:cs typeface="Times New Roman" panose="02020603050405020304" pitchFamily="18" charset="0"/>
              </a:rPr>
              <a:t>BANKS: Backward </a:t>
            </a:r>
            <a:r>
              <a:rPr lang="en-US" altLang="en-US" dirty="0">
                <a:latin typeface="Times New Roman" panose="02020603050405020304" pitchFamily="18" charset="0"/>
                <a:cs typeface="Times New Roman" panose="02020603050405020304" pitchFamily="18" charset="0"/>
              </a:rPr>
              <a:t>Expanding </a:t>
            </a:r>
            <a:r>
              <a:rPr lang="en-US" altLang="en-US" dirty="0" smtClean="0">
                <a:latin typeface="Times New Roman" panose="02020603050405020304" pitchFamily="18" charset="0"/>
                <a:cs typeface="Times New Roman" panose="02020603050405020304" pitchFamily="18" charset="0"/>
              </a:rPr>
              <a:t>Search</a:t>
            </a:r>
          </a:p>
          <a:p>
            <a:pPr lvl="1"/>
            <a:r>
              <a:rPr lang="en-US" altLang="en-US" dirty="0" smtClean="0">
                <a:latin typeface="Times New Roman" panose="02020603050405020304" pitchFamily="18" charset="0"/>
                <a:cs typeface="Times New Roman" panose="02020603050405020304" pitchFamily="18" charset="0"/>
              </a:rPr>
              <a:t>Intuition</a:t>
            </a:r>
            <a:r>
              <a:rPr lang="en-US" altLang="en-US" dirty="0">
                <a:latin typeface="Times New Roman" panose="02020603050405020304" pitchFamily="18" charset="0"/>
                <a:cs typeface="Times New Roman" panose="02020603050405020304" pitchFamily="18" charset="0"/>
              </a:rPr>
              <a:t>: travel backwards from keyword nodes till you hit a common node</a:t>
            </a:r>
          </a:p>
        </p:txBody>
      </p:sp>
      <p:sp>
        <p:nvSpPr>
          <p:cNvPr id="286724" name="Rectangle 4"/>
          <p:cNvSpPr>
            <a:spLocks noChangeArrowheads="1"/>
          </p:cNvSpPr>
          <p:nvPr/>
        </p:nvSpPr>
        <p:spPr bwMode="auto">
          <a:xfrm>
            <a:off x="3124200" y="5283200"/>
            <a:ext cx="2133600" cy="609600"/>
          </a:xfrm>
          <a:prstGeom prst="rect">
            <a:avLst/>
          </a:prstGeom>
          <a:solidFill>
            <a:srgbClr val="DAE32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err="1">
                <a:solidFill>
                  <a:srgbClr val="0000CC"/>
                </a:solidFill>
                <a:latin typeface="Times New Roman" panose="02020603050405020304" pitchFamily="18" charset="0"/>
                <a:cs typeface="Times New Roman" panose="02020603050405020304" pitchFamily="18" charset="0"/>
              </a:rPr>
              <a:t>Sudarshan</a:t>
            </a:r>
            <a:endParaRPr lang="en-US" altLang="en-US" sz="2000" b="1" dirty="0">
              <a:solidFill>
                <a:srgbClr val="0000CC"/>
              </a:solidFill>
              <a:latin typeface="Times New Roman" panose="02020603050405020304" pitchFamily="18" charset="0"/>
              <a:cs typeface="Times New Roman" panose="02020603050405020304" pitchFamily="18" charset="0"/>
            </a:endParaRPr>
          </a:p>
        </p:txBody>
      </p:sp>
      <p:sp>
        <p:nvSpPr>
          <p:cNvPr id="286725" name="Rectangle 5"/>
          <p:cNvSpPr>
            <a:spLocks noChangeArrowheads="1"/>
          </p:cNvSpPr>
          <p:nvPr/>
        </p:nvSpPr>
        <p:spPr bwMode="auto">
          <a:xfrm>
            <a:off x="6248400" y="5283200"/>
            <a:ext cx="1905000" cy="609600"/>
          </a:xfrm>
          <a:prstGeom prst="rect">
            <a:avLst/>
          </a:prstGeom>
          <a:solidFill>
            <a:srgbClr val="DAE32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dirty="0" err="1">
                <a:latin typeface="Times New Roman" panose="02020603050405020304" pitchFamily="18" charset="0"/>
                <a:cs typeface="Times New Roman" panose="02020603050405020304" pitchFamily="18" charset="0"/>
              </a:rPr>
              <a:t>Prasan</a:t>
            </a:r>
            <a:r>
              <a:rPr lang="en-US" altLang="en-US" sz="2000" dirty="0">
                <a:latin typeface="Times New Roman" panose="02020603050405020304" pitchFamily="18" charset="0"/>
                <a:cs typeface="Times New Roman" panose="02020603050405020304" pitchFamily="18" charset="0"/>
              </a:rPr>
              <a:t> </a:t>
            </a:r>
            <a:r>
              <a:rPr lang="en-US" altLang="en-US" sz="2000" b="1" dirty="0">
                <a:solidFill>
                  <a:srgbClr val="0000CC"/>
                </a:solidFill>
                <a:latin typeface="Times New Roman" panose="02020603050405020304" pitchFamily="18" charset="0"/>
                <a:cs typeface="Times New Roman" panose="02020603050405020304" pitchFamily="18" charset="0"/>
              </a:rPr>
              <a:t>Roy</a:t>
            </a:r>
          </a:p>
        </p:txBody>
      </p:sp>
      <p:sp>
        <p:nvSpPr>
          <p:cNvPr id="286726" name="Text Box 6"/>
          <p:cNvSpPr txBox="1">
            <a:spLocks noChangeArrowheads="1"/>
          </p:cNvSpPr>
          <p:nvPr/>
        </p:nvSpPr>
        <p:spPr bwMode="auto">
          <a:xfrm>
            <a:off x="2184848" y="5486400"/>
            <a:ext cx="9380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rgbClr val="FF0000"/>
                </a:solidFill>
                <a:latin typeface="Times New Roman" panose="02020603050405020304" pitchFamily="18" charset="0"/>
                <a:cs typeface="Times New Roman" panose="02020603050405020304" pitchFamily="18" charset="0"/>
              </a:rPr>
              <a:t>authors</a:t>
            </a:r>
          </a:p>
        </p:txBody>
      </p:sp>
      <p:sp>
        <p:nvSpPr>
          <p:cNvPr id="286728" name="Rectangle 8"/>
          <p:cNvSpPr>
            <a:spLocks noChangeArrowheads="1"/>
          </p:cNvSpPr>
          <p:nvPr/>
        </p:nvSpPr>
        <p:spPr bwMode="auto">
          <a:xfrm>
            <a:off x="3892550" y="2514600"/>
            <a:ext cx="313055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latin typeface="Times New Roman" panose="02020603050405020304" pitchFamily="18" charset="0"/>
                <a:cs typeface="Times New Roman" panose="02020603050405020304" pitchFamily="18" charset="0"/>
              </a:rPr>
              <a:t>MultiQuery Optimization</a:t>
            </a:r>
          </a:p>
        </p:txBody>
      </p:sp>
      <p:sp>
        <p:nvSpPr>
          <p:cNvPr id="286729" name="Text Box 9"/>
          <p:cNvSpPr txBox="1">
            <a:spLocks noChangeArrowheads="1"/>
          </p:cNvSpPr>
          <p:nvPr/>
        </p:nvSpPr>
        <p:spPr bwMode="auto">
          <a:xfrm>
            <a:off x="2243585" y="2620963"/>
            <a:ext cx="866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dirty="0">
                <a:solidFill>
                  <a:srgbClr val="FF0000"/>
                </a:solidFill>
                <a:latin typeface="Times New Roman" panose="02020603050405020304" pitchFamily="18" charset="0"/>
                <a:cs typeface="Times New Roman" panose="02020603050405020304" pitchFamily="18" charset="0"/>
              </a:rPr>
              <a:t>paper</a:t>
            </a:r>
          </a:p>
        </p:txBody>
      </p:sp>
      <p:sp>
        <p:nvSpPr>
          <p:cNvPr id="286730" name="Line 10"/>
          <p:cNvSpPr>
            <a:spLocks noChangeShapeType="1"/>
          </p:cNvSpPr>
          <p:nvPr/>
        </p:nvSpPr>
        <p:spPr bwMode="auto">
          <a:xfrm flipH="1">
            <a:off x="4170363" y="3017838"/>
            <a:ext cx="627062" cy="944562"/>
          </a:xfrm>
          <a:prstGeom prst="line">
            <a:avLst/>
          </a:prstGeom>
          <a:noFill/>
          <a:ln w="9525">
            <a:solidFill>
              <a:schemeClr val="tx1"/>
            </a:solidFill>
            <a:miter lim="800000"/>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Times New Roman" panose="02020603050405020304" pitchFamily="18" charset="0"/>
              <a:cs typeface="Times New Roman" panose="02020603050405020304" pitchFamily="18" charset="0"/>
            </a:endParaRPr>
          </a:p>
        </p:txBody>
      </p:sp>
      <p:sp>
        <p:nvSpPr>
          <p:cNvPr id="286731" name="Line 11"/>
          <p:cNvSpPr>
            <a:spLocks noChangeShapeType="1"/>
          </p:cNvSpPr>
          <p:nvPr/>
        </p:nvSpPr>
        <p:spPr bwMode="auto">
          <a:xfrm>
            <a:off x="6118225" y="3017838"/>
            <a:ext cx="765175" cy="944562"/>
          </a:xfrm>
          <a:prstGeom prst="line">
            <a:avLst/>
          </a:prstGeom>
          <a:noFill/>
          <a:ln w="9525">
            <a:solidFill>
              <a:schemeClr val="tx1"/>
            </a:solidFill>
            <a:miter lim="800000"/>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Times New Roman" panose="02020603050405020304" pitchFamily="18" charset="0"/>
              <a:cs typeface="Times New Roman" panose="02020603050405020304" pitchFamily="18" charset="0"/>
            </a:endParaRPr>
          </a:p>
        </p:txBody>
      </p:sp>
      <p:sp>
        <p:nvSpPr>
          <p:cNvPr id="286732" name="Text Box 12"/>
          <p:cNvSpPr txBox="1">
            <a:spLocks noChangeArrowheads="1"/>
          </p:cNvSpPr>
          <p:nvPr/>
        </p:nvSpPr>
        <p:spPr bwMode="auto">
          <a:xfrm>
            <a:off x="165289" y="3213100"/>
            <a:ext cx="26005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solidFill>
                  <a:srgbClr val="0000CC"/>
                </a:solidFill>
                <a:latin typeface="Times New Roman" panose="02020603050405020304" pitchFamily="18" charset="0"/>
                <a:cs typeface="Times New Roman" panose="02020603050405020304" pitchFamily="18" charset="0"/>
              </a:rPr>
              <a:t>Query: </a:t>
            </a:r>
            <a:r>
              <a:rPr lang="en-US" altLang="en-US" sz="2000" b="1" dirty="0" err="1">
                <a:solidFill>
                  <a:srgbClr val="0000CC"/>
                </a:solidFill>
                <a:latin typeface="Times New Roman" panose="02020603050405020304" pitchFamily="18" charset="0"/>
                <a:cs typeface="Times New Roman" panose="02020603050405020304" pitchFamily="18" charset="0"/>
              </a:rPr>
              <a:t>sudarshan</a:t>
            </a:r>
            <a:r>
              <a:rPr lang="en-US" altLang="en-US" sz="2000" b="1" dirty="0">
                <a:solidFill>
                  <a:srgbClr val="0000CC"/>
                </a:solidFill>
                <a:latin typeface="Times New Roman" panose="02020603050405020304" pitchFamily="18" charset="0"/>
                <a:cs typeface="Times New Roman" panose="02020603050405020304" pitchFamily="18" charset="0"/>
              </a:rPr>
              <a:t> </a:t>
            </a:r>
            <a:r>
              <a:rPr lang="en-US" altLang="en-US" sz="2000" b="1" dirty="0" err="1">
                <a:solidFill>
                  <a:srgbClr val="0000CC"/>
                </a:solidFill>
                <a:latin typeface="Times New Roman" panose="02020603050405020304" pitchFamily="18" charset="0"/>
                <a:cs typeface="Times New Roman" panose="02020603050405020304" pitchFamily="18" charset="0"/>
              </a:rPr>
              <a:t>roy</a:t>
            </a:r>
            <a:endParaRPr lang="en-US" altLang="en-US" sz="2000" b="1" dirty="0">
              <a:solidFill>
                <a:srgbClr val="0000CC"/>
              </a:solidFill>
              <a:latin typeface="Times New Roman" panose="02020603050405020304" pitchFamily="18" charset="0"/>
              <a:cs typeface="Times New Roman" panose="02020603050405020304" pitchFamily="18" charset="0"/>
            </a:endParaRPr>
          </a:p>
        </p:txBody>
      </p:sp>
      <p:sp>
        <p:nvSpPr>
          <p:cNvPr id="286734" name="Text Box 14"/>
          <p:cNvSpPr txBox="1">
            <a:spLocks noChangeArrowheads="1"/>
          </p:cNvSpPr>
          <p:nvPr/>
        </p:nvSpPr>
        <p:spPr bwMode="auto">
          <a:xfrm>
            <a:off x="2175323" y="4106863"/>
            <a:ext cx="8937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solidFill>
                  <a:srgbClr val="FF0000"/>
                </a:solidFill>
                <a:latin typeface="Times New Roman" panose="02020603050405020304" pitchFamily="18" charset="0"/>
                <a:cs typeface="Times New Roman" panose="02020603050405020304" pitchFamily="18" charset="0"/>
              </a:rPr>
              <a:t>writes</a:t>
            </a:r>
          </a:p>
        </p:txBody>
      </p:sp>
      <p:sp>
        <p:nvSpPr>
          <p:cNvPr id="286735" name="Line 15"/>
          <p:cNvSpPr>
            <a:spLocks noChangeShapeType="1"/>
          </p:cNvSpPr>
          <p:nvPr/>
        </p:nvSpPr>
        <p:spPr bwMode="auto">
          <a:xfrm>
            <a:off x="4089400" y="4478338"/>
            <a:ext cx="1588" cy="79216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Times New Roman" panose="02020603050405020304" pitchFamily="18" charset="0"/>
              <a:cs typeface="Times New Roman" panose="02020603050405020304" pitchFamily="18" charset="0"/>
            </a:endParaRPr>
          </a:p>
        </p:txBody>
      </p:sp>
      <p:sp>
        <p:nvSpPr>
          <p:cNvPr id="286736" name="Line 16"/>
          <p:cNvSpPr>
            <a:spLocks noChangeShapeType="1"/>
          </p:cNvSpPr>
          <p:nvPr/>
        </p:nvSpPr>
        <p:spPr bwMode="auto">
          <a:xfrm>
            <a:off x="6843713" y="4421188"/>
            <a:ext cx="1587" cy="84931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Times New Roman" panose="02020603050405020304" pitchFamily="18" charset="0"/>
              <a:cs typeface="Times New Roman" panose="02020603050405020304" pitchFamily="18" charset="0"/>
            </a:endParaRPr>
          </a:p>
        </p:txBody>
      </p:sp>
      <p:sp>
        <p:nvSpPr>
          <p:cNvPr id="286737" name="Rectangle 17"/>
          <p:cNvSpPr>
            <a:spLocks noChangeArrowheads="1"/>
          </p:cNvSpPr>
          <p:nvPr/>
        </p:nvSpPr>
        <p:spPr bwMode="auto">
          <a:xfrm>
            <a:off x="3538538" y="3968750"/>
            <a:ext cx="1101725" cy="509588"/>
          </a:xfrm>
          <a:prstGeom prst="rect">
            <a:avLst/>
          </a:prstGeom>
          <a:solidFill>
            <a:srgbClr val="C9CAC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86738" name="Rectangle 18"/>
          <p:cNvSpPr>
            <a:spLocks noChangeArrowheads="1"/>
          </p:cNvSpPr>
          <p:nvPr/>
        </p:nvSpPr>
        <p:spPr bwMode="auto">
          <a:xfrm>
            <a:off x="6292850" y="3968750"/>
            <a:ext cx="1100138" cy="509588"/>
          </a:xfrm>
          <a:prstGeom prst="rect">
            <a:avLst/>
          </a:prstGeom>
          <a:solidFill>
            <a:srgbClr val="C9CAC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86739" name="Rectangle 19"/>
          <p:cNvSpPr>
            <a:spLocks noChangeArrowheads="1"/>
          </p:cNvSpPr>
          <p:nvPr/>
        </p:nvSpPr>
        <p:spPr bwMode="auto">
          <a:xfrm>
            <a:off x="7737475" y="3968750"/>
            <a:ext cx="1101725" cy="509588"/>
          </a:xfrm>
          <a:prstGeom prst="rect">
            <a:avLst/>
          </a:prstGeom>
          <a:solidFill>
            <a:srgbClr val="C9CAC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86740" name="Rectangle 20"/>
          <p:cNvSpPr>
            <a:spLocks noChangeArrowheads="1"/>
          </p:cNvSpPr>
          <p:nvPr/>
        </p:nvSpPr>
        <p:spPr bwMode="auto">
          <a:xfrm>
            <a:off x="4916488" y="3968750"/>
            <a:ext cx="1100137" cy="509588"/>
          </a:xfrm>
          <a:prstGeom prst="rect">
            <a:avLst/>
          </a:prstGeom>
          <a:solidFill>
            <a:srgbClr val="C9CAC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86741" name="Line 21"/>
          <p:cNvSpPr>
            <a:spLocks noChangeShapeType="1"/>
          </p:cNvSpPr>
          <p:nvPr/>
        </p:nvSpPr>
        <p:spPr bwMode="auto">
          <a:xfrm flipH="1">
            <a:off x="4227513" y="4478338"/>
            <a:ext cx="1308100" cy="79216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Times New Roman" panose="02020603050405020304" pitchFamily="18" charset="0"/>
              <a:cs typeface="Times New Roman" panose="02020603050405020304" pitchFamily="18" charset="0"/>
            </a:endParaRPr>
          </a:p>
        </p:txBody>
      </p:sp>
      <p:sp>
        <p:nvSpPr>
          <p:cNvPr id="286742" name="Line 22"/>
          <p:cNvSpPr>
            <a:spLocks noChangeShapeType="1"/>
          </p:cNvSpPr>
          <p:nvPr/>
        </p:nvSpPr>
        <p:spPr bwMode="auto">
          <a:xfrm flipH="1">
            <a:off x="6843713" y="4478338"/>
            <a:ext cx="1444625" cy="79216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Times New Roman" panose="02020603050405020304" pitchFamily="18" charset="0"/>
              <a:cs typeface="Times New Roman" panose="02020603050405020304" pitchFamily="18" charset="0"/>
            </a:endParaRPr>
          </a:p>
        </p:txBody>
      </p:sp>
      <p:sp>
        <p:nvSpPr>
          <p:cNvPr id="21" name="Rectangle 20"/>
          <p:cNvSpPr/>
          <p:nvPr/>
        </p:nvSpPr>
        <p:spPr>
          <a:xfrm>
            <a:off x="457200" y="6172200"/>
            <a:ext cx="8229600" cy="584775"/>
          </a:xfrm>
          <a:prstGeom prst="rect">
            <a:avLst/>
          </a:prstGeom>
          <a:ln>
            <a:solidFill>
              <a:schemeClr val="tx1"/>
            </a:solidFill>
          </a:ln>
        </p:spPr>
        <p:txBody>
          <a:bodyPr wrap="square">
            <a:spAutoFit/>
          </a:bodyPr>
          <a:lstStyle/>
          <a:p>
            <a:pPr algn="just"/>
            <a:r>
              <a:rPr lang="en-US" sz="1600" dirty="0" smtClean="0">
                <a:solidFill>
                  <a:srgbClr val="000000"/>
                </a:solidFill>
                <a:latin typeface="Times New Roman" panose="02020603050405020304" pitchFamily="18" charset="0"/>
                <a:cs typeface="Times New Roman" panose="02020603050405020304" pitchFamily="18" charset="0"/>
              </a:rPr>
              <a:t>A. </a:t>
            </a:r>
            <a:r>
              <a:rPr lang="en-US" sz="1600" dirty="0" err="1">
                <a:solidFill>
                  <a:srgbClr val="000000"/>
                </a:solidFill>
                <a:latin typeface="Times New Roman" panose="02020603050405020304" pitchFamily="18" charset="0"/>
                <a:cs typeface="Times New Roman" panose="02020603050405020304" pitchFamily="18" charset="0"/>
              </a:rPr>
              <a:t>Hulgeri</a:t>
            </a:r>
            <a:r>
              <a:rPr lang="en-US" sz="1600" dirty="0">
                <a:solidFill>
                  <a:srgbClr val="000000"/>
                </a:solidFill>
                <a:latin typeface="Times New Roman" panose="02020603050405020304" pitchFamily="18" charset="0"/>
                <a:cs typeface="Times New Roman" panose="02020603050405020304" pitchFamily="18" charset="0"/>
              </a:rPr>
              <a:t> and </a:t>
            </a:r>
            <a:r>
              <a:rPr lang="en-US" sz="1600" dirty="0" smtClean="0">
                <a:solidFill>
                  <a:srgbClr val="000000"/>
                </a:solidFill>
                <a:latin typeface="Times New Roman" panose="02020603050405020304" pitchFamily="18" charset="0"/>
                <a:cs typeface="Times New Roman" panose="02020603050405020304" pitchFamily="18" charset="0"/>
              </a:rPr>
              <a:t>C. </a:t>
            </a:r>
            <a:r>
              <a:rPr lang="en-US" sz="1600" dirty="0" err="1">
                <a:solidFill>
                  <a:srgbClr val="000000"/>
                </a:solidFill>
                <a:latin typeface="Times New Roman" panose="02020603050405020304" pitchFamily="18" charset="0"/>
                <a:cs typeface="Times New Roman" panose="02020603050405020304" pitchFamily="18" charset="0"/>
              </a:rPr>
              <a:t>Nakhe</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smtClean="0">
                <a:solidFill>
                  <a:srgbClr val="000000"/>
                </a:solidFill>
                <a:latin typeface="Times New Roman" panose="02020603050405020304" pitchFamily="18" charset="0"/>
                <a:cs typeface="Times New Roman" panose="02020603050405020304" pitchFamily="18" charset="0"/>
              </a:rPr>
              <a:t>Keyword </a:t>
            </a:r>
            <a:r>
              <a:rPr lang="en-US" sz="1600" dirty="0">
                <a:solidFill>
                  <a:srgbClr val="000000"/>
                </a:solidFill>
                <a:latin typeface="Times New Roman" panose="02020603050405020304" pitchFamily="18" charset="0"/>
                <a:cs typeface="Times New Roman" panose="02020603050405020304" pitchFamily="18" charset="0"/>
              </a:rPr>
              <a:t>Searching and Browsing in Databases using BANKS. In </a:t>
            </a:r>
            <a:r>
              <a:rPr lang="en-US" sz="1600" i="1" dirty="0" smtClean="0">
                <a:solidFill>
                  <a:srgbClr val="000000"/>
                </a:solidFill>
                <a:latin typeface="Times New Roman" panose="02020603050405020304" pitchFamily="18" charset="0"/>
                <a:cs typeface="Times New Roman" panose="02020603050405020304" pitchFamily="18" charset="0"/>
              </a:rPr>
              <a:t>ICDE</a:t>
            </a:r>
            <a:r>
              <a:rPr lang="en-US" sz="1600" dirty="0" smtClean="0">
                <a:solidFill>
                  <a:srgbClr val="000000"/>
                </a:solidFill>
                <a:latin typeface="Times New Roman" panose="02020603050405020304" pitchFamily="18" charset="0"/>
                <a:cs typeface="Times New Roman" panose="02020603050405020304" pitchFamily="18" charset="0"/>
              </a:rPr>
              <a:t>, </a:t>
            </a:r>
            <a:r>
              <a:rPr lang="en-US" sz="1600" dirty="0">
                <a:solidFill>
                  <a:srgbClr val="000000"/>
                </a:solidFill>
                <a:latin typeface="Times New Roman" panose="02020603050405020304" pitchFamily="18" charset="0"/>
                <a:cs typeface="Times New Roman" panose="02020603050405020304" pitchFamily="18" charset="0"/>
              </a:rPr>
              <a:t>2002. </a:t>
            </a:r>
            <a:endParaRPr lang="en-US" sz="16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a:defRPr/>
            </a:pPr>
            <a:fld id="{A1D442EF-3B18-4B98-A531-9906D68737B3}" type="slidenum">
              <a:rPr lang="en-US" altLang="zh-CN" smtClean="0">
                <a:solidFill>
                  <a:srgbClr val="000000"/>
                </a:solidFill>
              </a:rPr>
              <a:pPr>
                <a:defRPr/>
              </a:pPr>
              <a:t>31</a:t>
            </a:fld>
            <a:endParaRPr lang="en-US" altLang="zh-CN" dirty="0">
              <a:solidFill>
                <a:srgbClr val="000000"/>
              </a:solidFill>
            </a:endParaRPr>
          </a:p>
        </p:txBody>
      </p:sp>
    </p:spTree>
    <p:extLst>
      <p:ext uri="{BB962C8B-B14F-4D97-AF65-F5344CB8AC3E}">
        <p14:creationId xmlns:p14="http://schemas.microsoft.com/office/powerpoint/2010/main" val="30284387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2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86735"/>
                                        </p:tgtEl>
                                        <p:attrNameLst>
                                          <p:attrName>style.visibility</p:attrName>
                                        </p:attrNameLst>
                                      </p:cBhvr>
                                      <p:to>
                                        <p:strVal val="visible"/>
                                      </p:to>
                                    </p:set>
                                    <p:animEffect transition="in" filter="wipe(down)">
                                      <p:cBhvr>
                                        <p:cTn id="17" dur="500"/>
                                        <p:tgtEl>
                                          <p:spTgt spid="286735"/>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86736"/>
                                        </p:tgtEl>
                                        <p:attrNameLst>
                                          <p:attrName>style.visibility</p:attrName>
                                        </p:attrNameLst>
                                      </p:cBhvr>
                                      <p:to>
                                        <p:strVal val="visible"/>
                                      </p:to>
                                    </p:set>
                                    <p:animEffect transition="in" filter="wipe(down)">
                                      <p:cBhvr>
                                        <p:cTn id="20" dur="500"/>
                                        <p:tgtEl>
                                          <p:spTgt spid="286736"/>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86741"/>
                                        </p:tgtEl>
                                        <p:attrNameLst>
                                          <p:attrName>style.visibility</p:attrName>
                                        </p:attrNameLst>
                                      </p:cBhvr>
                                      <p:to>
                                        <p:strVal val="visible"/>
                                      </p:to>
                                    </p:set>
                                    <p:animEffect transition="in" filter="wipe(down)">
                                      <p:cBhvr>
                                        <p:cTn id="23" dur="500"/>
                                        <p:tgtEl>
                                          <p:spTgt spid="286741"/>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86742"/>
                                        </p:tgtEl>
                                        <p:attrNameLst>
                                          <p:attrName>style.visibility</p:attrName>
                                        </p:attrNameLst>
                                      </p:cBhvr>
                                      <p:to>
                                        <p:strVal val="visible"/>
                                      </p:to>
                                    </p:set>
                                    <p:animEffect transition="in" filter="wipe(down)">
                                      <p:cBhvr>
                                        <p:cTn id="26" dur="500"/>
                                        <p:tgtEl>
                                          <p:spTgt spid="286742"/>
                                        </p:tgtEl>
                                      </p:cBhvr>
                                    </p:animEffect>
                                  </p:childTnLst>
                                </p:cTn>
                              </p:par>
                            </p:childTnLst>
                          </p:cTn>
                        </p:par>
                        <p:par>
                          <p:cTn id="27" fill="hold" nodeType="afterGroup">
                            <p:stCondLst>
                              <p:cond delay="500"/>
                            </p:stCondLst>
                            <p:childTnLst>
                              <p:par>
                                <p:cTn id="28" presetID="22" presetClass="entr" presetSubtype="4" fill="hold" grpId="0" nodeType="afterEffect">
                                  <p:stCondLst>
                                    <p:cond delay="0"/>
                                  </p:stCondLst>
                                  <p:childTnLst>
                                    <p:set>
                                      <p:cBhvr>
                                        <p:cTn id="29" dur="1" fill="hold">
                                          <p:stCondLst>
                                            <p:cond delay="0"/>
                                          </p:stCondLst>
                                        </p:cTn>
                                        <p:tgtEl>
                                          <p:spTgt spid="286734"/>
                                        </p:tgtEl>
                                        <p:attrNameLst>
                                          <p:attrName>style.visibility</p:attrName>
                                        </p:attrNameLst>
                                      </p:cBhvr>
                                      <p:to>
                                        <p:strVal val="visible"/>
                                      </p:to>
                                    </p:set>
                                    <p:animEffect transition="in" filter="wipe(down)">
                                      <p:cBhvr>
                                        <p:cTn id="30" dur="500"/>
                                        <p:tgtEl>
                                          <p:spTgt spid="286734"/>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86737"/>
                                        </p:tgtEl>
                                        <p:attrNameLst>
                                          <p:attrName>style.visibility</p:attrName>
                                        </p:attrNameLst>
                                      </p:cBhvr>
                                      <p:to>
                                        <p:strVal val="visible"/>
                                      </p:to>
                                    </p:set>
                                    <p:animEffect transition="in" filter="wipe(down)">
                                      <p:cBhvr>
                                        <p:cTn id="33" dur="500"/>
                                        <p:tgtEl>
                                          <p:spTgt spid="286737"/>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86738"/>
                                        </p:tgtEl>
                                        <p:attrNameLst>
                                          <p:attrName>style.visibility</p:attrName>
                                        </p:attrNameLst>
                                      </p:cBhvr>
                                      <p:to>
                                        <p:strVal val="visible"/>
                                      </p:to>
                                    </p:set>
                                    <p:animEffect transition="in" filter="wipe(down)">
                                      <p:cBhvr>
                                        <p:cTn id="36" dur="500"/>
                                        <p:tgtEl>
                                          <p:spTgt spid="286738"/>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86739"/>
                                        </p:tgtEl>
                                        <p:attrNameLst>
                                          <p:attrName>style.visibility</p:attrName>
                                        </p:attrNameLst>
                                      </p:cBhvr>
                                      <p:to>
                                        <p:strVal val="visible"/>
                                      </p:to>
                                    </p:set>
                                    <p:animEffect transition="in" filter="wipe(down)">
                                      <p:cBhvr>
                                        <p:cTn id="39" dur="500"/>
                                        <p:tgtEl>
                                          <p:spTgt spid="286739"/>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286740"/>
                                        </p:tgtEl>
                                        <p:attrNameLst>
                                          <p:attrName>style.visibility</p:attrName>
                                        </p:attrNameLst>
                                      </p:cBhvr>
                                      <p:to>
                                        <p:strVal val="visible"/>
                                      </p:to>
                                    </p:set>
                                    <p:animEffect transition="in" filter="wipe(down)">
                                      <p:cBhvr>
                                        <p:cTn id="42" dur="500"/>
                                        <p:tgtEl>
                                          <p:spTgt spid="28674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86730"/>
                                        </p:tgtEl>
                                        <p:attrNameLst>
                                          <p:attrName>style.visibility</p:attrName>
                                        </p:attrNameLst>
                                      </p:cBhvr>
                                      <p:to>
                                        <p:strVal val="visible"/>
                                      </p:to>
                                    </p:set>
                                    <p:animEffect transition="in" filter="wipe(down)">
                                      <p:cBhvr>
                                        <p:cTn id="47" dur="500"/>
                                        <p:tgtEl>
                                          <p:spTgt spid="286730"/>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286731"/>
                                        </p:tgtEl>
                                        <p:attrNameLst>
                                          <p:attrName>style.visibility</p:attrName>
                                        </p:attrNameLst>
                                      </p:cBhvr>
                                      <p:to>
                                        <p:strVal val="visible"/>
                                      </p:to>
                                    </p:set>
                                    <p:animEffect transition="in" filter="wipe(down)">
                                      <p:cBhvr>
                                        <p:cTn id="50" dur="500"/>
                                        <p:tgtEl>
                                          <p:spTgt spid="286731"/>
                                        </p:tgtEl>
                                      </p:cBhvr>
                                    </p:animEffect>
                                  </p:childTnLst>
                                </p:cTn>
                              </p:par>
                            </p:childTnLst>
                          </p:cTn>
                        </p:par>
                        <p:par>
                          <p:cTn id="51" fill="hold" nodeType="afterGroup">
                            <p:stCondLst>
                              <p:cond delay="500"/>
                            </p:stCondLst>
                            <p:childTnLst>
                              <p:par>
                                <p:cTn id="52" presetID="22" presetClass="entr" presetSubtype="4" fill="hold" grpId="0" nodeType="afterEffect">
                                  <p:stCondLst>
                                    <p:cond delay="0"/>
                                  </p:stCondLst>
                                  <p:childTnLst>
                                    <p:set>
                                      <p:cBhvr>
                                        <p:cTn id="53" dur="1" fill="hold">
                                          <p:stCondLst>
                                            <p:cond delay="0"/>
                                          </p:stCondLst>
                                        </p:cTn>
                                        <p:tgtEl>
                                          <p:spTgt spid="286729"/>
                                        </p:tgtEl>
                                        <p:attrNameLst>
                                          <p:attrName>style.visibility</p:attrName>
                                        </p:attrNameLst>
                                      </p:cBhvr>
                                      <p:to>
                                        <p:strVal val="visible"/>
                                      </p:to>
                                    </p:set>
                                    <p:animEffect transition="in" filter="wipe(down)">
                                      <p:cBhvr>
                                        <p:cTn id="54" dur="500"/>
                                        <p:tgtEl>
                                          <p:spTgt spid="286729"/>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286728"/>
                                        </p:tgtEl>
                                        <p:attrNameLst>
                                          <p:attrName>style.visibility</p:attrName>
                                        </p:attrNameLst>
                                      </p:cBhvr>
                                      <p:to>
                                        <p:strVal val="visible"/>
                                      </p:to>
                                    </p:set>
                                    <p:animEffect transition="in" filter="wipe(down)">
                                      <p:cBhvr>
                                        <p:cTn id="57" dur="500"/>
                                        <p:tgtEl>
                                          <p:spTgt spid="286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4" grpId="0" animBg="1"/>
      <p:bldP spid="286725" grpId="0" animBg="1"/>
      <p:bldP spid="286726" grpId="0"/>
      <p:bldP spid="286728" grpId="0" animBg="1"/>
      <p:bldP spid="286729" grpId="0"/>
      <p:bldP spid="286730" grpId="0" animBg="1"/>
      <p:bldP spid="286731" grpId="0" animBg="1"/>
      <p:bldP spid="286732" grpId="0"/>
      <p:bldP spid="286734" grpId="0"/>
      <p:bldP spid="286735" grpId="0" animBg="1"/>
      <p:bldP spid="286736" grpId="0" animBg="1"/>
      <p:bldP spid="286737" grpId="0" animBg="1"/>
      <p:bldP spid="286738" grpId="0" animBg="1"/>
      <p:bldP spid="286739" grpId="0" animBg="1"/>
      <p:bldP spid="286740" grpId="0" animBg="1"/>
      <p:bldP spid="286741" grpId="0" animBg="1"/>
      <p:bldP spid="286742"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altLang="en-US" sz="4000">
                <a:latin typeface="Times New Roman" panose="02020603050405020304" pitchFamily="18" charset="0"/>
                <a:cs typeface="Times New Roman" panose="02020603050405020304" pitchFamily="18" charset="0"/>
              </a:rPr>
              <a:t>Backward Search: Algorithm</a:t>
            </a:r>
          </a:p>
        </p:txBody>
      </p:sp>
      <p:sp>
        <p:nvSpPr>
          <p:cNvPr id="287767" name="Rectangle 23"/>
          <p:cNvSpPr>
            <a:spLocks noChangeArrowheads="1"/>
          </p:cNvSpPr>
          <p:nvPr/>
        </p:nvSpPr>
        <p:spPr bwMode="auto">
          <a:xfrm>
            <a:off x="381000" y="1577975"/>
            <a:ext cx="8077200" cy="444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2"/>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70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SzPct val="55000"/>
              <a:buFont typeface="Wingdings" panose="05000000000000000000" pitchFamily="2" charset="2"/>
              <a:buChar char="n"/>
              <a:defRPr sz="2000">
                <a:solidFill>
                  <a:schemeClr val="tx1"/>
                </a:solidFill>
                <a:latin typeface="Tahoma" panose="020B0604030504040204" pitchFamily="34" charset="0"/>
              </a:defRPr>
            </a:lvl5pPr>
            <a:lvl6pPr marL="2514600" indent="-228600" fontAlgn="base">
              <a:spcBef>
                <a:spcPct val="20000"/>
              </a:spcBef>
              <a:spcAft>
                <a:spcPct val="0"/>
              </a:spcAft>
              <a:buSzPct val="55000"/>
              <a:buFont typeface="Wingdings" panose="05000000000000000000" pitchFamily="2" charset="2"/>
              <a:buChar char="n"/>
              <a:defRPr sz="2000">
                <a:solidFill>
                  <a:schemeClr val="tx1"/>
                </a:solidFill>
                <a:latin typeface="Tahoma" panose="020B0604030504040204" pitchFamily="34" charset="0"/>
              </a:defRPr>
            </a:lvl6pPr>
            <a:lvl7pPr marL="2971800" indent="-228600" fontAlgn="base">
              <a:spcBef>
                <a:spcPct val="20000"/>
              </a:spcBef>
              <a:spcAft>
                <a:spcPct val="0"/>
              </a:spcAft>
              <a:buSzPct val="55000"/>
              <a:buFont typeface="Wingdings" panose="05000000000000000000" pitchFamily="2" charset="2"/>
              <a:buChar char="n"/>
              <a:defRPr sz="2000">
                <a:solidFill>
                  <a:schemeClr val="tx1"/>
                </a:solidFill>
                <a:latin typeface="Tahoma" panose="020B0604030504040204" pitchFamily="34" charset="0"/>
              </a:defRPr>
            </a:lvl7pPr>
            <a:lvl8pPr marL="3429000" indent="-228600" fontAlgn="base">
              <a:spcBef>
                <a:spcPct val="20000"/>
              </a:spcBef>
              <a:spcAft>
                <a:spcPct val="0"/>
              </a:spcAft>
              <a:buSzPct val="55000"/>
              <a:buFont typeface="Wingdings" panose="05000000000000000000" pitchFamily="2" charset="2"/>
              <a:buChar char="n"/>
              <a:defRPr sz="2000">
                <a:solidFill>
                  <a:schemeClr val="tx1"/>
                </a:solidFill>
                <a:latin typeface="Tahoma" panose="020B0604030504040204" pitchFamily="34" charset="0"/>
              </a:defRPr>
            </a:lvl8pPr>
            <a:lvl9pPr marL="3886200" indent="-228600" fontAlgn="base">
              <a:spcBef>
                <a:spcPct val="20000"/>
              </a:spcBef>
              <a:spcAft>
                <a:spcPct val="0"/>
              </a:spcAft>
              <a:buSzPct val="55000"/>
              <a:buFont typeface="Wingdings" panose="05000000000000000000" pitchFamily="2" charset="2"/>
              <a:buChar char="n"/>
              <a:defRPr sz="2000">
                <a:solidFill>
                  <a:schemeClr val="tx1"/>
                </a:solidFill>
                <a:latin typeface="Tahoma" panose="020B0604030504040204" pitchFamily="34" charset="0"/>
              </a:defRPr>
            </a:lvl9pPr>
          </a:lstStyle>
          <a:p>
            <a:r>
              <a:rPr lang="en-US" altLang="en-US" dirty="0">
                <a:latin typeface="Times New Roman" panose="02020603050405020304" pitchFamily="18" charset="0"/>
                <a:cs typeface="Times New Roman" panose="02020603050405020304" pitchFamily="18" charset="0"/>
              </a:rPr>
              <a:t>Algorithm</a:t>
            </a:r>
          </a:p>
          <a:p>
            <a:pPr lvl="1"/>
            <a:r>
              <a:rPr lang="en-US" altLang="en-US" dirty="0">
                <a:latin typeface="Times New Roman" panose="02020603050405020304" pitchFamily="18" charset="0"/>
                <a:cs typeface="Times New Roman" panose="02020603050405020304" pitchFamily="18" charset="0"/>
              </a:rPr>
              <a:t>Run </a:t>
            </a:r>
            <a:r>
              <a:rPr lang="en-US" altLang="en-US" dirty="0">
                <a:solidFill>
                  <a:srgbClr val="990000"/>
                </a:solidFill>
                <a:latin typeface="Times New Roman" panose="02020603050405020304" pitchFamily="18" charset="0"/>
                <a:cs typeface="Times New Roman" panose="02020603050405020304" pitchFamily="18" charset="0"/>
              </a:rPr>
              <a:t>concurrent</a:t>
            </a:r>
            <a:r>
              <a:rPr lang="en-US" altLang="en-US" dirty="0">
                <a:latin typeface="Times New Roman" panose="02020603050405020304" pitchFamily="18" charset="0"/>
                <a:cs typeface="Times New Roman" panose="02020603050405020304" pitchFamily="18" charset="0"/>
              </a:rPr>
              <a:t> </a:t>
            </a:r>
            <a:r>
              <a:rPr lang="en-US" altLang="en-US" dirty="0">
                <a:solidFill>
                  <a:srgbClr val="CC6600"/>
                </a:solidFill>
                <a:latin typeface="Times New Roman" panose="02020603050405020304" pitchFamily="18" charset="0"/>
                <a:cs typeface="Times New Roman" panose="02020603050405020304" pitchFamily="18" charset="0"/>
              </a:rPr>
              <a:t>single source shortest path</a:t>
            </a:r>
            <a:r>
              <a:rPr lang="en-US" altLang="en-US" dirty="0">
                <a:latin typeface="Times New Roman" panose="02020603050405020304" pitchFamily="18" charset="0"/>
                <a:cs typeface="Times New Roman" panose="02020603050405020304" pitchFamily="18" charset="0"/>
              </a:rPr>
              <a:t> iterators from each node matching a keyword</a:t>
            </a:r>
          </a:p>
          <a:p>
            <a:pPr lvl="2"/>
            <a:r>
              <a:rPr lang="en-US" altLang="en-US" dirty="0">
                <a:latin typeface="Times New Roman" panose="02020603050405020304" pitchFamily="18" charset="0"/>
                <a:cs typeface="Times New Roman" panose="02020603050405020304" pitchFamily="18" charset="0"/>
              </a:rPr>
              <a:t>Traverse the graph edges in reverse direction</a:t>
            </a:r>
          </a:p>
          <a:p>
            <a:pPr lvl="2"/>
            <a:r>
              <a:rPr lang="en-US" altLang="en-US" dirty="0">
                <a:latin typeface="Times New Roman" panose="02020603050405020304" pitchFamily="18" charset="0"/>
                <a:cs typeface="Times New Roman" panose="02020603050405020304" pitchFamily="18" charset="0"/>
              </a:rPr>
              <a:t>Output next nearest node on each get-next() call</a:t>
            </a:r>
          </a:p>
          <a:p>
            <a:pPr lvl="1"/>
            <a:r>
              <a:rPr lang="en-US" altLang="en-US" dirty="0">
                <a:latin typeface="Times New Roman" panose="02020603050405020304" pitchFamily="18" charset="0"/>
                <a:cs typeface="Times New Roman" panose="02020603050405020304" pitchFamily="18" charset="0"/>
              </a:rPr>
              <a:t>Do best-first search across iterators</a:t>
            </a:r>
          </a:p>
          <a:p>
            <a:pPr lvl="1"/>
            <a:r>
              <a:rPr lang="en-US" altLang="en-US" dirty="0">
                <a:latin typeface="Times New Roman" panose="02020603050405020304" pitchFamily="18" charset="0"/>
                <a:cs typeface="Times New Roman" panose="02020603050405020304" pitchFamily="18" charset="0"/>
              </a:rPr>
              <a:t>Output node if in the intersection of sets of nodes reached from each keyword</a:t>
            </a:r>
          </a:p>
        </p:txBody>
      </p:sp>
      <p:sp>
        <p:nvSpPr>
          <p:cNvPr id="2" name="Slide Number Placeholder 1"/>
          <p:cNvSpPr>
            <a:spLocks noGrp="1"/>
          </p:cNvSpPr>
          <p:nvPr>
            <p:ph type="sldNum" sz="quarter" idx="12"/>
          </p:nvPr>
        </p:nvSpPr>
        <p:spPr/>
        <p:txBody>
          <a:bodyPr/>
          <a:lstStyle/>
          <a:p>
            <a:pPr>
              <a:defRPr/>
            </a:pPr>
            <a:fld id="{8B9242D8-F8DF-4750-9687-EDC89A7B49D5}" type="slidenum">
              <a:rPr lang="en-US" altLang="zh-CN" smtClean="0">
                <a:solidFill>
                  <a:srgbClr val="000000"/>
                </a:solidFill>
              </a:rPr>
              <a:pPr>
                <a:defRPr/>
              </a:pPr>
              <a:t>32</a:t>
            </a:fld>
            <a:endParaRPr lang="en-US" altLang="zh-CN">
              <a:solidFill>
                <a:srgbClr val="000000"/>
              </a:solidFill>
            </a:endParaRPr>
          </a:p>
        </p:txBody>
      </p:sp>
    </p:spTree>
    <p:extLst>
      <p:ext uri="{BB962C8B-B14F-4D97-AF65-F5344CB8AC3E}">
        <p14:creationId xmlns:p14="http://schemas.microsoft.com/office/powerpoint/2010/main" val="12030588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r>
              <a:rPr lang="en-US" altLang="en-US" sz="3600">
                <a:latin typeface="Times New Roman" panose="02020603050405020304" pitchFamily="18" charset="0"/>
                <a:cs typeface="Times New Roman" panose="02020603050405020304" pitchFamily="18" charset="0"/>
              </a:rPr>
              <a:t>Backward Search: Limitations</a:t>
            </a:r>
          </a:p>
        </p:txBody>
      </p:sp>
      <p:sp>
        <p:nvSpPr>
          <p:cNvPr id="288771" name="Rectangle 3"/>
          <p:cNvSpPr>
            <a:spLocks noGrp="1" noChangeArrowheads="1"/>
          </p:cNvSpPr>
          <p:nvPr>
            <p:ph type="body" idx="1"/>
          </p:nvPr>
        </p:nvSpPr>
        <p:spPr>
          <a:xfrm>
            <a:off x="457200" y="1219200"/>
            <a:ext cx="8229600" cy="4530725"/>
          </a:xfrm>
        </p:spPr>
        <p:txBody>
          <a:bodyPr/>
          <a:lstStyle/>
          <a:p>
            <a:r>
              <a:rPr lang="en-US" altLang="en-US" dirty="0">
                <a:latin typeface="Times New Roman" panose="02020603050405020304" pitchFamily="18" charset="0"/>
                <a:cs typeface="Times New Roman" panose="02020603050405020304" pitchFamily="18" charset="0"/>
              </a:rPr>
              <a:t>Wasteful exploration of graph:</a:t>
            </a:r>
          </a:p>
          <a:p>
            <a:pPr lvl="1"/>
            <a:r>
              <a:rPr lang="en-US" altLang="en-US" dirty="0">
                <a:latin typeface="Times New Roman" panose="02020603050405020304" pitchFamily="18" charset="0"/>
                <a:cs typeface="Times New Roman" panose="02020603050405020304" pitchFamily="18" charset="0"/>
              </a:rPr>
              <a:t>Frequently occurring keywords</a:t>
            </a:r>
          </a:p>
          <a:p>
            <a:pPr lvl="1"/>
            <a:r>
              <a:rPr lang="en-US" altLang="en-US" dirty="0" smtClean="0">
                <a:latin typeface="Times New Roman" panose="02020603050405020304" pitchFamily="18" charset="0"/>
                <a:cs typeface="Times New Roman" panose="02020603050405020304" pitchFamily="18" charset="0"/>
              </a:rPr>
              <a:t>"Hub" </a:t>
            </a:r>
            <a:r>
              <a:rPr lang="en-US" altLang="en-US" dirty="0">
                <a:latin typeface="Times New Roman" panose="02020603050405020304" pitchFamily="18" charset="0"/>
                <a:cs typeface="Times New Roman" panose="02020603050405020304" pitchFamily="18" charset="0"/>
              </a:rPr>
              <a:t>nodes in the graph (high in-degree)</a:t>
            </a:r>
          </a:p>
          <a:p>
            <a:endParaRPr lang="en-US" altLang="en-US" dirty="0">
              <a:latin typeface="Times New Roman" panose="02020603050405020304" pitchFamily="18" charset="0"/>
              <a:cs typeface="Times New Roman" panose="02020603050405020304" pitchFamily="18" charset="0"/>
            </a:endParaRPr>
          </a:p>
        </p:txBody>
      </p:sp>
      <p:sp>
        <p:nvSpPr>
          <p:cNvPr id="288814" name="Text Box 46"/>
          <p:cNvSpPr txBox="1">
            <a:spLocks noChangeArrowheads="1"/>
          </p:cNvSpPr>
          <p:nvPr/>
        </p:nvSpPr>
        <p:spPr bwMode="auto">
          <a:xfrm>
            <a:off x="1625600" y="3900488"/>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Times New Roman" panose="02020603050405020304" pitchFamily="18" charset="0"/>
                <a:cs typeface="Times New Roman" panose="02020603050405020304" pitchFamily="18" charset="0"/>
              </a:rPr>
              <a:t>…</a:t>
            </a:r>
          </a:p>
        </p:txBody>
      </p:sp>
      <p:sp>
        <p:nvSpPr>
          <p:cNvPr id="288815" name="Text Box 47"/>
          <p:cNvSpPr txBox="1">
            <a:spLocks noChangeArrowheads="1"/>
          </p:cNvSpPr>
          <p:nvPr/>
        </p:nvSpPr>
        <p:spPr bwMode="auto">
          <a:xfrm>
            <a:off x="571500" y="4302125"/>
            <a:ext cx="10310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latin typeface="Times New Roman" panose="02020603050405020304" pitchFamily="18" charset="0"/>
                <a:cs typeface="Times New Roman" panose="02020603050405020304" pitchFamily="18" charset="0"/>
              </a:rPr>
              <a:t>Database</a:t>
            </a:r>
          </a:p>
        </p:txBody>
      </p:sp>
      <p:sp>
        <p:nvSpPr>
          <p:cNvPr id="288817" name="Text Box 49"/>
          <p:cNvSpPr txBox="1">
            <a:spLocks noChangeArrowheads="1"/>
          </p:cNvSpPr>
          <p:nvPr/>
        </p:nvSpPr>
        <p:spPr bwMode="auto">
          <a:xfrm>
            <a:off x="1600200" y="5376863"/>
            <a:ext cx="1069524" cy="369332"/>
          </a:xfrm>
          <a:prstGeom prst="rect">
            <a:avLst/>
          </a:prstGeom>
          <a:solidFill>
            <a:srgbClr val="DAE32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latin typeface="Times New Roman" panose="02020603050405020304" pitchFamily="18" charset="0"/>
                <a:cs typeface="Times New Roman" panose="02020603050405020304" pitchFamily="18" charset="0"/>
              </a:rPr>
              <a:t>Shashank</a:t>
            </a:r>
          </a:p>
        </p:txBody>
      </p:sp>
      <p:sp>
        <p:nvSpPr>
          <p:cNvPr id="288818" name="Text Box 50"/>
          <p:cNvSpPr txBox="1">
            <a:spLocks noChangeArrowheads="1"/>
          </p:cNvSpPr>
          <p:nvPr/>
        </p:nvSpPr>
        <p:spPr bwMode="auto">
          <a:xfrm>
            <a:off x="3317875" y="5372100"/>
            <a:ext cx="1146468" cy="369332"/>
          </a:xfrm>
          <a:prstGeom prst="rect">
            <a:avLst/>
          </a:prstGeom>
          <a:solidFill>
            <a:srgbClr val="DAE32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latin typeface="Times New Roman" panose="02020603050405020304" pitchFamily="18" charset="0"/>
                <a:cs typeface="Times New Roman" panose="02020603050405020304" pitchFamily="18" charset="0"/>
              </a:rPr>
              <a:t>Sudarshan</a:t>
            </a:r>
          </a:p>
        </p:txBody>
      </p:sp>
      <p:cxnSp>
        <p:nvCxnSpPr>
          <p:cNvPr id="288821" name="AutoShape 53"/>
          <p:cNvCxnSpPr>
            <a:cxnSpLocks noChangeShapeType="1"/>
          </p:cNvCxnSpPr>
          <p:nvPr/>
        </p:nvCxnSpPr>
        <p:spPr bwMode="auto">
          <a:xfrm>
            <a:off x="2171700" y="4205288"/>
            <a:ext cx="12700" cy="430212"/>
          </a:xfrm>
          <a:prstGeom prst="straightConnector1">
            <a:avLst/>
          </a:prstGeom>
          <a:noFill/>
          <a:ln w="9525">
            <a:solidFill>
              <a:srgbClr val="FFCC99"/>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8822" name="AutoShape 54"/>
          <p:cNvCxnSpPr>
            <a:cxnSpLocks noChangeShapeType="1"/>
          </p:cNvCxnSpPr>
          <p:nvPr/>
        </p:nvCxnSpPr>
        <p:spPr bwMode="auto">
          <a:xfrm flipH="1">
            <a:off x="2171700" y="4864100"/>
            <a:ext cx="12700" cy="469900"/>
          </a:xfrm>
          <a:prstGeom prst="straightConnector1">
            <a:avLst/>
          </a:prstGeom>
          <a:noFill/>
          <a:ln w="9525">
            <a:solidFill>
              <a:srgbClr val="FFCC99"/>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8825" name="Text Box 57"/>
          <p:cNvSpPr txBox="1">
            <a:spLocks noChangeArrowheads="1"/>
          </p:cNvSpPr>
          <p:nvPr/>
        </p:nvSpPr>
        <p:spPr bwMode="auto">
          <a:xfrm>
            <a:off x="3740150" y="4522788"/>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Times New Roman" panose="02020603050405020304" pitchFamily="18" charset="0"/>
                <a:cs typeface="Times New Roman" panose="02020603050405020304" pitchFamily="18" charset="0"/>
              </a:rPr>
              <a:t>…</a:t>
            </a:r>
          </a:p>
        </p:txBody>
      </p:sp>
      <p:cxnSp>
        <p:nvCxnSpPr>
          <p:cNvPr id="288826" name="AutoShape 58"/>
          <p:cNvCxnSpPr>
            <a:cxnSpLocks noChangeShapeType="1"/>
          </p:cNvCxnSpPr>
          <p:nvPr/>
        </p:nvCxnSpPr>
        <p:spPr bwMode="auto">
          <a:xfrm>
            <a:off x="3467100" y="4876800"/>
            <a:ext cx="401638" cy="490538"/>
          </a:xfrm>
          <a:prstGeom prst="straightConnector1">
            <a:avLst/>
          </a:prstGeom>
          <a:noFill/>
          <a:ln w="9525">
            <a:solidFill>
              <a:srgbClr val="FFCC99"/>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8827" name="AutoShape 59"/>
          <p:cNvCxnSpPr>
            <a:cxnSpLocks noChangeShapeType="1"/>
          </p:cNvCxnSpPr>
          <p:nvPr/>
        </p:nvCxnSpPr>
        <p:spPr bwMode="auto">
          <a:xfrm flipH="1">
            <a:off x="4030663" y="4876800"/>
            <a:ext cx="427037" cy="490538"/>
          </a:xfrm>
          <a:prstGeom prst="straightConnector1">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8828" name="Rectangle 60"/>
          <p:cNvSpPr>
            <a:spLocks noChangeArrowheads="1"/>
          </p:cNvSpPr>
          <p:nvPr/>
        </p:nvSpPr>
        <p:spPr bwMode="auto">
          <a:xfrm>
            <a:off x="774700" y="3886200"/>
            <a:ext cx="16764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88830" name="Line 62"/>
          <p:cNvSpPr>
            <a:spLocks noChangeShapeType="1"/>
          </p:cNvSpPr>
          <p:nvPr/>
        </p:nvSpPr>
        <p:spPr bwMode="auto">
          <a:xfrm>
            <a:off x="4432300" y="3835400"/>
            <a:ext cx="0" cy="83820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imes New Roman" panose="02020603050405020304" pitchFamily="18" charset="0"/>
              <a:cs typeface="Times New Roman" panose="02020603050405020304" pitchFamily="18" charset="0"/>
            </a:endParaRPr>
          </a:p>
        </p:txBody>
      </p:sp>
      <p:sp>
        <p:nvSpPr>
          <p:cNvPr id="288831" name="Line 63"/>
          <p:cNvSpPr>
            <a:spLocks noChangeShapeType="1"/>
          </p:cNvSpPr>
          <p:nvPr/>
        </p:nvSpPr>
        <p:spPr bwMode="auto">
          <a:xfrm>
            <a:off x="3467100" y="3835400"/>
            <a:ext cx="0" cy="83820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imes New Roman" panose="02020603050405020304" pitchFamily="18" charset="0"/>
              <a:cs typeface="Times New Roman" panose="02020603050405020304" pitchFamily="18" charset="0"/>
            </a:endParaRPr>
          </a:p>
        </p:txBody>
      </p:sp>
      <p:cxnSp>
        <p:nvCxnSpPr>
          <p:cNvPr id="288832" name="AutoShape 64"/>
          <p:cNvCxnSpPr>
            <a:cxnSpLocks noChangeShapeType="1"/>
          </p:cNvCxnSpPr>
          <p:nvPr/>
        </p:nvCxnSpPr>
        <p:spPr bwMode="auto">
          <a:xfrm>
            <a:off x="2286000" y="4090988"/>
            <a:ext cx="1100138" cy="590550"/>
          </a:xfrm>
          <a:prstGeom prst="curvedConnector2">
            <a:avLst/>
          </a:prstGeom>
          <a:noFill/>
          <a:ln w="9525">
            <a:solidFill>
              <a:srgbClr val="FFCC99"/>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8833" name="Line 65"/>
          <p:cNvSpPr>
            <a:spLocks noChangeShapeType="1"/>
          </p:cNvSpPr>
          <p:nvPr/>
        </p:nvSpPr>
        <p:spPr bwMode="auto">
          <a:xfrm>
            <a:off x="2171700" y="3302000"/>
            <a:ext cx="0" cy="68580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imes New Roman" panose="02020603050405020304" pitchFamily="18" charset="0"/>
              <a:cs typeface="Times New Roman" panose="02020603050405020304" pitchFamily="18" charset="0"/>
            </a:endParaRPr>
          </a:p>
        </p:txBody>
      </p:sp>
      <p:sp>
        <p:nvSpPr>
          <p:cNvPr id="288834" name="Line 66"/>
          <p:cNvSpPr>
            <a:spLocks noChangeShapeType="1"/>
          </p:cNvSpPr>
          <p:nvPr/>
        </p:nvSpPr>
        <p:spPr bwMode="auto">
          <a:xfrm>
            <a:off x="1485900" y="3314700"/>
            <a:ext cx="0" cy="68580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imes New Roman" panose="02020603050405020304" pitchFamily="18" charset="0"/>
              <a:cs typeface="Times New Roman" panose="02020603050405020304" pitchFamily="18" charset="0"/>
            </a:endParaRPr>
          </a:p>
        </p:txBody>
      </p:sp>
      <p:sp>
        <p:nvSpPr>
          <p:cNvPr id="288835" name="Line 67"/>
          <p:cNvSpPr>
            <a:spLocks noChangeShapeType="1"/>
          </p:cNvSpPr>
          <p:nvPr/>
        </p:nvSpPr>
        <p:spPr bwMode="auto">
          <a:xfrm>
            <a:off x="1049338" y="3302000"/>
            <a:ext cx="0" cy="68580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imes New Roman" panose="02020603050405020304" pitchFamily="18" charset="0"/>
              <a:cs typeface="Times New Roman" panose="02020603050405020304" pitchFamily="18" charset="0"/>
            </a:endParaRPr>
          </a:p>
        </p:txBody>
      </p:sp>
      <p:sp>
        <p:nvSpPr>
          <p:cNvPr id="288836" name="Text Box 68"/>
          <p:cNvSpPr txBox="1">
            <a:spLocks noChangeArrowheads="1"/>
          </p:cNvSpPr>
          <p:nvPr/>
        </p:nvSpPr>
        <p:spPr bwMode="auto">
          <a:xfrm>
            <a:off x="6956799" y="4616450"/>
            <a:ext cx="71045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a:solidFill>
                  <a:schemeClr val="tx2"/>
                </a:solidFill>
                <a:latin typeface="Times New Roman" panose="02020603050405020304" pitchFamily="18" charset="0"/>
                <a:cs typeface="Times New Roman" panose="02020603050405020304" pitchFamily="18" charset="0"/>
              </a:rPr>
              <a:t>author</a:t>
            </a:r>
          </a:p>
        </p:txBody>
      </p:sp>
      <p:sp>
        <p:nvSpPr>
          <p:cNvPr id="288837" name="Text Box 69"/>
          <p:cNvSpPr txBox="1">
            <a:spLocks noChangeArrowheads="1"/>
          </p:cNvSpPr>
          <p:nvPr/>
        </p:nvSpPr>
        <p:spPr bwMode="auto">
          <a:xfrm>
            <a:off x="6945226" y="5302250"/>
            <a:ext cx="6415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a:solidFill>
                  <a:schemeClr val="tx2"/>
                </a:solidFill>
                <a:latin typeface="Times New Roman" panose="02020603050405020304" pitchFamily="18" charset="0"/>
                <a:cs typeface="Times New Roman" panose="02020603050405020304" pitchFamily="18" charset="0"/>
              </a:rPr>
              <a:t>paper</a:t>
            </a:r>
          </a:p>
        </p:txBody>
      </p:sp>
      <p:sp>
        <p:nvSpPr>
          <p:cNvPr id="288838" name="Text Box 70"/>
          <p:cNvSpPr txBox="1">
            <a:spLocks noChangeArrowheads="1"/>
          </p:cNvSpPr>
          <p:nvPr/>
        </p:nvSpPr>
        <p:spPr bwMode="auto">
          <a:xfrm>
            <a:off x="6933889" y="4959350"/>
            <a:ext cx="68800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a:solidFill>
                  <a:schemeClr val="tx2"/>
                </a:solidFill>
                <a:latin typeface="Times New Roman" panose="02020603050405020304" pitchFamily="18" charset="0"/>
                <a:cs typeface="Times New Roman" panose="02020603050405020304" pitchFamily="18" charset="0"/>
              </a:rPr>
              <a:t>writes</a:t>
            </a:r>
          </a:p>
        </p:txBody>
      </p:sp>
      <p:sp>
        <p:nvSpPr>
          <p:cNvPr id="288842" name="Rectangle 74"/>
          <p:cNvSpPr>
            <a:spLocks noChangeArrowheads="1"/>
          </p:cNvSpPr>
          <p:nvPr/>
        </p:nvSpPr>
        <p:spPr bwMode="auto">
          <a:xfrm>
            <a:off x="6261100" y="4191000"/>
            <a:ext cx="1587500" cy="1524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88843" name="Line 75"/>
          <p:cNvSpPr>
            <a:spLocks noChangeShapeType="1"/>
          </p:cNvSpPr>
          <p:nvPr/>
        </p:nvSpPr>
        <p:spPr bwMode="auto">
          <a:xfrm>
            <a:off x="6261100" y="4572000"/>
            <a:ext cx="15875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imes New Roman" panose="02020603050405020304" pitchFamily="18" charset="0"/>
              <a:cs typeface="Times New Roman" panose="02020603050405020304" pitchFamily="18" charset="0"/>
            </a:endParaRPr>
          </a:p>
        </p:txBody>
      </p:sp>
      <p:sp>
        <p:nvSpPr>
          <p:cNvPr id="288844" name="Text Box 76"/>
          <p:cNvSpPr txBox="1">
            <a:spLocks noChangeArrowheads="1"/>
          </p:cNvSpPr>
          <p:nvPr/>
        </p:nvSpPr>
        <p:spPr bwMode="auto">
          <a:xfrm>
            <a:off x="6248400" y="4237038"/>
            <a:ext cx="139653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solidFill>
                  <a:schemeClr val="tx2"/>
                </a:solidFill>
                <a:latin typeface="Times New Roman" panose="02020603050405020304" pitchFamily="18" charset="0"/>
                <a:cs typeface="Times New Roman" panose="02020603050405020304" pitchFamily="18" charset="0"/>
              </a:rPr>
              <a:t>Schema Legend</a:t>
            </a:r>
          </a:p>
        </p:txBody>
      </p:sp>
      <p:sp>
        <p:nvSpPr>
          <p:cNvPr id="288845" name="Text Box 77"/>
          <p:cNvSpPr txBox="1">
            <a:spLocks noChangeArrowheads="1"/>
          </p:cNvSpPr>
          <p:nvPr/>
        </p:nvSpPr>
        <p:spPr bwMode="auto">
          <a:xfrm>
            <a:off x="4495800" y="3044825"/>
            <a:ext cx="31983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latin typeface="Times New Roman" panose="02020603050405020304" pitchFamily="18" charset="0"/>
                <a:cs typeface="Times New Roman" panose="02020603050405020304" pitchFamily="18" charset="0"/>
              </a:rPr>
              <a:t>“Shashank Sudarshan Database”</a:t>
            </a:r>
          </a:p>
        </p:txBody>
      </p:sp>
      <p:sp>
        <p:nvSpPr>
          <p:cNvPr id="288846" name="Oval 78"/>
          <p:cNvSpPr>
            <a:spLocks noChangeArrowheads="1"/>
          </p:cNvSpPr>
          <p:nvPr/>
        </p:nvSpPr>
        <p:spPr bwMode="auto">
          <a:xfrm>
            <a:off x="622300" y="3124200"/>
            <a:ext cx="1981200" cy="381000"/>
          </a:xfrm>
          <a:prstGeom prst="ellipse">
            <a:avLst/>
          </a:prstGeom>
          <a:noFill/>
          <a:ln w="222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88847" name="Oval 79"/>
          <p:cNvSpPr>
            <a:spLocks noChangeArrowheads="1"/>
          </p:cNvSpPr>
          <p:nvPr/>
        </p:nvSpPr>
        <p:spPr bwMode="auto">
          <a:xfrm>
            <a:off x="2971800" y="3657600"/>
            <a:ext cx="1981200" cy="381000"/>
          </a:xfrm>
          <a:prstGeom prst="ellipse">
            <a:avLst/>
          </a:prstGeom>
          <a:noFill/>
          <a:ln w="222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88858" name="Rectangle 90"/>
          <p:cNvSpPr>
            <a:spLocks noChangeArrowheads="1"/>
          </p:cNvSpPr>
          <p:nvPr/>
        </p:nvSpPr>
        <p:spPr bwMode="auto">
          <a:xfrm>
            <a:off x="852488" y="4005263"/>
            <a:ext cx="3810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88869" name="Rectangle 101"/>
          <p:cNvSpPr>
            <a:spLocks noChangeArrowheads="1"/>
          </p:cNvSpPr>
          <p:nvPr/>
        </p:nvSpPr>
        <p:spPr bwMode="auto">
          <a:xfrm>
            <a:off x="1295400" y="4005263"/>
            <a:ext cx="3810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chemeClr val="accent1"/>
              </a:solidFill>
              <a:latin typeface="Times New Roman" panose="02020603050405020304" pitchFamily="18" charset="0"/>
              <a:cs typeface="Times New Roman" panose="02020603050405020304" pitchFamily="18" charset="0"/>
            </a:endParaRPr>
          </a:p>
        </p:txBody>
      </p:sp>
      <p:sp>
        <p:nvSpPr>
          <p:cNvPr id="288870" name="Rectangle 102"/>
          <p:cNvSpPr>
            <a:spLocks noChangeArrowheads="1"/>
          </p:cNvSpPr>
          <p:nvPr/>
        </p:nvSpPr>
        <p:spPr bwMode="auto">
          <a:xfrm>
            <a:off x="1981200" y="4010025"/>
            <a:ext cx="3810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88872" name="Rectangle 104"/>
          <p:cNvSpPr>
            <a:spLocks noChangeArrowheads="1"/>
          </p:cNvSpPr>
          <p:nvPr/>
        </p:nvSpPr>
        <p:spPr bwMode="auto">
          <a:xfrm>
            <a:off x="6461125" y="5381625"/>
            <a:ext cx="3810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88873" name="Rectangle 105"/>
          <p:cNvSpPr>
            <a:spLocks noChangeArrowheads="1"/>
          </p:cNvSpPr>
          <p:nvPr/>
        </p:nvSpPr>
        <p:spPr bwMode="auto">
          <a:xfrm>
            <a:off x="6461125" y="4695825"/>
            <a:ext cx="381000" cy="228600"/>
          </a:xfrm>
          <a:prstGeom prst="rect">
            <a:avLst/>
          </a:prstGeom>
          <a:solidFill>
            <a:srgbClr val="DAE32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88874" name="Rectangle 106"/>
          <p:cNvSpPr>
            <a:spLocks noChangeArrowheads="1"/>
          </p:cNvSpPr>
          <p:nvPr/>
        </p:nvSpPr>
        <p:spPr bwMode="auto">
          <a:xfrm>
            <a:off x="6461125" y="5043488"/>
            <a:ext cx="381000" cy="228600"/>
          </a:xfrm>
          <a:prstGeom prst="rect">
            <a:avLst/>
          </a:prstGeom>
          <a:solidFill>
            <a:srgbClr val="C9CAC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88879" name="Rectangle 111"/>
          <p:cNvSpPr>
            <a:spLocks noChangeArrowheads="1"/>
          </p:cNvSpPr>
          <p:nvPr/>
        </p:nvSpPr>
        <p:spPr bwMode="auto">
          <a:xfrm>
            <a:off x="1981200" y="4648200"/>
            <a:ext cx="381000" cy="228600"/>
          </a:xfrm>
          <a:prstGeom prst="rect">
            <a:avLst/>
          </a:prstGeom>
          <a:solidFill>
            <a:srgbClr val="C9CAC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88880" name="Rectangle 112"/>
          <p:cNvSpPr>
            <a:spLocks noChangeArrowheads="1"/>
          </p:cNvSpPr>
          <p:nvPr/>
        </p:nvSpPr>
        <p:spPr bwMode="auto">
          <a:xfrm>
            <a:off x="3238500" y="4686300"/>
            <a:ext cx="381000" cy="228600"/>
          </a:xfrm>
          <a:prstGeom prst="rect">
            <a:avLst/>
          </a:prstGeom>
          <a:solidFill>
            <a:srgbClr val="C9CAC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88881" name="Rectangle 113"/>
          <p:cNvSpPr>
            <a:spLocks noChangeArrowheads="1"/>
          </p:cNvSpPr>
          <p:nvPr/>
        </p:nvSpPr>
        <p:spPr bwMode="auto">
          <a:xfrm>
            <a:off x="4241800" y="4686300"/>
            <a:ext cx="381000" cy="228600"/>
          </a:xfrm>
          <a:prstGeom prst="rect">
            <a:avLst/>
          </a:prstGeom>
          <a:solidFill>
            <a:srgbClr val="C9CAC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a:defRPr/>
            </a:pPr>
            <a:fld id="{A1D442EF-3B18-4B98-A531-9906D68737B3}" type="slidenum">
              <a:rPr lang="en-US" altLang="zh-CN" smtClean="0">
                <a:solidFill>
                  <a:srgbClr val="000000"/>
                </a:solidFill>
              </a:rPr>
              <a:pPr>
                <a:defRPr/>
              </a:pPr>
              <a:t>33</a:t>
            </a:fld>
            <a:endParaRPr lang="en-US" altLang="zh-CN" dirty="0">
              <a:solidFill>
                <a:srgbClr val="000000"/>
              </a:solidFill>
            </a:endParaRPr>
          </a:p>
        </p:txBody>
      </p:sp>
    </p:spTree>
    <p:extLst>
      <p:ext uri="{BB962C8B-B14F-4D97-AF65-F5344CB8AC3E}">
        <p14:creationId xmlns:p14="http://schemas.microsoft.com/office/powerpoint/2010/main" val="3841249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8845"/>
                                        </p:tgtEl>
                                        <p:attrNameLst>
                                          <p:attrName>style.visibility</p:attrName>
                                        </p:attrNameLst>
                                      </p:cBhvr>
                                      <p:to>
                                        <p:strVal val="visible"/>
                                      </p:to>
                                    </p:set>
                                    <p:animEffect transition="in" filter="dissolve">
                                      <p:cBhvr>
                                        <p:cTn id="7" dur="500"/>
                                        <p:tgtEl>
                                          <p:spTgt spid="28884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88836"/>
                                        </p:tgtEl>
                                        <p:attrNameLst>
                                          <p:attrName>style.visibility</p:attrName>
                                        </p:attrNameLst>
                                      </p:cBhvr>
                                      <p:to>
                                        <p:strVal val="visible"/>
                                      </p:to>
                                    </p:set>
                                    <p:animEffect transition="in" filter="dissolve">
                                      <p:cBhvr>
                                        <p:cTn id="10" dur="500"/>
                                        <p:tgtEl>
                                          <p:spTgt spid="28883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88837"/>
                                        </p:tgtEl>
                                        <p:attrNameLst>
                                          <p:attrName>style.visibility</p:attrName>
                                        </p:attrNameLst>
                                      </p:cBhvr>
                                      <p:to>
                                        <p:strVal val="visible"/>
                                      </p:to>
                                    </p:set>
                                    <p:animEffect transition="in" filter="dissolve">
                                      <p:cBhvr>
                                        <p:cTn id="13" dur="500"/>
                                        <p:tgtEl>
                                          <p:spTgt spid="28883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88838"/>
                                        </p:tgtEl>
                                        <p:attrNameLst>
                                          <p:attrName>style.visibility</p:attrName>
                                        </p:attrNameLst>
                                      </p:cBhvr>
                                      <p:to>
                                        <p:strVal val="visible"/>
                                      </p:to>
                                    </p:set>
                                    <p:animEffect transition="in" filter="dissolve">
                                      <p:cBhvr>
                                        <p:cTn id="16" dur="500"/>
                                        <p:tgtEl>
                                          <p:spTgt spid="28883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88873"/>
                                        </p:tgtEl>
                                        <p:attrNameLst>
                                          <p:attrName>style.visibility</p:attrName>
                                        </p:attrNameLst>
                                      </p:cBhvr>
                                      <p:to>
                                        <p:strVal val="visible"/>
                                      </p:to>
                                    </p:set>
                                    <p:animEffect transition="in" filter="dissolve">
                                      <p:cBhvr>
                                        <p:cTn id="19" dur="500"/>
                                        <p:tgtEl>
                                          <p:spTgt spid="288873"/>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88874"/>
                                        </p:tgtEl>
                                        <p:attrNameLst>
                                          <p:attrName>style.visibility</p:attrName>
                                        </p:attrNameLst>
                                      </p:cBhvr>
                                      <p:to>
                                        <p:strVal val="visible"/>
                                      </p:to>
                                    </p:set>
                                    <p:animEffect transition="in" filter="dissolve">
                                      <p:cBhvr>
                                        <p:cTn id="22" dur="500"/>
                                        <p:tgtEl>
                                          <p:spTgt spid="288874"/>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88872"/>
                                        </p:tgtEl>
                                        <p:attrNameLst>
                                          <p:attrName>style.visibility</p:attrName>
                                        </p:attrNameLst>
                                      </p:cBhvr>
                                      <p:to>
                                        <p:strVal val="visible"/>
                                      </p:to>
                                    </p:set>
                                    <p:animEffect transition="in" filter="dissolve">
                                      <p:cBhvr>
                                        <p:cTn id="25" dur="500"/>
                                        <p:tgtEl>
                                          <p:spTgt spid="28887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88842"/>
                                        </p:tgtEl>
                                        <p:attrNameLst>
                                          <p:attrName>style.visibility</p:attrName>
                                        </p:attrNameLst>
                                      </p:cBhvr>
                                      <p:to>
                                        <p:strVal val="visible"/>
                                      </p:to>
                                    </p:set>
                                    <p:animEffect transition="in" filter="dissolve">
                                      <p:cBhvr>
                                        <p:cTn id="28" dur="500"/>
                                        <p:tgtEl>
                                          <p:spTgt spid="28884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88843"/>
                                        </p:tgtEl>
                                        <p:attrNameLst>
                                          <p:attrName>style.visibility</p:attrName>
                                        </p:attrNameLst>
                                      </p:cBhvr>
                                      <p:to>
                                        <p:strVal val="visible"/>
                                      </p:to>
                                    </p:set>
                                    <p:animEffect transition="in" filter="dissolve">
                                      <p:cBhvr>
                                        <p:cTn id="31" dur="500"/>
                                        <p:tgtEl>
                                          <p:spTgt spid="28884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88844"/>
                                        </p:tgtEl>
                                        <p:attrNameLst>
                                          <p:attrName>style.visibility</p:attrName>
                                        </p:attrNameLst>
                                      </p:cBhvr>
                                      <p:to>
                                        <p:strVal val="visible"/>
                                      </p:to>
                                    </p:set>
                                    <p:animEffect transition="in" filter="dissolve">
                                      <p:cBhvr>
                                        <p:cTn id="34" dur="500"/>
                                        <p:tgtEl>
                                          <p:spTgt spid="28884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88817"/>
                                        </p:tgtEl>
                                        <p:attrNameLst>
                                          <p:attrName>style.visibility</p:attrName>
                                        </p:attrNameLst>
                                      </p:cBhvr>
                                      <p:to>
                                        <p:strVal val="visible"/>
                                      </p:to>
                                    </p:set>
                                    <p:animEffect transition="in" filter="dissolve">
                                      <p:cBhvr>
                                        <p:cTn id="39" dur="500"/>
                                        <p:tgtEl>
                                          <p:spTgt spid="288817"/>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88818"/>
                                        </p:tgtEl>
                                        <p:attrNameLst>
                                          <p:attrName>style.visibility</p:attrName>
                                        </p:attrNameLst>
                                      </p:cBhvr>
                                      <p:to>
                                        <p:strVal val="visible"/>
                                      </p:to>
                                    </p:set>
                                    <p:animEffect transition="in" filter="dissolve">
                                      <p:cBhvr>
                                        <p:cTn id="42" dur="500"/>
                                        <p:tgtEl>
                                          <p:spTgt spid="28881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88815"/>
                                        </p:tgtEl>
                                        <p:attrNameLst>
                                          <p:attrName>style.visibility</p:attrName>
                                        </p:attrNameLst>
                                      </p:cBhvr>
                                      <p:to>
                                        <p:strVal val="visible"/>
                                      </p:to>
                                    </p:set>
                                    <p:animEffect transition="in" filter="dissolve">
                                      <p:cBhvr>
                                        <p:cTn id="47" dur="500"/>
                                        <p:tgtEl>
                                          <p:spTgt spid="288815"/>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88858"/>
                                        </p:tgtEl>
                                        <p:attrNameLst>
                                          <p:attrName>style.visibility</p:attrName>
                                        </p:attrNameLst>
                                      </p:cBhvr>
                                      <p:to>
                                        <p:strVal val="visible"/>
                                      </p:to>
                                    </p:set>
                                    <p:animEffect transition="in" filter="dissolve">
                                      <p:cBhvr>
                                        <p:cTn id="50" dur="500"/>
                                        <p:tgtEl>
                                          <p:spTgt spid="288858"/>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288828"/>
                                        </p:tgtEl>
                                        <p:attrNameLst>
                                          <p:attrName>style.visibility</p:attrName>
                                        </p:attrNameLst>
                                      </p:cBhvr>
                                      <p:to>
                                        <p:strVal val="visible"/>
                                      </p:to>
                                    </p:set>
                                    <p:animEffect transition="in" filter="dissolve">
                                      <p:cBhvr>
                                        <p:cTn id="53" dur="500"/>
                                        <p:tgtEl>
                                          <p:spTgt spid="28882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288869"/>
                                        </p:tgtEl>
                                        <p:attrNameLst>
                                          <p:attrName>style.visibility</p:attrName>
                                        </p:attrNameLst>
                                      </p:cBhvr>
                                      <p:to>
                                        <p:strVal val="visible"/>
                                      </p:to>
                                    </p:set>
                                    <p:animEffect transition="in" filter="dissolve">
                                      <p:cBhvr>
                                        <p:cTn id="56" dur="500"/>
                                        <p:tgtEl>
                                          <p:spTgt spid="288869"/>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288870"/>
                                        </p:tgtEl>
                                        <p:attrNameLst>
                                          <p:attrName>style.visibility</p:attrName>
                                        </p:attrNameLst>
                                      </p:cBhvr>
                                      <p:to>
                                        <p:strVal val="visible"/>
                                      </p:to>
                                    </p:set>
                                    <p:animEffect transition="in" filter="dissolve">
                                      <p:cBhvr>
                                        <p:cTn id="59" dur="500"/>
                                        <p:tgtEl>
                                          <p:spTgt spid="288870"/>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288814"/>
                                        </p:tgtEl>
                                        <p:attrNameLst>
                                          <p:attrName>style.visibility</p:attrName>
                                        </p:attrNameLst>
                                      </p:cBhvr>
                                      <p:to>
                                        <p:strVal val="visible"/>
                                      </p:to>
                                    </p:set>
                                    <p:animEffect transition="in" filter="dissolve">
                                      <p:cBhvr>
                                        <p:cTn id="62" dur="500"/>
                                        <p:tgtEl>
                                          <p:spTgt spid="28881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nodeType="clickEffect">
                                  <p:stCondLst>
                                    <p:cond delay="0"/>
                                  </p:stCondLst>
                                  <p:childTnLst>
                                    <p:set>
                                      <p:cBhvr>
                                        <p:cTn id="66" dur="1" fill="hold">
                                          <p:stCondLst>
                                            <p:cond delay="0"/>
                                          </p:stCondLst>
                                        </p:cTn>
                                        <p:tgtEl>
                                          <p:spTgt spid="288821"/>
                                        </p:tgtEl>
                                        <p:attrNameLst>
                                          <p:attrName>style.visibility</p:attrName>
                                        </p:attrNameLst>
                                      </p:cBhvr>
                                      <p:to>
                                        <p:strVal val="visible"/>
                                      </p:to>
                                    </p:set>
                                    <p:animEffect transition="in" filter="dissolve">
                                      <p:cBhvr>
                                        <p:cTn id="67" dur="500"/>
                                        <p:tgtEl>
                                          <p:spTgt spid="288821"/>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88879"/>
                                        </p:tgtEl>
                                        <p:attrNameLst>
                                          <p:attrName>style.visibility</p:attrName>
                                        </p:attrNameLst>
                                      </p:cBhvr>
                                      <p:to>
                                        <p:strVal val="visible"/>
                                      </p:to>
                                    </p:set>
                                    <p:animEffect transition="in" filter="dissolve">
                                      <p:cBhvr>
                                        <p:cTn id="70" dur="500"/>
                                        <p:tgtEl>
                                          <p:spTgt spid="288879"/>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88880"/>
                                        </p:tgtEl>
                                        <p:attrNameLst>
                                          <p:attrName>style.visibility</p:attrName>
                                        </p:attrNameLst>
                                      </p:cBhvr>
                                      <p:to>
                                        <p:strVal val="visible"/>
                                      </p:to>
                                    </p:set>
                                    <p:animEffect transition="in" filter="dissolve">
                                      <p:cBhvr>
                                        <p:cTn id="73" dur="500"/>
                                        <p:tgtEl>
                                          <p:spTgt spid="288880"/>
                                        </p:tgtEl>
                                      </p:cBhvr>
                                    </p:animEffect>
                                  </p:childTnLst>
                                </p:cTn>
                              </p:par>
                              <p:par>
                                <p:cTn id="74" presetID="9" presetClass="entr" presetSubtype="0" fill="hold" nodeType="withEffect">
                                  <p:stCondLst>
                                    <p:cond delay="0"/>
                                  </p:stCondLst>
                                  <p:childTnLst>
                                    <p:set>
                                      <p:cBhvr>
                                        <p:cTn id="75" dur="1" fill="hold">
                                          <p:stCondLst>
                                            <p:cond delay="0"/>
                                          </p:stCondLst>
                                        </p:cTn>
                                        <p:tgtEl>
                                          <p:spTgt spid="288822"/>
                                        </p:tgtEl>
                                        <p:attrNameLst>
                                          <p:attrName>style.visibility</p:attrName>
                                        </p:attrNameLst>
                                      </p:cBhvr>
                                      <p:to>
                                        <p:strVal val="visible"/>
                                      </p:to>
                                    </p:set>
                                    <p:animEffect transition="in" filter="dissolve">
                                      <p:cBhvr>
                                        <p:cTn id="76" dur="1000"/>
                                        <p:tgtEl>
                                          <p:spTgt spid="288822"/>
                                        </p:tgtEl>
                                      </p:cBhvr>
                                    </p:animEffect>
                                  </p:childTnLst>
                                </p:cTn>
                              </p:par>
                              <p:par>
                                <p:cTn id="77" presetID="9" presetClass="entr" presetSubtype="0" fill="hold" nodeType="withEffect">
                                  <p:stCondLst>
                                    <p:cond delay="0"/>
                                  </p:stCondLst>
                                  <p:childTnLst>
                                    <p:set>
                                      <p:cBhvr>
                                        <p:cTn id="78" dur="1" fill="hold">
                                          <p:stCondLst>
                                            <p:cond delay="0"/>
                                          </p:stCondLst>
                                        </p:cTn>
                                        <p:tgtEl>
                                          <p:spTgt spid="288832"/>
                                        </p:tgtEl>
                                        <p:attrNameLst>
                                          <p:attrName>style.visibility</p:attrName>
                                        </p:attrNameLst>
                                      </p:cBhvr>
                                      <p:to>
                                        <p:strVal val="visible"/>
                                      </p:to>
                                    </p:set>
                                    <p:animEffect transition="in" filter="dissolve">
                                      <p:cBhvr>
                                        <p:cTn id="79" dur="500"/>
                                        <p:tgtEl>
                                          <p:spTgt spid="288832"/>
                                        </p:tgtEl>
                                      </p:cBhvr>
                                    </p:animEffect>
                                  </p:childTnLst>
                                </p:cTn>
                              </p:par>
                              <p:par>
                                <p:cTn id="80" presetID="9" presetClass="entr" presetSubtype="0" fill="hold" nodeType="withEffect">
                                  <p:stCondLst>
                                    <p:cond delay="0"/>
                                  </p:stCondLst>
                                  <p:childTnLst>
                                    <p:set>
                                      <p:cBhvr>
                                        <p:cTn id="81" dur="1" fill="hold">
                                          <p:stCondLst>
                                            <p:cond delay="0"/>
                                          </p:stCondLst>
                                        </p:cTn>
                                        <p:tgtEl>
                                          <p:spTgt spid="288826"/>
                                        </p:tgtEl>
                                        <p:attrNameLst>
                                          <p:attrName>style.visibility</p:attrName>
                                        </p:attrNameLst>
                                      </p:cBhvr>
                                      <p:to>
                                        <p:strVal val="visible"/>
                                      </p:to>
                                    </p:set>
                                    <p:animEffect transition="in" filter="dissolve">
                                      <p:cBhvr>
                                        <p:cTn id="82" dur="500"/>
                                        <p:tgtEl>
                                          <p:spTgt spid="28882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288835"/>
                                        </p:tgtEl>
                                        <p:attrNameLst>
                                          <p:attrName>style.visibility</p:attrName>
                                        </p:attrNameLst>
                                      </p:cBhvr>
                                      <p:to>
                                        <p:strVal val="visible"/>
                                      </p:to>
                                    </p:set>
                                    <p:animEffect transition="in" filter="wipe(down)">
                                      <p:cBhvr>
                                        <p:cTn id="87" dur="500"/>
                                        <p:tgtEl>
                                          <p:spTgt spid="288835"/>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288833"/>
                                        </p:tgtEl>
                                        <p:attrNameLst>
                                          <p:attrName>style.visibility</p:attrName>
                                        </p:attrNameLst>
                                      </p:cBhvr>
                                      <p:to>
                                        <p:strVal val="visible"/>
                                      </p:to>
                                    </p:set>
                                    <p:animEffect transition="in" filter="wipe(down)">
                                      <p:cBhvr>
                                        <p:cTn id="90" dur="500"/>
                                        <p:tgtEl>
                                          <p:spTgt spid="288833"/>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288834"/>
                                        </p:tgtEl>
                                        <p:attrNameLst>
                                          <p:attrName>style.visibility</p:attrName>
                                        </p:attrNameLst>
                                      </p:cBhvr>
                                      <p:to>
                                        <p:strVal val="visible"/>
                                      </p:to>
                                    </p:set>
                                    <p:animEffect transition="in" filter="wipe(down)">
                                      <p:cBhvr>
                                        <p:cTn id="93" dur="500"/>
                                        <p:tgtEl>
                                          <p:spTgt spid="288834"/>
                                        </p:tgtEl>
                                      </p:cBhvr>
                                    </p:animEffect>
                                  </p:childTnLst>
                                </p:cTn>
                              </p:par>
                            </p:childTnLst>
                          </p:cTn>
                        </p:par>
                        <p:par>
                          <p:cTn id="94" fill="hold" nodeType="afterGroup">
                            <p:stCondLst>
                              <p:cond delay="500"/>
                            </p:stCondLst>
                            <p:childTnLst>
                              <p:par>
                                <p:cTn id="95" presetID="9" presetClass="entr" presetSubtype="0" fill="hold" grpId="0" nodeType="afterEffect">
                                  <p:stCondLst>
                                    <p:cond delay="0"/>
                                  </p:stCondLst>
                                  <p:childTnLst>
                                    <p:set>
                                      <p:cBhvr>
                                        <p:cTn id="96" dur="1" fill="hold">
                                          <p:stCondLst>
                                            <p:cond delay="0"/>
                                          </p:stCondLst>
                                        </p:cTn>
                                        <p:tgtEl>
                                          <p:spTgt spid="288846"/>
                                        </p:tgtEl>
                                        <p:attrNameLst>
                                          <p:attrName>style.visibility</p:attrName>
                                        </p:attrNameLst>
                                      </p:cBhvr>
                                      <p:to>
                                        <p:strVal val="visible"/>
                                      </p:to>
                                    </p:set>
                                    <p:animEffect transition="in" filter="dissolve">
                                      <p:cBhvr>
                                        <p:cTn id="97" dur="500"/>
                                        <p:tgtEl>
                                          <p:spTgt spid="288846"/>
                                        </p:tgtEl>
                                      </p:cBhvr>
                                    </p:animEffect>
                                  </p:childTnLst>
                                </p:cTn>
                              </p:par>
                              <p:par>
                                <p:cTn id="98" presetID="9" presetClass="entr" presetSubtype="0" fill="hold" nodeType="withEffect">
                                  <p:stCondLst>
                                    <p:cond delay="0"/>
                                  </p:stCondLst>
                                  <p:childTnLst>
                                    <p:set>
                                      <p:cBhvr>
                                        <p:cTn id="99" dur="1" fill="hold">
                                          <p:stCondLst>
                                            <p:cond delay="0"/>
                                          </p:stCondLst>
                                        </p:cTn>
                                        <p:tgtEl>
                                          <p:spTgt spid="288771">
                                            <p:txEl>
                                              <p:pRg st="1" end="1"/>
                                            </p:txEl>
                                          </p:spTgt>
                                        </p:tgtEl>
                                        <p:attrNameLst>
                                          <p:attrName>style.visibility</p:attrName>
                                        </p:attrNameLst>
                                      </p:cBhvr>
                                      <p:to>
                                        <p:strVal val="visible"/>
                                      </p:to>
                                    </p:set>
                                    <p:animEffect transition="in" filter="dissolve">
                                      <p:cBhvr>
                                        <p:cTn id="100" dur="500"/>
                                        <p:tgtEl>
                                          <p:spTgt spid="288771">
                                            <p:txEl>
                                              <p:pRg st="1" end="1"/>
                                            </p:txEl>
                                          </p:spTgt>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7" presetClass="emph" presetSubtype="2" fill="hold" nodeType="clickEffect">
                                  <p:stCondLst>
                                    <p:cond delay="0"/>
                                  </p:stCondLst>
                                  <p:childTnLst>
                                    <p:animClr clrSpc="rgb" dir="cw">
                                      <p:cBhvr>
                                        <p:cTn id="104" dur="1000" fill="hold"/>
                                        <p:tgtEl>
                                          <p:spTgt spid="288822"/>
                                        </p:tgtEl>
                                        <p:attrNameLst>
                                          <p:attrName>stroke.color</p:attrName>
                                        </p:attrNameLst>
                                      </p:cBhvr>
                                      <p:to>
                                        <a:schemeClr val="tx1"/>
                                      </p:to>
                                    </p:animClr>
                                    <p:set>
                                      <p:cBhvr>
                                        <p:cTn id="105" dur="1000" fill="hold"/>
                                        <p:tgtEl>
                                          <p:spTgt spid="288822"/>
                                        </p:tgtEl>
                                        <p:attrNameLst>
                                          <p:attrName>stroke.on</p:attrName>
                                        </p:attrNameLst>
                                      </p:cBhvr>
                                      <p:to>
                                        <p:strVal val="true"/>
                                      </p:to>
                                    </p:set>
                                  </p:childTnLst>
                                </p:cTn>
                              </p:par>
                              <p:par>
                                <p:cTn id="106" presetID="9" presetClass="entr" presetSubtype="0" fill="hold" grpId="0" nodeType="withEffect">
                                  <p:stCondLst>
                                    <p:cond delay="0"/>
                                  </p:stCondLst>
                                  <p:childTnLst>
                                    <p:set>
                                      <p:cBhvr>
                                        <p:cTn id="107" dur="1" fill="hold">
                                          <p:stCondLst>
                                            <p:cond delay="0"/>
                                          </p:stCondLst>
                                        </p:cTn>
                                        <p:tgtEl>
                                          <p:spTgt spid="288881"/>
                                        </p:tgtEl>
                                        <p:attrNameLst>
                                          <p:attrName>style.visibility</p:attrName>
                                        </p:attrNameLst>
                                      </p:cBhvr>
                                      <p:to>
                                        <p:strVal val="visible"/>
                                      </p:to>
                                    </p:set>
                                    <p:animEffect transition="in" filter="dissolve">
                                      <p:cBhvr>
                                        <p:cTn id="108" dur="500"/>
                                        <p:tgtEl>
                                          <p:spTgt spid="288881"/>
                                        </p:tgtEl>
                                      </p:cBhvr>
                                    </p:animEffect>
                                  </p:childTnLst>
                                </p:cTn>
                              </p:par>
                              <p:par>
                                <p:cTn id="109" presetID="22" presetClass="entr" presetSubtype="4" fill="hold" nodeType="withEffect">
                                  <p:stCondLst>
                                    <p:cond delay="0"/>
                                  </p:stCondLst>
                                  <p:childTnLst>
                                    <p:set>
                                      <p:cBhvr>
                                        <p:cTn id="110" dur="1" fill="hold">
                                          <p:stCondLst>
                                            <p:cond delay="0"/>
                                          </p:stCondLst>
                                        </p:cTn>
                                        <p:tgtEl>
                                          <p:spTgt spid="288827"/>
                                        </p:tgtEl>
                                        <p:attrNameLst>
                                          <p:attrName>style.visibility</p:attrName>
                                        </p:attrNameLst>
                                      </p:cBhvr>
                                      <p:to>
                                        <p:strVal val="visible"/>
                                      </p:to>
                                    </p:set>
                                    <p:animEffect transition="in" filter="wipe(down)">
                                      <p:cBhvr>
                                        <p:cTn id="111" dur="500"/>
                                        <p:tgtEl>
                                          <p:spTgt spid="288827"/>
                                        </p:tgtEl>
                                      </p:cBhvr>
                                    </p:animEffect>
                                  </p:childTnLst>
                                </p:cTn>
                              </p:par>
                              <p:par>
                                <p:cTn id="112" presetID="7" presetClass="emph" presetSubtype="2" fill="hold" nodeType="withEffect">
                                  <p:stCondLst>
                                    <p:cond delay="0"/>
                                  </p:stCondLst>
                                  <p:childTnLst>
                                    <p:animClr clrSpc="rgb" dir="cw">
                                      <p:cBhvr>
                                        <p:cTn id="113" dur="1000" fill="hold"/>
                                        <p:tgtEl>
                                          <p:spTgt spid="288826"/>
                                        </p:tgtEl>
                                        <p:attrNameLst>
                                          <p:attrName>stroke.color</p:attrName>
                                        </p:attrNameLst>
                                      </p:cBhvr>
                                      <p:to>
                                        <a:schemeClr val="tx1"/>
                                      </p:to>
                                    </p:animClr>
                                    <p:set>
                                      <p:cBhvr>
                                        <p:cTn id="114" dur="1000" fill="hold"/>
                                        <p:tgtEl>
                                          <p:spTgt spid="288826"/>
                                        </p:tgtEl>
                                        <p:attrNameLst>
                                          <p:attrName>stroke.on</p:attrName>
                                        </p:attrNameLst>
                                      </p:cBhvr>
                                      <p:to>
                                        <p:strVal val="true"/>
                                      </p:to>
                                    </p:set>
                                  </p:childTnLst>
                                </p:cTn>
                              </p:par>
                              <p:par>
                                <p:cTn id="115" presetID="9" presetClass="entr" presetSubtype="0" fill="hold" grpId="0" nodeType="withEffect">
                                  <p:stCondLst>
                                    <p:cond delay="0"/>
                                  </p:stCondLst>
                                  <p:childTnLst>
                                    <p:set>
                                      <p:cBhvr>
                                        <p:cTn id="116" dur="1" fill="hold">
                                          <p:stCondLst>
                                            <p:cond delay="0"/>
                                          </p:stCondLst>
                                        </p:cTn>
                                        <p:tgtEl>
                                          <p:spTgt spid="288825"/>
                                        </p:tgtEl>
                                        <p:attrNameLst>
                                          <p:attrName>style.visibility</p:attrName>
                                        </p:attrNameLst>
                                      </p:cBhvr>
                                      <p:to>
                                        <p:strVal val="visible"/>
                                      </p:to>
                                    </p:set>
                                    <p:animEffect transition="in" filter="dissolve">
                                      <p:cBhvr>
                                        <p:cTn id="117" dur="500"/>
                                        <p:tgtEl>
                                          <p:spTgt spid="288825"/>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7" presetClass="emph" presetSubtype="2" fill="hold" nodeType="clickEffect">
                                  <p:stCondLst>
                                    <p:cond delay="0"/>
                                  </p:stCondLst>
                                  <p:childTnLst>
                                    <p:animClr clrSpc="rgb" dir="cw">
                                      <p:cBhvr>
                                        <p:cTn id="121" dur="1000" fill="hold"/>
                                        <p:tgtEl>
                                          <p:spTgt spid="288821"/>
                                        </p:tgtEl>
                                        <p:attrNameLst>
                                          <p:attrName>stroke.color</p:attrName>
                                        </p:attrNameLst>
                                      </p:cBhvr>
                                      <p:to>
                                        <a:schemeClr val="tx1"/>
                                      </p:to>
                                    </p:animClr>
                                    <p:set>
                                      <p:cBhvr>
                                        <p:cTn id="122" dur="1000" fill="hold"/>
                                        <p:tgtEl>
                                          <p:spTgt spid="288821"/>
                                        </p:tgtEl>
                                        <p:attrNameLst>
                                          <p:attrName>stroke.on</p:attrName>
                                        </p:attrNameLst>
                                      </p:cBhvr>
                                      <p:to>
                                        <p:strVal val="true"/>
                                      </p:to>
                                    </p:set>
                                  </p:childTnLst>
                                </p:cTn>
                              </p:par>
                              <p:par>
                                <p:cTn id="123" presetID="7" presetClass="emph" presetSubtype="2" fill="hold" nodeType="withEffect">
                                  <p:stCondLst>
                                    <p:cond delay="0"/>
                                  </p:stCondLst>
                                  <p:childTnLst>
                                    <p:animClr clrSpc="rgb" dir="cw">
                                      <p:cBhvr>
                                        <p:cTn id="124" dur="1000" fill="hold"/>
                                        <p:tgtEl>
                                          <p:spTgt spid="288832"/>
                                        </p:tgtEl>
                                        <p:attrNameLst>
                                          <p:attrName>stroke.color</p:attrName>
                                        </p:attrNameLst>
                                      </p:cBhvr>
                                      <p:to>
                                        <a:schemeClr val="tx1"/>
                                      </p:to>
                                    </p:animClr>
                                    <p:set>
                                      <p:cBhvr>
                                        <p:cTn id="125" dur="1000" fill="hold"/>
                                        <p:tgtEl>
                                          <p:spTgt spid="288832"/>
                                        </p:tgtEl>
                                        <p:attrNameLst>
                                          <p:attrName>stroke.on</p:attrName>
                                        </p:attrNameLst>
                                      </p:cBhvr>
                                      <p:to>
                                        <p:strVal val="true"/>
                                      </p:to>
                                    </p:se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22" presetClass="entr" presetSubtype="4" fill="hold" grpId="0" nodeType="clickEffect">
                                  <p:stCondLst>
                                    <p:cond delay="0"/>
                                  </p:stCondLst>
                                  <p:childTnLst>
                                    <p:set>
                                      <p:cBhvr>
                                        <p:cTn id="129" dur="1" fill="hold">
                                          <p:stCondLst>
                                            <p:cond delay="0"/>
                                          </p:stCondLst>
                                        </p:cTn>
                                        <p:tgtEl>
                                          <p:spTgt spid="288831"/>
                                        </p:tgtEl>
                                        <p:attrNameLst>
                                          <p:attrName>style.visibility</p:attrName>
                                        </p:attrNameLst>
                                      </p:cBhvr>
                                      <p:to>
                                        <p:strVal val="visible"/>
                                      </p:to>
                                    </p:set>
                                    <p:animEffect transition="in" filter="wipe(down)">
                                      <p:cBhvr>
                                        <p:cTn id="130" dur="500"/>
                                        <p:tgtEl>
                                          <p:spTgt spid="288831"/>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288830"/>
                                        </p:tgtEl>
                                        <p:attrNameLst>
                                          <p:attrName>style.visibility</p:attrName>
                                        </p:attrNameLst>
                                      </p:cBhvr>
                                      <p:to>
                                        <p:strVal val="visible"/>
                                      </p:to>
                                    </p:set>
                                    <p:animEffect transition="in" filter="wipe(down)">
                                      <p:cBhvr>
                                        <p:cTn id="133" dur="500"/>
                                        <p:tgtEl>
                                          <p:spTgt spid="288830"/>
                                        </p:tgtEl>
                                      </p:cBhvr>
                                    </p:animEffect>
                                  </p:childTnLst>
                                </p:cTn>
                              </p:par>
                            </p:childTnLst>
                          </p:cTn>
                        </p:par>
                        <p:par>
                          <p:cTn id="134" fill="hold" nodeType="afterGroup">
                            <p:stCondLst>
                              <p:cond delay="500"/>
                            </p:stCondLst>
                            <p:childTnLst>
                              <p:par>
                                <p:cTn id="135" presetID="9" presetClass="entr" presetSubtype="0" fill="hold" grpId="0" nodeType="afterEffect">
                                  <p:stCondLst>
                                    <p:cond delay="0"/>
                                  </p:stCondLst>
                                  <p:childTnLst>
                                    <p:set>
                                      <p:cBhvr>
                                        <p:cTn id="136" dur="1" fill="hold">
                                          <p:stCondLst>
                                            <p:cond delay="0"/>
                                          </p:stCondLst>
                                        </p:cTn>
                                        <p:tgtEl>
                                          <p:spTgt spid="288847"/>
                                        </p:tgtEl>
                                        <p:attrNameLst>
                                          <p:attrName>style.visibility</p:attrName>
                                        </p:attrNameLst>
                                      </p:cBhvr>
                                      <p:to>
                                        <p:strVal val="visible"/>
                                      </p:to>
                                    </p:set>
                                    <p:animEffect transition="in" filter="dissolve">
                                      <p:cBhvr>
                                        <p:cTn id="137" dur="500"/>
                                        <p:tgtEl>
                                          <p:spTgt spid="288847"/>
                                        </p:tgtEl>
                                      </p:cBhvr>
                                    </p:animEffect>
                                  </p:childTnLst>
                                </p:cTn>
                              </p:par>
                              <p:par>
                                <p:cTn id="138" presetID="9" presetClass="entr" presetSubtype="0" fill="hold" nodeType="withEffect">
                                  <p:stCondLst>
                                    <p:cond delay="0"/>
                                  </p:stCondLst>
                                  <p:childTnLst>
                                    <p:set>
                                      <p:cBhvr>
                                        <p:cTn id="139" dur="1" fill="hold">
                                          <p:stCondLst>
                                            <p:cond delay="0"/>
                                          </p:stCondLst>
                                        </p:cTn>
                                        <p:tgtEl>
                                          <p:spTgt spid="288771">
                                            <p:txEl>
                                              <p:pRg st="2" end="2"/>
                                            </p:txEl>
                                          </p:spTgt>
                                        </p:tgtEl>
                                        <p:attrNameLst>
                                          <p:attrName>style.visibility</p:attrName>
                                        </p:attrNameLst>
                                      </p:cBhvr>
                                      <p:to>
                                        <p:strVal val="visible"/>
                                      </p:to>
                                    </p:set>
                                    <p:animEffect transition="in" filter="dissolve">
                                      <p:cBhvr>
                                        <p:cTn id="140" dur="500"/>
                                        <p:tgtEl>
                                          <p:spTgt spid="2887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814" grpId="0"/>
      <p:bldP spid="288815" grpId="0"/>
      <p:bldP spid="288817" grpId="0" animBg="1"/>
      <p:bldP spid="288818" grpId="0" animBg="1"/>
      <p:bldP spid="288825" grpId="0"/>
      <p:bldP spid="288828" grpId="0" animBg="1"/>
      <p:bldP spid="288830" grpId="0" animBg="1"/>
      <p:bldP spid="288831" grpId="0" animBg="1"/>
      <p:bldP spid="288833" grpId="0" animBg="1"/>
      <p:bldP spid="288834" grpId="0" animBg="1"/>
      <p:bldP spid="288835" grpId="0" animBg="1"/>
      <p:bldP spid="288836" grpId="0"/>
      <p:bldP spid="288837" grpId="0"/>
      <p:bldP spid="288838" grpId="0"/>
      <p:bldP spid="288842" grpId="0" animBg="1"/>
      <p:bldP spid="288843" grpId="0" animBg="1"/>
      <p:bldP spid="288844" grpId="0"/>
      <p:bldP spid="288845" grpId="0"/>
      <p:bldP spid="288846" grpId="0" animBg="1"/>
      <p:bldP spid="288847" grpId="0" animBg="1"/>
      <p:bldP spid="288858" grpId="0" animBg="1"/>
      <p:bldP spid="288869" grpId="0" animBg="1"/>
      <p:bldP spid="288870" grpId="0" animBg="1"/>
      <p:bldP spid="288872" grpId="0" animBg="1"/>
      <p:bldP spid="288873" grpId="0" animBg="1"/>
      <p:bldP spid="288874" grpId="0" animBg="1"/>
      <p:bldP spid="288879" grpId="0" animBg="1"/>
      <p:bldP spid="288880" grpId="0" animBg="1"/>
      <p:bldP spid="28888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p:txBody>
          <a:bodyPr/>
          <a:lstStyle/>
          <a:p>
            <a:r>
              <a:rPr lang="en-US" altLang="en-US" sz="3600">
                <a:latin typeface="Times New Roman" panose="02020603050405020304" pitchFamily="18" charset="0"/>
                <a:cs typeface="Times New Roman" panose="02020603050405020304" pitchFamily="18" charset="0"/>
              </a:rPr>
              <a:t>Bidirectional Search: Motivation</a:t>
            </a:r>
          </a:p>
        </p:txBody>
      </p:sp>
      <p:pic>
        <p:nvPicPr>
          <p:cNvPr id="348163" name="Picture 3"/>
          <p:cNvPicPr>
            <a:picLocks noChangeAspect="1" noChangeArrowheads="1"/>
          </p:cNvPicPr>
          <p:nvPr/>
        </p:nvPicPr>
        <p:blipFill>
          <a:blip r:embed="rId3">
            <a:extLst>
              <a:ext uri="{28A0092B-C50C-407E-A947-70E740481C1C}">
                <a14:useLocalDpi xmlns:a14="http://schemas.microsoft.com/office/drawing/2010/main" val="0"/>
              </a:ext>
            </a:extLst>
          </a:blip>
          <a:srcRect l="6876" t="25833" r="19376" b="24167"/>
          <a:stretch>
            <a:fillRect/>
          </a:stretch>
        </p:blipFill>
        <p:spPr bwMode="auto">
          <a:xfrm>
            <a:off x="381000" y="1219200"/>
            <a:ext cx="8763000" cy="445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61253" y="6172200"/>
            <a:ext cx="8221494" cy="584775"/>
          </a:xfrm>
          <a:prstGeom prst="rect">
            <a:avLst/>
          </a:prstGeom>
          <a:ln>
            <a:solidFill>
              <a:schemeClr val="tx1"/>
            </a:solidFill>
          </a:ln>
        </p:spPr>
        <p:txBody>
          <a:bodyPr wrap="square">
            <a:spAutoFit/>
          </a:bodyPr>
          <a:lstStyle/>
          <a:p>
            <a:pPr algn="just"/>
            <a:r>
              <a:rPr lang="en-US" sz="1600" dirty="0" smtClean="0">
                <a:solidFill>
                  <a:srgbClr val="000000"/>
                </a:solidFill>
                <a:latin typeface="Times New Roman" panose="02020603050405020304" pitchFamily="18" charset="0"/>
                <a:cs typeface="Times New Roman" panose="02020603050405020304" pitchFamily="18" charset="0"/>
              </a:rPr>
              <a:t>V. </a:t>
            </a:r>
            <a:r>
              <a:rPr lang="en-US" sz="1600" dirty="0" err="1">
                <a:solidFill>
                  <a:srgbClr val="000000"/>
                </a:solidFill>
                <a:latin typeface="Times New Roman" panose="02020603050405020304" pitchFamily="18" charset="0"/>
                <a:cs typeface="Times New Roman" panose="02020603050405020304" pitchFamily="18" charset="0"/>
              </a:rPr>
              <a:t>Kacholia</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smtClean="0">
                <a:solidFill>
                  <a:srgbClr val="000000"/>
                </a:solidFill>
                <a:latin typeface="Times New Roman" panose="02020603050405020304" pitchFamily="18" charset="0"/>
                <a:cs typeface="Times New Roman" panose="02020603050405020304" pitchFamily="18" charset="0"/>
              </a:rPr>
              <a:t>S. </a:t>
            </a:r>
            <a:r>
              <a:rPr lang="en-US" sz="1600" dirty="0" err="1">
                <a:solidFill>
                  <a:srgbClr val="000000"/>
                </a:solidFill>
                <a:latin typeface="Times New Roman" panose="02020603050405020304" pitchFamily="18" charset="0"/>
                <a:cs typeface="Times New Roman" panose="02020603050405020304" pitchFamily="18" charset="0"/>
              </a:rPr>
              <a:t>Pandit</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smtClean="0">
                <a:solidFill>
                  <a:srgbClr val="000000"/>
                </a:solidFill>
                <a:latin typeface="Times New Roman" panose="02020603050405020304" pitchFamily="18" charset="0"/>
                <a:cs typeface="Times New Roman" panose="02020603050405020304" pitchFamily="18" charset="0"/>
              </a:rPr>
              <a:t>S. </a:t>
            </a:r>
            <a:r>
              <a:rPr lang="en-US" sz="1600" dirty="0" err="1">
                <a:solidFill>
                  <a:srgbClr val="000000"/>
                </a:solidFill>
                <a:latin typeface="Times New Roman" panose="02020603050405020304" pitchFamily="18" charset="0"/>
                <a:cs typeface="Times New Roman" panose="02020603050405020304" pitchFamily="18" charset="0"/>
              </a:rPr>
              <a:t>Chakrabarti</a:t>
            </a:r>
            <a:r>
              <a:rPr lang="en-US" sz="1600" dirty="0">
                <a:solidFill>
                  <a:srgbClr val="000000"/>
                </a:solidFill>
                <a:latin typeface="Times New Roman" panose="02020603050405020304" pitchFamily="18" charset="0"/>
                <a:cs typeface="Times New Roman" panose="02020603050405020304" pitchFamily="18" charset="0"/>
              </a:rPr>
              <a:t>, S. </a:t>
            </a:r>
            <a:r>
              <a:rPr lang="en-US" sz="1600" dirty="0" err="1">
                <a:solidFill>
                  <a:srgbClr val="000000"/>
                </a:solidFill>
                <a:latin typeface="Times New Roman" panose="02020603050405020304" pitchFamily="18" charset="0"/>
                <a:cs typeface="Times New Roman" panose="02020603050405020304" pitchFamily="18" charset="0"/>
              </a:rPr>
              <a:t>Sudarshan</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smtClean="0">
                <a:solidFill>
                  <a:srgbClr val="000000"/>
                </a:solidFill>
                <a:latin typeface="Times New Roman" panose="02020603050405020304" pitchFamily="18" charset="0"/>
                <a:cs typeface="Times New Roman" panose="02020603050405020304" pitchFamily="18" charset="0"/>
              </a:rPr>
              <a:t>R. </a:t>
            </a:r>
            <a:r>
              <a:rPr lang="en-US" sz="1600" dirty="0">
                <a:solidFill>
                  <a:srgbClr val="000000"/>
                </a:solidFill>
                <a:latin typeface="Times New Roman" panose="02020603050405020304" pitchFamily="18" charset="0"/>
                <a:cs typeface="Times New Roman" panose="02020603050405020304" pitchFamily="18" charset="0"/>
              </a:rPr>
              <a:t>Desai, and </a:t>
            </a:r>
            <a:r>
              <a:rPr lang="en-US" sz="1600" dirty="0" smtClean="0">
                <a:solidFill>
                  <a:srgbClr val="000000"/>
                </a:solidFill>
                <a:latin typeface="Times New Roman" panose="02020603050405020304" pitchFamily="18" charset="0"/>
                <a:cs typeface="Times New Roman" panose="02020603050405020304" pitchFamily="18" charset="0"/>
              </a:rPr>
              <a:t>H. </a:t>
            </a:r>
            <a:r>
              <a:rPr lang="en-US" sz="1600" dirty="0" err="1" smtClean="0">
                <a:solidFill>
                  <a:srgbClr val="000000"/>
                </a:solidFill>
                <a:latin typeface="Times New Roman" panose="02020603050405020304" pitchFamily="18" charset="0"/>
                <a:cs typeface="Times New Roman" panose="02020603050405020304" pitchFamily="18" charset="0"/>
              </a:rPr>
              <a:t>Karambelkar</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smtClean="0">
                <a:solidFill>
                  <a:srgbClr val="000000"/>
                </a:solidFill>
                <a:latin typeface="Times New Roman" panose="02020603050405020304" pitchFamily="18" charset="0"/>
                <a:cs typeface="Times New Roman" panose="02020603050405020304" pitchFamily="18" charset="0"/>
              </a:rPr>
              <a:t>Bidirectional </a:t>
            </a:r>
            <a:r>
              <a:rPr lang="en-US" sz="1600" dirty="0">
                <a:solidFill>
                  <a:srgbClr val="000000"/>
                </a:solidFill>
                <a:latin typeface="Times New Roman" panose="02020603050405020304" pitchFamily="18" charset="0"/>
                <a:cs typeface="Times New Roman" panose="02020603050405020304" pitchFamily="18" charset="0"/>
              </a:rPr>
              <a:t>expansion for keyword search on graph databases. In </a:t>
            </a:r>
            <a:r>
              <a:rPr lang="en-US" sz="1600" i="1" dirty="0" smtClean="0">
                <a:solidFill>
                  <a:srgbClr val="000000"/>
                </a:solidFill>
                <a:latin typeface="Times New Roman" panose="02020603050405020304" pitchFamily="18" charset="0"/>
                <a:cs typeface="Times New Roman" panose="02020603050405020304" pitchFamily="18" charset="0"/>
              </a:rPr>
              <a:t>VLDB</a:t>
            </a:r>
            <a:r>
              <a:rPr lang="en-US" sz="1600" dirty="0" smtClean="0">
                <a:solidFill>
                  <a:srgbClr val="000000"/>
                </a:solidFill>
                <a:latin typeface="Times New Roman" panose="02020603050405020304" pitchFamily="18" charset="0"/>
                <a:cs typeface="Times New Roman" panose="02020603050405020304" pitchFamily="18" charset="0"/>
              </a:rPr>
              <a:t>, </a:t>
            </a:r>
            <a:r>
              <a:rPr lang="en-US" sz="1600" dirty="0">
                <a:solidFill>
                  <a:srgbClr val="000000"/>
                </a:solidFill>
                <a:latin typeface="Times New Roman" panose="02020603050405020304" pitchFamily="18" charset="0"/>
                <a:cs typeface="Times New Roman" panose="02020603050405020304" pitchFamily="18" charset="0"/>
              </a:rPr>
              <a:t>2005. </a:t>
            </a:r>
            <a:endParaRPr lang="en-US" sz="1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pPr>
              <a:defRPr/>
            </a:pPr>
            <a:fld id="{A1D442EF-3B18-4B98-A531-9906D68737B3}" type="slidenum">
              <a:rPr lang="en-US" altLang="zh-CN" smtClean="0">
                <a:solidFill>
                  <a:srgbClr val="000000"/>
                </a:solidFill>
              </a:rPr>
              <a:pPr>
                <a:defRPr/>
              </a:pPr>
              <a:t>34</a:t>
            </a:fld>
            <a:endParaRPr lang="en-US" altLang="zh-CN" dirty="0">
              <a:solidFill>
                <a:srgbClr val="000000"/>
              </a:solidFill>
            </a:endParaRPr>
          </a:p>
        </p:txBody>
      </p:sp>
    </p:spTree>
    <p:extLst>
      <p:ext uri="{BB962C8B-B14F-4D97-AF65-F5344CB8AC3E}">
        <p14:creationId xmlns:p14="http://schemas.microsoft.com/office/powerpoint/2010/main" val="2325743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r>
              <a:rPr lang="en-US" altLang="en-US">
                <a:latin typeface="Times New Roman" panose="02020603050405020304" pitchFamily="18" charset="0"/>
                <a:cs typeface="Times New Roman" panose="02020603050405020304" pitchFamily="18" charset="0"/>
              </a:rPr>
              <a:t>Bidir Search: Intuition</a:t>
            </a:r>
          </a:p>
        </p:txBody>
      </p:sp>
      <p:sp>
        <p:nvSpPr>
          <p:cNvPr id="290819" name="Rectangle 3"/>
          <p:cNvSpPr>
            <a:spLocks noGrp="1" noChangeArrowheads="1"/>
          </p:cNvSpPr>
          <p:nvPr>
            <p:ph type="body" idx="1"/>
          </p:nvPr>
        </p:nvSpPr>
        <p:spPr/>
        <p:txBody>
          <a:bodyPr/>
          <a:lstStyle/>
          <a:p>
            <a:r>
              <a:rPr lang="en-US" altLang="en-US" dirty="0" smtClean="0">
                <a:latin typeface="Times New Roman" panose="02020603050405020304" pitchFamily="18" charset="0"/>
                <a:cs typeface="Times New Roman" panose="02020603050405020304" pitchFamily="18" charset="0"/>
              </a:rPr>
              <a:t>First </a:t>
            </a:r>
            <a:r>
              <a:rPr lang="en-US" altLang="en-US" dirty="0">
                <a:latin typeface="Times New Roman" panose="02020603050405020304" pitchFamily="18" charset="0"/>
                <a:cs typeface="Times New Roman" panose="02020603050405020304" pitchFamily="18" charset="0"/>
              </a:rPr>
              <a:t>cut solution:</a:t>
            </a:r>
          </a:p>
          <a:p>
            <a:pPr lvl="1"/>
            <a:r>
              <a:rPr lang="en-US" altLang="en-US" dirty="0">
                <a:latin typeface="Times New Roman" panose="02020603050405020304" pitchFamily="18" charset="0"/>
                <a:cs typeface="Times New Roman" panose="02020603050405020304" pitchFamily="18" charset="0"/>
              </a:rPr>
              <a:t>Don’t go backward if keyword matches many nodes</a:t>
            </a:r>
          </a:p>
          <a:p>
            <a:pPr lvl="1"/>
            <a:r>
              <a:rPr lang="en-US" altLang="en-US" dirty="0">
                <a:latin typeface="Times New Roman" panose="02020603050405020304" pitchFamily="18" charset="0"/>
                <a:cs typeface="Times New Roman" panose="02020603050405020304" pitchFamily="18" charset="0"/>
              </a:rPr>
              <a:t>Don’t go backward if node points to a hub</a:t>
            </a:r>
          </a:p>
          <a:p>
            <a:pPr lvl="1"/>
            <a:r>
              <a:rPr lang="en-US" altLang="en-US" dirty="0">
                <a:latin typeface="Times New Roman" panose="02020603050405020304" pitchFamily="18" charset="0"/>
                <a:cs typeface="Times New Roman" panose="02020603050405020304" pitchFamily="18" charset="0"/>
              </a:rPr>
              <a:t>Instead explore forward from other keywords</a:t>
            </a:r>
          </a:p>
        </p:txBody>
      </p:sp>
      <p:cxnSp>
        <p:nvCxnSpPr>
          <p:cNvPr id="42" name="AutoShape 14"/>
          <p:cNvCxnSpPr>
            <a:cxnSpLocks noChangeShapeType="1"/>
          </p:cNvCxnSpPr>
          <p:nvPr/>
        </p:nvCxnSpPr>
        <p:spPr bwMode="auto">
          <a:xfrm>
            <a:off x="2679835" y="4568757"/>
            <a:ext cx="0" cy="430212"/>
          </a:xfrm>
          <a:prstGeom prst="straightConnector1">
            <a:avLst/>
          </a:prstGeom>
          <a:noFill/>
          <a:ln w="9525">
            <a:solidFill>
              <a:srgbClr val="FFCC99"/>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AutoShape 15"/>
          <p:cNvCxnSpPr>
            <a:cxnSpLocks noChangeShapeType="1"/>
          </p:cNvCxnSpPr>
          <p:nvPr/>
        </p:nvCxnSpPr>
        <p:spPr bwMode="auto">
          <a:xfrm>
            <a:off x="2679835" y="5227569"/>
            <a:ext cx="0" cy="469900"/>
          </a:xfrm>
          <a:prstGeom prst="straightConnector1">
            <a:avLst/>
          </a:prstGeom>
          <a:noFill/>
          <a:ln w="9525">
            <a:solidFill>
              <a:srgbClr val="FFCC99"/>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Text Box 18"/>
          <p:cNvSpPr txBox="1">
            <a:spLocks noChangeArrowheads="1"/>
          </p:cNvSpPr>
          <p:nvPr/>
        </p:nvSpPr>
        <p:spPr bwMode="auto">
          <a:xfrm>
            <a:off x="4248285" y="4886257"/>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Times New Roman" panose="02020603050405020304" pitchFamily="18" charset="0"/>
                <a:cs typeface="Times New Roman" panose="02020603050405020304" pitchFamily="18" charset="0"/>
              </a:rPr>
              <a:t>…</a:t>
            </a:r>
          </a:p>
        </p:txBody>
      </p:sp>
      <p:cxnSp>
        <p:nvCxnSpPr>
          <p:cNvPr id="45" name="AutoShape 19"/>
          <p:cNvCxnSpPr>
            <a:cxnSpLocks noChangeShapeType="1"/>
          </p:cNvCxnSpPr>
          <p:nvPr/>
        </p:nvCxnSpPr>
        <p:spPr bwMode="auto">
          <a:xfrm>
            <a:off x="3975235" y="5240269"/>
            <a:ext cx="401638" cy="490538"/>
          </a:xfrm>
          <a:prstGeom prst="straightConnector1">
            <a:avLst/>
          </a:prstGeom>
          <a:noFill/>
          <a:ln w="9525">
            <a:solidFill>
              <a:srgbClr val="FFCC99"/>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AutoShape 20"/>
          <p:cNvCxnSpPr>
            <a:cxnSpLocks noChangeShapeType="1"/>
          </p:cNvCxnSpPr>
          <p:nvPr/>
        </p:nvCxnSpPr>
        <p:spPr bwMode="auto">
          <a:xfrm flipH="1">
            <a:off x="4538798" y="5240269"/>
            <a:ext cx="427037" cy="490538"/>
          </a:xfrm>
          <a:prstGeom prst="straightConnector1">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Text Box 22"/>
          <p:cNvSpPr txBox="1">
            <a:spLocks noChangeArrowheads="1"/>
          </p:cNvSpPr>
          <p:nvPr/>
        </p:nvSpPr>
        <p:spPr bwMode="auto">
          <a:xfrm>
            <a:off x="4248285" y="4325869"/>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Times New Roman" panose="02020603050405020304" pitchFamily="18" charset="0"/>
                <a:cs typeface="Times New Roman" panose="02020603050405020304" pitchFamily="18" charset="0"/>
              </a:rPr>
              <a:t>…</a:t>
            </a:r>
          </a:p>
        </p:txBody>
      </p:sp>
      <p:sp>
        <p:nvSpPr>
          <p:cNvPr id="48" name="Line 23"/>
          <p:cNvSpPr>
            <a:spLocks noChangeShapeType="1"/>
          </p:cNvSpPr>
          <p:nvPr/>
        </p:nvSpPr>
        <p:spPr bwMode="auto">
          <a:xfrm>
            <a:off x="4940435" y="4173469"/>
            <a:ext cx="0" cy="83820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imes New Roman" panose="02020603050405020304" pitchFamily="18" charset="0"/>
              <a:cs typeface="Times New Roman" panose="02020603050405020304" pitchFamily="18" charset="0"/>
            </a:endParaRPr>
          </a:p>
        </p:txBody>
      </p:sp>
      <p:sp>
        <p:nvSpPr>
          <p:cNvPr id="49" name="Line 24"/>
          <p:cNvSpPr>
            <a:spLocks noChangeShapeType="1"/>
          </p:cNvSpPr>
          <p:nvPr/>
        </p:nvSpPr>
        <p:spPr bwMode="auto">
          <a:xfrm>
            <a:off x="3975235" y="4173469"/>
            <a:ext cx="0" cy="83820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imes New Roman" panose="02020603050405020304" pitchFamily="18" charset="0"/>
              <a:cs typeface="Times New Roman" panose="02020603050405020304" pitchFamily="18" charset="0"/>
            </a:endParaRPr>
          </a:p>
        </p:txBody>
      </p:sp>
      <p:cxnSp>
        <p:nvCxnSpPr>
          <p:cNvPr id="50" name="AutoShape 25"/>
          <p:cNvCxnSpPr>
            <a:cxnSpLocks noChangeShapeType="1"/>
          </p:cNvCxnSpPr>
          <p:nvPr/>
        </p:nvCxnSpPr>
        <p:spPr bwMode="auto">
          <a:xfrm>
            <a:off x="2794135" y="4433819"/>
            <a:ext cx="1100138" cy="590550"/>
          </a:xfrm>
          <a:prstGeom prst="curvedConnector2">
            <a:avLst/>
          </a:prstGeom>
          <a:noFill/>
          <a:ln w="9525">
            <a:solidFill>
              <a:srgbClr val="FFCC99"/>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Line 29"/>
          <p:cNvSpPr>
            <a:spLocks noChangeShapeType="1"/>
          </p:cNvSpPr>
          <p:nvPr/>
        </p:nvSpPr>
        <p:spPr bwMode="auto">
          <a:xfrm>
            <a:off x="1460635" y="3640069"/>
            <a:ext cx="1295400" cy="457200"/>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imes New Roman" panose="02020603050405020304" pitchFamily="18" charset="0"/>
              <a:cs typeface="Times New Roman" panose="02020603050405020304" pitchFamily="18" charset="0"/>
            </a:endParaRPr>
          </a:p>
        </p:txBody>
      </p:sp>
      <p:sp>
        <p:nvSpPr>
          <p:cNvPr id="52" name="Line 30"/>
          <p:cNvSpPr>
            <a:spLocks noChangeShapeType="1"/>
          </p:cNvSpPr>
          <p:nvPr/>
        </p:nvSpPr>
        <p:spPr bwMode="auto">
          <a:xfrm flipV="1">
            <a:off x="1447935" y="3627369"/>
            <a:ext cx="1295400" cy="457200"/>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imes New Roman" panose="02020603050405020304" pitchFamily="18" charset="0"/>
              <a:cs typeface="Times New Roman" panose="02020603050405020304" pitchFamily="18" charset="0"/>
            </a:endParaRPr>
          </a:p>
        </p:txBody>
      </p:sp>
      <p:sp>
        <p:nvSpPr>
          <p:cNvPr id="53" name="Line 31"/>
          <p:cNvSpPr>
            <a:spLocks noChangeShapeType="1"/>
          </p:cNvSpPr>
          <p:nvPr/>
        </p:nvSpPr>
        <p:spPr bwMode="auto">
          <a:xfrm>
            <a:off x="3797435" y="4186169"/>
            <a:ext cx="1295400" cy="457200"/>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imes New Roman" panose="02020603050405020304" pitchFamily="18" charset="0"/>
              <a:cs typeface="Times New Roman" panose="02020603050405020304" pitchFamily="18" charset="0"/>
            </a:endParaRPr>
          </a:p>
        </p:txBody>
      </p:sp>
      <p:sp>
        <p:nvSpPr>
          <p:cNvPr id="54" name="Line 32"/>
          <p:cNvSpPr>
            <a:spLocks noChangeShapeType="1"/>
          </p:cNvSpPr>
          <p:nvPr/>
        </p:nvSpPr>
        <p:spPr bwMode="auto">
          <a:xfrm flipV="1">
            <a:off x="3784735" y="4173469"/>
            <a:ext cx="1295400" cy="457200"/>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imes New Roman" panose="02020603050405020304" pitchFamily="18" charset="0"/>
              <a:cs typeface="Times New Roman" panose="02020603050405020304" pitchFamily="18" charset="0"/>
            </a:endParaRPr>
          </a:p>
        </p:txBody>
      </p:sp>
      <p:cxnSp>
        <p:nvCxnSpPr>
          <p:cNvPr id="55" name="AutoShape 33"/>
          <p:cNvCxnSpPr>
            <a:cxnSpLocks noChangeShapeType="1"/>
          </p:cNvCxnSpPr>
          <p:nvPr/>
        </p:nvCxnSpPr>
        <p:spPr bwMode="auto">
          <a:xfrm>
            <a:off x="2794135" y="4421119"/>
            <a:ext cx="1100138" cy="590550"/>
          </a:xfrm>
          <a:prstGeom prst="curvedConnector2">
            <a:avLst/>
          </a:prstGeom>
          <a:noFill/>
          <a:ln w="25400">
            <a:solidFill>
              <a:srgbClr val="33CCCC"/>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Text Box 40"/>
          <p:cNvSpPr txBox="1">
            <a:spLocks noChangeArrowheads="1"/>
          </p:cNvSpPr>
          <p:nvPr/>
        </p:nvSpPr>
        <p:spPr bwMode="auto">
          <a:xfrm>
            <a:off x="5213485" y="3640069"/>
            <a:ext cx="31983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latin typeface="Times New Roman" panose="02020603050405020304" pitchFamily="18" charset="0"/>
                <a:cs typeface="Times New Roman" panose="02020603050405020304" pitchFamily="18" charset="0"/>
              </a:rPr>
              <a:t>“Shashank Sudarshan Database”</a:t>
            </a:r>
          </a:p>
        </p:txBody>
      </p:sp>
      <p:grpSp>
        <p:nvGrpSpPr>
          <p:cNvPr id="2" name="Group 1"/>
          <p:cNvGrpSpPr/>
          <p:nvPr/>
        </p:nvGrpSpPr>
        <p:grpSpPr>
          <a:xfrm>
            <a:off x="6382020" y="4335597"/>
            <a:ext cx="1600200" cy="1524000"/>
            <a:chOff x="6966085" y="4786244"/>
            <a:chExt cx="1600200" cy="1524000"/>
          </a:xfrm>
        </p:grpSpPr>
        <p:sp>
          <p:nvSpPr>
            <p:cNvPr id="56" name="Text Box 34"/>
            <p:cNvSpPr txBox="1">
              <a:spLocks noChangeArrowheads="1"/>
            </p:cNvSpPr>
            <p:nvPr/>
          </p:nvSpPr>
          <p:spPr bwMode="auto">
            <a:xfrm>
              <a:off x="7674484" y="5211694"/>
              <a:ext cx="71045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a:solidFill>
                    <a:schemeClr val="tx2"/>
                  </a:solidFill>
                  <a:latin typeface="Times New Roman" panose="02020603050405020304" pitchFamily="18" charset="0"/>
                  <a:cs typeface="Times New Roman" panose="02020603050405020304" pitchFamily="18" charset="0"/>
                </a:rPr>
                <a:t>author</a:t>
              </a:r>
            </a:p>
          </p:txBody>
        </p:sp>
        <p:sp>
          <p:nvSpPr>
            <p:cNvPr id="57" name="Text Box 35"/>
            <p:cNvSpPr txBox="1">
              <a:spLocks noChangeArrowheads="1"/>
            </p:cNvSpPr>
            <p:nvPr/>
          </p:nvSpPr>
          <p:spPr bwMode="auto">
            <a:xfrm>
              <a:off x="7662911" y="5897494"/>
              <a:ext cx="6415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a:solidFill>
                    <a:schemeClr val="tx2"/>
                  </a:solidFill>
                  <a:latin typeface="Times New Roman" panose="02020603050405020304" pitchFamily="18" charset="0"/>
                  <a:cs typeface="Times New Roman" panose="02020603050405020304" pitchFamily="18" charset="0"/>
                </a:rPr>
                <a:t>paper</a:t>
              </a:r>
            </a:p>
          </p:txBody>
        </p:sp>
        <p:sp>
          <p:nvSpPr>
            <p:cNvPr id="58" name="Text Box 36"/>
            <p:cNvSpPr txBox="1">
              <a:spLocks noChangeArrowheads="1"/>
            </p:cNvSpPr>
            <p:nvPr/>
          </p:nvSpPr>
          <p:spPr bwMode="auto">
            <a:xfrm>
              <a:off x="7651574" y="5554594"/>
              <a:ext cx="68800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a:solidFill>
                    <a:schemeClr val="tx2"/>
                  </a:solidFill>
                  <a:latin typeface="Times New Roman" panose="02020603050405020304" pitchFamily="18" charset="0"/>
                  <a:cs typeface="Times New Roman" panose="02020603050405020304" pitchFamily="18" charset="0"/>
                </a:rPr>
                <a:t>writes</a:t>
              </a:r>
            </a:p>
          </p:txBody>
        </p:sp>
        <p:sp>
          <p:nvSpPr>
            <p:cNvPr id="59" name="Rectangle 37"/>
            <p:cNvSpPr>
              <a:spLocks noChangeArrowheads="1"/>
            </p:cNvSpPr>
            <p:nvPr/>
          </p:nvSpPr>
          <p:spPr bwMode="auto">
            <a:xfrm>
              <a:off x="6978785" y="4786244"/>
              <a:ext cx="1587500" cy="1524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0" name="Line 38"/>
            <p:cNvSpPr>
              <a:spLocks noChangeShapeType="1"/>
            </p:cNvSpPr>
            <p:nvPr/>
          </p:nvSpPr>
          <p:spPr bwMode="auto">
            <a:xfrm>
              <a:off x="6978785" y="5167244"/>
              <a:ext cx="15875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imes New Roman" panose="02020603050405020304" pitchFamily="18" charset="0"/>
                <a:cs typeface="Times New Roman" panose="02020603050405020304" pitchFamily="18" charset="0"/>
              </a:endParaRPr>
            </a:p>
          </p:txBody>
        </p:sp>
        <p:sp>
          <p:nvSpPr>
            <p:cNvPr id="61" name="Text Box 39"/>
            <p:cNvSpPr txBox="1">
              <a:spLocks noChangeArrowheads="1"/>
            </p:cNvSpPr>
            <p:nvPr/>
          </p:nvSpPr>
          <p:spPr bwMode="auto">
            <a:xfrm>
              <a:off x="6966085" y="4832282"/>
              <a:ext cx="139653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solidFill>
                    <a:schemeClr val="tx2"/>
                  </a:solidFill>
                  <a:latin typeface="Times New Roman" panose="02020603050405020304" pitchFamily="18" charset="0"/>
                  <a:cs typeface="Times New Roman" panose="02020603050405020304" pitchFamily="18" charset="0"/>
                </a:rPr>
                <a:t>Schema Legend</a:t>
              </a:r>
            </a:p>
          </p:txBody>
        </p:sp>
        <p:sp>
          <p:nvSpPr>
            <p:cNvPr id="63" name="Rectangle 41"/>
            <p:cNvSpPr>
              <a:spLocks noChangeArrowheads="1"/>
            </p:cNvSpPr>
            <p:nvPr/>
          </p:nvSpPr>
          <p:spPr bwMode="auto">
            <a:xfrm>
              <a:off x="7178810" y="5976869"/>
              <a:ext cx="3810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4" name="Rectangle 42"/>
            <p:cNvSpPr>
              <a:spLocks noChangeArrowheads="1"/>
            </p:cNvSpPr>
            <p:nvPr/>
          </p:nvSpPr>
          <p:spPr bwMode="auto">
            <a:xfrm>
              <a:off x="7178810" y="5291069"/>
              <a:ext cx="381000" cy="228600"/>
            </a:xfrm>
            <a:prstGeom prst="rect">
              <a:avLst/>
            </a:prstGeom>
            <a:solidFill>
              <a:srgbClr val="DAE32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5" name="Rectangle 43"/>
            <p:cNvSpPr>
              <a:spLocks noChangeArrowheads="1"/>
            </p:cNvSpPr>
            <p:nvPr/>
          </p:nvSpPr>
          <p:spPr bwMode="auto">
            <a:xfrm>
              <a:off x="7178810" y="5638732"/>
              <a:ext cx="381000" cy="228600"/>
            </a:xfrm>
            <a:prstGeom prst="rect">
              <a:avLst/>
            </a:prstGeom>
            <a:solidFill>
              <a:srgbClr val="C9CAC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grpSp>
      <p:sp>
        <p:nvSpPr>
          <p:cNvPr id="66" name="Rectangle 44"/>
          <p:cNvSpPr>
            <a:spLocks noChangeArrowheads="1"/>
          </p:cNvSpPr>
          <p:nvPr/>
        </p:nvSpPr>
        <p:spPr bwMode="auto">
          <a:xfrm>
            <a:off x="2482985" y="5037069"/>
            <a:ext cx="381000" cy="228600"/>
          </a:xfrm>
          <a:prstGeom prst="rect">
            <a:avLst/>
          </a:prstGeom>
          <a:solidFill>
            <a:srgbClr val="C9CAC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7" name="Rectangle 45"/>
          <p:cNvSpPr>
            <a:spLocks noChangeArrowheads="1"/>
          </p:cNvSpPr>
          <p:nvPr/>
        </p:nvSpPr>
        <p:spPr bwMode="auto">
          <a:xfrm>
            <a:off x="3740285" y="5037069"/>
            <a:ext cx="381000" cy="228600"/>
          </a:xfrm>
          <a:prstGeom prst="rect">
            <a:avLst/>
          </a:prstGeom>
          <a:solidFill>
            <a:srgbClr val="C9CAC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8" name="Rectangle 46"/>
          <p:cNvSpPr>
            <a:spLocks noChangeArrowheads="1"/>
          </p:cNvSpPr>
          <p:nvPr/>
        </p:nvSpPr>
        <p:spPr bwMode="auto">
          <a:xfrm>
            <a:off x="4743585" y="5037069"/>
            <a:ext cx="381000" cy="228600"/>
          </a:xfrm>
          <a:prstGeom prst="rect">
            <a:avLst/>
          </a:prstGeom>
          <a:solidFill>
            <a:srgbClr val="C9CAC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9" name="Text Box 47"/>
          <p:cNvSpPr txBox="1">
            <a:spLocks noChangeArrowheads="1"/>
          </p:cNvSpPr>
          <p:nvPr/>
        </p:nvSpPr>
        <p:spPr bwMode="auto">
          <a:xfrm>
            <a:off x="1060585" y="4681469"/>
            <a:ext cx="10310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latin typeface="Times New Roman" panose="02020603050405020304" pitchFamily="18" charset="0"/>
                <a:cs typeface="Times New Roman" panose="02020603050405020304" pitchFamily="18" charset="0"/>
              </a:rPr>
              <a:t>Database</a:t>
            </a:r>
          </a:p>
        </p:txBody>
      </p:sp>
      <p:sp>
        <p:nvSpPr>
          <p:cNvPr id="70" name="Text Box 48"/>
          <p:cNvSpPr txBox="1">
            <a:spLocks noChangeArrowheads="1"/>
          </p:cNvSpPr>
          <p:nvPr/>
        </p:nvSpPr>
        <p:spPr bwMode="auto">
          <a:xfrm>
            <a:off x="2089285" y="5730807"/>
            <a:ext cx="1069524" cy="369332"/>
          </a:xfrm>
          <a:prstGeom prst="rect">
            <a:avLst/>
          </a:prstGeom>
          <a:solidFill>
            <a:srgbClr val="DAE32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latin typeface="Times New Roman" panose="02020603050405020304" pitchFamily="18" charset="0"/>
                <a:cs typeface="Times New Roman" panose="02020603050405020304" pitchFamily="18" charset="0"/>
              </a:rPr>
              <a:t>Shashank</a:t>
            </a:r>
          </a:p>
        </p:txBody>
      </p:sp>
      <p:sp>
        <p:nvSpPr>
          <p:cNvPr id="71" name="Text Box 49"/>
          <p:cNvSpPr txBox="1">
            <a:spLocks noChangeArrowheads="1"/>
          </p:cNvSpPr>
          <p:nvPr/>
        </p:nvSpPr>
        <p:spPr bwMode="auto">
          <a:xfrm>
            <a:off x="3806960" y="5751444"/>
            <a:ext cx="1146468" cy="369332"/>
          </a:xfrm>
          <a:prstGeom prst="rect">
            <a:avLst/>
          </a:prstGeom>
          <a:solidFill>
            <a:srgbClr val="DAE32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latin typeface="Times New Roman" panose="02020603050405020304" pitchFamily="18" charset="0"/>
                <a:cs typeface="Times New Roman" panose="02020603050405020304" pitchFamily="18" charset="0"/>
              </a:rPr>
              <a:t>Sudarshan</a:t>
            </a:r>
          </a:p>
        </p:txBody>
      </p:sp>
      <p:sp>
        <p:nvSpPr>
          <p:cNvPr id="72" name="Text Box 50"/>
          <p:cNvSpPr txBox="1">
            <a:spLocks noChangeArrowheads="1"/>
          </p:cNvSpPr>
          <p:nvPr/>
        </p:nvSpPr>
        <p:spPr bwMode="auto">
          <a:xfrm>
            <a:off x="2127385" y="4213157"/>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Times New Roman" panose="02020603050405020304" pitchFamily="18" charset="0"/>
                <a:cs typeface="Times New Roman" panose="02020603050405020304" pitchFamily="18" charset="0"/>
              </a:rPr>
              <a:t>…</a:t>
            </a:r>
          </a:p>
        </p:txBody>
      </p:sp>
      <p:sp>
        <p:nvSpPr>
          <p:cNvPr id="73" name="Rectangle 51"/>
          <p:cNvSpPr>
            <a:spLocks noChangeArrowheads="1"/>
          </p:cNvSpPr>
          <p:nvPr/>
        </p:nvSpPr>
        <p:spPr bwMode="auto">
          <a:xfrm>
            <a:off x="1276485" y="4198869"/>
            <a:ext cx="16764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4" name="Line 52"/>
          <p:cNvSpPr>
            <a:spLocks noChangeShapeType="1"/>
          </p:cNvSpPr>
          <p:nvPr/>
        </p:nvSpPr>
        <p:spPr bwMode="auto">
          <a:xfrm>
            <a:off x="2673485" y="3614669"/>
            <a:ext cx="0" cy="68580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imes New Roman" panose="02020603050405020304" pitchFamily="18" charset="0"/>
              <a:cs typeface="Times New Roman" panose="02020603050405020304" pitchFamily="18" charset="0"/>
            </a:endParaRPr>
          </a:p>
        </p:txBody>
      </p:sp>
      <p:sp>
        <p:nvSpPr>
          <p:cNvPr id="75" name="Line 53"/>
          <p:cNvSpPr>
            <a:spLocks noChangeShapeType="1"/>
          </p:cNvSpPr>
          <p:nvPr/>
        </p:nvSpPr>
        <p:spPr bwMode="auto">
          <a:xfrm>
            <a:off x="1987685" y="3627369"/>
            <a:ext cx="0" cy="68580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imes New Roman" panose="02020603050405020304" pitchFamily="18" charset="0"/>
              <a:cs typeface="Times New Roman" panose="02020603050405020304" pitchFamily="18" charset="0"/>
            </a:endParaRPr>
          </a:p>
        </p:txBody>
      </p:sp>
      <p:sp>
        <p:nvSpPr>
          <p:cNvPr id="76" name="Line 54"/>
          <p:cNvSpPr>
            <a:spLocks noChangeShapeType="1"/>
          </p:cNvSpPr>
          <p:nvPr/>
        </p:nvSpPr>
        <p:spPr bwMode="auto">
          <a:xfrm>
            <a:off x="1551123" y="3614669"/>
            <a:ext cx="0" cy="68580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imes New Roman" panose="02020603050405020304" pitchFamily="18" charset="0"/>
              <a:cs typeface="Times New Roman" panose="02020603050405020304" pitchFamily="18" charset="0"/>
            </a:endParaRPr>
          </a:p>
        </p:txBody>
      </p:sp>
      <p:sp>
        <p:nvSpPr>
          <p:cNvPr id="77" name="Rectangle 55"/>
          <p:cNvSpPr>
            <a:spLocks noChangeArrowheads="1"/>
          </p:cNvSpPr>
          <p:nvPr/>
        </p:nvSpPr>
        <p:spPr bwMode="auto">
          <a:xfrm>
            <a:off x="1354273" y="4317932"/>
            <a:ext cx="3810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8" name="Rectangle 56"/>
          <p:cNvSpPr>
            <a:spLocks noChangeArrowheads="1"/>
          </p:cNvSpPr>
          <p:nvPr/>
        </p:nvSpPr>
        <p:spPr bwMode="auto">
          <a:xfrm>
            <a:off x="1797185" y="4317932"/>
            <a:ext cx="3810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chemeClr val="accent1"/>
              </a:solidFill>
              <a:latin typeface="Times New Roman" panose="02020603050405020304" pitchFamily="18" charset="0"/>
              <a:cs typeface="Times New Roman" panose="02020603050405020304" pitchFamily="18" charset="0"/>
            </a:endParaRPr>
          </a:p>
        </p:txBody>
      </p:sp>
      <p:sp>
        <p:nvSpPr>
          <p:cNvPr id="79" name="Rectangle 57"/>
          <p:cNvSpPr>
            <a:spLocks noChangeArrowheads="1"/>
          </p:cNvSpPr>
          <p:nvPr/>
        </p:nvSpPr>
        <p:spPr bwMode="auto">
          <a:xfrm>
            <a:off x="2482985" y="4322694"/>
            <a:ext cx="3810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pPr>
              <a:defRPr/>
            </a:pPr>
            <a:fld id="{A1D442EF-3B18-4B98-A531-9906D68737B3}" type="slidenum">
              <a:rPr lang="en-US" altLang="zh-CN" smtClean="0">
                <a:solidFill>
                  <a:srgbClr val="000000"/>
                </a:solidFill>
              </a:rPr>
              <a:pPr>
                <a:defRPr/>
              </a:pPr>
              <a:t>35</a:t>
            </a:fld>
            <a:endParaRPr lang="en-US" altLang="zh-CN" dirty="0">
              <a:solidFill>
                <a:srgbClr val="000000"/>
              </a:solidFill>
            </a:endParaRPr>
          </a:p>
        </p:txBody>
      </p:sp>
    </p:spTree>
    <p:extLst>
      <p:ext uri="{BB962C8B-B14F-4D97-AF65-F5344CB8AC3E}">
        <p14:creationId xmlns:p14="http://schemas.microsoft.com/office/powerpoint/2010/main" val="1881461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down)">
                                      <p:cBhvr>
                                        <p:cTn id="7" dur="500"/>
                                        <p:tgtEl>
                                          <p:spTgt spid="7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4"/>
                                        </p:tgtEl>
                                        <p:attrNameLst>
                                          <p:attrName>style.visibility</p:attrName>
                                        </p:attrNameLst>
                                      </p:cBhvr>
                                      <p:to>
                                        <p:strVal val="visible"/>
                                      </p:to>
                                    </p:set>
                                    <p:animEffect transition="in" filter="wipe(down)">
                                      <p:cBhvr>
                                        <p:cTn id="10" dur="500"/>
                                        <p:tgtEl>
                                          <p:spTgt spid="7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animEffect transition="in" filter="wipe(down)">
                                      <p:cBhvr>
                                        <p:cTn id="13" dur="500"/>
                                        <p:tgtEl>
                                          <p:spTgt spid="75"/>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dissolve">
                                      <p:cBhvr>
                                        <p:cTn id="17" dur="500"/>
                                        <p:tgtEl>
                                          <p:spTgt spid="51"/>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dissolve">
                                      <p:cBhvr>
                                        <p:cTn id="20" dur="500"/>
                                        <p:tgtEl>
                                          <p:spTgt spid="52"/>
                                        </p:tgtEl>
                                      </p:cBhvr>
                                    </p:animEffect>
                                  </p:childTnLst>
                                </p:cTn>
                              </p:par>
                            </p:childTnLst>
                          </p:cTn>
                        </p:par>
                      </p:childTnLst>
                    </p:cTn>
                  </p:par>
                  <p:par>
                    <p:cTn id="21" fill="hold">
                      <p:stCondLst>
                        <p:cond delay="indefinite"/>
                      </p:stCondLst>
                      <p:childTnLst>
                        <p:par>
                          <p:cTn id="22" fill="hold">
                            <p:stCondLst>
                              <p:cond delay="0"/>
                            </p:stCondLst>
                            <p:childTnLst>
                              <p:par>
                                <p:cTn id="23" presetID="7" presetClass="emph" presetSubtype="2" fill="hold" nodeType="clickEffect">
                                  <p:stCondLst>
                                    <p:cond delay="0"/>
                                  </p:stCondLst>
                                  <p:childTnLst>
                                    <p:animClr clrSpc="rgb" dir="cw">
                                      <p:cBhvr>
                                        <p:cTn id="24" dur="1000" fill="hold"/>
                                        <p:tgtEl>
                                          <p:spTgt spid="43"/>
                                        </p:tgtEl>
                                        <p:attrNameLst>
                                          <p:attrName>stroke.color</p:attrName>
                                        </p:attrNameLst>
                                      </p:cBhvr>
                                      <p:to>
                                        <a:schemeClr val="tx1"/>
                                      </p:to>
                                    </p:animClr>
                                    <p:set>
                                      <p:cBhvr>
                                        <p:cTn id="25" dur="1000" fill="hold"/>
                                        <p:tgtEl>
                                          <p:spTgt spid="43"/>
                                        </p:tgtEl>
                                        <p:attrNameLst>
                                          <p:attrName>stroke.on</p:attrName>
                                        </p:attrNameLst>
                                      </p:cBhvr>
                                      <p:to>
                                        <p:strVal val="true"/>
                                      </p:to>
                                    </p:set>
                                  </p:childTnLst>
                                </p:cTn>
                              </p:par>
                              <p:par>
                                <p:cTn id="26" presetID="22" presetClass="entr" presetSubtype="4" fill="hold"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wipe(down)">
                                      <p:cBhvr>
                                        <p:cTn id="28" dur="500"/>
                                        <p:tgtEl>
                                          <p:spTgt spid="46"/>
                                        </p:tgtEl>
                                      </p:cBhvr>
                                    </p:animEffect>
                                  </p:childTnLst>
                                </p:cTn>
                              </p:par>
                              <p:par>
                                <p:cTn id="29" presetID="7" presetClass="emph" presetSubtype="2" fill="hold" nodeType="withEffect">
                                  <p:stCondLst>
                                    <p:cond delay="0"/>
                                  </p:stCondLst>
                                  <p:childTnLst>
                                    <p:animClr clrSpc="rgb" dir="cw">
                                      <p:cBhvr>
                                        <p:cTn id="30" dur="1000" fill="hold"/>
                                        <p:tgtEl>
                                          <p:spTgt spid="45"/>
                                        </p:tgtEl>
                                        <p:attrNameLst>
                                          <p:attrName>stroke.color</p:attrName>
                                        </p:attrNameLst>
                                      </p:cBhvr>
                                      <p:to>
                                        <a:schemeClr val="tx1"/>
                                      </p:to>
                                    </p:animClr>
                                    <p:set>
                                      <p:cBhvr>
                                        <p:cTn id="31" dur="1000" fill="hold"/>
                                        <p:tgtEl>
                                          <p:spTgt spid="45"/>
                                        </p:tgtEl>
                                        <p:attrNameLst>
                                          <p:attrName>stroke.on</p:attrName>
                                        </p:attrNameLst>
                                      </p:cBhvr>
                                      <p:to>
                                        <p:strVal val="true"/>
                                      </p:to>
                                    </p:set>
                                  </p:childTnLst>
                                </p:cTn>
                              </p:par>
                              <p:par>
                                <p:cTn id="32" presetID="9" presetClass="entr" presetSubtype="0" fill="hold" grpId="0" nodeType="with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dissolve">
                                      <p:cBhvr>
                                        <p:cTn id="34" dur="500"/>
                                        <p:tgtEl>
                                          <p:spTgt spid="44"/>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dissolve">
                                      <p:cBhvr>
                                        <p:cTn id="37" dur="500"/>
                                        <p:tgtEl>
                                          <p:spTgt spid="6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wipe(down)">
                                      <p:cBhvr>
                                        <p:cTn id="42" dur="500"/>
                                        <p:tgtEl>
                                          <p:spTgt spid="48"/>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animEffect transition="in" filter="wipe(down)">
                                      <p:cBhvr>
                                        <p:cTn id="45" dur="500"/>
                                        <p:tgtEl>
                                          <p:spTgt spid="49"/>
                                        </p:tgtEl>
                                      </p:cBhvr>
                                    </p:animEffect>
                                  </p:childTnLst>
                                </p:cTn>
                              </p:par>
                            </p:childTnLst>
                          </p:cTn>
                        </p:par>
                        <p:par>
                          <p:cTn id="46" fill="hold">
                            <p:stCondLst>
                              <p:cond delay="500"/>
                            </p:stCondLst>
                            <p:childTnLst>
                              <p:par>
                                <p:cTn id="47" presetID="9" presetClass="entr" presetSubtype="0" fill="hold" grpId="0" nodeType="after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dissolve">
                                      <p:cBhvr>
                                        <p:cTn id="49" dur="500"/>
                                        <p:tgtEl>
                                          <p:spTgt spid="47"/>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dissolve">
                                      <p:cBhvr>
                                        <p:cTn id="52" dur="500"/>
                                        <p:tgtEl>
                                          <p:spTgt spid="5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dissolve">
                                      <p:cBhvr>
                                        <p:cTn id="55" dur="500"/>
                                        <p:tgtEl>
                                          <p:spTgt spid="54"/>
                                        </p:tgtEl>
                                      </p:cBhvr>
                                    </p:animEffect>
                                  </p:childTnLst>
                                </p:cTn>
                              </p:par>
                            </p:childTnLst>
                          </p:cTn>
                        </p:par>
                      </p:childTnLst>
                    </p:cTn>
                  </p:par>
                  <p:par>
                    <p:cTn id="56" fill="hold">
                      <p:stCondLst>
                        <p:cond delay="indefinite"/>
                      </p:stCondLst>
                      <p:childTnLst>
                        <p:par>
                          <p:cTn id="57" fill="hold">
                            <p:stCondLst>
                              <p:cond delay="0"/>
                            </p:stCondLst>
                            <p:childTnLst>
                              <p:par>
                                <p:cTn id="58" presetID="7" presetClass="emph" presetSubtype="2" fill="hold" nodeType="clickEffect">
                                  <p:stCondLst>
                                    <p:cond delay="0"/>
                                  </p:stCondLst>
                                  <p:childTnLst>
                                    <p:animClr clrSpc="rgb" dir="cw">
                                      <p:cBhvr>
                                        <p:cTn id="59" dur="1000" fill="hold"/>
                                        <p:tgtEl>
                                          <p:spTgt spid="42"/>
                                        </p:tgtEl>
                                        <p:attrNameLst>
                                          <p:attrName>stroke.color</p:attrName>
                                        </p:attrNameLst>
                                      </p:cBhvr>
                                      <p:to>
                                        <a:schemeClr val="tx1"/>
                                      </p:to>
                                    </p:animClr>
                                    <p:set>
                                      <p:cBhvr>
                                        <p:cTn id="60" dur="1000" fill="hold"/>
                                        <p:tgtEl>
                                          <p:spTgt spid="42"/>
                                        </p:tgtEl>
                                        <p:attrNameLst>
                                          <p:attrName>stroke.on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55"/>
                                        </p:tgtEl>
                                        <p:attrNameLst>
                                          <p:attrName>style.visibility</p:attrName>
                                        </p:attrNameLst>
                                      </p:cBhvr>
                                      <p:to>
                                        <p:strVal val="visible"/>
                                      </p:to>
                                    </p:set>
                                    <p:animEffect transition="in" filter="wipe(up)">
                                      <p:cBhvr>
                                        <p:cTn id="65"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7" grpId="0"/>
      <p:bldP spid="48" grpId="0" animBg="1"/>
      <p:bldP spid="49" grpId="0" animBg="1"/>
      <p:bldP spid="51" grpId="0" animBg="1"/>
      <p:bldP spid="52" grpId="0" animBg="1"/>
      <p:bldP spid="53" grpId="0" animBg="1"/>
      <p:bldP spid="54" grpId="0" animBg="1"/>
      <p:bldP spid="68" grpId="0" animBg="1"/>
      <p:bldP spid="74" grpId="0" animBg="1"/>
      <p:bldP spid="75" grpId="0" animBg="1"/>
      <p:bldP spid="7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en-US" altLang="en-US">
                <a:latin typeface="Times New Roman" panose="02020603050405020304" pitchFamily="18" charset="0"/>
                <a:cs typeface="Times New Roman" panose="02020603050405020304" pitchFamily="18" charset="0"/>
              </a:rPr>
              <a:t>Bidir Search: Issues</a:t>
            </a:r>
          </a:p>
        </p:txBody>
      </p:sp>
      <p:sp>
        <p:nvSpPr>
          <p:cNvPr id="320515" name="Rectangle 3"/>
          <p:cNvSpPr>
            <a:spLocks noGrp="1" noChangeArrowheads="1"/>
          </p:cNvSpPr>
          <p:nvPr>
            <p:ph type="body" idx="1"/>
          </p:nvPr>
        </p:nvSpPr>
        <p:spPr/>
        <p:txBody>
          <a:bodyPr/>
          <a:lstStyle/>
          <a:p>
            <a:pPr algn="just"/>
            <a:r>
              <a:rPr lang="en-US" altLang="en-US" dirty="0" smtClean="0">
                <a:latin typeface="Times New Roman" panose="02020603050405020304" pitchFamily="18" charset="0"/>
                <a:cs typeface="Times New Roman" panose="02020603050405020304" pitchFamily="18" charset="0"/>
              </a:rPr>
              <a:t>What </a:t>
            </a:r>
            <a:r>
              <a:rPr lang="en-US" altLang="en-US" dirty="0">
                <a:latin typeface="Times New Roman" panose="02020603050405020304" pitchFamily="18" charset="0"/>
                <a:cs typeface="Times New Roman" panose="02020603050405020304" pitchFamily="18" charset="0"/>
              </a:rPr>
              <a:t>should threshold for not expanding be?</a:t>
            </a:r>
          </a:p>
          <a:p>
            <a:pPr lvl="1" algn="just"/>
            <a:r>
              <a:rPr lang="en-US" altLang="en-US" dirty="0" smtClean="0">
                <a:latin typeface="Times New Roman" panose="02020603050405020304" pitchFamily="18" charset="0"/>
                <a:cs typeface="Times New Roman" panose="02020603050405020304" pitchFamily="18" charset="0"/>
              </a:rPr>
              <a:t>Solution</a:t>
            </a:r>
            <a:r>
              <a:rPr lang="en-US" altLang="en-US" dirty="0">
                <a:latin typeface="Times New Roman" panose="02020603050405020304" pitchFamily="18" charset="0"/>
                <a:cs typeface="Times New Roman" panose="02020603050405020304" pitchFamily="18" charset="0"/>
              </a:rPr>
              <a:t>: prioritize expansion of nodes based on </a:t>
            </a:r>
            <a:r>
              <a:rPr lang="en-US" altLang="en-US" dirty="0">
                <a:solidFill>
                  <a:srgbClr val="0033CC"/>
                </a:solidFill>
                <a:latin typeface="Times New Roman" panose="02020603050405020304" pitchFamily="18" charset="0"/>
                <a:cs typeface="Times New Roman" panose="02020603050405020304" pitchFamily="18" charset="0"/>
              </a:rPr>
              <a:t>spreading activation</a:t>
            </a:r>
            <a:r>
              <a:rPr lang="en-US" altLang="en-US" dirty="0">
                <a:latin typeface="Times New Roman" panose="02020603050405020304" pitchFamily="18" charset="0"/>
                <a:cs typeface="Times New Roman" panose="02020603050405020304" pitchFamily="18" charset="0"/>
              </a:rPr>
              <a:t>  </a:t>
            </a:r>
          </a:p>
          <a:p>
            <a:pPr lvl="2" algn="just"/>
            <a:r>
              <a:rPr lang="en-US" altLang="en-US" dirty="0" smtClean="0">
                <a:latin typeface="Times New Roman" panose="02020603050405020304" pitchFamily="18" charset="0"/>
                <a:cs typeface="Times New Roman" panose="02020603050405020304" pitchFamily="18" charset="0"/>
              </a:rPr>
              <a:t>To </a:t>
            </a:r>
            <a:r>
              <a:rPr lang="en-US" altLang="en-US" dirty="0">
                <a:latin typeface="Times New Roman" panose="02020603050405020304" pitchFamily="18" charset="0"/>
                <a:cs typeface="Times New Roman" panose="02020603050405020304" pitchFamily="18" charset="0"/>
              </a:rPr>
              <a:t>penalize frequent keywords and bushy </a:t>
            </a:r>
            <a:r>
              <a:rPr lang="en-US" altLang="en-US" dirty="0" smtClean="0">
                <a:latin typeface="Times New Roman" panose="02020603050405020304" pitchFamily="18" charset="0"/>
                <a:cs typeface="Times New Roman" panose="02020603050405020304" pitchFamily="18" charset="0"/>
              </a:rPr>
              <a:t>tree</a:t>
            </a:r>
            <a:endParaRPr lang="en-US" alt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609600" y="4114800"/>
            <a:ext cx="8221494" cy="584775"/>
          </a:xfrm>
          <a:prstGeom prst="rect">
            <a:avLst/>
          </a:prstGeom>
          <a:ln>
            <a:solidFill>
              <a:schemeClr val="tx1"/>
            </a:solidFill>
          </a:ln>
        </p:spPr>
        <p:txBody>
          <a:bodyPr wrap="square">
            <a:spAutoFit/>
          </a:bodyPr>
          <a:lstStyle/>
          <a:p>
            <a:pPr algn="just"/>
            <a:r>
              <a:rPr lang="en-US" sz="1600" dirty="0" smtClean="0">
                <a:solidFill>
                  <a:srgbClr val="000000"/>
                </a:solidFill>
                <a:latin typeface="Times New Roman" panose="02020603050405020304" pitchFamily="18" charset="0"/>
                <a:cs typeface="Times New Roman" panose="02020603050405020304" pitchFamily="18" charset="0"/>
              </a:rPr>
              <a:t>V. </a:t>
            </a:r>
            <a:r>
              <a:rPr lang="en-US" sz="1600" dirty="0" err="1">
                <a:solidFill>
                  <a:srgbClr val="000000"/>
                </a:solidFill>
                <a:latin typeface="Times New Roman" panose="02020603050405020304" pitchFamily="18" charset="0"/>
                <a:cs typeface="Times New Roman" panose="02020603050405020304" pitchFamily="18" charset="0"/>
              </a:rPr>
              <a:t>Kacholia</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smtClean="0">
                <a:solidFill>
                  <a:srgbClr val="000000"/>
                </a:solidFill>
                <a:latin typeface="Times New Roman" panose="02020603050405020304" pitchFamily="18" charset="0"/>
                <a:cs typeface="Times New Roman" panose="02020603050405020304" pitchFamily="18" charset="0"/>
              </a:rPr>
              <a:t>S. </a:t>
            </a:r>
            <a:r>
              <a:rPr lang="en-US" sz="1600" dirty="0" err="1">
                <a:solidFill>
                  <a:srgbClr val="000000"/>
                </a:solidFill>
                <a:latin typeface="Times New Roman" panose="02020603050405020304" pitchFamily="18" charset="0"/>
                <a:cs typeface="Times New Roman" panose="02020603050405020304" pitchFamily="18" charset="0"/>
              </a:rPr>
              <a:t>Pandit</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smtClean="0">
                <a:solidFill>
                  <a:srgbClr val="000000"/>
                </a:solidFill>
                <a:latin typeface="Times New Roman" panose="02020603050405020304" pitchFamily="18" charset="0"/>
                <a:cs typeface="Times New Roman" panose="02020603050405020304" pitchFamily="18" charset="0"/>
              </a:rPr>
              <a:t>S. </a:t>
            </a:r>
            <a:r>
              <a:rPr lang="en-US" sz="1600" dirty="0" err="1">
                <a:solidFill>
                  <a:srgbClr val="000000"/>
                </a:solidFill>
                <a:latin typeface="Times New Roman" panose="02020603050405020304" pitchFamily="18" charset="0"/>
                <a:cs typeface="Times New Roman" panose="02020603050405020304" pitchFamily="18" charset="0"/>
              </a:rPr>
              <a:t>Chakrabarti</a:t>
            </a:r>
            <a:r>
              <a:rPr lang="en-US" sz="1600" dirty="0">
                <a:solidFill>
                  <a:srgbClr val="000000"/>
                </a:solidFill>
                <a:latin typeface="Times New Roman" panose="02020603050405020304" pitchFamily="18" charset="0"/>
                <a:cs typeface="Times New Roman" panose="02020603050405020304" pitchFamily="18" charset="0"/>
              </a:rPr>
              <a:t>, S. </a:t>
            </a:r>
            <a:r>
              <a:rPr lang="en-US" sz="1600" dirty="0" err="1">
                <a:solidFill>
                  <a:srgbClr val="000000"/>
                </a:solidFill>
                <a:latin typeface="Times New Roman" panose="02020603050405020304" pitchFamily="18" charset="0"/>
                <a:cs typeface="Times New Roman" panose="02020603050405020304" pitchFamily="18" charset="0"/>
              </a:rPr>
              <a:t>Sudarshan</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smtClean="0">
                <a:solidFill>
                  <a:srgbClr val="000000"/>
                </a:solidFill>
                <a:latin typeface="Times New Roman" panose="02020603050405020304" pitchFamily="18" charset="0"/>
                <a:cs typeface="Times New Roman" panose="02020603050405020304" pitchFamily="18" charset="0"/>
              </a:rPr>
              <a:t>R. </a:t>
            </a:r>
            <a:r>
              <a:rPr lang="en-US" sz="1600" dirty="0">
                <a:solidFill>
                  <a:srgbClr val="000000"/>
                </a:solidFill>
                <a:latin typeface="Times New Roman" panose="02020603050405020304" pitchFamily="18" charset="0"/>
                <a:cs typeface="Times New Roman" panose="02020603050405020304" pitchFamily="18" charset="0"/>
              </a:rPr>
              <a:t>Desai, and </a:t>
            </a:r>
            <a:r>
              <a:rPr lang="en-US" sz="1600" dirty="0" smtClean="0">
                <a:solidFill>
                  <a:srgbClr val="000000"/>
                </a:solidFill>
                <a:latin typeface="Times New Roman" panose="02020603050405020304" pitchFamily="18" charset="0"/>
                <a:cs typeface="Times New Roman" panose="02020603050405020304" pitchFamily="18" charset="0"/>
              </a:rPr>
              <a:t>H. </a:t>
            </a:r>
            <a:r>
              <a:rPr lang="en-US" sz="1600" dirty="0" err="1" smtClean="0">
                <a:solidFill>
                  <a:srgbClr val="000000"/>
                </a:solidFill>
                <a:latin typeface="Times New Roman" panose="02020603050405020304" pitchFamily="18" charset="0"/>
                <a:cs typeface="Times New Roman" panose="02020603050405020304" pitchFamily="18" charset="0"/>
              </a:rPr>
              <a:t>Karambelkar</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smtClean="0">
                <a:solidFill>
                  <a:srgbClr val="000000"/>
                </a:solidFill>
                <a:latin typeface="Times New Roman" panose="02020603050405020304" pitchFamily="18" charset="0"/>
                <a:cs typeface="Times New Roman" panose="02020603050405020304" pitchFamily="18" charset="0"/>
              </a:rPr>
              <a:t>Bidirectional </a:t>
            </a:r>
            <a:r>
              <a:rPr lang="en-US" sz="1600" dirty="0">
                <a:solidFill>
                  <a:srgbClr val="000000"/>
                </a:solidFill>
                <a:latin typeface="Times New Roman" panose="02020603050405020304" pitchFamily="18" charset="0"/>
                <a:cs typeface="Times New Roman" panose="02020603050405020304" pitchFamily="18" charset="0"/>
              </a:rPr>
              <a:t>expansion for keyword search on graph databases. In </a:t>
            </a:r>
            <a:r>
              <a:rPr lang="en-US" sz="1600" i="1" dirty="0" smtClean="0">
                <a:solidFill>
                  <a:srgbClr val="000000"/>
                </a:solidFill>
                <a:latin typeface="Times New Roman" panose="02020603050405020304" pitchFamily="18" charset="0"/>
                <a:cs typeface="Times New Roman" panose="02020603050405020304" pitchFamily="18" charset="0"/>
              </a:rPr>
              <a:t>VLDB</a:t>
            </a:r>
            <a:r>
              <a:rPr lang="en-US" sz="1600" dirty="0" smtClean="0">
                <a:solidFill>
                  <a:srgbClr val="000000"/>
                </a:solidFill>
                <a:latin typeface="Times New Roman" panose="02020603050405020304" pitchFamily="18" charset="0"/>
                <a:cs typeface="Times New Roman" panose="02020603050405020304" pitchFamily="18" charset="0"/>
              </a:rPr>
              <a:t>, </a:t>
            </a:r>
            <a:r>
              <a:rPr lang="en-US" sz="1600" dirty="0">
                <a:solidFill>
                  <a:srgbClr val="000000"/>
                </a:solidFill>
                <a:latin typeface="Times New Roman" panose="02020603050405020304" pitchFamily="18" charset="0"/>
                <a:cs typeface="Times New Roman" panose="02020603050405020304" pitchFamily="18" charset="0"/>
              </a:rPr>
              <a:t>2005. </a:t>
            </a:r>
            <a:endParaRPr lang="en-US" sz="16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a:defRPr/>
            </a:pPr>
            <a:fld id="{A1D442EF-3B18-4B98-A531-9906D68737B3}" type="slidenum">
              <a:rPr lang="en-US" altLang="zh-CN" smtClean="0">
                <a:solidFill>
                  <a:srgbClr val="000000"/>
                </a:solidFill>
              </a:rPr>
              <a:pPr>
                <a:defRPr/>
              </a:pPr>
              <a:t>36</a:t>
            </a:fld>
            <a:endParaRPr lang="en-US" altLang="zh-CN" dirty="0">
              <a:solidFill>
                <a:srgbClr val="000000"/>
              </a:solidFill>
            </a:endParaRPr>
          </a:p>
        </p:txBody>
      </p:sp>
    </p:spTree>
    <p:extLst>
      <p:ext uri="{BB962C8B-B14F-4D97-AF65-F5344CB8AC3E}">
        <p14:creationId xmlns:p14="http://schemas.microsoft.com/office/powerpoint/2010/main" val="2224977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600455" y="336343"/>
            <a:ext cx="7467600" cy="685800"/>
          </a:xfrm>
        </p:spPr>
        <p:txBody>
          <a:bodyPr>
            <a:normAutofit fontScale="90000"/>
          </a:bodyPr>
          <a:lstStyle/>
          <a:p>
            <a:r>
              <a:rPr lang="en-US" dirty="0" smtClean="0">
                <a:latin typeface="Times New Roman" panose="02020603050405020304" pitchFamily="18" charset="0"/>
                <a:cs typeface="Times New Roman" panose="02020603050405020304" pitchFamily="18" charset="0"/>
              </a:rPr>
              <a:t>Bidirectional Search</a:t>
            </a:r>
            <a:endParaRPr lang="en-US" sz="1600" dirty="0" smtClean="0">
              <a:latin typeface="Times New Roman" panose="02020603050405020304" pitchFamily="18" charset="0"/>
              <a:cs typeface="Times New Roman" panose="02020603050405020304" pitchFamily="18" charset="0"/>
            </a:endParaRPr>
          </a:p>
        </p:txBody>
      </p:sp>
      <p:sp>
        <p:nvSpPr>
          <p:cNvPr id="33795" name="Slide Number Placeholder 3"/>
          <p:cNvSpPr>
            <a:spLocks noGrp="1"/>
          </p:cNvSpPr>
          <p:nvPr>
            <p:ph type="sldNum" sz="quarter" idx="12"/>
          </p:nvPr>
        </p:nvSpPr>
        <p:spPr>
          <a:xfrm>
            <a:off x="8078788" y="5734050"/>
            <a:ext cx="609600" cy="520700"/>
          </a:xfrm>
          <a:noFill/>
        </p:spPr>
        <p:txBody>
          <a:bodyPr/>
          <a:lstStyle/>
          <a:p>
            <a:fld id="{59CE2487-B164-46F3-A426-54D24D3CB5DD}" type="slidenum">
              <a:rPr lang="en-US" smtClean="0"/>
              <a:pPr/>
              <a:t>37</a:t>
            </a:fld>
            <a:endParaRPr lang="en-US" smtClean="0"/>
          </a:p>
        </p:txBody>
      </p:sp>
      <p:sp>
        <p:nvSpPr>
          <p:cNvPr id="33797" name="AutoShape 2"/>
          <p:cNvSpPr>
            <a:spLocks noChangeAspect="1" noChangeArrowheads="1"/>
          </p:cNvSpPr>
          <p:nvPr/>
        </p:nvSpPr>
        <p:spPr bwMode="auto">
          <a:xfrm>
            <a:off x="228600" y="990600"/>
            <a:ext cx="237172500" cy="18316575"/>
          </a:xfrm>
          <a:prstGeom prst="rect">
            <a:avLst/>
          </a:prstGeom>
          <a:noFill/>
          <a:ln w="9525">
            <a:noFill/>
            <a:miter lim="800000"/>
            <a:headEnd/>
            <a:tailEnd/>
          </a:ln>
        </p:spPr>
        <p:txBody>
          <a:bodyPr/>
          <a:lstStyle/>
          <a:p>
            <a:endParaRPr lang="en-US">
              <a:latin typeface="Times New Roman" panose="02020603050405020304" pitchFamily="18" charset="0"/>
              <a:cs typeface="Times New Roman" panose="02020603050405020304" pitchFamily="18" charset="0"/>
            </a:endParaRPr>
          </a:p>
        </p:txBody>
      </p:sp>
      <p:pic>
        <p:nvPicPr>
          <p:cNvPr id="33798" name="Picture 2"/>
          <p:cNvPicPr>
            <a:picLocks noChangeAspect="1" noChangeArrowheads="1"/>
          </p:cNvPicPr>
          <p:nvPr/>
        </p:nvPicPr>
        <p:blipFill>
          <a:blip r:embed="rId3" cstate="print"/>
          <a:srcRect/>
          <a:stretch>
            <a:fillRect/>
          </a:stretch>
        </p:blipFill>
        <p:spPr bwMode="auto">
          <a:xfrm>
            <a:off x="227013" y="989013"/>
            <a:ext cx="3887787" cy="2820987"/>
          </a:xfrm>
          <a:prstGeom prst="rect">
            <a:avLst/>
          </a:prstGeom>
          <a:noFill/>
          <a:ln w="9525">
            <a:noFill/>
            <a:miter lim="800000"/>
            <a:headEnd/>
            <a:tailEnd/>
          </a:ln>
        </p:spPr>
      </p:pic>
      <p:sp>
        <p:nvSpPr>
          <p:cNvPr id="33799" name="TextBox 57"/>
          <p:cNvSpPr txBox="1">
            <a:spLocks noChangeArrowheads="1"/>
          </p:cNvSpPr>
          <p:nvPr/>
        </p:nvSpPr>
        <p:spPr bwMode="auto">
          <a:xfrm>
            <a:off x="168875" y="3898900"/>
            <a:ext cx="3641125" cy="369332"/>
          </a:xfrm>
          <a:prstGeom prst="rect">
            <a:avLst/>
          </a:prstGeom>
          <a:noFill/>
          <a:ln w="9525">
            <a:noFill/>
            <a:miter lim="800000"/>
            <a:headEnd/>
            <a:tailEnd/>
          </a:ln>
        </p:spPr>
        <p:txBody>
          <a:bodyPr wrap="none">
            <a:spAutoFit/>
          </a:bodyPr>
          <a:lstStyle/>
          <a:p>
            <a:r>
              <a:rPr lang="en-US" dirty="0" smtClean="0">
                <a:latin typeface="Times New Roman" panose="02020603050405020304" pitchFamily="18" charset="0"/>
                <a:cs typeface="Times New Roman" panose="02020603050405020304" pitchFamily="18" charset="0"/>
              </a:rPr>
              <a:t>Requirement </a:t>
            </a:r>
            <a:r>
              <a:rPr lang="en-US" dirty="0">
                <a:latin typeface="Times New Roman" panose="02020603050405020304" pitchFamily="18" charset="0"/>
                <a:cs typeface="Times New Roman" panose="02020603050405020304" pitchFamily="18" charset="0"/>
              </a:rPr>
              <a:t>for Bidirectional Search</a:t>
            </a:r>
          </a:p>
        </p:txBody>
      </p:sp>
      <p:sp>
        <p:nvSpPr>
          <p:cNvPr id="59" name="Rounded Rectangular Callout 58"/>
          <p:cNvSpPr/>
          <p:nvPr/>
        </p:nvSpPr>
        <p:spPr>
          <a:xfrm>
            <a:off x="4038600" y="990600"/>
            <a:ext cx="4573588" cy="5718175"/>
          </a:xfrm>
          <a:prstGeom prst="wedgeRoundRectCallout">
            <a:avLst>
              <a:gd name="adj1" fmla="val -46050"/>
              <a:gd name="adj2" fmla="val 33208"/>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buClr>
                <a:schemeClr val="tx1"/>
              </a:buClr>
              <a:buFont typeface="Wingdings" pitchFamily="2" charset="2"/>
              <a:buChar char="Ø"/>
              <a:defRPr/>
            </a:pPr>
            <a:r>
              <a:rPr lang="en-US" sz="2000" dirty="0">
                <a:solidFill>
                  <a:srgbClr val="008000"/>
                </a:solidFill>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cs typeface="Times New Roman" panose="02020603050405020304" pitchFamily="18" charset="0"/>
              </a:rPr>
              <a:t>Backward Search: </a:t>
            </a:r>
            <a:r>
              <a:rPr lang="en-US" sz="2000" dirty="0">
                <a:solidFill>
                  <a:schemeClr val="tx1"/>
                </a:solidFill>
                <a:latin typeface="Times New Roman" panose="02020603050405020304" pitchFamily="18" charset="0"/>
                <a:cs typeface="Times New Roman" panose="02020603050405020304" pitchFamily="18" charset="0"/>
              </a:rPr>
              <a:t>All the single source shortest path </a:t>
            </a:r>
            <a:r>
              <a:rPr lang="en-US" sz="2000" dirty="0" err="1">
                <a:solidFill>
                  <a:schemeClr val="tx1"/>
                </a:solidFill>
                <a:latin typeface="Times New Roman" panose="02020603050405020304" pitchFamily="18" charset="0"/>
                <a:cs typeface="Times New Roman" panose="02020603050405020304" pitchFamily="18" charset="0"/>
              </a:rPr>
              <a:t>iterators</a:t>
            </a:r>
            <a:r>
              <a:rPr lang="en-US" sz="2000" dirty="0">
                <a:solidFill>
                  <a:schemeClr val="tx1"/>
                </a:solidFill>
                <a:latin typeface="Times New Roman" panose="02020603050405020304" pitchFamily="18" charset="0"/>
                <a:cs typeface="Times New Roman" panose="02020603050405020304" pitchFamily="18" charset="0"/>
              </a:rPr>
              <a:t> from query keywords merged into a single </a:t>
            </a:r>
            <a:r>
              <a:rPr lang="en-US" sz="2000" dirty="0" err="1">
                <a:solidFill>
                  <a:schemeClr val="tx1"/>
                </a:solidFill>
                <a:latin typeface="Times New Roman" panose="02020603050405020304" pitchFamily="18" charset="0"/>
                <a:cs typeface="Times New Roman" panose="02020603050405020304" pitchFamily="18" charset="0"/>
              </a:rPr>
              <a:t>iterator</a:t>
            </a:r>
            <a:r>
              <a:rPr lang="en-US" sz="2000" dirty="0">
                <a:solidFill>
                  <a:schemeClr val="tx1"/>
                </a:solidFill>
                <a:latin typeface="Times New Roman" panose="02020603050405020304" pitchFamily="18" charset="0"/>
                <a:cs typeface="Times New Roman" panose="02020603050405020304" pitchFamily="18" charset="0"/>
              </a:rPr>
              <a:t>, called the </a:t>
            </a:r>
            <a:r>
              <a:rPr lang="en-US" sz="2000" i="1" dirty="0">
                <a:solidFill>
                  <a:schemeClr val="tx1"/>
                </a:solidFill>
                <a:latin typeface="Times New Roman" panose="02020603050405020304" pitchFamily="18" charset="0"/>
                <a:cs typeface="Times New Roman" panose="02020603050405020304" pitchFamily="18" charset="0"/>
              </a:rPr>
              <a:t>incoming </a:t>
            </a:r>
            <a:r>
              <a:rPr lang="en-US" sz="2000" i="1" dirty="0" err="1">
                <a:solidFill>
                  <a:schemeClr val="tx1"/>
                </a:solidFill>
                <a:latin typeface="Times New Roman" panose="02020603050405020304" pitchFamily="18" charset="0"/>
                <a:cs typeface="Times New Roman" panose="02020603050405020304" pitchFamily="18" charset="0"/>
              </a:rPr>
              <a:t>iterator</a:t>
            </a:r>
            <a:r>
              <a:rPr lang="en-US" sz="2000" dirty="0">
                <a:solidFill>
                  <a:schemeClr val="tx1"/>
                </a:solidFill>
                <a:latin typeface="Times New Roman" panose="02020603050405020304" pitchFamily="18" charset="0"/>
                <a:cs typeface="Times New Roman" panose="02020603050405020304" pitchFamily="18" charset="0"/>
              </a:rPr>
              <a:t>.</a:t>
            </a:r>
          </a:p>
          <a:p>
            <a:pPr algn="just">
              <a:buClr>
                <a:schemeClr val="tx1"/>
              </a:buClr>
              <a:buFont typeface="Wingdings" pitchFamily="2" charset="2"/>
              <a:buChar char="Ø"/>
              <a:defRPr/>
            </a:pPr>
            <a:endParaRPr lang="en-US" sz="1000" dirty="0">
              <a:solidFill>
                <a:schemeClr val="tx1"/>
              </a:solidFill>
              <a:latin typeface="Times New Roman" panose="02020603050405020304" pitchFamily="18" charset="0"/>
              <a:cs typeface="Times New Roman" panose="02020603050405020304" pitchFamily="18" charset="0"/>
            </a:endParaRPr>
          </a:p>
          <a:p>
            <a:pPr algn="just">
              <a:buClr>
                <a:schemeClr val="tx1"/>
              </a:buClr>
              <a:buFont typeface="Wingdings" pitchFamily="2" charset="2"/>
              <a:buChar char="Ø"/>
              <a:defRPr/>
            </a:pPr>
            <a:r>
              <a:rPr lang="en-US" sz="2000" dirty="0">
                <a:solidFill>
                  <a:schemeClr val="tx1"/>
                </a:solidFill>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cs typeface="Times New Roman" panose="02020603050405020304" pitchFamily="18" charset="0"/>
              </a:rPr>
              <a:t>Forward Search: </a:t>
            </a:r>
            <a:r>
              <a:rPr lang="en-US" sz="2000" dirty="0">
                <a:solidFill>
                  <a:schemeClr val="tx1"/>
                </a:solidFill>
                <a:latin typeface="Times New Roman" panose="02020603050405020304" pitchFamily="18" charset="0"/>
                <a:cs typeface="Times New Roman" panose="02020603050405020304" pitchFamily="18" charset="0"/>
              </a:rPr>
              <a:t>An </a:t>
            </a:r>
            <a:r>
              <a:rPr lang="en-US" sz="2000" i="1" dirty="0">
                <a:solidFill>
                  <a:schemeClr val="tx1"/>
                </a:solidFill>
                <a:latin typeface="Times New Roman" panose="02020603050405020304" pitchFamily="18" charset="0"/>
                <a:cs typeface="Times New Roman" panose="02020603050405020304" pitchFamily="18" charset="0"/>
              </a:rPr>
              <a:t>outgoing </a:t>
            </a:r>
            <a:r>
              <a:rPr lang="en-US" sz="2000" i="1" dirty="0" err="1">
                <a:solidFill>
                  <a:schemeClr val="tx1"/>
                </a:solidFill>
                <a:latin typeface="Times New Roman" panose="02020603050405020304" pitchFamily="18" charset="0"/>
                <a:cs typeface="Times New Roman" panose="02020603050405020304" pitchFamily="18" charset="0"/>
              </a:rPr>
              <a:t>iterator</a:t>
            </a:r>
            <a:r>
              <a:rPr lang="en-US" sz="2000" dirty="0">
                <a:solidFill>
                  <a:schemeClr val="tx1"/>
                </a:solidFill>
                <a:latin typeface="Times New Roman" panose="02020603050405020304" pitchFamily="18" charset="0"/>
                <a:cs typeface="Times New Roman" panose="02020603050405020304" pitchFamily="18" charset="0"/>
              </a:rPr>
              <a:t> runs concurrently, which follows forwarding edges starting from all the nodes explored by the incoming </a:t>
            </a:r>
            <a:r>
              <a:rPr lang="en-US" sz="2000" dirty="0" err="1">
                <a:solidFill>
                  <a:schemeClr val="tx1"/>
                </a:solidFill>
                <a:latin typeface="Times New Roman" panose="02020603050405020304" pitchFamily="18" charset="0"/>
                <a:cs typeface="Times New Roman" panose="02020603050405020304" pitchFamily="18" charset="0"/>
              </a:rPr>
              <a:t>iterator</a:t>
            </a:r>
            <a:r>
              <a:rPr lang="en-US" sz="2000" dirty="0">
                <a:solidFill>
                  <a:schemeClr val="tx1"/>
                </a:solidFill>
                <a:latin typeface="Times New Roman" panose="02020603050405020304" pitchFamily="18" charset="0"/>
                <a:cs typeface="Times New Roman" panose="02020603050405020304" pitchFamily="18" charset="0"/>
              </a:rPr>
              <a:t>.</a:t>
            </a:r>
          </a:p>
          <a:p>
            <a:pPr algn="just">
              <a:buClr>
                <a:schemeClr val="tx1"/>
              </a:buClr>
              <a:buFont typeface="Wingdings" pitchFamily="2" charset="2"/>
              <a:buChar char="Ø"/>
              <a:defRPr/>
            </a:pPr>
            <a:endParaRPr lang="en-US" sz="1000" dirty="0">
              <a:solidFill>
                <a:schemeClr val="tx1"/>
              </a:solidFill>
              <a:latin typeface="Times New Roman" panose="02020603050405020304" pitchFamily="18" charset="0"/>
              <a:cs typeface="Times New Roman" panose="02020603050405020304" pitchFamily="18" charset="0"/>
            </a:endParaRPr>
          </a:p>
          <a:p>
            <a:pPr algn="just">
              <a:buClr>
                <a:schemeClr val="tx1"/>
              </a:buClr>
              <a:buFont typeface="Wingdings" pitchFamily="2" charset="2"/>
              <a:buChar char="Ø"/>
              <a:defRPr/>
            </a:pPr>
            <a:r>
              <a:rPr lang="en-US" sz="2000" dirty="0">
                <a:solidFill>
                  <a:schemeClr val="tx1"/>
                </a:solidFill>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cs typeface="Times New Roman" panose="02020603050405020304" pitchFamily="18" charset="0"/>
              </a:rPr>
              <a:t>Prioritize:</a:t>
            </a:r>
            <a:r>
              <a:rPr lang="en-US" sz="2000" dirty="0">
                <a:solidFill>
                  <a:schemeClr val="tx1"/>
                </a:solidFill>
                <a:latin typeface="Times New Roman" panose="02020603050405020304" pitchFamily="18" charset="0"/>
                <a:cs typeface="Times New Roman" panose="02020603050405020304" pitchFamily="18" charset="0"/>
              </a:rPr>
              <a:t> </a:t>
            </a:r>
            <a:r>
              <a:rPr lang="en-US" sz="2000" i="1" dirty="0">
                <a:solidFill>
                  <a:schemeClr val="tx1"/>
                </a:solidFill>
                <a:latin typeface="Times New Roman" panose="02020603050405020304" pitchFamily="18" charset="0"/>
                <a:cs typeface="Times New Roman" panose="02020603050405020304" pitchFamily="18" charset="0"/>
              </a:rPr>
              <a:t>Spreading activation</a:t>
            </a:r>
            <a:r>
              <a:rPr lang="en-US" sz="2000" dirty="0">
                <a:solidFill>
                  <a:schemeClr val="tx1"/>
                </a:solidFill>
                <a:latin typeface="Times New Roman" panose="02020603050405020304" pitchFamily="18" charset="0"/>
                <a:cs typeface="Times New Roman" panose="02020603050405020304" pitchFamily="18" charset="0"/>
              </a:rPr>
              <a:t> to prioritize the search, which chooses incoming </a:t>
            </a:r>
            <a:r>
              <a:rPr lang="en-US" sz="2000" dirty="0" err="1">
                <a:solidFill>
                  <a:schemeClr val="tx1"/>
                </a:solidFill>
                <a:latin typeface="Times New Roman" panose="02020603050405020304" pitchFamily="18" charset="0"/>
                <a:cs typeface="Times New Roman" panose="02020603050405020304" pitchFamily="18" charset="0"/>
              </a:rPr>
              <a:t>iterator</a:t>
            </a:r>
            <a:r>
              <a:rPr lang="en-US" sz="2000" dirty="0">
                <a:solidFill>
                  <a:schemeClr val="tx1"/>
                </a:solidFill>
                <a:latin typeface="Times New Roman" panose="02020603050405020304" pitchFamily="18" charset="0"/>
                <a:cs typeface="Times New Roman" panose="02020603050405020304" pitchFamily="18" charset="0"/>
              </a:rPr>
              <a:t> or outgoing </a:t>
            </a:r>
            <a:r>
              <a:rPr lang="en-US" sz="2000" dirty="0" err="1">
                <a:solidFill>
                  <a:schemeClr val="tx1"/>
                </a:solidFill>
                <a:latin typeface="Times New Roman" panose="02020603050405020304" pitchFamily="18" charset="0"/>
                <a:cs typeface="Times New Roman" panose="02020603050405020304" pitchFamily="18" charset="0"/>
              </a:rPr>
              <a:t>iterator</a:t>
            </a:r>
            <a:r>
              <a:rPr lang="en-US" sz="2000" dirty="0">
                <a:solidFill>
                  <a:schemeClr val="tx1"/>
                </a:solidFill>
                <a:latin typeface="Times New Roman" panose="02020603050405020304" pitchFamily="18" charset="0"/>
                <a:cs typeface="Times New Roman" panose="02020603050405020304" pitchFamily="18" charset="0"/>
              </a:rPr>
              <a:t> to be called next. </a:t>
            </a:r>
          </a:p>
        </p:txBody>
      </p:sp>
      <p:sp>
        <p:nvSpPr>
          <p:cNvPr id="10" name="Slide Number Placeholder 3"/>
          <p:cNvSpPr txBox="1">
            <a:spLocks/>
          </p:cNvSpPr>
          <p:nvPr/>
        </p:nvSpPr>
        <p:spPr>
          <a:xfrm>
            <a:off x="8534400" y="6486123"/>
            <a:ext cx="609600" cy="365125"/>
          </a:xfrm>
          <a:prstGeom prst="rect">
            <a:avLst/>
          </a:prstGeom>
          <a:noFill/>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4534381-CFE7-4FE1-8F9C-53173143E282}" type="slidenum">
              <a:rPr kumimoji="0" lang="en-US" sz="1600" b="0" i="0" u="none" strike="noStrike" kern="1200" cap="none" spc="0" normalizeH="0" baseline="0" noProof="0" smtClean="0">
                <a:ln>
                  <a:noFill/>
                </a:ln>
                <a:solidFill>
                  <a:schemeClr val="bg2">
                    <a:lumMod val="10000"/>
                  </a:schemeClr>
                </a:solidFill>
                <a:effectLst/>
                <a:uLnTx/>
                <a:uFillTx/>
                <a:latin typeface="Times New Roman" panose="02020603050405020304" pitchFamily="18" charset="0"/>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600" b="0" i="0" u="none" strike="noStrike" kern="1200" cap="none" spc="0" normalizeH="0" baseline="0" noProof="0" dirty="0" smtClean="0">
              <a:ln>
                <a:noFill/>
              </a:ln>
              <a:solidFill>
                <a:schemeClr val="bg2">
                  <a:lumMod val="10000"/>
                </a:schemeClr>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56216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smtClean="0">
                <a:latin typeface="Times New Roman" panose="02020603050405020304" pitchFamily="18" charset="0"/>
                <a:cs typeface="Times New Roman" panose="02020603050405020304" pitchFamily="18" charset="0"/>
              </a:rPr>
              <a:t>BLINKS</a:t>
            </a:r>
          </a:p>
        </p:txBody>
      </p:sp>
      <p:sp>
        <p:nvSpPr>
          <p:cNvPr id="12291" name="Content Placeholder 2"/>
          <p:cNvSpPr>
            <a:spLocks noGrp="1"/>
          </p:cNvSpPr>
          <p:nvPr>
            <p:ph idx="1"/>
          </p:nvPr>
        </p:nvSpPr>
        <p:spPr/>
        <p:txBody>
          <a:bodyPr>
            <a:normAutofit/>
          </a:bodyPr>
          <a:lstStyle/>
          <a:p>
            <a:pPr algn="just">
              <a:defRPr/>
            </a:pPr>
            <a:r>
              <a:rPr lang="en-US" altLang="en-US" sz="2800" dirty="0" smtClean="0">
                <a:latin typeface="Times New Roman" panose="02020603050405020304" pitchFamily="18" charset="0"/>
                <a:cs typeface="Times New Roman" panose="02020603050405020304" pitchFamily="18" charset="0"/>
              </a:rPr>
              <a:t>BLINKS</a:t>
            </a:r>
          </a:p>
          <a:p>
            <a:pPr lvl="1" algn="just">
              <a:defRPr/>
            </a:pPr>
            <a:r>
              <a:rPr lang="en-US" altLang="en-US" sz="2400" dirty="0" smtClean="0">
                <a:latin typeface="Times New Roman" panose="02020603050405020304" pitchFamily="18" charset="0"/>
                <a:cs typeface="Times New Roman" panose="02020603050405020304" pitchFamily="18" charset="0"/>
              </a:rPr>
              <a:t>Propose </a:t>
            </a:r>
            <a:r>
              <a:rPr lang="en-US" altLang="en-US" sz="2400" dirty="0">
                <a:latin typeface="Times New Roman" panose="02020603050405020304" pitchFamily="18" charset="0"/>
                <a:cs typeface="Times New Roman" panose="02020603050405020304" pitchFamily="18" charset="0"/>
              </a:rPr>
              <a:t>a </a:t>
            </a:r>
            <a:r>
              <a:rPr lang="en-US" altLang="en-US" sz="2400" i="1" u="sng" dirty="0" smtClean="0">
                <a:latin typeface="Times New Roman" panose="02020603050405020304" pitchFamily="18" charset="0"/>
                <a:cs typeface="Times New Roman" panose="02020603050405020304" pitchFamily="18" charset="0"/>
              </a:rPr>
              <a:t>cost-balanced </a:t>
            </a:r>
            <a:r>
              <a:rPr lang="en-US" altLang="en-US" sz="2400" i="1" u="sng" dirty="0">
                <a:latin typeface="Times New Roman" panose="02020603050405020304" pitchFamily="18" charset="0"/>
                <a:cs typeface="Times New Roman" panose="02020603050405020304" pitchFamily="18" charset="0"/>
              </a:rPr>
              <a:t>strategy for controlling </a:t>
            </a:r>
            <a:r>
              <a:rPr lang="en-US" altLang="en-US" sz="2400" i="1" u="sng" dirty="0" smtClean="0">
                <a:latin typeface="Times New Roman" panose="02020603050405020304" pitchFamily="18" charset="0"/>
                <a:cs typeface="Times New Roman" panose="02020603050405020304" pitchFamily="18" charset="0"/>
              </a:rPr>
              <a:t>expansion across </a:t>
            </a:r>
            <a:r>
              <a:rPr lang="en-US" altLang="en-US" sz="2400" i="1" u="sng" dirty="0">
                <a:latin typeface="Times New Roman" panose="02020603050405020304" pitchFamily="18" charset="0"/>
                <a:cs typeface="Times New Roman" panose="02020603050405020304" pitchFamily="18" charset="0"/>
              </a:rPr>
              <a:t>clusters</a:t>
            </a:r>
            <a:r>
              <a:rPr lang="en-US" altLang="en-US" sz="2400" dirty="0">
                <a:latin typeface="Times New Roman" panose="02020603050405020304" pitchFamily="18" charset="0"/>
                <a:cs typeface="Times New Roman" panose="02020603050405020304" pitchFamily="18" charset="0"/>
              </a:rPr>
              <a:t>, with a provable bound on its worst-case </a:t>
            </a:r>
            <a:r>
              <a:rPr lang="en-US" altLang="en-US" sz="2400" dirty="0" smtClean="0">
                <a:latin typeface="Times New Roman" panose="02020603050405020304" pitchFamily="18" charset="0"/>
                <a:cs typeface="Times New Roman" panose="02020603050405020304" pitchFamily="18" charset="0"/>
              </a:rPr>
              <a:t>performance</a:t>
            </a:r>
          </a:p>
          <a:p>
            <a:pPr lvl="1" algn="just">
              <a:defRPr/>
            </a:pPr>
            <a:r>
              <a:rPr lang="en-US" altLang="en-US" sz="2400" dirty="0" smtClean="0">
                <a:latin typeface="Times New Roman" panose="02020603050405020304" pitchFamily="18" charset="0"/>
                <a:cs typeface="Times New Roman" panose="02020603050405020304" pitchFamily="18" charset="0"/>
              </a:rPr>
              <a:t>Use bi-level indexing </a:t>
            </a:r>
            <a:r>
              <a:rPr lang="en-US" altLang="en-US" sz="2400" dirty="0">
                <a:latin typeface="Times New Roman" panose="02020603050405020304" pitchFamily="18" charset="0"/>
                <a:cs typeface="Times New Roman" panose="02020603050405020304" pitchFamily="18" charset="0"/>
              </a:rPr>
              <a:t>to support forward jumps </a:t>
            </a:r>
            <a:r>
              <a:rPr lang="en-US" altLang="en-US" sz="2400" dirty="0" smtClean="0">
                <a:latin typeface="Times New Roman" panose="02020603050405020304" pitchFamily="18" charset="0"/>
                <a:cs typeface="Times New Roman" panose="02020603050405020304" pitchFamily="18" charset="0"/>
              </a:rPr>
              <a:t>in search</a:t>
            </a:r>
          </a:p>
          <a:p>
            <a:pPr algn="just">
              <a:defRPr/>
            </a:pPr>
            <a:r>
              <a:rPr lang="en-US" altLang="en-US" sz="2800" dirty="0" smtClean="0">
                <a:latin typeface="Times New Roman" panose="02020603050405020304" pitchFamily="18" charset="0"/>
                <a:cs typeface="Times New Roman" panose="02020603050405020304" pitchFamily="18" charset="0"/>
              </a:rPr>
              <a:t>More …</a:t>
            </a:r>
          </a:p>
          <a:p>
            <a:pPr lvl="1" algn="just">
              <a:defRPr/>
            </a:pPr>
            <a:r>
              <a:rPr lang="en-US" altLang="en-US" sz="2400" dirty="0">
                <a:latin typeface="Times New Roman" panose="02020603050405020304" pitchFamily="18" charset="0"/>
                <a:cs typeface="Times New Roman" panose="02020603050405020304" pitchFamily="18" charset="0"/>
              </a:rPr>
              <a:t> Dynamic Programming [Ding et. al., ICDE ’07]    </a:t>
            </a:r>
          </a:p>
          <a:p>
            <a:pPr lvl="1" algn="just">
              <a:defRPr/>
            </a:pPr>
            <a:r>
              <a:rPr lang="en-US" altLang="en-US" sz="2400" dirty="0" smtClean="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External Memory [Dalvi et. al, VLDB ‘08]</a:t>
            </a:r>
          </a:p>
          <a:p>
            <a:pPr lvl="1" algn="just">
              <a:defRPr/>
            </a:pPr>
            <a:endParaRPr lang="en-US" altLang="en-US" sz="2400" dirty="0" smtClean="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a:defRPr/>
            </a:pPr>
            <a:fld id="{A1D442EF-3B18-4B98-A531-9906D68737B3}" type="slidenum">
              <a:rPr lang="en-US" altLang="zh-CN" smtClean="0">
                <a:solidFill>
                  <a:srgbClr val="000000"/>
                </a:solidFill>
              </a:rPr>
              <a:pPr>
                <a:defRPr/>
              </a:pPr>
              <a:t>38</a:t>
            </a:fld>
            <a:endParaRPr lang="en-US" altLang="zh-CN" dirty="0">
              <a:solidFill>
                <a:srgbClr val="000000"/>
              </a:solidFill>
            </a:endParaRPr>
          </a:p>
        </p:txBody>
      </p:sp>
      <p:sp>
        <p:nvSpPr>
          <p:cNvPr id="3" name="Rectangle 2"/>
          <p:cNvSpPr/>
          <p:nvPr/>
        </p:nvSpPr>
        <p:spPr>
          <a:xfrm>
            <a:off x="457200" y="6179850"/>
            <a:ext cx="8229600" cy="584775"/>
          </a:xfrm>
          <a:prstGeom prst="rect">
            <a:avLst/>
          </a:prstGeom>
          <a:ln>
            <a:solidFill>
              <a:schemeClr val="tx1"/>
            </a:solidFill>
          </a:ln>
        </p:spPr>
        <p:txBody>
          <a:bodyPr wrap="square">
            <a:spAutoFit/>
          </a:bodyPr>
          <a:lstStyle/>
          <a:p>
            <a:pPr algn="just"/>
            <a:r>
              <a:rPr lang="en-US" sz="1600" dirty="0" smtClean="0">
                <a:solidFill>
                  <a:srgbClr val="000000"/>
                </a:solidFill>
                <a:latin typeface="Times New Roman" panose="02020603050405020304" pitchFamily="18" charset="0"/>
                <a:cs typeface="Times New Roman" panose="02020603050405020304" pitchFamily="18" charset="0"/>
              </a:rPr>
              <a:t>H. </a:t>
            </a:r>
            <a:r>
              <a:rPr lang="en-US" sz="1600" dirty="0">
                <a:solidFill>
                  <a:srgbClr val="000000"/>
                </a:solidFill>
                <a:latin typeface="Times New Roman" panose="02020603050405020304" pitchFamily="18" charset="0"/>
                <a:cs typeface="Times New Roman" panose="02020603050405020304" pitchFamily="18" charset="0"/>
              </a:rPr>
              <a:t>He, </a:t>
            </a:r>
            <a:r>
              <a:rPr lang="en-US" sz="1600" dirty="0" smtClean="0">
                <a:solidFill>
                  <a:srgbClr val="000000"/>
                </a:solidFill>
                <a:latin typeface="Times New Roman" panose="02020603050405020304" pitchFamily="18" charset="0"/>
                <a:cs typeface="Times New Roman" panose="02020603050405020304" pitchFamily="18" charset="0"/>
              </a:rPr>
              <a:t>H. </a:t>
            </a:r>
            <a:r>
              <a:rPr lang="en-US" sz="1600" dirty="0">
                <a:solidFill>
                  <a:srgbClr val="000000"/>
                </a:solidFill>
                <a:latin typeface="Times New Roman" panose="02020603050405020304" pitchFamily="18" charset="0"/>
                <a:cs typeface="Times New Roman" panose="02020603050405020304" pitchFamily="18" charset="0"/>
              </a:rPr>
              <a:t>Wang, </a:t>
            </a:r>
            <a:r>
              <a:rPr lang="en-US" sz="1600" dirty="0" smtClean="0">
                <a:solidFill>
                  <a:srgbClr val="000000"/>
                </a:solidFill>
                <a:latin typeface="Times New Roman" panose="02020603050405020304" pitchFamily="18" charset="0"/>
                <a:cs typeface="Times New Roman" panose="02020603050405020304" pitchFamily="18" charset="0"/>
              </a:rPr>
              <a:t>J. </a:t>
            </a:r>
            <a:r>
              <a:rPr lang="en-US" sz="1600" dirty="0">
                <a:solidFill>
                  <a:srgbClr val="000000"/>
                </a:solidFill>
                <a:latin typeface="Times New Roman" panose="02020603050405020304" pitchFamily="18" charset="0"/>
                <a:cs typeface="Times New Roman" panose="02020603050405020304" pitchFamily="18" charset="0"/>
              </a:rPr>
              <a:t>Yang, and </a:t>
            </a:r>
            <a:r>
              <a:rPr lang="en-US" sz="1600" dirty="0" smtClean="0">
                <a:solidFill>
                  <a:srgbClr val="000000"/>
                </a:solidFill>
                <a:latin typeface="Times New Roman" panose="02020603050405020304" pitchFamily="18" charset="0"/>
                <a:cs typeface="Times New Roman" panose="02020603050405020304" pitchFamily="18" charset="0"/>
              </a:rPr>
              <a:t>P. </a:t>
            </a:r>
            <a:r>
              <a:rPr lang="en-US" sz="1600" dirty="0">
                <a:solidFill>
                  <a:srgbClr val="000000"/>
                </a:solidFill>
                <a:latin typeface="Times New Roman" panose="02020603050405020304" pitchFamily="18" charset="0"/>
                <a:cs typeface="Times New Roman" panose="02020603050405020304" pitchFamily="18" charset="0"/>
              </a:rPr>
              <a:t>S. Yu. </a:t>
            </a:r>
            <a:r>
              <a:rPr lang="en-US" sz="1600" dirty="0" smtClean="0">
                <a:solidFill>
                  <a:srgbClr val="000000"/>
                </a:solidFill>
                <a:latin typeface="Times New Roman" panose="02020603050405020304" pitchFamily="18" charset="0"/>
                <a:cs typeface="Times New Roman" panose="02020603050405020304" pitchFamily="18" charset="0"/>
              </a:rPr>
              <a:t>BLINKS</a:t>
            </a:r>
            <a:r>
              <a:rPr lang="en-US" sz="1600" dirty="0">
                <a:solidFill>
                  <a:srgbClr val="000000"/>
                </a:solidFill>
                <a:latin typeface="Times New Roman" panose="02020603050405020304" pitchFamily="18" charset="0"/>
                <a:cs typeface="Times New Roman" panose="02020603050405020304" pitchFamily="18" charset="0"/>
              </a:rPr>
              <a:t>: ranked keyword searches on graphs. In </a:t>
            </a:r>
            <a:r>
              <a:rPr lang="en-US" sz="1600" i="1" dirty="0" smtClean="0">
                <a:solidFill>
                  <a:srgbClr val="000000"/>
                </a:solidFill>
                <a:latin typeface="Times New Roman" panose="02020603050405020304" pitchFamily="18" charset="0"/>
                <a:cs typeface="Times New Roman" panose="02020603050405020304" pitchFamily="18" charset="0"/>
              </a:rPr>
              <a:t>SIGMOD</a:t>
            </a:r>
            <a:r>
              <a:rPr lang="en-US" sz="1600" dirty="0" smtClean="0">
                <a:solidFill>
                  <a:srgbClr val="000000"/>
                </a:solidFill>
                <a:latin typeface="Times New Roman" panose="02020603050405020304" pitchFamily="18" charset="0"/>
                <a:cs typeface="Times New Roman" panose="02020603050405020304" pitchFamily="18" charset="0"/>
              </a:rPr>
              <a:t>, </a:t>
            </a:r>
            <a:r>
              <a:rPr lang="en-US" sz="1600" dirty="0">
                <a:solidFill>
                  <a:srgbClr val="000000"/>
                </a:solidFill>
                <a:latin typeface="Times New Roman" panose="02020603050405020304" pitchFamily="18" charset="0"/>
                <a:cs typeface="Times New Roman" panose="02020603050405020304" pitchFamily="18" charset="0"/>
              </a:rPr>
              <a:t>2007. </a:t>
            </a:r>
            <a:r>
              <a:rPr lang="en-US" sz="1600" dirty="0">
                <a:solidFill>
                  <a:srgbClr val="000000"/>
                </a:solidFill>
                <a:latin typeface="Times New Roman" panose="02020603050405020304" pitchFamily="18" charset="0"/>
                <a:cs typeface="Times New Roman" panose="02020603050405020304" pitchFamily="18" charset="0"/>
                <a:hlinkClick r:id="rId3"/>
              </a:rPr>
              <a:t>http://</a:t>
            </a:r>
            <a:r>
              <a:rPr lang="en-US" sz="1600" dirty="0" smtClean="0">
                <a:solidFill>
                  <a:srgbClr val="000000"/>
                </a:solidFill>
                <a:latin typeface="Times New Roman" panose="02020603050405020304" pitchFamily="18" charset="0"/>
                <a:cs typeface="Times New Roman" panose="02020603050405020304" pitchFamily="18" charset="0"/>
                <a:hlinkClick r:id="rId3"/>
              </a:rPr>
              <a:t>db.cs.duke.edu/papers/2007-SIGMOD-hwyy-kwgraph.pdf</a:t>
            </a:r>
            <a:r>
              <a:rPr lang="en-US" sz="1600" dirty="0" smtClean="0">
                <a:solidFill>
                  <a:srgbClr val="000000"/>
                </a:solidFill>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653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smtClean="0">
                <a:latin typeface="Times New Roman" panose="02020603050405020304" pitchFamily="18" charset="0"/>
                <a:cs typeface="Times New Roman" panose="02020603050405020304" pitchFamily="18" charset="0"/>
              </a:rPr>
              <a:t>Graph Queries</a:t>
            </a:r>
          </a:p>
        </p:txBody>
      </p:sp>
      <p:sp>
        <p:nvSpPr>
          <p:cNvPr id="12291" name="Content Placeholder 2"/>
          <p:cNvSpPr>
            <a:spLocks noGrp="1"/>
          </p:cNvSpPr>
          <p:nvPr>
            <p:ph idx="1"/>
          </p:nvPr>
        </p:nvSpPr>
        <p:spPr/>
        <p:txBody>
          <a:bodyPr>
            <a:normAutofit/>
          </a:bodyPr>
          <a:lstStyle/>
          <a:p>
            <a:pPr algn="just">
              <a:defRPr/>
            </a:pPr>
            <a:r>
              <a:rPr lang="en-US" altLang="en-US" sz="2800" dirty="0">
                <a:latin typeface="Times New Roman" panose="02020603050405020304" pitchFamily="18" charset="0"/>
                <a:cs typeface="Times New Roman" panose="02020603050405020304" pitchFamily="18" charset="0"/>
              </a:rPr>
              <a:t>Emerging Graph Queries:</a:t>
            </a:r>
          </a:p>
          <a:p>
            <a:pPr lvl="1" algn="just">
              <a:defRPr/>
            </a:pPr>
            <a:r>
              <a:rPr lang="en-US" altLang="en-US" sz="2400" dirty="0" smtClean="0">
                <a:solidFill>
                  <a:srgbClr val="0000CC"/>
                </a:solidFill>
                <a:latin typeface="Times New Roman" panose="02020603050405020304" pitchFamily="18" charset="0"/>
                <a:cs typeface="Times New Roman" panose="02020603050405020304" pitchFamily="18" charset="0"/>
              </a:rPr>
              <a:t>Keyword </a:t>
            </a:r>
            <a:r>
              <a:rPr lang="en-US" altLang="en-US" sz="2400" dirty="0">
                <a:solidFill>
                  <a:srgbClr val="0000CC"/>
                </a:solidFill>
                <a:latin typeface="Times New Roman" panose="02020603050405020304" pitchFamily="18" charset="0"/>
                <a:cs typeface="Times New Roman" panose="02020603050405020304" pitchFamily="18" charset="0"/>
              </a:rPr>
              <a:t>Search </a:t>
            </a:r>
          </a:p>
          <a:p>
            <a:pPr lvl="1" algn="just">
              <a:defRPr/>
            </a:pPr>
            <a:r>
              <a:rPr lang="en-US" altLang="en-US" sz="2400" dirty="0">
                <a:latin typeface="Times New Roman" panose="02020603050405020304" pitchFamily="18" charset="0"/>
                <a:cs typeface="Times New Roman" panose="02020603050405020304" pitchFamily="18" charset="0"/>
              </a:rPr>
              <a:t>Graph Search </a:t>
            </a:r>
          </a:p>
          <a:p>
            <a:pPr lvl="1" algn="just">
              <a:defRPr/>
            </a:pPr>
            <a:r>
              <a:rPr lang="en-US" altLang="en-US" sz="2400" dirty="0">
                <a:solidFill>
                  <a:schemeClr val="bg1">
                    <a:lumMod val="50000"/>
                  </a:schemeClr>
                </a:solidFill>
                <a:latin typeface="Times New Roman" panose="02020603050405020304" pitchFamily="18" charset="0"/>
                <a:cs typeface="Times New Roman" panose="02020603050405020304" pitchFamily="18" charset="0"/>
              </a:rPr>
              <a:t>Graph Pattern Matching    </a:t>
            </a:r>
          </a:p>
          <a:p>
            <a:pPr lvl="1" algn="just">
              <a:defRPr/>
            </a:pPr>
            <a:r>
              <a:rPr lang="en-US" altLang="en-US" sz="2400" dirty="0">
                <a:solidFill>
                  <a:schemeClr val="bg1">
                    <a:lumMod val="50000"/>
                  </a:schemeClr>
                </a:solidFill>
                <a:latin typeface="Times New Roman" panose="02020603050405020304" pitchFamily="18" charset="0"/>
                <a:cs typeface="Times New Roman" panose="02020603050405020304" pitchFamily="18" charset="0"/>
              </a:rPr>
              <a:t>Graph Pattern Mining     </a:t>
            </a:r>
          </a:p>
          <a:p>
            <a:pPr lvl="1" algn="just">
              <a:defRPr/>
            </a:pPr>
            <a:r>
              <a:rPr lang="en-US" altLang="en-US" sz="2400" dirty="0">
                <a:solidFill>
                  <a:schemeClr val="bg1">
                    <a:lumMod val="50000"/>
                  </a:schemeClr>
                </a:solidFill>
                <a:latin typeface="Times New Roman" panose="02020603050405020304" pitchFamily="18" charset="0"/>
                <a:cs typeface="Times New Roman" panose="02020603050405020304" pitchFamily="18" charset="0"/>
              </a:rPr>
              <a:t>Anomaly Detection</a:t>
            </a:r>
          </a:p>
          <a:p>
            <a:pPr lvl="1" algn="just">
              <a:defRPr/>
            </a:pPr>
            <a:r>
              <a:rPr lang="en-US" altLang="en-US" sz="2400" dirty="0">
                <a:solidFill>
                  <a:schemeClr val="bg1">
                    <a:lumMod val="50000"/>
                  </a:schemeClr>
                </a:solidFill>
                <a:latin typeface="Times New Roman" panose="02020603050405020304" pitchFamily="18" charset="0"/>
                <a:cs typeface="Times New Roman" panose="02020603050405020304" pitchFamily="18" charset="0"/>
              </a:rPr>
              <a:t>Graph Skyline</a:t>
            </a:r>
          </a:p>
          <a:p>
            <a:pPr lvl="1" algn="just">
              <a:defRPr/>
            </a:pPr>
            <a:r>
              <a:rPr lang="en-US" altLang="en-US" sz="2400" dirty="0">
                <a:solidFill>
                  <a:schemeClr val="bg1">
                    <a:lumMod val="50000"/>
                  </a:schemeClr>
                </a:solidFill>
                <a:latin typeface="Times New Roman" panose="02020603050405020304" pitchFamily="18" charset="0"/>
                <a:cs typeface="Times New Roman" panose="02020603050405020304" pitchFamily="18" charset="0"/>
              </a:rPr>
              <a:t>Graph OLAP </a:t>
            </a:r>
          </a:p>
          <a:p>
            <a:pPr lvl="1" algn="just">
              <a:defRPr/>
            </a:pPr>
            <a:r>
              <a:rPr lang="en-US" altLang="en-US" sz="2400" dirty="0">
                <a:solidFill>
                  <a:schemeClr val="bg1">
                    <a:lumMod val="50000"/>
                  </a:schemeClr>
                </a:solidFill>
                <a:latin typeface="Times New Roman" panose="02020603050405020304" pitchFamily="18" charset="0"/>
                <a:cs typeface="Times New Roman" panose="02020603050405020304" pitchFamily="18" charset="0"/>
              </a:rPr>
              <a:t>Ranking and Expert Finding</a:t>
            </a:r>
          </a:p>
          <a:p>
            <a:pPr lvl="1" algn="just">
              <a:defRPr/>
            </a:pPr>
            <a:r>
              <a:rPr lang="en-US" altLang="en-US" sz="2400" dirty="0">
                <a:solidFill>
                  <a:schemeClr val="bg1">
                    <a:lumMod val="50000"/>
                  </a:schemeClr>
                </a:solidFill>
                <a:latin typeface="Times New Roman" panose="02020603050405020304" pitchFamily="18" charset="0"/>
                <a:cs typeface="Times New Roman" panose="02020603050405020304" pitchFamily="18" charset="0"/>
              </a:rPr>
              <a:t>Graph Aggregation</a:t>
            </a:r>
          </a:p>
          <a:p>
            <a:pPr algn="just">
              <a:defRPr/>
            </a:pPr>
            <a:endParaRPr lang="en-US" altLang="en-US" sz="2800" dirty="0" smtClean="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a:defRPr/>
            </a:pPr>
            <a:fld id="{A1D442EF-3B18-4B98-A531-9906D68737B3}" type="slidenum">
              <a:rPr lang="en-US" altLang="zh-CN" smtClean="0">
                <a:solidFill>
                  <a:srgbClr val="000000"/>
                </a:solidFill>
              </a:rPr>
              <a:pPr>
                <a:defRPr/>
              </a:pPr>
              <a:t>39</a:t>
            </a:fld>
            <a:endParaRPr lang="en-US" altLang="zh-CN" dirty="0">
              <a:solidFill>
                <a:srgbClr val="000000"/>
              </a:solidFill>
            </a:endParaRPr>
          </a:p>
        </p:txBody>
      </p:sp>
    </p:spTree>
    <p:extLst>
      <p:ext uri="{BB962C8B-B14F-4D97-AF65-F5344CB8AC3E}">
        <p14:creationId xmlns:p14="http://schemas.microsoft.com/office/powerpoint/2010/main" val="11347612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6"/>
          <p:cNvSpPr>
            <a:spLocks noGrp="1"/>
          </p:cNvSpPr>
          <p:nvPr>
            <p:ph type="sldNum" sz="quarter" idx="12"/>
          </p:nvPr>
        </p:nvSpPr>
        <p:spPr/>
        <p:txBody>
          <a:bodyPr/>
          <a:lstStyle/>
          <a:p>
            <a:fld id="{05EA366A-132E-4B9C-AA77-5A790258673B}" type="slidenum">
              <a:rPr lang="en-US" altLang="en-US"/>
              <a:pPr/>
              <a:t>4</a:t>
            </a:fld>
            <a:endParaRPr lang="en-US" altLang="en-US"/>
          </a:p>
        </p:txBody>
      </p:sp>
      <p:sp>
        <p:nvSpPr>
          <p:cNvPr id="15362" name="Rectangle 2"/>
          <p:cNvSpPr>
            <a:spLocks noGrp="1" noChangeArrowheads="1"/>
          </p:cNvSpPr>
          <p:nvPr>
            <p:ph type="title"/>
          </p:nvPr>
        </p:nvSpPr>
        <p:spPr/>
        <p:txBody>
          <a:bodyPr/>
          <a:lstStyle/>
          <a:p>
            <a:r>
              <a:rPr lang="en-US" altLang="zh-CN" sz="3600" dirty="0">
                <a:latin typeface="Times New Roman" panose="02020603050405020304" pitchFamily="18" charset="0"/>
                <a:ea typeface="宋体" panose="02010600030101010101" pitchFamily="2" charset="-122"/>
              </a:rPr>
              <a:t>Dynamic </a:t>
            </a:r>
            <a:r>
              <a:rPr lang="en-US" altLang="zh-CN" sz="3600" dirty="0" smtClean="0">
                <a:latin typeface="Times New Roman" panose="02020603050405020304" pitchFamily="18" charset="0"/>
                <a:ea typeface="宋体" panose="02010600030101010101" pitchFamily="2" charset="-122"/>
              </a:rPr>
              <a:t>Skyline</a:t>
            </a:r>
            <a:endParaRPr lang="en-US" altLang="zh-CN" sz="3600" dirty="0">
              <a:latin typeface="Times New Roman" panose="02020603050405020304" pitchFamily="18" charset="0"/>
              <a:ea typeface="宋体" panose="02010600030101010101" pitchFamily="2" charset="-122"/>
            </a:endParaRPr>
          </a:p>
        </p:txBody>
      </p:sp>
      <p:sp>
        <p:nvSpPr>
          <p:cNvPr id="15363" name="Rectangle 3"/>
          <p:cNvSpPr>
            <a:spLocks noGrp="1" noChangeArrowheads="1"/>
          </p:cNvSpPr>
          <p:nvPr>
            <p:ph type="body" sz="half" idx="1"/>
          </p:nvPr>
        </p:nvSpPr>
        <p:spPr>
          <a:xfrm>
            <a:off x="377825" y="1600200"/>
            <a:ext cx="4956175" cy="4530725"/>
          </a:xfrm>
        </p:spPr>
        <p:txBody>
          <a:bodyPr/>
          <a:lstStyle/>
          <a:p>
            <a:pPr algn="just"/>
            <a:r>
              <a:rPr lang="en-US" altLang="zh-CN" sz="2600">
                <a:latin typeface="Times New Roman" panose="02020603050405020304" pitchFamily="18" charset="0"/>
                <a:ea typeface="宋体" panose="02010600030101010101" pitchFamily="2" charset="-122"/>
              </a:rPr>
              <a:t>Skyline with dynamic attributes</a:t>
            </a:r>
          </a:p>
          <a:p>
            <a:pPr algn="just"/>
            <a:r>
              <a:rPr lang="en-US" altLang="zh-CN" sz="2600">
                <a:latin typeface="Times New Roman" panose="02020603050405020304" pitchFamily="18" charset="0"/>
                <a:ea typeface="宋体" panose="02010600030101010101" pitchFamily="2" charset="-122"/>
              </a:rPr>
              <a:t>Dynamic dominance </a:t>
            </a:r>
          </a:p>
          <a:p>
            <a:pPr lvl="1" algn="just"/>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o</a:t>
            </a:r>
            <a:r>
              <a:rPr lang="en-US" altLang="zh-CN" sz="2400" i="1" baseline="-25000">
                <a:latin typeface="Times New Roman" panose="02020603050405020304" pitchFamily="18" charset="0"/>
                <a:ea typeface="宋体" panose="02010600030101010101" pitchFamily="2" charset="-122"/>
              </a:rPr>
              <a:t>i</a:t>
            </a:r>
            <a:r>
              <a:rPr lang="en-US" altLang="zh-CN" sz="2400" i="1">
                <a:latin typeface="Times New Roman" panose="02020603050405020304" pitchFamily="18" charset="0"/>
                <a:ea typeface="宋体" panose="02010600030101010101" pitchFamily="2" charset="-122"/>
              </a:rPr>
              <a:t> - u</a:t>
            </a:r>
            <a:r>
              <a:rPr lang="en-US" altLang="zh-CN" sz="2400" i="1" baseline="-25000">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sym typeface="Symbol" panose="05050102010706020507" pitchFamily="18" charset="2"/>
              </a:rPr>
              <a:t> </a:t>
            </a:r>
            <a:r>
              <a:rPr lang="en-US" altLang="zh-CN" sz="2400" i="1">
                <a:latin typeface="Times New Roman" panose="02020603050405020304" pitchFamily="18" charset="0"/>
                <a:ea typeface="宋体" panose="02010600030101010101" pitchFamily="2" charset="-122"/>
                <a:sym typeface="Symbol" panose="05050102010706020507" pitchFamily="18" charset="2"/>
              </a:rPr>
              <a:t>|p</a:t>
            </a:r>
            <a:r>
              <a:rPr lang="en-US" altLang="zh-CN" sz="2400" i="1" baseline="-25000">
                <a:latin typeface="Times New Roman" panose="02020603050405020304" pitchFamily="18" charset="0"/>
                <a:ea typeface="宋体" panose="02010600030101010101" pitchFamily="2" charset="-122"/>
                <a:sym typeface="Symbol" panose="05050102010706020507" pitchFamily="18" charset="2"/>
              </a:rPr>
              <a:t>i </a:t>
            </a:r>
            <a:r>
              <a:rPr lang="en-US" altLang="zh-CN" sz="2400">
                <a:latin typeface="Times New Roman" panose="02020603050405020304" pitchFamily="18" charset="0"/>
                <a:ea typeface="宋体" panose="02010600030101010101" pitchFamily="2" charset="-122"/>
                <a:sym typeface="Symbol" panose="05050102010706020507" pitchFamily="18" charset="2"/>
              </a:rPr>
              <a:t>- </a:t>
            </a:r>
            <a:r>
              <a:rPr lang="en-US" altLang="zh-CN" sz="2400" i="1">
                <a:latin typeface="Times New Roman" panose="02020603050405020304" pitchFamily="18" charset="0"/>
                <a:ea typeface="宋体" panose="02010600030101010101" pitchFamily="2" charset="-122"/>
                <a:sym typeface="Symbol" panose="05050102010706020507" pitchFamily="18" charset="2"/>
              </a:rPr>
              <a:t>u</a:t>
            </a:r>
            <a:r>
              <a:rPr lang="en-US" altLang="zh-CN" sz="2400" i="1" baseline="-25000">
                <a:latin typeface="Times New Roman" panose="02020603050405020304" pitchFamily="18" charset="0"/>
                <a:ea typeface="宋体" panose="02010600030101010101" pitchFamily="2" charset="-122"/>
                <a:sym typeface="Symbol" panose="05050102010706020507" pitchFamily="18" charset="2"/>
              </a:rPr>
              <a:t>i</a:t>
            </a:r>
            <a:r>
              <a:rPr lang="en-US" altLang="zh-CN" sz="2400" i="1">
                <a:latin typeface="Times New Roman" panose="02020603050405020304" pitchFamily="18" charset="0"/>
                <a:ea typeface="宋体" panose="02010600030101010101" pitchFamily="2" charset="-122"/>
                <a:sym typeface="Symbol" panose="05050102010706020507" pitchFamily="18" charset="2"/>
              </a:rPr>
              <a:t>|</a:t>
            </a:r>
            <a:r>
              <a:rPr lang="en-US" altLang="zh-CN" sz="2400" i="1">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 for </a:t>
            </a:r>
            <a:r>
              <a:rPr lang="en-US" altLang="zh-CN" sz="2400" i="1">
                <a:latin typeface="Times New Roman" panose="02020603050405020304" pitchFamily="18" charset="0"/>
                <a:ea typeface="宋体" panose="02010600030101010101" pitchFamily="2" charset="-122"/>
              </a:rPr>
              <a:t>all</a:t>
            </a:r>
            <a:r>
              <a:rPr lang="en-US" altLang="zh-CN" sz="2400">
                <a:latin typeface="Times New Roman" panose="02020603050405020304" pitchFamily="18" charset="0"/>
                <a:ea typeface="宋体" panose="02010600030101010101" pitchFamily="2" charset="-122"/>
              </a:rPr>
              <a:t> 1 </a:t>
            </a:r>
            <a:r>
              <a:rPr lang="en-US" altLang="zh-CN" sz="2400">
                <a:latin typeface="Times New Roman" panose="02020603050405020304" pitchFamily="18" charset="0"/>
                <a:ea typeface="宋体" panose="02010600030101010101" pitchFamily="2" charset="-122"/>
                <a:sym typeface="Symbol" panose="05050102010706020507" pitchFamily="18" charset="2"/>
              </a:rPr>
              <a:t> </a:t>
            </a:r>
            <a:r>
              <a:rPr lang="en-US" altLang="zh-CN" sz="2400" i="1">
                <a:latin typeface="Times New Roman" panose="02020603050405020304" pitchFamily="18" charset="0"/>
                <a:ea typeface="宋体" panose="02010600030101010101" pitchFamily="2" charset="-122"/>
              </a:rPr>
              <a:t>i </a:t>
            </a:r>
            <a:r>
              <a:rPr lang="en-US" altLang="zh-CN" sz="2400">
                <a:latin typeface="Times New Roman" panose="02020603050405020304" pitchFamily="18" charset="0"/>
                <a:ea typeface="宋体" panose="02010600030101010101" pitchFamily="2" charset="-122"/>
                <a:sym typeface="Symbol" panose="05050102010706020507" pitchFamily="18" charset="2"/>
              </a:rPr>
              <a:t> </a:t>
            </a:r>
            <a:r>
              <a:rPr lang="en-US" altLang="zh-CN" sz="2400" i="1">
                <a:latin typeface="Times New Roman" panose="02020603050405020304" pitchFamily="18" charset="0"/>
                <a:ea typeface="宋体" panose="02010600030101010101" pitchFamily="2" charset="-122"/>
              </a:rPr>
              <a:t>d</a:t>
            </a:r>
          </a:p>
          <a:p>
            <a:pPr lvl="1" algn="just"/>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o</a:t>
            </a:r>
            <a:r>
              <a:rPr lang="en-US" altLang="zh-CN" sz="2400" i="1" baseline="-25000">
                <a:latin typeface="Times New Roman" panose="02020603050405020304" pitchFamily="18" charset="0"/>
                <a:ea typeface="宋体" panose="02010600030101010101" pitchFamily="2" charset="-122"/>
              </a:rPr>
              <a:t>j</a:t>
            </a:r>
            <a:r>
              <a:rPr lang="en-US" altLang="zh-CN" sz="2400" i="1">
                <a:latin typeface="Times New Roman" panose="02020603050405020304" pitchFamily="18" charset="0"/>
                <a:ea typeface="宋体" panose="02010600030101010101" pitchFamily="2" charset="-122"/>
              </a:rPr>
              <a:t> - u</a:t>
            </a:r>
            <a:r>
              <a:rPr lang="en-US" altLang="zh-CN" sz="2400" i="1" baseline="-25000">
                <a:latin typeface="Times New Roman" panose="02020603050405020304" pitchFamily="18" charset="0"/>
                <a:ea typeface="宋体" panose="02010600030101010101" pitchFamily="2" charset="-122"/>
              </a:rPr>
              <a:t>j</a:t>
            </a:r>
            <a:r>
              <a:rPr lang="en-US" altLang="zh-CN" sz="24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sym typeface="Symbol" panose="05050102010706020507" pitchFamily="18" charset="2"/>
              </a:rPr>
              <a:t>&lt; </a:t>
            </a:r>
            <a:r>
              <a:rPr lang="en-US" altLang="zh-CN" sz="2400" i="1">
                <a:latin typeface="Times New Roman" panose="02020603050405020304" pitchFamily="18" charset="0"/>
                <a:ea typeface="宋体" panose="02010600030101010101" pitchFamily="2" charset="-122"/>
                <a:sym typeface="Symbol" panose="05050102010706020507" pitchFamily="18" charset="2"/>
              </a:rPr>
              <a:t>|p</a:t>
            </a:r>
            <a:r>
              <a:rPr lang="en-US" altLang="zh-CN" sz="2400" i="1" baseline="-25000">
                <a:latin typeface="Times New Roman" panose="02020603050405020304" pitchFamily="18" charset="0"/>
                <a:ea typeface="宋体" panose="02010600030101010101" pitchFamily="2" charset="-122"/>
                <a:sym typeface="Symbol" panose="05050102010706020507" pitchFamily="18" charset="2"/>
              </a:rPr>
              <a:t>j </a:t>
            </a:r>
            <a:r>
              <a:rPr lang="en-US" altLang="zh-CN" sz="2400">
                <a:latin typeface="Times New Roman" panose="02020603050405020304" pitchFamily="18" charset="0"/>
                <a:ea typeface="宋体" panose="02010600030101010101" pitchFamily="2" charset="-122"/>
                <a:sym typeface="Symbol" panose="05050102010706020507" pitchFamily="18" charset="2"/>
              </a:rPr>
              <a:t>- </a:t>
            </a:r>
            <a:r>
              <a:rPr lang="en-US" altLang="zh-CN" sz="2400" i="1">
                <a:latin typeface="Times New Roman" panose="02020603050405020304" pitchFamily="18" charset="0"/>
                <a:ea typeface="宋体" panose="02010600030101010101" pitchFamily="2" charset="-122"/>
                <a:sym typeface="Symbol" panose="05050102010706020507" pitchFamily="18" charset="2"/>
              </a:rPr>
              <a:t>u</a:t>
            </a:r>
            <a:r>
              <a:rPr lang="en-US" altLang="zh-CN" sz="2400" i="1" baseline="-25000">
                <a:latin typeface="Times New Roman" panose="02020603050405020304" pitchFamily="18" charset="0"/>
                <a:ea typeface="宋体" panose="02010600030101010101" pitchFamily="2" charset="-122"/>
                <a:sym typeface="Symbol" panose="05050102010706020507" pitchFamily="18" charset="2"/>
              </a:rPr>
              <a:t>j</a:t>
            </a:r>
            <a:r>
              <a:rPr lang="en-US" altLang="zh-CN" sz="2400" i="1">
                <a:latin typeface="Times New Roman" panose="02020603050405020304" pitchFamily="18" charset="0"/>
                <a:ea typeface="宋体" panose="02010600030101010101" pitchFamily="2" charset="-122"/>
                <a:sym typeface="Symbol" panose="05050102010706020507" pitchFamily="18" charset="2"/>
              </a:rPr>
              <a:t>|,</a:t>
            </a:r>
            <a:r>
              <a:rPr lang="en-US" altLang="zh-CN" sz="2400">
                <a:latin typeface="Times New Roman" panose="02020603050405020304" pitchFamily="18" charset="0"/>
                <a:ea typeface="宋体" panose="02010600030101010101" pitchFamily="2" charset="-122"/>
              </a:rPr>
              <a:t> for </a:t>
            </a:r>
            <a:r>
              <a:rPr lang="en-US" altLang="zh-CN" sz="2400" i="1">
                <a:latin typeface="Times New Roman" panose="02020603050405020304" pitchFamily="18" charset="0"/>
                <a:ea typeface="宋体" panose="02010600030101010101" pitchFamily="2" charset="-122"/>
              </a:rPr>
              <a:t>some</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j</a:t>
            </a:r>
            <a:endParaRPr lang="en-US" altLang="zh-CN" sz="2400" i="1">
              <a:latin typeface="Times New Roman" panose="02020603050405020304" pitchFamily="18" charset="0"/>
              <a:ea typeface="宋体" panose="02010600030101010101" pitchFamily="2" charset="-122"/>
              <a:sym typeface="Symbol" panose="05050102010706020507" pitchFamily="18" charset="2"/>
            </a:endParaRPr>
          </a:p>
          <a:p>
            <a:pPr algn="just"/>
            <a:r>
              <a:rPr lang="en-US" altLang="zh-CN" sz="2600">
                <a:latin typeface="Times New Roman" panose="02020603050405020304" pitchFamily="18" charset="0"/>
                <a:ea typeface="宋体" panose="02010600030101010101" pitchFamily="2" charset="-122"/>
              </a:rPr>
              <a:t>To obtain all the objects in the database that are not </a:t>
            </a:r>
            <a:r>
              <a:rPr lang="en-US" altLang="zh-CN" sz="2600" i="1">
                <a:latin typeface="Times New Roman" panose="02020603050405020304" pitchFamily="18" charset="0"/>
                <a:ea typeface="宋体" panose="02010600030101010101" pitchFamily="2" charset="-122"/>
              </a:rPr>
              <a:t>dynamically dominated</a:t>
            </a:r>
            <a:r>
              <a:rPr lang="en-US" altLang="zh-CN" sz="2600">
                <a:latin typeface="Times New Roman" panose="02020603050405020304" pitchFamily="18" charset="0"/>
                <a:ea typeface="宋体" panose="02010600030101010101" pitchFamily="2" charset="-122"/>
              </a:rPr>
              <a:t> by other objects with respect to query object </a:t>
            </a:r>
            <a:r>
              <a:rPr lang="en-US" altLang="zh-CN" sz="2600" i="1">
                <a:latin typeface="Times New Roman" panose="02020603050405020304" pitchFamily="18" charset="0"/>
                <a:ea typeface="宋体" panose="02010600030101010101" pitchFamily="2" charset="-122"/>
              </a:rPr>
              <a:t>u</a:t>
            </a:r>
          </a:p>
        </p:txBody>
      </p:sp>
      <p:graphicFrame>
        <p:nvGraphicFramePr>
          <p:cNvPr id="15364" name="Object 4"/>
          <p:cNvGraphicFramePr>
            <a:graphicFrameLocks noGrp="1" noChangeAspect="1"/>
          </p:cNvGraphicFramePr>
          <p:nvPr>
            <p:ph sz="half" idx="2"/>
          </p:nvPr>
        </p:nvGraphicFramePr>
        <p:xfrm>
          <a:off x="5638800" y="2155825"/>
          <a:ext cx="3200400" cy="2925763"/>
        </p:xfrm>
        <a:graphic>
          <a:graphicData uri="http://schemas.openxmlformats.org/presentationml/2006/ole">
            <mc:AlternateContent xmlns:mc="http://schemas.openxmlformats.org/markup-compatibility/2006">
              <mc:Choice xmlns:v="urn:schemas-microsoft-com:vml" Requires="v">
                <p:oleObj spid="_x0000_s2247" name="Microsoft Drawing 1.01" r:id="rId4" imgW="4543560" imgH="4152960" progId="MSDraw.1.01">
                  <p:embed/>
                </p:oleObj>
              </mc:Choice>
              <mc:Fallback>
                <p:oleObj name="Microsoft Drawing 1.01" r:id="rId4" imgW="4543560" imgH="4152960" progId="MSDraw.1.0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2155825"/>
                        <a:ext cx="3200400" cy="292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6" name="Line 6"/>
          <p:cNvSpPr>
            <a:spLocks noChangeShapeType="1"/>
          </p:cNvSpPr>
          <p:nvPr/>
        </p:nvSpPr>
        <p:spPr bwMode="auto">
          <a:xfrm flipV="1">
            <a:off x="6503988" y="3014663"/>
            <a:ext cx="635000" cy="3175"/>
          </a:xfrm>
          <a:prstGeom prst="line">
            <a:avLst/>
          </a:prstGeom>
          <a:noFill/>
          <a:ln w="9525">
            <a:solidFill>
              <a:srgbClr val="00CCFF"/>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7" name="Line 7"/>
          <p:cNvSpPr>
            <a:spLocks noChangeShapeType="1"/>
          </p:cNvSpPr>
          <p:nvPr/>
        </p:nvSpPr>
        <p:spPr bwMode="auto">
          <a:xfrm flipV="1">
            <a:off x="6781800" y="2286000"/>
            <a:ext cx="685800" cy="685800"/>
          </a:xfrm>
          <a:prstGeom prst="line">
            <a:avLst/>
          </a:prstGeom>
          <a:noFill/>
          <a:ln w="9525">
            <a:solidFill>
              <a:srgbClr val="33CC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8" name="Text Box 8"/>
          <p:cNvSpPr txBox="1">
            <a:spLocks noChangeArrowheads="1"/>
          </p:cNvSpPr>
          <p:nvPr/>
        </p:nvSpPr>
        <p:spPr bwMode="auto">
          <a:xfrm>
            <a:off x="6934200" y="1752600"/>
            <a:ext cx="1147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i="1">
                <a:solidFill>
                  <a:srgbClr val="00CCFF"/>
                </a:solidFill>
                <a:latin typeface="Times New Roman" panose="02020603050405020304" pitchFamily="18" charset="0"/>
                <a:ea typeface="宋体" panose="02010600030101010101" pitchFamily="2" charset="-122"/>
              </a:rPr>
              <a:t>|o</a:t>
            </a:r>
            <a:r>
              <a:rPr lang="en-US" altLang="zh-CN" sz="2400" b="1" baseline="-25000">
                <a:solidFill>
                  <a:srgbClr val="00CCFF"/>
                </a:solidFill>
                <a:latin typeface="Times New Roman" panose="02020603050405020304" pitchFamily="18" charset="0"/>
                <a:ea typeface="宋体" panose="02010600030101010101" pitchFamily="2" charset="-122"/>
              </a:rPr>
              <a:t>1</a:t>
            </a:r>
            <a:r>
              <a:rPr lang="en-US" altLang="zh-CN" sz="2400" b="1">
                <a:solidFill>
                  <a:srgbClr val="00CCFF"/>
                </a:solidFill>
                <a:latin typeface="Times New Roman" panose="02020603050405020304" pitchFamily="18" charset="0"/>
                <a:ea typeface="宋体" panose="02010600030101010101" pitchFamily="2" charset="-122"/>
              </a:rPr>
              <a:t> – </a:t>
            </a:r>
            <a:r>
              <a:rPr lang="en-US" altLang="zh-CN" sz="2400" b="1" i="1">
                <a:solidFill>
                  <a:srgbClr val="00CCFF"/>
                </a:solidFill>
                <a:latin typeface="Times New Roman" panose="02020603050405020304" pitchFamily="18" charset="0"/>
                <a:ea typeface="宋体" panose="02010600030101010101" pitchFamily="2" charset="-122"/>
              </a:rPr>
              <a:t>u</a:t>
            </a:r>
            <a:r>
              <a:rPr lang="en-US" altLang="zh-CN" sz="2400" b="1" baseline="-25000">
                <a:solidFill>
                  <a:srgbClr val="00CCFF"/>
                </a:solidFill>
                <a:latin typeface="Times New Roman" panose="02020603050405020304" pitchFamily="18" charset="0"/>
                <a:ea typeface="宋体" panose="02010600030101010101" pitchFamily="2" charset="-122"/>
              </a:rPr>
              <a:t>1</a:t>
            </a:r>
            <a:r>
              <a:rPr lang="en-US" altLang="zh-CN" sz="2400" b="1">
                <a:solidFill>
                  <a:srgbClr val="00CCFF"/>
                </a:solidFill>
                <a:latin typeface="Times New Roman" panose="02020603050405020304" pitchFamily="18" charset="0"/>
                <a:ea typeface="宋体" panose="02010600030101010101" pitchFamily="2" charset="-122"/>
              </a:rPr>
              <a:t>|</a:t>
            </a:r>
            <a:endParaRPr lang="en-US" altLang="zh-CN" sz="2400" b="1" i="1">
              <a:solidFill>
                <a:srgbClr val="00CCFF"/>
              </a:solidFill>
              <a:latin typeface="Times New Roman" panose="02020603050405020304" pitchFamily="18" charset="0"/>
              <a:ea typeface="宋体" panose="02010600030101010101" pitchFamily="2" charset="-122"/>
            </a:endParaRPr>
          </a:p>
        </p:txBody>
      </p:sp>
      <p:sp>
        <p:nvSpPr>
          <p:cNvPr id="15369" name="Line 9"/>
          <p:cNvSpPr>
            <a:spLocks noChangeShapeType="1"/>
          </p:cNvSpPr>
          <p:nvPr/>
        </p:nvSpPr>
        <p:spPr bwMode="auto">
          <a:xfrm>
            <a:off x="6411913" y="3079750"/>
            <a:ext cx="0" cy="569913"/>
          </a:xfrm>
          <a:prstGeom prst="line">
            <a:avLst/>
          </a:prstGeom>
          <a:noFill/>
          <a:ln w="9525">
            <a:solidFill>
              <a:srgbClr val="339966"/>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0" name="Text Box 10"/>
          <p:cNvSpPr txBox="1">
            <a:spLocks noChangeArrowheads="1"/>
          </p:cNvSpPr>
          <p:nvPr/>
        </p:nvSpPr>
        <p:spPr bwMode="auto">
          <a:xfrm>
            <a:off x="7391400" y="3733800"/>
            <a:ext cx="1147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i="1">
                <a:solidFill>
                  <a:srgbClr val="00CC99"/>
                </a:solidFill>
                <a:latin typeface="Times New Roman" panose="02020603050405020304" pitchFamily="18" charset="0"/>
                <a:ea typeface="宋体" panose="02010600030101010101" pitchFamily="2" charset="-122"/>
              </a:rPr>
              <a:t>|o</a:t>
            </a:r>
            <a:r>
              <a:rPr lang="en-US" altLang="zh-CN" sz="2400" b="1" baseline="-25000">
                <a:solidFill>
                  <a:srgbClr val="00CC99"/>
                </a:solidFill>
                <a:latin typeface="Times New Roman" panose="02020603050405020304" pitchFamily="18" charset="0"/>
                <a:ea typeface="宋体" panose="02010600030101010101" pitchFamily="2" charset="-122"/>
              </a:rPr>
              <a:t>2</a:t>
            </a:r>
            <a:r>
              <a:rPr lang="en-US" altLang="zh-CN" sz="2400" b="1">
                <a:solidFill>
                  <a:srgbClr val="00CC99"/>
                </a:solidFill>
                <a:latin typeface="Times New Roman" panose="02020603050405020304" pitchFamily="18" charset="0"/>
                <a:ea typeface="宋体" panose="02010600030101010101" pitchFamily="2" charset="-122"/>
              </a:rPr>
              <a:t> – </a:t>
            </a:r>
            <a:r>
              <a:rPr lang="en-US" altLang="zh-CN" sz="2400" b="1" i="1">
                <a:solidFill>
                  <a:srgbClr val="00CC99"/>
                </a:solidFill>
                <a:latin typeface="Times New Roman" panose="02020603050405020304" pitchFamily="18" charset="0"/>
                <a:ea typeface="宋体" panose="02010600030101010101" pitchFamily="2" charset="-122"/>
              </a:rPr>
              <a:t>u</a:t>
            </a:r>
            <a:r>
              <a:rPr lang="en-US" altLang="zh-CN" sz="2400" b="1" baseline="-25000">
                <a:solidFill>
                  <a:srgbClr val="00CC99"/>
                </a:solidFill>
                <a:latin typeface="Times New Roman" panose="02020603050405020304" pitchFamily="18" charset="0"/>
                <a:ea typeface="宋体" panose="02010600030101010101" pitchFamily="2" charset="-122"/>
              </a:rPr>
              <a:t>2</a:t>
            </a:r>
            <a:r>
              <a:rPr lang="en-US" altLang="zh-CN" sz="2400" b="1">
                <a:solidFill>
                  <a:srgbClr val="00CC99"/>
                </a:solidFill>
                <a:latin typeface="Times New Roman" panose="02020603050405020304" pitchFamily="18" charset="0"/>
                <a:ea typeface="宋体" panose="02010600030101010101" pitchFamily="2" charset="-122"/>
              </a:rPr>
              <a:t>|</a:t>
            </a:r>
            <a:endParaRPr lang="en-US" altLang="zh-CN" sz="2400" b="1" i="1">
              <a:solidFill>
                <a:srgbClr val="00CC99"/>
              </a:solidFill>
              <a:latin typeface="Times New Roman" panose="02020603050405020304" pitchFamily="18" charset="0"/>
              <a:ea typeface="宋体" panose="02010600030101010101" pitchFamily="2" charset="-122"/>
            </a:endParaRPr>
          </a:p>
        </p:txBody>
      </p:sp>
      <p:sp>
        <p:nvSpPr>
          <p:cNvPr id="15371" name="Line 11"/>
          <p:cNvSpPr>
            <a:spLocks noChangeShapeType="1"/>
          </p:cNvSpPr>
          <p:nvPr/>
        </p:nvSpPr>
        <p:spPr bwMode="auto">
          <a:xfrm>
            <a:off x="6553200" y="3429000"/>
            <a:ext cx="762000" cy="53340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3" name="Text Box 13"/>
          <p:cNvSpPr txBox="1">
            <a:spLocks noChangeArrowheads="1"/>
          </p:cNvSpPr>
          <p:nvPr/>
        </p:nvSpPr>
        <p:spPr bwMode="auto">
          <a:xfrm>
            <a:off x="6400800" y="2438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i="1">
                <a:solidFill>
                  <a:srgbClr val="0000FF"/>
                </a:solidFill>
                <a:latin typeface="Times New Roman" panose="02020603050405020304" pitchFamily="18" charset="0"/>
                <a:ea typeface="宋体" panose="02010600030101010101" pitchFamily="2" charset="-122"/>
              </a:rPr>
              <a:t>o</a:t>
            </a:r>
          </a:p>
        </p:txBody>
      </p:sp>
      <p:sp>
        <p:nvSpPr>
          <p:cNvPr id="15374" name="Rectangle 14" descr="Light upward diagonal"/>
          <p:cNvSpPr>
            <a:spLocks noChangeArrowheads="1"/>
          </p:cNvSpPr>
          <p:nvPr/>
        </p:nvSpPr>
        <p:spPr bwMode="auto">
          <a:xfrm>
            <a:off x="5897563" y="2395538"/>
            <a:ext cx="501650" cy="609600"/>
          </a:xfrm>
          <a:prstGeom prst="rect">
            <a:avLst/>
          </a:prstGeom>
          <a:pattFill prst="ltUpDiag">
            <a:fgClr>
              <a:schemeClr val="tx1">
                <a:alpha val="49001"/>
              </a:schemeClr>
            </a:fgClr>
            <a:bgClr>
              <a:schemeClr val="bg1">
                <a:alpha val="49001"/>
              </a:schemeClr>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5" name="Oval 15"/>
          <p:cNvSpPr>
            <a:spLocks noChangeArrowheads="1"/>
          </p:cNvSpPr>
          <p:nvPr/>
        </p:nvSpPr>
        <p:spPr bwMode="auto">
          <a:xfrm>
            <a:off x="6291263" y="2873375"/>
            <a:ext cx="228600" cy="2286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6" name="Rectangle 16" descr="Light upward diagonal"/>
          <p:cNvSpPr>
            <a:spLocks noChangeArrowheads="1"/>
          </p:cNvSpPr>
          <p:nvPr/>
        </p:nvSpPr>
        <p:spPr bwMode="auto">
          <a:xfrm>
            <a:off x="7772400" y="2362200"/>
            <a:ext cx="725488" cy="609600"/>
          </a:xfrm>
          <a:prstGeom prst="rect">
            <a:avLst/>
          </a:prstGeom>
          <a:pattFill prst="ltUpDiag">
            <a:fgClr>
              <a:schemeClr val="tx1">
                <a:alpha val="49001"/>
              </a:schemeClr>
            </a:fgClr>
            <a:bgClr>
              <a:schemeClr val="bg1">
                <a:alpha val="49001"/>
              </a:schemeClr>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7" name="Oval 17"/>
          <p:cNvSpPr>
            <a:spLocks noChangeArrowheads="1"/>
          </p:cNvSpPr>
          <p:nvPr/>
        </p:nvSpPr>
        <p:spPr bwMode="auto">
          <a:xfrm>
            <a:off x="7620000" y="2895600"/>
            <a:ext cx="228600" cy="228600"/>
          </a:xfrm>
          <a:prstGeom prst="ellipse">
            <a:avLst/>
          </a:pr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0" name="Rectangle 20" descr="Light upward diagonal"/>
          <p:cNvSpPr>
            <a:spLocks noChangeArrowheads="1"/>
          </p:cNvSpPr>
          <p:nvPr/>
        </p:nvSpPr>
        <p:spPr bwMode="auto">
          <a:xfrm>
            <a:off x="5907088" y="4276725"/>
            <a:ext cx="523875" cy="515938"/>
          </a:xfrm>
          <a:prstGeom prst="rect">
            <a:avLst/>
          </a:prstGeom>
          <a:pattFill prst="ltUpDiag">
            <a:fgClr>
              <a:schemeClr val="tx1">
                <a:alpha val="49001"/>
              </a:schemeClr>
            </a:fgClr>
            <a:bgClr>
              <a:schemeClr val="bg1">
                <a:alpha val="49001"/>
              </a:schemeClr>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1" name="Oval 21"/>
          <p:cNvSpPr>
            <a:spLocks noChangeArrowheads="1"/>
          </p:cNvSpPr>
          <p:nvPr/>
        </p:nvSpPr>
        <p:spPr bwMode="auto">
          <a:xfrm>
            <a:off x="6324600" y="4191000"/>
            <a:ext cx="228600" cy="228600"/>
          </a:xfrm>
          <a:prstGeom prst="ellipse">
            <a:avLst/>
          </a:pr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2" name="Rectangle 22" descr="Light upward diagonal"/>
          <p:cNvSpPr>
            <a:spLocks noChangeArrowheads="1"/>
          </p:cNvSpPr>
          <p:nvPr/>
        </p:nvSpPr>
        <p:spPr bwMode="auto">
          <a:xfrm>
            <a:off x="7794625" y="4292600"/>
            <a:ext cx="744538" cy="476250"/>
          </a:xfrm>
          <a:prstGeom prst="rect">
            <a:avLst/>
          </a:prstGeom>
          <a:pattFill prst="ltUpDiag">
            <a:fgClr>
              <a:schemeClr val="tx1">
                <a:alpha val="49001"/>
              </a:schemeClr>
            </a:fgClr>
            <a:bgClr>
              <a:schemeClr val="bg1">
                <a:alpha val="49001"/>
              </a:schemeClr>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3" name="Oval 23"/>
          <p:cNvSpPr>
            <a:spLocks noChangeArrowheads="1"/>
          </p:cNvSpPr>
          <p:nvPr/>
        </p:nvSpPr>
        <p:spPr bwMode="auto">
          <a:xfrm>
            <a:off x="7673975" y="4191000"/>
            <a:ext cx="228600" cy="228600"/>
          </a:xfrm>
          <a:prstGeom prst="ellipse">
            <a:avLst/>
          </a:pr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4" name="Line 24"/>
          <p:cNvSpPr>
            <a:spLocks noChangeShapeType="1"/>
          </p:cNvSpPr>
          <p:nvPr/>
        </p:nvSpPr>
        <p:spPr bwMode="auto">
          <a:xfrm flipH="1">
            <a:off x="7467600" y="4572000"/>
            <a:ext cx="609600" cy="83820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5" name="Text Box 25"/>
          <p:cNvSpPr txBox="1">
            <a:spLocks noChangeArrowheads="1"/>
          </p:cNvSpPr>
          <p:nvPr/>
        </p:nvSpPr>
        <p:spPr bwMode="auto">
          <a:xfrm>
            <a:off x="6515100" y="5334000"/>
            <a:ext cx="16224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i="1">
                <a:solidFill>
                  <a:srgbClr val="3333FF"/>
                </a:solidFill>
                <a:latin typeface="Times New Roman" panose="02020603050405020304" pitchFamily="18" charset="0"/>
                <a:ea typeface="宋体" panose="02010600030101010101" pitchFamily="2" charset="-122"/>
              </a:rPr>
              <a:t>dominating</a:t>
            </a:r>
          </a:p>
          <a:p>
            <a:pPr algn="ctr"/>
            <a:r>
              <a:rPr lang="en-US" altLang="zh-CN" sz="2400" b="1" i="1">
                <a:solidFill>
                  <a:srgbClr val="3333FF"/>
                </a:solidFill>
                <a:latin typeface="Times New Roman" panose="02020603050405020304" pitchFamily="18" charset="0"/>
                <a:ea typeface="宋体" panose="02010600030101010101" pitchFamily="2" charset="-122"/>
              </a:rPr>
              <a:t>regions</a:t>
            </a:r>
          </a:p>
        </p:txBody>
      </p:sp>
      <p:sp>
        <p:nvSpPr>
          <p:cNvPr id="15386" name="Line 26"/>
          <p:cNvSpPr>
            <a:spLocks noChangeShapeType="1"/>
          </p:cNvSpPr>
          <p:nvPr/>
        </p:nvSpPr>
        <p:spPr bwMode="auto">
          <a:xfrm>
            <a:off x="6248400" y="4572000"/>
            <a:ext cx="838200" cy="83820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7" name="Oval 27"/>
          <p:cNvSpPr>
            <a:spLocks noChangeArrowheads="1"/>
          </p:cNvSpPr>
          <p:nvPr/>
        </p:nvSpPr>
        <p:spPr bwMode="auto">
          <a:xfrm>
            <a:off x="8229600" y="4419600"/>
            <a:ext cx="228600" cy="2286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8" name="Text Box 28"/>
          <p:cNvSpPr txBox="1">
            <a:spLocks noChangeArrowheads="1"/>
          </p:cNvSpPr>
          <p:nvPr/>
        </p:nvSpPr>
        <p:spPr bwMode="auto">
          <a:xfrm>
            <a:off x="8534400" y="4191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i="1">
                <a:solidFill>
                  <a:srgbClr val="0000FF"/>
                </a:solidFill>
                <a:latin typeface="Times New Roman" panose="02020603050405020304" pitchFamily="18" charset="0"/>
                <a:ea typeface="宋体" panose="02010600030101010101" pitchFamily="2" charset="-122"/>
              </a:rPr>
              <a:t>p</a:t>
            </a:r>
          </a:p>
        </p:txBody>
      </p:sp>
      <p:sp>
        <p:nvSpPr>
          <p:cNvPr id="2" name="Rectangle 1"/>
          <p:cNvSpPr/>
          <p:nvPr/>
        </p:nvSpPr>
        <p:spPr>
          <a:xfrm>
            <a:off x="457200" y="6183898"/>
            <a:ext cx="8229600" cy="338554"/>
          </a:xfrm>
          <a:prstGeom prst="rect">
            <a:avLst/>
          </a:prstGeom>
          <a:ln>
            <a:solidFill>
              <a:schemeClr val="tx1"/>
            </a:solidFill>
          </a:ln>
        </p:spPr>
        <p:txBody>
          <a:bodyPr wrap="square">
            <a:spAutoFit/>
          </a:bodyPr>
          <a:lstStyle/>
          <a:p>
            <a:pPr algn="just"/>
            <a:r>
              <a:rPr lang="en-US" sz="1600" dirty="0" smtClean="0">
                <a:solidFill>
                  <a:srgbClr val="000000"/>
                </a:solidFill>
                <a:latin typeface="Times New Roman" panose="02020603050405020304" pitchFamily="18" charset="0"/>
                <a:cs typeface="Times New Roman" panose="02020603050405020304" pitchFamily="18" charset="0"/>
              </a:rPr>
              <a:t>E. </a:t>
            </a:r>
            <a:r>
              <a:rPr lang="en-US" sz="1600" dirty="0" err="1">
                <a:solidFill>
                  <a:srgbClr val="000000"/>
                </a:solidFill>
                <a:latin typeface="Times New Roman" panose="02020603050405020304" pitchFamily="18" charset="0"/>
                <a:cs typeface="Times New Roman" panose="02020603050405020304" pitchFamily="18" charset="0"/>
              </a:rPr>
              <a:t>Dellis</a:t>
            </a:r>
            <a:r>
              <a:rPr lang="en-US" sz="1600" dirty="0">
                <a:solidFill>
                  <a:srgbClr val="000000"/>
                </a:solidFill>
                <a:latin typeface="Times New Roman" panose="02020603050405020304" pitchFamily="18" charset="0"/>
                <a:cs typeface="Times New Roman" panose="02020603050405020304" pitchFamily="18" charset="0"/>
              </a:rPr>
              <a:t> and </a:t>
            </a:r>
            <a:r>
              <a:rPr lang="en-US" sz="1600" dirty="0" smtClean="0">
                <a:solidFill>
                  <a:srgbClr val="000000"/>
                </a:solidFill>
                <a:latin typeface="Times New Roman" panose="02020603050405020304" pitchFamily="18" charset="0"/>
                <a:cs typeface="Times New Roman" panose="02020603050405020304" pitchFamily="18" charset="0"/>
              </a:rPr>
              <a:t>B. </a:t>
            </a:r>
            <a:r>
              <a:rPr lang="en-US" sz="1600" dirty="0">
                <a:solidFill>
                  <a:srgbClr val="000000"/>
                </a:solidFill>
                <a:latin typeface="Times New Roman" panose="02020603050405020304" pitchFamily="18" charset="0"/>
                <a:cs typeface="Times New Roman" panose="02020603050405020304" pitchFamily="18" charset="0"/>
              </a:rPr>
              <a:t>Seeger</a:t>
            </a:r>
            <a:r>
              <a:rPr lang="en-US" sz="1600" dirty="0" smtClean="0">
                <a:solidFill>
                  <a:srgbClr val="000000"/>
                </a:solidFill>
                <a:latin typeface="Times New Roman" panose="02020603050405020304" pitchFamily="18" charset="0"/>
                <a:cs typeface="Times New Roman" panose="02020603050405020304" pitchFamily="18" charset="0"/>
              </a:rPr>
              <a:t>. </a:t>
            </a:r>
            <a:r>
              <a:rPr lang="en-US" sz="1600" dirty="0">
                <a:solidFill>
                  <a:srgbClr val="000000"/>
                </a:solidFill>
                <a:latin typeface="Times New Roman" panose="02020603050405020304" pitchFamily="18" charset="0"/>
                <a:cs typeface="Times New Roman" panose="02020603050405020304" pitchFamily="18" charset="0"/>
              </a:rPr>
              <a:t>Efficient </a:t>
            </a:r>
            <a:r>
              <a:rPr lang="en-US" sz="1600" dirty="0" smtClean="0">
                <a:solidFill>
                  <a:srgbClr val="000000"/>
                </a:solidFill>
                <a:latin typeface="Times New Roman" panose="02020603050405020304" pitchFamily="18" charset="0"/>
                <a:cs typeface="Times New Roman" panose="02020603050405020304" pitchFamily="18" charset="0"/>
              </a:rPr>
              <a:t>Computation </a:t>
            </a:r>
            <a:r>
              <a:rPr lang="en-US" sz="1600" dirty="0">
                <a:solidFill>
                  <a:srgbClr val="000000"/>
                </a:solidFill>
                <a:latin typeface="Times New Roman" panose="02020603050405020304" pitchFamily="18" charset="0"/>
                <a:cs typeface="Times New Roman" panose="02020603050405020304" pitchFamily="18" charset="0"/>
              </a:rPr>
              <a:t>of </a:t>
            </a:r>
            <a:r>
              <a:rPr lang="en-US" sz="1600" dirty="0" smtClean="0">
                <a:solidFill>
                  <a:srgbClr val="000000"/>
                </a:solidFill>
                <a:latin typeface="Times New Roman" panose="02020603050405020304" pitchFamily="18" charset="0"/>
                <a:cs typeface="Times New Roman" panose="02020603050405020304" pitchFamily="18" charset="0"/>
              </a:rPr>
              <a:t>Reverse Skyline Queries</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smtClean="0">
                <a:solidFill>
                  <a:srgbClr val="000000"/>
                </a:solidFill>
                <a:latin typeface="Times New Roman" panose="02020603050405020304" pitchFamily="18" charset="0"/>
                <a:cs typeface="Times New Roman" panose="02020603050405020304" pitchFamily="18" charset="0"/>
              </a:rPr>
              <a:t>In </a:t>
            </a:r>
            <a:r>
              <a:rPr lang="en-US" sz="1600" i="1" dirty="0" smtClean="0">
                <a:solidFill>
                  <a:srgbClr val="000000"/>
                </a:solidFill>
                <a:latin typeface="Times New Roman" panose="02020603050405020304" pitchFamily="18" charset="0"/>
                <a:cs typeface="Times New Roman" panose="02020603050405020304" pitchFamily="18" charset="0"/>
              </a:rPr>
              <a:t>VLDB</a:t>
            </a:r>
            <a:r>
              <a:rPr lang="en-US" sz="1600" dirty="0" smtClean="0">
                <a:solidFill>
                  <a:srgbClr val="000000"/>
                </a:solidFill>
                <a:latin typeface="Times New Roman" panose="02020603050405020304" pitchFamily="18" charset="0"/>
                <a:cs typeface="Times New Roman" panose="02020603050405020304" pitchFamily="18" charset="0"/>
              </a:rPr>
              <a:t>, 2007.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97904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7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3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36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36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3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37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37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37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38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381"/>
                                        </p:tgtEl>
                                        <p:attrNameLst>
                                          <p:attrName>style.visibility</p:attrName>
                                        </p:attrNameLst>
                                      </p:cBhvr>
                                      <p:to>
                                        <p:strVal val="visible"/>
                                      </p:to>
                                    </p:set>
                                  </p:childTnLst>
                                </p:cTn>
                              </p:par>
                            </p:childTnLst>
                          </p:cTn>
                        </p:par>
                        <p:par>
                          <p:cTn id="33" fill="hold" nodeType="afterGroup">
                            <p:stCondLst>
                              <p:cond delay="0"/>
                            </p:stCondLst>
                            <p:childTnLst>
                              <p:par>
                                <p:cTn id="34" presetID="1" presetClass="entr" presetSubtype="0" fill="hold" grpId="0" nodeType="afterEffect">
                                  <p:stCondLst>
                                    <p:cond delay="500"/>
                                  </p:stCondLst>
                                  <p:childTnLst>
                                    <p:set>
                                      <p:cBhvr>
                                        <p:cTn id="35" dur="1" fill="hold">
                                          <p:stCondLst>
                                            <p:cond delay="0"/>
                                          </p:stCondLst>
                                        </p:cTn>
                                        <p:tgtEl>
                                          <p:spTgt spid="15376"/>
                                        </p:tgtEl>
                                        <p:attrNameLst>
                                          <p:attrName>style.visibility</p:attrName>
                                        </p:attrNameLst>
                                      </p:cBhvr>
                                      <p:to>
                                        <p:strVal val="visible"/>
                                      </p:to>
                                    </p:set>
                                  </p:childTnLst>
                                </p:cTn>
                              </p:par>
                            </p:childTnLst>
                          </p:cTn>
                        </p:par>
                        <p:par>
                          <p:cTn id="36" fill="hold" nodeType="afterGroup">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15374"/>
                                        </p:tgtEl>
                                        <p:attrNameLst>
                                          <p:attrName>style.visibility</p:attrName>
                                        </p:attrNameLst>
                                      </p:cBhvr>
                                      <p:to>
                                        <p:strVal val="visible"/>
                                      </p:to>
                                    </p:set>
                                  </p:childTnLst>
                                </p:cTn>
                              </p:par>
                            </p:childTnLst>
                          </p:cTn>
                        </p:par>
                        <p:par>
                          <p:cTn id="39" fill="hold" nodeType="afterGroup">
                            <p:stCondLst>
                              <p:cond delay="500"/>
                            </p:stCondLst>
                            <p:childTnLst>
                              <p:par>
                                <p:cTn id="40" presetID="1" presetClass="entr" presetSubtype="0" fill="hold" grpId="0" nodeType="afterEffect">
                                  <p:stCondLst>
                                    <p:cond delay="0"/>
                                  </p:stCondLst>
                                  <p:childTnLst>
                                    <p:set>
                                      <p:cBhvr>
                                        <p:cTn id="41" dur="1" fill="hold">
                                          <p:stCondLst>
                                            <p:cond delay="0"/>
                                          </p:stCondLst>
                                        </p:cTn>
                                        <p:tgtEl>
                                          <p:spTgt spid="15380"/>
                                        </p:tgtEl>
                                        <p:attrNameLst>
                                          <p:attrName>style.visibility</p:attrName>
                                        </p:attrNameLst>
                                      </p:cBhvr>
                                      <p:to>
                                        <p:strVal val="visible"/>
                                      </p:to>
                                    </p:set>
                                  </p:childTnLst>
                                </p:cTn>
                              </p:par>
                            </p:childTnLst>
                          </p:cTn>
                        </p:par>
                        <p:par>
                          <p:cTn id="42" fill="hold" nodeType="afterGroup">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15382"/>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38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38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386"/>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538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5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animBg="1"/>
      <p:bldP spid="15367" grpId="0" animBg="1"/>
      <p:bldP spid="15368" grpId="0"/>
      <p:bldP spid="15369" grpId="0" animBg="1"/>
      <p:bldP spid="15370" grpId="0"/>
      <p:bldP spid="15371" grpId="0" animBg="1"/>
      <p:bldP spid="15373" grpId="0"/>
      <p:bldP spid="15374" grpId="0" animBg="1"/>
      <p:bldP spid="15375" grpId="0" animBg="1"/>
      <p:bldP spid="15376" grpId="0" animBg="1"/>
      <p:bldP spid="15377" grpId="0" animBg="1"/>
      <p:bldP spid="15380" grpId="0" animBg="1"/>
      <p:bldP spid="15381" grpId="0" animBg="1"/>
      <p:bldP spid="15382" grpId="0" animBg="1"/>
      <p:bldP spid="15383" grpId="0" animBg="1"/>
      <p:bldP spid="15384" grpId="0" animBg="1"/>
      <p:bldP spid="15385" grpId="0"/>
      <p:bldP spid="15386" grpId="0" animBg="1"/>
      <p:bldP spid="15387" grpId="0" animBg="1"/>
      <p:bldP spid="1538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smtClean="0">
                <a:latin typeface="Times New Roman" panose="02020603050405020304" pitchFamily="18" charset="0"/>
                <a:cs typeface="Times New Roman" panose="02020603050405020304" pitchFamily="18" charset="0"/>
              </a:rPr>
              <a:t>Graph Search Queries</a:t>
            </a:r>
          </a:p>
        </p:txBody>
      </p:sp>
      <p:sp>
        <p:nvSpPr>
          <p:cNvPr id="12291" name="Content Placeholder 2"/>
          <p:cNvSpPr>
            <a:spLocks noGrp="1"/>
          </p:cNvSpPr>
          <p:nvPr>
            <p:ph idx="1"/>
          </p:nvPr>
        </p:nvSpPr>
        <p:spPr/>
        <p:txBody>
          <a:bodyPr>
            <a:normAutofit/>
          </a:bodyPr>
          <a:lstStyle/>
          <a:p>
            <a:pPr algn="just">
              <a:defRPr/>
            </a:pPr>
            <a:r>
              <a:rPr lang="en-US" altLang="en-US" sz="2800" dirty="0" smtClean="0">
                <a:latin typeface="Times New Roman" panose="02020603050405020304" pitchFamily="18" charset="0"/>
                <a:cs typeface="Times New Roman" panose="02020603050405020304" pitchFamily="18" charset="0"/>
              </a:rPr>
              <a:t>Variants</a:t>
            </a:r>
          </a:p>
          <a:p>
            <a:pPr lvl="1" algn="just">
              <a:defRPr/>
            </a:pPr>
            <a:r>
              <a:rPr lang="en-US" altLang="en-US" sz="2400" dirty="0" smtClean="0">
                <a:latin typeface="Times New Roman" panose="02020603050405020304" pitchFamily="18" charset="0"/>
                <a:cs typeface="Times New Roman" panose="02020603050405020304" pitchFamily="18" charset="0"/>
              </a:rPr>
              <a:t>Containment </a:t>
            </a:r>
            <a:r>
              <a:rPr lang="en-US" altLang="en-US" sz="2400" dirty="0">
                <a:latin typeface="Times New Roman" panose="02020603050405020304" pitchFamily="18" charset="0"/>
                <a:cs typeface="Times New Roman" panose="02020603050405020304" pitchFamily="18" charset="0"/>
              </a:rPr>
              <a:t>Query</a:t>
            </a:r>
          </a:p>
          <a:p>
            <a:pPr lvl="1" algn="just">
              <a:defRPr/>
            </a:pPr>
            <a:r>
              <a:rPr lang="en-US" altLang="en-US" sz="2400" dirty="0" smtClean="0">
                <a:latin typeface="Times New Roman" panose="02020603050405020304" pitchFamily="18" charset="0"/>
                <a:cs typeface="Times New Roman" panose="02020603050405020304" pitchFamily="18" charset="0"/>
              </a:rPr>
              <a:t>Similarity </a:t>
            </a:r>
            <a:r>
              <a:rPr lang="en-US" altLang="en-US" sz="2400" dirty="0">
                <a:latin typeface="Times New Roman" panose="02020603050405020304" pitchFamily="18" charset="0"/>
                <a:cs typeface="Times New Roman" panose="02020603050405020304" pitchFamily="18" charset="0"/>
              </a:rPr>
              <a:t>Query</a:t>
            </a:r>
          </a:p>
          <a:p>
            <a:pPr lvl="1" algn="just">
              <a:defRPr/>
            </a:pPr>
            <a:r>
              <a:rPr lang="en-US" altLang="en-US" sz="2400" dirty="0" smtClean="0">
                <a:latin typeface="Times New Roman" panose="02020603050405020304" pitchFamily="18" charset="0"/>
                <a:cs typeface="Times New Roman" panose="02020603050405020304" pitchFamily="18" charset="0"/>
              </a:rPr>
              <a:t>Matching Query</a:t>
            </a:r>
          </a:p>
          <a:p>
            <a:pPr lvl="2" algn="just">
              <a:defRPr/>
            </a:pPr>
            <a:r>
              <a:rPr lang="en-US" altLang="en-US" sz="2000" dirty="0">
                <a:latin typeface="Times New Roman" panose="02020603050405020304" pitchFamily="18" charset="0"/>
                <a:cs typeface="Times New Roman" panose="02020603050405020304" pitchFamily="18" charset="0"/>
              </a:rPr>
              <a:t>Graph matching query</a:t>
            </a:r>
          </a:p>
          <a:p>
            <a:pPr lvl="2" algn="just">
              <a:defRPr/>
            </a:pPr>
            <a:r>
              <a:rPr lang="en-US" altLang="en-US" sz="2000" dirty="0">
                <a:latin typeface="Times New Roman" panose="02020603050405020304" pitchFamily="18" charset="0"/>
                <a:cs typeface="Times New Roman" panose="02020603050405020304" pitchFamily="18" charset="0"/>
              </a:rPr>
              <a:t>Subgraph matching query</a:t>
            </a:r>
          </a:p>
          <a:p>
            <a:pPr lvl="2" algn="just">
              <a:defRPr/>
            </a:pPr>
            <a:endParaRPr lang="en-US" altLang="en-US" sz="2000" dirty="0">
              <a:latin typeface="Times New Roman" panose="02020603050405020304" pitchFamily="18" charset="0"/>
              <a:cs typeface="Times New Roman" panose="02020603050405020304" pitchFamily="18" charset="0"/>
            </a:endParaRPr>
          </a:p>
          <a:p>
            <a:pPr lvl="1" algn="just">
              <a:defRPr/>
            </a:pPr>
            <a:endParaRPr lang="en-US" altLang="en-US" sz="2400" dirty="0" smtClean="0">
              <a:latin typeface="Times New Roman" panose="02020603050405020304" pitchFamily="18" charset="0"/>
              <a:cs typeface="Times New Roman" panose="02020603050405020304" pitchFamily="18" charset="0"/>
            </a:endParaRPr>
          </a:p>
          <a:p>
            <a:pPr lvl="1" algn="just">
              <a:defRPr/>
            </a:pPr>
            <a:endParaRPr lang="en-US" altLang="en-US" sz="2400" dirty="0" smtClean="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a:defRPr/>
            </a:pPr>
            <a:fld id="{A1D442EF-3B18-4B98-A531-9906D68737B3}" type="slidenum">
              <a:rPr lang="en-US" altLang="zh-CN" smtClean="0">
                <a:solidFill>
                  <a:srgbClr val="000000"/>
                </a:solidFill>
              </a:rPr>
              <a:pPr>
                <a:defRPr/>
              </a:pPr>
              <a:t>40</a:t>
            </a:fld>
            <a:endParaRPr lang="en-US" altLang="zh-CN" dirty="0">
              <a:solidFill>
                <a:srgbClr val="000000"/>
              </a:solidFill>
            </a:endParaRPr>
          </a:p>
        </p:txBody>
      </p:sp>
    </p:spTree>
    <p:extLst>
      <p:ext uri="{BB962C8B-B14F-4D97-AF65-F5344CB8AC3E}">
        <p14:creationId xmlns:p14="http://schemas.microsoft.com/office/powerpoint/2010/main" val="22740477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609600" y="291548"/>
            <a:ext cx="7467600" cy="685800"/>
          </a:xfrm>
        </p:spPr>
        <p:txBody>
          <a:bodyPr/>
          <a:lstStyle/>
          <a:p>
            <a:r>
              <a:rPr lang="en-US" dirty="0" smtClean="0">
                <a:latin typeface="Times New Roman" panose="02020603050405020304" pitchFamily="18" charset="0"/>
                <a:cs typeface="Times New Roman" panose="02020603050405020304" pitchFamily="18" charset="0"/>
              </a:rPr>
              <a:t>Graph Search Queries (cont'd)</a:t>
            </a:r>
          </a:p>
        </p:txBody>
      </p:sp>
      <p:sp>
        <p:nvSpPr>
          <p:cNvPr id="38915" name="Slide Number Placeholder 3"/>
          <p:cNvSpPr>
            <a:spLocks noGrp="1"/>
          </p:cNvSpPr>
          <p:nvPr>
            <p:ph type="sldNum" sz="quarter" idx="12"/>
          </p:nvPr>
        </p:nvSpPr>
        <p:spPr>
          <a:noFill/>
        </p:spPr>
        <p:txBody>
          <a:bodyPr/>
          <a:lstStyle/>
          <a:p>
            <a:fld id="{3DD44FCB-5241-4D97-83F6-B095EDBD5F1A}" type="slidenum">
              <a:rPr lang="en-US" smtClean="0">
                <a:solidFill>
                  <a:schemeClr val="bg2">
                    <a:lumMod val="10000"/>
                  </a:schemeClr>
                </a:solidFill>
              </a:rPr>
              <a:pPr/>
              <a:t>41</a:t>
            </a:fld>
            <a:endParaRPr lang="en-US" dirty="0" smtClean="0">
              <a:solidFill>
                <a:schemeClr val="bg2">
                  <a:lumMod val="10000"/>
                </a:schemeClr>
              </a:solidFill>
            </a:endParaRPr>
          </a:p>
        </p:txBody>
      </p:sp>
      <p:sp>
        <p:nvSpPr>
          <p:cNvPr id="38918" name="AutoShape 2"/>
          <p:cNvSpPr>
            <a:spLocks noChangeAspect="1" noChangeArrowheads="1"/>
          </p:cNvSpPr>
          <p:nvPr/>
        </p:nvSpPr>
        <p:spPr bwMode="auto">
          <a:xfrm>
            <a:off x="228600" y="990600"/>
            <a:ext cx="237172500" cy="18316575"/>
          </a:xfrm>
          <a:prstGeom prst="rect">
            <a:avLst/>
          </a:prstGeom>
          <a:noFill/>
          <a:ln w="9525">
            <a:noFill/>
            <a:miter lim="800000"/>
            <a:headEnd/>
            <a:tailEnd/>
          </a:ln>
        </p:spPr>
        <p:txBody>
          <a:bodyPr/>
          <a:lstStyle/>
          <a:p>
            <a:endParaRPr lang="en-US">
              <a:latin typeface="Times New Roman" panose="02020603050405020304" pitchFamily="18" charset="0"/>
              <a:cs typeface="Times New Roman" panose="02020603050405020304" pitchFamily="18" charset="0"/>
            </a:endParaRPr>
          </a:p>
        </p:txBody>
      </p:sp>
      <p:sp>
        <p:nvSpPr>
          <p:cNvPr id="38919" name="Content Placeholder 2"/>
          <p:cNvSpPr>
            <a:spLocks noGrp="1" noChangeArrowheads="1"/>
          </p:cNvSpPr>
          <p:nvPr>
            <p:ph sz="quarter" idx="1"/>
          </p:nvPr>
        </p:nvSpPr>
        <p:spPr>
          <a:xfrm>
            <a:off x="455613" y="1447800"/>
            <a:ext cx="7696200" cy="4038600"/>
          </a:xfrm>
        </p:spPr>
        <p:txBody>
          <a:bodyPr/>
          <a:lstStyle/>
          <a:p>
            <a:pPr algn="just" defTabSz="914363">
              <a:lnSpc>
                <a:spcPct val="90000"/>
              </a:lnSpc>
            </a:pPr>
            <a:r>
              <a:rPr lang="en-US" altLang="zh-CN" sz="2300" b="1" dirty="0" smtClean="0">
                <a:latin typeface="Times New Roman" panose="02020603050405020304" pitchFamily="18" charset="0"/>
                <a:cs typeface="Times New Roman" panose="02020603050405020304" pitchFamily="18" charset="0"/>
              </a:rPr>
              <a:t>Containment Query</a:t>
            </a:r>
          </a:p>
          <a:p>
            <a:pPr algn="just" defTabSz="914363">
              <a:lnSpc>
                <a:spcPct val="90000"/>
              </a:lnSpc>
            </a:pPr>
            <a:endParaRPr lang="en-US" altLang="zh-CN" sz="1500" b="1" dirty="0" smtClean="0">
              <a:latin typeface="Times New Roman" panose="02020603050405020304" pitchFamily="18" charset="0"/>
              <a:cs typeface="Times New Roman" panose="02020603050405020304" pitchFamily="18" charset="0"/>
            </a:endParaRPr>
          </a:p>
          <a:p>
            <a:pPr algn="just" defTabSz="914363">
              <a:lnSpc>
                <a:spcPct val="90000"/>
              </a:lnSpc>
            </a:pPr>
            <a:r>
              <a:rPr lang="en-US" altLang="zh-CN" sz="2200" dirty="0" smtClean="0">
                <a:latin typeface="Times New Roman" panose="02020603050405020304" pitchFamily="18" charset="0"/>
                <a:cs typeface="Times New Roman" panose="02020603050405020304" pitchFamily="18" charset="0"/>
              </a:rPr>
              <a:t>Similarity Query</a:t>
            </a:r>
          </a:p>
          <a:p>
            <a:pPr algn="just" defTabSz="914363">
              <a:lnSpc>
                <a:spcPct val="90000"/>
              </a:lnSpc>
            </a:pPr>
            <a:endParaRPr lang="en-US" altLang="zh-CN" sz="1500" dirty="0" smtClean="0">
              <a:latin typeface="Times New Roman" panose="02020603050405020304" pitchFamily="18" charset="0"/>
              <a:cs typeface="Times New Roman" panose="02020603050405020304" pitchFamily="18" charset="0"/>
            </a:endParaRPr>
          </a:p>
          <a:p>
            <a:pPr algn="just" defTabSz="914363">
              <a:lnSpc>
                <a:spcPct val="90000"/>
              </a:lnSpc>
            </a:pPr>
            <a:r>
              <a:rPr lang="en-US" altLang="zh-CN" sz="2200" dirty="0" smtClean="0">
                <a:latin typeface="Times New Roman" panose="02020603050405020304" pitchFamily="18" charset="0"/>
                <a:cs typeface="Times New Roman" panose="02020603050405020304" pitchFamily="18" charset="0"/>
              </a:rPr>
              <a:t>Matching Query</a:t>
            </a:r>
          </a:p>
          <a:p>
            <a:pPr eaLnBrk="1" hangingPunct="1">
              <a:buFont typeface="Wingdings" pitchFamily="2" charset="2"/>
              <a:buChar char="v"/>
            </a:pPr>
            <a:endParaRPr lang="en-US" altLang="zh-CN" sz="1000" dirty="0" smtClean="0">
              <a:latin typeface="Times New Roman" panose="02020603050405020304" pitchFamily="18" charset="0"/>
              <a:cs typeface="Times New Roman" panose="02020603050405020304" pitchFamily="18" charset="0"/>
            </a:endParaRPr>
          </a:p>
          <a:p>
            <a:pPr eaLnBrk="1" hangingPunct="1"/>
            <a:endParaRPr lang="en-US" altLang="zh-CN" sz="2300" dirty="0" smtClean="0">
              <a:latin typeface="Times New Roman" panose="02020603050405020304" pitchFamily="18" charset="0"/>
              <a:cs typeface="Times New Roman" panose="02020603050405020304" pitchFamily="18" charset="0"/>
            </a:endParaRPr>
          </a:p>
          <a:p>
            <a:pPr eaLnBrk="1" hangingPunct="1"/>
            <a:endParaRPr lang="en-US" altLang="zh-CN" dirty="0" smtClean="0">
              <a:latin typeface="Times New Roman" panose="02020603050405020304" pitchFamily="18" charset="0"/>
              <a:cs typeface="Times New Roman" panose="02020603050405020304" pitchFamily="18" charset="0"/>
            </a:endParaRPr>
          </a:p>
          <a:p>
            <a:pPr eaLnBrk="1" hangingPunct="1"/>
            <a:endParaRPr lang="en-US" altLang="zh-CN" dirty="0" smtClean="0">
              <a:latin typeface="Times New Roman" panose="02020603050405020304" pitchFamily="18" charset="0"/>
              <a:cs typeface="Times New Roman" panose="02020603050405020304" pitchFamily="18" charset="0"/>
            </a:endParaRPr>
          </a:p>
          <a:p>
            <a:pPr eaLnBrk="1" hangingPunct="1"/>
            <a:endParaRPr lang="en-US" altLang="zh-CN" dirty="0" smtClean="0">
              <a:latin typeface="Times New Roman" panose="02020603050405020304" pitchFamily="18" charset="0"/>
              <a:cs typeface="Times New Roman" panose="02020603050405020304" pitchFamily="18" charset="0"/>
            </a:endParaRPr>
          </a:p>
        </p:txBody>
      </p:sp>
      <p:sp>
        <p:nvSpPr>
          <p:cNvPr id="9" name="Rounded Rectangular Callout 8"/>
          <p:cNvSpPr/>
          <p:nvPr/>
        </p:nvSpPr>
        <p:spPr>
          <a:xfrm>
            <a:off x="4267200" y="1065213"/>
            <a:ext cx="4116388" cy="1373187"/>
          </a:xfrm>
          <a:prstGeom prst="wedgeRoundRectCallout">
            <a:avLst>
              <a:gd name="adj1" fmla="val -71732"/>
              <a:gd name="adj2" fmla="val -6014"/>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000" dirty="0">
                <a:solidFill>
                  <a:schemeClr val="tx1"/>
                </a:solidFill>
                <a:latin typeface="Times New Roman" panose="02020603050405020304" pitchFamily="18" charset="0"/>
                <a:cs typeface="Times New Roman" panose="02020603050405020304" pitchFamily="18" charset="0"/>
              </a:rPr>
              <a:t>Retrieves all graphs from a graph database, such that they </a:t>
            </a:r>
            <a:r>
              <a:rPr lang="en-US" sz="2000" b="1" dirty="0">
                <a:solidFill>
                  <a:schemeClr val="tx1"/>
                </a:solidFill>
                <a:latin typeface="Times New Roman" panose="02020603050405020304" pitchFamily="18" charset="0"/>
                <a:cs typeface="Times New Roman" panose="02020603050405020304" pitchFamily="18" charset="0"/>
              </a:rPr>
              <a:t>contain</a:t>
            </a:r>
            <a:r>
              <a:rPr lang="en-US" sz="2000" dirty="0">
                <a:solidFill>
                  <a:schemeClr val="tx1"/>
                </a:solidFill>
                <a:latin typeface="Times New Roman" panose="02020603050405020304" pitchFamily="18" charset="0"/>
                <a:cs typeface="Times New Roman" panose="02020603050405020304" pitchFamily="18" charset="0"/>
              </a:rPr>
              <a:t> a given query graph (exact and approximate). </a:t>
            </a:r>
          </a:p>
        </p:txBody>
      </p:sp>
      <p:sp>
        <p:nvSpPr>
          <p:cNvPr id="10" name="Oval 9"/>
          <p:cNvSpPr/>
          <p:nvPr/>
        </p:nvSpPr>
        <p:spPr>
          <a:xfrm>
            <a:off x="2055813" y="4114800"/>
            <a:ext cx="382587"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11" name="Oval 10"/>
          <p:cNvSpPr/>
          <p:nvPr/>
        </p:nvSpPr>
        <p:spPr>
          <a:xfrm>
            <a:off x="2895600" y="4114800"/>
            <a:ext cx="381000" cy="381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12" name="Oval 11"/>
          <p:cNvSpPr/>
          <p:nvPr/>
        </p:nvSpPr>
        <p:spPr>
          <a:xfrm>
            <a:off x="2055813" y="5181600"/>
            <a:ext cx="382587" cy="381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13" name="Oval 12"/>
          <p:cNvSpPr/>
          <p:nvPr/>
        </p:nvSpPr>
        <p:spPr>
          <a:xfrm>
            <a:off x="2895600" y="5181600"/>
            <a:ext cx="3810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14" name="Oval 13"/>
          <p:cNvSpPr/>
          <p:nvPr/>
        </p:nvSpPr>
        <p:spPr>
          <a:xfrm>
            <a:off x="6096000" y="4114800"/>
            <a:ext cx="3810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15" name="Oval 14"/>
          <p:cNvSpPr/>
          <p:nvPr/>
        </p:nvSpPr>
        <p:spPr>
          <a:xfrm>
            <a:off x="6096000" y="5105400"/>
            <a:ext cx="381000" cy="381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16" name="Oval 15"/>
          <p:cNvSpPr/>
          <p:nvPr/>
        </p:nvSpPr>
        <p:spPr>
          <a:xfrm>
            <a:off x="6858000" y="4114800"/>
            <a:ext cx="382588" cy="381000"/>
          </a:xfrm>
          <a:prstGeom prst="ellipse">
            <a:avLst/>
          </a:prstGeom>
          <a:solidFill>
            <a:srgbClr val="33CC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17" name="Oval 16"/>
          <p:cNvSpPr/>
          <p:nvPr/>
        </p:nvSpPr>
        <p:spPr>
          <a:xfrm>
            <a:off x="6858000" y="5105400"/>
            <a:ext cx="382588"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18" name="Oval 17"/>
          <p:cNvSpPr/>
          <p:nvPr/>
        </p:nvSpPr>
        <p:spPr>
          <a:xfrm>
            <a:off x="4079875" y="3562350"/>
            <a:ext cx="3810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19" name="Oval 18"/>
          <p:cNvSpPr/>
          <p:nvPr/>
        </p:nvSpPr>
        <p:spPr>
          <a:xfrm>
            <a:off x="4689475" y="2800350"/>
            <a:ext cx="381000" cy="381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20" name="Oval 19"/>
          <p:cNvSpPr/>
          <p:nvPr/>
        </p:nvSpPr>
        <p:spPr>
          <a:xfrm>
            <a:off x="5638800" y="2876550"/>
            <a:ext cx="3810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cxnSp>
        <p:nvCxnSpPr>
          <p:cNvPr id="22" name="Straight Connector 21"/>
          <p:cNvCxnSpPr>
            <a:stCxn id="10" idx="4"/>
            <a:endCxn id="12" idx="0"/>
          </p:cNvCxnSpPr>
          <p:nvPr/>
        </p:nvCxnSpPr>
        <p:spPr>
          <a:xfrm>
            <a:off x="2247900" y="4495800"/>
            <a:ext cx="0" cy="685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0" idx="6"/>
            <a:endCxn id="11" idx="2"/>
          </p:cNvCxnSpPr>
          <p:nvPr/>
        </p:nvCxnSpPr>
        <p:spPr>
          <a:xfrm>
            <a:off x="2438400" y="43053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1" idx="4"/>
            <a:endCxn id="13" idx="0"/>
          </p:cNvCxnSpPr>
          <p:nvPr/>
        </p:nvCxnSpPr>
        <p:spPr>
          <a:xfrm>
            <a:off x="3086100" y="4495800"/>
            <a:ext cx="0" cy="685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2" idx="6"/>
            <a:endCxn id="13" idx="2"/>
          </p:cNvCxnSpPr>
          <p:nvPr/>
        </p:nvCxnSpPr>
        <p:spPr>
          <a:xfrm>
            <a:off x="2438400" y="53721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5"/>
          </p:cNvCxnSpPr>
          <p:nvPr/>
        </p:nvCxnSpPr>
        <p:spPr>
          <a:xfrm>
            <a:off x="2381250" y="4440238"/>
            <a:ext cx="590550" cy="7413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4" idx="4"/>
            <a:endCxn id="15" idx="0"/>
          </p:cNvCxnSpPr>
          <p:nvPr/>
        </p:nvCxnSpPr>
        <p:spPr>
          <a:xfrm>
            <a:off x="6286500" y="4495800"/>
            <a:ext cx="0" cy="609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4" idx="6"/>
            <a:endCxn id="16" idx="2"/>
          </p:cNvCxnSpPr>
          <p:nvPr/>
        </p:nvCxnSpPr>
        <p:spPr>
          <a:xfrm>
            <a:off x="6477000" y="4305300"/>
            <a:ext cx="381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6" idx="4"/>
            <a:endCxn id="17" idx="0"/>
          </p:cNvCxnSpPr>
          <p:nvPr/>
        </p:nvCxnSpPr>
        <p:spPr>
          <a:xfrm>
            <a:off x="7050088" y="4495800"/>
            <a:ext cx="0" cy="609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9" idx="3"/>
            <a:endCxn id="18" idx="0"/>
          </p:cNvCxnSpPr>
          <p:nvPr/>
        </p:nvCxnSpPr>
        <p:spPr>
          <a:xfrm flipH="1">
            <a:off x="4270375" y="3125788"/>
            <a:ext cx="474663" cy="4365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9" idx="6"/>
            <a:endCxn id="20" idx="2"/>
          </p:cNvCxnSpPr>
          <p:nvPr/>
        </p:nvCxnSpPr>
        <p:spPr>
          <a:xfrm>
            <a:off x="5070475" y="2990850"/>
            <a:ext cx="568325" cy="76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0" idx="4"/>
            <a:endCxn id="18" idx="7"/>
          </p:cNvCxnSpPr>
          <p:nvPr/>
        </p:nvCxnSpPr>
        <p:spPr>
          <a:xfrm flipH="1">
            <a:off x="4405313" y="3257550"/>
            <a:ext cx="1423987" cy="3603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438400" y="5791200"/>
            <a:ext cx="455574" cy="400110"/>
          </a:xfrm>
          <a:prstGeom prst="rect">
            <a:avLst/>
          </a:prstGeom>
          <a:noFill/>
        </p:spPr>
        <p:txBody>
          <a:bodyPr wrap="none">
            <a:spAutoFit/>
          </a:bodyPr>
          <a:lstStyle/>
          <a:p>
            <a:pPr>
              <a:defRPr/>
            </a:pPr>
            <a:r>
              <a:rPr lang="en-US" sz="2000" dirty="0">
                <a:solidFill>
                  <a:schemeClr val="accent5">
                    <a:lumMod val="50000"/>
                  </a:schemeClr>
                </a:solidFill>
                <a:latin typeface="Times New Roman" panose="02020603050405020304" pitchFamily="18" charset="0"/>
                <a:cs typeface="Times New Roman" panose="02020603050405020304" pitchFamily="18" charset="0"/>
              </a:rPr>
              <a:t>G</a:t>
            </a:r>
            <a:r>
              <a:rPr lang="en-US" sz="2000" baseline="-25000" dirty="0">
                <a:solidFill>
                  <a:schemeClr val="accent5">
                    <a:lumMod val="50000"/>
                  </a:schemeClr>
                </a:solidFill>
                <a:latin typeface="Times New Roman" panose="02020603050405020304" pitchFamily="18" charset="0"/>
                <a:cs typeface="Times New Roman" panose="02020603050405020304" pitchFamily="18" charset="0"/>
              </a:rPr>
              <a:t>1</a:t>
            </a:r>
          </a:p>
        </p:txBody>
      </p:sp>
      <p:sp>
        <p:nvSpPr>
          <p:cNvPr id="44" name="TextBox 43"/>
          <p:cNvSpPr txBox="1"/>
          <p:nvPr/>
        </p:nvSpPr>
        <p:spPr>
          <a:xfrm>
            <a:off x="6400800" y="5791200"/>
            <a:ext cx="455574" cy="400110"/>
          </a:xfrm>
          <a:prstGeom prst="rect">
            <a:avLst/>
          </a:prstGeom>
          <a:noFill/>
        </p:spPr>
        <p:txBody>
          <a:bodyPr wrap="none">
            <a:spAutoFit/>
          </a:bodyPr>
          <a:lstStyle/>
          <a:p>
            <a:pPr>
              <a:defRPr/>
            </a:pPr>
            <a:r>
              <a:rPr lang="en-US" sz="2000" dirty="0">
                <a:solidFill>
                  <a:schemeClr val="accent5">
                    <a:lumMod val="50000"/>
                  </a:schemeClr>
                </a:solidFill>
                <a:latin typeface="Times New Roman" panose="02020603050405020304" pitchFamily="18" charset="0"/>
                <a:cs typeface="Times New Roman" panose="02020603050405020304" pitchFamily="18" charset="0"/>
              </a:rPr>
              <a:t>G</a:t>
            </a:r>
            <a:r>
              <a:rPr lang="en-US" sz="2000" baseline="-25000" dirty="0">
                <a:solidFill>
                  <a:schemeClr val="accent5">
                    <a:lumMod val="50000"/>
                  </a:schemeClr>
                </a:solidFill>
                <a:latin typeface="Times New Roman" panose="02020603050405020304" pitchFamily="18" charset="0"/>
                <a:cs typeface="Times New Roman" panose="02020603050405020304" pitchFamily="18" charset="0"/>
              </a:rPr>
              <a:t>2</a:t>
            </a:r>
          </a:p>
        </p:txBody>
      </p:sp>
      <p:sp>
        <p:nvSpPr>
          <p:cNvPr id="45" name="TextBox 44"/>
          <p:cNvSpPr txBox="1"/>
          <p:nvPr/>
        </p:nvSpPr>
        <p:spPr>
          <a:xfrm>
            <a:off x="4918075" y="3638550"/>
            <a:ext cx="384175" cy="400050"/>
          </a:xfrm>
          <a:prstGeom prst="rect">
            <a:avLst/>
          </a:prstGeom>
          <a:noFill/>
        </p:spPr>
        <p:txBody>
          <a:bodyPr wrap="none">
            <a:spAutoFit/>
          </a:bodyPr>
          <a:lstStyle/>
          <a:p>
            <a:pPr>
              <a:defRPr/>
            </a:pPr>
            <a:r>
              <a:rPr lang="en-US" sz="2000" dirty="0">
                <a:solidFill>
                  <a:schemeClr val="accent5">
                    <a:lumMod val="50000"/>
                  </a:schemeClr>
                </a:solidFill>
                <a:latin typeface="Times New Roman" panose="02020603050405020304" pitchFamily="18" charset="0"/>
                <a:cs typeface="Times New Roman" panose="02020603050405020304" pitchFamily="18" charset="0"/>
              </a:rPr>
              <a:t>Q</a:t>
            </a:r>
          </a:p>
        </p:txBody>
      </p:sp>
      <p:sp>
        <p:nvSpPr>
          <p:cNvPr id="46" name="Oval 45"/>
          <p:cNvSpPr/>
          <p:nvPr/>
        </p:nvSpPr>
        <p:spPr>
          <a:xfrm>
            <a:off x="1141413" y="3962400"/>
            <a:ext cx="2820987" cy="1828800"/>
          </a:xfrm>
          <a:prstGeom prst="ellipse">
            <a:avLst/>
          </a:prstGeom>
          <a:noFill/>
          <a:ln>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2" name="Rectangle 1"/>
          <p:cNvSpPr/>
          <p:nvPr/>
        </p:nvSpPr>
        <p:spPr>
          <a:xfrm>
            <a:off x="455613" y="6187937"/>
            <a:ext cx="8231187" cy="338554"/>
          </a:xfrm>
          <a:prstGeom prst="rect">
            <a:avLst/>
          </a:prstGeom>
          <a:ln>
            <a:solidFill>
              <a:schemeClr val="tx1"/>
            </a:solidFill>
          </a:ln>
        </p:spPr>
        <p:txBody>
          <a:bodyPr wrap="square">
            <a:spAutoFit/>
          </a:bodyPr>
          <a:lstStyle/>
          <a:p>
            <a:pPr lvl="0">
              <a:defRPr/>
            </a:pPr>
            <a:r>
              <a:rPr lang="en-US" sz="1600" dirty="0" err="1">
                <a:solidFill>
                  <a:srgbClr val="000000"/>
                </a:solidFill>
                <a:latin typeface="Times New Roman" panose="02020603050405020304" pitchFamily="18" charset="0"/>
                <a:cs typeface="Times New Roman" panose="02020603050405020304" pitchFamily="18" charset="0"/>
              </a:rPr>
              <a:t>Arijit</a:t>
            </a:r>
            <a:r>
              <a:rPr lang="en-US" sz="1600" dirty="0">
                <a:solidFill>
                  <a:srgbClr val="000000"/>
                </a:solidFill>
                <a:latin typeface="Times New Roman" panose="02020603050405020304" pitchFamily="18" charset="0"/>
                <a:cs typeface="Times New Roman" panose="02020603050405020304" pitchFamily="18" charset="0"/>
              </a:rPr>
              <a:t> Khan, </a:t>
            </a:r>
            <a:r>
              <a:rPr lang="en-US" sz="1600" dirty="0" err="1">
                <a:solidFill>
                  <a:srgbClr val="000000"/>
                </a:solidFill>
                <a:latin typeface="Times New Roman" panose="02020603050405020304" pitchFamily="18" charset="0"/>
                <a:cs typeface="Times New Roman" panose="02020603050405020304" pitchFamily="18" charset="0"/>
              </a:rPr>
              <a:t>Yinghui</a:t>
            </a:r>
            <a:r>
              <a:rPr lang="en-US" sz="1600" dirty="0">
                <a:solidFill>
                  <a:srgbClr val="000000"/>
                </a:solidFill>
                <a:latin typeface="Times New Roman" panose="02020603050405020304" pitchFamily="18" charset="0"/>
                <a:cs typeface="Times New Roman" panose="02020603050405020304" pitchFamily="18" charset="0"/>
              </a:rPr>
              <a:t> Wu, </a:t>
            </a:r>
            <a:r>
              <a:rPr lang="en-US" sz="1600" dirty="0" err="1">
                <a:solidFill>
                  <a:srgbClr val="000000"/>
                </a:solidFill>
                <a:latin typeface="Times New Roman" panose="02020603050405020304" pitchFamily="18" charset="0"/>
                <a:cs typeface="Times New Roman" panose="02020603050405020304" pitchFamily="18" charset="0"/>
              </a:rPr>
              <a:t>Xifeng</a:t>
            </a:r>
            <a:r>
              <a:rPr lang="en-US" sz="1600" dirty="0">
                <a:solidFill>
                  <a:srgbClr val="000000"/>
                </a:solidFill>
                <a:latin typeface="Times New Roman" panose="02020603050405020304" pitchFamily="18" charset="0"/>
                <a:cs typeface="Times New Roman" panose="02020603050405020304" pitchFamily="18" charset="0"/>
              </a:rPr>
              <a:t> Yan. </a:t>
            </a:r>
            <a:r>
              <a:rPr lang="en-US" sz="1600" dirty="0">
                <a:latin typeface="Times New Roman" panose="02020603050405020304" pitchFamily="18" charset="0"/>
                <a:ea typeface="宋体" pitchFamily="2" charset="-122"/>
                <a:cs typeface="Times New Roman" panose="02020603050405020304" pitchFamily="18" charset="0"/>
              </a:rPr>
              <a:t>Emerging Graph Queries in Linked Data.</a:t>
            </a:r>
          </a:p>
        </p:txBody>
      </p:sp>
    </p:spTree>
    <p:custDataLst>
      <p:tags r:id="rId1"/>
    </p:custDataLst>
    <p:extLst>
      <p:ext uri="{BB962C8B-B14F-4D97-AF65-F5344CB8AC3E}">
        <p14:creationId xmlns:p14="http://schemas.microsoft.com/office/powerpoint/2010/main" val="1649569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linds(horizontal)">
                                      <p:cBhvr>
                                        <p:cTn id="21" dur="500"/>
                                        <p:tgtEl>
                                          <p:spTgt spid="1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blinds(horizontal)">
                                      <p:cBhvr>
                                        <p:cTn id="24" dur="500"/>
                                        <p:tgtEl>
                                          <p:spTgt spid="14"/>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linds(horizontal)">
                                      <p:cBhvr>
                                        <p:cTn id="30" dur="500"/>
                                        <p:tgtEl>
                                          <p:spTgt spid="16"/>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blinds(horizontal)">
                                      <p:cBhvr>
                                        <p:cTn id="33" dur="500"/>
                                        <p:tgtEl>
                                          <p:spTgt spid="17"/>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blinds(horizontal)">
                                      <p:cBhvr>
                                        <p:cTn id="36" dur="500"/>
                                        <p:tgtEl>
                                          <p:spTgt spid="18"/>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blinds(horizontal)">
                                      <p:cBhvr>
                                        <p:cTn id="39" dur="500"/>
                                        <p:tgtEl>
                                          <p:spTgt spid="19"/>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linds(horizontal)">
                                      <p:cBhvr>
                                        <p:cTn id="42" dur="500"/>
                                        <p:tgtEl>
                                          <p:spTgt spid="20"/>
                                        </p:tgtEl>
                                      </p:cBhvr>
                                    </p:animEffect>
                                  </p:childTnLst>
                                </p:cTn>
                              </p:par>
                              <p:par>
                                <p:cTn id="43" presetID="3" presetClass="entr" presetSubtype="1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blinds(horizontal)">
                                      <p:cBhvr>
                                        <p:cTn id="45" dur="500"/>
                                        <p:tgtEl>
                                          <p:spTgt spid="22"/>
                                        </p:tgtEl>
                                      </p:cBhvr>
                                    </p:animEffect>
                                  </p:childTnLst>
                                </p:cTn>
                              </p:par>
                              <p:par>
                                <p:cTn id="46" presetID="3" presetClass="entr" presetSubtype="10" fill="hold"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blinds(horizontal)">
                                      <p:cBhvr>
                                        <p:cTn id="48" dur="500"/>
                                        <p:tgtEl>
                                          <p:spTgt spid="24"/>
                                        </p:tgtEl>
                                      </p:cBhvr>
                                    </p:animEffect>
                                  </p:childTnLst>
                                </p:cTn>
                              </p:par>
                              <p:par>
                                <p:cTn id="49" presetID="3" presetClass="entr" presetSubtype="10"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blinds(horizontal)">
                                      <p:cBhvr>
                                        <p:cTn id="51" dur="500"/>
                                        <p:tgtEl>
                                          <p:spTgt spid="26"/>
                                        </p:tgtEl>
                                      </p:cBhvr>
                                    </p:animEffect>
                                  </p:childTnLst>
                                </p:cTn>
                              </p:par>
                              <p:par>
                                <p:cTn id="52" presetID="3" presetClass="entr" presetSubtype="10" fill="hold"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blinds(horizontal)">
                                      <p:cBhvr>
                                        <p:cTn id="54" dur="500"/>
                                        <p:tgtEl>
                                          <p:spTgt spid="28"/>
                                        </p:tgtEl>
                                      </p:cBhvr>
                                    </p:animEffect>
                                  </p:childTnLst>
                                </p:cTn>
                              </p:par>
                              <p:par>
                                <p:cTn id="55" presetID="3" presetClass="entr" presetSubtype="10"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blinds(horizontal)">
                                      <p:cBhvr>
                                        <p:cTn id="57" dur="500"/>
                                        <p:tgtEl>
                                          <p:spTgt spid="30"/>
                                        </p:tgtEl>
                                      </p:cBhvr>
                                    </p:animEffect>
                                  </p:childTnLst>
                                </p:cTn>
                              </p:par>
                              <p:par>
                                <p:cTn id="58" presetID="3" presetClass="entr" presetSubtype="10" fill="hold" nodeType="with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blinds(horizontal)">
                                      <p:cBhvr>
                                        <p:cTn id="60" dur="500"/>
                                        <p:tgtEl>
                                          <p:spTgt spid="32"/>
                                        </p:tgtEl>
                                      </p:cBhvr>
                                    </p:animEffect>
                                  </p:childTnLst>
                                </p:cTn>
                              </p:par>
                              <p:par>
                                <p:cTn id="61" presetID="3" presetClass="entr" presetSubtype="10" fill="hold" nodeType="with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blinds(horizontal)">
                                      <p:cBhvr>
                                        <p:cTn id="63" dur="500"/>
                                        <p:tgtEl>
                                          <p:spTgt spid="34"/>
                                        </p:tgtEl>
                                      </p:cBhvr>
                                    </p:animEffect>
                                  </p:childTnLst>
                                </p:cTn>
                              </p:par>
                              <p:par>
                                <p:cTn id="64" presetID="3" presetClass="entr" presetSubtype="10" fill="hold" nodeType="with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blinds(horizontal)">
                                      <p:cBhvr>
                                        <p:cTn id="66" dur="500"/>
                                        <p:tgtEl>
                                          <p:spTgt spid="36"/>
                                        </p:tgtEl>
                                      </p:cBhvr>
                                    </p:animEffect>
                                  </p:childTnLst>
                                </p:cTn>
                              </p:par>
                              <p:par>
                                <p:cTn id="67" presetID="3" presetClass="entr" presetSubtype="10" fill="hold" nodeType="with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blinds(horizontal)">
                                      <p:cBhvr>
                                        <p:cTn id="69" dur="500"/>
                                        <p:tgtEl>
                                          <p:spTgt spid="38"/>
                                        </p:tgtEl>
                                      </p:cBhvr>
                                    </p:animEffect>
                                  </p:childTnLst>
                                </p:cTn>
                              </p:par>
                              <p:par>
                                <p:cTn id="70" presetID="3" presetClass="entr" presetSubtype="10" fill="hold" nodeType="withEffect">
                                  <p:stCondLst>
                                    <p:cond delay="0"/>
                                  </p:stCondLst>
                                  <p:childTnLst>
                                    <p:set>
                                      <p:cBhvr>
                                        <p:cTn id="71" dur="1" fill="hold">
                                          <p:stCondLst>
                                            <p:cond delay="0"/>
                                          </p:stCondLst>
                                        </p:cTn>
                                        <p:tgtEl>
                                          <p:spTgt spid="40"/>
                                        </p:tgtEl>
                                        <p:attrNameLst>
                                          <p:attrName>style.visibility</p:attrName>
                                        </p:attrNameLst>
                                      </p:cBhvr>
                                      <p:to>
                                        <p:strVal val="visible"/>
                                      </p:to>
                                    </p:set>
                                    <p:animEffect transition="in" filter="blinds(horizontal)">
                                      <p:cBhvr>
                                        <p:cTn id="72" dur="500"/>
                                        <p:tgtEl>
                                          <p:spTgt spid="40"/>
                                        </p:tgtEl>
                                      </p:cBhvr>
                                    </p:animEffect>
                                  </p:childTnLst>
                                </p:cTn>
                              </p:par>
                              <p:par>
                                <p:cTn id="73" presetID="3" presetClass="entr" presetSubtype="10" fill="hold" nodeType="with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blinds(horizontal)">
                                      <p:cBhvr>
                                        <p:cTn id="75" dur="500"/>
                                        <p:tgtEl>
                                          <p:spTgt spid="42"/>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43"/>
                                        </p:tgtEl>
                                        <p:attrNameLst>
                                          <p:attrName>style.visibility</p:attrName>
                                        </p:attrNameLst>
                                      </p:cBhvr>
                                      <p:to>
                                        <p:strVal val="visible"/>
                                      </p:to>
                                    </p:set>
                                    <p:animEffect transition="in" filter="blinds(horizontal)">
                                      <p:cBhvr>
                                        <p:cTn id="78" dur="500"/>
                                        <p:tgtEl>
                                          <p:spTgt spid="43"/>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44"/>
                                        </p:tgtEl>
                                        <p:attrNameLst>
                                          <p:attrName>style.visibility</p:attrName>
                                        </p:attrNameLst>
                                      </p:cBhvr>
                                      <p:to>
                                        <p:strVal val="visible"/>
                                      </p:to>
                                    </p:set>
                                    <p:animEffect transition="in" filter="blinds(horizontal)">
                                      <p:cBhvr>
                                        <p:cTn id="81" dur="500"/>
                                        <p:tgtEl>
                                          <p:spTgt spid="44"/>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45"/>
                                        </p:tgtEl>
                                        <p:attrNameLst>
                                          <p:attrName>style.visibility</p:attrName>
                                        </p:attrNameLst>
                                      </p:cBhvr>
                                      <p:to>
                                        <p:strVal val="visible"/>
                                      </p:to>
                                    </p:set>
                                    <p:animEffect transition="in" filter="blinds(horizontal)">
                                      <p:cBhvr>
                                        <p:cTn id="84" dur="500"/>
                                        <p:tgtEl>
                                          <p:spTgt spid="45"/>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46"/>
                                        </p:tgtEl>
                                        <p:attrNameLst>
                                          <p:attrName>style.visibility</p:attrName>
                                        </p:attrNameLst>
                                      </p:cBhvr>
                                      <p:to>
                                        <p:strVal val="visible"/>
                                      </p:to>
                                    </p:set>
                                    <p:animEffect transition="in" filter="blinds(horizontal)">
                                      <p:cBhvr>
                                        <p:cTn id="8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43" grpId="0"/>
      <p:bldP spid="44" grpId="0"/>
      <p:bldP spid="45" grpId="0"/>
      <p:bldP spid="4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586340" y="228600"/>
            <a:ext cx="7467600" cy="685800"/>
          </a:xfrm>
        </p:spPr>
        <p:txBody>
          <a:bodyPr/>
          <a:lstStyle/>
          <a:p>
            <a:r>
              <a:rPr lang="en-US" dirty="0" smtClean="0">
                <a:latin typeface="Times New Roman" panose="02020603050405020304" pitchFamily="18" charset="0"/>
                <a:cs typeface="Times New Roman" panose="02020603050405020304" pitchFamily="18" charset="0"/>
              </a:rPr>
              <a:t>Graph Search </a:t>
            </a:r>
            <a:r>
              <a:rPr lang="en-US" dirty="0">
                <a:latin typeface="Times New Roman" panose="02020603050405020304" pitchFamily="18" charset="0"/>
                <a:cs typeface="Times New Roman" panose="02020603050405020304" pitchFamily="18" charset="0"/>
              </a:rPr>
              <a:t>Queries (cont'd)</a:t>
            </a:r>
            <a:endParaRPr lang="en-US" dirty="0" smtClean="0">
              <a:latin typeface="Times New Roman" panose="02020603050405020304" pitchFamily="18" charset="0"/>
              <a:cs typeface="Times New Roman" panose="02020603050405020304" pitchFamily="18" charset="0"/>
            </a:endParaRPr>
          </a:p>
        </p:txBody>
      </p:sp>
      <p:sp>
        <p:nvSpPr>
          <p:cNvPr id="39939" name="Slide Number Placeholder 3"/>
          <p:cNvSpPr>
            <a:spLocks noGrp="1"/>
          </p:cNvSpPr>
          <p:nvPr>
            <p:ph type="sldNum" sz="quarter" idx="12"/>
          </p:nvPr>
        </p:nvSpPr>
        <p:spPr>
          <a:noFill/>
        </p:spPr>
        <p:txBody>
          <a:bodyPr/>
          <a:lstStyle/>
          <a:p>
            <a:fld id="{D5FE13C1-8F9F-4322-8D67-DC3B9723EC77}" type="slidenum">
              <a:rPr lang="en-US" smtClean="0">
                <a:solidFill>
                  <a:schemeClr val="bg2">
                    <a:lumMod val="10000"/>
                  </a:schemeClr>
                </a:solidFill>
              </a:rPr>
              <a:pPr/>
              <a:t>42</a:t>
            </a:fld>
            <a:endParaRPr lang="en-US" dirty="0" smtClean="0">
              <a:solidFill>
                <a:schemeClr val="bg2">
                  <a:lumMod val="10000"/>
                </a:schemeClr>
              </a:solidFill>
            </a:endParaRPr>
          </a:p>
        </p:txBody>
      </p:sp>
      <p:sp>
        <p:nvSpPr>
          <p:cNvPr id="39942" name="AutoShape 2"/>
          <p:cNvSpPr>
            <a:spLocks noChangeAspect="1" noChangeArrowheads="1"/>
          </p:cNvSpPr>
          <p:nvPr/>
        </p:nvSpPr>
        <p:spPr bwMode="auto">
          <a:xfrm>
            <a:off x="228600" y="990600"/>
            <a:ext cx="237172500" cy="18316575"/>
          </a:xfrm>
          <a:prstGeom prst="rect">
            <a:avLst/>
          </a:prstGeom>
          <a:noFill/>
          <a:ln w="9525">
            <a:noFill/>
            <a:miter lim="800000"/>
            <a:headEnd/>
            <a:tailEnd/>
          </a:ln>
        </p:spPr>
        <p:txBody>
          <a:bodyPr/>
          <a:lstStyle/>
          <a:p>
            <a:endParaRPr lang="en-US">
              <a:latin typeface="Times New Roman" panose="02020603050405020304" pitchFamily="18" charset="0"/>
              <a:cs typeface="Times New Roman" panose="02020603050405020304" pitchFamily="18" charset="0"/>
            </a:endParaRPr>
          </a:p>
        </p:txBody>
      </p:sp>
      <p:sp>
        <p:nvSpPr>
          <p:cNvPr id="9" name="Rounded Rectangular Callout 8"/>
          <p:cNvSpPr/>
          <p:nvPr/>
        </p:nvSpPr>
        <p:spPr>
          <a:xfrm>
            <a:off x="4114006" y="941389"/>
            <a:ext cx="4116388" cy="1296987"/>
          </a:xfrm>
          <a:prstGeom prst="wedgeRoundRectCallout">
            <a:avLst>
              <a:gd name="adj1" fmla="val -75670"/>
              <a:gd name="adj2" fmla="val 48465"/>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000" dirty="0">
                <a:solidFill>
                  <a:schemeClr val="tx1"/>
                </a:solidFill>
                <a:latin typeface="Times New Roman" panose="02020603050405020304" pitchFamily="18" charset="0"/>
                <a:cs typeface="Times New Roman" panose="02020603050405020304" pitchFamily="18" charset="0"/>
              </a:rPr>
              <a:t>Retrieves all graphs from a graph database, that are similar to the query graph (exact and approximate).  </a:t>
            </a:r>
          </a:p>
        </p:txBody>
      </p:sp>
      <p:sp>
        <p:nvSpPr>
          <p:cNvPr id="18" name="Oval 17"/>
          <p:cNvSpPr/>
          <p:nvPr/>
        </p:nvSpPr>
        <p:spPr>
          <a:xfrm>
            <a:off x="6781800" y="2971800"/>
            <a:ext cx="382588" cy="381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43" name="TextBox 42"/>
          <p:cNvSpPr txBox="1"/>
          <p:nvPr/>
        </p:nvSpPr>
        <p:spPr>
          <a:xfrm>
            <a:off x="2132013" y="5621338"/>
            <a:ext cx="468398" cy="400110"/>
          </a:xfrm>
          <a:prstGeom prst="rect">
            <a:avLst/>
          </a:prstGeom>
          <a:noFill/>
        </p:spPr>
        <p:txBody>
          <a:bodyPr wrap="none">
            <a:spAutoFit/>
          </a:bodyPr>
          <a:lstStyle/>
          <a:p>
            <a:pPr>
              <a:defRPr/>
            </a:pPr>
            <a:r>
              <a:rPr lang="en-US" sz="2000" dirty="0">
                <a:solidFill>
                  <a:schemeClr val="accent5">
                    <a:lumMod val="50000"/>
                  </a:schemeClr>
                </a:solidFill>
                <a:latin typeface="Times New Roman" panose="02020603050405020304" pitchFamily="18" charset="0"/>
                <a:cs typeface="Times New Roman" panose="02020603050405020304" pitchFamily="18" charset="0"/>
              </a:rPr>
              <a:t>G</a:t>
            </a:r>
            <a:r>
              <a:rPr lang="en-US" sz="2000" baseline="-25000" dirty="0">
                <a:solidFill>
                  <a:schemeClr val="accent5">
                    <a:lumMod val="50000"/>
                  </a:schemeClr>
                </a:solidFill>
                <a:latin typeface="Times New Roman" panose="02020603050405020304" pitchFamily="18" charset="0"/>
                <a:cs typeface="Times New Roman" panose="02020603050405020304" pitchFamily="18" charset="0"/>
              </a:rPr>
              <a:t>1</a:t>
            </a:r>
          </a:p>
        </p:txBody>
      </p:sp>
      <p:sp>
        <p:nvSpPr>
          <p:cNvPr id="44" name="TextBox 43"/>
          <p:cNvSpPr txBox="1"/>
          <p:nvPr/>
        </p:nvSpPr>
        <p:spPr>
          <a:xfrm>
            <a:off x="6380163" y="5773738"/>
            <a:ext cx="468398" cy="400110"/>
          </a:xfrm>
          <a:prstGeom prst="rect">
            <a:avLst/>
          </a:prstGeom>
          <a:noFill/>
        </p:spPr>
        <p:txBody>
          <a:bodyPr wrap="none">
            <a:spAutoFit/>
          </a:bodyPr>
          <a:lstStyle/>
          <a:p>
            <a:pPr>
              <a:defRPr/>
            </a:pPr>
            <a:r>
              <a:rPr lang="en-US" sz="2000" dirty="0">
                <a:solidFill>
                  <a:schemeClr val="accent5">
                    <a:lumMod val="50000"/>
                  </a:schemeClr>
                </a:solidFill>
                <a:latin typeface="Times New Roman" panose="02020603050405020304" pitchFamily="18" charset="0"/>
                <a:cs typeface="Times New Roman" panose="02020603050405020304" pitchFamily="18" charset="0"/>
              </a:rPr>
              <a:t>G</a:t>
            </a:r>
            <a:r>
              <a:rPr lang="en-US" sz="2000" baseline="-25000" dirty="0">
                <a:solidFill>
                  <a:schemeClr val="accent5">
                    <a:lumMod val="50000"/>
                  </a:schemeClr>
                </a:solidFill>
                <a:latin typeface="Times New Roman" panose="02020603050405020304" pitchFamily="18" charset="0"/>
                <a:cs typeface="Times New Roman" panose="02020603050405020304" pitchFamily="18" charset="0"/>
              </a:rPr>
              <a:t>2</a:t>
            </a:r>
          </a:p>
        </p:txBody>
      </p:sp>
      <p:sp>
        <p:nvSpPr>
          <p:cNvPr id="45" name="TextBox 44"/>
          <p:cNvSpPr txBox="1"/>
          <p:nvPr/>
        </p:nvSpPr>
        <p:spPr>
          <a:xfrm>
            <a:off x="6248400" y="3657600"/>
            <a:ext cx="384175" cy="400050"/>
          </a:xfrm>
          <a:prstGeom prst="rect">
            <a:avLst/>
          </a:prstGeom>
          <a:noFill/>
        </p:spPr>
        <p:txBody>
          <a:bodyPr wrap="none">
            <a:spAutoFit/>
          </a:bodyPr>
          <a:lstStyle/>
          <a:p>
            <a:pPr>
              <a:defRPr/>
            </a:pPr>
            <a:r>
              <a:rPr lang="en-US" sz="2000" dirty="0">
                <a:solidFill>
                  <a:schemeClr val="accent5">
                    <a:lumMod val="50000"/>
                  </a:schemeClr>
                </a:solidFill>
                <a:latin typeface="Times New Roman" panose="02020603050405020304" pitchFamily="18" charset="0"/>
                <a:cs typeface="Times New Roman" panose="02020603050405020304" pitchFamily="18" charset="0"/>
              </a:rPr>
              <a:t>Q</a:t>
            </a:r>
          </a:p>
        </p:txBody>
      </p:sp>
      <p:sp>
        <p:nvSpPr>
          <p:cNvPr id="35" name="Oval 34"/>
          <p:cNvSpPr/>
          <p:nvPr/>
        </p:nvSpPr>
        <p:spPr>
          <a:xfrm>
            <a:off x="7316788" y="2438400"/>
            <a:ext cx="381000" cy="381000"/>
          </a:xfrm>
          <a:prstGeom prst="ellipse">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37" name="Oval 36"/>
          <p:cNvSpPr/>
          <p:nvPr/>
        </p:nvSpPr>
        <p:spPr>
          <a:xfrm>
            <a:off x="7316788" y="3505200"/>
            <a:ext cx="381000" cy="381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39" name="Oval 38"/>
          <p:cNvSpPr/>
          <p:nvPr/>
        </p:nvSpPr>
        <p:spPr>
          <a:xfrm>
            <a:off x="6248400" y="2971800"/>
            <a:ext cx="3810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41" name="Oval 40"/>
          <p:cNvSpPr/>
          <p:nvPr/>
        </p:nvSpPr>
        <p:spPr>
          <a:xfrm>
            <a:off x="5715000" y="2971800"/>
            <a:ext cx="381000" cy="381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00B050"/>
              </a:solidFill>
              <a:latin typeface="Times New Roman" panose="02020603050405020304" pitchFamily="18" charset="0"/>
              <a:cs typeface="Times New Roman" panose="02020603050405020304" pitchFamily="18" charset="0"/>
            </a:endParaRPr>
          </a:p>
        </p:txBody>
      </p:sp>
      <p:sp>
        <p:nvSpPr>
          <p:cNvPr id="47" name="Oval 46"/>
          <p:cNvSpPr/>
          <p:nvPr/>
        </p:nvSpPr>
        <p:spPr>
          <a:xfrm>
            <a:off x="5181600" y="2438400"/>
            <a:ext cx="381000" cy="381000"/>
          </a:xfrm>
          <a:prstGeom prst="ellipse">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48" name="Oval 47"/>
          <p:cNvSpPr/>
          <p:nvPr/>
        </p:nvSpPr>
        <p:spPr>
          <a:xfrm>
            <a:off x="5181600" y="3505200"/>
            <a:ext cx="381000" cy="381000"/>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cxnSp>
        <p:nvCxnSpPr>
          <p:cNvPr id="50" name="Straight Connector 49"/>
          <p:cNvCxnSpPr>
            <a:stCxn id="41" idx="6"/>
            <a:endCxn id="39" idx="2"/>
          </p:cNvCxnSpPr>
          <p:nvPr/>
        </p:nvCxnSpPr>
        <p:spPr>
          <a:xfrm>
            <a:off x="6096000" y="3162300"/>
            <a:ext cx="152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39" idx="6"/>
            <a:endCxn id="18" idx="2"/>
          </p:cNvCxnSpPr>
          <p:nvPr/>
        </p:nvCxnSpPr>
        <p:spPr>
          <a:xfrm>
            <a:off x="6629400" y="3162300"/>
            <a:ext cx="152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7" idx="5"/>
            <a:endCxn id="41" idx="1"/>
          </p:cNvCxnSpPr>
          <p:nvPr/>
        </p:nvCxnSpPr>
        <p:spPr>
          <a:xfrm>
            <a:off x="5507038" y="2763838"/>
            <a:ext cx="263525" cy="2635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1" idx="3"/>
            <a:endCxn id="48" idx="7"/>
          </p:cNvCxnSpPr>
          <p:nvPr/>
        </p:nvCxnSpPr>
        <p:spPr>
          <a:xfrm flipH="1">
            <a:off x="5507038" y="3297238"/>
            <a:ext cx="263525" cy="2635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7" idx="4"/>
            <a:endCxn id="48" idx="0"/>
          </p:cNvCxnSpPr>
          <p:nvPr/>
        </p:nvCxnSpPr>
        <p:spPr>
          <a:xfrm>
            <a:off x="5372100" y="2819400"/>
            <a:ext cx="0" cy="685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35" idx="3"/>
            <a:endCxn id="18" idx="7"/>
          </p:cNvCxnSpPr>
          <p:nvPr/>
        </p:nvCxnSpPr>
        <p:spPr>
          <a:xfrm flipH="1">
            <a:off x="7107238" y="2763838"/>
            <a:ext cx="265112" cy="2635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18" idx="5"/>
            <a:endCxn id="37" idx="1"/>
          </p:cNvCxnSpPr>
          <p:nvPr/>
        </p:nvCxnSpPr>
        <p:spPr>
          <a:xfrm>
            <a:off x="7107238" y="3297238"/>
            <a:ext cx="265112" cy="2635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35" idx="4"/>
            <a:endCxn id="37" idx="0"/>
          </p:cNvCxnSpPr>
          <p:nvPr/>
        </p:nvCxnSpPr>
        <p:spPr>
          <a:xfrm>
            <a:off x="7507288" y="2819400"/>
            <a:ext cx="0" cy="685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2743200" y="4630738"/>
            <a:ext cx="381000" cy="381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66" name="Oval 65"/>
          <p:cNvSpPr/>
          <p:nvPr/>
        </p:nvSpPr>
        <p:spPr>
          <a:xfrm>
            <a:off x="3276600" y="4095750"/>
            <a:ext cx="381000" cy="381000"/>
          </a:xfrm>
          <a:prstGeom prst="ellipse">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67" name="Oval 66"/>
          <p:cNvSpPr/>
          <p:nvPr/>
        </p:nvSpPr>
        <p:spPr>
          <a:xfrm>
            <a:off x="3276600" y="5164138"/>
            <a:ext cx="381000" cy="381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68" name="Oval 67"/>
          <p:cNvSpPr/>
          <p:nvPr/>
        </p:nvSpPr>
        <p:spPr>
          <a:xfrm>
            <a:off x="2208213" y="4630738"/>
            <a:ext cx="382587" cy="381000"/>
          </a:xfrm>
          <a:prstGeom prst="ellipse">
            <a:avLst/>
          </a:prstGeom>
          <a:solidFill>
            <a:schemeClr val="accent4">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69" name="Oval 68"/>
          <p:cNvSpPr/>
          <p:nvPr/>
        </p:nvSpPr>
        <p:spPr>
          <a:xfrm>
            <a:off x="1674813" y="4630738"/>
            <a:ext cx="381000" cy="381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00B050"/>
              </a:solidFill>
              <a:latin typeface="Times New Roman" panose="02020603050405020304" pitchFamily="18" charset="0"/>
              <a:cs typeface="Times New Roman" panose="02020603050405020304" pitchFamily="18" charset="0"/>
            </a:endParaRPr>
          </a:p>
        </p:txBody>
      </p:sp>
      <p:sp>
        <p:nvSpPr>
          <p:cNvPr id="70" name="Oval 69"/>
          <p:cNvSpPr/>
          <p:nvPr/>
        </p:nvSpPr>
        <p:spPr>
          <a:xfrm>
            <a:off x="1141413" y="4095750"/>
            <a:ext cx="381000" cy="381000"/>
          </a:xfrm>
          <a:prstGeom prst="ellipse">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71" name="Oval 70"/>
          <p:cNvSpPr/>
          <p:nvPr/>
        </p:nvSpPr>
        <p:spPr>
          <a:xfrm>
            <a:off x="1141413" y="5164138"/>
            <a:ext cx="381000" cy="381000"/>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cxnSp>
        <p:nvCxnSpPr>
          <p:cNvPr id="72" name="Straight Connector 71"/>
          <p:cNvCxnSpPr>
            <a:stCxn id="69" idx="6"/>
            <a:endCxn id="68" idx="2"/>
          </p:cNvCxnSpPr>
          <p:nvPr/>
        </p:nvCxnSpPr>
        <p:spPr>
          <a:xfrm>
            <a:off x="2055813" y="4821238"/>
            <a:ext cx="152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8" idx="6"/>
            <a:endCxn id="65" idx="2"/>
          </p:cNvCxnSpPr>
          <p:nvPr/>
        </p:nvCxnSpPr>
        <p:spPr>
          <a:xfrm>
            <a:off x="2590800" y="4821238"/>
            <a:ext cx="152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0" idx="5"/>
            <a:endCxn id="69" idx="1"/>
          </p:cNvCxnSpPr>
          <p:nvPr/>
        </p:nvCxnSpPr>
        <p:spPr>
          <a:xfrm>
            <a:off x="1466850" y="4421188"/>
            <a:ext cx="265113" cy="2651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9" idx="3"/>
            <a:endCxn id="71" idx="7"/>
          </p:cNvCxnSpPr>
          <p:nvPr/>
        </p:nvCxnSpPr>
        <p:spPr>
          <a:xfrm flipH="1">
            <a:off x="1466850" y="4954588"/>
            <a:ext cx="265113" cy="2651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70" idx="4"/>
            <a:endCxn id="71" idx="0"/>
          </p:cNvCxnSpPr>
          <p:nvPr/>
        </p:nvCxnSpPr>
        <p:spPr>
          <a:xfrm>
            <a:off x="1331913" y="4476750"/>
            <a:ext cx="0" cy="6873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66" idx="3"/>
            <a:endCxn id="65" idx="7"/>
          </p:cNvCxnSpPr>
          <p:nvPr/>
        </p:nvCxnSpPr>
        <p:spPr>
          <a:xfrm flipH="1">
            <a:off x="3068638" y="4421188"/>
            <a:ext cx="263525" cy="2651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65" idx="5"/>
            <a:endCxn id="67" idx="1"/>
          </p:cNvCxnSpPr>
          <p:nvPr/>
        </p:nvCxnSpPr>
        <p:spPr>
          <a:xfrm>
            <a:off x="3068638" y="4954588"/>
            <a:ext cx="263525" cy="2651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66" idx="4"/>
            <a:endCxn id="67" idx="0"/>
          </p:cNvCxnSpPr>
          <p:nvPr/>
        </p:nvCxnSpPr>
        <p:spPr>
          <a:xfrm>
            <a:off x="3467100" y="4476750"/>
            <a:ext cx="0" cy="6873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6705600" y="4724400"/>
            <a:ext cx="382588" cy="381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81" name="Oval 80"/>
          <p:cNvSpPr/>
          <p:nvPr/>
        </p:nvSpPr>
        <p:spPr>
          <a:xfrm>
            <a:off x="7240588" y="4191000"/>
            <a:ext cx="381000" cy="381000"/>
          </a:xfrm>
          <a:prstGeom prst="ellipse">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82" name="Oval 81"/>
          <p:cNvSpPr/>
          <p:nvPr/>
        </p:nvSpPr>
        <p:spPr>
          <a:xfrm>
            <a:off x="7240588" y="5257800"/>
            <a:ext cx="381000" cy="381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83" name="Oval 82"/>
          <p:cNvSpPr/>
          <p:nvPr/>
        </p:nvSpPr>
        <p:spPr>
          <a:xfrm>
            <a:off x="5638800" y="4191000"/>
            <a:ext cx="381000" cy="381000"/>
          </a:xfrm>
          <a:prstGeom prst="ellipse">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84" name="Oval 83"/>
          <p:cNvSpPr/>
          <p:nvPr/>
        </p:nvSpPr>
        <p:spPr>
          <a:xfrm>
            <a:off x="5638800" y="4724400"/>
            <a:ext cx="381000" cy="381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00B050"/>
              </a:solidFill>
              <a:latin typeface="Times New Roman" panose="02020603050405020304" pitchFamily="18" charset="0"/>
              <a:cs typeface="Times New Roman" panose="02020603050405020304" pitchFamily="18" charset="0"/>
            </a:endParaRPr>
          </a:p>
        </p:txBody>
      </p:sp>
      <p:sp>
        <p:nvSpPr>
          <p:cNvPr id="85" name="Oval 84"/>
          <p:cNvSpPr/>
          <p:nvPr/>
        </p:nvSpPr>
        <p:spPr>
          <a:xfrm>
            <a:off x="5105400" y="4191000"/>
            <a:ext cx="381000" cy="381000"/>
          </a:xfrm>
          <a:prstGeom prst="ellipse">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86" name="Oval 85"/>
          <p:cNvSpPr/>
          <p:nvPr/>
        </p:nvSpPr>
        <p:spPr>
          <a:xfrm>
            <a:off x="5105400" y="5257800"/>
            <a:ext cx="381000" cy="381000"/>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cxnSp>
        <p:nvCxnSpPr>
          <p:cNvPr id="89" name="Straight Connector 88"/>
          <p:cNvCxnSpPr>
            <a:stCxn id="85" idx="5"/>
            <a:endCxn id="84" idx="1"/>
          </p:cNvCxnSpPr>
          <p:nvPr/>
        </p:nvCxnSpPr>
        <p:spPr>
          <a:xfrm>
            <a:off x="5430838" y="4516438"/>
            <a:ext cx="263525" cy="2635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4" idx="3"/>
            <a:endCxn id="86" idx="7"/>
          </p:cNvCxnSpPr>
          <p:nvPr/>
        </p:nvCxnSpPr>
        <p:spPr>
          <a:xfrm flipH="1">
            <a:off x="5430838" y="5049838"/>
            <a:ext cx="263525" cy="2651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81" idx="3"/>
            <a:endCxn id="80" idx="7"/>
          </p:cNvCxnSpPr>
          <p:nvPr/>
        </p:nvCxnSpPr>
        <p:spPr>
          <a:xfrm flipH="1">
            <a:off x="7031038" y="4516438"/>
            <a:ext cx="265112" cy="2635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80" idx="5"/>
            <a:endCxn id="82" idx="1"/>
          </p:cNvCxnSpPr>
          <p:nvPr/>
        </p:nvCxnSpPr>
        <p:spPr>
          <a:xfrm>
            <a:off x="7031038" y="5049838"/>
            <a:ext cx="265112" cy="2651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6705600" y="4191000"/>
            <a:ext cx="382588" cy="381000"/>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96" name="Oval 95"/>
          <p:cNvSpPr/>
          <p:nvPr/>
        </p:nvSpPr>
        <p:spPr>
          <a:xfrm>
            <a:off x="5638800" y="5257800"/>
            <a:ext cx="381000" cy="381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97" name="Oval 96"/>
          <p:cNvSpPr/>
          <p:nvPr/>
        </p:nvSpPr>
        <p:spPr>
          <a:xfrm>
            <a:off x="6705600" y="5257800"/>
            <a:ext cx="382588" cy="381000"/>
          </a:xfrm>
          <a:prstGeom prst="ellipse">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cxnSp>
        <p:nvCxnSpPr>
          <p:cNvPr id="99" name="Straight Connector 98"/>
          <p:cNvCxnSpPr>
            <a:stCxn id="83" idx="6"/>
            <a:endCxn id="95" idx="2"/>
          </p:cNvCxnSpPr>
          <p:nvPr/>
        </p:nvCxnSpPr>
        <p:spPr>
          <a:xfrm>
            <a:off x="6019800" y="4381500"/>
            <a:ext cx="685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83" idx="4"/>
            <a:endCxn id="84" idx="0"/>
          </p:cNvCxnSpPr>
          <p:nvPr/>
        </p:nvCxnSpPr>
        <p:spPr>
          <a:xfrm>
            <a:off x="5829300" y="45720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84" idx="4"/>
            <a:endCxn id="96" idx="0"/>
          </p:cNvCxnSpPr>
          <p:nvPr/>
        </p:nvCxnSpPr>
        <p:spPr>
          <a:xfrm>
            <a:off x="5829300" y="51054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96" idx="6"/>
            <a:endCxn id="97" idx="2"/>
          </p:cNvCxnSpPr>
          <p:nvPr/>
        </p:nvCxnSpPr>
        <p:spPr>
          <a:xfrm>
            <a:off x="6019800" y="5448300"/>
            <a:ext cx="685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95" idx="4"/>
            <a:endCxn id="80" idx="0"/>
          </p:cNvCxnSpPr>
          <p:nvPr/>
        </p:nvCxnSpPr>
        <p:spPr>
          <a:xfrm>
            <a:off x="6896100" y="45720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80" idx="4"/>
            <a:endCxn id="97" idx="0"/>
          </p:cNvCxnSpPr>
          <p:nvPr/>
        </p:nvCxnSpPr>
        <p:spPr>
          <a:xfrm>
            <a:off x="6896100" y="51054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81" idx="4"/>
            <a:endCxn id="82" idx="0"/>
          </p:cNvCxnSpPr>
          <p:nvPr/>
        </p:nvCxnSpPr>
        <p:spPr>
          <a:xfrm>
            <a:off x="7431088" y="4572000"/>
            <a:ext cx="0" cy="685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Oval 115"/>
          <p:cNvSpPr/>
          <p:nvPr/>
        </p:nvSpPr>
        <p:spPr>
          <a:xfrm>
            <a:off x="6172200" y="4724400"/>
            <a:ext cx="3810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cxnSp>
        <p:nvCxnSpPr>
          <p:cNvPr id="118" name="Straight Connector 117"/>
          <p:cNvCxnSpPr>
            <a:stCxn id="85" idx="4"/>
            <a:endCxn id="86" idx="0"/>
          </p:cNvCxnSpPr>
          <p:nvPr/>
        </p:nvCxnSpPr>
        <p:spPr>
          <a:xfrm>
            <a:off x="5295900" y="4572000"/>
            <a:ext cx="0" cy="685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84" idx="6"/>
            <a:endCxn id="116" idx="2"/>
          </p:cNvCxnSpPr>
          <p:nvPr/>
        </p:nvCxnSpPr>
        <p:spPr>
          <a:xfrm>
            <a:off x="6019800" y="4914900"/>
            <a:ext cx="152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6" idx="6"/>
            <a:endCxn id="80" idx="2"/>
          </p:cNvCxnSpPr>
          <p:nvPr/>
        </p:nvCxnSpPr>
        <p:spPr>
          <a:xfrm>
            <a:off x="6553200" y="4914900"/>
            <a:ext cx="152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Oval 122"/>
          <p:cNvSpPr/>
          <p:nvPr/>
        </p:nvSpPr>
        <p:spPr>
          <a:xfrm>
            <a:off x="4724400" y="4724400"/>
            <a:ext cx="381000" cy="381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124" name="Oval 123"/>
          <p:cNvSpPr/>
          <p:nvPr/>
        </p:nvSpPr>
        <p:spPr>
          <a:xfrm>
            <a:off x="7697788" y="4724400"/>
            <a:ext cx="381000" cy="381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cxnSp>
        <p:nvCxnSpPr>
          <p:cNvPr id="126" name="Straight Connector 125"/>
          <p:cNvCxnSpPr>
            <a:stCxn id="85" idx="3"/>
            <a:endCxn id="123" idx="0"/>
          </p:cNvCxnSpPr>
          <p:nvPr/>
        </p:nvCxnSpPr>
        <p:spPr>
          <a:xfrm flipH="1">
            <a:off x="4914900" y="4516438"/>
            <a:ext cx="246063" cy="2079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23" idx="4"/>
            <a:endCxn id="86" idx="1"/>
          </p:cNvCxnSpPr>
          <p:nvPr/>
        </p:nvCxnSpPr>
        <p:spPr>
          <a:xfrm>
            <a:off x="4914900" y="5105400"/>
            <a:ext cx="246063" cy="2095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81" idx="6"/>
            <a:endCxn id="124" idx="0"/>
          </p:cNvCxnSpPr>
          <p:nvPr/>
        </p:nvCxnSpPr>
        <p:spPr>
          <a:xfrm>
            <a:off x="7621588" y="4381500"/>
            <a:ext cx="266700" cy="3429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124" idx="4"/>
            <a:endCxn id="82" idx="6"/>
          </p:cNvCxnSpPr>
          <p:nvPr/>
        </p:nvCxnSpPr>
        <p:spPr>
          <a:xfrm flipH="1">
            <a:off x="7621588" y="5105400"/>
            <a:ext cx="266700" cy="3429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Oval 133"/>
          <p:cNvSpPr/>
          <p:nvPr/>
        </p:nvSpPr>
        <p:spPr>
          <a:xfrm>
            <a:off x="531813" y="3733800"/>
            <a:ext cx="3735387" cy="2287588"/>
          </a:xfrm>
          <a:prstGeom prst="ellipse">
            <a:avLst/>
          </a:prstGeom>
          <a:noFill/>
          <a:ln>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88" name="Content Placeholder 2"/>
          <p:cNvSpPr>
            <a:spLocks noGrp="1" noChangeArrowheads="1"/>
          </p:cNvSpPr>
          <p:nvPr>
            <p:ph sz="quarter" idx="1"/>
          </p:nvPr>
        </p:nvSpPr>
        <p:spPr>
          <a:xfrm>
            <a:off x="455613" y="1447800"/>
            <a:ext cx="7696200" cy="4038600"/>
          </a:xfrm>
        </p:spPr>
        <p:txBody>
          <a:bodyPr/>
          <a:lstStyle/>
          <a:p>
            <a:pPr algn="just" defTabSz="914363">
              <a:lnSpc>
                <a:spcPct val="90000"/>
              </a:lnSpc>
            </a:pPr>
            <a:r>
              <a:rPr lang="en-US" altLang="zh-CN" sz="2300" dirty="0" smtClean="0">
                <a:latin typeface="Times New Roman" panose="02020603050405020304" pitchFamily="18" charset="0"/>
                <a:cs typeface="Times New Roman" panose="02020603050405020304" pitchFamily="18" charset="0"/>
              </a:rPr>
              <a:t>Containment Query</a:t>
            </a:r>
          </a:p>
          <a:p>
            <a:pPr algn="just" defTabSz="914363">
              <a:lnSpc>
                <a:spcPct val="90000"/>
              </a:lnSpc>
            </a:pPr>
            <a:endParaRPr lang="en-US" altLang="zh-CN" sz="1500" dirty="0" smtClean="0">
              <a:latin typeface="Times New Roman" panose="02020603050405020304" pitchFamily="18" charset="0"/>
              <a:cs typeface="Times New Roman" panose="02020603050405020304" pitchFamily="18" charset="0"/>
            </a:endParaRPr>
          </a:p>
          <a:p>
            <a:pPr algn="just" defTabSz="914363">
              <a:lnSpc>
                <a:spcPct val="90000"/>
              </a:lnSpc>
            </a:pPr>
            <a:r>
              <a:rPr lang="en-US" altLang="zh-CN" sz="2200" b="1" dirty="0" smtClean="0">
                <a:latin typeface="Times New Roman" panose="02020603050405020304" pitchFamily="18" charset="0"/>
                <a:cs typeface="Times New Roman" panose="02020603050405020304" pitchFamily="18" charset="0"/>
              </a:rPr>
              <a:t>Similarity Query </a:t>
            </a:r>
          </a:p>
          <a:p>
            <a:pPr lvl="1" algn="just" defTabSz="914363">
              <a:lnSpc>
                <a:spcPct val="90000"/>
              </a:lnSpc>
            </a:pPr>
            <a:r>
              <a:rPr lang="en-US" altLang="zh-CN" sz="1800" dirty="0" smtClean="0">
                <a:latin typeface="Times New Roman" panose="02020603050405020304" pitchFamily="18" charset="0"/>
                <a:cs typeface="Times New Roman" panose="02020603050405020304" pitchFamily="18" charset="0"/>
              </a:rPr>
              <a:t>Graph edit distance</a:t>
            </a:r>
          </a:p>
          <a:p>
            <a:pPr lvl="1" algn="just" defTabSz="914363">
              <a:lnSpc>
                <a:spcPct val="90000"/>
              </a:lnSpc>
            </a:pPr>
            <a:r>
              <a:rPr lang="en-US" altLang="zh-CN" sz="1800" dirty="0" smtClean="0">
                <a:latin typeface="Times New Roman" panose="02020603050405020304" pitchFamily="18" charset="0"/>
                <a:cs typeface="Times New Roman" panose="02020603050405020304" pitchFamily="18" charset="0"/>
              </a:rPr>
              <a:t>Other ranking scores …</a:t>
            </a:r>
            <a:endParaRPr lang="en-US" altLang="zh-CN" sz="1800" dirty="0">
              <a:latin typeface="Times New Roman" panose="02020603050405020304" pitchFamily="18" charset="0"/>
              <a:cs typeface="Times New Roman" panose="02020603050405020304" pitchFamily="18" charset="0"/>
            </a:endParaRPr>
          </a:p>
          <a:p>
            <a:pPr algn="just" defTabSz="914363">
              <a:lnSpc>
                <a:spcPct val="90000"/>
              </a:lnSpc>
            </a:pPr>
            <a:r>
              <a:rPr lang="en-US" altLang="zh-CN" sz="2200" dirty="0" smtClean="0">
                <a:latin typeface="Times New Roman" panose="02020603050405020304" pitchFamily="18" charset="0"/>
                <a:cs typeface="Times New Roman" panose="02020603050405020304" pitchFamily="18" charset="0"/>
              </a:rPr>
              <a:t>Matching Query</a:t>
            </a:r>
          </a:p>
          <a:p>
            <a:pPr eaLnBrk="1" hangingPunct="1"/>
            <a:endParaRPr lang="en-US" altLang="zh-CN" sz="1000" dirty="0" smtClean="0">
              <a:latin typeface="Times New Roman" panose="02020603050405020304" pitchFamily="18" charset="0"/>
              <a:cs typeface="Times New Roman" panose="02020603050405020304" pitchFamily="18" charset="0"/>
            </a:endParaRPr>
          </a:p>
          <a:p>
            <a:pPr eaLnBrk="1" hangingPunct="1"/>
            <a:endParaRPr lang="en-US" altLang="zh-CN" sz="2300" dirty="0" smtClean="0">
              <a:latin typeface="Times New Roman" panose="02020603050405020304" pitchFamily="18" charset="0"/>
              <a:cs typeface="Times New Roman" panose="02020603050405020304" pitchFamily="18" charset="0"/>
            </a:endParaRPr>
          </a:p>
          <a:p>
            <a:pPr eaLnBrk="1" hangingPunct="1"/>
            <a:endParaRPr lang="en-US" altLang="zh-CN" dirty="0" smtClean="0">
              <a:latin typeface="Times New Roman" panose="02020603050405020304" pitchFamily="18" charset="0"/>
              <a:cs typeface="Times New Roman" panose="02020603050405020304" pitchFamily="18" charset="0"/>
            </a:endParaRPr>
          </a:p>
          <a:p>
            <a:pPr eaLnBrk="1" hangingPunct="1"/>
            <a:endParaRPr lang="en-US" altLang="zh-CN" dirty="0" smtClean="0">
              <a:latin typeface="Times New Roman" panose="02020603050405020304" pitchFamily="18" charset="0"/>
              <a:cs typeface="Times New Roman" panose="02020603050405020304" pitchFamily="18" charset="0"/>
            </a:endParaRPr>
          </a:p>
          <a:p>
            <a:pPr eaLnBrk="1" hangingPunct="1"/>
            <a:endParaRPr lang="en-US" altLang="zh-CN" dirty="0" smtClean="0">
              <a:latin typeface="Times New Roman" panose="02020603050405020304" pitchFamily="18" charset="0"/>
              <a:cs typeface="Times New Roman" panose="02020603050405020304" pitchFamily="18" charset="0"/>
            </a:endParaRPr>
          </a:p>
        </p:txBody>
      </p:sp>
      <p:sp>
        <p:nvSpPr>
          <p:cNvPr id="87" name="Rectangle 86"/>
          <p:cNvSpPr/>
          <p:nvPr/>
        </p:nvSpPr>
        <p:spPr>
          <a:xfrm>
            <a:off x="455613" y="6187937"/>
            <a:ext cx="8231187" cy="338554"/>
          </a:xfrm>
          <a:prstGeom prst="rect">
            <a:avLst/>
          </a:prstGeom>
          <a:ln>
            <a:solidFill>
              <a:schemeClr val="tx1"/>
            </a:solidFill>
          </a:ln>
        </p:spPr>
        <p:txBody>
          <a:bodyPr wrap="square">
            <a:spAutoFit/>
          </a:bodyPr>
          <a:lstStyle/>
          <a:p>
            <a:pPr lvl="0">
              <a:defRPr/>
            </a:pPr>
            <a:r>
              <a:rPr lang="en-US" sz="1600" dirty="0" err="1">
                <a:solidFill>
                  <a:srgbClr val="000000"/>
                </a:solidFill>
                <a:latin typeface="Times New Roman" panose="02020603050405020304" pitchFamily="18" charset="0"/>
                <a:cs typeface="Times New Roman" panose="02020603050405020304" pitchFamily="18" charset="0"/>
              </a:rPr>
              <a:t>Arijit</a:t>
            </a:r>
            <a:r>
              <a:rPr lang="en-US" sz="1600" dirty="0">
                <a:solidFill>
                  <a:srgbClr val="000000"/>
                </a:solidFill>
                <a:latin typeface="Times New Roman" panose="02020603050405020304" pitchFamily="18" charset="0"/>
                <a:cs typeface="Times New Roman" panose="02020603050405020304" pitchFamily="18" charset="0"/>
              </a:rPr>
              <a:t> Khan, </a:t>
            </a:r>
            <a:r>
              <a:rPr lang="en-US" sz="1600" dirty="0" err="1">
                <a:solidFill>
                  <a:srgbClr val="000000"/>
                </a:solidFill>
                <a:latin typeface="Times New Roman" panose="02020603050405020304" pitchFamily="18" charset="0"/>
                <a:cs typeface="Times New Roman" panose="02020603050405020304" pitchFamily="18" charset="0"/>
              </a:rPr>
              <a:t>Yinghui</a:t>
            </a:r>
            <a:r>
              <a:rPr lang="en-US" sz="1600" dirty="0">
                <a:solidFill>
                  <a:srgbClr val="000000"/>
                </a:solidFill>
                <a:latin typeface="Times New Roman" panose="02020603050405020304" pitchFamily="18" charset="0"/>
                <a:cs typeface="Times New Roman" panose="02020603050405020304" pitchFamily="18" charset="0"/>
              </a:rPr>
              <a:t> Wu, </a:t>
            </a:r>
            <a:r>
              <a:rPr lang="en-US" sz="1600" dirty="0" err="1">
                <a:solidFill>
                  <a:srgbClr val="000000"/>
                </a:solidFill>
                <a:latin typeface="Times New Roman" panose="02020603050405020304" pitchFamily="18" charset="0"/>
                <a:cs typeface="Times New Roman" panose="02020603050405020304" pitchFamily="18" charset="0"/>
              </a:rPr>
              <a:t>Xifeng</a:t>
            </a:r>
            <a:r>
              <a:rPr lang="en-US" sz="1600" dirty="0">
                <a:solidFill>
                  <a:srgbClr val="000000"/>
                </a:solidFill>
                <a:latin typeface="Times New Roman" panose="02020603050405020304" pitchFamily="18" charset="0"/>
                <a:cs typeface="Times New Roman" panose="02020603050405020304" pitchFamily="18" charset="0"/>
              </a:rPr>
              <a:t> Yan. </a:t>
            </a:r>
            <a:r>
              <a:rPr lang="en-US" sz="1600" dirty="0">
                <a:latin typeface="Times New Roman" panose="02020603050405020304" pitchFamily="18" charset="0"/>
                <a:ea typeface="宋体" pitchFamily="2" charset="-122"/>
                <a:cs typeface="Times New Roman" panose="02020603050405020304" pitchFamily="18" charset="0"/>
              </a:rPr>
              <a:t>Emerging Graph Queries in Linked Data.</a:t>
            </a:r>
          </a:p>
        </p:txBody>
      </p:sp>
    </p:spTree>
    <p:custDataLst>
      <p:tags r:id="rId1"/>
    </p:custDataLst>
    <p:extLst>
      <p:ext uri="{BB962C8B-B14F-4D97-AF65-F5344CB8AC3E}">
        <p14:creationId xmlns:p14="http://schemas.microsoft.com/office/powerpoint/2010/main" val="1227745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blinds(horizontal)">
                                      <p:cBhvr>
                                        <p:cTn id="15" dur="500"/>
                                        <p:tgtEl>
                                          <p:spTgt spid="4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blinds(horizontal)">
                                      <p:cBhvr>
                                        <p:cTn id="18" dur="500"/>
                                        <p:tgtEl>
                                          <p:spTgt spid="3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blinds(horizontal)">
                                      <p:cBhvr>
                                        <p:cTn id="21" dur="500"/>
                                        <p:tgtEl>
                                          <p:spTgt spid="3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blinds(horizontal)">
                                      <p:cBhvr>
                                        <p:cTn id="24" dur="500"/>
                                        <p:tgtEl>
                                          <p:spTgt spid="39"/>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blinds(horizontal)">
                                      <p:cBhvr>
                                        <p:cTn id="27" dur="500"/>
                                        <p:tgtEl>
                                          <p:spTgt spid="41"/>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blinds(horizontal)">
                                      <p:cBhvr>
                                        <p:cTn id="30" dur="500"/>
                                        <p:tgtEl>
                                          <p:spTgt spid="47"/>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blinds(horizontal)">
                                      <p:cBhvr>
                                        <p:cTn id="33" dur="500"/>
                                        <p:tgtEl>
                                          <p:spTgt spid="48"/>
                                        </p:tgtEl>
                                      </p:cBhvr>
                                    </p:animEffect>
                                  </p:childTnLst>
                                </p:cTn>
                              </p:par>
                              <p:par>
                                <p:cTn id="34" presetID="3" presetClass="entr" presetSubtype="10" fill="hold" nodeType="with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blinds(horizontal)">
                                      <p:cBhvr>
                                        <p:cTn id="36" dur="500"/>
                                        <p:tgtEl>
                                          <p:spTgt spid="50"/>
                                        </p:tgtEl>
                                      </p:cBhvr>
                                    </p:animEffect>
                                  </p:childTnLst>
                                </p:cTn>
                              </p:par>
                              <p:par>
                                <p:cTn id="37" presetID="3" presetClass="entr" presetSubtype="10"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blinds(horizontal)">
                                      <p:cBhvr>
                                        <p:cTn id="39" dur="500"/>
                                        <p:tgtEl>
                                          <p:spTgt spid="52"/>
                                        </p:tgtEl>
                                      </p:cBhvr>
                                    </p:animEffect>
                                  </p:childTnLst>
                                </p:cTn>
                              </p:par>
                              <p:par>
                                <p:cTn id="40" presetID="3" presetClass="entr" presetSubtype="10" fill="hold" nodeType="with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blinds(horizontal)">
                                      <p:cBhvr>
                                        <p:cTn id="42" dur="500"/>
                                        <p:tgtEl>
                                          <p:spTgt spid="54"/>
                                        </p:tgtEl>
                                      </p:cBhvr>
                                    </p:animEffect>
                                  </p:childTnLst>
                                </p:cTn>
                              </p:par>
                              <p:par>
                                <p:cTn id="43" presetID="3" presetClass="entr" presetSubtype="10" fill="hold" nodeType="with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blinds(horizontal)">
                                      <p:cBhvr>
                                        <p:cTn id="45" dur="500"/>
                                        <p:tgtEl>
                                          <p:spTgt spid="56"/>
                                        </p:tgtEl>
                                      </p:cBhvr>
                                    </p:animEffect>
                                  </p:childTnLst>
                                </p:cTn>
                              </p:par>
                              <p:par>
                                <p:cTn id="46" presetID="3" presetClass="entr" presetSubtype="10" fill="hold" nodeType="withEffect">
                                  <p:stCondLst>
                                    <p:cond delay="0"/>
                                  </p:stCondLst>
                                  <p:childTnLst>
                                    <p:set>
                                      <p:cBhvr>
                                        <p:cTn id="47" dur="1" fill="hold">
                                          <p:stCondLst>
                                            <p:cond delay="0"/>
                                          </p:stCondLst>
                                        </p:cTn>
                                        <p:tgtEl>
                                          <p:spTgt spid="58"/>
                                        </p:tgtEl>
                                        <p:attrNameLst>
                                          <p:attrName>style.visibility</p:attrName>
                                        </p:attrNameLst>
                                      </p:cBhvr>
                                      <p:to>
                                        <p:strVal val="visible"/>
                                      </p:to>
                                    </p:set>
                                    <p:animEffect transition="in" filter="blinds(horizontal)">
                                      <p:cBhvr>
                                        <p:cTn id="48" dur="500"/>
                                        <p:tgtEl>
                                          <p:spTgt spid="58"/>
                                        </p:tgtEl>
                                      </p:cBhvr>
                                    </p:animEffect>
                                  </p:childTnLst>
                                </p:cTn>
                              </p:par>
                              <p:par>
                                <p:cTn id="49" presetID="3" presetClass="entr" presetSubtype="10"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blinds(horizontal)">
                                      <p:cBhvr>
                                        <p:cTn id="51" dur="500"/>
                                        <p:tgtEl>
                                          <p:spTgt spid="60"/>
                                        </p:tgtEl>
                                      </p:cBhvr>
                                    </p:animEffect>
                                  </p:childTnLst>
                                </p:cTn>
                              </p:par>
                              <p:par>
                                <p:cTn id="52" presetID="3" presetClass="entr" presetSubtype="10" fill="hold" nodeType="withEffect">
                                  <p:stCondLst>
                                    <p:cond delay="0"/>
                                  </p:stCondLst>
                                  <p:childTnLst>
                                    <p:set>
                                      <p:cBhvr>
                                        <p:cTn id="53" dur="1" fill="hold">
                                          <p:stCondLst>
                                            <p:cond delay="0"/>
                                          </p:stCondLst>
                                        </p:cTn>
                                        <p:tgtEl>
                                          <p:spTgt spid="62"/>
                                        </p:tgtEl>
                                        <p:attrNameLst>
                                          <p:attrName>style.visibility</p:attrName>
                                        </p:attrNameLst>
                                      </p:cBhvr>
                                      <p:to>
                                        <p:strVal val="visible"/>
                                      </p:to>
                                    </p:set>
                                    <p:animEffect transition="in" filter="blinds(horizontal)">
                                      <p:cBhvr>
                                        <p:cTn id="54" dur="500"/>
                                        <p:tgtEl>
                                          <p:spTgt spid="62"/>
                                        </p:tgtEl>
                                      </p:cBhvr>
                                    </p:animEffect>
                                  </p:childTnLst>
                                </p:cTn>
                              </p:par>
                              <p:par>
                                <p:cTn id="55" presetID="3" presetClass="entr" presetSubtype="10" fill="hold" nodeType="with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blinds(horizontal)">
                                      <p:cBhvr>
                                        <p:cTn id="57" dur="500"/>
                                        <p:tgtEl>
                                          <p:spTgt spid="6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blinds(horizontal)">
                                      <p:cBhvr>
                                        <p:cTn id="62" dur="500"/>
                                        <p:tgtEl>
                                          <p:spTgt spid="43"/>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44"/>
                                        </p:tgtEl>
                                        <p:attrNameLst>
                                          <p:attrName>style.visibility</p:attrName>
                                        </p:attrNameLst>
                                      </p:cBhvr>
                                      <p:to>
                                        <p:strVal val="visible"/>
                                      </p:to>
                                    </p:set>
                                    <p:animEffect transition="in" filter="blinds(horizontal)">
                                      <p:cBhvr>
                                        <p:cTn id="65" dur="500"/>
                                        <p:tgtEl>
                                          <p:spTgt spid="44"/>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65"/>
                                        </p:tgtEl>
                                        <p:attrNameLst>
                                          <p:attrName>style.visibility</p:attrName>
                                        </p:attrNameLst>
                                      </p:cBhvr>
                                      <p:to>
                                        <p:strVal val="visible"/>
                                      </p:to>
                                    </p:set>
                                    <p:animEffect transition="in" filter="blinds(horizontal)">
                                      <p:cBhvr>
                                        <p:cTn id="68" dur="500"/>
                                        <p:tgtEl>
                                          <p:spTgt spid="65"/>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66"/>
                                        </p:tgtEl>
                                        <p:attrNameLst>
                                          <p:attrName>style.visibility</p:attrName>
                                        </p:attrNameLst>
                                      </p:cBhvr>
                                      <p:to>
                                        <p:strVal val="visible"/>
                                      </p:to>
                                    </p:set>
                                    <p:animEffect transition="in" filter="blinds(horizontal)">
                                      <p:cBhvr>
                                        <p:cTn id="71" dur="500"/>
                                        <p:tgtEl>
                                          <p:spTgt spid="66"/>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67"/>
                                        </p:tgtEl>
                                        <p:attrNameLst>
                                          <p:attrName>style.visibility</p:attrName>
                                        </p:attrNameLst>
                                      </p:cBhvr>
                                      <p:to>
                                        <p:strVal val="visible"/>
                                      </p:to>
                                    </p:set>
                                    <p:animEffect transition="in" filter="blinds(horizontal)">
                                      <p:cBhvr>
                                        <p:cTn id="74" dur="500"/>
                                        <p:tgtEl>
                                          <p:spTgt spid="67"/>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68"/>
                                        </p:tgtEl>
                                        <p:attrNameLst>
                                          <p:attrName>style.visibility</p:attrName>
                                        </p:attrNameLst>
                                      </p:cBhvr>
                                      <p:to>
                                        <p:strVal val="visible"/>
                                      </p:to>
                                    </p:set>
                                    <p:animEffect transition="in" filter="blinds(horizontal)">
                                      <p:cBhvr>
                                        <p:cTn id="77" dur="500"/>
                                        <p:tgtEl>
                                          <p:spTgt spid="68"/>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69"/>
                                        </p:tgtEl>
                                        <p:attrNameLst>
                                          <p:attrName>style.visibility</p:attrName>
                                        </p:attrNameLst>
                                      </p:cBhvr>
                                      <p:to>
                                        <p:strVal val="visible"/>
                                      </p:to>
                                    </p:set>
                                    <p:animEffect transition="in" filter="blinds(horizontal)">
                                      <p:cBhvr>
                                        <p:cTn id="80" dur="500"/>
                                        <p:tgtEl>
                                          <p:spTgt spid="69"/>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70"/>
                                        </p:tgtEl>
                                        <p:attrNameLst>
                                          <p:attrName>style.visibility</p:attrName>
                                        </p:attrNameLst>
                                      </p:cBhvr>
                                      <p:to>
                                        <p:strVal val="visible"/>
                                      </p:to>
                                    </p:set>
                                    <p:animEffect transition="in" filter="blinds(horizontal)">
                                      <p:cBhvr>
                                        <p:cTn id="83" dur="500"/>
                                        <p:tgtEl>
                                          <p:spTgt spid="70"/>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71"/>
                                        </p:tgtEl>
                                        <p:attrNameLst>
                                          <p:attrName>style.visibility</p:attrName>
                                        </p:attrNameLst>
                                      </p:cBhvr>
                                      <p:to>
                                        <p:strVal val="visible"/>
                                      </p:to>
                                    </p:set>
                                    <p:animEffect transition="in" filter="blinds(horizontal)">
                                      <p:cBhvr>
                                        <p:cTn id="86" dur="500"/>
                                        <p:tgtEl>
                                          <p:spTgt spid="71"/>
                                        </p:tgtEl>
                                      </p:cBhvr>
                                    </p:animEffect>
                                  </p:childTnLst>
                                </p:cTn>
                              </p:par>
                              <p:par>
                                <p:cTn id="87" presetID="3" presetClass="entr" presetSubtype="10" fill="hold" nodeType="withEffect">
                                  <p:stCondLst>
                                    <p:cond delay="0"/>
                                  </p:stCondLst>
                                  <p:childTnLst>
                                    <p:set>
                                      <p:cBhvr>
                                        <p:cTn id="88" dur="1" fill="hold">
                                          <p:stCondLst>
                                            <p:cond delay="0"/>
                                          </p:stCondLst>
                                        </p:cTn>
                                        <p:tgtEl>
                                          <p:spTgt spid="72"/>
                                        </p:tgtEl>
                                        <p:attrNameLst>
                                          <p:attrName>style.visibility</p:attrName>
                                        </p:attrNameLst>
                                      </p:cBhvr>
                                      <p:to>
                                        <p:strVal val="visible"/>
                                      </p:to>
                                    </p:set>
                                    <p:animEffect transition="in" filter="blinds(horizontal)">
                                      <p:cBhvr>
                                        <p:cTn id="89" dur="500"/>
                                        <p:tgtEl>
                                          <p:spTgt spid="72"/>
                                        </p:tgtEl>
                                      </p:cBhvr>
                                    </p:animEffect>
                                  </p:childTnLst>
                                </p:cTn>
                              </p:par>
                              <p:par>
                                <p:cTn id="90" presetID="3" presetClass="entr" presetSubtype="10" fill="hold" nodeType="withEffect">
                                  <p:stCondLst>
                                    <p:cond delay="0"/>
                                  </p:stCondLst>
                                  <p:childTnLst>
                                    <p:set>
                                      <p:cBhvr>
                                        <p:cTn id="91" dur="1" fill="hold">
                                          <p:stCondLst>
                                            <p:cond delay="0"/>
                                          </p:stCondLst>
                                        </p:cTn>
                                        <p:tgtEl>
                                          <p:spTgt spid="73"/>
                                        </p:tgtEl>
                                        <p:attrNameLst>
                                          <p:attrName>style.visibility</p:attrName>
                                        </p:attrNameLst>
                                      </p:cBhvr>
                                      <p:to>
                                        <p:strVal val="visible"/>
                                      </p:to>
                                    </p:set>
                                    <p:animEffect transition="in" filter="blinds(horizontal)">
                                      <p:cBhvr>
                                        <p:cTn id="92" dur="500"/>
                                        <p:tgtEl>
                                          <p:spTgt spid="73"/>
                                        </p:tgtEl>
                                      </p:cBhvr>
                                    </p:animEffect>
                                  </p:childTnLst>
                                </p:cTn>
                              </p:par>
                              <p:par>
                                <p:cTn id="93" presetID="3" presetClass="entr" presetSubtype="10" fill="hold" nodeType="withEffect">
                                  <p:stCondLst>
                                    <p:cond delay="0"/>
                                  </p:stCondLst>
                                  <p:childTnLst>
                                    <p:set>
                                      <p:cBhvr>
                                        <p:cTn id="94" dur="1" fill="hold">
                                          <p:stCondLst>
                                            <p:cond delay="0"/>
                                          </p:stCondLst>
                                        </p:cTn>
                                        <p:tgtEl>
                                          <p:spTgt spid="74"/>
                                        </p:tgtEl>
                                        <p:attrNameLst>
                                          <p:attrName>style.visibility</p:attrName>
                                        </p:attrNameLst>
                                      </p:cBhvr>
                                      <p:to>
                                        <p:strVal val="visible"/>
                                      </p:to>
                                    </p:set>
                                    <p:animEffect transition="in" filter="blinds(horizontal)">
                                      <p:cBhvr>
                                        <p:cTn id="95" dur="500"/>
                                        <p:tgtEl>
                                          <p:spTgt spid="74"/>
                                        </p:tgtEl>
                                      </p:cBhvr>
                                    </p:animEffect>
                                  </p:childTnLst>
                                </p:cTn>
                              </p:par>
                              <p:par>
                                <p:cTn id="96" presetID="3" presetClass="entr" presetSubtype="10" fill="hold" nodeType="withEffect">
                                  <p:stCondLst>
                                    <p:cond delay="0"/>
                                  </p:stCondLst>
                                  <p:childTnLst>
                                    <p:set>
                                      <p:cBhvr>
                                        <p:cTn id="97" dur="1" fill="hold">
                                          <p:stCondLst>
                                            <p:cond delay="0"/>
                                          </p:stCondLst>
                                        </p:cTn>
                                        <p:tgtEl>
                                          <p:spTgt spid="75"/>
                                        </p:tgtEl>
                                        <p:attrNameLst>
                                          <p:attrName>style.visibility</p:attrName>
                                        </p:attrNameLst>
                                      </p:cBhvr>
                                      <p:to>
                                        <p:strVal val="visible"/>
                                      </p:to>
                                    </p:set>
                                    <p:animEffect transition="in" filter="blinds(horizontal)">
                                      <p:cBhvr>
                                        <p:cTn id="98" dur="500"/>
                                        <p:tgtEl>
                                          <p:spTgt spid="75"/>
                                        </p:tgtEl>
                                      </p:cBhvr>
                                    </p:animEffect>
                                  </p:childTnLst>
                                </p:cTn>
                              </p:par>
                              <p:par>
                                <p:cTn id="99" presetID="3" presetClass="entr" presetSubtype="10" fill="hold" nodeType="withEffect">
                                  <p:stCondLst>
                                    <p:cond delay="0"/>
                                  </p:stCondLst>
                                  <p:childTnLst>
                                    <p:set>
                                      <p:cBhvr>
                                        <p:cTn id="100" dur="1" fill="hold">
                                          <p:stCondLst>
                                            <p:cond delay="0"/>
                                          </p:stCondLst>
                                        </p:cTn>
                                        <p:tgtEl>
                                          <p:spTgt spid="76"/>
                                        </p:tgtEl>
                                        <p:attrNameLst>
                                          <p:attrName>style.visibility</p:attrName>
                                        </p:attrNameLst>
                                      </p:cBhvr>
                                      <p:to>
                                        <p:strVal val="visible"/>
                                      </p:to>
                                    </p:set>
                                    <p:animEffect transition="in" filter="blinds(horizontal)">
                                      <p:cBhvr>
                                        <p:cTn id="101" dur="500"/>
                                        <p:tgtEl>
                                          <p:spTgt spid="76"/>
                                        </p:tgtEl>
                                      </p:cBhvr>
                                    </p:animEffect>
                                  </p:childTnLst>
                                </p:cTn>
                              </p:par>
                              <p:par>
                                <p:cTn id="102" presetID="3" presetClass="entr" presetSubtype="10" fill="hold" nodeType="withEffect">
                                  <p:stCondLst>
                                    <p:cond delay="0"/>
                                  </p:stCondLst>
                                  <p:childTnLst>
                                    <p:set>
                                      <p:cBhvr>
                                        <p:cTn id="103" dur="1" fill="hold">
                                          <p:stCondLst>
                                            <p:cond delay="0"/>
                                          </p:stCondLst>
                                        </p:cTn>
                                        <p:tgtEl>
                                          <p:spTgt spid="77"/>
                                        </p:tgtEl>
                                        <p:attrNameLst>
                                          <p:attrName>style.visibility</p:attrName>
                                        </p:attrNameLst>
                                      </p:cBhvr>
                                      <p:to>
                                        <p:strVal val="visible"/>
                                      </p:to>
                                    </p:set>
                                    <p:animEffect transition="in" filter="blinds(horizontal)">
                                      <p:cBhvr>
                                        <p:cTn id="104" dur="500"/>
                                        <p:tgtEl>
                                          <p:spTgt spid="77"/>
                                        </p:tgtEl>
                                      </p:cBhvr>
                                    </p:animEffect>
                                  </p:childTnLst>
                                </p:cTn>
                              </p:par>
                              <p:par>
                                <p:cTn id="105" presetID="3" presetClass="entr" presetSubtype="10" fill="hold" nodeType="withEffect">
                                  <p:stCondLst>
                                    <p:cond delay="0"/>
                                  </p:stCondLst>
                                  <p:childTnLst>
                                    <p:set>
                                      <p:cBhvr>
                                        <p:cTn id="106" dur="1" fill="hold">
                                          <p:stCondLst>
                                            <p:cond delay="0"/>
                                          </p:stCondLst>
                                        </p:cTn>
                                        <p:tgtEl>
                                          <p:spTgt spid="78"/>
                                        </p:tgtEl>
                                        <p:attrNameLst>
                                          <p:attrName>style.visibility</p:attrName>
                                        </p:attrNameLst>
                                      </p:cBhvr>
                                      <p:to>
                                        <p:strVal val="visible"/>
                                      </p:to>
                                    </p:set>
                                    <p:animEffect transition="in" filter="blinds(horizontal)">
                                      <p:cBhvr>
                                        <p:cTn id="107" dur="500"/>
                                        <p:tgtEl>
                                          <p:spTgt spid="78"/>
                                        </p:tgtEl>
                                      </p:cBhvr>
                                    </p:animEffect>
                                  </p:childTnLst>
                                </p:cTn>
                              </p:par>
                              <p:par>
                                <p:cTn id="108" presetID="3" presetClass="entr" presetSubtype="10" fill="hold" nodeType="withEffect">
                                  <p:stCondLst>
                                    <p:cond delay="0"/>
                                  </p:stCondLst>
                                  <p:childTnLst>
                                    <p:set>
                                      <p:cBhvr>
                                        <p:cTn id="109" dur="1" fill="hold">
                                          <p:stCondLst>
                                            <p:cond delay="0"/>
                                          </p:stCondLst>
                                        </p:cTn>
                                        <p:tgtEl>
                                          <p:spTgt spid="79"/>
                                        </p:tgtEl>
                                        <p:attrNameLst>
                                          <p:attrName>style.visibility</p:attrName>
                                        </p:attrNameLst>
                                      </p:cBhvr>
                                      <p:to>
                                        <p:strVal val="visible"/>
                                      </p:to>
                                    </p:set>
                                    <p:animEffect transition="in" filter="blinds(horizontal)">
                                      <p:cBhvr>
                                        <p:cTn id="110" dur="500"/>
                                        <p:tgtEl>
                                          <p:spTgt spid="79"/>
                                        </p:tgtEl>
                                      </p:cBhvr>
                                    </p:animEffect>
                                  </p:childTnLst>
                                </p:cTn>
                              </p:par>
                              <p:par>
                                <p:cTn id="111" presetID="3" presetClass="entr" presetSubtype="10" fill="hold" grpId="0" nodeType="withEffect">
                                  <p:stCondLst>
                                    <p:cond delay="0"/>
                                  </p:stCondLst>
                                  <p:childTnLst>
                                    <p:set>
                                      <p:cBhvr>
                                        <p:cTn id="112" dur="1" fill="hold">
                                          <p:stCondLst>
                                            <p:cond delay="0"/>
                                          </p:stCondLst>
                                        </p:cTn>
                                        <p:tgtEl>
                                          <p:spTgt spid="80"/>
                                        </p:tgtEl>
                                        <p:attrNameLst>
                                          <p:attrName>style.visibility</p:attrName>
                                        </p:attrNameLst>
                                      </p:cBhvr>
                                      <p:to>
                                        <p:strVal val="visible"/>
                                      </p:to>
                                    </p:set>
                                    <p:animEffect transition="in" filter="blinds(horizontal)">
                                      <p:cBhvr>
                                        <p:cTn id="113" dur="500"/>
                                        <p:tgtEl>
                                          <p:spTgt spid="80"/>
                                        </p:tgtEl>
                                      </p:cBhvr>
                                    </p:animEffect>
                                  </p:childTnLst>
                                </p:cTn>
                              </p:par>
                              <p:par>
                                <p:cTn id="114" presetID="3" presetClass="entr" presetSubtype="10" fill="hold" grpId="0" nodeType="withEffect">
                                  <p:stCondLst>
                                    <p:cond delay="0"/>
                                  </p:stCondLst>
                                  <p:childTnLst>
                                    <p:set>
                                      <p:cBhvr>
                                        <p:cTn id="115" dur="1" fill="hold">
                                          <p:stCondLst>
                                            <p:cond delay="0"/>
                                          </p:stCondLst>
                                        </p:cTn>
                                        <p:tgtEl>
                                          <p:spTgt spid="81"/>
                                        </p:tgtEl>
                                        <p:attrNameLst>
                                          <p:attrName>style.visibility</p:attrName>
                                        </p:attrNameLst>
                                      </p:cBhvr>
                                      <p:to>
                                        <p:strVal val="visible"/>
                                      </p:to>
                                    </p:set>
                                    <p:animEffect transition="in" filter="blinds(horizontal)">
                                      <p:cBhvr>
                                        <p:cTn id="116" dur="500"/>
                                        <p:tgtEl>
                                          <p:spTgt spid="81"/>
                                        </p:tgtEl>
                                      </p:cBhvr>
                                    </p:animEffect>
                                  </p:childTnLst>
                                </p:cTn>
                              </p:par>
                              <p:par>
                                <p:cTn id="117" presetID="3" presetClass="entr" presetSubtype="10" fill="hold" grpId="0" nodeType="withEffect">
                                  <p:stCondLst>
                                    <p:cond delay="0"/>
                                  </p:stCondLst>
                                  <p:childTnLst>
                                    <p:set>
                                      <p:cBhvr>
                                        <p:cTn id="118" dur="1" fill="hold">
                                          <p:stCondLst>
                                            <p:cond delay="0"/>
                                          </p:stCondLst>
                                        </p:cTn>
                                        <p:tgtEl>
                                          <p:spTgt spid="82"/>
                                        </p:tgtEl>
                                        <p:attrNameLst>
                                          <p:attrName>style.visibility</p:attrName>
                                        </p:attrNameLst>
                                      </p:cBhvr>
                                      <p:to>
                                        <p:strVal val="visible"/>
                                      </p:to>
                                    </p:set>
                                    <p:animEffect transition="in" filter="blinds(horizontal)">
                                      <p:cBhvr>
                                        <p:cTn id="119" dur="500"/>
                                        <p:tgtEl>
                                          <p:spTgt spid="82"/>
                                        </p:tgtEl>
                                      </p:cBhvr>
                                    </p:animEffect>
                                  </p:childTnLst>
                                </p:cTn>
                              </p:par>
                              <p:par>
                                <p:cTn id="120" presetID="3" presetClass="entr" presetSubtype="10" fill="hold" grpId="0" nodeType="withEffect">
                                  <p:stCondLst>
                                    <p:cond delay="0"/>
                                  </p:stCondLst>
                                  <p:childTnLst>
                                    <p:set>
                                      <p:cBhvr>
                                        <p:cTn id="121" dur="1" fill="hold">
                                          <p:stCondLst>
                                            <p:cond delay="0"/>
                                          </p:stCondLst>
                                        </p:cTn>
                                        <p:tgtEl>
                                          <p:spTgt spid="83"/>
                                        </p:tgtEl>
                                        <p:attrNameLst>
                                          <p:attrName>style.visibility</p:attrName>
                                        </p:attrNameLst>
                                      </p:cBhvr>
                                      <p:to>
                                        <p:strVal val="visible"/>
                                      </p:to>
                                    </p:set>
                                    <p:animEffect transition="in" filter="blinds(horizontal)">
                                      <p:cBhvr>
                                        <p:cTn id="122" dur="500"/>
                                        <p:tgtEl>
                                          <p:spTgt spid="83"/>
                                        </p:tgtEl>
                                      </p:cBhvr>
                                    </p:animEffect>
                                  </p:childTnLst>
                                </p:cTn>
                              </p:par>
                              <p:par>
                                <p:cTn id="123" presetID="3" presetClass="entr" presetSubtype="10" fill="hold" grpId="0" nodeType="withEffect">
                                  <p:stCondLst>
                                    <p:cond delay="0"/>
                                  </p:stCondLst>
                                  <p:childTnLst>
                                    <p:set>
                                      <p:cBhvr>
                                        <p:cTn id="124" dur="1" fill="hold">
                                          <p:stCondLst>
                                            <p:cond delay="0"/>
                                          </p:stCondLst>
                                        </p:cTn>
                                        <p:tgtEl>
                                          <p:spTgt spid="84"/>
                                        </p:tgtEl>
                                        <p:attrNameLst>
                                          <p:attrName>style.visibility</p:attrName>
                                        </p:attrNameLst>
                                      </p:cBhvr>
                                      <p:to>
                                        <p:strVal val="visible"/>
                                      </p:to>
                                    </p:set>
                                    <p:animEffect transition="in" filter="blinds(horizontal)">
                                      <p:cBhvr>
                                        <p:cTn id="125" dur="500"/>
                                        <p:tgtEl>
                                          <p:spTgt spid="84"/>
                                        </p:tgtEl>
                                      </p:cBhvr>
                                    </p:animEffect>
                                  </p:childTnLst>
                                </p:cTn>
                              </p:par>
                              <p:par>
                                <p:cTn id="126" presetID="3" presetClass="entr" presetSubtype="10" fill="hold" grpId="0" nodeType="withEffect">
                                  <p:stCondLst>
                                    <p:cond delay="0"/>
                                  </p:stCondLst>
                                  <p:childTnLst>
                                    <p:set>
                                      <p:cBhvr>
                                        <p:cTn id="127" dur="1" fill="hold">
                                          <p:stCondLst>
                                            <p:cond delay="0"/>
                                          </p:stCondLst>
                                        </p:cTn>
                                        <p:tgtEl>
                                          <p:spTgt spid="85"/>
                                        </p:tgtEl>
                                        <p:attrNameLst>
                                          <p:attrName>style.visibility</p:attrName>
                                        </p:attrNameLst>
                                      </p:cBhvr>
                                      <p:to>
                                        <p:strVal val="visible"/>
                                      </p:to>
                                    </p:set>
                                    <p:animEffect transition="in" filter="blinds(horizontal)">
                                      <p:cBhvr>
                                        <p:cTn id="128" dur="500"/>
                                        <p:tgtEl>
                                          <p:spTgt spid="85"/>
                                        </p:tgtEl>
                                      </p:cBhvr>
                                    </p:animEffect>
                                  </p:childTnLst>
                                </p:cTn>
                              </p:par>
                              <p:par>
                                <p:cTn id="129" presetID="3" presetClass="entr" presetSubtype="10" fill="hold" grpId="0" nodeType="withEffect">
                                  <p:stCondLst>
                                    <p:cond delay="0"/>
                                  </p:stCondLst>
                                  <p:childTnLst>
                                    <p:set>
                                      <p:cBhvr>
                                        <p:cTn id="130" dur="1" fill="hold">
                                          <p:stCondLst>
                                            <p:cond delay="0"/>
                                          </p:stCondLst>
                                        </p:cTn>
                                        <p:tgtEl>
                                          <p:spTgt spid="86"/>
                                        </p:tgtEl>
                                        <p:attrNameLst>
                                          <p:attrName>style.visibility</p:attrName>
                                        </p:attrNameLst>
                                      </p:cBhvr>
                                      <p:to>
                                        <p:strVal val="visible"/>
                                      </p:to>
                                    </p:set>
                                    <p:animEffect transition="in" filter="blinds(horizontal)">
                                      <p:cBhvr>
                                        <p:cTn id="131" dur="500"/>
                                        <p:tgtEl>
                                          <p:spTgt spid="86"/>
                                        </p:tgtEl>
                                      </p:cBhvr>
                                    </p:animEffect>
                                  </p:childTnLst>
                                </p:cTn>
                              </p:par>
                              <p:par>
                                <p:cTn id="132" presetID="3" presetClass="entr" presetSubtype="10" fill="hold" nodeType="withEffect">
                                  <p:stCondLst>
                                    <p:cond delay="0"/>
                                  </p:stCondLst>
                                  <p:childTnLst>
                                    <p:set>
                                      <p:cBhvr>
                                        <p:cTn id="133" dur="1" fill="hold">
                                          <p:stCondLst>
                                            <p:cond delay="0"/>
                                          </p:stCondLst>
                                        </p:cTn>
                                        <p:tgtEl>
                                          <p:spTgt spid="89"/>
                                        </p:tgtEl>
                                        <p:attrNameLst>
                                          <p:attrName>style.visibility</p:attrName>
                                        </p:attrNameLst>
                                      </p:cBhvr>
                                      <p:to>
                                        <p:strVal val="visible"/>
                                      </p:to>
                                    </p:set>
                                    <p:animEffect transition="in" filter="blinds(horizontal)">
                                      <p:cBhvr>
                                        <p:cTn id="134" dur="500"/>
                                        <p:tgtEl>
                                          <p:spTgt spid="89"/>
                                        </p:tgtEl>
                                      </p:cBhvr>
                                    </p:animEffect>
                                  </p:childTnLst>
                                </p:cTn>
                              </p:par>
                              <p:par>
                                <p:cTn id="135" presetID="3" presetClass="entr" presetSubtype="10" fill="hold" nodeType="withEffect">
                                  <p:stCondLst>
                                    <p:cond delay="0"/>
                                  </p:stCondLst>
                                  <p:childTnLst>
                                    <p:set>
                                      <p:cBhvr>
                                        <p:cTn id="136" dur="1" fill="hold">
                                          <p:stCondLst>
                                            <p:cond delay="0"/>
                                          </p:stCondLst>
                                        </p:cTn>
                                        <p:tgtEl>
                                          <p:spTgt spid="90"/>
                                        </p:tgtEl>
                                        <p:attrNameLst>
                                          <p:attrName>style.visibility</p:attrName>
                                        </p:attrNameLst>
                                      </p:cBhvr>
                                      <p:to>
                                        <p:strVal val="visible"/>
                                      </p:to>
                                    </p:set>
                                    <p:animEffect transition="in" filter="blinds(horizontal)">
                                      <p:cBhvr>
                                        <p:cTn id="137" dur="500"/>
                                        <p:tgtEl>
                                          <p:spTgt spid="90"/>
                                        </p:tgtEl>
                                      </p:cBhvr>
                                    </p:animEffect>
                                  </p:childTnLst>
                                </p:cTn>
                              </p:par>
                              <p:par>
                                <p:cTn id="138" presetID="3" presetClass="entr" presetSubtype="10" fill="hold" nodeType="withEffect">
                                  <p:stCondLst>
                                    <p:cond delay="0"/>
                                  </p:stCondLst>
                                  <p:childTnLst>
                                    <p:set>
                                      <p:cBhvr>
                                        <p:cTn id="139" dur="1" fill="hold">
                                          <p:stCondLst>
                                            <p:cond delay="0"/>
                                          </p:stCondLst>
                                        </p:cTn>
                                        <p:tgtEl>
                                          <p:spTgt spid="92"/>
                                        </p:tgtEl>
                                        <p:attrNameLst>
                                          <p:attrName>style.visibility</p:attrName>
                                        </p:attrNameLst>
                                      </p:cBhvr>
                                      <p:to>
                                        <p:strVal val="visible"/>
                                      </p:to>
                                    </p:set>
                                    <p:animEffect transition="in" filter="blinds(horizontal)">
                                      <p:cBhvr>
                                        <p:cTn id="140" dur="500"/>
                                        <p:tgtEl>
                                          <p:spTgt spid="92"/>
                                        </p:tgtEl>
                                      </p:cBhvr>
                                    </p:animEffect>
                                  </p:childTnLst>
                                </p:cTn>
                              </p:par>
                              <p:par>
                                <p:cTn id="141" presetID="3" presetClass="entr" presetSubtype="10" fill="hold" nodeType="withEffect">
                                  <p:stCondLst>
                                    <p:cond delay="0"/>
                                  </p:stCondLst>
                                  <p:childTnLst>
                                    <p:set>
                                      <p:cBhvr>
                                        <p:cTn id="142" dur="1" fill="hold">
                                          <p:stCondLst>
                                            <p:cond delay="0"/>
                                          </p:stCondLst>
                                        </p:cTn>
                                        <p:tgtEl>
                                          <p:spTgt spid="93"/>
                                        </p:tgtEl>
                                        <p:attrNameLst>
                                          <p:attrName>style.visibility</p:attrName>
                                        </p:attrNameLst>
                                      </p:cBhvr>
                                      <p:to>
                                        <p:strVal val="visible"/>
                                      </p:to>
                                    </p:set>
                                    <p:animEffect transition="in" filter="blinds(horizontal)">
                                      <p:cBhvr>
                                        <p:cTn id="143" dur="500"/>
                                        <p:tgtEl>
                                          <p:spTgt spid="93"/>
                                        </p:tgtEl>
                                      </p:cBhvr>
                                    </p:animEffect>
                                  </p:childTnLst>
                                </p:cTn>
                              </p:par>
                              <p:par>
                                <p:cTn id="144" presetID="3" presetClass="entr" presetSubtype="10" fill="hold" grpId="0" nodeType="withEffect">
                                  <p:stCondLst>
                                    <p:cond delay="0"/>
                                  </p:stCondLst>
                                  <p:childTnLst>
                                    <p:set>
                                      <p:cBhvr>
                                        <p:cTn id="145" dur="1" fill="hold">
                                          <p:stCondLst>
                                            <p:cond delay="0"/>
                                          </p:stCondLst>
                                        </p:cTn>
                                        <p:tgtEl>
                                          <p:spTgt spid="95"/>
                                        </p:tgtEl>
                                        <p:attrNameLst>
                                          <p:attrName>style.visibility</p:attrName>
                                        </p:attrNameLst>
                                      </p:cBhvr>
                                      <p:to>
                                        <p:strVal val="visible"/>
                                      </p:to>
                                    </p:set>
                                    <p:animEffect transition="in" filter="blinds(horizontal)">
                                      <p:cBhvr>
                                        <p:cTn id="146" dur="500"/>
                                        <p:tgtEl>
                                          <p:spTgt spid="95"/>
                                        </p:tgtEl>
                                      </p:cBhvr>
                                    </p:animEffect>
                                  </p:childTnLst>
                                </p:cTn>
                              </p:par>
                              <p:par>
                                <p:cTn id="147" presetID="3" presetClass="entr" presetSubtype="10" fill="hold" grpId="0" nodeType="withEffect">
                                  <p:stCondLst>
                                    <p:cond delay="0"/>
                                  </p:stCondLst>
                                  <p:childTnLst>
                                    <p:set>
                                      <p:cBhvr>
                                        <p:cTn id="148" dur="1" fill="hold">
                                          <p:stCondLst>
                                            <p:cond delay="0"/>
                                          </p:stCondLst>
                                        </p:cTn>
                                        <p:tgtEl>
                                          <p:spTgt spid="96"/>
                                        </p:tgtEl>
                                        <p:attrNameLst>
                                          <p:attrName>style.visibility</p:attrName>
                                        </p:attrNameLst>
                                      </p:cBhvr>
                                      <p:to>
                                        <p:strVal val="visible"/>
                                      </p:to>
                                    </p:set>
                                    <p:animEffect transition="in" filter="blinds(horizontal)">
                                      <p:cBhvr>
                                        <p:cTn id="149" dur="500"/>
                                        <p:tgtEl>
                                          <p:spTgt spid="96"/>
                                        </p:tgtEl>
                                      </p:cBhvr>
                                    </p:animEffect>
                                  </p:childTnLst>
                                </p:cTn>
                              </p:par>
                              <p:par>
                                <p:cTn id="150" presetID="3" presetClass="entr" presetSubtype="10" fill="hold" grpId="0" nodeType="withEffect">
                                  <p:stCondLst>
                                    <p:cond delay="0"/>
                                  </p:stCondLst>
                                  <p:childTnLst>
                                    <p:set>
                                      <p:cBhvr>
                                        <p:cTn id="151" dur="1" fill="hold">
                                          <p:stCondLst>
                                            <p:cond delay="0"/>
                                          </p:stCondLst>
                                        </p:cTn>
                                        <p:tgtEl>
                                          <p:spTgt spid="97"/>
                                        </p:tgtEl>
                                        <p:attrNameLst>
                                          <p:attrName>style.visibility</p:attrName>
                                        </p:attrNameLst>
                                      </p:cBhvr>
                                      <p:to>
                                        <p:strVal val="visible"/>
                                      </p:to>
                                    </p:set>
                                    <p:animEffect transition="in" filter="blinds(horizontal)">
                                      <p:cBhvr>
                                        <p:cTn id="152" dur="500"/>
                                        <p:tgtEl>
                                          <p:spTgt spid="97"/>
                                        </p:tgtEl>
                                      </p:cBhvr>
                                    </p:animEffect>
                                  </p:childTnLst>
                                </p:cTn>
                              </p:par>
                              <p:par>
                                <p:cTn id="153" presetID="3" presetClass="entr" presetSubtype="10" fill="hold" nodeType="withEffect">
                                  <p:stCondLst>
                                    <p:cond delay="0"/>
                                  </p:stCondLst>
                                  <p:childTnLst>
                                    <p:set>
                                      <p:cBhvr>
                                        <p:cTn id="154" dur="1" fill="hold">
                                          <p:stCondLst>
                                            <p:cond delay="0"/>
                                          </p:stCondLst>
                                        </p:cTn>
                                        <p:tgtEl>
                                          <p:spTgt spid="99"/>
                                        </p:tgtEl>
                                        <p:attrNameLst>
                                          <p:attrName>style.visibility</p:attrName>
                                        </p:attrNameLst>
                                      </p:cBhvr>
                                      <p:to>
                                        <p:strVal val="visible"/>
                                      </p:to>
                                    </p:set>
                                    <p:animEffect transition="in" filter="blinds(horizontal)">
                                      <p:cBhvr>
                                        <p:cTn id="155" dur="500"/>
                                        <p:tgtEl>
                                          <p:spTgt spid="99"/>
                                        </p:tgtEl>
                                      </p:cBhvr>
                                    </p:animEffect>
                                  </p:childTnLst>
                                </p:cTn>
                              </p:par>
                              <p:par>
                                <p:cTn id="156" presetID="3" presetClass="entr" presetSubtype="10" fill="hold" nodeType="withEffect">
                                  <p:stCondLst>
                                    <p:cond delay="0"/>
                                  </p:stCondLst>
                                  <p:childTnLst>
                                    <p:set>
                                      <p:cBhvr>
                                        <p:cTn id="157" dur="1" fill="hold">
                                          <p:stCondLst>
                                            <p:cond delay="0"/>
                                          </p:stCondLst>
                                        </p:cTn>
                                        <p:tgtEl>
                                          <p:spTgt spid="101"/>
                                        </p:tgtEl>
                                        <p:attrNameLst>
                                          <p:attrName>style.visibility</p:attrName>
                                        </p:attrNameLst>
                                      </p:cBhvr>
                                      <p:to>
                                        <p:strVal val="visible"/>
                                      </p:to>
                                    </p:set>
                                    <p:animEffect transition="in" filter="blinds(horizontal)">
                                      <p:cBhvr>
                                        <p:cTn id="158" dur="500"/>
                                        <p:tgtEl>
                                          <p:spTgt spid="101"/>
                                        </p:tgtEl>
                                      </p:cBhvr>
                                    </p:animEffect>
                                  </p:childTnLst>
                                </p:cTn>
                              </p:par>
                              <p:par>
                                <p:cTn id="159" presetID="3" presetClass="entr" presetSubtype="10" fill="hold" nodeType="withEffect">
                                  <p:stCondLst>
                                    <p:cond delay="0"/>
                                  </p:stCondLst>
                                  <p:childTnLst>
                                    <p:set>
                                      <p:cBhvr>
                                        <p:cTn id="160" dur="1" fill="hold">
                                          <p:stCondLst>
                                            <p:cond delay="0"/>
                                          </p:stCondLst>
                                        </p:cTn>
                                        <p:tgtEl>
                                          <p:spTgt spid="103"/>
                                        </p:tgtEl>
                                        <p:attrNameLst>
                                          <p:attrName>style.visibility</p:attrName>
                                        </p:attrNameLst>
                                      </p:cBhvr>
                                      <p:to>
                                        <p:strVal val="visible"/>
                                      </p:to>
                                    </p:set>
                                    <p:animEffect transition="in" filter="blinds(horizontal)">
                                      <p:cBhvr>
                                        <p:cTn id="161" dur="500"/>
                                        <p:tgtEl>
                                          <p:spTgt spid="103"/>
                                        </p:tgtEl>
                                      </p:cBhvr>
                                    </p:animEffect>
                                  </p:childTnLst>
                                </p:cTn>
                              </p:par>
                              <p:par>
                                <p:cTn id="162" presetID="3" presetClass="entr" presetSubtype="10" fill="hold" nodeType="withEffect">
                                  <p:stCondLst>
                                    <p:cond delay="0"/>
                                  </p:stCondLst>
                                  <p:childTnLst>
                                    <p:set>
                                      <p:cBhvr>
                                        <p:cTn id="163" dur="1" fill="hold">
                                          <p:stCondLst>
                                            <p:cond delay="0"/>
                                          </p:stCondLst>
                                        </p:cTn>
                                        <p:tgtEl>
                                          <p:spTgt spid="105"/>
                                        </p:tgtEl>
                                        <p:attrNameLst>
                                          <p:attrName>style.visibility</p:attrName>
                                        </p:attrNameLst>
                                      </p:cBhvr>
                                      <p:to>
                                        <p:strVal val="visible"/>
                                      </p:to>
                                    </p:set>
                                    <p:animEffect transition="in" filter="blinds(horizontal)">
                                      <p:cBhvr>
                                        <p:cTn id="164" dur="500"/>
                                        <p:tgtEl>
                                          <p:spTgt spid="105"/>
                                        </p:tgtEl>
                                      </p:cBhvr>
                                    </p:animEffect>
                                  </p:childTnLst>
                                </p:cTn>
                              </p:par>
                              <p:par>
                                <p:cTn id="165" presetID="3" presetClass="entr" presetSubtype="10" fill="hold" nodeType="withEffect">
                                  <p:stCondLst>
                                    <p:cond delay="0"/>
                                  </p:stCondLst>
                                  <p:childTnLst>
                                    <p:set>
                                      <p:cBhvr>
                                        <p:cTn id="166" dur="1" fill="hold">
                                          <p:stCondLst>
                                            <p:cond delay="0"/>
                                          </p:stCondLst>
                                        </p:cTn>
                                        <p:tgtEl>
                                          <p:spTgt spid="107"/>
                                        </p:tgtEl>
                                        <p:attrNameLst>
                                          <p:attrName>style.visibility</p:attrName>
                                        </p:attrNameLst>
                                      </p:cBhvr>
                                      <p:to>
                                        <p:strVal val="visible"/>
                                      </p:to>
                                    </p:set>
                                    <p:animEffect transition="in" filter="blinds(horizontal)">
                                      <p:cBhvr>
                                        <p:cTn id="167" dur="500"/>
                                        <p:tgtEl>
                                          <p:spTgt spid="107"/>
                                        </p:tgtEl>
                                      </p:cBhvr>
                                    </p:animEffect>
                                  </p:childTnLst>
                                </p:cTn>
                              </p:par>
                              <p:par>
                                <p:cTn id="168" presetID="3" presetClass="entr" presetSubtype="10" fill="hold" nodeType="withEffect">
                                  <p:stCondLst>
                                    <p:cond delay="0"/>
                                  </p:stCondLst>
                                  <p:childTnLst>
                                    <p:set>
                                      <p:cBhvr>
                                        <p:cTn id="169" dur="1" fill="hold">
                                          <p:stCondLst>
                                            <p:cond delay="0"/>
                                          </p:stCondLst>
                                        </p:cTn>
                                        <p:tgtEl>
                                          <p:spTgt spid="109"/>
                                        </p:tgtEl>
                                        <p:attrNameLst>
                                          <p:attrName>style.visibility</p:attrName>
                                        </p:attrNameLst>
                                      </p:cBhvr>
                                      <p:to>
                                        <p:strVal val="visible"/>
                                      </p:to>
                                    </p:set>
                                    <p:animEffect transition="in" filter="blinds(horizontal)">
                                      <p:cBhvr>
                                        <p:cTn id="170" dur="500"/>
                                        <p:tgtEl>
                                          <p:spTgt spid="109"/>
                                        </p:tgtEl>
                                      </p:cBhvr>
                                    </p:animEffect>
                                  </p:childTnLst>
                                </p:cTn>
                              </p:par>
                              <p:par>
                                <p:cTn id="171" presetID="3" presetClass="entr" presetSubtype="10" fill="hold" nodeType="withEffect">
                                  <p:stCondLst>
                                    <p:cond delay="0"/>
                                  </p:stCondLst>
                                  <p:childTnLst>
                                    <p:set>
                                      <p:cBhvr>
                                        <p:cTn id="172" dur="1" fill="hold">
                                          <p:stCondLst>
                                            <p:cond delay="0"/>
                                          </p:stCondLst>
                                        </p:cTn>
                                        <p:tgtEl>
                                          <p:spTgt spid="115"/>
                                        </p:tgtEl>
                                        <p:attrNameLst>
                                          <p:attrName>style.visibility</p:attrName>
                                        </p:attrNameLst>
                                      </p:cBhvr>
                                      <p:to>
                                        <p:strVal val="visible"/>
                                      </p:to>
                                    </p:set>
                                    <p:animEffect transition="in" filter="blinds(horizontal)">
                                      <p:cBhvr>
                                        <p:cTn id="173" dur="500"/>
                                        <p:tgtEl>
                                          <p:spTgt spid="115"/>
                                        </p:tgtEl>
                                      </p:cBhvr>
                                    </p:animEffect>
                                  </p:childTnLst>
                                </p:cTn>
                              </p:par>
                              <p:par>
                                <p:cTn id="174" presetID="3" presetClass="entr" presetSubtype="10" fill="hold" grpId="0" nodeType="withEffect">
                                  <p:stCondLst>
                                    <p:cond delay="0"/>
                                  </p:stCondLst>
                                  <p:childTnLst>
                                    <p:set>
                                      <p:cBhvr>
                                        <p:cTn id="175" dur="1" fill="hold">
                                          <p:stCondLst>
                                            <p:cond delay="0"/>
                                          </p:stCondLst>
                                        </p:cTn>
                                        <p:tgtEl>
                                          <p:spTgt spid="116"/>
                                        </p:tgtEl>
                                        <p:attrNameLst>
                                          <p:attrName>style.visibility</p:attrName>
                                        </p:attrNameLst>
                                      </p:cBhvr>
                                      <p:to>
                                        <p:strVal val="visible"/>
                                      </p:to>
                                    </p:set>
                                    <p:animEffect transition="in" filter="blinds(horizontal)">
                                      <p:cBhvr>
                                        <p:cTn id="176" dur="500"/>
                                        <p:tgtEl>
                                          <p:spTgt spid="116"/>
                                        </p:tgtEl>
                                      </p:cBhvr>
                                    </p:animEffect>
                                  </p:childTnLst>
                                </p:cTn>
                              </p:par>
                              <p:par>
                                <p:cTn id="177" presetID="3" presetClass="entr" presetSubtype="10" fill="hold" nodeType="withEffect">
                                  <p:stCondLst>
                                    <p:cond delay="0"/>
                                  </p:stCondLst>
                                  <p:childTnLst>
                                    <p:set>
                                      <p:cBhvr>
                                        <p:cTn id="178" dur="1" fill="hold">
                                          <p:stCondLst>
                                            <p:cond delay="0"/>
                                          </p:stCondLst>
                                        </p:cTn>
                                        <p:tgtEl>
                                          <p:spTgt spid="118"/>
                                        </p:tgtEl>
                                        <p:attrNameLst>
                                          <p:attrName>style.visibility</p:attrName>
                                        </p:attrNameLst>
                                      </p:cBhvr>
                                      <p:to>
                                        <p:strVal val="visible"/>
                                      </p:to>
                                    </p:set>
                                    <p:animEffect transition="in" filter="blinds(horizontal)">
                                      <p:cBhvr>
                                        <p:cTn id="179" dur="500"/>
                                        <p:tgtEl>
                                          <p:spTgt spid="118"/>
                                        </p:tgtEl>
                                      </p:cBhvr>
                                    </p:animEffect>
                                  </p:childTnLst>
                                </p:cTn>
                              </p:par>
                              <p:par>
                                <p:cTn id="180" presetID="3" presetClass="entr" presetSubtype="10" fill="hold" nodeType="withEffect">
                                  <p:stCondLst>
                                    <p:cond delay="0"/>
                                  </p:stCondLst>
                                  <p:childTnLst>
                                    <p:set>
                                      <p:cBhvr>
                                        <p:cTn id="181" dur="1" fill="hold">
                                          <p:stCondLst>
                                            <p:cond delay="0"/>
                                          </p:stCondLst>
                                        </p:cTn>
                                        <p:tgtEl>
                                          <p:spTgt spid="120"/>
                                        </p:tgtEl>
                                        <p:attrNameLst>
                                          <p:attrName>style.visibility</p:attrName>
                                        </p:attrNameLst>
                                      </p:cBhvr>
                                      <p:to>
                                        <p:strVal val="visible"/>
                                      </p:to>
                                    </p:set>
                                    <p:animEffect transition="in" filter="blinds(horizontal)">
                                      <p:cBhvr>
                                        <p:cTn id="182" dur="500"/>
                                        <p:tgtEl>
                                          <p:spTgt spid="120"/>
                                        </p:tgtEl>
                                      </p:cBhvr>
                                    </p:animEffect>
                                  </p:childTnLst>
                                </p:cTn>
                              </p:par>
                              <p:par>
                                <p:cTn id="183" presetID="3" presetClass="entr" presetSubtype="10" fill="hold" nodeType="withEffect">
                                  <p:stCondLst>
                                    <p:cond delay="0"/>
                                  </p:stCondLst>
                                  <p:childTnLst>
                                    <p:set>
                                      <p:cBhvr>
                                        <p:cTn id="184" dur="1" fill="hold">
                                          <p:stCondLst>
                                            <p:cond delay="0"/>
                                          </p:stCondLst>
                                        </p:cTn>
                                        <p:tgtEl>
                                          <p:spTgt spid="122"/>
                                        </p:tgtEl>
                                        <p:attrNameLst>
                                          <p:attrName>style.visibility</p:attrName>
                                        </p:attrNameLst>
                                      </p:cBhvr>
                                      <p:to>
                                        <p:strVal val="visible"/>
                                      </p:to>
                                    </p:set>
                                    <p:animEffect transition="in" filter="blinds(horizontal)">
                                      <p:cBhvr>
                                        <p:cTn id="185" dur="500"/>
                                        <p:tgtEl>
                                          <p:spTgt spid="122"/>
                                        </p:tgtEl>
                                      </p:cBhvr>
                                    </p:animEffect>
                                  </p:childTnLst>
                                </p:cTn>
                              </p:par>
                              <p:par>
                                <p:cTn id="186" presetID="3" presetClass="entr" presetSubtype="10" fill="hold" grpId="0" nodeType="withEffect">
                                  <p:stCondLst>
                                    <p:cond delay="0"/>
                                  </p:stCondLst>
                                  <p:childTnLst>
                                    <p:set>
                                      <p:cBhvr>
                                        <p:cTn id="187" dur="1" fill="hold">
                                          <p:stCondLst>
                                            <p:cond delay="0"/>
                                          </p:stCondLst>
                                        </p:cTn>
                                        <p:tgtEl>
                                          <p:spTgt spid="123"/>
                                        </p:tgtEl>
                                        <p:attrNameLst>
                                          <p:attrName>style.visibility</p:attrName>
                                        </p:attrNameLst>
                                      </p:cBhvr>
                                      <p:to>
                                        <p:strVal val="visible"/>
                                      </p:to>
                                    </p:set>
                                    <p:animEffect transition="in" filter="blinds(horizontal)">
                                      <p:cBhvr>
                                        <p:cTn id="188" dur="500"/>
                                        <p:tgtEl>
                                          <p:spTgt spid="123"/>
                                        </p:tgtEl>
                                      </p:cBhvr>
                                    </p:animEffect>
                                  </p:childTnLst>
                                </p:cTn>
                              </p:par>
                              <p:par>
                                <p:cTn id="189" presetID="3" presetClass="entr" presetSubtype="10" fill="hold" grpId="0" nodeType="withEffect">
                                  <p:stCondLst>
                                    <p:cond delay="0"/>
                                  </p:stCondLst>
                                  <p:childTnLst>
                                    <p:set>
                                      <p:cBhvr>
                                        <p:cTn id="190" dur="1" fill="hold">
                                          <p:stCondLst>
                                            <p:cond delay="0"/>
                                          </p:stCondLst>
                                        </p:cTn>
                                        <p:tgtEl>
                                          <p:spTgt spid="124"/>
                                        </p:tgtEl>
                                        <p:attrNameLst>
                                          <p:attrName>style.visibility</p:attrName>
                                        </p:attrNameLst>
                                      </p:cBhvr>
                                      <p:to>
                                        <p:strVal val="visible"/>
                                      </p:to>
                                    </p:set>
                                    <p:animEffect transition="in" filter="blinds(horizontal)">
                                      <p:cBhvr>
                                        <p:cTn id="191" dur="500"/>
                                        <p:tgtEl>
                                          <p:spTgt spid="124"/>
                                        </p:tgtEl>
                                      </p:cBhvr>
                                    </p:animEffect>
                                  </p:childTnLst>
                                </p:cTn>
                              </p:par>
                              <p:par>
                                <p:cTn id="192" presetID="3" presetClass="entr" presetSubtype="10" fill="hold" nodeType="withEffect">
                                  <p:stCondLst>
                                    <p:cond delay="0"/>
                                  </p:stCondLst>
                                  <p:childTnLst>
                                    <p:set>
                                      <p:cBhvr>
                                        <p:cTn id="193" dur="1" fill="hold">
                                          <p:stCondLst>
                                            <p:cond delay="0"/>
                                          </p:stCondLst>
                                        </p:cTn>
                                        <p:tgtEl>
                                          <p:spTgt spid="126"/>
                                        </p:tgtEl>
                                        <p:attrNameLst>
                                          <p:attrName>style.visibility</p:attrName>
                                        </p:attrNameLst>
                                      </p:cBhvr>
                                      <p:to>
                                        <p:strVal val="visible"/>
                                      </p:to>
                                    </p:set>
                                    <p:animEffect transition="in" filter="blinds(horizontal)">
                                      <p:cBhvr>
                                        <p:cTn id="194" dur="500"/>
                                        <p:tgtEl>
                                          <p:spTgt spid="126"/>
                                        </p:tgtEl>
                                      </p:cBhvr>
                                    </p:animEffect>
                                  </p:childTnLst>
                                </p:cTn>
                              </p:par>
                              <p:par>
                                <p:cTn id="195" presetID="3" presetClass="entr" presetSubtype="10" fill="hold" nodeType="withEffect">
                                  <p:stCondLst>
                                    <p:cond delay="0"/>
                                  </p:stCondLst>
                                  <p:childTnLst>
                                    <p:set>
                                      <p:cBhvr>
                                        <p:cTn id="196" dur="1" fill="hold">
                                          <p:stCondLst>
                                            <p:cond delay="0"/>
                                          </p:stCondLst>
                                        </p:cTn>
                                        <p:tgtEl>
                                          <p:spTgt spid="128"/>
                                        </p:tgtEl>
                                        <p:attrNameLst>
                                          <p:attrName>style.visibility</p:attrName>
                                        </p:attrNameLst>
                                      </p:cBhvr>
                                      <p:to>
                                        <p:strVal val="visible"/>
                                      </p:to>
                                    </p:set>
                                    <p:animEffect transition="in" filter="blinds(horizontal)">
                                      <p:cBhvr>
                                        <p:cTn id="197" dur="500"/>
                                        <p:tgtEl>
                                          <p:spTgt spid="128"/>
                                        </p:tgtEl>
                                      </p:cBhvr>
                                    </p:animEffect>
                                  </p:childTnLst>
                                </p:cTn>
                              </p:par>
                              <p:par>
                                <p:cTn id="198" presetID="3" presetClass="entr" presetSubtype="10" fill="hold" nodeType="withEffect">
                                  <p:stCondLst>
                                    <p:cond delay="0"/>
                                  </p:stCondLst>
                                  <p:childTnLst>
                                    <p:set>
                                      <p:cBhvr>
                                        <p:cTn id="199" dur="1" fill="hold">
                                          <p:stCondLst>
                                            <p:cond delay="0"/>
                                          </p:stCondLst>
                                        </p:cTn>
                                        <p:tgtEl>
                                          <p:spTgt spid="130"/>
                                        </p:tgtEl>
                                        <p:attrNameLst>
                                          <p:attrName>style.visibility</p:attrName>
                                        </p:attrNameLst>
                                      </p:cBhvr>
                                      <p:to>
                                        <p:strVal val="visible"/>
                                      </p:to>
                                    </p:set>
                                    <p:animEffect transition="in" filter="blinds(horizontal)">
                                      <p:cBhvr>
                                        <p:cTn id="200" dur="500"/>
                                        <p:tgtEl>
                                          <p:spTgt spid="130"/>
                                        </p:tgtEl>
                                      </p:cBhvr>
                                    </p:animEffect>
                                  </p:childTnLst>
                                </p:cTn>
                              </p:par>
                              <p:par>
                                <p:cTn id="201" presetID="3" presetClass="entr" presetSubtype="10" fill="hold" nodeType="withEffect">
                                  <p:stCondLst>
                                    <p:cond delay="0"/>
                                  </p:stCondLst>
                                  <p:childTnLst>
                                    <p:set>
                                      <p:cBhvr>
                                        <p:cTn id="202" dur="1" fill="hold">
                                          <p:stCondLst>
                                            <p:cond delay="0"/>
                                          </p:stCondLst>
                                        </p:cTn>
                                        <p:tgtEl>
                                          <p:spTgt spid="132"/>
                                        </p:tgtEl>
                                        <p:attrNameLst>
                                          <p:attrName>style.visibility</p:attrName>
                                        </p:attrNameLst>
                                      </p:cBhvr>
                                      <p:to>
                                        <p:strVal val="visible"/>
                                      </p:to>
                                    </p:set>
                                    <p:animEffect transition="in" filter="blinds(horizontal)">
                                      <p:cBhvr>
                                        <p:cTn id="203" dur="500"/>
                                        <p:tgtEl>
                                          <p:spTgt spid="132"/>
                                        </p:tgtEl>
                                      </p:cBhvr>
                                    </p:animEffect>
                                  </p:childTnLst>
                                </p:cTn>
                              </p:par>
                            </p:childTnLst>
                          </p:cTn>
                        </p:par>
                      </p:childTnLst>
                    </p:cTn>
                  </p:par>
                  <p:par>
                    <p:cTn id="204" fill="hold">
                      <p:stCondLst>
                        <p:cond delay="indefinite"/>
                      </p:stCondLst>
                      <p:childTnLst>
                        <p:par>
                          <p:cTn id="205" fill="hold">
                            <p:stCondLst>
                              <p:cond delay="0"/>
                            </p:stCondLst>
                            <p:childTnLst>
                              <p:par>
                                <p:cTn id="206" presetID="3" presetClass="entr" presetSubtype="10" fill="hold" grpId="0" nodeType="clickEffect">
                                  <p:stCondLst>
                                    <p:cond delay="0"/>
                                  </p:stCondLst>
                                  <p:childTnLst>
                                    <p:set>
                                      <p:cBhvr>
                                        <p:cTn id="207" dur="1" fill="hold">
                                          <p:stCondLst>
                                            <p:cond delay="0"/>
                                          </p:stCondLst>
                                        </p:cTn>
                                        <p:tgtEl>
                                          <p:spTgt spid="134"/>
                                        </p:tgtEl>
                                        <p:attrNameLst>
                                          <p:attrName>style.visibility</p:attrName>
                                        </p:attrNameLst>
                                      </p:cBhvr>
                                      <p:to>
                                        <p:strVal val="visible"/>
                                      </p:to>
                                    </p:set>
                                    <p:animEffect transition="in" filter="blinds(horizontal)">
                                      <p:cBhvr>
                                        <p:cTn id="208"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8" grpId="0" animBg="1"/>
      <p:bldP spid="43" grpId="0"/>
      <p:bldP spid="44" grpId="0"/>
      <p:bldP spid="45" grpId="0"/>
      <p:bldP spid="35" grpId="0" animBg="1"/>
      <p:bldP spid="37" grpId="0" animBg="1"/>
      <p:bldP spid="39" grpId="0" animBg="1"/>
      <p:bldP spid="41" grpId="0" animBg="1"/>
      <p:bldP spid="47" grpId="0" animBg="1"/>
      <p:bldP spid="48" grpId="0" animBg="1"/>
      <p:bldP spid="65" grpId="0" animBg="1"/>
      <p:bldP spid="66" grpId="0" animBg="1"/>
      <p:bldP spid="67" grpId="0" animBg="1"/>
      <p:bldP spid="68" grpId="0" animBg="1"/>
      <p:bldP spid="69" grpId="0" animBg="1"/>
      <p:bldP spid="70" grpId="0" animBg="1"/>
      <p:bldP spid="71" grpId="0" animBg="1"/>
      <p:bldP spid="80" grpId="0" animBg="1"/>
      <p:bldP spid="81" grpId="0" animBg="1"/>
      <p:bldP spid="82" grpId="0" animBg="1"/>
      <p:bldP spid="83" grpId="0" animBg="1"/>
      <p:bldP spid="84" grpId="0" animBg="1"/>
      <p:bldP spid="85" grpId="0" animBg="1"/>
      <p:bldP spid="86" grpId="0" animBg="1"/>
      <p:bldP spid="95" grpId="0" animBg="1"/>
      <p:bldP spid="96" grpId="0" animBg="1"/>
      <p:bldP spid="97" grpId="0" animBg="1"/>
      <p:bldP spid="116" grpId="0" animBg="1"/>
      <p:bldP spid="123" grpId="0" animBg="1"/>
      <p:bldP spid="124" grpId="0" animBg="1"/>
      <p:bldP spid="13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533400" y="228600"/>
            <a:ext cx="7467600" cy="685800"/>
          </a:xfrm>
        </p:spPr>
        <p:txBody>
          <a:bodyPr/>
          <a:lstStyle/>
          <a:p>
            <a:r>
              <a:rPr lang="en-US" dirty="0" smtClean="0">
                <a:latin typeface="Times New Roman" panose="02020603050405020304" pitchFamily="18" charset="0"/>
                <a:cs typeface="Times New Roman" panose="02020603050405020304" pitchFamily="18" charset="0"/>
              </a:rPr>
              <a:t>Graph Search </a:t>
            </a:r>
            <a:r>
              <a:rPr lang="en-US" dirty="0">
                <a:latin typeface="Times New Roman" panose="02020603050405020304" pitchFamily="18" charset="0"/>
                <a:cs typeface="Times New Roman" panose="02020603050405020304" pitchFamily="18" charset="0"/>
              </a:rPr>
              <a:t>Queries (cont'd)</a:t>
            </a:r>
            <a:endParaRPr lang="en-US" dirty="0" smtClean="0">
              <a:latin typeface="Times New Roman" panose="02020603050405020304" pitchFamily="18" charset="0"/>
              <a:cs typeface="Times New Roman" panose="02020603050405020304" pitchFamily="18" charset="0"/>
            </a:endParaRPr>
          </a:p>
        </p:txBody>
      </p:sp>
      <p:sp>
        <p:nvSpPr>
          <p:cNvPr id="40963" name="Slide Number Placeholder 3"/>
          <p:cNvSpPr>
            <a:spLocks noGrp="1"/>
          </p:cNvSpPr>
          <p:nvPr>
            <p:ph type="sldNum" sz="quarter" idx="12"/>
          </p:nvPr>
        </p:nvSpPr>
        <p:spPr>
          <a:xfrm>
            <a:off x="8534400" y="6413500"/>
            <a:ext cx="609600" cy="520700"/>
          </a:xfrm>
          <a:noFill/>
        </p:spPr>
        <p:txBody>
          <a:bodyPr/>
          <a:lstStyle/>
          <a:p>
            <a:fld id="{9EBE9C23-E104-4939-A4E2-C7725C54662A}" type="slidenum">
              <a:rPr lang="en-US" smtClean="0">
                <a:solidFill>
                  <a:schemeClr val="bg2">
                    <a:lumMod val="10000"/>
                  </a:schemeClr>
                </a:solidFill>
              </a:rPr>
              <a:pPr/>
              <a:t>43</a:t>
            </a:fld>
            <a:endParaRPr lang="en-US" dirty="0" smtClean="0">
              <a:solidFill>
                <a:schemeClr val="bg2">
                  <a:lumMod val="10000"/>
                </a:schemeClr>
              </a:solidFill>
            </a:endParaRPr>
          </a:p>
        </p:txBody>
      </p:sp>
      <p:sp>
        <p:nvSpPr>
          <p:cNvPr id="40966" name="AutoShape 2"/>
          <p:cNvSpPr>
            <a:spLocks noChangeAspect="1" noChangeArrowheads="1"/>
          </p:cNvSpPr>
          <p:nvPr/>
        </p:nvSpPr>
        <p:spPr bwMode="auto">
          <a:xfrm>
            <a:off x="228600" y="990600"/>
            <a:ext cx="237172500" cy="18316575"/>
          </a:xfrm>
          <a:prstGeom prst="rect">
            <a:avLst/>
          </a:prstGeom>
          <a:noFill/>
          <a:ln w="9525">
            <a:noFill/>
            <a:miter lim="800000"/>
            <a:headEnd/>
            <a:tailEnd/>
          </a:ln>
        </p:spPr>
        <p:txBody>
          <a:bodyPr/>
          <a:lstStyle/>
          <a:p>
            <a:endParaRPr lang="en-US">
              <a:latin typeface="Times New Roman" panose="02020603050405020304" pitchFamily="18" charset="0"/>
              <a:cs typeface="Times New Roman" panose="02020603050405020304" pitchFamily="18" charset="0"/>
            </a:endParaRPr>
          </a:p>
        </p:txBody>
      </p:sp>
      <p:sp>
        <p:nvSpPr>
          <p:cNvPr id="9" name="Rounded Rectangular Callout 8"/>
          <p:cNvSpPr/>
          <p:nvPr/>
        </p:nvSpPr>
        <p:spPr>
          <a:xfrm>
            <a:off x="4533106" y="990600"/>
            <a:ext cx="4116388" cy="1296987"/>
          </a:xfrm>
          <a:prstGeom prst="wedgeRoundRectCallout">
            <a:avLst>
              <a:gd name="adj1" fmla="val -81007"/>
              <a:gd name="adj2" fmla="val 93826"/>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000" b="1" dirty="0">
                <a:solidFill>
                  <a:schemeClr val="tx1"/>
                </a:solidFill>
                <a:latin typeface="Times New Roman" panose="02020603050405020304" pitchFamily="18" charset="0"/>
                <a:cs typeface="Times New Roman" panose="02020603050405020304" pitchFamily="18" charset="0"/>
              </a:rPr>
              <a:t>Find all occurrences </a:t>
            </a:r>
            <a:r>
              <a:rPr lang="en-US" sz="2000" dirty="0">
                <a:solidFill>
                  <a:schemeClr val="tx1"/>
                </a:solidFill>
                <a:latin typeface="Times New Roman" panose="02020603050405020304" pitchFamily="18" charset="0"/>
                <a:cs typeface="Times New Roman" panose="02020603050405020304" pitchFamily="18" charset="0"/>
              </a:rPr>
              <a:t>of a query graph in a large target network (exact and approximate).  </a:t>
            </a:r>
          </a:p>
        </p:txBody>
      </p:sp>
      <p:sp>
        <p:nvSpPr>
          <p:cNvPr id="44" name="TextBox 43"/>
          <p:cNvSpPr txBox="1"/>
          <p:nvPr/>
        </p:nvSpPr>
        <p:spPr>
          <a:xfrm>
            <a:off x="3810000" y="5697538"/>
            <a:ext cx="384175" cy="400050"/>
          </a:xfrm>
          <a:prstGeom prst="rect">
            <a:avLst/>
          </a:prstGeom>
          <a:noFill/>
        </p:spPr>
        <p:txBody>
          <a:bodyPr wrap="none">
            <a:spAutoFit/>
          </a:bodyPr>
          <a:lstStyle/>
          <a:p>
            <a:pPr>
              <a:defRPr/>
            </a:pPr>
            <a:r>
              <a:rPr lang="en-US" sz="2000" dirty="0">
                <a:solidFill>
                  <a:schemeClr val="accent5">
                    <a:lumMod val="50000"/>
                  </a:schemeClr>
                </a:solidFill>
                <a:latin typeface="Times New Roman" panose="02020603050405020304" pitchFamily="18" charset="0"/>
                <a:cs typeface="Times New Roman" panose="02020603050405020304" pitchFamily="18" charset="0"/>
              </a:rPr>
              <a:t>G</a:t>
            </a:r>
            <a:endParaRPr lang="en-US" sz="2000" baseline="-25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6781800" y="3790950"/>
            <a:ext cx="384175" cy="400050"/>
          </a:xfrm>
          <a:prstGeom prst="rect">
            <a:avLst/>
          </a:prstGeom>
          <a:noFill/>
        </p:spPr>
        <p:txBody>
          <a:bodyPr wrap="none">
            <a:spAutoFit/>
          </a:bodyPr>
          <a:lstStyle/>
          <a:p>
            <a:pPr>
              <a:defRPr/>
            </a:pPr>
            <a:r>
              <a:rPr lang="en-US" sz="2000" dirty="0">
                <a:solidFill>
                  <a:schemeClr val="accent5">
                    <a:lumMod val="50000"/>
                  </a:schemeClr>
                </a:solidFill>
                <a:latin typeface="Times New Roman" panose="02020603050405020304" pitchFamily="18" charset="0"/>
                <a:cs typeface="Times New Roman" panose="02020603050405020304" pitchFamily="18" charset="0"/>
              </a:rPr>
              <a:t>Q</a:t>
            </a:r>
          </a:p>
        </p:txBody>
      </p:sp>
      <p:sp>
        <p:nvSpPr>
          <p:cNvPr id="41" name="Oval 40"/>
          <p:cNvSpPr/>
          <p:nvPr/>
        </p:nvSpPr>
        <p:spPr>
          <a:xfrm>
            <a:off x="6858000" y="3105150"/>
            <a:ext cx="382588" cy="381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00B050"/>
              </a:solidFill>
              <a:latin typeface="Times New Roman" panose="02020603050405020304" pitchFamily="18" charset="0"/>
              <a:cs typeface="Times New Roman" panose="02020603050405020304" pitchFamily="18" charset="0"/>
            </a:endParaRPr>
          </a:p>
        </p:txBody>
      </p:sp>
      <p:sp>
        <p:nvSpPr>
          <p:cNvPr id="47" name="Oval 46"/>
          <p:cNvSpPr/>
          <p:nvPr/>
        </p:nvSpPr>
        <p:spPr>
          <a:xfrm>
            <a:off x="6324600" y="2571750"/>
            <a:ext cx="381000" cy="381000"/>
          </a:xfrm>
          <a:prstGeom prst="ellipse">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48" name="Oval 47"/>
          <p:cNvSpPr/>
          <p:nvPr/>
        </p:nvSpPr>
        <p:spPr>
          <a:xfrm>
            <a:off x="6324600" y="3638550"/>
            <a:ext cx="381000" cy="381000"/>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cxnSp>
        <p:nvCxnSpPr>
          <p:cNvPr id="54" name="Straight Connector 53"/>
          <p:cNvCxnSpPr>
            <a:stCxn id="47" idx="5"/>
            <a:endCxn id="41" idx="1"/>
          </p:cNvCxnSpPr>
          <p:nvPr/>
        </p:nvCxnSpPr>
        <p:spPr>
          <a:xfrm>
            <a:off x="6650038" y="2897188"/>
            <a:ext cx="265112" cy="2635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1" idx="3"/>
            <a:endCxn id="48" idx="7"/>
          </p:cNvCxnSpPr>
          <p:nvPr/>
        </p:nvCxnSpPr>
        <p:spPr>
          <a:xfrm flipH="1">
            <a:off x="6650038" y="3430588"/>
            <a:ext cx="265112" cy="2635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7" idx="4"/>
            <a:endCxn id="48" idx="0"/>
          </p:cNvCxnSpPr>
          <p:nvPr/>
        </p:nvCxnSpPr>
        <p:spPr>
          <a:xfrm>
            <a:off x="6515100" y="2952750"/>
            <a:ext cx="0" cy="685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4724400" y="4572000"/>
            <a:ext cx="381000" cy="381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81" name="Oval 80"/>
          <p:cNvSpPr/>
          <p:nvPr/>
        </p:nvSpPr>
        <p:spPr>
          <a:xfrm>
            <a:off x="5181600" y="4038600"/>
            <a:ext cx="381000" cy="381000"/>
          </a:xfrm>
          <a:prstGeom prst="ellipse">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82" name="Oval 81"/>
          <p:cNvSpPr/>
          <p:nvPr/>
        </p:nvSpPr>
        <p:spPr>
          <a:xfrm>
            <a:off x="5181600" y="5105400"/>
            <a:ext cx="381000" cy="381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83" name="Oval 82"/>
          <p:cNvSpPr/>
          <p:nvPr/>
        </p:nvSpPr>
        <p:spPr>
          <a:xfrm>
            <a:off x="3276600" y="4038600"/>
            <a:ext cx="381000" cy="381000"/>
          </a:xfrm>
          <a:prstGeom prst="ellipse">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84" name="Oval 83"/>
          <p:cNvSpPr/>
          <p:nvPr/>
        </p:nvSpPr>
        <p:spPr>
          <a:xfrm>
            <a:off x="2895600" y="4572000"/>
            <a:ext cx="381000" cy="381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00B050"/>
              </a:solidFill>
              <a:latin typeface="Times New Roman" panose="02020603050405020304" pitchFamily="18" charset="0"/>
              <a:cs typeface="Times New Roman" panose="02020603050405020304" pitchFamily="18" charset="0"/>
            </a:endParaRPr>
          </a:p>
        </p:txBody>
      </p:sp>
      <p:sp>
        <p:nvSpPr>
          <p:cNvPr id="85" name="Oval 84"/>
          <p:cNvSpPr/>
          <p:nvPr/>
        </p:nvSpPr>
        <p:spPr>
          <a:xfrm>
            <a:off x="2362200" y="4038600"/>
            <a:ext cx="381000" cy="381000"/>
          </a:xfrm>
          <a:prstGeom prst="ellipse">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86" name="Oval 85"/>
          <p:cNvSpPr/>
          <p:nvPr/>
        </p:nvSpPr>
        <p:spPr>
          <a:xfrm>
            <a:off x="2362200" y="5105400"/>
            <a:ext cx="381000" cy="381000"/>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cxnSp>
        <p:nvCxnSpPr>
          <p:cNvPr id="89" name="Straight Connector 88"/>
          <p:cNvCxnSpPr>
            <a:stCxn id="85" idx="5"/>
            <a:endCxn id="84" idx="1"/>
          </p:cNvCxnSpPr>
          <p:nvPr/>
        </p:nvCxnSpPr>
        <p:spPr>
          <a:xfrm>
            <a:off x="2686050" y="4364038"/>
            <a:ext cx="265113" cy="2635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4" idx="3"/>
            <a:endCxn id="86" idx="7"/>
          </p:cNvCxnSpPr>
          <p:nvPr/>
        </p:nvCxnSpPr>
        <p:spPr>
          <a:xfrm flipH="1">
            <a:off x="2686050" y="4897438"/>
            <a:ext cx="265113" cy="2651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81" idx="3"/>
            <a:endCxn id="80" idx="7"/>
          </p:cNvCxnSpPr>
          <p:nvPr/>
        </p:nvCxnSpPr>
        <p:spPr>
          <a:xfrm flipH="1">
            <a:off x="5049838" y="4364038"/>
            <a:ext cx="187325" cy="2635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80" idx="5"/>
            <a:endCxn id="82" idx="1"/>
          </p:cNvCxnSpPr>
          <p:nvPr/>
        </p:nvCxnSpPr>
        <p:spPr>
          <a:xfrm>
            <a:off x="5049838" y="4897438"/>
            <a:ext cx="187325" cy="2651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4343400" y="4038600"/>
            <a:ext cx="381000" cy="381000"/>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96" name="Oval 95"/>
          <p:cNvSpPr/>
          <p:nvPr/>
        </p:nvSpPr>
        <p:spPr>
          <a:xfrm>
            <a:off x="3276600" y="5105400"/>
            <a:ext cx="381000" cy="381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97" name="Oval 96"/>
          <p:cNvSpPr/>
          <p:nvPr/>
        </p:nvSpPr>
        <p:spPr>
          <a:xfrm>
            <a:off x="4343400" y="5105400"/>
            <a:ext cx="381000" cy="381000"/>
          </a:xfrm>
          <a:prstGeom prst="ellipse">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cxnSp>
        <p:nvCxnSpPr>
          <p:cNvPr id="99" name="Straight Connector 98"/>
          <p:cNvCxnSpPr>
            <a:stCxn id="83" idx="6"/>
            <a:endCxn id="95" idx="2"/>
          </p:cNvCxnSpPr>
          <p:nvPr/>
        </p:nvCxnSpPr>
        <p:spPr>
          <a:xfrm>
            <a:off x="3657600" y="4229100"/>
            <a:ext cx="685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83" idx="3"/>
            <a:endCxn id="84" idx="0"/>
          </p:cNvCxnSpPr>
          <p:nvPr/>
        </p:nvCxnSpPr>
        <p:spPr>
          <a:xfrm flipH="1">
            <a:off x="3086100" y="4364038"/>
            <a:ext cx="246063" cy="2079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84" idx="4"/>
            <a:endCxn id="96" idx="1"/>
          </p:cNvCxnSpPr>
          <p:nvPr/>
        </p:nvCxnSpPr>
        <p:spPr>
          <a:xfrm>
            <a:off x="3086100" y="4953000"/>
            <a:ext cx="246063" cy="2095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96" idx="6"/>
            <a:endCxn id="97" idx="2"/>
          </p:cNvCxnSpPr>
          <p:nvPr/>
        </p:nvCxnSpPr>
        <p:spPr>
          <a:xfrm>
            <a:off x="3657600" y="5295900"/>
            <a:ext cx="685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95" idx="5"/>
            <a:endCxn id="80" idx="0"/>
          </p:cNvCxnSpPr>
          <p:nvPr/>
        </p:nvCxnSpPr>
        <p:spPr>
          <a:xfrm>
            <a:off x="4668838" y="4364038"/>
            <a:ext cx="246062" cy="2079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80" idx="4"/>
            <a:endCxn id="97" idx="7"/>
          </p:cNvCxnSpPr>
          <p:nvPr/>
        </p:nvCxnSpPr>
        <p:spPr>
          <a:xfrm flipH="1">
            <a:off x="4668838" y="4953000"/>
            <a:ext cx="246062" cy="2095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81" idx="4"/>
            <a:endCxn id="82" idx="0"/>
          </p:cNvCxnSpPr>
          <p:nvPr/>
        </p:nvCxnSpPr>
        <p:spPr>
          <a:xfrm>
            <a:off x="5372100" y="4419600"/>
            <a:ext cx="0" cy="685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Oval 115"/>
          <p:cNvSpPr/>
          <p:nvPr/>
        </p:nvSpPr>
        <p:spPr>
          <a:xfrm>
            <a:off x="3810000" y="4572000"/>
            <a:ext cx="3810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cxnSp>
        <p:nvCxnSpPr>
          <p:cNvPr id="118" name="Straight Connector 117"/>
          <p:cNvCxnSpPr>
            <a:stCxn id="85" idx="4"/>
            <a:endCxn id="86" idx="0"/>
          </p:cNvCxnSpPr>
          <p:nvPr/>
        </p:nvCxnSpPr>
        <p:spPr>
          <a:xfrm>
            <a:off x="2552700" y="4419600"/>
            <a:ext cx="0" cy="685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84" idx="6"/>
            <a:endCxn id="116" idx="2"/>
          </p:cNvCxnSpPr>
          <p:nvPr/>
        </p:nvCxnSpPr>
        <p:spPr>
          <a:xfrm>
            <a:off x="3276600" y="4762500"/>
            <a:ext cx="533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6" idx="6"/>
            <a:endCxn id="80" idx="2"/>
          </p:cNvCxnSpPr>
          <p:nvPr/>
        </p:nvCxnSpPr>
        <p:spPr>
          <a:xfrm>
            <a:off x="4191000" y="4762500"/>
            <a:ext cx="533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Oval 122"/>
          <p:cNvSpPr/>
          <p:nvPr/>
        </p:nvSpPr>
        <p:spPr>
          <a:xfrm>
            <a:off x="1446213" y="4572000"/>
            <a:ext cx="381000" cy="381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124" name="Oval 123"/>
          <p:cNvSpPr/>
          <p:nvPr/>
        </p:nvSpPr>
        <p:spPr>
          <a:xfrm>
            <a:off x="6400800" y="4572000"/>
            <a:ext cx="381000" cy="381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cxnSp>
        <p:nvCxnSpPr>
          <p:cNvPr id="126" name="Straight Connector 125"/>
          <p:cNvCxnSpPr>
            <a:stCxn id="85" idx="3"/>
            <a:endCxn id="123" idx="0"/>
          </p:cNvCxnSpPr>
          <p:nvPr/>
        </p:nvCxnSpPr>
        <p:spPr>
          <a:xfrm flipH="1">
            <a:off x="1636713" y="4364038"/>
            <a:ext cx="781050" cy="2079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23" idx="4"/>
            <a:endCxn id="86" idx="1"/>
          </p:cNvCxnSpPr>
          <p:nvPr/>
        </p:nvCxnSpPr>
        <p:spPr>
          <a:xfrm>
            <a:off x="1636713" y="4953000"/>
            <a:ext cx="781050" cy="2095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81" idx="6"/>
            <a:endCxn id="124" idx="0"/>
          </p:cNvCxnSpPr>
          <p:nvPr/>
        </p:nvCxnSpPr>
        <p:spPr>
          <a:xfrm>
            <a:off x="5562600" y="4229100"/>
            <a:ext cx="1028700" cy="3429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124" idx="4"/>
            <a:endCxn id="82" idx="6"/>
          </p:cNvCxnSpPr>
          <p:nvPr/>
        </p:nvCxnSpPr>
        <p:spPr>
          <a:xfrm flipH="1">
            <a:off x="5562600" y="4953000"/>
            <a:ext cx="1028700" cy="3429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2132013" y="3886200"/>
            <a:ext cx="1220787" cy="18288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102" name="Oval 101"/>
          <p:cNvSpPr/>
          <p:nvPr/>
        </p:nvSpPr>
        <p:spPr>
          <a:xfrm>
            <a:off x="4648200" y="3886200"/>
            <a:ext cx="1219200" cy="18288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53" name="Content Placeholder 2"/>
          <p:cNvSpPr>
            <a:spLocks noGrp="1" noChangeArrowheads="1"/>
          </p:cNvSpPr>
          <p:nvPr>
            <p:ph sz="quarter" idx="1"/>
          </p:nvPr>
        </p:nvSpPr>
        <p:spPr>
          <a:xfrm>
            <a:off x="685800" y="1447800"/>
            <a:ext cx="7696200" cy="4038600"/>
          </a:xfrm>
        </p:spPr>
        <p:txBody>
          <a:bodyPr/>
          <a:lstStyle/>
          <a:p>
            <a:pPr algn="just" defTabSz="914363">
              <a:lnSpc>
                <a:spcPct val="90000"/>
              </a:lnSpc>
            </a:pPr>
            <a:r>
              <a:rPr lang="en-US" altLang="zh-CN" sz="2300" dirty="0" smtClean="0">
                <a:latin typeface="Times New Roman" panose="02020603050405020304" pitchFamily="18" charset="0"/>
                <a:cs typeface="Times New Roman" panose="02020603050405020304" pitchFamily="18" charset="0"/>
              </a:rPr>
              <a:t>Containment Query</a:t>
            </a:r>
          </a:p>
          <a:p>
            <a:pPr algn="just" defTabSz="914363">
              <a:lnSpc>
                <a:spcPct val="90000"/>
              </a:lnSpc>
            </a:pPr>
            <a:endParaRPr lang="en-US" altLang="zh-CN" sz="1500" dirty="0" smtClean="0">
              <a:latin typeface="Times New Roman" panose="02020603050405020304" pitchFamily="18" charset="0"/>
              <a:cs typeface="Times New Roman" panose="02020603050405020304" pitchFamily="18" charset="0"/>
            </a:endParaRPr>
          </a:p>
          <a:p>
            <a:pPr algn="just" defTabSz="914363">
              <a:lnSpc>
                <a:spcPct val="90000"/>
              </a:lnSpc>
            </a:pPr>
            <a:r>
              <a:rPr lang="en-US" altLang="zh-CN" sz="2200" dirty="0" smtClean="0">
                <a:latin typeface="Times New Roman" panose="02020603050405020304" pitchFamily="18" charset="0"/>
                <a:cs typeface="Times New Roman" panose="02020603050405020304" pitchFamily="18" charset="0"/>
              </a:rPr>
              <a:t>Similarity Query</a:t>
            </a:r>
          </a:p>
          <a:p>
            <a:pPr algn="just" defTabSz="914363">
              <a:lnSpc>
                <a:spcPct val="90000"/>
              </a:lnSpc>
            </a:pPr>
            <a:endParaRPr lang="en-US" altLang="zh-CN" sz="1500" b="1" dirty="0" smtClean="0">
              <a:latin typeface="Times New Roman" panose="02020603050405020304" pitchFamily="18" charset="0"/>
              <a:cs typeface="Times New Roman" panose="02020603050405020304" pitchFamily="18" charset="0"/>
            </a:endParaRPr>
          </a:p>
          <a:p>
            <a:pPr algn="just" defTabSz="914363">
              <a:lnSpc>
                <a:spcPct val="90000"/>
              </a:lnSpc>
            </a:pPr>
            <a:r>
              <a:rPr lang="en-US" altLang="zh-CN" sz="2200" b="1" dirty="0" smtClean="0">
                <a:latin typeface="Times New Roman" panose="02020603050405020304" pitchFamily="18" charset="0"/>
                <a:cs typeface="Times New Roman" panose="02020603050405020304" pitchFamily="18" charset="0"/>
              </a:rPr>
              <a:t>Matching Query</a:t>
            </a:r>
          </a:p>
          <a:p>
            <a:pPr eaLnBrk="1" hangingPunct="1">
              <a:buFont typeface="Wingdings" pitchFamily="2" charset="2"/>
              <a:buChar char="v"/>
            </a:pPr>
            <a:endParaRPr lang="en-US" altLang="zh-CN" sz="1000" dirty="0" smtClean="0">
              <a:latin typeface="Times New Roman" panose="02020603050405020304" pitchFamily="18" charset="0"/>
              <a:cs typeface="Times New Roman" panose="02020603050405020304" pitchFamily="18" charset="0"/>
            </a:endParaRPr>
          </a:p>
          <a:p>
            <a:pPr eaLnBrk="1" hangingPunct="1"/>
            <a:endParaRPr lang="en-US" altLang="zh-CN" sz="2300" dirty="0" smtClean="0">
              <a:latin typeface="Times New Roman" panose="02020603050405020304" pitchFamily="18" charset="0"/>
              <a:cs typeface="Times New Roman" panose="02020603050405020304" pitchFamily="18" charset="0"/>
            </a:endParaRPr>
          </a:p>
          <a:p>
            <a:pPr eaLnBrk="1" hangingPunct="1"/>
            <a:endParaRPr lang="en-US" altLang="zh-CN" dirty="0" smtClean="0">
              <a:latin typeface="Times New Roman" panose="02020603050405020304" pitchFamily="18" charset="0"/>
              <a:cs typeface="Times New Roman" panose="02020603050405020304" pitchFamily="18" charset="0"/>
            </a:endParaRPr>
          </a:p>
          <a:p>
            <a:pPr eaLnBrk="1" hangingPunct="1"/>
            <a:endParaRPr lang="en-US" altLang="zh-CN" dirty="0" smtClean="0">
              <a:latin typeface="Times New Roman" panose="02020603050405020304" pitchFamily="18" charset="0"/>
              <a:cs typeface="Times New Roman" panose="02020603050405020304" pitchFamily="18" charset="0"/>
            </a:endParaRPr>
          </a:p>
          <a:p>
            <a:pPr eaLnBrk="1" hangingPunct="1"/>
            <a:endParaRPr lang="en-US" altLang="zh-CN" dirty="0" smtClean="0">
              <a:latin typeface="Times New Roman" panose="02020603050405020304" pitchFamily="18" charset="0"/>
              <a:cs typeface="Times New Roman" panose="02020603050405020304" pitchFamily="18" charset="0"/>
            </a:endParaRPr>
          </a:p>
        </p:txBody>
      </p:sp>
      <p:sp>
        <p:nvSpPr>
          <p:cNvPr id="50" name="Rectangle 49"/>
          <p:cNvSpPr/>
          <p:nvPr/>
        </p:nvSpPr>
        <p:spPr>
          <a:xfrm>
            <a:off x="455613" y="6187937"/>
            <a:ext cx="8231187" cy="338554"/>
          </a:xfrm>
          <a:prstGeom prst="rect">
            <a:avLst/>
          </a:prstGeom>
          <a:ln>
            <a:solidFill>
              <a:schemeClr val="tx1"/>
            </a:solidFill>
          </a:ln>
        </p:spPr>
        <p:txBody>
          <a:bodyPr wrap="square">
            <a:spAutoFit/>
          </a:bodyPr>
          <a:lstStyle/>
          <a:p>
            <a:pPr lvl="0">
              <a:defRPr/>
            </a:pPr>
            <a:r>
              <a:rPr lang="en-US" sz="1600" dirty="0" err="1">
                <a:solidFill>
                  <a:srgbClr val="000000"/>
                </a:solidFill>
                <a:latin typeface="Times New Roman" panose="02020603050405020304" pitchFamily="18" charset="0"/>
                <a:cs typeface="Times New Roman" panose="02020603050405020304" pitchFamily="18" charset="0"/>
              </a:rPr>
              <a:t>Arijit</a:t>
            </a:r>
            <a:r>
              <a:rPr lang="en-US" sz="1600" dirty="0">
                <a:solidFill>
                  <a:srgbClr val="000000"/>
                </a:solidFill>
                <a:latin typeface="Times New Roman" panose="02020603050405020304" pitchFamily="18" charset="0"/>
                <a:cs typeface="Times New Roman" panose="02020603050405020304" pitchFamily="18" charset="0"/>
              </a:rPr>
              <a:t> Khan, </a:t>
            </a:r>
            <a:r>
              <a:rPr lang="en-US" sz="1600" dirty="0" err="1">
                <a:solidFill>
                  <a:srgbClr val="000000"/>
                </a:solidFill>
                <a:latin typeface="Times New Roman" panose="02020603050405020304" pitchFamily="18" charset="0"/>
                <a:cs typeface="Times New Roman" panose="02020603050405020304" pitchFamily="18" charset="0"/>
              </a:rPr>
              <a:t>Yinghui</a:t>
            </a:r>
            <a:r>
              <a:rPr lang="en-US" sz="1600" dirty="0">
                <a:solidFill>
                  <a:srgbClr val="000000"/>
                </a:solidFill>
                <a:latin typeface="Times New Roman" panose="02020603050405020304" pitchFamily="18" charset="0"/>
                <a:cs typeface="Times New Roman" panose="02020603050405020304" pitchFamily="18" charset="0"/>
              </a:rPr>
              <a:t> Wu, </a:t>
            </a:r>
            <a:r>
              <a:rPr lang="en-US" sz="1600" dirty="0" err="1">
                <a:solidFill>
                  <a:srgbClr val="000000"/>
                </a:solidFill>
                <a:latin typeface="Times New Roman" panose="02020603050405020304" pitchFamily="18" charset="0"/>
                <a:cs typeface="Times New Roman" panose="02020603050405020304" pitchFamily="18" charset="0"/>
              </a:rPr>
              <a:t>Xifeng</a:t>
            </a:r>
            <a:r>
              <a:rPr lang="en-US" sz="1600" dirty="0">
                <a:solidFill>
                  <a:srgbClr val="000000"/>
                </a:solidFill>
                <a:latin typeface="Times New Roman" panose="02020603050405020304" pitchFamily="18" charset="0"/>
                <a:cs typeface="Times New Roman" panose="02020603050405020304" pitchFamily="18" charset="0"/>
              </a:rPr>
              <a:t> Yan. </a:t>
            </a:r>
            <a:r>
              <a:rPr lang="en-US" sz="1600" dirty="0">
                <a:latin typeface="Times New Roman" panose="02020603050405020304" pitchFamily="18" charset="0"/>
                <a:ea typeface="宋体" pitchFamily="2" charset="-122"/>
                <a:cs typeface="Times New Roman" panose="02020603050405020304" pitchFamily="18" charset="0"/>
              </a:rPr>
              <a:t>Emerging Graph Queries in Linked Data.</a:t>
            </a:r>
          </a:p>
        </p:txBody>
      </p:sp>
    </p:spTree>
    <p:custDataLst>
      <p:tags r:id="rId1"/>
    </p:custDataLst>
    <p:extLst>
      <p:ext uri="{BB962C8B-B14F-4D97-AF65-F5344CB8AC3E}">
        <p14:creationId xmlns:p14="http://schemas.microsoft.com/office/powerpoint/2010/main" val="157664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blinds(horizontal)">
                                      <p:cBhvr>
                                        <p:cTn id="12" dur="500"/>
                                        <p:tgtEl>
                                          <p:spTgt spid="4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blinds(horizontal)">
                                      <p:cBhvr>
                                        <p:cTn id="15" dur="500"/>
                                        <p:tgtEl>
                                          <p:spTgt spid="4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blinds(horizontal)">
                                      <p:cBhvr>
                                        <p:cTn id="18" dur="500"/>
                                        <p:tgtEl>
                                          <p:spTgt spid="47"/>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blinds(horizontal)">
                                      <p:cBhvr>
                                        <p:cTn id="21" dur="500"/>
                                        <p:tgtEl>
                                          <p:spTgt spid="48"/>
                                        </p:tgtEl>
                                      </p:cBhvr>
                                    </p:animEffect>
                                  </p:childTnLst>
                                </p:cTn>
                              </p:par>
                              <p:par>
                                <p:cTn id="22" presetID="3" presetClass="entr" presetSubtype="10" fill="hold"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blinds(horizontal)">
                                      <p:cBhvr>
                                        <p:cTn id="24" dur="500"/>
                                        <p:tgtEl>
                                          <p:spTgt spid="54"/>
                                        </p:tgtEl>
                                      </p:cBhvr>
                                    </p:animEffect>
                                  </p:childTnLst>
                                </p:cTn>
                              </p:par>
                              <p:par>
                                <p:cTn id="25" presetID="3" presetClass="entr" presetSubtype="10" fill="hold"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blinds(horizontal)">
                                      <p:cBhvr>
                                        <p:cTn id="27" dur="500"/>
                                        <p:tgtEl>
                                          <p:spTgt spid="56"/>
                                        </p:tgtEl>
                                      </p:cBhvr>
                                    </p:animEffect>
                                  </p:childTnLst>
                                </p:cTn>
                              </p:par>
                              <p:par>
                                <p:cTn id="28" presetID="3" presetClass="entr" presetSubtype="10" fill="hold" nodeType="withEffect">
                                  <p:stCondLst>
                                    <p:cond delay="0"/>
                                  </p:stCondLst>
                                  <p:childTnLst>
                                    <p:set>
                                      <p:cBhvr>
                                        <p:cTn id="29" dur="1" fill="hold">
                                          <p:stCondLst>
                                            <p:cond delay="0"/>
                                          </p:stCondLst>
                                        </p:cTn>
                                        <p:tgtEl>
                                          <p:spTgt spid="58"/>
                                        </p:tgtEl>
                                        <p:attrNameLst>
                                          <p:attrName>style.visibility</p:attrName>
                                        </p:attrNameLst>
                                      </p:cBhvr>
                                      <p:to>
                                        <p:strVal val="visible"/>
                                      </p:to>
                                    </p:set>
                                    <p:animEffect transition="in" filter="blinds(horizontal)">
                                      <p:cBhvr>
                                        <p:cTn id="30" dur="500"/>
                                        <p:tgtEl>
                                          <p:spTgt spid="58"/>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blinds(horizontal)">
                                      <p:cBhvr>
                                        <p:cTn id="35" dur="500"/>
                                        <p:tgtEl>
                                          <p:spTgt spid="44"/>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80"/>
                                        </p:tgtEl>
                                        <p:attrNameLst>
                                          <p:attrName>style.visibility</p:attrName>
                                        </p:attrNameLst>
                                      </p:cBhvr>
                                      <p:to>
                                        <p:strVal val="visible"/>
                                      </p:to>
                                    </p:set>
                                    <p:animEffect transition="in" filter="blinds(horizontal)">
                                      <p:cBhvr>
                                        <p:cTn id="38" dur="500"/>
                                        <p:tgtEl>
                                          <p:spTgt spid="80"/>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81"/>
                                        </p:tgtEl>
                                        <p:attrNameLst>
                                          <p:attrName>style.visibility</p:attrName>
                                        </p:attrNameLst>
                                      </p:cBhvr>
                                      <p:to>
                                        <p:strVal val="visible"/>
                                      </p:to>
                                    </p:set>
                                    <p:animEffect transition="in" filter="blinds(horizontal)">
                                      <p:cBhvr>
                                        <p:cTn id="41" dur="500"/>
                                        <p:tgtEl>
                                          <p:spTgt spid="81"/>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82"/>
                                        </p:tgtEl>
                                        <p:attrNameLst>
                                          <p:attrName>style.visibility</p:attrName>
                                        </p:attrNameLst>
                                      </p:cBhvr>
                                      <p:to>
                                        <p:strVal val="visible"/>
                                      </p:to>
                                    </p:set>
                                    <p:animEffect transition="in" filter="blinds(horizontal)">
                                      <p:cBhvr>
                                        <p:cTn id="44" dur="500"/>
                                        <p:tgtEl>
                                          <p:spTgt spid="82"/>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83"/>
                                        </p:tgtEl>
                                        <p:attrNameLst>
                                          <p:attrName>style.visibility</p:attrName>
                                        </p:attrNameLst>
                                      </p:cBhvr>
                                      <p:to>
                                        <p:strVal val="visible"/>
                                      </p:to>
                                    </p:set>
                                    <p:animEffect transition="in" filter="blinds(horizontal)">
                                      <p:cBhvr>
                                        <p:cTn id="47" dur="500"/>
                                        <p:tgtEl>
                                          <p:spTgt spid="83"/>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blinds(horizontal)">
                                      <p:cBhvr>
                                        <p:cTn id="50" dur="500"/>
                                        <p:tgtEl>
                                          <p:spTgt spid="84"/>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85"/>
                                        </p:tgtEl>
                                        <p:attrNameLst>
                                          <p:attrName>style.visibility</p:attrName>
                                        </p:attrNameLst>
                                      </p:cBhvr>
                                      <p:to>
                                        <p:strVal val="visible"/>
                                      </p:to>
                                    </p:set>
                                    <p:animEffect transition="in" filter="blinds(horizontal)">
                                      <p:cBhvr>
                                        <p:cTn id="53" dur="500"/>
                                        <p:tgtEl>
                                          <p:spTgt spid="85"/>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86"/>
                                        </p:tgtEl>
                                        <p:attrNameLst>
                                          <p:attrName>style.visibility</p:attrName>
                                        </p:attrNameLst>
                                      </p:cBhvr>
                                      <p:to>
                                        <p:strVal val="visible"/>
                                      </p:to>
                                    </p:set>
                                    <p:animEffect transition="in" filter="blinds(horizontal)">
                                      <p:cBhvr>
                                        <p:cTn id="56" dur="500"/>
                                        <p:tgtEl>
                                          <p:spTgt spid="86"/>
                                        </p:tgtEl>
                                      </p:cBhvr>
                                    </p:animEffect>
                                  </p:childTnLst>
                                </p:cTn>
                              </p:par>
                              <p:par>
                                <p:cTn id="57" presetID="3" presetClass="entr" presetSubtype="10" fill="hold" nodeType="withEffect">
                                  <p:stCondLst>
                                    <p:cond delay="0"/>
                                  </p:stCondLst>
                                  <p:childTnLst>
                                    <p:set>
                                      <p:cBhvr>
                                        <p:cTn id="58" dur="1" fill="hold">
                                          <p:stCondLst>
                                            <p:cond delay="0"/>
                                          </p:stCondLst>
                                        </p:cTn>
                                        <p:tgtEl>
                                          <p:spTgt spid="89"/>
                                        </p:tgtEl>
                                        <p:attrNameLst>
                                          <p:attrName>style.visibility</p:attrName>
                                        </p:attrNameLst>
                                      </p:cBhvr>
                                      <p:to>
                                        <p:strVal val="visible"/>
                                      </p:to>
                                    </p:set>
                                    <p:animEffect transition="in" filter="blinds(horizontal)">
                                      <p:cBhvr>
                                        <p:cTn id="59" dur="500"/>
                                        <p:tgtEl>
                                          <p:spTgt spid="89"/>
                                        </p:tgtEl>
                                      </p:cBhvr>
                                    </p:animEffect>
                                  </p:childTnLst>
                                </p:cTn>
                              </p:par>
                              <p:par>
                                <p:cTn id="60" presetID="3" presetClass="entr" presetSubtype="10" fill="hold" nodeType="withEffect">
                                  <p:stCondLst>
                                    <p:cond delay="0"/>
                                  </p:stCondLst>
                                  <p:childTnLst>
                                    <p:set>
                                      <p:cBhvr>
                                        <p:cTn id="61" dur="1" fill="hold">
                                          <p:stCondLst>
                                            <p:cond delay="0"/>
                                          </p:stCondLst>
                                        </p:cTn>
                                        <p:tgtEl>
                                          <p:spTgt spid="90"/>
                                        </p:tgtEl>
                                        <p:attrNameLst>
                                          <p:attrName>style.visibility</p:attrName>
                                        </p:attrNameLst>
                                      </p:cBhvr>
                                      <p:to>
                                        <p:strVal val="visible"/>
                                      </p:to>
                                    </p:set>
                                    <p:animEffect transition="in" filter="blinds(horizontal)">
                                      <p:cBhvr>
                                        <p:cTn id="62" dur="500"/>
                                        <p:tgtEl>
                                          <p:spTgt spid="90"/>
                                        </p:tgtEl>
                                      </p:cBhvr>
                                    </p:animEffect>
                                  </p:childTnLst>
                                </p:cTn>
                              </p:par>
                              <p:par>
                                <p:cTn id="63" presetID="3" presetClass="entr" presetSubtype="10" fill="hold" nodeType="withEffect">
                                  <p:stCondLst>
                                    <p:cond delay="0"/>
                                  </p:stCondLst>
                                  <p:childTnLst>
                                    <p:set>
                                      <p:cBhvr>
                                        <p:cTn id="64" dur="1" fill="hold">
                                          <p:stCondLst>
                                            <p:cond delay="0"/>
                                          </p:stCondLst>
                                        </p:cTn>
                                        <p:tgtEl>
                                          <p:spTgt spid="92"/>
                                        </p:tgtEl>
                                        <p:attrNameLst>
                                          <p:attrName>style.visibility</p:attrName>
                                        </p:attrNameLst>
                                      </p:cBhvr>
                                      <p:to>
                                        <p:strVal val="visible"/>
                                      </p:to>
                                    </p:set>
                                    <p:animEffect transition="in" filter="blinds(horizontal)">
                                      <p:cBhvr>
                                        <p:cTn id="65" dur="500"/>
                                        <p:tgtEl>
                                          <p:spTgt spid="92"/>
                                        </p:tgtEl>
                                      </p:cBhvr>
                                    </p:animEffect>
                                  </p:childTnLst>
                                </p:cTn>
                              </p:par>
                              <p:par>
                                <p:cTn id="66" presetID="3" presetClass="entr" presetSubtype="10" fill="hold" nodeType="withEffect">
                                  <p:stCondLst>
                                    <p:cond delay="0"/>
                                  </p:stCondLst>
                                  <p:childTnLst>
                                    <p:set>
                                      <p:cBhvr>
                                        <p:cTn id="67" dur="1" fill="hold">
                                          <p:stCondLst>
                                            <p:cond delay="0"/>
                                          </p:stCondLst>
                                        </p:cTn>
                                        <p:tgtEl>
                                          <p:spTgt spid="93"/>
                                        </p:tgtEl>
                                        <p:attrNameLst>
                                          <p:attrName>style.visibility</p:attrName>
                                        </p:attrNameLst>
                                      </p:cBhvr>
                                      <p:to>
                                        <p:strVal val="visible"/>
                                      </p:to>
                                    </p:set>
                                    <p:animEffect transition="in" filter="blinds(horizontal)">
                                      <p:cBhvr>
                                        <p:cTn id="68" dur="500"/>
                                        <p:tgtEl>
                                          <p:spTgt spid="93"/>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95"/>
                                        </p:tgtEl>
                                        <p:attrNameLst>
                                          <p:attrName>style.visibility</p:attrName>
                                        </p:attrNameLst>
                                      </p:cBhvr>
                                      <p:to>
                                        <p:strVal val="visible"/>
                                      </p:to>
                                    </p:set>
                                    <p:animEffect transition="in" filter="blinds(horizontal)">
                                      <p:cBhvr>
                                        <p:cTn id="71" dur="500"/>
                                        <p:tgtEl>
                                          <p:spTgt spid="95"/>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96"/>
                                        </p:tgtEl>
                                        <p:attrNameLst>
                                          <p:attrName>style.visibility</p:attrName>
                                        </p:attrNameLst>
                                      </p:cBhvr>
                                      <p:to>
                                        <p:strVal val="visible"/>
                                      </p:to>
                                    </p:set>
                                    <p:animEffect transition="in" filter="blinds(horizontal)">
                                      <p:cBhvr>
                                        <p:cTn id="74" dur="500"/>
                                        <p:tgtEl>
                                          <p:spTgt spid="96"/>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97"/>
                                        </p:tgtEl>
                                        <p:attrNameLst>
                                          <p:attrName>style.visibility</p:attrName>
                                        </p:attrNameLst>
                                      </p:cBhvr>
                                      <p:to>
                                        <p:strVal val="visible"/>
                                      </p:to>
                                    </p:set>
                                    <p:animEffect transition="in" filter="blinds(horizontal)">
                                      <p:cBhvr>
                                        <p:cTn id="77" dur="500"/>
                                        <p:tgtEl>
                                          <p:spTgt spid="97"/>
                                        </p:tgtEl>
                                      </p:cBhvr>
                                    </p:animEffect>
                                  </p:childTnLst>
                                </p:cTn>
                              </p:par>
                              <p:par>
                                <p:cTn id="78" presetID="3" presetClass="entr" presetSubtype="10" fill="hold" nodeType="withEffect">
                                  <p:stCondLst>
                                    <p:cond delay="0"/>
                                  </p:stCondLst>
                                  <p:childTnLst>
                                    <p:set>
                                      <p:cBhvr>
                                        <p:cTn id="79" dur="1" fill="hold">
                                          <p:stCondLst>
                                            <p:cond delay="0"/>
                                          </p:stCondLst>
                                        </p:cTn>
                                        <p:tgtEl>
                                          <p:spTgt spid="99"/>
                                        </p:tgtEl>
                                        <p:attrNameLst>
                                          <p:attrName>style.visibility</p:attrName>
                                        </p:attrNameLst>
                                      </p:cBhvr>
                                      <p:to>
                                        <p:strVal val="visible"/>
                                      </p:to>
                                    </p:set>
                                    <p:animEffect transition="in" filter="blinds(horizontal)">
                                      <p:cBhvr>
                                        <p:cTn id="80" dur="500"/>
                                        <p:tgtEl>
                                          <p:spTgt spid="99"/>
                                        </p:tgtEl>
                                      </p:cBhvr>
                                    </p:animEffect>
                                  </p:childTnLst>
                                </p:cTn>
                              </p:par>
                              <p:par>
                                <p:cTn id="81" presetID="3" presetClass="entr" presetSubtype="10" fill="hold" nodeType="withEffect">
                                  <p:stCondLst>
                                    <p:cond delay="0"/>
                                  </p:stCondLst>
                                  <p:childTnLst>
                                    <p:set>
                                      <p:cBhvr>
                                        <p:cTn id="82" dur="1" fill="hold">
                                          <p:stCondLst>
                                            <p:cond delay="0"/>
                                          </p:stCondLst>
                                        </p:cTn>
                                        <p:tgtEl>
                                          <p:spTgt spid="101"/>
                                        </p:tgtEl>
                                        <p:attrNameLst>
                                          <p:attrName>style.visibility</p:attrName>
                                        </p:attrNameLst>
                                      </p:cBhvr>
                                      <p:to>
                                        <p:strVal val="visible"/>
                                      </p:to>
                                    </p:set>
                                    <p:animEffect transition="in" filter="blinds(horizontal)">
                                      <p:cBhvr>
                                        <p:cTn id="83" dur="500"/>
                                        <p:tgtEl>
                                          <p:spTgt spid="101"/>
                                        </p:tgtEl>
                                      </p:cBhvr>
                                    </p:animEffect>
                                  </p:childTnLst>
                                </p:cTn>
                              </p:par>
                              <p:par>
                                <p:cTn id="84" presetID="3" presetClass="entr" presetSubtype="10" fill="hold" nodeType="withEffect">
                                  <p:stCondLst>
                                    <p:cond delay="0"/>
                                  </p:stCondLst>
                                  <p:childTnLst>
                                    <p:set>
                                      <p:cBhvr>
                                        <p:cTn id="85" dur="1" fill="hold">
                                          <p:stCondLst>
                                            <p:cond delay="0"/>
                                          </p:stCondLst>
                                        </p:cTn>
                                        <p:tgtEl>
                                          <p:spTgt spid="103"/>
                                        </p:tgtEl>
                                        <p:attrNameLst>
                                          <p:attrName>style.visibility</p:attrName>
                                        </p:attrNameLst>
                                      </p:cBhvr>
                                      <p:to>
                                        <p:strVal val="visible"/>
                                      </p:to>
                                    </p:set>
                                    <p:animEffect transition="in" filter="blinds(horizontal)">
                                      <p:cBhvr>
                                        <p:cTn id="86" dur="500"/>
                                        <p:tgtEl>
                                          <p:spTgt spid="103"/>
                                        </p:tgtEl>
                                      </p:cBhvr>
                                    </p:animEffect>
                                  </p:childTnLst>
                                </p:cTn>
                              </p:par>
                              <p:par>
                                <p:cTn id="87" presetID="3" presetClass="entr" presetSubtype="10" fill="hold" nodeType="withEffect">
                                  <p:stCondLst>
                                    <p:cond delay="0"/>
                                  </p:stCondLst>
                                  <p:childTnLst>
                                    <p:set>
                                      <p:cBhvr>
                                        <p:cTn id="88" dur="1" fill="hold">
                                          <p:stCondLst>
                                            <p:cond delay="0"/>
                                          </p:stCondLst>
                                        </p:cTn>
                                        <p:tgtEl>
                                          <p:spTgt spid="105"/>
                                        </p:tgtEl>
                                        <p:attrNameLst>
                                          <p:attrName>style.visibility</p:attrName>
                                        </p:attrNameLst>
                                      </p:cBhvr>
                                      <p:to>
                                        <p:strVal val="visible"/>
                                      </p:to>
                                    </p:set>
                                    <p:animEffect transition="in" filter="blinds(horizontal)">
                                      <p:cBhvr>
                                        <p:cTn id="89" dur="500"/>
                                        <p:tgtEl>
                                          <p:spTgt spid="105"/>
                                        </p:tgtEl>
                                      </p:cBhvr>
                                    </p:animEffect>
                                  </p:childTnLst>
                                </p:cTn>
                              </p:par>
                              <p:par>
                                <p:cTn id="90" presetID="3" presetClass="entr" presetSubtype="10" fill="hold" nodeType="withEffect">
                                  <p:stCondLst>
                                    <p:cond delay="0"/>
                                  </p:stCondLst>
                                  <p:childTnLst>
                                    <p:set>
                                      <p:cBhvr>
                                        <p:cTn id="91" dur="1" fill="hold">
                                          <p:stCondLst>
                                            <p:cond delay="0"/>
                                          </p:stCondLst>
                                        </p:cTn>
                                        <p:tgtEl>
                                          <p:spTgt spid="107"/>
                                        </p:tgtEl>
                                        <p:attrNameLst>
                                          <p:attrName>style.visibility</p:attrName>
                                        </p:attrNameLst>
                                      </p:cBhvr>
                                      <p:to>
                                        <p:strVal val="visible"/>
                                      </p:to>
                                    </p:set>
                                    <p:animEffect transition="in" filter="blinds(horizontal)">
                                      <p:cBhvr>
                                        <p:cTn id="92" dur="500"/>
                                        <p:tgtEl>
                                          <p:spTgt spid="107"/>
                                        </p:tgtEl>
                                      </p:cBhvr>
                                    </p:animEffect>
                                  </p:childTnLst>
                                </p:cTn>
                              </p:par>
                              <p:par>
                                <p:cTn id="93" presetID="3" presetClass="entr" presetSubtype="10" fill="hold" nodeType="withEffect">
                                  <p:stCondLst>
                                    <p:cond delay="0"/>
                                  </p:stCondLst>
                                  <p:childTnLst>
                                    <p:set>
                                      <p:cBhvr>
                                        <p:cTn id="94" dur="1" fill="hold">
                                          <p:stCondLst>
                                            <p:cond delay="0"/>
                                          </p:stCondLst>
                                        </p:cTn>
                                        <p:tgtEl>
                                          <p:spTgt spid="109"/>
                                        </p:tgtEl>
                                        <p:attrNameLst>
                                          <p:attrName>style.visibility</p:attrName>
                                        </p:attrNameLst>
                                      </p:cBhvr>
                                      <p:to>
                                        <p:strVal val="visible"/>
                                      </p:to>
                                    </p:set>
                                    <p:animEffect transition="in" filter="blinds(horizontal)">
                                      <p:cBhvr>
                                        <p:cTn id="95" dur="500"/>
                                        <p:tgtEl>
                                          <p:spTgt spid="109"/>
                                        </p:tgtEl>
                                      </p:cBhvr>
                                    </p:animEffect>
                                  </p:childTnLst>
                                </p:cTn>
                              </p:par>
                              <p:par>
                                <p:cTn id="96" presetID="3" presetClass="entr" presetSubtype="10" fill="hold" nodeType="withEffect">
                                  <p:stCondLst>
                                    <p:cond delay="0"/>
                                  </p:stCondLst>
                                  <p:childTnLst>
                                    <p:set>
                                      <p:cBhvr>
                                        <p:cTn id="97" dur="1" fill="hold">
                                          <p:stCondLst>
                                            <p:cond delay="0"/>
                                          </p:stCondLst>
                                        </p:cTn>
                                        <p:tgtEl>
                                          <p:spTgt spid="115"/>
                                        </p:tgtEl>
                                        <p:attrNameLst>
                                          <p:attrName>style.visibility</p:attrName>
                                        </p:attrNameLst>
                                      </p:cBhvr>
                                      <p:to>
                                        <p:strVal val="visible"/>
                                      </p:to>
                                    </p:set>
                                    <p:animEffect transition="in" filter="blinds(horizontal)">
                                      <p:cBhvr>
                                        <p:cTn id="98" dur="500"/>
                                        <p:tgtEl>
                                          <p:spTgt spid="115"/>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116"/>
                                        </p:tgtEl>
                                        <p:attrNameLst>
                                          <p:attrName>style.visibility</p:attrName>
                                        </p:attrNameLst>
                                      </p:cBhvr>
                                      <p:to>
                                        <p:strVal val="visible"/>
                                      </p:to>
                                    </p:set>
                                    <p:animEffect transition="in" filter="blinds(horizontal)">
                                      <p:cBhvr>
                                        <p:cTn id="101" dur="500"/>
                                        <p:tgtEl>
                                          <p:spTgt spid="116"/>
                                        </p:tgtEl>
                                      </p:cBhvr>
                                    </p:animEffect>
                                  </p:childTnLst>
                                </p:cTn>
                              </p:par>
                              <p:par>
                                <p:cTn id="102" presetID="3" presetClass="entr" presetSubtype="10" fill="hold" nodeType="withEffect">
                                  <p:stCondLst>
                                    <p:cond delay="0"/>
                                  </p:stCondLst>
                                  <p:childTnLst>
                                    <p:set>
                                      <p:cBhvr>
                                        <p:cTn id="103" dur="1" fill="hold">
                                          <p:stCondLst>
                                            <p:cond delay="0"/>
                                          </p:stCondLst>
                                        </p:cTn>
                                        <p:tgtEl>
                                          <p:spTgt spid="118"/>
                                        </p:tgtEl>
                                        <p:attrNameLst>
                                          <p:attrName>style.visibility</p:attrName>
                                        </p:attrNameLst>
                                      </p:cBhvr>
                                      <p:to>
                                        <p:strVal val="visible"/>
                                      </p:to>
                                    </p:set>
                                    <p:animEffect transition="in" filter="blinds(horizontal)">
                                      <p:cBhvr>
                                        <p:cTn id="104" dur="500"/>
                                        <p:tgtEl>
                                          <p:spTgt spid="118"/>
                                        </p:tgtEl>
                                      </p:cBhvr>
                                    </p:animEffect>
                                  </p:childTnLst>
                                </p:cTn>
                              </p:par>
                              <p:par>
                                <p:cTn id="105" presetID="3" presetClass="entr" presetSubtype="10" fill="hold" nodeType="withEffect">
                                  <p:stCondLst>
                                    <p:cond delay="0"/>
                                  </p:stCondLst>
                                  <p:childTnLst>
                                    <p:set>
                                      <p:cBhvr>
                                        <p:cTn id="106" dur="1" fill="hold">
                                          <p:stCondLst>
                                            <p:cond delay="0"/>
                                          </p:stCondLst>
                                        </p:cTn>
                                        <p:tgtEl>
                                          <p:spTgt spid="120"/>
                                        </p:tgtEl>
                                        <p:attrNameLst>
                                          <p:attrName>style.visibility</p:attrName>
                                        </p:attrNameLst>
                                      </p:cBhvr>
                                      <p:to>
                                        <p:strVal val="visible"/>
                                      </p:to>
                                    </p:set>
                                    <p:animEffect transition="in" filter="blinds(horizontal)">
                                      <p:cBhvr>
                                        <p:cTn id="107" dur="500"/>
                                        <p:tgtEl>
                                          <p:spTgt spid="120"/>
                                        </p:tgtEl>
                                      </p:cBhvr>
                                    </p:animEffect>
                                  </p:childTnLst>
                                </p:cTn>
                              </p:par>
                              <p:par>
                                <p:cTn id="108" presetID="3" presetClass="entr" presetSubtype="10" fill="hold" nodeType="withEffect">
                                  <p:stCondLst>
                                    <p:cond delay="0"/>
                                  </p:stCondLst>
                                  <p:childTnLst>
                                    <p:set>
                                      <p:cBhvr>
                                        <p:cTn id="109" dur="1" fill="hold">
                                          <p:stCondLst>
                                            <p:cond delay="0"/>
                                          </p:stCondLst>
                                        </p:cTn>
                                        <p:tgtEl>
                                          <p:spTgt spid="122"/>
                                        </p:tgtEl>
                                        <p:attrNameLst>
                                          <p:attrName>style.visibility</p:attrName>
                                        </p:attrNameLst>
                                      </p:cBhvr>
                                      <p:to>
                                        <p:strVal val="visible"/>
                                      </p:to>
                                    </p:set>
                                    <p:animEffect transition="in" filter="blinds(horizontal)">
                                      <p:cBhvr>
                                        <p:cTn id="110" dur="500"/>
                                        <p:tgtEl>
                                          <p:spTgt spid="122"/>
                                        </p:tgtEl>
                                      </p:cBhvr>
                                    </p:animEffect>
                                  </p:childTnLst>
                                </p:cTn>
                              </p:par>
                              <p:par>
                                <p:cTn id="111" presetID="3" presetClass="entr" presetSubtype="10" fill="hold" grpId="0" nodeType="withEffect">
                                  <p:stCondLst>
                                    <p:cond delay="0"/>
                                  </p:stCondLst>
                                  <p:childTnLst>
                                    <p:set>
                                      <p:cBhvr>
                                        <p:cTn id="112" dur="1" fill="hold">
                                          <p:stCondLst>
                                            <p:cond delay="0"/>
                                          </p:stCondLst>
                                        </p:cTn>
                                        <p:tgtEl>
                                          <p:spTgt spid="123"/>
                                        </p:tgtEl>
                                        <p:attrNameLst>
                                          <p:attrName>style.visibility</p:attrName>
                                        </p:attrNameLst>
                                      </p:cBhvr>
                                      <p:to>
                                        <p:strVal val="visible"/>
                                      </p:to>
                                    </p:set>
                                    <p:animEffect transition="in" filter="blinds(horizontal)">
                                      <p:cBhvr>
                                        <p:cTn id="113" dur="500"/>
                                        <p:tgtEl>
                                          <p:spTgt spid="123"/>
                                        </p:tgtEl>
                                      </p:cBhvr>
                                    </p:animEffect>
                                  </p:childTnLst>
                                </p:cTn>
                              </p:par>
                              <p:par>
                                <p:cTn id="114" presetID="3" presetClass="entr" presetSubtype="10" fill="hold" grpId="0" nodeType="withEffect">
                                  <p:stCondLst>
                                    <p:cond delay="0"/>
                                  </p:stCondLst>
                                  <p:childTnLst>
                                    <p:set>
                                      <p:cBhvr>
                                        <p:cTn id="115" dur="1" fill="hold">
                                          <p:stCondLst>
                                            <p:cond delay="0"/>
                                          </p:stCondLst>
                                        </p:cTn>
                                        <p:tgtEl>
                                          <p:spTgt spid="124"/>
                                        </p:tgtEl>
                                        <p:attrNameLst>
                                          <p:attrName>style.visibility</p:attrName>
                                        </p:attrNameLst>
                                      </p:cBhvr>
                                      <p:to>
                                        <p:strVal val="visible"/>
                                      </p:to>
                                    </p:set>
                                    <p:animEffect transition="in" filter="blinds(horizontal)">
                                      <p:cBhvr>
                                        <p:cTn id="116" dur="500"/>
                                        <p:tgtEl>
                                          <p:spTgt spid="124"/>
                                        </p:tgtEl>
                                      </p:cBhvr>
                                    </p:animEffect>
                                  </p:childTnLst>
                                </p:cTn>
                              </p:par>
                              <p:par>
                                <p:cTn id="117" presetID="3" presetClass="entr" presetSubtype="10" fill="hold" nodeType="withEffect">
                                  <p:stCondLst>
                                    <p:cond delay="0"/>
                                  </p:stCondLst>
                                  <p:childTnLst>
                                    <p:set>
                                      <p:cBhvr>
                                        <p:cTn id="118" dur="1" fill="hold">
                                          <p:stCondLst>
                                            <p:cond delay="0"/>
                                          </p:stCondLst>
                                        </p:cTn>
                                        <p:tgtEl>
                                          <p:spTgt spid="126"/>
                                        </p:tgtEl>
                                        <p:attrNameLst>
                                          <p:attrName>style.visibility</p:attrName>
                                        </p:attrNameLst>
                                      </p:cBhvr>
                                      <p:to>
                                        <p:strVal val="visible"/>
                                      </p:to>
                                    </p:set>
                                    <p:animEffect transition="in" filter="blinds(horizontal)">
                                      <p:cBhvr>
                                        <p:cTn id="119" dur="500"/>
                                        <p:tgtEl>
                                          <p:spTgt spid="126"/>
                                        </p:tgtEl>
                                      </p:cBhvr>
                                    </p:animEffect>
                                  </p:childTnLst>
                                </p:cTn>
                              </p:par>
                              <p:par>
                                <p:cTn id="120" presetID="3" presetClass="entr" presetSubtype="10" fill="hold" nodeType="withEffect">
                                  <p:stCondLst>
                                    <p:cond delay="0"/>
                                  </p:stCondLst>
                                  <p:childTnLst>
                                    <p:set>
                                      <p:cBhvr>
                                        <p:cTn id="121" dur="1" fill="hold">
                                          <p:stCondLst>
                                            <p:cond delay="0"/>
                                          </p:stCondLst>
                                        </p:cTn>
                                        <p:tgtEl>
                                          <p:spTgt spid="128"/>
                                        </p:tgtEl>
                                        <p:attrNameLst>
                                          <p:attrName>style.visibility</p:attrName>
                                        </p:attrNameLst>
                                      </p:cBhvr>
                                      <p:to>
                                        <p:strVal val="visible"/>
                                      </p:to>
                                    </p:set>
                                    <p:animEffect transition="in" filter="blinds(horizontal)">
                                      <p:cBhvr>
                                        <p:cTn id="122" dur="500"/>
                                        <p:tgtEl>
                                          <p:spTgt spid="128"/>
                                        </p:tgtEl>
                                      </p:cBhvr>
                                    </p:animEffect>
                                  </p:childTnLst>
                                </p:cTn>
                              </p:par>
                              <p:par>
                                <p:cTn id="123" presetID="3" presetClass="entr" presetSubtype="10" fill="hold" nodeType="withEffect">
                                  <p:stCondLst>
                                    <p:cond delay="0"/>
                                  </p:stCondLst>
                                  <p:childTnLst>
                                    <p:set>
                                      <p:cBhvr>
                                        <p:cTn id="124" dur="1" fill="hold">
                                          <p:stCondLst>
                                            <p:cond delay="0"/>
                                          </p:stCondLst>
                                        </p:cTn>
                                        <p:tgtEl>
                                          <p:spTgt spid="130"/>
                                        </p:tgtEl>
                                        <p:attrNameLst>
                                          <p:attrName>style.visibility</p:attrName>
                                        </p:attrNameLst>
                                      </p:cBhvr>
                                      <p:to>
                                        <p:strVal val="visible"/>
                                      </p:to>
                                    </p:set>
                                    <p:animEffect transition="in" filter="blinds(horizontal)">
                                      <p:cBhvr>
                                        <p:cTn id="125" dur="500"/>
                                        <p:tgtEl>
                                          <p:spTgt spid="130"/>
                                        </p:tgtEl>
                                      </p:cBhvr>
                                    </p:animEffect>
                                  </p:childTnLst>
                                </p:cTn>
                              </p:par>
                              <p:par>
                                <p:cTn id="126" presetID="3" presetClass="entr" presetSubtype="10" fill="hold" nodeType="withEffect">
                                  <p:stCondLst>
                                    <p:cond delay="0"/>
                                  </p:stCondLst>
                                  <p:childTnLst>
                                    <p:set>
                                      <p:cBhvr>
                                        <p:cTn id="127" dur="1" fill="hold">
                                          <p:stCondLst>
                                            <p:cond delay="0"/>
                                          </p:stCondLst>
                                        </p:cTn>
                                        <p:tgtEl>
                                          <p:spTgt spid="132"/>
                                        </p:tgtEl>
                                        <p:attrNameLst>
                                          <p:attrName>style.visibility</p:attrName>
                                        </p:attrNameLst>
                                      </p:cBhvr>
                                      <p:to>
                                        <p:strVal val="visible"/>
                                      </p:to>
                                    </p:set>
                                    <p:animEffect transition="in" filter="blinds(horizontal)">
                                      <p:cBhvr>
                                        <p:cTn id="128" dur="500"/>
                                        <p:tgtEl>
                                          <p:spTgt spid="132"/>
                                        </p:tgtEl>
                                      </p:cBhvr>
                                    </p:animEffect>
                                  </p:childTnLst>
                                </p:cTn>
                              </p:par>
                            </p:childTnLst>
                          </p:cTn>
                        </p:par>
                      </p:childTnLst>
                    </p:cTn>
                  </p:par>
                  <p:par>
                    <p:cTn id="129" fill="hold">
                      <p:stCondLst>
                        <p:cond delay="indefinite"/>
                      </p:stCondLst>
                      <p:childTnLst>
                        <p:par>
                          <p:cTn id="130" fill="hold">
                            <p:stCondLst>
                              <p:cond delay="0"/>
                            </p:stCondLst>
                            <p:childTnLst>
                              <p:par>
                                <p:cTn id="131" presetID="3" presetClass="entr" presetSubtype="10" fill="hold" grpId="0" nodeType="clickEffect">
                                  <p:stCondLst>
                                    <p:cond delay="0"/>
                                  </p:stCondLst>
                                  <p:childTnLst>
                                    <p:set>
                                      <p:cBhvr>
                                        <p:cTn id="132" dur="1" fill="hold">
                                          <p:stCondLst>
                                            <p:cond delay="0"/>
                                          </p:stCondLst>
                                        </p:cTn>
                                        <p:tgtEl>
                                          <p:spTgt spid="102"/>
                                        </p:tgtEl>
                                        <p:attrNameLst>
                                          <p:attrName>style.visibility</p:attrName>
                                        </p:attrNameLst>
                                      </p:cBhvr>
                                      <p:to>
                                        <p:strVal val="visible"/>
                                      </p:to>
                                    </p:set>
                                    <p:animEffect transition="in" filter="blinds(horizontal)">
                                      <p:cBhvr>
                                        <p:cTn id="133" dur="500"/>
                                        <p:tgtEl>
                                          <p:spTgt spid="102"/>
                                        </p:tgtEl>
                                      </p:cBhvr>
                                    </p:animEffect>
                                  </p:childTnLst>
                                </p:cTn>
                              </p:par>
                              <p:par>
                                <p:cTn id="134" presetID="3" presetClass="entr" presetSubtype="10" fill="hold" grpId="0" nodeType="withEffect">
                                  <p:stCondLst>
                                    <p:cond delay="0"/>
                                  </p:stCondLst>
                                  <p:childTnLst>
                                    <p:set>
                                      <p:cBhvr>
                                        <p:cTn id="135" dur="1" fill="hold">
                                          <p:stCondLst>
                                            <p:cond delay="0"/>
                                          </p:stCondLst>
                                        </p:cTn>
                                        <p:tgtEl>
                                          <p:spTgt spid="100"/>
                                        </p:tgtEl>
                                        <p:attrNameLst>
                                          <p:attrName>style.visibility</p:attrName>
                                        </p:attrNameLst>
                                      </p:cBhvr>
                                      <p:to>
                                        <p:strVal val="visible"/>
                                      </p:to>
                                    </p:set>
                                    <p:animEffect transition="in" filter="blinds(horizontal)">
                                      <p:cBhvr>
                                        <p:cTn id="136"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4" grpId="0"/>
      <p:bldP spid="45" grpId="0"/>
      <p:bldP spid="41" grpId="0" animBg="1"/>
      <p:bldP spid="47" grpId="0" animBg="1"/>
      <p:bldP spid="48" grpId="0" animBg="1"/>
      <p:bldP spid="80" grpId="0" animBg="1"/>
      <p:bldP spid="81" grpId="0" animBg="1"/>
      <p:bldP spid="82" grpId="0" animBg="1"/>
      <p:bldP spid="83" grpId="0" animBg="1"/>
      <p:bldP spid="84" grpId="0" animBg="1"/>
      <p:bldP spid="85" grpId="0" animBg="1"/>
      <p:bldP spid="86" grpId="0" animBg="1"/>
      <p:bldP spid="95" grpId="0" animBg="1"/>
      <p:bldP spid="96" grpId="0" animBg="1"/>
      <p:bldP spid="97" grpId="0" animBg="1"/>
      <p:bldP spid="116" grpId="0" animBg="1"/>
      <p:bldP spid="123" grpId="0" animBg="1"/>
      <p:bldP spid="124" grpId="0" animBg="1"/>
      <p:bldP spid="100" grpId="0" animBg="1"/>
      <p:bldP spid="10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smtClean="0">
                <a:latin typeface="Times New Roman" panose="02020603050405020304" pitchFamily="18" charset="0"/>
                <a:cs typeface="Times New Roman" panose="02020603050405020304" pitchFamily="18" charset="0"/>
              </a:rPr>
              <a:t>Reading Materials</a:t>
            </a:r>
          </a:p>
        </p:txBody>
      </p:sp>
      <p:sp>
        <p:nvSpPr>
          <p:cNvPr id="12291" name="Content Placeholder 2"/>
          <p:cNvSpPr>
            <a:spLocks noGrp="1"/>
          </p:cNvSpPr>
          <p:nvPr>
            <p:ph idx="1"/>
          </p:nvPr>
        </p:nvSpPr>
        <p:spPr>
          <a:xfrm>
            <a:off x="457200" y="990600"/>
            <a:ext cx="8229600" cy="5140325"/>
          </a:xfrm>
        </p:spPr>
        <p:txBody>
          <a:bodyPr>
            <a:normAutofit fontScale="85000" lnSpcReduction="20000"/>
          </a:bodyPr>
          <a:lstStyle/>
          <a:p>
            <a:pPr algn="just"/>
            <a:r>
              <a:rPr lang="en-US" sz="2000" b="1" dirty="0" smtClean="0">
                <a:solidFill>
                  <a:srgbClr val="000000"/>
                </a:solidFill>
                <a:latin typeface="Times New Roman" panose="02020603050405020304" pitchFamily="18" charset="0"/>
                <a:cs typeface="Times New Roman" panose="02020603050405020304" pitchFamily="18" charset="0"/>
              </a:rPr>
              <a:t>(Reverse Skyline Query) </a:t>
            </a:r>
            <a:r>
              <a:rPr lang="en-US" sz="2000" dirty="0" smtClean="0">
                <a:solidFill>
                  <a:srgbClr val="000000"/>
                </a:solidFill>
                <a:latin typeface="Times New Roman" panose="02020603050405020304" pitchFamily="18" charset="0"/>
                <a:cs typeface="Times New Roman" panose="02020603050405020304" pitchFamily="18" charset="0"/>
              </a:rPr>
              <a:t>E</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Dellis</a:t>
            </a:r>
            <a:r>
              <a:rPr lang="en-US" sz="2000" dirty="0">
                <a:solidFill>
                  <a:srgbClr val="000000"/>
                </a:solidFill>
                <a:latin typeface="Times New Roman" panose="02020603050405020304" pitchFamily="18" charset="0"/>
                <a:cs typeface="Times New Roman" panose="02020603050405020304" pitchFamily="18" charset="0"/>
              </a:rPr>
              <a:t> and B. Seeger. Efficient Computation of Reverse Skyline Queries. In </a:t>
            </a:r>
            <a:r>
              <a:rPr lang="en-US" sz="2000" i="1" dirty="0">
                <a:solidFill>
                  <a:srgbClr val="000000"/>
                </a:solidFill>
                <a:latin typeface="Times New Roman" panose="02020603050405020304" pitchFamily="18" charset="0"/>
                <a:cs typeface="Times New Roman" panose="02020603050405020304" pitchFamily="18" charset="0"/>
              </a:rPr>
              <a:t>VLDB</a:t>
            </a:r>
            <a:r>
              <a:rPr lang="en-US" sz="2000" dirty="0">
                <a:solidFill>
                  <a:srgbClr val="000000"/>
                </a:solidFill>
                <a:latin typeface="Times New Roman" panose="02020603050405020304" pitchFamily="18" charset="0"/>
                <a:cs typeface="Times New Roman" panose="02020603050405020304" pitchFamily="18" charset="0"/>
              </a:rPr>
              <a:t>, 2007. </a:t>
            </a:r>
            <a:endParaRPr lang="en-US" sz="2000" dirty="0" smtClean="0">
              <a:solidFill>
                <a:srgbClr val="000000"/>
              </a:solidFill>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(Inverse Ranking Query) </a:t>
            </a:r>
            <a:r>
              <a:rPr lang="en-US" sz="2000" dirty="0" smtClean="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 Li. Enabling data retrieval: by ranking and beyond. In </a:t>
            </a:r>
            <a:r>
              <a:rPr lang="en-US" sz="2000" i="1" dirty="0">
                <a:latin typeface="Times New Roman" panose="02020603050405020304" pitchFamily="18" charset="0"/>
                <a:cs typeface="Times New Roman" panose="02020603050405020304" pitchFamily="18" charset="0"/>
              </a:rPr>
              <a:t>Ph.D. Dissertation</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University of Illinois at Urbana-Champaign</a:t>
            </a:r>
            <a:r>
              <a:rPr lang="en-US" sz="2000" dirty="0">
                <a:latin typeface="Times New Roman" panose="02020603050405020304" pitchFamily="18" charset="0"/>
                <a:cs typeface="Times New Roman" panose="02020603050405020304" pitchFamily="18" charset="0"/>
              </a:rPr>
              <a:t>, 2007</a:t>
            </a:r>
            <a:r>
              <a:rPr lang="en-US" sz="2000" dirty="0" smtClean="0">
                <a:latin typeface="Times New Roman" panose="02020603050405020304" pitchFamily="18" charset="0"/>
                <a:cs typeface="Times New Roman" panose="02020603050405020304" pitchFamily="18" charset="0"/>
              </a:rPr>
              <a:t>.</a:t>
            </a:r>
          </a:p>
          <a:p>
            <a:pPr algn="just"/>
            <a:r>
              <a:rPr lang="en-US" sz="2000" b="1" dirty="0" smtClean="0">
                <a:latin typeface="Times New Roman" panose="02020603050405020304" pitchFamily="18" charset="0"/>
                <a:cs typeface="Times New Roman" panose="02020603050405020304" pitchFamily="18" charset="0"/>
              </a:rPr>
              <a:t>(Aggregate Query) </a:t>
            </a:r>
            <a:r>
              <a:rPr lang="en-US" sz="2000" dirty="0" smtClean="0">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Lazaridis</a:t>
            </a:r>
            <a:r>
              <a:rPr lang="en-US" sz="2000" dirty="0">
                <a:latin typeface="Times New Roman" panose="02020603050405020304" pitchFamily="18" charset="0"/>
                <a:cs typeface="Times New Roman" panose="02020603050405020304" pitchFamily="18" charset="0"/>
              </a:rPr>
              <a:t> and S. </a:t>
            </a:r>
            <a:r>
              <a:rPr lang="en-US" sz="2000" dirty="0" err="1">
                <a:latin typeface="Times New Roman" panose="02020603050405020304" pitchFamily="18" charset="0"/>
                <a:cs typeface="Times New Roman" panose="02020603050405020304" pitchFamily="18" charset="0"/>
              </a:rPr>
              <a:t>Mehrotra</a:t>
            </a:r>
            <a:r>
              <a:rPr lang="en-US" sz="2000" dirty="0">
                <a:latin typeface="Times New Roman" panose="02020603050405020304" pitchFamily="18" charset="0"/>
                <a:cs typeface="Times New Roman" panose="02020603050405020304" pitchFamily="18" charset="0"/>
              </a:rPr>
              <a:t>. Progressive Approximate Aggregate Queries with a Multi-Resolution Tree Structure. In </a:t>
            </a:r>
            <a:r>
              <a:rPr lang="en-US" sz="2000" i="1" dirty="0">
                <a:latin typeface="Times New Roman" panose="02020603050405020304" pitchFamily="18" charset="0"/>
                <a:cs typeface="Times New Roman" panose="02020603050405020304" pitchFamily="18" charset="0"/>
              </a:rPr>
              <a:t>SIGMOD</a:t>
            </a:r>
            <a:r>
              <a:rPr lang="en-US" sz="2000" dirty="0">
                <a:latin typeface="Times New Roman" panose="02020603050405020304" pitchFamily="18" charset="0"/>
                <a:cs typeface="Times New Roman" panose="02020603050405020304" pitchFamily="18" charset="0"/>
              </a:rPr>
              <a:t>, 2001</a:t>
            </a:r>
            <a:r>
              <a:rPr lang="en-US" sz="2000" dirty="0" smtClean="0">
                <a:latin typeface="Times New Roman" panose="02020603050405020304" pitchFamily="18" charset="0"/>
                <a:cs typeface="Times New Roman" panose="02020603050405020304" pitchFamily="18" charset="0"/>
              </a:rPr>
              <a:t>.</a:t>
            </a:r>
          </a:p>
          <a:p>
            <a:pPr algn="just"/>
            <a:r>
              <a:rPr lang="en-US" altLang="en-US" sz="2000" b="1" dirty="0" smtClean="0">
                <a:latin typeface="Times New Roman" panose="02020603050405020304" pitchFamily="18" charset="0"/>
                <a:cs typeface="Times New Roman" panose="02020603050405020304" pitchFamily="18" charset="0"/>
              </a:rPr>
              <a:t>(Histogram) </a:t>
            </a:r>
            <a:r>
              <a:rPr lang="en-US" altLang="en-US" sz="2000" dirty="0" smtClean="0">
                <a:latin typeface="Times New Roman" panose="02020603050405020304" pitchFamily="18" charset="0"/>
                <a:cs typeface="Times New Roman" panose="02020603050405020304" pitchFamily="18" charset="0"/>
              </a:rPr>
              <a:t>M</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Muralikrishna</a:t>
            </a:r>
            <a:r>
              <a:rPr lang="en-US" altLang="en-US" sz="2000" dirty="0">
                <a:latin typeface="Times New Roman" panose="02020603050405020304" pitchFamily="18" charset="0"/>
                <a:cs typeface="Times New Roman" panose="02020603050405020304" pitchFamily="18" charset="0"/>
              </a:rPr>
              <a:t> and </a:t>
            </a:r>
            <a:r>
              <a:rPr lang="en-US" altLang="en-US" sz="2000" dirty="0" smtClean="0">
                <a:latin typeface="Times New Roman" panose="02020603050405020304" pitchFamily="18" charset="0"/>
                <a:cs typeface="Times New Roman" panose="02020603050405020304" pitchFamily="18" charset="0"/>
              </a:rPr>
              <a:t>D. </a:t>
            </a:r>
            <a:r>
              <a:rPr lang="en-US" altLang="en-US" sz="2000" dirty="0">
                <a:latin typeface="Times New Roman" panose="02020603050405020304" pitchFamily="18" charset="0"/>
                <a:cs typeface="Times New Roman" panose="02020603050405020304" pitchFamily="18" charset="0"/>
              </a:rPr>
              <a:t>J. DeWitt</a:t>
            </a:r>
            <a:r>
              <a:rPr lang="en-US" altLang="en-US" sz="2000" dirty="0" smtClean="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Equi</a:t>
            </a:r>
            <a:r>
              <a:rPr lang="en-US" altLang="en-US" sz="2000" dirty="0">
                <a:latin typeface="Times New Roman" panose="02020603050405020304" pitchFamily="18" charset="0"/>
                <a:cs typeface="Times New Roman" panose="02020603050405020304" pitchFamily="18" charset="0"/>
              </a:rPr>
              <a:t>-depth multidimensional histograms. In </a:t>
            </a:r>
            <a:r>
              <a:rPr lang="en-US" altLang="en-US" sz="2000" i="1" dirty="0" smtClean="0">
                <a:latin typeface="Times New Roman" panose="02020603050405020304" pitchFamily="18" charset="0"/>
                <a:cs typeface="Times New Roman" panose="02020603050405020304" pitchFamily="18" charset="0"/>
              </a:rPr>
              <a:t>SIGMOD</a:t>
            </a:r>
            <a:r>
              <a:rPr lang="en-US" altLang="en-US" sz="2000" dirty="0" smtClean="0">
                <a:latin typeface="Times New Roman" panose="02020603050405020304" pitchFamily="18" charset="0"/>
                <a:cs typeface="Times New Roman" panose="02020603050405020304" pitchFamily="18" charset="0"/>
              </a:rPr>
              <a:t>, 1988.</a:t>
            </a:r>
          </a:p>
          <a:p>
            <a:pPr algn="just"/>
            <a:r>
              <a:rPr lang="en-US" altLang="en-US" sz="2000" b="1" dirty="0" smtClean="0">
                <a:latin typeface="Times New Roman" panose="02020603050405020304" pitchFamily="18" charset="0"/>
                <a:cs typeface="Times New Roman" panose="02020603050405020304" pitchFamily="18" charset="0"/>
              </a:rPr>
              <a:t>(Sampling) </a:t>
            </a:r>
            <a:r>
              <a:rPr lang="en-US" altLang="en-US" sz="2000" dirty="0" smtClean="0">
                <a:latin typeface="Times New Roman" panose="02020603050405020304" pitchFamily="18" charset="0"/>
                <a:cs typeface="Times New Roman" panose="02020603050405020304" pitchFamily="18" charset="0"/>
              </a:rPr>
              <a:t>R</a:t>
            </a:r>
            <a:r>
              <a:rPr lang="en-US" altLang="en-US" sz="2000" dirty="0">
                <a:latin typeface="Times New Roman" panose="02020603050405020304" pitchFamily="18" charset="0"/>
                <a:cs typeface="Times New Roman" panose="02020603050405020304" pitchFamily="18" charset="0"/>
              </a:rPr>
              <a:t>. J. Lipton, J. F. Naughton, and D. A. Schneider. Practical Selectivity Estimation through Adaptive </a:t>
            </a:r>
            <a:r>
              <a:rPr lang="en-US" altLang="en-US" sz="2000" dirty="0" smtClean="0">
                <a:latin typeface="Times New Roman" panose="02020603050405020304" pitchFamily="18" charset="0"/>
                <a:cs typeface="Times New Roman" panose="02020603050405020304" pitchFamily="18" charset="0"/>
              </a:rPr>
              <a:t>Sampling. </a:t>
            </a:r>
            <a:r>
              <a:rPr lang="en-US" altLang="en-US" sz="2000" dirty="0">
                <a:latin typeface="Times New Roman" panose="02020603050405020304" pitchFamily="18" charset="0"/>
                <a:cs typeface="Times New Roman" panose="02020603050405020304" pitchFamily="18" charset="0"/>
              </a:rPr>
              <a:t>In </a:t>
            </a:r>
            <a:r>
              <a:rPr lang="en-US" altLang="en-US" sz="2000" i="1" dirty="0" smtClean="0">
                <a:latin typeface="Times New Roman" panose="02020603050405020304" pitchFamily="18" charset="0"/>
                <a:cs typeface="Times New Roman" panose="02020603050405020304" pitchFamily="18" charset="0"/>
              </a:rPr>
              <a:t>SIGMOD</a:t>
            </a:r>
            <a:r>
              <a:rPr lang="en-US" altLang="en-US" sz="2000" dirty="0" smtClean="0">
                <a:latin typeface="Times New Roman" panose="02020603050405020304" pitchFamily="18" charset="0"/>
                <a:cs typeface="Times New Roman" panose="02020603050405020304" pitchFamily="18" charset="0"/>
              </a:rPr>
              <a:t>, 1990.</a:t>
            </a:r>
            <a:endParaRPr lang="en-US" altLang="en-US" sz="2000" dirty="0">
              <a:latin typeface="Times New Roman" panose="02020603050405020304" pitchFamily="18" charset="0"/>
              <a:cs typeface="Times New Roman" panose="02020603050405020304" pitchFamily="18" charset="0"/>
            </a:endParaRPr>
          </a:p>
          <a:p>
            <a:pPr algn="just"/>
            <a:r>
              <a:rPr lang="en-US" altLang="en-US" sz="2000" b="1" dirty="0" smtClean="0">
                <a:latin typeface="Times New Roman" panose="02020603050405020304" pitchFamily="18" charset="0"/>
                <a:cs typeface="Times New Roman" panose="02020603050405020304" pitchFamily="18" charset="0"/>
              </a:rPr>
              <a:t>(Wavelet) </a:t>
            </a:r>
            <a:r>
              <a:rPr lang="en-US" altLang="en-US" sz="2000" dirty="0" smtClean="0">
                <a:latin typeface="Times New Roman" panose="02020603050405020304" pitchFamily="18" charset="0"/>
                <a:cs typeface="Times New Roman" panose="02020603050405020304" pitchFamily="18" charset="0"/>
              </a:rPr>
              <a:t>M</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Garofalakis</a:t>
            </a:r>
            <a:r>
              <a:rPr lang="en-US" altLang="en-US" sz="2000" dirty="0">
                <a:latin typeface="Times New Roman" panose="02020603050405020304" pitchFamily="18" charset="0"/>
                <a:cs typeface="Times New Roman" panose="02020603050405020304" pitchFamily="18" charset="0"/>
              </a:rPr>
              <a:t> and P. B. Gibbons. Wavelet Synopses with Error Guarantees. In </a:t>
            </a:r>
            <a:r>
              <a:rPr lang="en-US" altLang="en-US" sz="2000" i="1" dirty="0">
                <a:latin typeface="Times New Roman" panose="02020603050405020304" pitchFamily="18" charset="0"/>
                <a:cs typeface="Times New Roman" panose="02020603050405020304" pitchFamily="18" charset="0"/>
              </a:rPr>
              <a:t>SIGMOD</a:t>
            </a:r>
            <a:r>
              <a:rPr lang="en-US" altLang="en-US" sz="2000" dirty="0">
                <a:latin typeface="Times New Roman" panose="02020603050405020304" pitchFamily="18" charset="0"/>
                <a:cs typeface="Times New Roman" panose="02020603050405020304" pitchFamily="18" charset="0"/>
              </a:rPr>
              <a:t>, 2002</a:t>
            </a:r>
            <a:r>
              <a:rPr lang="en-US" altLang="en-US" sz="2000" dirty="0" smtClean="0">
                <a:latin typeface="Times New Roman" panose="02020603050405020304" pitchFamily="18" charset="0"/>
                <a:cs typeface="Times New Roman" panose="02020603050405020304" pitchFamily="18" charset="0"/>
              </a:rPr>
              <a:t>.</a:t>
            </a:r>
          </a:p>
          <a:p>
            <a:pPr algn="just"/>
            <a:r>
              <a:rPr lang="en-US" sz="2000" b="1" dirty="0" smtClean="0">
                <a:solidFill>
                  <a:srgbClr val="000000"/>
                </a:solidFill>
                <a:latin typeface="Times New Roman" panose="02020603050405020304" pitchFamily="18" charset="0"/>
                <a:cs typeface="Times New Roman" panose="02020603050405020304" pitchFamily="18" charset="0"/>
              </a:rPr>
              <a:t>(Keyword Search; BANK) </a:t>
            </a:r>
            <a:r>
              <a:rPr lang="en-US" sz="2000" dirty="0" smtClean="0">
                <a:solidFill>
                  <a:srgbClr val="000000"/>
                </a:solidFill>
                <a:latin typeface="Times New Roman" panose="02020603050405020304" pitchFamily="18" charset="0"/>
                <a:cs typeface="Times New Roman" panose="02020603050405020304" pitchFamily="18" charset="0"/>
              </a:rPr>
              <a:t>A. </a:t>
            </a:r>
            <a:r>
              <a:rPr lang="en-US" sz="2000" dirty="0" err="1" smtClean="0">
                <a:solidFill>
                  <a:srgbClr val="000000"/>
                </a:solidFill>
                <a:latin typeface="Times New Roman" panose="02020603050405020304" pitchFamily="18" charset="0"/>
                <a:cs typeface="Times New Roman" panose="02020603050405020304" pitchFamily="18" charset="0"/>
              </a:rPr>
              <a:t>Hulgeri</a:t>
            </a:r>
            <a:r>
              <a:rPr lang="en-US" sz="2000" dirty="0" smtClean="0">
                <a:solidFill>
                  <a:srgbClr val="000000"/>
                </a:solidFill>
                <a:latin typeface="Times New Roman" panose="02020603050405020304" pitchFamily="18" charset="0"/>
                <a:cs typeface="Times New Roman" panose="02020603050405020304" pitchFamily="18" charset="0"/>
              </a:rPr>
              <a:t> and C. </a:t>
            </a:r>
            <a:r>
              <a:rPr lang="en-US" sz="2000" dirty="0" err="1" smtClean="0">
                <a:solidFill>
                  <a:srgbClr val="000000"/>
                </a:solidFill>
                <a:latin typeface="Times New Roman" panose="02020603050405020304" pitchFamily="18" charset="0"/>
                <a:cs typeface="Times New Roman" panose="02020603050405020304" pitchFamily="18" charset="0"/>
              </a:rPr>
              <a:t>Nakhe</a:t>
            </a:r>
            <a:r>
              <a:rPr lang="en-US" sz="2000" dirty="0" smtClean="0">
                <a:solidFill>
                  <a:srgbClr val="000000"/>
                </a:solidFill>
                <a:latin typeface="Times New Roman" panose="02020603050405020304" pitchFamily="18" charset="0"/>
                <a:cs typeface="Times New Roman" panose="02020603050405020304" pitchFamily="18" charset="0"/>
              </a:rPr>
              <a:t>. Keyword Searching and Browsing in Databases using BANKS. In </a:t>
            </a:r>
            <a:r>
              <a:rPr lang="en-US" sz="2000" i="1" dirty="0" smtClean="0">
                <a:solidFill>
                  <a:srgbClr val="000000"/>
                </a:solidFill>
                <a:latin typeface="Times New Roman" panose="02020603050405020304" pitchFamily="18" charset="0"/>
                <a:cs typeface="Times New Roman" panose="02020603050405020304" pitchFamily="18" charset="0"/>
              </a:rPr>
              <a:t>ICDE</a:t>
            </a:r>
            <a:r>
              <a:rPr lang="en-US" sz="2000" dirty="0" smtClean="0">
                <a:solidFill>
                  <a:srgbClr val="000000"/>
                </a:solidFill>
                <a:latin typeface="Times New Roman" panose="02020603050405020304" pitchFamily="18" charset="0"/>
                <a:cs typeface="Times New Roman" panose="02020603050405020304" pitchFamily="18" charset="0"/>
              </a:rPr>
              <a:t>, 2002. </a:t>
            </a:r>
          </a:p>
          <a:p>
            <a:pPr algn="just"/>
            <a:r>
              <a:rPr lang="en-US" sz="2000" b="1" dirty="0" smtClean="0">
                <a:solidFill>
                  <a:srgbClr val="000000"/>
                </a:solidFill>
                <a:latin typeface="Times New Roman" panose="02020603050405020304" pitchFamily="18" charset="0"/>
                <a:cs typeface="Times New Roman" panose="02020603050405020304" pitchFamily="18" charset="0"/>
              </a:rPr>
              <a:t>(Keyword Search; BANK) </a:t>
            </a:r>
            <a:r>
              <a:rPr lang="en-US" sz="2000" dirty="0" smtClean="0">
                <a:solidFill>
                  <a:srgbClr val="000000"/>
                </a:solidFill>
                <a:latin typeface="Times New Roman" panose="02020603050405020304" pitchFamily="18" charset="0"/>
                <a:cs typeface="Times New Roman" panose="02020603050405020304" pitchFamily="18" charset="0"/>
              </a:rPr>
              <a:t>V. </a:t>
            </a:r>
            <a:r>
              <a:rPr lang="en-US" sz="2000" dirty="0" err="1" smtClean="0">
                <a:solidFill>
                  <a:srgbClr val="000000"/>
                </a:solidFill>
                <a:latin typeface="Times New Roman" panose="02020603050405020304" pitchFamily="18" charset="0"/>
                <a:cs typeface="Times New Roman" panose="02020603050405020304" pitchFamily="18" charset="0"/>
              </a:rPr>
              <a:t>Kacholia</a:t>
            </a:r>
            <a:r>
              <a:rPr lang="en-US" sz="2000" dirty="0" smtClean="0">
                <a:solidFill>
                  <a:srgbClr val="000000"/>
                </a:solidFill>
                <a:latin typeface="Times New Roman" panose="02020603050405020304" pitchFamily="18" charset="0"/>
                <a:cs typeface="Times New Roman" panose="02020603050405020304" pitchFamily="18" charset="0"/>
              </a:rPr>
              <a:t>, S. </a:t>
            </a:r>
            <a:r>
              <a:rPr lang="en-US" sz="2000" dirty="0" err="1" smtClean="0">
                <a:solidFill>
                  <a:srgbClr val="000000"/>
                </a:solidFill>
                <a:latin typeface="Times New Roman" panose="02020603050405020304" pitchFamily="18" charset="0"/>
                <a:cs typeface="Times New Roman" panose="02020603050405020304" pitchFamily="18" charset="0"/>
              </a:rPr>
              <a:t>Pandit</a:t>
            </a:r>
            <a:r>
              <a:rPr lang="en-US" sz="2000" dirty="0" smtClean="0">
                <a:solidFill>
                  <a:srgbClr val="000000"/>
                </a:solidFill>
                <a:latin typeface="Times New Roman" panose="02020603050405020304" pitchFamily="18" charset="0"/>
                <a:cs typeface="Times New Roman" panose="02020603050405020304" pitchFamily="18" charset="0"/>
              </a:rPr>
              <a:t>, S. </a:t>
            </a:r>
            <a:r>
              <a:rPr lang="en-US" sz="2000" dirty="0" err="1" smtClean="0">
                <a:solidFill>
                  <a:srgbClr val="000000"/>
                </a:solidFill>
                <a:latin typeface="Times New Roman" panose="02020603050405020304" pitchFamily="18" charset="0"/>
                <a:cs typeface="Times New Roman" panose="02020603050405020304" pitchFamily="18" charset="0"/>
              </a:rPr>
              <a:t>Chakrabarti</a:t>
            </a:r>
            <a:r>
              <a:rPr lang="en-US" sz="2000" dirty="0" smtClean="0">
                <a:solidFill>
                  <a:srgbClr val="000000"/>
                </a:solidFill>
                <a:latin typeface="Times New Roman" panose="02020603050405020304" pitchFamily="18" charset="0"/>
                <a:cs typeface="Times New Roman" panose="02020603050405020304" pitchFamily="18" charset="0"/>
              </a:rPr>
              <a:t>, S. </a:t>
            </a:r>
            <a:r>
              <a:rPr lang="en-US" sz="2000" dirty="0" err="1" smtClean="0">
                <a:solidFill>
                  <a:srgbClr val="000000"/>
                </a:solidFill>
                <a:latin typeface="Times New Roman" panose="02020603050405020304" pitchFamily="18" charset="0"/>
                <a:cs typeface="Times New Roman" panose="02020603050405020304" pitchFamily="18" charset="0"/>
              </a:rPr>
              <a:t>Sudarshan</a:t>
            </a:r>
            <a:r>
              <a:rPr lang="en-US" sz="2000" dirty="0" smtClean="0">
                <a:solidFill>
                  <a:srgbClr val="000000"/>
                </a:solidFill>
                <a:latin typeface="Times New Roman" panose="02020603050405020304" pitchFamily="18" charset="0"/>
                <a:cs typeface="Times New Roman" panose="02020603050405020304" pitchFamily="18" charset="0"/>
              </a:rPr>
              <a:t>, R. Desai, and H. </a:t>
            </a:r>
            <a:r>
              <a:rPr lang="en-US" sz="2000" dirty="0" err="1" smtClean="0">
                <a:solidFill>
                  <a:srgbClr val="000000"/>
                </a:solidFill>
                <a:latin typeface="Times New Roman" panose="02020603050405020304" pitchFamily="18" charset="0"/>
                <a:cs typeface="Times New Roman" panose="02020603050405020304" pitchFamily="18" charset="0"/>
              </a:rPr>
              <a:t>Karambelkar</a:t>
            </a:r>
            <a:r>
              <a:rPr lang="en-US" sz="2000" dirty="0" smtClean="0">
                <a:solidFill>
                  <a:srgbClr val="000000"/>
                </a:solidFill>
                <a:latin typeface="Times New Roman" panose="02020603050405020304" pitchFamily="18" charset="0"/>
                <a:cs typeface="Times New Roman" panose="02020603050405020304" pitchFamily="18" charset="0"/>
              </a:rPr>
              <a:t>. Bidirectional expansion for keyword search on graph databases. In </a:t>
            </a:r>
            <a:r>
              <a:rPr lang="en-US" sz="2000" i="1" dirty="0" smtClean="0">
                <a:solidFill>
                  <a:srgbClr val="000000"/>
                </a:solidFill>
                <a:latin typeface="Times New Roman" panose="02020603050405020304" pitchFamily="18" charset="0"/>
                <a:cs typeface="Times New Roman" panose="02020603050405020304" pitchFamily="18" charset="0"/>
              </a:rPr>
              <a:t>VLDB</a:t>
            </a:r>
            <a:r>
              <a:rPr lang="en-US" sz="2000" dirty="0" smtClean="0">
                <a:solidFill>
                  <a:srgbClr val="000000"/>
                </a:solidFill>
                <a:latin typeface="Times New Roman" panose="02020603050405020304" pitchFamily="18" charset="0"/>
                <a:cs typeface="Times New Roman" panose="02020603050405020304" pitchFamily="18" charset="0"/>
              </a:rPr>
              <a:t>, 2005. </a:t>
            </a:r>
            <a:endParaRPr lang="en-US" sz="2000" dirty="0">
              <a:latin typeface="Times New Roman" panose="02020603050405020304" pitchFamily="18" charset="0"/>
              <a:cs typeface="Times New Roman" panose="02020603050405020304" pitchFamily="18" charset="0"/>
            </a:endParaRPr>
          </a:p>
          <a:p>
            <a:pPr algn="just"/>
            <a:r>
              <a:rPr lang="en-US" sz="2000" b="1" dirty="0">
                <a:solidFill>
                  <a:srgbClr val="000000"/>
                </a:solidFill>
                <a:latin typeface="Times New Roman" panose="02020603050405020304" pitchFamily="18" charset="0"/>
                <a:cs typeface="Times New Roman" panose="02020603050405020304" pitchFamily="18" charset="0"/>
              </a:rPr>
              <a:t>(Keyword Search; BLINKS) </a:t>
            </a:r>
            <a:r>
              <a:rPr lang="en-US" sz="2000" dirty="0">
                <a:solidFill>
                  <a:srgbClr val="000000"/>
                </a:solidFill>
                <a:latin typeface="Times New Roman" panose="02020603050405020304" pitchFamily="18" charset="0"/>
                <a:cs typeface="Times New Roman" panose="02020603050405020304" pitchFamily="18" charset="0"/>
              </a:rPr>
              <a:t>H. He, H. Wang, J. Yang, and P. S. Yu. BLINKS: ranked keyword searches on graphs. In </a:t>
            </a:r>
            <a:r>
              <a:rPr lang="en-US" sz="2000" i="1" dirty="0">
                <a:solidFill>
                  <a:srgbClr val="000000"/>
                </a:solidFill>
                <a:latin typeface="Times New Roman" panose="02020603050405020304" pitchFamily="18" charset="0"/>
                <a:cs typeface="Times New Roman" panose="02020603050405020304" pitchFamily="18" charset="0"/>
              </a:rPr>
              <a:t>SIGMOD</a:t>
            </a:r>
            <a:r>
              <a:rPr lang="en-US" sz="2000" dirty="0">
                <a:solidFill>
                  <a:srgbClr val="000000"/>
                </a:solidFill>
                <a:latin typeface="Times New Roman" panose="02020603050405020304" pitchFamily="18" charset="0"/>
                <a:cs typeface="Times New Roman" panose="02020603050405020304" pitchFamily="18" charset="0"/>
              </a:rPr>
              <a:t>, 2007. </a:t>
            </a:r>
            <a:r>
              <a:rPr lang="en-US" sz="2000" dirty="0">
                <a:solidFill>
                  <a:srgbClr val="000000"/>
                </a:solidFill>
                <a:latin typeface="Times New Roman" panose="02020603050405020304" pitchFamily="18" charset="0"/>
                <a:cs typeface="Times New Roman" panose="02020603050405020304" pitchFamily="18" charset="0"/>
                <a:hlinkClick r:id="rId2"/>
              </a:rPr>
              <a:t>http://</a:t>
            </a:r>
            <a:r>
              <a:rPr lang="en-US" sz="2000">
                <a:solidFill>
                  <a:srgbClr val="000000"/>
                </a:solidFill>
                <a:latin typeface="Times New Roman" panose="02020603050405020304" pitchFamily="18" charset="0"/>
                <a:cs typeface="Times New Roman" panose="02020603050405020304" pitchFamily="18" charset="0"/>
                <a:hlinkClick r:id="rId2"/>
              </a:rPr>
              <a:t>db.cs.duke.edu/papers/2007-SIGMOD-hwyy-kwgraph.pdf</a:t>
            </a:r>
            <a:r>
              <a:rPr lang="en-US" sz="2000">
                <a:solidFill>
                  <a:srgbClr val="000000"/>
                </a:solidFill>
                <a:latin typeface="Times New Roman" panose="02020603050405020304" pitchFamily="18" charset="0"/>
                <a:cs typeface="Times New Roman" panose="02020603050405020304" pitchFamily="18" charset="0"/>
              </a:rPr>
              <a:t> </a:t>
            </a:r>
            <a:endParaRPr lang="en-US" sz="2000" smtClean="0">
              <a:latin typeface="Times New Roman" panose="02020603050405020304" pitchFamily="18" charset="0"/>
              <a:cs typeface="Times New Roman" panose="02020603050405020304" pitchFamily="18" charset="0"/>
            </a:endParaRPr>
          </a:p>
          <a:p>
            <a:pPr marL="0" indent="0" algn="just">
              <a:buNone/>
            </a:pPr>
            <a:endParaRPr lang="en-US" sz="2000" smtClean="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a:defRPr/>
            </a:pPr>
            <a:fld id="{A1D442EF-3B18-4B98-A531-9906D68737B3}" type="slidenum">
              <a:rPr lang="en-US" altLang="zh-CN" smtClean="0">
                <a:solidFill>
                  <a:srgbClr val="000000"/>
                </a:solidFill>
              </a:rPr>
              <a:pPr>
                <a:defRPr/>
              </a:pPr>
              <a:t>44</a:t>
            </a:fld>
            <a:endParaRPr lang="en-US" altLang="zh-CN" dirty="0">
              <a:solidFill>
                <a:srgbClr val="000000"/>
              </a:solidFill>
            </a:endParaRPr>
          </a:p>
        </p:txBody>
      </p:sp>
    </p:spTree>
    <p:extLst>
      <p:ext uri="{BB962C8B-B14F-4D97-AF65-F5344CB8AC3E}">
        <p14:creationId xmlns:p14="http://schemas.microsoft.com/office/powerpoint/2010/main" val="25340896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smtClean="0">
                <a:latin typeface="Times New Roman" panose="02020603050405020304" pitchFamily="18" charset="0"/>
                <a:cs typeface="Times New Roman" panose="02020603050405020304" pitchFamily="18" charset="0"/>
              </a:rPr>
              <a:t> </a:t>
            </a:r>
          </a:p>
        </p:txBody>
      </p:sp>
      <p:sp>
        <p:nvSpPr>
          <p:cNvPr id="12291" name="Content Placeholder 2"/>
          <p:cNvSpPr>
            <a:spLocks noGrp="1"/>
          </p:cNvSpPr>
          <p:nvPr>
            <p:ph idx="1"/>
          </p:nvPr>
        </p:nvSpPr>
        <p:spPr/>
        <p:txBody>
          <a:bodyPr>
            <a:normAutofit/>
          </a:bodyPr>
          <a:lstStyle/>
          <a:p>
            <a:pPr algn="just">
              <a:defRPr/>
            </a:pPr>
            <a:endParaRPr lang="en-US" altLang="en-US" sz="2800" dirty="0" smtClean="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a:defRPr/>
            </a:pPr>
            <a:fld id="{A1D442EF-3B18-4B98-A531-9906D68737B3}" type="slidenum">
              <a:rPr lang="en-US" altLang="zh-CN" smtClean="0">
                <a:solidFill>
                  <a:srgbClr val="000000"/>
                </a:solidFill>
              </a:rPr>
              <a:pPr>
                <a:defRPr/>
              </a:pPr>
              <a:t>45</a:t>
            </a:fld>
            <a:endParaRPr lang="en-US" altLang="zh-CN" dirty="0">
              <a:solidFill>
                <a:srgbClr val="000000"/>
              </a:solidFill>
            </a:endParaRPr>
          </a:p>
        </p:txBody>
      </p:sp>
    </p:spTree>
    <p:extLst>
      <p:ext uri="{BB962C8B-B14F-4D97-AF65-F5344CB8AC3E}">
        <p14:creationId xmlns:p14="http://schemas.microsoft.com/office/powerpoint/2010/main" val="123737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6"/>
          <p:cNvSpPr>
            <a:spLocks noGrp="1"/>
          </p:cNvSpPr>
          <p:nvPr>
            <p:ph type="sldNum" sz="quarter" idx="12"/>
          </p:nvPr>
        </p:nvSpPr>
        <p:spPr/>
        <p:txBody>
          <a:bodyPr/>
          <a:lstStyle/>
          <a:p>
            <a:fld id="{CB5DEB6E-1E64-4C32-9772-E55D1E223CEA}" type="slidenum">
              <a:rPr lang="en-US" altLang="en-US"/>
              <a:pPr/>
              <a:t>5</a:t>
            </a:fld>
            <a:endParaRPr lang="en-US" altLang="en-US"/>
          </a:p>
        </p:txBody>
      </p:sp>
      <p:sp>
        <p:nvSpPr>
          <p:cNvPr id="25602" name="Rectangle 2"/>
          <p:cNvSpPr>
            <a:spLocks noGrp="1" noChangeArrowheads="1"/>
          </p:cNvSpPr>
          <p:nvPr>
            <p:ph type="title"/>
          </p:nvPr>
        </p:nvSpPr>
        <p:spPr/>
        <p:txBody>
          <a:bodyPr/>
          <a:lstStyle/>
          <a:p>
            <a:r>
              <a:rPr lang="en-US" altLang="zh-CN" sz="3600" dirty="0">
                <a:latin typeface="Times New Roman" panose="02020603050405020304" pitchFamily="18" charset="0"/>
                <a:ea typeface="宋体" panose="02010600030101010101" pitchFamily="2" charset="-122"/>
              </a:rPr>
              <a:t>Reverse Skyline </a:t>
            </a:r>
            <a:r>
              <a:rPr lang="en-US" altLang="zh-CN" sz="3600" dirty="0" smtClean="0">
                <a:latin typeface="Times New Roman" panose="02020603050405020304" pitchFamily="18" charset="0"/>
                <a:ea typeface="宋体" panose="02010600030101010101" pitchFamily="2" charset="-122"/>
              </a:rPr>
              <a:t>Query</a:t>
            </a:r>
            <a:endParaRPr lang="en-US" altLang="zh-CN" sz="3600" dirty="0">
              <a:latin typeface="Times New Roman" panose="02020603050405020304" pitchFamily="18" charset="0"/>
              <a:ea typeface="宋体" panose="02010600030101010101" pitchFamily="2" charset="-122"/>
            </a:endParaRPr>
          </a:p>
        </p:txBody>
      </p:sp>
      <p:sp>
        <p:nvSpPr>
          <p:cNvPr id="25603" name="Rectangle 3"/>
          <p:cNvSpPr>
            <a:spLocks noGrp="1" noChangeArrowheads="1"/>
          </p:cNvSpPr>
          <p:nvPr>
            <p:ph type="body" sz="half" idx="1"/>
          </p:nvPr>
        </p:nvSpPr>
        <p:spPr>
          <a:xfrm>
            <a:off x="304800" y="1600200"/>
            <a:ext cx="4495800" cy="4530725"/>
          </a:xfrm>
        </p:spPr>
        <p:txBody>
          <a:bodyPr/>
          <a:lstStyle/>
          <a:p>
            <a:pPr algn="just"/>
            <a:r>
              <a:rPr lang="en-US" altLang="zh-CN" sz="2600">
                <a:latin typeface="Times New Roman" panose="02020603050405020304" pitchFamily="18" charset="0"/>
                <a:ea typeface="宋体" panose="02010600030101010101" pitchFamily="2" charset="-122"/>
              </a:rPr>
              <a:t>Given a query point </a:t>
            </a:r>
            <a:r>
              <a:rPr lang="en-US" altLang="zh-CN" sz="2600" i="1">
                <a:latin typeface="Times New Roman" panose="02020603050405020304" pitchFamily="18" charset="0"/>
                <a:ea typeface="宋体" panose="02010600030101010101" pitchFamily="2" charset="-122"/>
              </a:rPr>
              <a:t>q</a:t>
            </a:r>
            <a:r>
              <a:rPr lang="en-US" altLang="zh-CN" sz="2600">
                <a:latin typeface="Times New Roman" panose="02020603050405020304" pitchFamily="18" charset="0"/>
                <a:ea typeface="宋体" panose="02010600030101010101" pitchFamily="2" charset="-122"/>
              </a:rPr>
              <a:t>, a </a:t>
            </a:r>
            <a:r>
              <a:rPr lang="en-US" altLang="zh-CN" sz="2600" i="1">
                <a:latin typeface="Times New Roman" panose="02020603050405020304" pitchFamily="18" charset="0"/>
                <a:ea typeface="宋体" panose="02010600030101010101" pitchFamily="2" charset="-122"/>
              </a:rPr>
              <a:t>reverse skyline</a:t>
            </a:r>
            <a:r>
              <a:rPr lang="en-US" altLang="zh-CN" sz="2600">
                <a:latin typeface="Times New Roman" panose="02020603050405020304" pitchFamily="18" charset="0"/>
                <a:ea typeface="宋体" panose="02010600030101010101" pitchFamily="2" charset="-122"/>
              </a:rPr>
              <a:t> query obtains all the objects </a:t>
            </a:r>
            <a:r>
              <a:rPr lang="en-US" altLang="zh-CN" sz="2600" i="1">
                <a:latin typeface="Times New Roman" panose="02020603050405020304" pitchFamily="18" charset="0"/>
                <a:ea typeface="宋体" panose="02010600030101010101" pitchFamily="2" charset="-122"/>
              </a:rPr>
              <a:t>u</a:t>
            </a:r>
            <a:r>
              <a:rPr lang="en-US" altLang="zh-CN" sz="2600">
                <a:latin typeface="Times New Roman" panose="02020603050405020304" pitchFamily="18" charset="0"/>
                <a:ea typeface="宋体" panose="02010600030101010101" pitchFamily="2" charset="-122"/>
              </a:rPr>
              <a:t> such that the dynamic skyline points of </a:t>
            </a:r>
            <a:r>
              <a:rPr lang="en-US" altLang="zh-CN" sz="2600" i="1">
                <a:latin typeface="Times New Roman" panose="02020603050405020304" pitchFamily="18" charset="0"/>
                <a:ea typeface="宋体" panose="02010600030101010101" pitchFamily="2" charset="-122"/>
              </a:rPr>
              <a:t>u</a:t>
            </a:r>
            <a:r>
              <a:rPr lang="en-US" altLang="zh-CN" sz="2600">
                <a:latin typeface="Times New Roman" panose="02020603050405020304" pitchFamily="18" charset="0"/>
                <a:ea typeface="宋体" panose="02010600030101010101" pitchFamily="2" charset="-122"/>
              </a:rPr>
              <a:t> include query point </a:t>
            </a:r>
            <a:r>
              <a:rPr lang="en-US" altLang="zh-CN" sz="2600" i="1">
                <a:latin typeface="Times New Roman" panose="02020603050405020304" pitchFamily="18" charset="0"/>
                <a:ea typeface="宋体" panose="02010600030101010101" pitchFamily="2" charset="-122"/>
              </a:rPr>
              <a:t>q</a:t>
            </a:r>
            <a:endParaRPr lang="en-US" altLang="zh-CN" sz="2600">
              <a:latin typeface="Times New Roman" panose="02020603050405020304" pitchFamily="18" charset="0"/>
              <a:ea typeface="宋体" panose="02010600030101010101" pitchFamily="2" charset="-122"/>
            </a:endParaRPr>
          </a:p>
          <a:p>
            <a:pPr algn="just"/>
            <a:endParaRPr lang="zh-CN" altLang="en-US" sz="2200">
              <a:latin typeface="Times New Roman" panose="02020603050405020304" pitchFamily="18" charset="0"/>
              <a:ea typeface="宋体" panose="02010600030101010101" pitchFamily="2" charset="-122"/>
              <a:sym typeface="Symbol" panose="05050102010706020507" pitchFamily="18" charset="2"/>
            </a:endParaRPr>
          </a:p>
        </p:txBody>
      </p:sp>
      <p:sp>
        <p:nvSpPr>
          <p:cNvPr id="25615"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5617" name="Rectangle 17"/>
          <p:cNvSpPr>
            <a:spLocks noChangeArrowheads="1"/>
          </p:cNvSpPr>
          <p:nvPr/>
        </p:nvSpPr>
        <p:spPr bwMode="auto">
          <a:xfrm>
            <a:off x="0" y="144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5616" name="Object 16"/>
          <p:cNvGraphicFramePr>
            <a:graphicFrameLocks noChangeAspect="1"/>
          </p:cNvGraphicFramePr>
          <p:nvPr/>
        </p:nvGraphicFramePr>
        <p:xfrm>
          <a:off x="4875213" y="1562100"/>
          <a:ext cx="4222750" cy="3741738"/>
        </p:xfrm>
        <a:graphic>
          <a:graphicData uri="http://schemas.openxmlformats.org/presentationml/2006/ole">
            <mc:AlternateContent xmlns:mc="http://schemas.openxmlformats.org/markup-compatibility/2006">
              <mc:Choice xmlns:v="urn:schemas-microsoft-com:vml" Requires="v">
                <p:oleObj spid="_x0000_s3271" name="Microsoft Drawing 1.01" r:id="rId4" imgW="4375080" imgH="3876840" progId="MSDraw.1.01">
                  <p:embed/>
                </p:oleObj>
              </mc:Choice>
              <mc:Fallback>
                <p:oleObj name="Microsoft Drawing 1.01" r:id="rId4" imgW="4375080" imgH="3876840" progId="MSDraw.1.0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5213" y="1562100"/>
                        <a:ext cx="4222750" cy="3741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18" name="Rectangle 18" descr="Light upward diagonal"/>
          <p:cNvSpPr>
            <a:spLocks noChangeArrowheads="1"/>
          </p:cNvSpPr>
          <p:nvPr/>
        </p:nvSpPr>
        <p:spPr bwMode="auto">
          <a:xfrm>
            <a:off x="6781800" y="1905000"/>
            <a:ext cx="1727200" cy="1047750"/>
          </a:xfrm>
          <a:prstGeom prst="rect">
            <a:avLst/>
          </a:prstGeom>
          <a:pattFill prst="ltUpDiag">
            <a:fgClr>
              <a:schemeClr val="tx1">
                <a:alpha val="49001"/>
              </a:schemeClr>
            </a:fgClr>
            <a:bgClr>
              <a:schemeClr val="bg1">
                <a:alpha val="49001"/>
              </a:schemeClr>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9" name="Rectangle 19" descr="Light upward diagonal"/>
          <p:cNvSpPr>
            <a:spLocks noChangeArrowheads="1"/>
          </p:cNvSpPr>
          <p:nvPr/>
        </p:nvSpPr>
        <p:spPr bwMode="auto">
          <a:xfrm>
            <a:off x="5181600" y="1905000"/>
            <a:ext cx="1219200" cy="1066800"/>
          </a:xfrm>
          <a:prstGeom prst="rect">
            <a:avLst/>
          </a:prstGeom>
          <a:pattFill prst="ltUpDiag">
            <a:fgClr>
              <a:schemeClr val="tx1">
                <a:alpha val="49001"/>
              </a:schemeClr>
            </a:fgClr>
            <a:bgClr>
              <a:schemeClr val="bg1">
                <a:alpha val="49001"/>
              </a:schemeClr>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0" name="Rectangle 20" descr="Light upward diagonal"/>
          <p:cNvSpPr>
            <a:spLocks noChangeArrowheads="1"/>
          </p:cNvSpPr>
          <p:nvPr/>
        </p:nvSpPr>
        <p:spPr bwMode="auto">
          <a:xfrm>
            <a:off x="6934200" y="2951163"/>
            <a:ext cx="1577975" cy="749300"/>
          </a:xfrm>
          <a:prstGeom prst="rect">
            <a:avLst/>
          </a:prstGeom>
          <a:pattFill prst="ltUpDiag">
            <a:fgClr>
              <a:schemeClr val="tx1">
                <a:alpha val="49001"/>
              </a:schemeClr>
            </a:fgClr>
            <a:bgClr>
              <a:schemeClr val="bg1">
                <a:alpha val="49001"/>
              </a:schemeClr>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1" name="Rectangle 21" descr="Light upward diagonal"/>
          <p:cNvSpPr>
            <a:spLocks noChangeArrowheads="1"/>
          </p:cNvSpPr>
          <p:nvPr/>
        </p:nvSpPr>
        <p:spPr bwMode="auto">
          <a:xfrm>
            <a:off x="5186363" y="2971800"/>
            <a:ext cx="1062037" cy="771525"/>
          </a:xfrm>
          <a:prstGeom prst="rect">
            <a:avLst/>
          </a:prstGeom>
          <a:pattFill prst="ltUpDiag">
            <a:fgClr>
              <a:schemeClr val="tx1">
                <a:alpha val="49001"/>
              </a:schemeClr>
            </a:fgClr>
            <a:bgClr>
              <a:schemeClr val="bg1">
                <a:alpha val="49001"/>
              </a:schemeClr>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2" name="Rectangle 22" descr="Light upward diagonal"/>
          <p:cNvSpPr>
            <a:spLocks noChangeArrowheads="1"/>
          </p:cNvSpPr>
          <p:nvPr/>
        </p:nvSpPr>
        <p:spPr bwMode="auto">
          <a:xfrm>
            <a:off x="7962900" y="3690938"/>
            <a:ext cx="542925" cy="300037"/>
          </a:xfrm>
          <a:prstGeom prst="rect">
            <a:avLst/>
          </a:prstGeom>
          <a:pattFill prst="ltUpDiag">
            <a:fgClr>
              <a:schemeClr val="tx1">
                <a:alpha val="49001"/>
              </a:schemeClr>
            </a:fgClr>
            <a:bgClr>
              <a:schemeClr val="bg1">
                <a:alpha val="49001"/>
              </a:schemeClr>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4" name="Rectangle 24" descr="Light upward diagonal"/>
          <p:cNvSpPr>
            <a:spLocks noChangeArrowheads="1"/>
          </p:cNvSpPr>
          <p:nvPr/>
        </p:nvSpPr>
        <p:spPr bwMode="auto">
          <a:xfrm>
            <a:off x="5195888" y="3733800"/>
            <a:ext cx="74612" cy="219075"/>
          </a:xfrm>
          <a:prstGeom prst="rect">
            <a:avLst/>
          </a:prstGeom>
          <a:pattFill prst="ltUpDiag">
            <a:fgClr>
              <a:schemeClr val="tx1">
                <a:alpha val="49001"/>
              </a:schemeClr>
            </a:fgClr>
            <a:bgClr>
              <a:schemeClr val="bg1">
                <a:alpha val="49001"/>
              </a:schemeClr>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5" name="Oval 25"/>
          <p:cNvSpPr>
            <a:spLocks noChangeArrowheads="1"/>
          </p:cNvSpPr>
          <p:nvPr/>
        </p:nvSpPr>
        <p:spPr bwMode="auto">
          <a:xfrm>
            <a:off x="6553200" y="2819400"/>
            <a:ext cx="457200" cy="381000"/>
          </a:xfrm>
          <a:prstGeom prst="ellipse">
            <a:avLst/>
          </a:prstGeom>
          <a:solidFill>
            <a:srgbClr val="00FF00">
              <a:alpha val="22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6" name="Oval 26"/>
          <p:cNvSpPr>
            <a:spLocks noChangeArrowheads="1"/>
          </p:cNvSpPr>
          <p:nvPr/>
        </p:nvSpPr>
        <p:spPr bwMode="auto">
          <a:xfrm>
            <a:off x="6705600" y="3505200"/>
            <a:ext cx="457200" cy="381000"/>
          </a:xfrm>
          <a:prstGeom prst="ellipse">
            <a:avLst/>
          </a:prstGeom>
          <a:solidFill>
            <a:srgbClr val="00FF00">
              <a:alpha val="22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7" name="Oval 27"/>
          <p:cNvSpPr>
            <a:spLocks noChangeArrowheads="1"/>
          </p:cNvSpPr>
          <p:nvPr/>
        </p:nvSpPr>
        <p:spPr bwMode="auto">
          <a:xfrm>
            <a:off x="7696200" y="3810000"/>
            <a:ext cx="457200" cy="381000"/>
          </a:xfrm>
          <a:prstGeom prst="ellipse">
            <a:avLst/>
          </a:prstGeom>
          <a:solidFill>
            <a:srgbClr val="00FF00">
              <a:alpha val="22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8" name="Line 28"/>
          <p:cNvSpPr>
            <a:spLocks noChangeShapeType="1"/>
          </p:cNvSpPr>
          <p:nvPr/>
        </p:nvSpPr>
        <p:spPr bwMode="auto">
          <a:xfrm flipV="1">
            <a:off x="7010400" y="2286000"/>
            <a:ext cx="533400" cy="533400"/>
          </a:xfrm>
          <a:prstGeom prst="line">
            <a:avLst/>
          </a:prstGeom>
          <a:noFill/>
          <a:ln w="19050">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9" name="Line 29"/>
          <p:cNvSpPr>
            <a:spLocks noChangeShapeType="1"/>
          </p:cNvSpPr>
          <p:nvPr/>
        </p:nvSpPr>
        <p:spPr bwMode="auto">
          <a:xfrm flipV="1">
            <a:off x="7092950" y="2286000"/>
            <a:ext cx="603250" cy="1149350"/>
          </a:xfrm>
          <a:prstGeom prst="line">
            <a:avLst/>
          </a:prstGeom>
          <a:noFill/>
          <a:ln w="19050">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0" name="Line 30"/>
          <p:cNvSpPr>
            <a:spLocks noChangeShapeType="1"/>
          </p:cNvSpPr>
          <p:nvPr/>
        </p:nvSpPr>
        <p:spPr bwMode="auto">
          <a:xfrm flipH="1" flipV="1">
            <a:off x="7848600" y="2286000"/>
            <a:ext cx="152400" cy="1447800"/>
          </a:xfrm>
          <a:prstGeom prst="line">
            <a:avLst/>
          </a:prstGeom>
          <a:noFill/>
          <a:ln w="19050">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3" name="Text Box 33"/>
          <p:cNvSpPr txBox="1">
            <a:spLocks noChangeArrowheads="1"/>
          </p:cNvSpPr>
          <p:nvPr/>
        </p:nvSpPr>
        <p:spPr bwMode="auto">
          <a:xfrm>
            <a:off x="6705600" y="1371600"/>
            <a:ext cx="22050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i="1">
                <a:solidFill>
                  <a:srgbClr val="3333FF"/>
                </a:solidFill>
                <a:latin typeface="Times New Roman" panose="02020603050405020304" pitchFamily="18" charset="0"/>
                <a:ea typeface="宋体" panose="02010600030101010101" pitchFamily="2" charset="-122"/>
              </a:rPr>
              <a:t>dynamic skyline</a:t>
            </a:r>
          </a:p>
          <a:p>
            <a:pPr algn="ctr"/>
            <a:r>
              <a:rPr lang="en-US" altLang="zh-CN" sz="2400" b="1" i="1">
                <a:solidFill>
                  <a:srgbClr val="3333FF"/>
                </a:solidFill>
                <a:latin typeface="Times New Roman" panose="02020603050405020304" pitchFamily="18" charset="0"/>
                <a:ea typeface="宋体" panose="02010600030101010101" pitchFamily="2" charset="-122"/>
              </a:rPr>
              <a:t>of point b</a:t>
            </a:r>
          </a:p>
        </p:txBody>
      </p:sp>
      <p:sp>
        <p:nvSpPr>
          <p:cNvPr id="25634" name="Line 34"/>
          <p:cNvSpPr>
            <a:spLocks noChangeShapeType="1"/>
          </p:cNvSpPr>
          <p:nvPr/>
        </p:nvSpPr>
        <p:spPr bwMode="auto">
          <a:xfrm flipH="1" flipV="1">
            <a:off x="6657975" y="4616450"/>
            <a:ext cx="504825" cy="793750"/>
          </a:xfrm>
          <a:prstGeom prst="line">
            <a:avLst/>
          </a:prstGeom>
          <a:noFill/>
          <a:ln w="2857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5" name="Text Box 35"/>
          <p:cNvSpPr txBox="1">
            <a:spLocks noChangeArrowheads="1"/>
          </p:cNvSpPr>
          <p:nvPr/>
        </p:nvSpPr>
        <p:spPr bwMode="auto">
          <a:xfrm>
            <a:off x="6477000" y="5334000"/>
            <a:ext cx="18176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i="1">
                <a:solidFill>
                  <a:srgbClr val="FF00FF"/>
                </a:solidFill>
                <a:latin typeface="Times New Roman" panose="02020603050405020304" pitchFamily="18" charset="0"/>
                <a:ea typeface="宋体" panose="02010600030101010101" pitchFamily="2" charset="-122"/>
              </a:rPr>
              <a:t>b is a reverse</a:t>
            </a:r>
          </a:p>
          <a:p>
            <a:pPr algn="ctr"/>
            <a:r>
              <a:rPr lang="en-US" altLang="zh-CN" sz="2400" b="1" i="1">
                <a:solidFill>
                  <a:srgbClr val="FF00FF"/>
                </a:solidFill>
                <a:latin typeface="Times New Roman" panose="02020603050405020304" pitchFamily="18" charset="0"/>
                <a:ea typeface="宋体" panose="02010600030101010101" pitchFamily="2" charset="-122"/>
              </a:rPr>
              <a:t>skyline of q</a:t>
            </a:r>
          </a:p>
        </p:txBody>
      </p:sp>
      <p:sp>
        <p:nvSpPr>
          <p:cNvPr id="25" name="Rectangle 24"/>
          <p:cNvSpPr/>
          <p:nvPr/>
        </p:nvSpPr>
        <p:spPr>
          <a:xfrm>
            <a:off x="457200" y="6183898"/>
            <a:ext cx="8229600" cy="338554"/>
          </a:xfrm>
          <a:prstGeom prst="rect">
            <a:avLst/>
          </a:prstGeom>
          <a:ln>
            <a:solidFill>
              <a:schemeClr val="tx1"/>
            </a:solidFill>
          </a:ln>
        </p:spPr>
        <p:txBody>
          <a:bodyPr wrap="square">
            <a:spAutoFit/>
          </a:bodyPr>
          <a:lstStyle/>
          <a:p>
            <a:pPr algn="just"/>
            <a:r>
              <a:rPr lang="en-US" sz="1600" dirty="0" smtClean="0">
                <a:solidFill>
                  <a:srgbClr val="000000"/>
                </a:solidFill>
                <a:latin typeface="Times New Roman" panose="02020603050405020304" pitchFamily="18" charset="0"/>
                <a:cs typeface="Times New Roman" panose="02020603050405020304" pitchFamily="18" charset="0"/>
              </a:rPr>
              <a:t>E. </a:t>
            </a:r>
            <a:r>
              <a:rPr lang="en-US" sz="1600" dirty="0" err="1">
                <a:solidFill>
                  <a:srgbClr val="000000"/>
                </a:solidFill>
                <a:latin typeface="Times New Roman" panose="02020603050405020304" pitchFamily="18" charset="0"/>
                <a:cs typeface="Times New Roman" panose="02020603050405020304" pitchFamily="18" charset="0"/>
              </a:rPr>
              <a:t>Dellis</a:t>
            </a:r>
            <a:r>
              <a:rPr lang="en-US" sz="1600" dirty="0">
                <a:solidFill>
                  <a:srgbClr val="000000"/>
                </a:solidFill>
                <a:latin typeface="Times New Roman" panose="02020603050405020304" pitchFamily="18" charset="0"/>
                <a:cs typeface="Times New Roman" panose="02020603050405020304" pitchFamily="18" charset="0"/>
              </a:rPr>
              <a:t> and </a:t>
            </a:r>
            <a:r>
              <a:rPr lang="en-US" sz="1600" dirty="0" smtClean="0">
                <a:solidFill>
                  <a:srgbClr val="000000"/>
                </a:solidFill>
                <a:latin typeface="Times New Roman" panose="02020603050405020304" pitchFamily="18" charset="0"/>
                <a:cs typeface="Times New Roman" panose="02020603050405020304" pitchFamily="18" charset="0"/>
              </a:rPr>
              <a:t>B. </a:t>
            </a:r>
            <a:r>
              <a:rPr lang="en-US" sz="1600" dirty="0">
                <a:solidFill>
                  <a:srgbClr val="000000"/>
                </a:solidFill>
                <a:latin typeface="Times New Roman" panose="02020603050405020304" pitchFamily="18" charset="0"/>
                <a:cs typeface="Times New Roman" panose="02020603050405020304" pitchFamily="18" charset="0"/>
              </a:rPr>
              <a:t>Seeger</a:t>
            </a:r>
            <a:r>
              <a:rPr lang="en-US" sz="1600" dirty="0" smtClean="0">
                <a:solidFill>
                  <a:srgbClr val="000000"/>
                </a:solidFill>
                <a:latin typeface="Times New Roman" panose="02020603050405020304" pitchFamily="18" charset="0"/>
                <a:cs typeface="Times New Roman" panose="02020603050405020304" pitchFamily="18" charset="0"/>
              </a:rPr>
              <a:t>. </a:t>
            </a:r>
            <a:r>
              <a:rPr lang="en-US" sz="1600" dirty="0">
                <a:solidFill>
                  <a:srgbClr val="000000"/>
                </a:solidFill>
                <a:latin typeface="Times New Roman" panose="02020603050405020304" pitchFamily="18" charset="0"/>
                <a:cs typeface="Times New Roman" panose="02020603050405020304" pitchFamily="18" charset="0"/>
              </a:rPr>
              <a:t>Efficient </a:t>
            </a:r>
            <a:r>
              <a:rPr lang="en-US" sz="1600" dirty="0" smtClean="0">
                <a:solidFill>
                  <a:srgbClr val="000000"/>
                </a:solidFill>
                <a:latin typeface="Times New Roman" panose="02020603050405020304" pitchFamily="18" charset="0"/>
                <a:cs typeface="Times New Roman" panose="02020603050405020304" pitchFamily="18" charset="0"/>
              </a:rPr>
              <a:t>Computation </a:t>
            </a:r>
            <a:r>
              <a:rPr lang="en-US" sz="1600" dirty="0">
                <a:solidFill>
                  <a:srgbClr val="000000"/>
                </a:solidFill>
                <a:latin typeface="Times New Roman" panose="02020603050405020304" pitchFamily="18" charset="0"/>
                <a:cs typeface="Times New Roman" panose="02020603050405020304" pitchFamily="18" charset="0"/>
              </a:rPr>
              <a:t>of </a:t>
            </a:r>
            <a:r>
              <a:rPr lang="en-US" sz="1600" dirty="0" smtClean="0">
                <a:solidFill>
                  <a:srgbClr val="000000"/>
                </a:solidFill>
                <a:latin typeface="Times New Roman" panose="02020603050405020304" pitchFamily="18" charset="0"/>
                <a:cs typeface="Times New Roman" panose="02020603050405020304" pitchFamily="18" charset="0"/>
              </a:rPr>
              <a:t>Reverse Skyline Queries</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smtClean="0">
                <a:solidFill>
                  <a:srgbClr val="000000"/>
                </a:solidFill>
                <a:latin typeface="Times New Roman" panose="02020603050405020304" pitchFamily="18" charset="0"/>
                <a:cs typeface="Times New Roman" panose="02020603050405020304" pitchFamily="18" charset="0"/>
              </a:rPr>
              <a:t>In </a:t>
            </a:r>
            <a:r>
              <a:rPr lang="en-US" sz="1600" i="1" dirty="0" smtClean="0">
                <a:solidFill>
                  <a:srgbClr val="000000"/>
                </a:solidFill>
                <a:latin typeface="Times New Roman" panose="02020603050405020304" pitchFamily="18" charset="0"/>
                <a:cs typeface="Times New Roman" panose="02020603050405020304" pitchFamily="18" charset="0"/>
              </a:rPr>
              <a:t>VLDB</a:t>
            </a:r>
            <a:r>
              <a:rPr lang="en-US" sz="1600" dirty="0" smtClean="0">
                <a:solidFill>
                  <a:srgbClr val="000000"/>
                </a:solidFill>
                <a:latin typeface="Times New Roman" panose="02020603050405020304" pitchFamily="18" charset="0"/>
                <a:cs typeface="Times New Roman" panose="02020603050405020304" pitchFamily="18" charset="0"/>
              </a:rPr>
              <a:t>, 2007.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89341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6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6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6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6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627"/>
                                        </p:tgtEl>
                                        <p:attrNameLst>
                                          <p:attrName>style.visibility</p:attrName>
                                        </p:attrNameLst>
                                      </p:cBhvr>
                                      <p:to>
                                        <p:strVal val="visible"/>
                                      </p:to>
                                    </p:set>
                                  </p:childTnLst>
                                </p:cTn>
                              </p:par>
                            </p:childTnLst>
                          </p:cTn>
                        </p:par>
                        <p:par>
                          <p:cTn id="19" fill="hold" nodeType="afterGroup">
                            <p:stCondLst>
                              <p:cond delay="0"/>
                            </p:stCondLst>
                            <p:childTnLst>
                              <p:par>
                                <p:cTn id="20" presetID="1" presetClass="emph" presetSubtype="2" fill="hold" nodeType="afterEffect">
                                  <p:stCondLst>
                                    <p:cond delay="0"/>
                                  </p:stCondLst>
                                  <p:childTnLst>
                                    <p:animClr clrSpc="rgb" dir="cw">
                                      <p:cBhvr>
                                        <p:cTn id="21" dur="500" fill="hold"/>
                                        <p:tgtEl>
                                          <p:spTgt spid="25626"/>
                                        </p:tgtEl>
                                        <p:attrNameLst>
                                          <p:attrName>fillcolor</p:attrName>
                                        </p:attrNameLst>
                                      </p:cBhvr>
                                      <p:to>
                                        <a:srgbClr val="00CC99"/>
                                      </p:to>
                                    </p:animClr>
                                    <p:set>
                                      <p:cBhvr>
                                        <p:cTn id="22" dur="500" fill="hold"/>
                                        <p:tgtEl>
                                          <p:spTgt spid="25626"/>
                                        </p:tgtEl>
                                        <p:attrNameLst>
                                          <p:attrName>fill.type</p:attrName>
                                        </p:attrNameLst>
                                      </p:cBhvr>
                                      <p:to>
                                        <p:strVal val="solid"/>
                                      </p:to>
                                    </p:set>
                                    <p:set>
                                      <p:cBhvr>
                                        <p:cTn id="23" dur="500" fill="hold"/>
                                        <p:tgtEl>
                                          <p:spTgt spid="25626"/>
                                        </p:tgtEl>
                                        <p:attrNameLst>
                                          <p:attrName>fill.on</p:attrName>
                                        </p:attrNameLst>
                                      </p:cBhvr>
                                      <p:to>
                                        <p:strVal val="tru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563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56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25" grpId="0" animBg="1"/>
      <p:bldP spid="25626" grpId="0" animBg="1"/>
      <p:bldP spid="25627" grpId="0" animBg="1"/>
      <p:bldP spid="25628" grpId="0" animBg="1"/>
      <p:bldP spid="25629" grpId="0" animBg="1"/>
      <p:bldP spid="25630" grpId="0" animBg="1"/>
      <p:bldP spid="25633" grpId="0"/>
      <p:bldP spid="25634" grpId="0" animBg="1"/>
      <p:bldP spid="256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5"/>
          <p:cNvSpPr>
            <a:spLocks noGrp="1"/>
          </p:cNvSpPr>
          <p:nvPr>
            <p:ph type="sldNum" sz="quarter" idx="12"/>
          </p:nvPr>
        </p:nvSpPr>
        <p:spPr/>
        <p:txBody>
          <a:bodyPr/>
          <a:lstStyle/>
          <a:p>
            <a:fld id="{027EBEE2-EB3F-4F3A-B776-8E530D614195}" type="slidenum">
              <a:rPr lang="en-US" altLang="en-US"/>
              <a:pPr/>
              <a:t>6</a:t>
            </a:fld>
            <a:endParaRPr lang="en-US" altLang="en-US"/>
          </a:p>
        </p:txBody>
      </p:sp>
      <p:sp>
        <p:nvSpPr>
          <p:cNvPr id="11266" name="Rectangle 2"/>
          <p:cNvSpPr>
            <a:spLocks noGrp="1" noChangeArrowheads="1"/>
          </p:cNvSpPr>
          <p:nvPr>
            <p:ph type="title"/>
          </p:nvPr>
        </p:nvSpPr>
        <p:spPr/>
        <p:txBody>
          <a:bodyPr>
            <a:normAutofit fontScale="90000"/>
          </a:bodyPr>
          <a:lstStyle/>
          <a:p>
            <a:r>
              <a:rPr lang="en-US" altLang="zh-CN" sz="3800" dirty="0">
                <a:latin typeface="Times New Roman" panose="02020603050405020304" pitchFamily="18" charset="0"/>
                <a:ea typeface="宋体" panose="02010600030101010101" pitchFamily="2" charset="-122"/>
              </a:rPr>
              <a:t>Motivation </a:t>
            </a:r>
            <a:r>
              <a:rPr lang="en-US" altLang="zh-CN" sz="3800" dirty="0" smtClean="0">
                <a:latin typeface="Times New Roman" panose="02020603050405020304" pitchFamily="18" charset="0"/>
                <a:ea typeface="宋体" panose="02010600030101010101" pitchFamily="2" charset="-122"/>
              </a:rPr>
              <a:t>Example of </a:t>
            </a:r>
            <a:r>
              <a:rPr lang="en-US" altLang="zh-CN" sz="4000" dirty="0">
                <a:latin typeface="Times New Roman" panose="02020603050405020304" pitchFamily="18" charset="0"/>
                <a:ea typeface="宋体" panose="02010600030101010101" pitchFamily="2" charset="-122"/>
              </a:rPr>
              <a:t>Reverse Skyline Query </a:t>
            </a:r>
            <a:endParaRPr lang="en-US" altLang="zh-CN" sz="3800" dirty="0">
              <a:latin typeface="Times New Roman" panose="02020603050405020304" pitchFamily="18" charset="0"/>
              <a:ea typeface="宋体" panose="02010600030101010101" pitchFamily="2" charset="-122"/>
            </a:endParaRPr>
          </a:p>
        </p:txBody>
      </p:sp>
      <p:sp>
        <p:nvSpPr>
          <p:cNvPr id="11267" name="Rectangle 3"/>
          <p:cNvSpPr>
            <a:spLocks noGrp="1" noChangeArrowheads="1"/>
          </p:cNvSpPr>
          <p:nvPr>
            <p:ph type="body" idx="1"/>
          </p:nvPr>
        </p:nvSpPr>
        <p:spPr>
          <a:xfrm>
            <a:off x="457200" y="1600200"/>
            <a:ext cx="4038600" cy="4530725"/>
          </a:xfrm>
        </p:spPr>
        <p:txBody>
          <a:bodyPr/>
          <a:lstStyle/>
          <a:p>
            <a:pPr algn="just"/>
            <a:r>
              <a:rPr lang="en-US" altLang="zh-CN" sz="2400" dirty="0">
                <a:latin typeface="Times New Roman" panose="02020603050405020304" pitchFamily="18" charset="0"/>
                <a:ea typeface="宋体" panose="02010600030101010101" pitchFamily="2" charset="-122"/>
              </a:rPr>
              <a:t>In a laptop market, each model corresponds to a 2D point in a </a:t>
            </a:r>
            <a:r>
              <a:rPr lang="en-US" altLang="zh-CN" sz="2400" i="1" dirty="0">
                <a:latin typeface="Times New Roman" panose="02020603050405020304" pitchFamily="18" charset="0"/>
                <a:ea typeface="宋体" panose="02010600030101010101" pitchFamily="2" charset="-122"/>
              </a:rPr>
              <a:t>price </a:t>
            </a:r>
            <a:r>
              <a:rPr lang="en-US" altLang="zh-CN" sz="2400" dirty="0">
                <a:latin typeface="Times New Roman" panose="02020603050405020304" pitchFamily="18" charset="0"/>
                <a:ea typeface="宋体" panose="02010600030101010101" pitchFamily="2" charset="-122"/>
              </a:rPr>
              <a:t>and</a:t>
            </a:r>
            <a:r>
              <a:rPr lang="en-US" altLang="zh-CN" sz="2400" i="1" dirty="0">
                <a:latin typeface="Times New Roman" panose="02020603050405020304" pitchFamily="18" charset="0"/>
                <a:ea typeface="宋体" panose="02010600030101010101" pitchFamily="2" charset="-122"/>
              </a:rPr>
              <a:t> performance </a:t>
            </a:r>
            <a:r>
              <a:rPr lang="en-US" altLang="zh-CN" sz="2400" dirty="0">
                <a:latin typeface="Times New Roman" panose="02020603050405020304" pitchFamily="18" charset="0"/>
                <a:ea typeface="宋体" panose="02010600030101010101" pitchFamily="2" charset="-122"/>
              </a:rPr>
              <a:t>space</a:t>
            </a:r>
          </a:p>
          <a:p>
            <a:pPr algn="just"/>
            <a:r>
              <a:rPr lang="en-US" altLang="zh-CN" sz="2400" dirty="0">
                <a:latin typeface="Times New Roman" panose="02020603050405020304" pitchFamily="18" charset="0"/>
                <a:ea typeface="宋体" panose="02010600030101010101" pitchFamily="2" charset="-122"/>
              </a:rPr>
              <a:t>Those customers who are interested in </a:t>
            </a:r>
            <a:r>
              <a:rPr lang="en-US" altLang="zh-CN" sz="2400" i="1" dirty="0">
                <a:latin typeface="Times New Roman" panose="02020603050405020304" pitchFamily="18" charset="0"/>
                <a:ea typeface="宋体" panose="02010600030101010101" pitchFamily="2" charset="-122"/>
              </a:rPr>
              <a:t>f</a:t>
            </a:r>
            <a:r>
              <a:rPr lang="en-US" altLang="zh-CN" sz="2400" dirty="0">
                <a:latin typeface="Times New Roman" panose="02020603050405020304" pitchFamily="18" charset="0"/>
                <a:ea typeface="宋体" panose="02010600030101010101" pitchFamily="2" charset="-122"/>
              </a:rPr>
              <a:t>, are very likely to be interested in </a:t>
            </a:r>
            <a:r>
              <a:rPr lang="en-US" altLang="zh-CN" sz="2400" i="1" dirty="0">
                <a:latin typeface="Times New Roman" panose="02020603050405020304" pitchFamily="18" charset="0"/>
                <a:ea typeface="宋体" panose="02010600030101010101" pitchFamily="2" charset="-122"/>
              </a:rPr>
              <a:t>a</a:t>
            </a:r>
            <a:r>
              <a:rPr lang="en-US" altLang="zh-CN" sz="2400" dirty="0">
                <a:latin typeface="Times New Roman" panose="02020603050405020304" pitchFamily="18" charset="0"/>
                <a:ea typeface="宋体" panose="02010600030101010101" pitchFamily="2" charset="-122"/>
              </a:rPr>
              <a:t> and </a:t>
            </a:r>
            <a:r>
              <a:rPr lang="en-US" altLang="zh-CN" sz="2400" i="1" dirty="0">
                <a:latin typeface="Times New Roman" panose="02020603050405020304" pitchFamily="18" charset="0"/>
                <a:ea typeface="宋体" panose="02010600030101010101" pitchFamily="2" charset="-122"/>
              </a:rPr>
              <a:t>c</a:t>
            </a:r>
          </a:p>
          <a:p>
            <a:pPr algn="just"/>
            <a:r>
              <a:rPr lang="en-US" altLang="zh-CN" sz="2400" dirty="0" smtClean="0">
                <a:latin typeface="Times New Roman" panose="02020603050405020304" pitchFamily="18" charset="0"/>
                <a:ea typeface="宋体" panose="02010600030101010101" pitchFamily="2" charset="-122"/>
              </a:rPr>
              <a:t>If a company wants to produce a new model, …</a:t>
            </a:r>
          </a:p>
          <a:p>
            <a:pPr algn="just"/>
            <a:endParaRPr lang="zh-CN" altLang="en-US" sz="2600" dirty="0">
              <a:latin typeface="Times New Roman" panose="02020603050405020304" pitchFamily="18" charset="0"/>
              <a:ea typeface="宋体" panose="02010600030101010101" pitchFamily="2" charset="-122"/>
            </a:endParaRPr>
          </a:p>
        </p:txBody>
      </p:sp>
      <p:graphicFrame>
        <p:nvGraphicFramePr>
          <p:cNvPr id="11268" name="Object 4"/>
          <p:cNvGraphicFramePr>
            <a:graphicFrameLocks noChangeAspect="1"/>
          </p:cNvGraphicFramePr>
          <p:nvPr/>
        </p:nvGraphicFramePr>
        <p:xfrm>
          <a:off x="4648200" y="1908175"/>
          <a:ext cx="4319588" cy="3643313"/>
        </p:xfrm>
        <a:graphic>
          <a:graphicData uri="http://schemas.openxmlformats.org/presentationml/2006/ole">
            <mc:AlternateContent xmlns:mc="http://schemas.openxmlformats.org/markup-compatibility/2006">
              <mc:Choice xmlns:v="urn:schemas-microsoft-com:vml" Requires="v">
                <p:oleObj spid="_x0000_s4295" name="Microsoft Drawing 1.01" r:id="rId4" imgW="5000760" imgH="4143240" progId="MSDraw.1.01">
                  <p:embed/>
                </p:oleObj>
              </mc:Choice>
              <mc:Fallback>
                <p:oleObj name="Microsoft Drawing 1.01" r:id="rId4" imgW="5000760" imgH="4143240" progId="MSDraw.1.0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1908175"/>
                        <a:ext cx="4319588" cy="3643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Line 7"/>
          <p:cNvSpPr>
            <a:spLocks noChangeShapeType="1"/>
          </p:cNvSpPr>
          <p:nvPr/>
        </p:nvSpPr>
        <p:spPr bwMode="auto">
          <a:xfrm>
            <a:off x="5040313" y="4003675"/>
            <a:ext cx="3206750" cy="3175"/>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3" name="Line 9"/>
          <p:cNvSpPr>
            <a:spLocks noChangeShapeType="1"/>
          </p:cNvSpPr>
          <p:nvPr/>
        </p:nvSpPr>
        <p:spPr bwMode="auto">
          <a:xfrm>
            <a:off x="5834063" y="2241550"/>
            <a:ext cx="1587" cy="30924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4" name="Oval 10"/>
          <p:cNvSpPr>
            <a:spLocks noChangeArrowheads="1"/>
          </p:cNvSpPr>
          <p:nvPr/>
        </p:nvSpPr>
        <p:spPr bwMode="auto">
          <a:xfrm>
            <a:off x="5715000" y="3886200"/>
            <a:ext cx="228600" cy="228600"/>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5" name="Line 11"/>
          <p:cNvSpPr>
            <a:spLocks noChangeShapeType="1"/>
          </p:cNvSpPr>
          <p:nvPr/>
        </p:nvSpPr>
        <p:spPr bwMode="auto">
          <a:xfrm>
            <a:off x="6019800" y="4114800"/>
            <a:ext cx="533400" cy="457200"/>
          </a:xfrm>
          <a:prstGeom prst="line">
            <a:avLst/>
          </a:prstGeom>
          <a:noFill/>
          <a:ln w="2857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6" name="Text Box 12"/>
          <p:cNvSpPr txBox="1">
            <a:spLocks noChangeArrowheads="1"/>
          </p:cNvSpPr>
          <p:nvPr/>
        </p:nvSpPr>
        <p:spPr bwMode="auto">
          <a:xfrm>
            <a:off x="6400800" y="4343400"/>
            <a:ext cx="1752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spAutoFit/>
          </a:bodyPr>
          <a:lstStyle/>
          <a:p>
            <a:pPr algn="ctr"/>
            <a:r>
              <a:rPr lang="en-US" altLang="zh-CN" b="1" i="1">
                <a:solidFill>
                  <a:srgbClr val="FF00FF"/>
                </a:solidFill>
                <a:latin typeface="Times New Roman" panose="02020603050405020304" pitchFamily="18" charset="0"/>
                <a:ea typeface="宋体" panose="02010600030101010101" pitchFamily="2" charset="-122"/>
              </a:rPr>
              <a:t>a model that customers prefer</a:t>
            </a:r>
          </a:p>
        </p:txBody>
      </p:sp>
      <p:sp>
        <p:nvSpPr>
          <p:cNvPr id="11277" name="Text Box 13"/>
          <p:cNvSpPr txBox="1">
            <a:spLocks noChangeArrowheads="1"/>
          </p:cNvSpPr>
          <p:nvPr/>
        </p:nvSpPr>
        <p:spPr bwMode="auto">
          <a:xfrm>
            <a:off x="5486400" y="40386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spAutoFit/>
          </a:bodyPr>
          <a:lstStyle/>
          <a:p>
            <a:r>
              <a:rPr lang="en-US" altLang="zh-CN" sz="1600" b="1" i="1">
                <a:latin typeface="Times New Roman" panose="02020603050405020304" pitchFamily="18" charset="0"/>
                <a:ea typeface="宋体" panose="02010600030101010101" pitchFamily="2" charset="-122"/>
              </a:rPr>
              <a:t>f</a:t>
            </a:r>
          </a:p>
        </p:txBody>
      </p:sp>
      <p:sp>
        <p:nvSpPr>
          <p:cNvPr id="11278" name="Oval 14"/>
          <p:cNvSpPr>
            <a:spLocks noChangeArrowheads="1"/>
          </p:cNvSpPr>
          <p:nvPr/>
        </p:nvSpPr>
        <p:spPr bwMode="auto">
          <a:xfrm>
            <a:off x="6019800" y="37338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1" name="Oval 17"/>
          <p:cNvSpPr>
            <a:spLocks noChangeArrowheads="1"/>
          </p:cNvSpPr>
          <p:nvPr/>
        </p:nvSpPr>
        <p:spPr bwMode="auto">
          <a:xfrm>
            <a:off x="5334000" y="3276600"/>
            <a:ext cx="457200" cy="457200"/>
          </a:xfrm>
          <a:prstGeom prst="ellipse">
            <a:avLst/>
          </a:prstGeom>
          <a:solidFill>
            <a:srgbClr val="00FF00">
              <a:alpha val="2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2" name="Oval 18"/>
          <p:cNvSpPr>
            <a:spLocks noChangeArrowheads="1"/>
          </p:cNvSpPr>
          <p:nvPr/>
        </p:nvSpPr>
        <p:spPr bwMode="auto">
          <a:xfrm>
            <a:off x="6477000" y="3581400"/>
            <a:ext cx="490538" cy="468313"/>
          </a:xfrm>
          <a:prstGeom prst="ellipse">
            <a:avLst/>
          </a:prstGeom>
          <a:solidFill>
            <a:srgbClr val="00FF00">
              <a:alpha val="2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4" name="Line 20"/>
          <p:cNvSpPr>
            <a:spLocks noChangeShapeType="1"/>
          </p:cNvSpPr>
          <p:nvPr/>
        </p:nvSpPr>
        <p:spPr bwMode="auto">
          <a:xfrm>
            <a:off x="5540375" y="3603625"/>
            <a:ext cx="0" cy="404813"/>
          </a:xfrm>
          <a:prstGeom prst="line">
            <a:avLst/>
          </a:prstGeom>
          <a:noFill/>
          <a:ln w="9525" cap="rnd">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5" name="Line 21"/>
          <p:cNvSpPr>
            <a:spLocks noChangeShapeType="1"/>
          </p:cNvSpPr>
          <p:nvPr/>
        </p:nvSpPr>
        <p:spPr bwMode="auto">
          <a:xfrm>
            <a:off x="5551488" y="3810000"/>
            <a:ext cx="293687"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6" name="Line 22"/>
          <p:cNvSpPr>
            <a:spLocks noChangeShapeType="1"/>
          </p:cNvSpPr>
          <p:nvPr/>
        </p:nvSpPr>
        <p:spPr bwMode="auto">
          <a:xfrm>
            <a:off x="5437188" y="2784475"/>
            <a:ext cx="11112" cy="1198563"/>
          </a:xfrm>
          <a:prstGeom prst="line">
            <a:avLst/>
          </a:prstGeom>
          <a:noFill/>
          <a:ln w="9525" cap="rnd">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7" name="Line 23"/>
          <p:cNvSpPr>
            <a:spLocks noChangeShapeType="1"/>
          </p:cNvSpPr>
          <p:nvPr/>
        </p:nvSpPr>
        <p:spPr bwMode="auto">
          <a:xfrm flipV="1">
            <a:off x="5486400" y="2732088"/>
            <a:ext cx="338138" cy="1111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8" name="Line 24"/>
          <p:cNvSpPr>
            <a:spLocks noChangeShapeType="1"/>
          </p:cNvSpPr>
          <p:nvPr/>
        </p:nvSpPr>
        <p:spPr bwMode="auto">
          <a:xfrm flipV="1">
            <a:off x="5867400" y="3124200"/>
            <a:ext cx="457200" cy="11113"/>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9" name="Line 25"/>
          <p:cNvSpPr>
            <a:spLocks noChangeShapeType="1"/>
          </p:cNvSpPr>
          <p:nvPr/>
        </p:nvSpPr>
        <p:spPr bwMode="auto">
          <a:xfrm>
            <a:off x="6362700" y="3197225"/>
            <a:ext cx="9525" cy="782638"/>
          </a:xfrm>
          <a:prstGeom prst="line">
            <a:avLst/>
          </a:prstGeom>
          <a:noFill/>
          <a:ln w="9525" cap="rnd">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0" name="Line 26"/>
          <p:cNvSpPr>
            <a:spLocks noChangeShapeType="1"/>
          </p:cNvSpPr>
          <p:nvPr/>
        </p:nvSpPr>
        <p:spPr bwMode="auto">
          <a:xfrm flipH="1">
            <a:off x="6269038" y="4038600"/>
            <a:ext cx="1587" cy="492125"/>
          </a:xfrm>
          <a:prstGeom prst="line">
            <a:avLst/>
          </a:prstGeom>
          <a:noFill/>
          <a:ln w="9525" cap="rnd">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1" name="Line 27"/>
          <p:cNvSpPr>
            <a:spLocks noChangeShapeType="1"/>
          </p:cNvSpPr>
          <p:nvPr/>
        </p:nvSpPr>
        <p:spPr bwMode="auto">
          <a:xfrm flipV="1">
            <a:off x="5832475" y="4592638"/>
            <a:ext cx="382588" cy="127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Rectangle 26"/>
          <p:cNvSpPr/>
          <p:nvPr/>
        </p:nvSpPr>
        <p:spPr>
          <a:xfrm>
            <a:off x="457200" y="6183898"/>
            <a:ext cx="8229600" cy="338554"/>
          </a:xfrm>
          <a:prstGeom prst="rect">
            <a:avLst/>
          </a:prstGeom>
          <a:ln>
            <a:solidFill>
              <a:schemeClr val="tx1"/>
            </a:solidFill>
          </a:ln>
        </p:spPr>
        <p:txBody>
          <a:bodyPr wrap="square">
            <a:spAutoFit/>
          </a:bodyPr>
          <a:lstStyle/>
          <a:p>
            <a:pPr algn="just"/>
            <a:r>
              <a:rPr lang="en-US" sz="1600" dirty="0" smtClean="0">
                <a:solidFill>
                  <a:srgbClr val="000000"/>
                </a:solidFill>
                <a:latin typeface="Times New Roman" panose="02020603050405020304" pitchFamily="18" charset="0"/>
                <a:cs typeface="Times New Roman" panose="02020603050405020304" pitchFamily="18" charset="0"/>
              </a:rPr>
              <a:t>E. </a:t>
            </a:r>
            <a:r>
              <a:rPr lang="en-US" sz="1600" dirty="0" err="1">
                <a:solidFill>
                  <a:srgbClr val="000000"/>
                </a:solidFill>
                <a:latin typeface="Times New Roman" panose="02020603050405020304" pitchFamily="18" charset="0"/>
                <a:cs typeface="Times New Roman" panose="02020603050405020304" pitchFamily="18" charset="0"/>
              </a:rPr>
              <a:t>Dellis</a:t>
            </a:r>
            <a:r>
              <a:rPr lang="en-US" sz="1600" dirty="0">
                <a:solidFill>
                  <a:srgbClr val="000000"/>
                </a:solidFill>
                <a:latin typeface="Times New Roman" panose="02020603050405020304" pitchFamily="18" charset="0"/>
                <a:cs typeface="Times New Roman" panose="02020603050405020304" pitchFamily="18" charset="0"/>
              </a:rPr>
              <a:t> and </a:t>
            </a:r>
            <a:r>
              <a:rPr lang="en-US" sz="1600" dirty="0" smtClean="0">
                <a:solidFill>
                  <a:srgbClr val="000000"/>
                </a:solidFill>
                <a:latin typeface="Times New Roman" panose="02020603050405020304" pitchFamily="18" charset="0"/>
                <a:cs typeface="Times New Roman" panose="02020603050405020304" pitchFamily="18" charset="0"/>
              </a:rPr>
              <a:t>B. </a:t>
            </a:r>
            <a:r>
              <a:rPr lang="en-US" sz="1600" dirty="0">
                <a:solidFill>
                  <a:srgbClr val="000000"/>
                </a:solidFill>
                <a:latin typeface="Times New Roman" panose="02020603050405020304" pitchFamily="18" charset="0"/>
                <a:cs typeface="Times New Roman" panose="02020603050405020304" pitchFamily="18" charset="0"/>
              </a:rPr>
              <a:t>Seeger</a:t>
            </a:r>
            <a:r>
              <a:rPr lang="en-US" sz="1600" dirty="0" smtClean="0">
                <a:solidFill>
                  <a:srgbClr val="000000"/>
                </a:solidFill>
                <a:latin typeface="Times New Roman" panose="02020603050405020304" pitchFamily="18" charset="0"/>
                <a:cs typeface="Times New Roman" panose="02020603050405020304" pitchFamily="18" charset="0"/>
              </a:rPr>
              <a:t>. </a:t>
            </a:r>
            <a:r>
              <a:rPr lang="en-US" sz="1600" dirty="0">
                <a:solidFill>
                  <a:srgbClr val="000000"/>
                </a:solidFill>
                <a:latin typeface="Times New Roman" panose="02020603050405020304" pitchFamily="18" charset="0"/>
                <a:cs typeface="Times New Roman" panose="02020603050405020304" pitchFamily="18" charset="0"/>
              </a:rPr>
              <a:t>Efficient </a:t>
            </a:r>
            <a:r>
              <a:rPr lang="en-US" sz="1600" dirty="0" smtClean="0">
                <a:solidFill>
                  <a:srgbClr val="000000"/>
                </a:solidFill>
                <a:latin typeface="Times New Roman" panose="02020603050405020304" pitchFamily="18" charset="0"/>
                <a:cs typeface="Times New Roman" panose="02020603050405020304" pitchFamily="18" charset="0"/>
              </a:rPr>
              <a:t>Computation </a:t>
            </a:r>
            <a:r>
              <a:rPr lang="en-US" sz="1600" dirty="0">
                <a:solidFill>
                  <a:srgbClr val="000000"/>
                </a:solidFill>
                <a:latin typeface="Times New Roman" panose="02020603050405020304" pitchFamily="18" charset="0"/>
                <a:cs typeface="Times New Roman" panose="02020603050405020304" pitchFamily="18" charset="0"/>
              </a:rPr>
              <a:t>of </a:t>
            </a:r>
            <a:r>
              <a:rPr lang="en-US" sz="1600" dirty="0" smtClean="0">
                <a:solidFill>
                  <a:srgbClr val="000000"/>
                </a:solidFill>
                <a:latin typeface="Times New Roman" panose="02020603050405020304" pitchFamily="18" charset="0"/>
                <a:cs typeface="Times New Roman" panose="02020603050405020304" pitchFamily="18" charset="0"/>
              </a:rPr>
              <a:t>Reverse Skyline Queries</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smtClean="0">
                <a:solidFill>
                  <a:srgbClr val="000000"/>
                </a:solidFill>
                <a:latin typeface="Times New Roman" panose="02020603050405020304" pitchFamily="18" charset="0"/>
                <a:cs typeface="Times New Roman" panose="02020603050405020304" pitchFamily="18" charset="0"/>
              </a:rPr>
              <a:t>In </a:t>
            </a:r>
            <a:r>
              <a:rPr lang="en-US" sz="1600" i="1" dirty="0" smtClean="0">
                <a:solidFill>
                  <a:srgbClr val="000000"/>
                </a:solidFill>
                <a:latin typeface="Times New Roman" panose="02020603050405020304" pitchFamily="18" charset="0"/>
                <a:cs typeface="Times New Roman" panose="02020603050405020304" pitchFamily="18" charset="0"/>
              </a:rPr>
              <a:t>VLDB</a:t>
            </a:r>
            <a:r>
              <a:rPr lang="en-US" sz="1600" dirty="0" smtClean="0">
                <a:solidFill>
                  <a:srgbClr val="000000"/>
                </a:solidFill>
                <a:latin typeface="Times New Roman" panose="02020603050405020304" pitchFamily="18" charset="0"/>
                <a:cs typeface="Times New Roman" panose="02020603050405020304" pitchFamily="18" charset="0"/>
              </a:rPr>
              <a:t>, 2007. </a:t>
            </a:r>
            <a:endParaRPr lang="en-US" sz="1600" dirty="0">
              <a:latin typeface="Times New Roman" panose="02020603050405020304" pitchFamily="18" charset="0"/>
              <a:cs typeface="Times New Roman" panose="02020603050405020304" pitchFamily="18" charset="0"/>
            </a:endParaRPr>
          </a:p>
        </p:txBody>
      </p:sp>
      <p:sp>
        <p:nvSpPr>
          <p:cNvPr id="11280" name="Text Box 16"/>
          <p:cNvSpPr txBox="1">
            <a:spLocks noChangeArrowheads="1"/>
          </p:cNvSpPr>
          <p:nvPr/>
        </p:nvSpPr>
        <p:spPr bwMode="auto">
          <a:xfrm>
            <a:off x="5834063" y="3124200"/>
            <a:ext cx="1295400" cy="29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a:r>
              <a:rPr lang="en-US" altLang="zh-CN" b="1" i="1" dirty="0">
                <a:solidFill>
                  <a:srgbClr val="FF0000"/>
                </a:solidFill>
                <a:latin typeface="Times New Roman" panose="02020603050405020304" pitchFamily="18" charset="0"/>
                <a:ea typeface="宋体" panose="02010600030101010101" pitchFamily="2" charset="-122"/>
              </a:rPr>
              <a:t>new model q</a:t>
            </a:r>
          </a:p>
        </p:txBody>
      </p:sp>
      <p:sp>
        <p:nvSpPr>
          <p:cNvPr id="11279" name="Line 15"/>
          <p:cNvSpPr>
            <a:spLocks noChangeShapeType="1"/>
          </p:cNvSpPr>
          <p:nvPr/>
        </p:nvSpPr>
        <p:spPr bwMode="auto">
          <a:xfrm flipH="1">
            <a:off x="6181725" y="3429000"/>
            <a:ext cx="295275" cy="304800"/>
          </a:xfrm>
          <a:prstGeom prst="line">
            <a:avLst/>
          </a:prstGeom>
          <a:noFill/>
          <a:ln w="28575">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8689626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7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2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276"/>
                                        </p:tgtEl>
                                        <p:attrNameLst>
                                          <p:attrName>style.visibility</p:attrName>
                                        </p:attrNameLst>
                                      </p:cBhvr>
                                      <p:to>
                                        <p:strVal val="visible"/>
                                      </p:to>
                                    </p:set>
                                  </p:childTnLst>
                                </p:cTn>
                              </p:par>
                            </p:childTnLst>
                          </p:cTn>
                        </p:par>
                        <p:par>
                          <p:cTn id="11" fill="hold" nodeType="afterGroup">
                            <p:stCondLst>
                              <p:cond delay="0"/>
                            </p:stCondLst>
                            <p:childTnLst>
                              <p:par>
                                <p:cTn id="12" presetID="9" presetClass="entr" presetSubtype="0" fill="hold" grpId="0" nodeType="afterEffect">
                                  <p:stCondLst>
                                    <p:cond delay="0"/>
                                  </p:stCondLst>
                                  <p:childTnLst>
                                    <p:set>
                                      <p:cBhvr>
                                        <p:cTn id="13" dur="1" fill="hold">
                                          <p:stCondLst>
                                            <p:cond delay="0"/>
                                          </p:stCondLst>
                                        </p:cTn>
                                        <p:tgtEl>
                                          <p:spTgt spid="11271"/>
                                        </p:tgtEl>
                                        <p:attrNameLst>
                                          <p:attrName>style.visibility</p:attrName>
                                        </p:attrNameLst>
                                      </p:cBhvr>
                                      <p:to>
                                        <p:strVal val="visible"/>
                                      </p:to>
                                    </p:set>
                                    <p:animEffect transition="in" filter="dissolve">
                                      <p:cBhvr>
                                        <p:cTn id="14" dur="1000"/>
                                        <p:tgtEl>
                                          <p:spTgt spid="11271"/>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11273"/>
                                        </p:tgtEl>
                                        <p:attrNameLst>
                                          <p:attrName>style.visibility</p:attrName>
                                        </p:attrNameLst>
                                      </p:cBhvr>
                                      <p:to>
                                        <p:strVal val="visible"/>
                                      </p:to>
                                    </p:set>
                                    <p:animEffect transition="in" filter="dissolve">
                                      <p:cBhvr>
                                        <p:cTn id="17" dur="500"/>
                                        <p:tgtEl>
                                          <p:spTgt spid="11273"/>
                                        </p:tgtEl>
                                      </p:cBhvr>
                                    </p:animEffect>
                                  </p:childTnLst>
                                </p:cTn>
                              </p:par>
                              <p:par>
                                <p:cTn id="18" presetID="3" presetClass="emph" presetSubtype="2" fill="hold" nodeType="withEffect">
                                  <p:stCondLst>
                                    <p:cond delay="0"/>
                                  </p:stCondLst>
                                  <p:childTnLst>
                                    <p:animClr clrSpc="rgb" dir="cw">
                                      <p:cBhvr override="childStyle">
                                        <p:cTn id="19" dur="500" fill="hold"/>
                                        <p:tgtEl>
                                          <p:spTgt spid="11277">
                                            <p:txEl>
                                              <p:pRg st="0" end="0"/>
                                            </p:txEl>
                                          </p:spTgt>
                                        </p:tgtEl>
                                        <p:attrNameLst>
                                          <p:attrName>style.color</p:attrName>
                                        </p:attrNameLst>
                                      </p:cBhvr>
                                      <p:to>
                                        <a:srgbClr val="FF00FF"/>
                                      </p:to>
                                    </p:animClr>
                                  </p:childTnLst>
                                </p:cTn>
                              </p:par>
                              <p:par>
                                <p:cTn id="20" presetID="4" presetClass="emph" presetSubtype="2" fill="hold" nodeType="withEffect">
                                  <p:stCondLst>
                                    <p:cond delay="0"/>
                                  </p:stCondLst>
                                  <p:childTnLst>
                                    <p:anim to="1.5" calcmode="lin" valueType="num">
                                      <p:cBhvr override="childStyle">
                                        <p:cTn id="21" dur="500" fill="hold"/>
                                        <p:tgtEl>
                                          <p:spTgt spid="11277">
                                            <p:txEl>
                                              <p:pRg st="0" end="0"/>
                                            </p:txEl>
                                          </p:spTgt>
                                        </p:tgtEl>
                                        <p:attrNameLst>
                                          <p:attrName>style.fontSize</p:attrName>
                                        </p:attrNameLst>
                                      </p:cBhvr>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281"/>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1282"/>
                                        </p:tgtEl>
                                        <p:attrNameLst>
                                          <p:attrName>style.visibility</p:attrName>
                                        </p:attrNameLst>
                                      </p:cBhvr>
                                      <p:to>
                                        <p:strVal val="visible"/>
                                      </p:to>
                                    </p:set>
                                  </p:childTnLst>
                                </p:cTn>
                              </p:par>
                            </p:childTnLst>
                          </p:cTn>
                        </p:par>
                        <p:par>
                          <p:cTn id="28" fill="hold" nodeType="afterGroup">
                            <p:stCondLst>
                              <p:cond delay="0"/>
                            </p:stCondLst>
                            <p:childTnLst>
                              <p:par>
                                <p:cTn id="29" presetID="1" presetClass="entr" presetSubtype="0" fill="hold" nodeType="afterEffect">
                                  <p:stCondLst>
                                    <p:cond delay="0"/>
                                  </p:stCondLst>
                                  <p:childTnLst>
                                    <p:set>
                                      <p:cBhvr>
                                        <p:cTn id="3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28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285"/>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28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28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28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28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29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291"/>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278"/>
                                        </p:tgtEl>
                                        <p:attrNameLst>
                                          <p:attrName>style.visibility</p:attrName>
                                        </p:attrNameLst>
                                      </p:cBhvr>
                                      <p:to>
                                        <p:strVal val="visible"/>
                                      </p:to>
                                    </p:set>
                                  </p:childTnLst>
                                </p:cTn>
                              </p:par>
                              <p:par>
                                <p:cTn id="63" presetID="3" presetClass="entr" presetSubtype="10" fill="hold" grpId="0" nodeType="withEffect">
                                  <p:stCondLst>
                                    <p:cond delay="0"/>
                                  </p:stCondLst>
                                  <p:childTnLst>
                                    <p:set>
                                      <p:cBhvr>
                                        <p:cTn id="64" dur="1" fill="hold">
                                          <p:stCondLst>
                                            <p:cond delay="0"/>
                                          </p:stCondLst>
                                        </p:cTn>
                                        <p:tgtEl>
                                          <p:spTgt spid="11279"/>
                                        </p:tgtEl>
                                        <p:attrNameLst>
                                          <p:attrName>style.visibility</p:attrName>
                                        </p:attrNameLst>
                                      </p:cBhvr>
                                      <p:to>
                                        <p:strVal val="visible"/>
                                      </p:to>
                                    </p:set>
                                    <p:animEffect transition="in" filter="blinds(horizontal)">
                                      <p:cBhvr>
                                        <p:cTn id="65" dur="500"/>
                                        <p:tgtEl>
                                          <p:spTgt spid="11279"/>
                                        </p:tgtEl>
                                      </p:cBhvr>
                                    </p:animEffect>
                                  </p:childTnLst>
                                </p:cTn>
                              </p:par>
                              <p:par>
                                <p:cTn id="66" presetID="1" presetClass="entr" presetSubtype="0" fill="hold" grpId="0" nodeType="withEffect">
                                  <p:stCondLst>
                                    <p:cond delay="0"/>
                                  </p:stCondLst>
                                  <p:childTnLst>
                                    <p:set>
                                      <p:cBhvr>
                                        <p:cTn id="67" dur="1" fill="hold">
                                          <p:stCondLst>
                                            <p:cond delay="0"/>
                                          </p:stCondLst>
                                        </p:cTn>
                                        <p:tgtEl>
                                          <p:spTgt spid="112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 grpId="0" animBg="1"/>
      <p:bldP spid="11273" grpId="0" animBg="1"/>
      <p:bldP spid="11274" grpId="0" animBg="1"/>
      <p:bldP spid="11275" grpId="0" animBg="1"/>
      <p:bldP spid="11276" grpId="0"/>
      <p:bldP spid="11278" grpId="0" animBg="1"/>
      <p:bldP spid="11281" grpId="0" animBg="1"/>
      <p:bldP spid="11282" grpId="0" animBg="1"/>
      <p:bldP spid="11284" grpId="0" animBg="1"/>
      <p:bldP spid="11285" grpId="0" animBg="1"/>
      <p:bldP spid="11286" grpId="0" animBg="1"/>
      <p:bldP spid="11287" grpId="0" animBg="1"/>
      <p:bldP spid="11288" grpId="0" animBg="1"/>
      <p:bldP spid="11289" grpId="0" animBg="1"/>
      <p:bldP spid="11290" grpId="0" animBg="1"/>
      <p:bldP spid="11291" grpId="0" animBg="1"/>
      <p:bldP spid="11280" grpId="0"/>
      <p:bldP spid="1127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fontScale="90000"/>
          </a:bodyPr>
          <a:lstStyle/>
          <a:p>
            <a:pPr algn="just"/>
            <a:r>
              <a:rPr lang="en-US" altLang="en-US" dirty="0" smtClean="0">
                <a:latin typeface="Times New Roman" panose="02020603050405020304" pitchFamily="18" charset="0"/>
                <a:cs typeface="Times New Roman" panose="02020603050405020304" pitchFamily="18" charset="0"/>
              </a:rPr>
              <a:t>Problem Definition of Reverse Skyline Query</a:t>
            </a:r>
          </a:p>
        </p:txBody>
      </p:sp>
      <p:sp>
        <p:nvSpPr>
          <p:cNvPr id="12291" name="Content Placeholder 2"/>
          <p:cNvSpPr>
            <a:spLocks noGrp="1"/>
          </p:cNvSpPr>
          <p:nvPr>
            <p:ph idx="1"/>
          </p:nvPr>
        </p:nvSpPr>
        <p:spPr/>
        <p:txBody>
          <a:bodyPr>
            <a:normAutofit/>
          </a:bodyPr>
          <a:lstStyle/>
          <a:p>
            <a:pPr algn="just">
              <a:defRPr/>
            </a:pPr>
            <a:r>
              <a:rPr lang="en-US" altLang="en-US" sz="2800" dirty="0">
                <a:latin typeface="Times New Roman" panose="02020603050405020304" pitchFamily="18" charset="0"/>
                <a:cs typeface="Times New Roman" panose="02020603050405020304" pitchFamily="18" charset="0"/>
              </a:rPr>
              <a:t>Let </a:t>
            </a:r>
            <a:r>
              <a:rPr lang="en-US" altLang="en-US" sz="2800" i="1" dirty="0">
                <a:latin typeface="Times New Roman" panose="02020603050405020304" pitchFamily="18" charset="0"/>
                <a:cs typeface="Times New Roman" panose="02020603050405020304" pitchFamily="18" charset="0"/>
              </a:rPr>
              <a:t>P</a:t>
            </a:r>
            <a:r>
              <a:rPr lang="en-US" altLang="en-US" sz="2800" dirty="0">
                <a:latin typeface="Times New Roman" panose="02020603050405020304" pitchFamily="18" charset="0"/>
                <a:cs typeface="Times New Roman" panose="02020603050405020304" pitchFamily="18" charset="0"/>
              </a:rPr>
              <a:t> be a </a:t>
            </a:r>
            <a:r>
              <a:rPr lang="en-US" altLang="en-US" sz="2800" i="1" dirty="0">
                <a:latin typeface="Times New Roman" panose="02020603050405020304" pitchFamily="18" charset="0"/>
                <a:cs typeface="Times New Roman" panose="02020603050405020304" pitchFamily="18" charset="0"/>
              </a:rPr>
              <a:t>d</a:t>
            </a:r>
            <a:r>
              <a:rPr lang="en-US" altLang="en-US" sz="2800" dirty="0">
                <a:latin typeface="Times New Roman" panose="02020603050405020304" pitchFamily="18" charset="0"/>
                <a:cs typeface="Times New Roman" panose="02020603050405020304" pitchFamily="18" charset="0"/>
              </a:rPr>
              <a:t>-dimensional data </a:t>
            </a:r>
            <a:r>
              <a:rPr lang="en-US" altLang="en-US" sz="2800" dirty="0" smtClean="0">
                <a:latin typeface="Times New Roman" panose="02020603050405020304" pitchFamily="18" charset="0"/>
                <a:cs typeface="Times New Roman" panose="02020603050405020304" pitchFamily="18" charset="0"/>
              </a:rPr>
              <a:t>set</a:t>
            </a:r>
          </a:p>
          <a:p>
            <a:pPr algn="just">
              <a:defRPr/>
            </a:pPr>
            <a:r>
              <a:rPr lang="en-US" altLang="en-US" sz="2800" dirty="0" smtClean="0">
                <a:latin typeface="Times New Roman" panose="02020603050405020304" pitchFamily="18" charset="0"/>
                <a:cs typeface="Times New Roman" panose="02020603050405020304" pitchFamily="18" charset="0"/>
              </a:rPr>
              <a:t>Given a </a:t>
            </a:r>
            <a:r>
              <a:rPr lang="en-US" altLang="en-US" sz="2800" dirty="0">
                <a:latin typeface="Times New Roman" panose="02020603050405020304" pitchFamily="18" charset="0"/>
                <a:cs typeface="Times New Roman" panose="02020603050405020304" pitchFamily="18" charset="0"/>
              </a:rPr>
              <a:t>query point </a:t>
            </a:r>
            <a:r>
              <a:rPr lang="en-US" altLang="en-US" sz="2800" i="1" dirty="0" smtClean="0">
                <a:latin typeface="Times New Roman" panose="02020603050405020304" pitchFamily="18" charset="0"/>
                <a:cs typeface="Times New Roman" panose="02020603050405020304" pitchFamily="18" charset="0"/>
              </a:rPr>
              <a:t>q</a:t>
            </a:r>
            <a:r>
              <a:rPr lang="en-US" altLang="en-US" sz="2800" dirty="0" smtClean="0">
                <a:latin typeface="Times New Roman" panose="02020603050405020304" pitchFamily="18" charset="0"/>
                <a:cs typeface="Times New Roman" panose="02020603050405020304" pitchFamily="18" charset="0"/>
              </a:rPr>
              <a:t>, a </a:t>
            </a:r>
            <a:r>
              <a:rPr lang="en-US" altLang="en-US" sz="2800" i="1" dirty="0" smtClean="0">
                <a:latin typeface="Times New Roman" panose="02020603050405020304" pitchFamily="18" charset="0"/>
                <a:cs typeface="Times New Roman" panose="02020603050405020304" pitchFamily="18" charset="0"/>
              </a:rPr>
              <a:t>reverse skyline query </a:t>
            </a:r>
            <a:r>
              <a:rPr lang="en-US" altLang="en-US" sz="2800" dirty="0" smtClean="0">
                <a:latin typeface="Times New Roman" panose="02020603050405020304" pitchFamily="18" charset="0"/>
                <a:cs typeface="Times New Roman" panose="02020603050405020304" pitchFamily="18" charset="0"/>
              </a:rPr>
              <a:t>(</a:t>
            </a:r>
            <a:r>
              <a:rPr lang="en-US" altLang="en-US" sz="2800" dirty="0">
                <a:latin typeface="Times New Roman" panose="02020603050405020304" pitchFamily="18" charset="0"/>
                <a:cs typeface="Times New Roman" panose="02020603050405020304" pitchFamily="18" charset="0"/>
              </a:rPr>
              <a:t>RSQ) according to the query point </a:t>
            </a:r>
            <a:r>
              <a:rPr lang="en-US" altLang="en-US" sz="2800" i="1" dirty="0">
                <a:latin typeface="Times New Roman" panose="02020603050405020304" pitchFamily="18" charset="0"/>
                <a:cs typeface="Times New Roman" panose="02020603050405020304" pitchFamily="18" charset="0"/>
              </a:rPr>
              <a:t>q</a:t>
            </a:r>
            <a:r>
              <a:rPr lang="en-US" altLang="en-US" sz="2800" dirty="0">
                <a:latin typeface="Times New Roman" panose="02020603050405020304" pitchFamily="18" charset="0"/>
                <a:cs typeface="Times New Roman" panose="02020603050405020304" pitchFamily="18" charset="0"/>
              </a:rPr>
              <a:t> retrieves all </a:t>
            </a:r>
            <a:r>
              <a:rPr lang="en-US" altLang="en-US" sz="2800" dirty="0" smtClean="0">
                <a:latin typeface="Times New Roman" panose="02020603050405020304" pitchFamily="18" charset="0"/>
                <a:cs typeface="Times New Roman" panose="02020603050405020304" pitchFamily="18" charset="0"/>
              </a:rPr>
              <a:t>points </a:t>
            </a:r>
            <a:r>
              <a:rPr lang="en-US" altLang="en-US" sz="2800" i="1" dirty="0" smtClean="0">
                <a:latin typeface="Times New Roman" panose="02020603050405020304" pitchFamily="18" charset="0"/>
                <a:cs typeface="Times New Roman" panose="02020603050405020304" pitchFamily="18" charset="0"/>
              </a:rPr>
              <a:t>p</a:t>
            </a:r>
            <a:r>
              <a:rPr lang="en-US" altLang="en-US" sz="2800" baseline="-25000" dirty="0" smtClean="0">
                <a:latin typeface="Times New Roman" panose="02020603050405020304" pitchFamily="18" charset="0"/>
                <a:cs typeface="Times New Roman" panose="02020603050405020304" pitchFamily="18" charset="0"/>
              </a:rPr>
              <a:t>1</a:t>
            </a:r>
            <a:r>
              <a:rPr lang="en-US" altLang="en-US" sz="2800" dirty="0" smtClean="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 </a:t>
            </a:r>
            <a:r>
              <a:rPr lang="en-US" altLang="en-US" sz="2800" i="1" dirty="0">
                <a:latin typeface="Times New Roman" panose="02020603050405020304" pitchFamily="18" charset="0"/>
                <a:cs typeface="Times New Roman" panose="02020603050405020304" pitchFamily="18" charset="0"/>
              </a:rPr>
              <a:t>P</a:t>
            </a:r>
            <a:r>
              <a:rPr lang="en-US" altLang="en-US" sz="2800" dirty="0">
                <a:latin typeface="Times New Roman" panose="02020603050405020304" pitchFamily="18" charset="0"/>
                <a:cs typeface="Times New Roman" panose="02020603050405020304" pitchFamily="18" charset="0"/>
              </a:rPr>
              <a:t> where </a:t>
            </a:r>
            <a:r>
              <a:rPr lang="en-US" altLang="en-US" sz="2800" i="1" dirty="0">
                <a:latin typeface="Times New Roman" panose="02020603050405020304" pitchFamily="18" charset="0"/>
                <a:cs typeface="Times New Roman" panose="02020603050405020304" pitchFamily="18" charset="0"/>
              </a:rPr>
              <a:t>q</a:t>
            </a:r>
            <a:r>
              <a:rPr lang="en-US" altLang="en-US" sz="2800" dirty="0">
                <a:latin typeface="Times New Roman" panose="02020603050405020304" pitchFamily="18" charset="0"/>
                <a:cs typeface="Times New Roman" panose="02020603050405020304" pitchFamily="18" charset="0"/>
              </a:rPr>
              <a:t> is in the </a:t>
            </a:r>
            <a:r>
              <a:rPr lang="en-US" altLang="en-US" sz="2800" i="1" dirty="0">
                <a:latin typeface="Times New Roman" panose="02020603050405020304" pitchFamily="18" charset="0"/>
                <a:cs typeface="Times New Roman" panose="02020603050405020304" pitchFamily="18" charset="0"/>
              </a:rPr>
              <a:t>dynamic skyline </a:t>
            </a:r>
            <a:r>
              <a:rPr lang="en-US" altLang="en-US" sz="2800" dirty="0">
                <a:latin typeface="Times New Roman" panose="02020603050405020304" pitchFamily="18" charset="0"/>
                <a:cs typeface="Times New Roman" panose="02020603050405020304" pitchFamily="18" charset="0"/>
              </a:rPr>
              <a:t>of </a:t>
            </a:r>
            <a:r>
              <a:rPr lang="en-US" altLang="en-US" sz="2800" i="1" dirty="0">
                <a:latin typeface="Times New Roman" panose="02020603050405020304" pitchFamily="18" charset="0"/>
                <a:cs typeface="Times New Roman" panose="02020603050405020304" pitchFamily="18" charset="0"/>
              </a:rPr>
              <a:t>p</a:t>
            </a:r>
            <a:r>
              <a:rPr lang="en-US" altLang="en-US" sz="2800" baseline="-25000" dirty="0">
                <a:latin typeface="Times New Roman" panose="02020603050405020304" pitchFamily="18" charset="0"/>
                <a:cs typeface="Times New Roman" panose="02020603050405020304" pitchFamily="18" charset="0"/>
              </a:rPr>
              <a:t>1</a:t>
            </a:r>
            <a:r>
              <a:rPr lang="en-US" altLang="en-US" sz="2800" dirty="0">
                <a:latin typeface="Times New Roman" panose="02020603050405020304" pitchFamily="18" charset="0"/>
                <a:cs typeface="Times New Roman" panose="02020603050405020304" pitchFamily="18" charset="0"/>
              </a:rPr>
              <a:t>. </a:t>
            </a:r>
            <a:endParaRPr lang="en-US" altLang="en-US" sz="2800" dirty="0" smtClean="0">
              <a:latin typeface="Times New Roman" panose="02020603050405020304" pitchFamily="18" charset="0"/>
              <a:cs typeface="Times New Roman" panose="02020603050405020304" pitchFamily="18" charset="0"/>
            </a:endParaRPr>
          </a:p>
          <a:p>
            <a:pPr algn="just">
              <a:defRPr/>
            </a:pPr>
            <a:r>
              <a:rPr lang="en-US" altLang="en-US" sz="2800" dirty="0" smtClean="0">
                <a:latin typeface="Times New Roman" panose="02020603050405020304" pitchFamily="18" charset="0"/>
                <a:cs typeface="Times New Roman" panose="02020603050405020304" pitchFamily="18" charset="0"/>
              </a:rPr>
              <a:t>Formally</a:t>
            </a:r>
            <a:r>
              <a:rPr lang="en-US" altLang="en-US" sz="2800" dirty="0">
                <a:latin typeface="Times New Roman" panose="02020603050405020304" pitchFamily="18" charset="0"/>
                <a:cs typeface="Times New Roman" panose="02020603050405020304" pitchFamily="18" charset="0"/>
              </a:rPr>
              <a:t>, </a:t>
            </a:r>
            <a:r>
              <a:rPr lang="en-US" altLang="en-US" sz="2800" dirty="0" smtClean="0">
                <a:latin typeface="Times New Roman" panose="02020603050405020304" pitchFamily="18" charset="0"/>
                <a:cs typeface="Times New Roman" panose="02020603050405020304" pitchFamily="18" charset="0"/>
              </a:rPr>
              <a:t>a point </a:t>
            </a:r>
            <a:r>
              <a:rPr lang="en-US" altLang="en-US" sz="2800" i="1" dirty="0">
                <a:latin typeface="Times New Roman" panose="02020603050405020304" pitchFamily="18" charset="0"/>
                <a:cs typeface="Times New Roman" panose="02020603050405020304" pitchFamily="18" charset="0"/>
              </a:rPr>
              <a:t>p</a:t>
            </a:r>
            <a:r>
              <a:rPr lang="en-US" altLang="en-US" sz="2800" baseline="-25000" dirty="0">
                <a:latin typeface="Times New Roman" panose="02020603050405020304" pitchFamily="18" charset="0"/>
                <a:cs typeface="Times New Roman" panose="02020603050405020304" pitchFamily="18" charset="0"/>
              </a:rPr>
              <a:t>1</a:t>
            </a:r>
            <a:r>
              <a:rPr lang="en-US" altLang="en-US" sz="2800" dirty="0">
                <a:latin typeface="Times New Roman" panose="02020603050405020304" pitchFamily="18" charset="0"/>
                <a:cs typeface="Times New Roman" panose="02020603050405020304" pitchFamily="18" charset="0"/>
              </a:rPr>
              <a:t> ∈ </a:t>
            </a:r>
            <a:r>
              <a:rPr lang="en-US" altLang="en-US" sz="2800" i="1" dirty="0">
                <a:latin typeface="Times New Roman" panose="02020603050405020304" pitchFamily="18" charset="0"/>
                <a:cs typeface="Times New Roman" panose="02020603050405020304" pitchFamily="18" charset="0"/>
              </a:rPr>
              <a:t>P</a:t>
            </a:r>
            <a:r>
              <a:rPr lang="en-US" altLang="en-US" sz="2800" dirty="0">
                <a:latin typeface="Times New Roman" panose="02020603050405020304" pitchFamily="18" charset="0"/>
                <a:cs typeface="Times New Roman" panose="02020603050405020304" pitchFamily="18" charset="0"/>
              </a:rPr>
              <a:t> is a </a:t>
            </a:r>
            <a:r>
              <a:rPr lang="en-US" altLang="en-US" sz="2800" b="1" i="1" u="sng" dirty="0">
                <a:latin typeface="Times New Roman" panose="02020603050405020304" pitchFamily="18" charset="0"/>
                <a:cs typeface="Times New Roman" panose="02020603050405020304" pitchFamily="18" charset="0"/>
              </a:rPr>
              <a:t>reverse skyline</a:t>
            </a:r>
            <a:r>
              <a:rPr lang="en-US" altLang="en-US" sz="2800" b="1" i="1" dirty="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point of </a:t>
            </a:r>
            <a:r>
              <a:rPr lang="en-US" altLang="en-US" sz="2800" i="1" dirty="0">
                <a:latin typeface="Times New Roman" panose="02020603050405020304" pitchFamily="18" charset="0"/>
                <a:cs typeface="Times New Roman" panose="02020603050405020304" pitchFamily="18" charset="0"/>
              </a:rPr>
              <a:t>q</a:t>
            </a:r>
            <a:r>
              <a:rPr lang="en-US" altLang="en-US" sz="2800" dirty="0">
                <a:latin typeface="Times New Roman" panose="02020603050405020304" pitchFamily="18" charset="0"/>
                <a:cs typeface="Times New Roman" panose="02020603050405020304" pitchFamily="18" charset="0"/>
              </a:rPr>
              <a:t> ∈ </a:t>
            </a:r>
            <a:r>
              <a:rPr lang="en-US" altLang="en-US" sz="2800" i="1" dirty="0" smtClean="0">
                <a:latin typeface="Times New Roman" panose="02020603050405020304" pitchFamily="18" charset="0"/>
                <a:cs typeface="Times New Roman" panose="02020603050405020304" pitchFamily="18" charset="0"/>
              </a:rPr>
              <a:t>P</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iff</a:t>
            </a:r>
            <a:r>
              <a:rPr lang="en-US" altLang="en-US" sz="2800" dirty="0" smtClean="0">
                <a:latin typeface="Times New Roman" panose="02020603050405020304" pitchFamily="18" charset="0"/>
                <a:cs typeface="Times New Roman" panose="02020603050405020304" pitchFamily="18" charset="0"/>
              </a:rPr>
              <a:t> </a:t>
            </a:r>
            <a:r>
              <a:rPr lang="en-US" altLang="en-US" sz="28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i="1" dirty="0" smtClean="0">
                <a:latin typeface="Times New Roman" panose="02020603050405020304" pitchFamily="18" charset="0"/>
                <a:cs typeface="Times New Roman" panose="02020603050405020304" pitchFamily="18" charset="0"/>
              </a:rPr>
              <a:t>p</a:t>
            </a:r>
            <a:r>
              <a:rPr lang="en-US" altLang="en-US" sz="2800" baseline="-25000" dirty="0" smtClean="0">
                <a:latin typeface="Times New Roman" panose="02020603050405020304" pitchFamily="18" charset="0"/>
                <a:cs typeface="Times New Roman" panose="02020603050405020304" pitchFamily="18" charset="0"/>
              </a:rPr>
              <a:t>2</a:t>
            </a:r>
            <a:r>
              <a:rPr lang="en-US" altLang="en-US" sz="2800" dirty="0" smtClean="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 </a:t>
            </a:r>
            <a:r>
              <a:rPr lang="en-US" altLang="en-US" sz="2800" i="1" dirty="0" smtClean="0">
                <a:latin typeface="Times New Roman" panose="02020603050405020304" pitchFamily="18" charset="0"/>
                <a:cs typeface="Times New Roman" panose="02020603050405020304" pitchFamily="18" charset="0"/>
              </a:rPr>
              <a:t>P</a:t>
            </a:r>
            <a:r>
              <a:rPr lang="en-US" altLang="en-US" sz="2800" dirty="0" smtClean="0">
                <a:latin typeface="Times New Roman" panose="02020603050405020304" pitchFamily="18" charset="0"/>
                <a:cs typeface="Times New Roman" panose="02020603050405020304" pitchFamily="18" charset="0"/>
              </a:rPr>
              <a:t> such that:</a:t>
            </a:r>
          </a:p>
          <a:p>
            <a:pPr lvl="1" algn="just">
              <a:defRPr/>
            </a:pPr>
            <a:r>
              <a:rPr lang="en-US" altLang="en-US" sz="2400" dirty="0" smtClean="0">
                <a:latin typeface="Times New Roman" panose="02020603050405020304" pitchFamily="18" charset="0"/>
                <a:cs typeface="Times New Roman" panose="02020603050405020304" pitchFamily="18" charset="0"/>
              </a:rPr>
              <a:t>(a</a:t>
            </a:r>
            <a:r>
              <a:rPr lang="en-US" altLang="en-US" sz="2400" dirty="0">
                <a:latin typeface="Times New Roman" panose="02020603050405020304" pitchFamily="18" charset="0"/>
                <a:cs typeface="Times New Roman" panose="02020603050405020304" pitchFamily="18" charset="0"/>
              </a:rPr>
              <a:t>) for </a:t>
            </a:r>
            <a:r>
              <a:rPr lang="en-US" altLang="en-US" sz="2400" i="1" dirty="0">
                <a:latin typeface="Times New Roman" panose="02020603050405020304" pitchFamily="18" charset="0"/>
                <a:cs typeface="Times New Roman" panose="02020603050405020304" pitchFamily="18" charset="0"/>
              </a:rPr>
              <a:t>all</a:t>
            </a:r>
            <a:r>
              <a:rPr lang="en-US" altLang="en-US" sz="2400" dirty="0">
                <a:latin typeface="Times New Roman" panose="02020603050405020304" pitchFamily="18" charset="0"/>
                <a:cs typeface="Times New Roman" panose="02020603050405020304" pitchFamily="18" charset="0"/>
              </a:rPr>
              <a:t> </a:t>
            </a:r>
            <a:r>
              <a:rPr lang="en-US" altLang="en-US" sz="2400" i="1" dirty="0" err="1">
                <a:latin typeface="Times New Roman" panose="02020603050405020304" pitchFamily="18" charset="0"/>
                <a:cs typeface="Times New Roman" panose="02020603050405020304" pitchFamily="18" charset="0"/>
              </a:rPr>
              <a:t>i</a:t>
            </a:r>
            <a:r>
              <a:rPr lang="en-US" altLang="en-US" sz="2400" dirty="0">
                <a:latin typeface="Times New Roman" panose="02020603050405020304" pitchFamily="18" charset="0"/>
                <a:cs typeface="Times New Roman" panose="02020603050405020304" pitchFamily="18" charset="0"/>
              </a:rPr>
              <a:t> ∈ {1, . . . , </a:t>
            </a:r>
            <a:r>
              <a:rPr lang="en-US" altLang="en-US" sz="2400" i="1" dirty="0">
                <a:latin typeface="Times New Roman" panose="02020603050405020304" pitchFamily="18" charset="0"/>
                <a:cs typeface="Times New Roman" panose="02020603050405020304" pitchFamily="18" charset="0"/>
              </a:rPr>
              <a:t>d</a:t>
            </a:r>
            <a:r>
              <a:rPr lang="en-US" altLang="en-US" sz="2400" dirty="0">
                <a:latin typeface="Times New Roman" panose="02020603050405020304" pitchFamily="18" charset="0"/>
                <a:cs typeface="Times New Roman" panose="02020603050405020304" pitchFamily="18" charset="0"/>
              </a:rPr>
              <a:t>}: |</a:t>
            </a:r>
            <a:r>
              <a:rPr lang="en-US" altLang="en-US" sz="2400" i="1" dirty="0" smtClean="0">
                <a:latin typeface="Times New Roman" panose="02020603050405020304" pitchFamily="18" charset="0"/>
                <a:cs typeface="Times New Roman" panose="02020603050405020304" pitchFamily="18" charset="0"/>
              </a:rPr>
              <a:t>p</a:t>
            </a:r>
            <a:r>
              <a:rPr lang="en-US" altLang="en-US" sz="2400" baseline="-25000" dirty="0">
                <a:latin typeface="Times New Roman" panose="02020603050405020304" pitchFamily="18" charset="0"/>
                <a:cs typeface="Times New Roman" panose="02020603050405020304" pitchFamily="18" charset="0"/>
              </a:rPr>
              <a:t>2</a:t>
            </a:r>
            <a:r>
              <a:rPr lang="en-US" altLang="en-US" sz="2400" i="1" baseline="30000" dirty="0" smtClean="0">
                <a:latin typeface="Times New Roman" panose="02020603050405020304" pitchFamily="18" charset="0"/>
                <a:cs typeface="Times New Roman" panose="02020603050405020304" pitchFamily="18" charset="0"/>
              </a:rPr>
              <a:t>i</a:t>
            </a:r>
            <a:r>
              <a:rPr lang="en-US" altLang="en-US" sz="2400" dirty="0" smtClean="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 </a:t>
            </a:r>
            <a:r>
              <a:rPr lang="en-US" altLang="en-US" sz="2400" i="1" dirty="0" smtClean="0">
                <a:latin typeface="Times New Roman" panose="02020603050405020304" pitchFamily="18" charset="0"/>
                <a:cs typeface="Times New Roman" panose="02020603050405020304" pitchFamily="18" charset="0"/>
              </a:rPr>
              <a:t>p</a:t>
            </a:r>
            <a:r>
              <a:rPr lang="en-US" altLang="en-US" sz="2400" baseline="-25000" dirty="0">
                <a:latin typeface="Times New Roman" panose="02020603050405020304" pitchFamily="18" charset="0"/>
                <a:cs typeface="Times New Roman" panose="02020603050405020304" pitchFamily="18" charset="0"/>
              </a:rPr>
              <a:t>1</a:t>
            </a:r>
            <a:r>
              <a:rPr lang="en-US" altLang="en-US" sz="2400" i="1" baseline="30000" dirty="0" smtClean="0">
                <a:latin typeface="Times New Roman" panose="02020603050405020304" pitchFamily="18" charset="0"/>
                <a:cs typeface="Times New Roman" panose="02020603050405020304" pitchFamily="18" charset="0"/>
              </a:rPr>
              <a:t>i</a:t>
            </a:r>
            <a:r>
              <a:rPr lang="en-US" altLang="en-US" sz="2400" dirty="0" smtClean="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 |</a:t>
            </a:r>
            <a:r>
              <a:rPr lang="en-US" altLang="en-US" sz="2400" i="1" dirty="0" smtClean="0">
                <a:latin typeface="Times New Roman" panose="02020603050405020304" pitchFamily="18" charset="0"/>
                <a:cs typeface="Times New Roman" panose="02020603050405020304" pitchFamily="18" charset="0"/>
              </a:rPr>
              <a:t>q</a:t>
            </a:r>
            <a:r>
              <a:rPr lang="en-US" altLang="en-US" sz="2400" i="1" baseline="30000" dirty="0" smtClean="0">
                <a:latin typeface="Times New Roman" panose="02020603050405020304" pitchFamily="18" charset="0"/>
                <a:cs typeface="Times New Roman" panose="02020603050405020304" pitchFamily="18" charset="0"/>
              </a:rPr>
              <a:t>i</a:t>
            </a:r>
            <a:r>
              <a:rPr lang="en-US" altLang="en-US" sz="2400" dirty="0" smtClean="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 </a:t>
            </a:r>
            <a:r>
              <a:rPr lang="en-US" altLang="en-US" sz="2400" i="1" dirty="0" smtClean="0">
                <a:latin typeface="Times New Roman" panose="02020603050405020304" pitchFamily="18" charset="0"/>
                <a:cs typeface="Times New Roman" panose="02020603050405020304" pitchFamily="18" charset="0"/>
              </a:rPr>
              <a:t>p</a:t>
            </a:r>
            <a:r>
              <a:rPr lang="en-US" altLang="en-US" sz="2400" baseline="-25000" dirty="0">
                <a:latin typeface="Times New Roman" panose="02020603050405020304" pitchFamily="18" charset="0"/>
                <a:cs typeface="Times New Roman" panose="02020603050405020304" pitchFamily="18" charset="0"/>
              </a:rPr>
              <a:t>1</a:t>
            </a:r>
            <a:r>
              <a:rPr lang="en-US" altLang="en-US" sz="2400" i="1" baseline="30000" dirty="0" smtClean="0">
                <a:latin typeface="Times New Roman" panose="02020603050405020304" pitchFamily="18" charset="0"/>
                <a:cs typeface="Times New Roman" panose="02020603050405020304" pitchFamily="18" charset="0"/>
              </a:rPr>
              <a:t>i</a:t>
            </a:r>
            <a:r>
              <a:rPr lang="en-US" altLang="en-US" sz="2400" dirty="0" smtClean="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and</a:t>
            </a:r>
          </a:p>
          <a:p>
            <a:pPr lvl="1" algn="just">
              <a:defRPr/>
            </a:pPr>
            <a:r>
              <a:rPr lang="en-US" altLang="en-US" sz="2400" dirty="0">
                <a:latin typeface="Times New Roman" panose="02020603050405020304" pitchFamily="18" charset="0"/>
                <a:cs typeface="Times New Roman" panose="02020603050405020304" pitchFamily="18" charset="0"/>
              </a:rPr>
              <a:t>(b) for </a:t>
            </a:r>
            <a:r>
              <a:rPr lang="en-US" altLang="en-US" sz="2400" i="1" dirty="0">
                <a:latin typeface="Times New Roman" panose="02020603050405020304" pitchFamily="18" charset="0"/>
                <a:cs typeface="Times New Roman" panose="02020603050405020304" pitchFamily="18" charset="0"/>
              </a:rPr>
              <a:t>at least one j</a:t>
            </a:r>
            <a:r>
              <a:rPr lang="en-US" altLang="en-US" sz="2400" dirty="0">
                <a:latin typeface="Times New Roman" panose="02020603050405020304" pitchFamily="18" charset="0"/>
                <a:cs typeface="Times New Roman" panose="02020603050405020304" pitchFamily="18" charset="0"/>
              </a:rPr>
              <a:t> ∈ {1, . . . , </a:t>
            </a:r>
            <a:r>
              <a:rPr lang="en-US" altLang="en-US" sz="2400" i="1" dirty="0">
                <a:latin typeface="Times New Roman" panose="02020603050405020304" pitchFamily="18" charset="0"/>
                <a:cs typeface="Times New Roman" panose="02020603050405020304" pitchFamily="18" charset="0"/>
              </a:rPr>
              <a:t>d</a:t>
            </a:r>
            <a:r>
              <a:rPr lang="en-US" altLang="en-US" sz="2400" dirty="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a:t>
            </a:r>
            <a:r>
              <a:rPr lang="en-US" altLang="en-US" sz="2400" i="1" dirty="0">
                <a:latin typeface="Times New Roman" panose="02020603050405020304" pitchFamily="18" charset="0"/>
                <a:cs typeface="Times New Roman" panose="02020603050405020304" pitchFamily="18" charset="0"/>
              </a:rPr>
              <a:t> </a:t>
            </a:r>
            <a:r>
              <a:rPr lang="en-US" altLang="en-US" sz="2400" i="1" dirty="0" smtClean="0">
                <a:latin typeface="Times New Roman" panose="02020603050405020304" pitchFamily="18" charset="0"/>
                <a:cs typeface="Times New Roman" panose="02020603050405020304" pitchFamily="18" charset="0"/>
              </a:rPr>
              <a:t>p</a:t>
            </a:r>
            <a:r>
              <a:rPr lang="en-US" altLang="en-US" sz="2400" baseline="-25000" dirty="0" smtClean="0">
                <a:latin typeface="Times New Roman" panose="02020603050405020304" pitchFamily="18" charset="0"/>
                <a:cs typeface="Times New Roman" panose="02020603050405020304" pitchFamily="18" charset="0"/>
              </a:rPr>
              <a:t>2</a:t>
            </a:r>
            <a:r>
              <a:rPr lang="en-US" altLang="en-US" sz="2400" i="1" baseline="30000" dirty="0" smtClean="0">
                <a:latin typeface="Times New Roman" panose="02020603050405020304" pitchFamily="18" charset="0"/>
                <a:cs typeface="Times New Roman" panose="02020603050405020304" pitchFamily="18" charset="0"/>
              </a:rPr>
              <a:t>j</a:t>
            </a:r>
            <a:r>
              <a:rPr lang="en-US" altLang="en-US" sz="2400" dirty="0" smtClean="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 </a:t>
            </a:r>
            <a:r>
              <a:rPr lang="en-US" altLang="en-US" sz="2400" i="1" dirty="0" smtClean="0">
                <a:latin typeface="Times New Roman" panose="02020603050405020304" pitchFamily="18" charset="0"/>
                <a:cs typeface="Times New Roman" panose="02020603050405020304" pitchFamily="18" charset="0"/>
              </a:rPr>
              <a:t>p</a:t>
            </a:r>
            <a:r>
              <a:rPr lang="en-US" altLang="en-US" sz="2400" baseline="-25000" dirty="0" smtClean="0">
                <a:latin typeface="Times New Roman" panose="02020603050405020304" pitchFamily="18" charset="0"/>
                <a:cs typeface="Times New Roman" panose="02020603050405020304" pitchFamily="18" charset="0"/>
              </a:rPr>
              <a:t>1</a:t>
            </a:r>
            <a:r>
              <a:rPr lang="en-US" altLang="en-US" sz="2400" i="1" baseline="30000" dirty="0" smtClean="0">
                <a:latin typeface="Times New Roman" panose="02020603050405020304" pitchFamily="18" charset="0"/>
                <a:cs typeface="Times New Roman" panose="02020603050405020304" pitchFamily="18" charset="0"/>
              </a:rPr>
              <a:t>j</a:t>
            </a:r>
            <a:r>
              <a:rPr lang="en-US" altLang="en-US" sz="2400" dirty="0" smtClean="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&lt; </a:t>
            </a:r>
            <a:r>
              <a:rPr lang="en-US" altLang="en-US" sz="2400" dirty="0" smtClean="0">
                <a:latin typeface="Times New Roman" panose="02020603050405020304" pitchFamily="18" charset="0"/>
                <a:cs typeface="Times New Roman" panose="02020603050405020304" pitchFamily="18" charset="0"/>
              </a:rPr>
              <a:t>|</a:t>
            </a:r>
            <a:r>
              <a:rPr lang="en-US" altLang="en-US" sz="2400" i="1" dirty="0">
                <a:latin typeface="Times New Roman" panose="02020603050405020304" pitchFamily="18" charset="0"/>
                <a:cs typeface="Times New Roman" panose="02020603050405020304" pitchFamily="18" charset="0"/>
              </a:rPr>
              <a:t> </a:t>
            </a:r>
            <a:r>
              <a:rPr lang="en-US" altLang="en-US" sz="2400" i="1" dirty="0" err="1" smtClean="0">
                <a:latin typeface="Times New Roman" panose="02020603050405020304" pitchFamily="18" charset="0"/>
                <a:cs typeface="Times New Roman" panose="02020603050405020304" pitchFamily="18" charset="0"/>
              </a:rPr>
              <a:t>q</a:t>
            </a:r>
            <a:r>
              <a:rPr lang="en-US" altLang="en-US" sz="2400" i="1" baseline="30000" dirty="0" err="1" smtClean="0">
                <a:latin typeface="Times New Roman" panose="02020603050405020304" pitchFamily="18" charset="0"/>
                <a:cs typeface="Times New Roman" panose="02020603050405020304" pitchFamily="18" charset="0"/>
              </a:rPr>
              <a:t>j</a:t>
            </a:r>
            <a:r>
              <a:rPr lang="en-US" altLang="en-US" sz="2400" dirty="0" smtClean="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 </a:t>
            </a:r>
            <a:r>
              <a:rPr lang="en-US" altLang="en-US" sz="2400" i="1" dirty="0" smtClean="0">
                <a:latin typeface="Times New Roman" panose="02020603050405020304" pitchFamily="18" charset="0"/>
                <a:cs typeface="Times New Roman" panose="02020603050405020304" pitchFamily="18" charset="0"/>
              </a:rPr>
              <a:t>p</a:t>
            </a:r>
            <a:r>
              <a:rPr lang="en-US" altLang="en-US" sz="2400" baseline="-25000" dirty="0" smtClean="0">
                <a:latin typeface="Times New Roman" panose="02020603050405020304" pitchFamily="18" charset="0"/>
                <a:cs typeface="Times New Roman" panose="02020603050405020304" pitchFamily="18" charset="0"/>
              </a:rPr>
              <a:t>1</a:t>
            </a:r>
            <a:r>
              <a:rPr lang="en-US" altLang="en-US" sz="2400" i="1" baseline="30000" dirty="0" smtClean="0">
                <a:latin typeface="Times New Roman" panose="02020603050405020304" pitchFamily="18" charset="0"/>
                <a:cs typeface="Times New Roman" panose="02020603050405020304" pitchFamily="18" charset="0"/>
              </a:rPr>
              <a:t>j</a:t>
            </a:r>
            <a:r>
              <a:rPr lang="en-US" altLang="en-US" sz="2400" dirty="0" smtClean="0">
                <a:latin typeface="Times New Roman" panose="02020603050405020304" pitchFamily="18" charset="0"/>
                <a:cs typeface="Times New Roman" panose="02020603050405020304" pitchFamily="18" charset="0"/>
              </a:rPr>
              <a:t>|</a:t>
            </a:r>
          </a:p>
        </p:txBody>
      </p:sp>
      <p:sp>
        <p:nvSpPr>
          <p:cNvPr id="2" name="Slide Number Placeholder 1"/>
          <p:cNvSpPr>
            <a:spLocks noGrp="1"/>
          </p:cNvSpPr>
          <p:nvPr>
            <p:ph type="sldNum" sz="quarter" idx="12"/>
          </p:nvPr>
        </p:nvSpPr>
        <p:spPr/>
        <p:txBody>
          <a:bodyPr/>
          <a:lstStyle/>
          <a:p>
            <a:pPr>
              <a:defRPr/>
            </a:pPr>
            <a:fld id="{A1D442EF-3B18-4B98-A531-9906D68737B3}" type="slidenum">
              <a:rPr lang="en-US" altLang="zh-CN" smtClean="0">
                <a:solidFill>
                  <a:srgbClr val="000000"/>
                </a:solidFill>
              </a:rPr>
              <a:pPr>
                <a:defRPr/>
              </a:pPr>
              <a:t>7</a:t>
            </a:fld>
            <a:endParaRPr lang="en-US" altLang="zh-CN" dirty="0">
              <a:solidFill>
                <a:srgbClr val="000000"/>
              </a:solidFill>
            </a:endParaRPr>
          </a:p>
        </p:txBody>
      </p:sp>
    </p:spTree>
    <p:extLst>
      <p:ext uri="{BB962C8B-B14F-4D97-AF65-F5344CB8AC3E}">
        <p14:creationId xmlns:p14="http://schemas.microsoft.com/office/powerpoint/2010/main" val="3583524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smtClean="0">
                <a:latin typeface="Times New Roman" panose="02020603050405020304" pitchFamily="18" charset="0"/>
                <a:cs typeface="Times New Roman" panose="02020603050405020304" pitchFamily="18" charset="0"/>
              </a:rPr>
              <a:t>Global Skyline Points</a:t>
            </a:r>
          </a:p>
        </p:txBody>
      </p:sp>
      <p:sp>
        <p:nvSpPr>
          <p:cNvPr id="12291" name="Content Placeholder 2"/>
          <p:cNvSpPr>
            <a:spLocks noGrp="1"/>
          </p:cNvSpPr>
          <p:nvPr>
            <p:ph idx="1"/>
          </p:nvPr>
        </p:nvSpPr>
        <p:spPr/>
        <p:txBody>
          <a:bodyPr>
            <a:normAutofit/>
          </a:bodyPr>
          <a:lstStyle/>
          <a:p>
            <a:pPr algn="just">
              <a:defRPr/>
            </a:pPr>
            <a:r>
              <a:rPr lang="en-US" sz="2800" dirty="0">
                <a:latin typeface="Times New Roman" panose="02020603050405020304" pitchFamily="18" charset="0"/>
                <a:cs typeface="Times New Roman" panose="02020603050405020304" pitchFamily="18" charset="0"/>
              </a:rPr>
              <a:t>A point </a:t>
            </a:r>
            <a:r>
              <a:rPr lang="en-US" sz="2800" i="1" dirty="0">
                <a:latin typeface="Times New Roman" panose="02020603050405020304" pitchFamily="18" charset="0"/>
                <a:cs typeface="Times New Roman" panose="02020603050405020304" pitchFamily="18" charset="0"/>
              </a:rPr>
              <a:t>p</a:t>
            </a:r>
            <a:r>
              <a:rPr lang="en-US" sz="2800" baseline="-25000" dirty="0">
                <a:latin typeface="Times New Roman" panose="02020603050405020304" pitchFamily="18" charset="0"/>
                <a:cs typeface="Times New Roman" panose="02020603050405020304" pitchFamily="18" charset="0"/>
              </a:rPr>
              <a:t>1</a:t>
            </a:r>
            <a:r>
              <a:rPr lang="en-US" sz="2800" dirty="0">
                <a:latin typeface="Times New Roman" panose="02020603050405020304" pitchFamily="18" charset="0"/>
                <a:cs typeface="Times New Roman" panose="02020603050405020304" pitchFamily="18" charset="0"/>
              </a:rPr>
              <a:t> ∈ </a:t>
            </a:r>
            <a:r>
              <a:rPr lang="en-US" sz="2800" i="1" dirty="0">
                <a:latin typeface="Times New Roman" panose="02020603050405020304" pitchFamily="18" charset="0"/>
                <a:cs typeface="Times New Roman" panose="02020603050405020304" pitchFamily="18" charset="0"/>
              </a:rPr>
              <a:t>P</a:t>
            </a:r>
            <a:r>
              <a:rPr lang="en-US" sz="2800" dirty="0">
                <a:latin typeface="Times New Roman" panose="02020603050405020304" pitchFamily="18" charset="0"/>
                <a:cs typeface="Times New Roman" panose="02020603050405020304" pitchFamily="18" charset="0"/>
              </a:rPr>
              <a:t> </a:t>
            </a:r>
            <a:r>
              <a:rPr lang="en-US" sz="2800" i="1" u="sng" dirty="0">
                <a:latin typeface="Times New Roman" panose="02020603050405020304" pitchFamily="18" charset="0"/>
                <a:cs typeface="Times New Roman" panose="02020603050405020304" pitchFamily="18" charset="0"/>
              </a:rPr>
              <a:t>globally dominates</a:t>
            </a:r>
            <a:r>
              <a:rPr lang="en-US" sz="2800" i="1" dirty="0">
                <a:latin typeface="Times New Roman" panose="02020603050405020304" pitchFamily="18" charset="0"/>
                <a:cs typeface="Times New Roman" panose="02020603050405020304" pitchFamily="18" charset="0"/>
              </a:rPr>
              <a:t> p</a:t>
            </a:r>
            <a:r>
              <a:rPr lang="en-US" sz="2800" baseline="-25000"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 ∈ </a:t>
            </a:r>
            <a:r>
              <a:rPr lang="en-US" sz="2800" i="1" dirty="0">
                <a:latin typeface="Times New Roman" panose="02020603050405020304" pitchFamily="18" charset="0"/>
                <a:cs typeface="Times New Roman" panose="02020603050405020304" pitchFamily="18" charset="0"/>
              </a:rPr>
              <a:t>P</a:t>
            </a:r>
            <a:r>
              <a:rPr lang="en-US" sz="2800" dirty="0">
                <a:latin typeface="Times New Roman" panose="02020603050405020304" pitchFamily="18" charset="0"/>
                <a:cs typeface="Times New Roman" panose="02020603050405020304" pitchFamily="18" charset="0"/>
              </a:rPr>
              <a:t> with regard to the query point </a:t>
            </a:r>
            <a:r>
              <a:rPr lang="en-US" sz="2800" i="1" dirty="0">
                <a:latin typeface="Times New Roman" panose="02020603050405020304" pitchFamily="18" charset="0"/>
                <a:cs typeface="Times New Roman" panose="02020603050405020304" pitchFamily="18" charset="0"/>
              </a:rPr>
              <a:t>q</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if:</a:t>
            </a:r>
          </a:p>
          <a:p>
            <a:pPr lvl="1" algn="just">
              <a:defRPr/>
            </a:pPr>
            <a:r>
              <a:rPr lang="en-US" sz="2400" dirty="0" smtClean="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for all </a:t>
            </a:r>
            <a:r>
              <a:rPr lang="en-US" sz="2400" i="1"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{1, . . . , </a:t>
            </a:r>
            <a:r>
              <a:rPr lang="en-US" sz="2400" i="1" dirty="0" smtClean="0">
                <a:latin typeface="Times New Roman" panose="02020603050405020304" pitchFamily="18" charset="0"/>
                <a:cs typeface="Times New Roman" panose="02020603050405020304" pitchFamily="18" charset="0"/>
              </a:rPr>
              <a:t>d</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US" sz="2400" i="1" dirty="0" smtClean="0">
                <a:latin typeface="Times New Roman" panose="02020603050405020304" pitchFamily="18" charset="0"/>
                <a:cs typeface="Times New Roman" panose="02020603050405020304" pitchFamily="18" charset="0"/>
              </a:rPr>
              <a:t>p</a:t>
            </a:r>
            <a:r>
              <a:rPr lang="en-US" sz="2400" baseline="-25000" dirty="0" smtClean="0">
                <a:latin typeface="Times New Roman" panose="02020603050405020304" pitchFamily="18" charset="0"/>
                <a:cs typeface="Times New Roman" panose="02020603050405020304" pitchFamily="18" charset="0"/>
              </a:rPr>
              <a:t>1</a:t>
            </a:r>
            <a:r>
              <a:rPr lang="en-US" sz="2400" i="1" baseline="30000" dirty="0" smtClean="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US" sz="2400" i="1" dirty="0" smtClean="0">
                <a:latin typeface="Times New Roman" panose="02020603050405020304" pitchFamily="18" charset="0"/>
                <a:cs typeface="Times New Roman" panose="02020603050405020304" pitchFamily="18" charset="0"/>
              </a:rPr>
              <a:t>q</a:t>
            </a:r>
            <a:r>
              <a:rPr lang="en-US" sz="2400" i="1" baseline="30000" dirty="0" smtClean="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a:t>
            </a:r>
            <a:r>
              <a:rPr lang="en-US" sz="2400" i="1" dirty="0" smtClean="0">
                <a:latin typeface="Times New Roman" panose="02020603050405020304" pitchFamily="18" charset="0"/>
                <a:cs typeface="Times New Roman" panose="02020603050405020304" pitchFamily="18" charset="0"/>
              </a:rPr>
              <a:t>p</a:t>
            </a:r>
            <a:r>
              <a:rPr lang="en-US" sz="2400" baseline="-25000" dirty="0" smtClean="0">
                <a:latin typeface="Times New Roman" panose="02020603050405020304" pitchFamily="18" charset="0"/>
                <a:cs typeface="Times New Roman" panose="02020603050405020304" pitchFamily="18" charset="0"/>
              </a:rPr>
              <a:t>2</a:t>
            </a:r>
            <a:r>
              <a:rPr lang="en-US" sz="2400" i="1" baseline="30000" dirty="0" smtClean="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q</a:t>
            </a:r>
            <a:r>
              <a:rPr lang="en-US" sz="2400" i="1" baseline="300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&gt; 0, </a:t>
            </a:r>
            <a:endParaRPr lang="en-US" sz="2400" dirty="0" smtClean="0">
              <a:latin typeface="Times New Roman" panose="02020603050405020304" pitchFamily="18" charset="0"/>
              <a:cs typeface="Times New Roman" panose="02020603050405020304" pitchFamily="18" charset="0"/>
            </a:endParaRPr>
          </a:p>
          <a:p>
            <a:pPr lvl="1" algn="just">
              <a:defRPr/>
            </a:pP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2) for all </a:t>
            </a:r>
            <a:r>
              <a:rPr lang="en-US" sz="2400" i="1"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{1, . . . , </a:t>
            </a:r>
            <a:r>
              <a:rPr lang="en-US" sz="2400" i="1" dirty="0">
                <a:latin typeface="Times New Roman" panose="02020603050405020304" pitchFamily="18" charset="0"/>
                <a:cs typeface="Times New Roman" panose="02020603050405020304" pitchFamily="18" charset="0"/>
              </a:rPr>
              <a:t>d</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r>
              <a:rPr lang="en-US" sz="2400" i="1" dirty="0" smtClean="0">
                <a:latin typeface="Times New Roman" panose="02020603050405020304" pitchFamily="18" charset="0"/>
                <a:cs typeface="Times New Roman" panose="02020603050405020304" pitchFamily="18" charset="0"/>
              </a:rPr>
              <a:t>p</a:t>
            </a:r>
            <a:r>
              <a:rPr lang="en-US" sz="2400" baseline="-25000" dirty="0" smtClean="0">
                <a:latin typeface="Times New Roman" panose="02020603050405020304" pitchFamily="18" charset="0"/>
                <a:cs typeface="Times New Roman" panose="02020603050405020304" pitchFamily="18" charset="0"/>
              </a:rPr>
              <a:t>1</a:t>
            </a:r>
            <a:r>
              <a:rPr lang="en-US" sz="2400" i="1" baseline="30000" dirty="0" smtClean="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q</a:t>
            </a:r>
            <a:r>
              <a:rPr lang="en-US" sz="2400" i="1" baseline="30000" dirty="0">
                <a:latin typeface="Times New Roman" panose="02020603050405020304" pitchFamily="18" charset="0"/>
                <a:cs typeface="Times New Roman" panose="02020603050405020304" pitchFamily="18" charset="0"/>
              </a:rPr>
              <a:t>i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r>
              <a:rPr lang="en-US" sz="2400" i="1" dirty="0" smtClean="0">
                <a:latin typeface="Times New Roman" panose="02020603050405020304" pitchFamily="18" charset="0"/>
                <a:cs typeface="Times New Roman" panose="02020603050405020304" pitchFamily="18" charset="0"/>
              </a:rPr>
              <a:t>p</a:t>
            </a:r>
            <a:r>
              <a:rPr lang="en-US" sz="2400" baseline="-25000" dirty="0" smtClean="0">
                <a:latin typeface="Times New Roman" panose="02020603050405020304" pitchFamily="18" charset="0"/>
                <a:cs typeface="Times New Roman" panose="02020603050405020304" pitchFamily="18" charset="0"/>
              </a:rPr>
              <a:t>2</a:t>
            </a:r>
            <a:r>
              <a:rPr lang="en-US" sz="2400" i="1" baseline="30000" dirty="0" smtClean="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US" sz="2400" i="1" dirty="0" smtClean="0">
                <a:latin typeface="Times New Roman" panose="02020603050405020304" pitchFamily="18" charset="0"/>
                <a:cs typeface="Times New Roman" panose="02020603050405020304" pitchFamily="18" charset="0"/>
              </a:rPr>
              <a:t>q</a:t>
            </a:r>
            <a:r>
              <a:rPr lang="en-US" sz="2400" i="1" baseline="30000" dirty="0" smtClean="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 </a:t>
            </a:r>
            <a:endParaRPr lang="en-US" sz="2400" dirty="0" smtClean="0">
              <a:latin typeface="Times New Roman" panose="02020603050405020304" pitchFamily="18" charset="0"/>
              <a:cs typeface="Times New Roman" panose="02020603050405020304" pitchFamily="18" charset="0"/>
            </a:endParaRPr>
          </a:p>
          <a:p>
            <a:pPr lvl="1" algn="just">
              <a:defRPr/>
            </a:pP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3) for at least one </a:t>
            </a:r>
            <a:r>
              <a:rPr lang="en-US" sz="2400" i="1" dirty="0">
                <a:latin typeface="Times New Roman" panose="02020603050405020304" pitchFamily="18" charset="0"/>
                <a:cs typeface="Times New Roman" panose="02020603050405020304" pitchFamily="18" charset="0"/>
              </a:rPr>
              <a:t>j </a:t>
            </a:r>
            <a:r>
              <a:rPr lang="en-US" sz="2400" dirty="0">
                <a:latin typeface="Times New Roman" panose="02020603050405020304" pitchFamily="18" charset="0"/>
                <a:cs typeface="Times New Roman" panose="02020603050405020304" pitchFamily="18" charset="0"/>
              </a:rPr>
              <a:t>∈ {1, . . . , </a:t>
            </a:r>
            <a:r>
              <a:rPr lang="en-US" sz="2400" i="1" dirty="0">
                <a:latin typeface="Times New Roman" panose="02020603050405020304" pitchFamily="18" charset="0"/>
                <a:cs typeface="Times New Roman" panose="02020603050405020304" pitchFamily="18" charset="0"/>
              </a:rPr>
              <a:t>d</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p</a:t>
            </a:r>
            <a:r>
              <a:rPr lang="en-US" sz="2400" baseline="-25000" dirty="0" smtClean="0">
                <a:latin typeface="Times New Roman" panose="02020603050405020304" pitchFamily="18" charset="0"/>
                <a:cs typeface="Times New Roman" panose="02020603050405020304" pitchFamily="18" charset="0"/>
              </a:rPr>
              <a:t>1</a:t>
            </a:r>
            <a:r>
              <a:rPr lang="en-US" sz="2400" i="1" baseline="30000" dirty="0" smtClean="0">
                <a:latin typeface="Times New Roman" panose="02020603050405020304" pitchFamily="18" charset="0"/>
                <a:cs typeface="Times New Roman" panose="02020603050405020304" pitchFamily="18" charset="0"/>
              </a:rPr>
              <a:t>j</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US" sz="2400" i="1" dirty="0" err="1" smtClean="0">
                <a:latin typeface="Times New Roman" panose="02020603050405020304" pitchFamily="18" charset="0"/>
                <a:cs typeface="Times New Roman" panose="02020603050405020304" pitchFamily="18" charset="0"/>
              </a:rPr>
              <a:t>q</a:t>
            </a:r>
            <a:r>
              <a:rPr lang="en-US" sz="2400" i="1" baseline="30000" dirty="0" err="1" smtClean="0">
                <a:latin typeface="Times New Roman" panose="02020603050405020304" pitchFamily="18" charset="0"/>
                <a:cs typeface="Times New Roman" panose="02020603050405020304" pitchFamily="18" charset="0"/>
              </a:rPr>
              <a:t>j</a:t>
            </a:r>
            <a:r>
              <a:rPr lang="en-US" sz="2400" i="1" baseline="300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&lt; </a:t>
            </a:r>
            <a:r>
              <a:rPr lang="en-US" sz="2400" dirty="0" smtClean="0">
                <a:latin typeface="Times New Roman" panose="02020603050405020304" pitchFamily="18" charset="0"/>
                <a:cs typeface="Times New Roman" panose="02020603050405020304" pitchFamily="18" charset="0"/>
              </a:rPr>
              <a:t>|</a:t>
            </a:r>
            <a:r>
              <a:rPr lang="en-US" sz="2400" i="1" dirty="0" smtClean="0">
                <a:latin typeface="Times New Roman" panose="02020603050405020304" pitchFamily="18" charset="0"/>
                <a:cs typeface="Times New Roman" panose="02020603050405020304" pitchFamily="18" charset="0"/>
              </a:rPr>
              <a:t>p</a:t>
            </a:r>
            <a:r>
              <a:rPr lang="en-US" sz="2400" baseline="-25000" dirty="0" smtClean="0">
                <a:latin typeface="Times New Roman" panose="02020603050405020304" pitchFamily="18" charset="0"/>
                <a:cs typeface="Times New Roman" panose="02020603050405020304" pitchFamily="18" charset="0"/>
              </a:rPr>
              <a:t>2</a:t>
            </a:r>
            <a:r>
              <a:rPr lang="en-US" sz="2400" i="1" baseline="30000" dirty="0" smtClean="0">
                <a:latin typeface="Times New Roman" panose="02020603050405020304" pitchFamily="18" charset="0"/>
                <a:cs typeface="Times New Roman" panose="02020603050405020304" pitchFamily="18" charset="0"/>
              </a:rPr>
              <a:t>j</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US" sz="2400" i="1" dirty="0" err="1" smtClean="0">
                <a:latin typeface="Times New Roman" panose="02020603050405020304" pitchFamily="18" charset="0"/>
                <a:cs typeface="Times New Roman" panose="02020603050405020304" pitchFamily="18" charset="0"/>
              </a:rPr>
              <a:t>q</a:t>
            </a:r>
            <a:r>
              <a:rPr lang="en-US" sz="2400" i="1" baseline="30000" dirty="0" err="1" smtClean="0">
                <a:latin typeface="Times New Roman" panose="02020603050405020304" pitchFamily="18" charset="0"/>
                <a:cs typeface="Times New Roman" panose="02020603050405020304" pitchFamily="18" charset="0"/>
              </a:rPr>
              <a:t>j</a:t>
            </a:r>
            <a:r>
              <a:rPr lang="en-US" sz="2400" dirty="0" smtClean="0">
                <a:latin typeface="Times New Roman" panose="02020603050405020304" pitchFamily="18" charset="0"/>
                <a:cs typeface="Times New Roman" panose="02020603050405020304" pitchFamily="18" charset="0"/>
              </a:rPr>
              <a:t>|</a:t>
            </a:r>
            <a:endParaRPr lang="en-US" altLang="en-US" sz="2400" dirty="0" smtClean="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a:defRPr/>
            </a:pPr>
            <a:fld id="{A1D442EF-3B18-4B98-A531-9906D68737B3}" type="slidenum">
              <a:rPr lang="en-US" altLang="zh-CN" smtClean="0">
                <a:solidFill>
                  <a:srgbClr val="000000"/>
                </a:solidFill>
              </a:rPr>
              <a:pPr>
                <a:defRPr/>
              </a:pPr>
              <a:t>8</a:t>
            </a:fld>
            <a:endParaRPr lang="en-US" altLang="zh-CN" dirty="0">
              <a:solidFill>
                <a:srgbClr val="000000"/>
              </a:solidFill>
            </a:endParaRPr>
          </a:p>
        </p:txBody>
      </p:sp>
      <p:pic>
        <p:nvPicPr>
          <p:cNvPr id="3" name="Picture 2"/>
          <p:cNvPicPr>
            <a:picLocks noChangeAspect="1"/>
          </p:cNvPicPr>
          <p:nvPr/>
        </p:nvPicPr>
        <p:blipFill>
          <a:blip r:embed="rId2">
            <a:clrChange>
              <a:clrFrom>
                <a:srgbClr val="FFFFFF"/>
              </a:clrFrom>
              <a:clrTo>
                <a:srgbClr val="FFFFFF">
                  <a:alpha val="0"/>
                </a:srgbClr>
              </a:clrTo>
            </a:clrChange>
          </a:blip>
          <a:stretch>
            <a:fillRect/>
          </a:stretch>
        </p:blipFill>
        <p:spPr>
          <a:xfrm>
            <a:off x="914400" y="3657600"/>
            <a:ext cx="3114675" cy="2795403"/>
          </a:xfrm>
          <a:prstGeom prst="rect">
            <a:avLst/>
          </a:prstGeom>
        </p:spPr>
      </p:pic>
      <p:sp>
        <p:nvSpPr>
          <p:cNvPr id="4" name="Rectangle 3"/>
          <p:cNvSpPr/>
          <p:nvPr/>
        </p:nvSpPr>
        <p:spPr>
          <a:xfrm>
            <a:off x="4213696" y="3987767"/>
            <a:ext cx="4777903" cy="1077218"/>
          </a:xfrm>
          <a:prstGeom prst="rect">
            <a:avLst/>
          </a:prstGeom>
        </p:spPr>
        <p:txBody>
          <a:bodyPr wrap="square">
            <a:spAutoFit/>
          </a:bodyPr>
          <a:lstStyle/>
          <a:p>
            <a:pPr algn="just"/>
            <a:r>
              <a:rPr lang="en-US" sz="2000" dirty="0">
                <a:solidFill>
                  <a:srgbClr val="0000CC"/>
                </a:solidFill>
                <a:latin typeface="Times New Roman" panose="02020603050405020304" pitchFamily="18" charset="0"/>
                <a:cs typeface="Times New Roman" panose="02020603050405020304" pitchFamily="18" charset="0"/>
              </a:rPr>
              <a:t>The </a:t>
            </a:r>
            <a:r>
              <a:rPr lang="en-US" sz="2400" b="1" i="1" u="sng" dirty="0">
                <a:solidFill>
                  <a:srgbClr val="0000CC"/>
                </a:solidFill>
                <a:latin typeface="Times New Roman" panose="02020603050405020304" pitchFamily="18" charset="0"/>
                <a:cs typeface="Times New Roman" panose="02020603050405020304" pitchFamily="18" charset="0"/>
              </a:rPr>
              <a:t>global </a:t>
            </a:r>
            <a:r>
              <a:rPr lang="en-US" sz="2400" b="1" i="1" u="sng" dirty="0" smtClean="0">
                <a:solidFill>
                  <a:srgbClr val="0000CC"/>
                </a:solidFill>
                <a:latin typeface="Times New Roman" panose="02020603050405020304" pitchFamily="18" charset="0"/>
                <a:cs typeface="Times New Roman" panose="02020603050405020304" pitchFamily="18" charset="0"/>
              </a:rPr>
              <a:t>skyline</a:t>
            </a:r>
            <a:r>
              <a:rPr lang="en-US" sz="2000" b="1" dirty="0" smtClean="0">
                <a:solidFill>
                  <a:srgbClr val="0000CC"/>
                </a:solidFill>
                <a:latin typeface="Times New Roman" panose="02020603050405020304" pitchFamily="18" charset="0"/>
                <a:cs typeface="Times New Roman" panose="02020603050405020304" pitchFamily="18" charset="0"/>
              </a:rPr>
              <a:t> </a:t>
            </a:r>
            <a:r>
              <a:rPr lang="en-US" sz="2000" dirty="0">
                <a:solidFill>
                  <a:srgbClr val="0000CC"/>
                </a:solidFill>
                <a:latin typeface="Times New Roman" panose="02020603050405020304" pitchFamily="18" charset="0"/>
                <a:cs typeface="Times New Roman" panose="02020603050405020304" pitchFamily="18" charset="0"/>
              </a:rPr>
              <a:t>of a point </a:t>
            </a:r>
            <a:r>
              <a:rPr lang="en-US" sz="2000" i="1" dirty="0">
                <a:solidFill>
                  <a:srgbClr val="0000CC"/>
                </a:solidFill>
                <a:latin typeface="Times New Roman" panose="02020603050405020304" pitchFamily="18" charset="0"/>
                <a:cs typeface="Times New Roman" panose="02020603050405020304" pitchFamily="18" charset="0"/>
              </a:rPr>
              <a:t>q</a:t>
            </a:r>
            <a:r>
              <a:rPr lang="en-US" sz="2000" dirty="0">
                <a:solidFill>
                  <a:srgbClr val="0000CC"/>
                </a:solidFill>
                <a:latin typeface="Times New Roman" panose="02020603050405020304" pitchFamily="18" charset="0"/>
                <a:cs typeface="Times New Roman" panose="02020603050405020304" pitchFamily="18" charset="0"/>
              </a:rPr>
              <a:t>, GSL(</a:t>
            </a:r>
            <a:r>
              <a:rPr lang="en-US" sz="2000" i="1" dirty="0">
                <a:solidFill>
                  <a:srgbClr val="0000CC"/>
                </a:solidFill>
                <a:latin typeface="Times New Roman" panose="02020603050405020304" pitchFamily="18" charset="0"/>
                <a:cs typeface="Times New Roman" panose="02020603050405020304" pitchFamily="18" charset="0"/>
              </a:rPr>
              <a:t>q</a:t>
            </a:r>
            <a:r>
              <a:rPr lang="en-US" sz="2000" dirty="0">
                <a:solidFill>
                  <a:srgbClr val="0000CC"/>
                </a:solidFill>
                <a:latin typeface="Times New Roman" panose="02020603050405020304" pitchFamily="18" charset="0"/>
                <a:cs typeface="Times New Roman" panose="02020603050405020304" pitchFamily="18" charset="0"/>
              </a:rPr>
              <a:t>), contains those points which are not </a:t>
            </a:r>
            <a:r>
              <a:rPr lang="en-US" sz="2000" i="1" dirty="0">
                <a:solidFill>
                  <a:srgbClr val="0000CC"/>
                </a:solidFill>
                <a:latin typeface="Times New Roman" panose="02020603050405020304" pitchFamily="18" charset="0"/>
                <a:cs typeface="Times New Roman" panose="02020603050405020304" pitchFamily="18" charset="0"/>
              </a:rPr>
              <a:t>globally dominated</a:t>
            </a:r>
            <a:r>
              <a:rPr lang="en-US" sz="2000" dirty="0">
                <a:solidFill>
                  <a:srgbClr val="0000CC"/>
                </a:solidFill>
                <a:latin typeface="Times New Roman" panose="02020603050405020304" pitchFamily="18" charset="0"/>
                <a:cs typeface="Times New Roman" panose="02020603050405020304" pitchFamily="18" charset="0"/>
              </a:rPr>
              <a:t> by another point according to </a:t>
            </a:r>
            <a:r>
              <a:rPr lang="en-US" sz="2000" i="1" dirty="0" smtClean="0">
                <a:solidFill>
                  <a:srgbClr val="0000CC"/>
                </a:solidFill>
                <a:latin typeface="Times New Roman" panose="02020603050405020304" pitchFamily="18" charset="0"/>
                <a:cs typeface="Times New Roman" panose="02020603050405020304" pitchFamily="18" charset="0"/>
              </a:rPr>
              <a:t>q</a:t>
            </a:r>
            <a:endParaRPr lang="en-US" sz="2000" dirty="0">
              <a:solidFill>
                <a:srgbClr val="0000CC"/>
              </a:solidFill>
              <a:latin typeface="Times New Roman" panose="02020603050405020304" pitchFamily="18" charset="0"/>
              <a:cs typeface="Times New Roman" panose="02020603050405020304" pitchFamily="18" charset="0"/>
            </a:endParaRPr>
          </a:p>
        </p:txBody>
      </p:sp>
      <p:sp>
        <p:nvSpPr>
          <p:cNvPr id="7" name="Rectangle 6"/>
          <p:cNvSpPr/>
          <p:nvPr/>
        </p:nvSpPr>
        <p:spPr>
          <a:xfrm>
            <a:off x="4213696" y="5073709"/>
            <a:ext cx="4343400" cy="1077218"/>
          </a:xfrm>
          <a:prstGeom prst="rect">
            <a:avLst/>
          </a:prstGeom>
        </p:spPr>
        <p:txBody>
          <a:bodyPr wrap="square">
            <a:spAutoFit/>
          </a:bodyPr>
          <a:lstStyle/>
          <a:p>
            <a:pPr algn="just"/>
            <a:r>
              <a:rPr lang="en-US" sz="2000" dirty="0">
                <a:solidFill>
                  <a:srgbClr val="FF0000"/>
                </a:solidFill>
                <a:latin typeface="Times New Roman" panose="02020603050405020304" pitchFamily="18" charset="0"/>
                <a:cs typeface="Times New Roman" panose="02020603050405020304" pitchFamily="18" charset="0"/>
              </a:rPr>
              <a:t>The global </a:t>
            </a:r>
            <a:r>
              <a:rPr lang="en-US" sz="2000" dirty="0" smtClean="0">
                <a:solidFill>
                  <a:srgbClr val="FF0000"/>
                </a:solidFill>
                <a:latin typeface="Times New Roman" panose="02020603050405020304" pitchFamily="18" charset="0"/>
                <a:cs typeface="Times New Roman" panose="02020603050405020304" pitchFamily="18" charset="0"/>
              </a:rPr>
              <a:t>skyline set, GSL(</a:t>
            </a:r>
            <a:r>
              <a:rPr lang="en-US" sz="2000" i="1" dirty="0" smtClean="0">
                <a:solidFill>
                  <a:srgbClr val="FF0000"/>
                </a:solidFill>
                <a:latin typeface="Times New Roman" panose="02020603050405020304" pitchFamily="18" charset="0"/>
                <a:cs typeface="Times New Roman" panose="02020603050405020304" pitchFamily="18" charset="0"/>
              </a:rPr>
              <a:t>q</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smtClean="0">
                <a:solidFill>
                  <a:srgbClr val="FF0000"/>
                </a:solidFill>
                <a:latin typeface="Times New Roman" panose="02020603050405020304" pitchFamily="18" charset="0"/>
                <a:cs typeface="Times New Roman" panose="02020603050405020304" pitchFamily="18" charset="0"/>
              </a:rPr>
              <a:t>is a superset of </a:t>
            </a:r>
            <a:r>
              <a:rPr lang="en-US" sz="2400" b="1" i="1" u="sng" dirty="0" smtClean="0">
                <a:solidFill>
                  <a:srgbClr val="FF0000"/>
                </a:solidFill>
                <a:latin typeface="Times New Roman" panose="02020603050405020304" pitchFamily="18" charset="0"/>
                <a:cs typeface="Times New Roman" panose="02020603050405020304" pitchFamily="18" charset="0"/>
              </a:rPr>
              <a:t>reverse skyline</a:t>
            </a:r>
            <a:r>
              <a:rPr lang="en-US" sz="2400" b="1" i="1" dirty="0" smtClean="0">
                <a:solidFill>
                  <a:srgbClr val="FF0000"/>
                </a:solidFill>
                <a:latin typeface="Times New Roman" panose="02020603050405020304" pitchFamily="18" charset="0"/>
                <a:cs typeface="Times New Roman" panose="02020603050405020304" pitchFamily="18" charset="0"/>
              </a:rPr>
              <a:t> </a:t>
            </a:r>
            <a:r>
              <a:rPr lang="en-US" sz="2000" dirty="0" smtClean="0">
                <a:solidFill>
                  <a:srgbClr val="FF0000"/>
                </a:solidFill>
                <a:latin typeface="Times New Roman" panose="02020603050405020304" pitchFamily="18" charset="0"/>
                <a:cs typeface="Times New Roman" panose="02020603050405020304" pitchFamily="18" charset="0"/>
              </a:rPr>
              <a:t>answers of query point </a:t>
            </a:r>
            <a:r>
              <a:rPr lang="en-US" sz="2000" i="1" dirty="0" smtClean="0">
                <a:solidFill>
                  <a:srgbClr val="FF0000"/>
                </a:solidFill>
                <a:latin typeface="Times New Roman" panose="02020603050405020304" pitchFamily="18" charset="0"/>
                <a:cs typeface="Times New Roman" panose="02020603050405020304" pitchFamily="18" charset="0"/>
              </a:rPr>
              <a:t>q</a:t>
            </a:r>
            <a:r>
              <a:rPr lang="en-US" sz="2000" dirty="0" smtClean="0">
                <a:solidFill>
                  <a:srgbClr val="FF0000"/>
                </a:solidFill>
                <a:latin typeface="Times New Roman" panose="02020603050405020304" pitchFamily="18" charset="0"/>
                <a:cs typeface="Times New Roman" panose="02020603050405020304" pitchFamily="18" charset="0"/>
              </a:rPr>
              <a:t>!!</a:t>
            </a:r>
            <a:endParaRPr lang="en-US"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681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3F30FDFE-3529-4813-9FEC-21E986AF0870}" type="slidenum">
              <a:rPr lang="en-US" altLang="en-US"/>
              <a:pPr/>
              <a:t>9</a:t>
            </a:fld>
            <a:endParaRPr lang="en-US" altLang="en-US"/>
          </a:p>
        </p:txBody>
      </p:sp>
      <p:sp>
        <p:nvSpPr>
          <p:cNvPr id="25602" name="Rectangle 2"/>
          <p:cNvSpPr>
            <a:spLocks noGrp="1" noChangeArrowheads="1"/>
          </p:cNvSpPr>
          <p:nvPr>
            <p:ph type="title"/>
          </p:nvPr>
        </p:nvSpPr>
        <p:spPr/>
        <p:txBody>
          <a:bodyPr/>
          <a:lstStyle/>
          <a:p>
            <a:r>
              <a:rPr lang="en-US" altLang="en-US" sz="4000">
                <a:latin typeface="Times New Roman" panose="02020603050405020304" pitchFamily="18" charset="0"/>
              </a:rPr>
              <a:t>Top-</a:t>
            </a:r>
            <a:r>
              <a:rPr lang="en-US" altLang="en-US" sz="4000" i="1">
                <a:latin typeface="Times New Roman" panose="02020603050405020304" pitchFamily="18" charset="0"/>
              </a:rPr>
              <a:t>k</a:t>
            </a:r>
            <a:r>
              <a:rPr lang="en-US" altLang="en-US" sz="4000">
                <a:latin typeface="Times New Roman" panose="02020603050405020304" pitchFamily="18" charset="0"/>
              </a:rPr>
              <a:t> Queries</a:t>
            </a:r>
          </a:p>
        </p:txBody>
      </p:sp>
      <p:sp>
        <p:nvSpPr>
          <p:cNvPr id="25603" name="Rectangle 3"/>
          <p:cNvSpPr>
            <a:spLocks noGrp="1" noChangeArrowheads="1"/>
          </p:cNvSpPr>
          <p:nvPr>
            <p:ph type="body" idx="1"/>
          </p:nvPr>
        </p:nvSpPr>
        <p:spPr>
          <a:xfrm>
            <a:off x="457200" y="1600200"/>
            <a:ext cx="4343400" cy="4530725"/>
          </a:xfrm>
        </p:spPr>
        <p:txBody>
          <a:bodyPr/>
          <a:lstStyle/>
          <a:p>
            <a:pPr algn="just">
              <a:lnSpc>
                <a:spcPct val="90000"/>
              </a:lnSpc>
            </a:pPr>
            <a:r>
              <a:rPr lang="en-US" altLang="en-US" sz="2400">
                <a:latin typeface="Times New Roman" panose="02020603050405020304" pitchFamily="18" charset="0"/>
              </a:rPr>
              <a:t>For newborn babies, large values of weight and height would indicate their good health</a:t>
            </a:r>
          </a:p>
          <a:p>
            <a:pPr algn="just">
              <a:lnSpc>
                <a:spcPct val="90000"/>
              </a:lnSpc>
            </a:pPr>
            <a:r>
              <a:rPr lang="en-US" altLang="en-US" sz="2400">
                <a:latin typeface="Times New Roman" panose="02020603050405020304" pitchFamily="18" charset="0"/>
              </a:rPr>
              <a:t>Given a monotonic preference function </a:t>
            </a:r>
            <a:r>
              <a:rPr lang="en-US" altLang="en-US" sz="2400" i="1">
                <a:latin typeface="Times New Roman" panose="02020603050405020304" pitchFamily="18" charset="0"/>
              </a:rPr>
              <a:t>f</a:t>
            </a:r>
            <a:r>
              <a:rPr lang="en-US" altLang="en-US" sz="2400">
                <a:latin typeface="Times New Roman" panose="02020603050405020304" pitchFamily="18" charset="0"/>
              </a:rPr>
              <a:t>(.) that outputs the score of a baby, we can rank babies sorted on scores</a:t>
            </a:r>
          </a:p>
          <a:p>
            <a:pPr algn="just">
              <a:lnSpc>
                <a:spcPct val="90000"/>
              </a:lnSpc>
            </a:pPr>
            <a:r>
              <a:rPr lang="en-US" altLang="en-US" sz="2400">
                <a:latin typeface="Times New Roman" panose="02020603050405020304" pitchFamily="18" charset="0"/>
              </a:rPr>
              <a:t>In literature, the problem of retrieving </a:t>
            </a:r>
            <a:r>
              <a:rPr lang="en-US" altLang="en-US" sz="2400" i="1">
                <a:latin typeface="Times New Roman" panose="02020603050405020304" pitchFamily="18" charset="0"/>
              </a:rPr>
              <a:t>k</a:t>
            </a:r>
            <a:r>
              <a:rPr lang="en-US" altLang="en-US" sz="2400">
                <a:latin typeface="Times New Roman" panose="02020603050405020304" pitchFamily="18" charset="0"/>
              </a:rPr>
              <a:t> babies with the highest scores is called </a:t>
            </a:r>
            <a:r>
              <a:rPr lang="en-US" altLang="en-US" sz="2400" i="1">
                <a:latin typeface="Times New Roman" panose="02020603050405020304" pitchFamily="18" charset="0"/>
              </a:rPr>
              <a:t>top-k query</a:t>
            </a:r>
          </a:p>
        </p:txBody>
      </p:sp>
      <p:graphicFrame>
        <p:nvGraphicFramePr>
          <p:cNvPr id="25604" name="Object 4"/>
          <p:cNvGraphicFramePr>
            <a:graphicFrameLocks noChangeAspect="1"/>
          </p:cNvGraphicFramePr>
          <p:nvPr/>
        </p:nvGraphicFramePr>
        <p:xfrm>
          <a:off x="4887913" y="1665288"/>
          <a:ext cx="4067175" cy="4114800"/>
        </p:xfrm>
        <a:graphic>
          <a:graphicData uri="http://schemas.openxmlformats.org/presentationml/2006/ole">
            <mc:AlternateContent xmlns:mc="http://schemas.openxmlformats.org/markup-compatibility/2006">
              <mc:Choice xmlns:v="urn:schemas-microsoft-com:vml" Requires="v">
                <p:oleObj spid="_x0000_s5270" name="Microsoft Drawing 1.01" r:id="rId4" imgW="4152960" imgH="4200480" progId="MSDraw.1.01">
                  <p:embed/>
                </p:oleObj>
              </mc:Choice>
              <mc:Fallback>
                <p:oleObj name="Microsoft Drawing 1.01" r:id="rId4" imgW="4152960" imgH="4200480" progId="MSDraw.1.0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7913" y="1665288"/>
                        <a:ext cx="4067175" cy="411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6" name="Line 6"/>
          <p:cNvSpPr>
            <a:spLocks noChangeShapeType="1"/>
          </p:cNvSpPr>
          <p:nvPr/>
        </p:nvSpPr>
        <p:spPr bwMode="auto">
          <a:xfrm>
            <a:off x="6575425" y="1520825"/>
            <a:ext cx="2486025" cy="2824163"/>
          </a:xfrm>
          <a:prstGeom prst="line">
            <a:avLst/>
          </a:prstGeom>
          <a:noFill/>
          <a:ln w="9525">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7" name="Line 7"/>
          <p:cNvSpPr>
            <a:spLocks noChangeShapeType="1"/>
          </p:cNvSpPr>
          <p:nvPr/>
        </p:nvSpPr>
        <p:spPr bwMode="auto">
          <a:xfrm>
            <a:off x="6127750" y="1684338"/>
            <a:ext cx="2741613" cy="3114675"/>
          </a:xfrm>
          <a:prstGeom prst="line">
            <a:avLst/>
          </a:prstGeom>
          <a:noFill/>
          <a:ln w="9525">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8" name="Line 8"/>
          <p:cNvSpPr>
            <a:spLocks noChangeShapeType="1"/>
          </p:cNvSpPr>
          <p:nvPr/>
        </p:nvSpPr>
        <p:spPr bwMode="auto">
          <a:xfrm>
            <a:off x="5237163" y="2255838"/>
            <a:ext cx="2835275" cy="3209925"/>
          </a:xfrm>
          <a:prstGeom prst="line">
            <a:avLst/>
          </a:prstGeom>
          <a:noFill/>
          <a:ln w="9525">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9" name="Line 9"/>
          <p:cNvSpPr>
            <a:spLocks noChangeShapeType="1"/>
          </p:cNvSpPr>
          <p:nvPr/>
        </p:nvSpPr>
        <p:spPr bwMode="auto">
          <a:xfrm>
            <a:off x="5029200" y="2362200"/>
            <a:ext cx="2846388" cy="3243263"/>
          </a:xfrm>
          <a:prstGeom prst="line">
            <a:avLst/>
          </a:prstGeom>
          <a:noFill/>
          <a:ln w="9525">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0" name="Line 10"/>
          <p:cNvSpPr>
            <a:spLocks noChangeShapeType="1"/>
          </p:cNvSpPr>
          <p:nvPr/>
        </p:nvSpPr>
        <p:spPr bwMode="auto">
          <a:xfrm>
            <a:off x="4773613" y="3051175"/>
            <a:ext cx="2568575" cy="2930525"/>
          </a:xfrm>
          <a:prstGeom prst="line">
            <a:avLst/>
          </a:prstGeom>
          <a:noFill/>
          <a:ln w="9525">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1" name="Line 11"/>
          <p:cNvSpPr>
            <a:spLocks noChangeShapeType="1"/>
          </p:cNvSpPr>
          <p:nvPr/>
        </p:nvSpPr>
        <p:spPr bwMode="auto">
          <a:xfrm>
            <a:off x="4660900" y="3468688"/>
            <a:ext cx="2408238" cy="2724150"/>
          </a:xfrm>
          <a:prstGeom prst="line">
            <a:avLst/>
          </a:prstGeom>
          <a:noFill/>
          <a:ln w="9525">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2" name="Line 12"/>
          <p:cNvSpPr>
            <a:spLocks noChangeShapeType="1"/>
          </p:cNvSpPr>
          <p:nvPr/>
        </p:nvSpPr>
        <p:spPr bwMode="auto">
          <a:xfrm flipH="1">
            <a:off x="7010400" y="1524000"/>
            <a:ext cx="304800" cy="457200"/>
          </a:xfrm>
          <a:prstGeom prst="line">
            <a:avLst/>
          </a:prstGeom>
          <a:noFill/>
          <a:ln w="952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3" name="Text Box 13"/>
          <p:cNvSpPr txBox="1">
            <a:spLocks noChangeArrowheads="1"/>
          </p:cNvSpPr>
          <p:nvPr/>
        </p:nvSpPr>
        <p:spPr bwMode="auto">
          <a:xfrm>
            <a:off x="5867400" y="838200"/>
            <a:ext cx="3105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1" i="1">
                <a:solidFill>
                  <a:srgbClr val="3333FF"/>
                </a:solidFill>
                <a:latin typeface="Times New Roman" panose="02020603050405020304" pitchFamily="18" charset="0"/>
              </a:rPr>
              <a:t>monotonic preference function</a:t>
            </a:r>
          </a:p>
          <a:p>
            <a:pPr algn="ctr"/>
            <a:r>
              <a:rPr lang="en-US" altLang="en-US" b="1" i="1">
                <a:solidFill>
                  <a:srgbClr val="3333FF"/>
                </a:solidFill>
                <a:latin typeface="Times New Roman" panose="02020603050405020304" pitchFamily="18" charset="0"/>
              </a:rPr>
              <a:t>f</a:t>
            </a:r>
            <a:r>
              <a:rPr lang="en-US" altLang="en-US" b="1">
                <a:solidFill>
                  <a:srgbClr val="3333FF"/>
                </a:solidFill>
                <a:latin typeface="Times New Roman" panose="02020603050405020304" pitchFamily="18" charset="0"/>
              </a:rPr>
              <a:t>(</a:t>
            </a:r>
            <a:r>
              <a:rPr lang="en-US" altLang="en-US" b="1" i="1">
                <a:solidFill>
                  <a:srgbClr val="3333FF"/>
                </a:solidFill>
                <a:latin typeface="Times New Roman" panose="02020603050405020304" pitchFamily="18" charset="0"/>
              </a:rPr>
              <a:t>o</a:t>
            </a:r>
            <a:r>
              <a:rPr lang="en-US" altLang="en-US" b="1">
                <a:solidFill>
                  <a:srgbClr val="3333FF"/>
                </a:solidFill>
                <a:latin typeface="Times New Roman" panose="02020603050405020304" pitchFamily="18" charset="0"/>
              </a:rPr>
              <a:t>) = </a:t>
            </a:r>
            <a:r>
              <a:rPr lang="en-US" altLang="en-US" b="1" i="1">
                <a:solidFill>
                  <a:srgbClr val="3333FF"/>
                </a:solidFill>
                <a:latin typeface="Times New Roman" panose="02020603050405020304" pitchFamily="18" charset="0"/>
              </a:rPr>
              <a:t>o.height </a:t>
            </a:r>
            <a:r>
              <a:rPr lang="en-US" altLang="en-US" b="1">
                <a:solidFill>
                  <a:srgbClr val="3333FF"/>
                </a:solidFill>
                <a:latin typeface="Times New Roman" panose="02020603050405020304" pitchFamily="18" charset="0"/>
              </a:rPr>
              <a:t>+ </a:t>
            </a:r>
            <a:r>
              <a:rPr lang="en-US" altLang="en-US" b="1" i="1">
                <a:solidFill>
                  <a:srgbClr val="3333FF"/>
                </a:solidFill>
                <a:latin typeface="Times New Roman" panose="02020603050405020304" pitchFamily="18" charset="0"/>
              </a:rPr>
              <a:t>o.weight</a:t>
            </a:r>
          </a:p>
        </p:txBody>
      </p:sp>
    </p:spTree>
    <p:extLst>
      <p:ext uri="{BB962C8B-B14F-4D97-AF65-F5344CB8AC3E}">
        <p14:creationId xmlns:p14="http://schemas.microsoft.com/office/powerpoint/2010/main" val="15135950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60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60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60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6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6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6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animBg="1"/>
      <p:bldP spid="25607" grpId="0" animBg="1"/>
      <p:bldP spid="25608" grpId="0" animBg="1"/>
      <p:bldP spid="25609" grpId="0" animBg="1"/>
      <p:bldP spid="25610" grpId="0" animBg="1"/>
      <p:bldP spid="25611" grpId="0" animBg="1"/>
      <p:bldP spid="25612" grpId="0" animBg="1"/>
      <p:bldP spid="25613"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0.2|0.8|24.7"/>
</p:tagLst>
</file>

<file path=ppt/tags/tag2.xml><?xml version="1.0" encoding="utf-8"?>
<p:tagLst xmlns:a="http://schemas.openxmlformats.org/drawingml/2006/main" xmlns:r="http://schemas.openxmlformats.org/officeDocument/2006/relationships" xmlns:p="http://schemas.openxmlformats.org/presentationml/2006/main">
  <p:tag name="TIMING" val="|0.4|1.6|0.5|25.2"/>
</p:tagLst>
</file>

<file path=ppt/tags/tag3.xml><?xml version="1.0" encoding="utf-8"?>
<p:tagLst xmlns:a="http://schemas.openxmlformats.org/drawingml/2006/main" xmlns:r="http://schemas.openxmlformats.org/officeDocument/2006/relationships" xmlns:p="http://schemas.openxmlformats.org/presentationml/2006/main">
  <p:tag name="TIMING" val="|3.4|1.9|3.7|1.5|24.5"/>
</p:tagLst>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27088</TotalTime>
  <Words>3296</Words>
  <Application>Microsoft Office PowerPoint</Application>
  <PresentationFormat>On-screen Show (4:3)</PresentationFormat>
  <Paragraphs>525</Paragraphs>
  <Slides>45</Slides>
  <Notes>22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45</vt:i4>
      </vt:variant>
    </vt:vector>
  </HeadingPairs>
  <TitlesOfParts>
    <vt:vector size="57" baseType="lpstr">
      <vt:lpstr>宋体</vt:lpstr>
      <vt:lpstr>Andalus</vt:lpstr>
      <vt:lpstr>Arial</vt:lpstr>
      <vt:lpstr>Calibri</vt:lpstr>
      <vt:lpstr>Garamond</vt:lpstr>
      <vt:lpstr>Symbol</vt:lpstr>
      <vt:lpstr>Tahoma</vt:lpstr>
      <vt:lpstr>Times New Roman</vt:lpstr>
      <vt:lpstr>Wingdings</vt:lpstr>
      <vt:lpstr>Edge</vt:lpstr>
      <vt:lpstr>Microsoft Drawing 1.01</vt:lpstr>
      <vt:lpstr>Equation</vt:lpstr>
      <vt:lpstr>CS 63016 &amp; CS 73016 Big Data Analytics</vt:lpstr>
      <vt:lpstr>Queries Over Big Data</vt:lpstr>
      <vt:lpstr>Static Skyline Problem</vt:lpstr>
      <vt:lpstr>Dynamic Skyline</vt:lpstr>
      <vt:lpstr>Reverse Skyline Query</vt:lpstr>
      <vt:lpstr>Motivation Example of Reverse Skyline Query </vt:lpstr>
      <vt:lpstr>Problem Definition of Reverse Skyline Query</vt:lpstr>
      <vt:lpstr>Global Skyline Points</vt:lpstr>
      <vt:lpstr>Top-k Queries</vt:lpstr>
      <vt:lpstr>Inverse Ranking Queries [Li, 2007]</vt:lpstr>
      <vt:lpstr>Inverse Ranking Queries (cont'd) </vt:lpstr>
      <vt:lpstr>Problem Definition of Inverse Ranking Query</vt:lpstr>
      <vt:lpstr>Reducing the Search Space </vt:lpstr>
      <vt:lpstr>Pruning Idea</vt:lpstr>
      <vt:lpstr>Aggregate Queries</vt:lpstr>
      <vt:lpstr>Examples of Aggregate Queries</vt:lpstr>
      <vt:lpstr>Solutions</vt:lpstr>
      <vt:lpstr>Recall: Aggregate R-Tree</vt:lpstr>
      <vt:lpstr>Histogram</vt:lpstr>
      <vt:lpstr>Categories of Histograms</vt:lpstr>
      <vt:lpstr>Random Sampling</vt:lpstr>
      <vt:lpstr>Other Methods: Haar Wavelet Coefficients </vt:lpstr>
      <vt:lpstr>Keyword Search Query </vt:lpstr>
      <vt:lpstr>Traditional Data Access Methods</vt:lpstr>
      <vt:lpstr>The Challenges of Accessing Structured Data</vt:lpstr>
      <vt:lpstr>Keyword Search on Graph Representation of Data</vt:lpstr>
      <vt:lpstr>Graph Data Model</vt:lpstr>
      <vt:lpstr>Graph Data Model (2)</vt:lpstr>
      <vt:lpstr>Response Model</vt:lpstr>
      <vt:lpstr>Response Ranking</vt:lpstr>
      <vt:lpstr>Finding Answer Trees</vt:lpstr>
      <vt:lpstr>Backward Search: Algorithm</vt:lpstr>
      <vt:lpstr>Backward Search: Limitations</vt:lpstr>
      <vt:lpstr>Bidirectional Search: Motivation</vt:lpstr>
      <vt:lpstr>Bidir Search: Intuition</vt:lpstr>
      <vt:lpstr>Bidir Search: Issues</vt:lpstr>
      <vt:lpstr>Bidirectional Search</vt:lpstr>
      <vt:lpstr>BLINKS</vt:lpstr>
      <vt:lpstr>Graph Queries</vt:lpstr>
      <vt:lpstr>Graph Search Queries</vt:lpstr>
      <vt:lpstr>Graph Search Queries (cont'd)</vt:lpstr>
      <vt:lpstr>Graph Search Queries (cont'd)</vt:lpstr>
      <vt:lpstr>Graph Search Queries (cont'd)</vt:lpstr>
      <vt:lpstr>Reading Materials</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Uncertain Data Management</dc:title>
  <dc:creator>xlian</dc:creator>
  <cp:lastModifiedBy>Lian, Xiang</cp:lastModifiedBy>
  <cp:revision>2520</cp:revision>
  <dcterms:created xsi:type="dcterms:W3CDTF">2006-08-16T00:00:00Z</dcterms:created>
  <dcterms:modified xsi:type="dcterms:W3CDTF">2018-01-10T22:11:59Z</dcterms:modified>
</cp:coreProperties>
</file>