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9" r:id="rId3"/>
    <p:sldId id="258" r:id="rId4"/>
    <p:sldId id="260" r:id="rId5"/>
    <p:sldId id="261" r:id="rId6"/>
    <p:sldId id="290" r:id="rId7"/>
    <p:sldId id="269" r:id="rId8"/>
    <p:sldId id="263" r:id="rId9"/>
    <p:sldId id="264" r:id="rId10"/>
    <p:sldId id="265" r:id="rId11"/>
    <p:sldId id="266" r:id="rId12"/>
    <p:sldId id="267" r:id="rId13"/>
    <p:sldId id="307" r:id="rId14"/>
    <p:sldId id="271" r:id="rId15"/>
    <p:sldId id="310" r:id="rId16"/>
    <p:sldId id="272" r:id="rId17"/>
    <p:sldId id="287" r:id="rId18"/>
    <p:sldId id="278" r:id="rId19"/>
    <p:sldId id="306" r:id="rId20"/>
    <p:sldId id="273" r:id="rId21"/>
    <p:sldId id="275" r:id="rId22"/>
    <p:sldId id="291" r:id="rId23"/>
    <p:sldId id="296" r:id="rId24"/>
    <p:sldId id="257" r:id="rId25"/>
    <p:sldId id="276" r:id="rId26"/>
    <p:sldId id="292" r:id="rId27"/>
    <p:sldId id="293" r:id="rId28"/>
    <p:sldId id="295" r:id="rId29"/>
    <p:sldId id="309" r:id="rId30"/>
    <p:sldId id="277" r:id="rId31"/>
    <p:sldId id="294" r:id="rId32"/>
    <p:sldId id="298" r:id="rId33"/>
    <p:sldId id="297" r:id="rId34"/>
    <p:sldId id="312" r:id="rId35"/>
    <p:sldId id="279" r:id="rId36"/>
    <p:sldId id="305" r:id="rId37"/>
    <p:sldId id="280" r:id="rId38"/>
    <p:sldId id="281" r:id="rId39"/>
    <p:sldId id="282" r:id="rId40"/>
    <p:sldId id="308" r:id="rId41"/>
    <p:sldId id="283" r:id="rId42"/>
    <p:sldId id="284" r:id="rId43"/>
    <p:sldId id="300" r:id="rId44"/>
    <p:sldId id="268" r:id="rId45"/>
    <p:sldId id="285" r:id="rId46"/>
    <p:sldId id="299" r:id="rId47"/>
    <p:sldId id="288" r:id="rId48"/>
    <p:sldId id="301" r:id="rId49"/>
    <p:sldId id="302" r:id="rId50"/>
    <p:sldId id="303" r:id="rId51"/>
    <p:sldId id="304" r:id="rId52"/>
    <p:sldId id="31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06:04:32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0 24575,'-3'40'0,"-1"0"0,-2 0 0,-12 41 0,-5 36 0,21-107-195,0 0 0,0 0 0,-1 0 0,0-1 0,0 1 0,-8 12 0,2-9-6631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3:38:43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24575,'5'-5'0,"6"-1"0,5 0 0,5 2 0,-1-4 0,0 0 0,2 1 0,1 2 0,1 2 0,2 1 0,0 1 0,1 1 0,0 0 0,0 0 0,0 1 0,-5-1-8191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3:51:20.6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3372 95 24575,'-10'0'0,"0"-1"0,0-1 0,0 1 0,-17-5 0,-13-1 0,-45-6 0,30 4 0,-102-7 0,-181-5 0,254 13 0,57 4 0,0 1 0,-30 0 0,-611 4 0,635 0 0,0 2 0,0 0 0,-40 9 0,-39 3 0,17-7 0,-34 3 0,-1 4 0,-143 30 0,236-36 0,1 1 0,1 2 0,0 1 0,1 0 0,2 2 0,-49 28 0,17-4 0,-110 88 0,135-93 0,2 1 0,3 1 0,1 2 0,4 0 0,1 1 0,-22 47 0,38-57 0,2 1 0,1 0 0,-4 51 0,-2 9 0,6-49 0,3 0 0,3 0 0,2 0 0,3 0 0,2 0 0,3 0 0,3 0 0,2-1 0,34 69 0,-22-70 0,3-1 0,41 43 0,-23-28 0,-26-29 0,2-1 0,2-2 0,0 1 0,3-1 0,0-1 0,1-1 0,2 0 0,1-2 0,44 20 0,25 7 0,116 38 0,-153-61 0,2-3 0,0-2 0,88 13 0,222 23 0,-185-31 0,2-5 0,334-5 0,-476-15 0,85-12 0,-49 4 0,-11 1 0,-1-3 0,-1-1 0,-1-2 0,109-40 0,-164 51 0,5 0 0,0-1 0,0-1 0,-1-1 0,-1 0 0,0-1 0,29-19 0,1-8 0,-2 0 0,-3-2 0,67-78 0,-77 72 0,-3-1 0,38-81 0,-41 61 0,-4-1 0,12-71 0,-26 37 0,-11-107 0,-3 71 0,4 103 0,2-42 0,-6-1 0,-18-76 0,19 144 0,-1 0 0,-1 0 0,0 0 0,-1 0 0,-11-12 0,-1-5 0,11 18 0,-1-1 0,0 1 0,0 0 0,-1 0 0,0 1 0,-1-1 0,0 1 0,-13-6 0,-15-7 0,-47-18 0,39 18 0,-48-16 70,57 22-787,-51-24-1,75 31-6108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3:51:27.9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1020 24575,'31'2'0,"0"2"0,-1 1 0,1 1 0,-1 2 0,0 1 0,-1 1 0,50 25 0,-16-9 0,339 115 0,-91-61 0,-139-38 0,105 23 0,-120-25 0,48 8 0,252 29 0,-112-27 0,-168-17 0,133 18 0,-103-27 0,369 25 0,-309-36 0,2 0 0,-85-12 0,354-4 0,-65-54 0,-250 24 0,431-50 0,-189-13 0,-298 56 0,564-164 0,-325 74 0,140-50 0,-465 149 0,337-119 0,-347 124 0,89-46 0,-60 25 0,31-10 0,97-45 0,202-116 0,-288 134 0,-53 29 0,-58 35 0,50-43 0,-50 38 0,37-25 0,-49 34 0,-19 15 0,0 1 0,0 0 0,0-1 0,0 1 0,0 0 0,0 0 0,0-1 0,0 1 0,0 0 0,0-1 0,-1 1 0,1 0 0,0-1 0,0 1 0,0 0 0,0 0 0,-1-1 0,1 1 0,0 0 0,0 0 0,-1 0 0,1-1 0,0 1 0,0 0 0,-1 0 0,1 0 0,0 0 0,0-1 0,-1 1 0,1 0 0,0 0 0,-1 0 0,1 0 0,0 0 0,-1 0 0,1 0 0,-1 0 0,-47-1 0,37 1 0,-449 3-1365,437-3-5461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3:51:29.6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155 0 24575,'2'0'0,"0"0"0,0 1 0,0-1 0,0 0 0,0 1 0,0-1 0,0 1 0,0-1 0,0 1 0,0 0 0,-1 0 0,1 0 0,0 0 0,0 0 0,-1 0 0,1 0 0,-1 1 0,1-1 0,-1 1 0,0-1 0,2 3 0,0 0 0,-1 1 0,0-1 0,0 0 0,-1 1 0,1-1 0,-1 1 0,0-1 0,0 1 0,0 5 0,-1 4 0,0 0 0,0 0 0,-1-1 0,-1 1 0,-6 22 0,-84 365 0,82-355 0,-38 173 0,17-92-3,18-77-1359,7-27-5464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06:04:35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721 27 24575,'0'-1'0,"1"0"0,-1 0 0,1-1 0,-1 1 0,1 0 0,0 0 0,-1 0 0,1 0 0,0 0 0,0 0 0,0 0 0,0 1 0,0-1 0,0 0 0,0 0 0,0 1 0,0-1 0,0 0 0,0 1 0,0-1 0,1 1 0,-1 0 0,0-1 0,0 1 0,1 0 0,-1 0 0,2 0 0,41-5 0,-40 5 0,4-1 0,-1 0 0,1 1 0,-1 0 0,1 1 0,-1-1 0,1 2 0,11 2 0,-17-3 0,1 1 0,-1-1 0,1 0 0,-1 1 0,0 0 0,0 0 0,0-1 0,0 1 0,0 1 0,0-1 0,0 0 0,-1 0 0,1 1 0,-1-1 0,1 0 0,-1 1 0,0 0 0,0-1 0,0 1 0,-1 0 0,1-1 0,0 1 0,-1 4 0,2 5 0,0 0 0,-1-1 0,-1 1 0,0 0 0,0 0 0,-1 0 0,-1 0 0,0 0 0,-7 20 0,6-25 0,0 0 0,0 0 0,-1-1 0,0 1 0,0-1 0,-1 0 0,0 0 0,0 0 0,0-1 0,0 0 0,-1 0 0,0 0 0,0-1 0,-1 0 0,1 0 0,-11 5 0,-76 28 0,109-28 0,-9-7 0,0 1 0,-1 1 0,1 0 0,0-1 0,-1 2 0,0-1 0,6 6 0,-9-4 0,1-1 0,-2 1 0,1 0 0,-1 0 0,1 0 0,-2 0 0,1 0 0,-1 1 0,0-1 0,0 1 0,0-1 0,-1 0 0,0 1 0,-1-1 0,1 1 0,-1-1 0,-1 1 0,1-1 0,-1 0 0,0 0 0,0 0 0,-1 0 0,1 0 0,-7 8 0,0 2 0,-2 0 0,0-1 0,-1-1 0,-1 0 0,0 0 0,0-1 0,-19 13 0,12-13 0,0 0 0,-1-2 0,-1 0 0,0-1 0,0-2 0,0 0 0,-1-1 0,0-1 0,-1-2 0,1 0 0,-1-1 0,0-2 0,0 0 0,0-2 0,-36-4 0,50 2 0,-1-1 0,1 1 0,-1-2 0,1 1 0,0-1 0,1-1 0,-1 0 0,1 0 0,1-1 0,-1 0 0,-11-12 0,-8-11 0,-41-59 0,43 54 0,19 26-75,6 8-17,-1 0 0,1-1 0,-1 0-1,1 1 1,0-1 0,0 0 0,0 1 0,0-1 0,0 0 0,1 0-1,-1 0 1,0 0 0,0-2 0,4-3-6734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06:04:37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583 29 24575,'-55'14'0,"46"-11"0,36-14 0,-9 4 0,0 1 0,0 0 0,0 2 0,1 0 0,-1 1 0,1 0 0,0 2 0,30 1 0,-47 0 0,1 1 0,0 0 0,0-1 0,-1 1 0,1 0 0,-1 0 0,1 1 0,-1-1 0,1 0 0,-1 1 0,0 0 0,0-1 0,1 1 0,-1 0 0,0 0 0,-1 0 0,1 1 0,0-1 0,-1 0 0,1 1 0,-1-1 0,0 1 0,1-1 0,-1 1 0,-1-1 0,1 1 0,0 0 0,-1 0 0,1-1 0,-1 1 0,0 0 0,0 0 0,0 0 0,0 4 0,-1 3 0,1 1 0,-1-1 0,-1 0 0,0 0 0,0 0 0,-1 0 0,-1 0 0,-5 13 0,-5-1 0,-1 0 0,-1-2 0,0 0 0,-2 0 0,0-2 0,-1 0 0,0-1 0,-2-1 0,0-1 0,-1-1 0,-31 15 0,-29 11 0,-157 52 0,212-82 0,10-3 0,-1-1 0,1 0 0,-1-1 0,0-1 0,-1 0 0,1-2 0,-28 1 0,46-3 0,0 0 0,0 0 0,0 0 0,1 0 0,-1 0 0,0-1 0,0 1 0,0 0 0,0 0 0,0 0 0,0 0 0,0 0 0,0 0 0,0 0 0,0 0 0,0 0 0,0 0 0,1-1 0,-1 1 0,0 0 0,0 0 0,0 0 0,0 0 0,0 0 0,0 0 0,0 0 0,0 0 0,0-1 0,0 1 0,0 0 0,0 0 0,0 0 0,0 0 0,0 0 0,0 0 0,0 0 0,0 0 0,-1-1 0,1 1 0,0 0 0,0 0 0,0 0 0,0 0 0,0 0 0,0 0 0,0 0 0,0 0 0,0 0 0,0 0 0,0-1 0,0 1 0,-1 0 0,1 0 0,0 0 0,0 0 0,0 0 0,0 0 0,0 0 0,0 0 0,0 0 0,0 0 0,-1 0 0,1 0 0,0 0 0,0 0 0,0 0 0,0 0 0,0 0 0,13-8 0,16-7 0,-6 7 0,0 1 0,1 2 0,0 0 0,0 1 0,44-1 0,125 11 0,-165-3 38,-1 2-1,48 13 1,-49-10-408,1-2 1,-1 0-1,35 2 1,-39-8-6457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7T22:22:41.0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15,'171'-8,"-104"3,186 3,-131 4,28 4,7 8,21-1,-97-3,-11 0,23-3,-34-2,114-4,-168-2,0-1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7T22:22:53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1,'968'0,"-931"2,1 2,-1 2,47 13,-2 0,9 3,-63-14,0 0,1-3,48 5,-56-10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8T15:50:40.3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2276 9,'-2224'0,"2186"-4,24-1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8T15:50:42.7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2284 43,'-82'2,"-91"-4,106-8,42 5,-48-1,-70-5,-15 0,-1134 12,1273 0,1 1,-29 6,28-4,0-1,-27 1,-38-4,66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8T16:07:49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0 176,'116'-2,"125"5,-173 9,-49-8,0 0,27 1,46-5,-50-1,0 2,0 1,53 11,-60-7,1-2,0-2,47-2,-44-1,0 1,57 9,-6 2,0-4,150-7,-92-3,9-10,2 0,1051 14,-1171 1,53 9,31 2,894-11,-497-5,-483 1,60-10,-12 0,65-11,-92 12,86-5,-89 12,-1-2,79-21,-119 24,22-3,41-2,-43 5,57-11,176-41,-174 38,55 0,-34 5,-92 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3:38:41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1098 6012 24575,'2'-4'0,"-1"-1"0,1 1 0,0 0 0,1 0 0,-1 0 0,1 0 0,0 0 0,0 0 0,0 1 0,0-1 0,1 1 0,6-5 0,8-10 0,4-12 0,-1 0 0,-2-2 0,25-55 0,-17 33 0,82-174 0,-77 155 0,-3-2 0,28-116 0,-39 127 0,-10 29 0,-1 0 0,1-40 0,4-21 0,-4 21 0,-2 0 0,-8-123 0,-1 64 0,5-20 0,-5-160 0,-22 63 0,-10 52 0,11 73 0,-90-390 0,-35 8 0,1 74 0,72 221 0,-108-213 0,-175-255 0,322 617 0,-58-93 0,30 71 0,-20-33 0,72 101 0,0 1 0,0 1 0,-2 0 0,-20-17 0,35 32 0,-1 1 0,1 0 0,-1-1 0,0 1 0,1 0 0,-1-1 0,1 1 0,-1 0 0,0 0 0,1 0 0,-1 0 0,0-1 0,1 1 0,-1 0 0,0 0 0,1 0 0,-1 1 0,0-1 0,1 0 0,-1 0 0,0 0 0,1 0 0,-1 1 0,0-1 0,1 0 0,-1 0 0,0 1 0,1-1 0,-1 1 0,1-1 0,-1 0 0,1 1 0,-1-1 0,1 1 0,-1-1 0,1 1 0,0-1 0,-1 1 0,1 0 0,0-1 0,-1 1 0,1 0 0,0-1 0,0 1 0,-1-1 0,1 1 0,0 0 0,0 0 0,-10 33 0,8-22 0,-1 11 0,0-1 0,-2 1 0,-1-1 0,-13 31 0,15-44-273,1 1 0,0-1 0,1 1 0,-3 15 0,3-4-6553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9E13-FC4B-C065-F4AA-01EE77D8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97D14-BF62-43A7-E448-8E9C0D63F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0E430-B4BC-C709-8899-53C8FDAC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101D-9BE5-2463-73EB-37DC44C6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8FDA8-13A4-EC70-15A2-03D6819E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B19A-3949-555C-05E2-CBEB6CCF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3781C-42DB-6655-23BA-E6371F625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3D402-F0F2-5190-B594-32F089F8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0D11-F49A-D84E-BD74-9CE5D621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9C93-A8EB-8E87-3FCC-4297D7A8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E8B68-5FA6-0968-0E07-6E92F5C5E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A2207-621A-5A00-CCE9-B942ED3F6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AC9D6-8CF3-17AA-C543-0D16C67E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8421-C232-8FE8-D7CD-92A3B860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BE112-CABD-DBB0-6B44-A667EFEF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F1E0-BD3B-0001-6D26-81CC0DAE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0C4ED-D007-57F4-2484-AE77D6CF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8992-8660-48D9-BEB1-B4E09926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3FAE-4A7D-DFA5-E140-76E288CD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D153-805A-B010-2B35-81AD9CBF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6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891C-E39C-ED9D-EC79-B455CC15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C1D3-78B5-1B9C-DDF5-7D7EF8D3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EADD9-1512-5698-A7D0-D9993E62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3B5E-1717-9342-9589-1AAD0410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0737-13DE-6AEA-EBEE-0CAB2AA4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5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5CD4-A32E-121C-4591-8C55CC1F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C0A2-AC54-A40D-EA8E-94E58472B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F3839-FD7B-AE54-D4A6-98DFF6F44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86881-8BC5-DBA7-9EA7-FC074010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793D9-7152-1AFA-9B80-B4586B84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704FB-FC14-B0B1-DC13-5BC21136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6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F7FD-7F0C-5923-AA56-C1742C30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F5C89-6E2E-1BE8-FCE9-06C3AB13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F4ED-3461-89F9-EBD0-AD7811AEF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835E3-A1D3-010F-66D9-45727444E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C4CE7-979B-C2EA-A555-8AA6DD458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4327F-5847-9D48-67E7-20830EB6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8499A-4FC2-70A6-02C8-647F22C0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E038F-C80C-D138-2AA4-27B1DD6F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5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4EF-DB64-DC7B-6C5E-CB755D1F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E21BC-119C-3E05-37E5-127B5CDC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B5E1E-9EA5-2946-9211-B1C754A9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AB744-051F-997C-C4DA-76521D95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9E2D1-7CE9-D01B-96C1-20C84AE1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30A53-D1C5-0831-7496-B8D55078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7402D-1C60-2ED3-4539-A149C9D4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2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4D6-8683-1B3A-8804-DE3B56C8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9883-4E28-830D-3DB1-3C92B19BB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AE54D-C5F4-1026-9819-D804B8864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E37B6-652A-9A2C-CF93-ECBCA5FF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230A-26E4-BA63-8F86-360F6F4A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08138-DC75-41AE-E562-EE550B38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2933-E9D9-E66B-03C9-42E1A2D7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EF4A3-79D9-915C-0E7C-36001DAEE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AA7F4-15FB-F6E4-1BEC-13BCC72F8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CA86A-3150-D043-34E8-BE0DCD90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D4AC9-01AE-B84F-D670-5C0867A4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0F367-AE80-4452-C0F0-72F07865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3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73DBC-740B-C42F-37A4-E7297B45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B3DC-5E64-651C-2A72-42CE5781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BFA2-159B-1FA2-08C8-66BEFCB08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9821-C49F-4366-984D-D0D9288125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FBD7-515B-DCBD-83FC-BD68DF94F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0D3DD-1C3B-F394-1578-CF67046FA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80F5D-6D7B-954F-5C0B-8B99D24C7532}"/>
              </a:ext>
            </a:extLst>
          </p:cNvPr>
          <p:cNvSpPr txBox="1"/>
          <p:nvPr userDrawn="1"/>
        </p:nvSpPr>
        <p:spPr>
          <a:xfrm>
            <a:off x="9909544" y="6584400"/>
            <a:ext cx="2282456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000" dirty="0"/>
              <a:t>Abraham N. </a:t>
            </a:r>
            <a:r>
              <a:rPr lang="en-US" sz="1000" dirty="0" err="1"/>
              <a:t>Aldaco-Gastélum</a:t>
            </a:r>
            <a:r>
              <a:rPr lang="en-US" sz="1000" dirty="0"/>
              <a:t>, Ph.D.</a:t>
            </a:r>
          </a:p>
        </p:txBody>
      </p:sp>
    </p:spTree>
    <p:extLst>
      <p:ext uri="{BB962C8B-B14F-4D97-AF65-F5344CB8AC3E}">
        <p14:creationId xmlns:p14="http://schemas.microsoft.com/office/powerpoint/2010/main" val="8301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20.png"/><Relationship Id="rId4" Type="http://schemas.openxmlformats.org/officeDocument/2006/relationships/customXml" Target="../ink/ink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5" Type="http://schemas.openxmlformats.org/officeDocument/2006/relationships/image" Target="../media/image17.png"/><Relationship Id="rId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customXml" Target="../ink/ink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customXml" Target="../ink/ink10.xml"/><Relationship Id="rId4" Type="http://schemas.openxmlformats.org/officeDocument/2006/relationships/image" Target="../media/image12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customXml" Target="../ink/ink1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6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ldacog/uwp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Using_promises" TargetMode="External"/><Relationship Id="rId2" Type="http://schemas.openxmlformats.org/officeDocument/2006/relationships/hyperlink" Target="https://www.mitrais.com/news-updates/asynchronous-in-javascript/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7B180-0482-4046-865A-CCBB687E0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9E11EA-3941-F86B-EDDF-5679DDC5FF44}"/>
              </a:ext>
            </a:extLst>
          </p:cNvPr>
          <p:cNvSpPr txBox="1"/>
          <p:nvPr/>
        </p:nvSpPr>
        <p:spPr>
          <a:xfrm>
            <a:off x="0" y="922311"/>
            <a:ext cx="12191999" cy="4184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6600" b="1" dirty="0">
                <a:latin typeface="Arial Black" panose="020B0A04020102020204" pitchFamily="34" charset="0"/>
              </a:rPr>
              <a:t>As</a:t>
            </a:r>
            <a:r>
              <a:rPr lang="en-US" sz="6600" b="1" i="0" dirty="0">
                <a:effectLst/>
                <a:latin typeface="Arial Black" panose="020B0A04020102020204" pitchFamily="34" charset="0"/>
              </a:rPr>
              <a:t>ynchronous</a:t>
            </a:r>
            <a:endParaRPr lang="en-US" sz="3600" b="1" i="0" dirty="0">
              <a:effectLst/>
              <a:latin typeface="Arial Black" panose="020B0A040201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3600" b="1" i="0" dirty="0">
                <a:effectLst/>
                <a:latin typeface="Arial Black" panose="020B0A04020102020204" pitchFamily="34" charset="0"/>
              </a:rPr>
              <a:t>Processing</a:t>
            </a:r>
            <a:br>
              <a:rPr lang="en-US" sz="3600" b="1" i="0" dirty="0">
                <a:effectLst/>
                <a:latin typeface="Arial Black" panose="020B0A04020102020204" pitchFamily="34" charset="0"/>
              </a:rPr>
            </a:br>
            <a:r>
              <a:rPr lang="en-US" sz="3600" b="1" i="0" dirty="0">
                <a:effectLst/>
                <a:latin typeface="Arial Black" panose="020B0A04020102020204" pitchFamily="34" charset="0"/>
              </a:rPr>
              <a:t>in </a:t>
            </a:r>
            <a:r>
              <a:rPr lang="en-US" sz="3600" b="1" dirty="0">
                <a:latin typeface="Arial Black" panose="020B0A04020102020204" pitchFamily="34" charset="0"/>
              </a:rPr>
              <a:t>Web Development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771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3141FB-650B-F08C-AE14-1EB32C1E10A4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5182246" y="2162173"/>
            <a:ext cx="10684" cy="37814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13E505-2FAF-E6F5-DBF7-47A5FB99C43B}"/>
              </a:ext>
            </a:extLst>
          </p:cNvPr>
          <p:cNvSpPr/>
          <p:nvPr/>
        </p:nvSpPr>
        <p:spPr>
          <a:xfrm>
            <a:off x="3781425" y="533400"/>
            <a:ext cx="2181836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ptos Black" panose="020B0004020202020204" pitchFamily="34" charset="0"/>
              </a:rPr>
              <a:t>makeCoffee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91912A-AC00-BF8F-536F-FB796FEC90A1}"/>
              </a:ext>
            </a:extLst>
          </p:cNvPr>
          <p:cNvSpPr/>
          <p:nvPr/>
        </p:nvSpPr>
        <p:spPr>
          <a:xfrm>
            <a:off x="6033926" y="533400"/>
            <a:ext cx="2004701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 Black" panose="020B0004020202020204" pitchFamily="34" charset="0"/>
              </a:rPr>
              <a:t>boilWater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656613-8229-C439-A279-7BDE793C740B}"/>
              </a:ext>
            </a:extLst>
          </p:cNvPr>
          <p:cNvSpPr/>
          <p:nvPr/>
        </p:nvSpPr>
        <p:spPr>
          <a:xfrm>
            <a:off x="8092050" y="533399"/>
            <a:ext cx="2328300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 Black" panose="020B0004020202020204" pitchFamily="34" charset="0"/>
              </a:rPr>
              <a:t>brewCoffee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8FACC1-0F02-5733-12BB-243F401599FE}"/>
              </a:ext>
            </a:extLst>
          </p:cNvPr>
          <p:cNvSpPr/>
          <p:nvPr/>
        </p:nvSpPr>
        <p:spPr>
          <a:xfrm>
            <a:off x="5109009" y="2162173"/>
            <a:ext cx="167841" cy="4667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1714A-018D-C03A-C62B-9CBEE4488D5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994318" y="2162175"/>
            <a:ext cx="41959" cy="37052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90271-0CD9-ED85-1A18-FC2D90CEF778}"/>
              </a:ext>
            </a:extLst>
          </p:cNvPr>
          <p:cNvSpPr/>
          <p:nvPr/>
        </p:nvSpPr>
        <p:spPr>
          <a:xfrm>
            <a:off x="6910397" y="2609848"/>
            <a:ext cx="167841" cy="8905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681CCF-27D9-A4B5-C3B6-475647E94D5D}"/>
              </a:ext>
            </a:extLst>
          </p:cNvPr>
          <p:cNvCxnSpPr>
            <a:stCxn id="7" idx="2"/>
          </p:cNvCxnSpPr>
          <p:nvPr/>
        </p:nvCxnSpPr>
        <p:spPr>
          <a:xfrm>
            <a:off x="5192930" y="2628900"/>
            <a:ext cx="1703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523BA8-CD51-1C61-CB83-5B999F4C400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56199" y="2162174"/>
            <a:ext cx="1" cy="36957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F50C5CE-3568-6078-9FEB-4BE86983C532}"/>
              </a:ext>
            </a:extLst>
          </p:cNvPr>
          <p:cNvSpPr/>
          <p:nvPr/>
        </p:nvSpPr>
        <p:spPr>
          <a:xfrm>
            <a:off x="9182622" y="3797618"/>
            <a:ext cx="167841" cy="8905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FE9233-AAAE-8DFE-18EB-AE2D986CD9B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75050" y="3790948"/>
            <a:ext cx="3991493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55215C-EE8C-DB13-0BA0-A1374C97DF45}"/>
              </a:ext>
            </a:extLst>
          </p:cNvPr>
          <p:cNvCxnSpPr>
            <a:cxnSpLocks/>
          </p:cNvCxnSpPr>
          <p:nvPr/>
        </p:nvCxnSpPr>
        <p:spPr>
          <a:xfrm flipH="1" flipV="1">
            <a:off x="5276850" y="3500437"/>
            <a:ext cx="16335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74A61AC-8E87-C83C-F197-67DB521E78D8}"/>
              </a:ext>
            </a:extLst>
          </p:cNvPr>
          <p:cNvSpPr/>
          <p:nvPr/>
        </p:nvSpPr>
        <p:spPr>
          <a:xfrm>
            <a:off x="5099810" y="3500438"/>
            <a:ext cx="167841" cy="2905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42F777-A565-A961-59D8-F69E5F13B337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5314211" y="4683443"/>
            <a:ext cx="3952332" cy="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609322F-0A96-7A23-7435-1FB7224965DC}"/>
              </a:ext>
            </a:extLst>
          </p:cNvPr>
          <p:cNvSpPr/>
          <p:nvPr/>
        </p:nvSpPr>
        <p:spPr>
          <a:xfrm>
            <a:off x="5119007" y="4691064"/>
            <a:ext cx="167841" cy="2905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5C719B-C318-4B26-8CD2-E5B4D856CE0A}"/>
              </a:ext>
            </a:extLst>
          </p:cNvPr>
          <p:cNvSpPr txBox="1"/>
          <p:nvPr/>
        </p:nvSpPr>
        <p:spPr>
          <a:xfrm>
            <a:off x="89453" y="2162173"/>
            <a:ext cx="37077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Here, it is very evident that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brewCoffee</a:t>
            </a:r>
            <a:r>
              <a:rPr lang="en-US" sz="3200" dirty="0"/>
              <a:t>() waits for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boilWater()</a:t>
            </a:r>
            <a:endParaRPr lang="en-US" sz="3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94B8DE-E8B6-DDDB-2248-1190DE84BA3F}"/>
              </a:ext>
            </a:extLst>
          </p:cNvPr>
          <p:cNvCxnSpPr>
            <a:cxnSpLocks/>
          </p:cNvCxnSpPr>
          <p:nvPr/>
        </p:nvCxnSpPr>
        <p:spPr>
          <a:xfrm>
            <a:off x="11277600" y="2081209"/>
            <a:ext cx="0" cy="37052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F012070-B705-5891-36DA-0A34B333D5DF}"/>
              </a:ext>
            </a:extLst>
          </p:cNvPr>
          <p:cNvSpPr txBox="1"/>
          <p:nvPr/>
        </p:nvSpPr>
        <p:spPr>
          <a:xfrm rot="5400000">
            <a:off x="11117075" y="3641436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5455D1C-6810-AEB5-4A3A-88218A978E6A}"/>
              </a:ext>
            </a:extLst>
          </p:cNvPr>
          <p:cNvSpPr/>
          <p:nvPr/>
        </p:nvSpPr>
        <p:spPr>
          <a:xfrm rot="977142">
            <a:off x="4516940" y="2817018"/>
            <a:ext cx="457392" cy="4762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7DAA3230-5559-5B68-C461-0090A8C020B8}"/>
              </a:ext>
            </a:extLst>
          </p:cNvPr>
          <p:cNvSpPr/>
          <p:nvPr/>
        </p:nvSpPr>
        <p:spPr>
          <a:xfrm rot="977142">
            <a:off x="4516940" y="4002833"/>
            <a:ext cx="457392" cy="4762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Happy Face Stickers | Auto Dealer Marketing - Car Lot Supplies">
            <a:extLst>
              <a:ext uri="{FF2B5EF4-FFF2-40B4-BE49-F238E27FC236}">
                <a16:creationId xmlns:a16="http://schemas.microsoft.com/office/drawing/2014/main" id="{BC8298CC-E8E4-E397-2EAE-BCD6362BD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" b="1925"/>
          <a:stretch/>
        </p:blipFill>
        <p:spPr bwMode="auto">
          <a:xfrm>
            <a:off x="4966697" y="5495290"/>
            <a:ext cx="472460" cy="45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3156465-3FBC-1F71-8BC0-0275C410CB2F}"/>
              </a:ext>
            </a:extLst>
          </p:cNvPr>
          <p:cNvSpPr txBox="1"/>
          <p:nvPr/>
        </p:nvSpPr>
        <p:spPr>
          <a:xfrm>
            <a:off x="4799518" y="5181920"/>
            <a:ext cx="81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Aptos Black" panose="020B0004020202020204" pitchFamily="34" charset="0"/>
              </a:rPr>
              <a:t>enjoy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0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34" grpId="0" animBg="1"/>
      <p:bldP spid="39" grpId="0" animBg="1"/>
      <p:bldP spid="52" grpId="0" animBg="1"/>
      <p:bldP spid="53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7ECD-7F8C-8BF5-D5BB-7AA91F3330D2}"/>
              </a:ext>
            </a:extLst>
          </p:cNvPr>
          <p:cNvSpPr txBox="1"/>
          <p:nvPr/>
        </p:nvSpPr>
        <p:spPr>
          <a:xfrm>
            <a:off x="1285875" y="2581275"/>
            <a:ext cx="10534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Is synchronous processing good or bad?</a:t>
            </a:r>
          </a:p>
        </p:txBody>
      </p:sp>
      <p:pic>
        <p:nvPicPr>
          <p:cNvPr id="1028" name="Picture 4" descr="Question mark - Free logo icons">
            <a:extLst>
              <a:ext uri="{FF2B5EF4-FFF2-40B4-BE49-F238E27FC236}">
                <a16:creationId xmlns:a16="http://schemas.microsoft.com/office/drawing/2014/main" id="{861C5FF8-A073-5CAD-173E-7874B96C2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8" y="1952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47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D5C0B1-B746-7726-399E-0DBB7A85C8C5}"/>
              </a:ext>
            </a:extLst>
          </p:cNvPr>
          <p:cNvSpPr txBox="1"/>
          <p:nvPr/>
        </p:nvSpPr>
        <p:spPr>
          <a:xfrm>
            <a:off x="1495424" y="1876425"/>
            <a:ext cx="92011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It is neither bad nor good, </a:t>
            </a:r>
          </a:p>
          <a:p>
            <a:endParaRPr lang="en-US" sz="4400" dirty="0"/>
          </a:p>
          <a:p>
            <a:r>
              <a:rPr lang="en-US" sz="4400" dirty="0"/>
              <a:t>It is necessary when operations depend on the result of the previous step</a:t>
            </a:r>
          </a:p>
        </p:txBody>
      </p:sp>
    </p:spTree>
    <p:extLst>
      <p:ext uri="{BB962C8B-B14F-4D97-AF65-F5344CB8AC3E}">
        <p14:creationId xmlns:p14="http://schemas.microsoft.com/office/powerpoint/2010/main" val="229036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9553E1-D1EB-D8B5-B321-BEBFF2278A1B}"/>
              </a:ext>
            </a:extLst>
          </p:cNvPr>
          <p:cNvSpPr txBox="1"/>
          <p:nvPr/>
        </p:nvSpPr>
        <p:spPr>
          <a:xfrm>
            <a:off x="2724149" y="1630829"/>
            <a:ext cx="91916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What happens if one of the functions takes too long? How would it affect the program?</a:t>
            </a:r>
          </a:p>
        </p:txBody>
      </p:sp>
      <p:pic>
        <p:nvPicPr>
          <p:cNvPr id="4" name="Picture 4" descr="Question mark - Free logo icons">
            <a:extLst>
              <a:ext uri="{FF2B5EF4-FFF2-40B4-BE49-F238E27FC236}">
                <a16:creationId xmlns:a16="http://schemas.microsoft.com/office/drawing/2014/main" id="{75CF1BA7-195F-DAFE-CA16-986EA21B6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5287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ntroduction To Synchronous And Asynchronous Processing, 60% OFF">
            <a:extLst>
              <a:ext uri="{FF2B5EF4-FFF2-40B4-BE49-F238E27FC236}">
                <a16:creationId xmlns:a16="http://schemas.microsoft.com/office/drawing/2014/main" id="{F486B5FB-B02F-B58C-C968-26CD6F86B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7" r="49107"/>
          <a:stretch/>
        </p:blipFill>
        <p:spPr bwMode="auto">
          <a:xfrm>
            <a:off x="4569400" y="3707607"/>
            <a:ext cx="3053199" cy="315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862978-2E44-2BC1-561C-750B7DA47FA8}"/>
              </a:ext>
            </a:extLst>
          </p:cNvPr>
          <p:cNvSpPr txBox="1"/>
          <p:nvPr/>
        </p:nvSpPr>
        <p:spPr>
          <a:xfrm>
            <a:off x="1314450" y="843976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In Synchronous processing :</a:t>
            </a:r>
          </a:p>
        </p:txBody>
      </p:sp>
    </p:spTree>
    <p:extLst>
      <p:ext uri="{BB962C8B-B14F-4D97-AF65-F5344CB8AC3E}">
        <p14:creationId xmlns:p14="http://schemas.microsoft.com/office/powerpoint/2010/main" val="24546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71026B-3D8D-58F0-BCFF-875473674BC0}"/>
              </a:ext>
            </a:extLst>
          </p:cNvPr>
          <p:cNvSpPr txBox="1"/>
          <p:nvPr/>
        </p:nvSpPr>
        <p:spPr>
          <a:xfrm>
            <a:off x="0" y="1875972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Arial Black" panose="020B0A04020102020204" pitchFamily="34" charset="0"/>
              </a:rPr>
              <a:t>As</a:t>
            </a:r>
            <a:r>
              <a:rPr lang="en-US" sz="4800" b="1" i="0" dirty="0">
                <a:effectLst/>
                <a:latin typeface="Arial Black" panose="020B0A04020102020204" pitchFamily="34" charset="0"/>
              </a:rPr>
              <a:t>ynchronous Processing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8694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06946A-9B85-829A-3931-394CB0FF6C07}"/>
              </a:ext>
            </a:extLst>
          </p:cNvPr>
          <p:cNvSpPr txBox="1"/>
          <p:nvPr/>
        </p:nvSpPr>
        <p:spPr>
          <a:xfrm>
            <a:off x="1136223" y="1857895"/>
            <a:ext cx="10258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 Asynchronous processing we can continue the execution of other processes </a:t>
            </a:r>
          </a:p>
          <a:p>
            <a:pPr algn="ctr"/>
            <a:endParaRPr lang="en-US" sz="3600" dirty="0"/>
          </a:p>
          <a:p>
            <a:pPr algn="ctr"/>
            <a:r>
              <a:rPr lang="en-US" sz="2800" dirty="0"/>
              <a:t>(</a:t>
            </a:r>
            <a:r>
              <a:rPr lang="en-US" sz="2800" dirty="0">
                <a:solidFill>
                  <a:schemeClr val="accent2"/>
                </a:solidFill>
              </a:rPr>
              <a:t>non blocking processing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808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ntroduction To Synchronous And Asynchronous Processing, 60% OFF">
            <a:extLst>
              <a:ext uri="{FF2B5EF4-FFF2-40B4-BE49-F238E27FC236}">
                <a16:creationId xmlns:a16="http://schemas.microsoft.com/office/drawing/2014/main" id="{BFD61234-48D6-CB99-E5ED-5575C3ABB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3"/>
          <a:stretch/>
        </p:blipFill>
        <p:spPr bwMode="auto">
          <a:xfrm>
            <a:off x="4350624" y="0"/>
            <a:ext cx="53185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F2AE37C-2EF2-FA96-2462-BEDA1EE431AD}"/>
              </a:ext>
            </a:extLst>
          </p:cNvPr>
          <p:cNvSpPr/>
          <p:nvPr/>
        </p:nvSpPr>
        <p:spPr>
          <a:xfrm>
            <a:off x="123824" y="1933575"/>
            <a:ext cx="3886201" cy="2152650"/>
          </a:xfrm>
          <a:prstGeom prst="wedgeEllipseCallout">
            <a:avLst>
              <a:gd name="adj1" fmla="val 50544"/>
              <a:gd name="adj2" fmla="val 4276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Observe what is happening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A </a:t>
            </a:r>
            <a:r>
              <a:rPr lang="en-US" sz="2400" dirty="0"/>
              <a:t>while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B </a:t>
            </a:r>
            <a:r>
              <a:rPr lang="en-US" sz="2400" dirty="0"/>
              <a:t>is running.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CB25AD1-9729-8E83-BD3C-90E835E321B0}"/>
              </a:ext>
            </a:extLst>
          </p:cNvPr>
          <p:cNvSpPr/>
          <p:nvPr/>
        </p:nvSpPr>
        <p:spPr>
          <a:xfrm>
            <a:off x="9028176" y="2980944"/>
            <a:ext cx="2923032" cy="1618488"/>
          </a:xfrm>
          <a:prstGeom prst="wedgeEllipseCallout">
            <a:avLst>
              <a:gd name="adj1" fmla="val -49911"/>
              <a:gd name="adj2" fmla="val 34428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They can run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5628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15EF3-B55F-9ED7-92E1-F357D14B4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59C9E0-91FE-5603-B032-BF68EED1EEDA}"/>
              </a:ext>
            </a:extLst>
          </p:cNvPr>
          <p:cNvSpPr/>
          <p:nvPr/>
        </p:nvSpPr>
        <p:spPr>
          <a:xfrm>
            <a:off x="241474" y="3398667"/>
            <a:ext cx="2931494" cy="18029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 Black" panose="020B0004020202020204" pitchFamily="34" charset="0"/>
              </a:rPr>
              <a:t>makeBreakfast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4C948F-2C48-C49D-3369-020305950E3A}"/>
              </a:ext>
            </a:extLst>
          </p:cNvPr>
          <p:cNvSpPr/>
          <p:nvPr/>
        </p:nvSpPr>
        <p:spPr>
          <a:xfrm>
            <a:off x="3818547" y="1867339"/>
            <a:ext cx="4294086" cy="18029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makeToast</a:t>
            </a:r>
          </a:p>
          <a:p>
            <a:pPr algn="ctr"/>
            <a:r>
              <a:rPr lang="en-US" sz="2800" dirty="0"/>
              <a:t>(5 seconds)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61F928-6F53-7344-4A0D-589B61829117}"/>
              </a:ext>
            </a:extLst>
          </p:cNvPr>
          <p:cNvSpPr/>
          <p:nvPr/>
        </p:nvSpPr>
        <p:spPr>
          <a:xfrm>
            <a:off x="3810867" y="4232105"/>
            <a:ext cx="2244366" cy="18029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fryEggs</a:t>
            </a:r>
          </a:p>
          <a:p>
            <a:pPr algn="ctr"/>
            <a:r>
              <a:rPr lang="en-US" sz="2800" dirty="0"/>
              <a:t>(2 seconds)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CA6D84-6614-B71C-AE07-858E26CE770C}"/>
              </a:ext>
            </a:extLst>
          </p:cNvPr>
          <p:cNvSpPr/>
          <p:nvPr/>
        </p:nvSpPr>
        <p:spPr>
          <a:xfrm>
            <a:off x="9657849" y="3398667"/>
            <a:ext cx="2057401" cy="180293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 Black" panose="020B0004020202020204" pitchFamily="34" charset="0"/>
              </a:rPr>
              <a:t>End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475DD2D-CC0C-3326-FAFC-8002A531C46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172968" y="2768807"/>
            <a:ext cx="645579" cy="153132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0B3E4A0-075E-0E53-4551-279FC576CE6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172968" y="4300135"/>
            <a:ext cx="637899" cy="8334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EBE8E01-A5CE-DD4B-BEA1-97F3DEA968B0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8112633" y="2768807"/>
            <a:ext cx="1545216" cy="153132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119F34F-B393-6986-633F-4AB2F3998DE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6055233" y="4300135"/>
            <a:ext cx="3602616" cy="83343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065F84B-A438-3513-A6E8-023C65DC1632}"/>
              </a:ext>
            </a:extLst>
          </p:cNvPr>
          <p:cNvSpPr txBox="1"/>
          <p:nvPr/>
        </p:nvSpPr>
        <p:spPr>
          <a:xfrm>
            <a:off x="1358607" y="335118"/>
            <a:ext cx="9474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Let’s simulate two processes that can be executed without dependency on each other: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D3C8B88A-7A19-7827-4129-B0D8515E1016}"/>
              </a:ext>
            </a:extLst>
          </p:cNvPr>
          <p:cNvSpPr/>
          <p:nvPr/>
        </p:nvSpPr>
        <p:spPr>
          <a:xfrm>
            <a:off x="8023585" y="5476875"/>
            <a:ext cx="2406290" cy="1188026"/>
          </a:xfrm>
          <a:prstGeom prst="wedgeEllipseCallout">
            <a:avLst>
              <a:gd name="adj1" fmla="val -52651"/>
              <a:gd name="adj2" fmla="val -4677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cook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Toast</a:t>
            </a:r>
            <a:r>
              <a:rPr lang="en-US" dirty="0"/>
              <a:t>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5372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E59FB0-7CD2-5FB9-5B26-1C4FF00DE6D6}"/>
              </a:ext>
            </a:extLst>
          </p:cNvPr>
          <p:cNvSpPr txBox="1"/>
          <p:nvPr/>
        </p:nvSpPr>
        <p:spPr>
          <a:xfrm>
            <a:off x="3415299" y="2231682"/>
            <a:ext cx="78349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setTimeout(()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runs after 5 seconds"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73E118-4BC5-DCC4-B8E3-444A13134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88" y="454072"/>
            <a:ext cx="119674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/>
              <a:t>With the help of </a:t>
            </a:r>
            <a:r>
              <a:rPr lang="en-US" altLang="en-US" sz="3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en-US" sz="3200" dirty="0"/>
              <a:t> we can simulate </a:t>
            </a:r>
            <a:r>
              <a:rPr lang="en-US" altLang="en-US" sz="3200" dirty="0">
                <a:latin typeface="Aptos Black" panose="020B0004020202020204" pitchFamily="34" charset="0"/>
              </a:rPr>
              <a:t>delay</a:t>
            </a:r>
            <a:r>
              <a:rPr lang="en-US" altLang="en-US" sz="3200" dirty="0"/>
              <a:t> in execution :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AC1439-F4B0-17BE-7733-BB72D108421E}"/>
              </a:ext>
            </a:extLst>
          </p:cNvPr>
          <p:cNvSpPr/>
          <p:nvPr/>
        </p:nvSpPr>
        <p:spPr>
          <a:xfrm>
            <a:off x="2901950" y="2231682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80DC8F-F472-129E-DA6C-B54676CF9393}"/>
              </a:ext>
            </a:extLst>
          </p:cNvPr>
          <p:cNvSpPr/>
          <p:nvPr/>
        </p:nvSpPr>
        <p:spPr>
          <a:xfrm>
            <a:off x="2901950" y="3380010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167B33-D7CD-5C1C-F18B-17BA5C0444B9}"/>
              </a:ext>
            </a:extLst>
          </p:cNvPr>
          <p:cNvSpPr/>
          <p:nvPr/>
        </p:nvSpPr>
        <p:spPr>
          <a:xfrm>
            <a:off x="2901950" y="4465861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74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3196D9-1D8F-E63A-4F73-7A4365CB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24" y="0"/>
            <a:ext cx="8430802" cy="6439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F84E83-ACD9-E885-D602-296AFE3FC18C}"/>
              </a:ext>
            </a:extLst>
          </p:cNvPr>
          <p:cNvSpPr txBox="1"/>
          <p:nvPr/>
        </p:nvSpPr>
        <p:spPr>
          <a:xfrm>
            <a:off x="323851" y="495300"/>
            <a:ext cx="195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Try code in a browser: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EF3B9C-C72F-1137-07E8-8795E14C61B5}"/>
              </a:ext>
            </a:extLst>
          </p:cNvPr>
          <p:cNvSpPr/>
          <p:nvPr/>
        </p:nvSpPr>
        <p:spPr>
          <a:xfrm>
            <a:off x="5715000" y="2490222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D46AF4-F4C7-35D4-8C17-B118769DB8BF}"/>
              </a:ext>
            </a:extLst>
          </p:cNvPr>
          <p:cNvSpPr/>
          <p:nvPr/>
        </p:nvSpPr>
        <p:spPr>
          <a:xfrm>
            <a:off x="5715000" y="3009900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D6B11-78D8-EA3D-4615-056906A505F9}"/>
              </a:ext>
            </a:extLst>
          </p:cNvPr>
          <p:cNvSpPr/>
          <p:nvPr/>
        </p:nvSpPr>
        <p:spPr>
          <a:xfrm>
            <a:off x="5715000" y="3505201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3C6316-ABD0-036C-E45C-89D67ABF0688}"/>
              </a:ext>
            </a:extLst>
          </p:cNvPr>
          <p:cNvGrpSpPr/>
          <p:nvPr/>
        </p:nvGrpSpPr>
        <p:grpSpPr>
          <a:xfrm>
            <a:off x="5893590" y="4029030"/>
            <a:ext cx="328680" cy="516240"/>
            <a:chOff x="5893590" y="4029030"/>
            <a:chExt cx="328680" cy="5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5099DB-4858-8150-1D34-78D6086EEDBF}"/>
                    </a:ext>
                  </a:extLst>
                </p14:cNvPr>
                <p14:cNvContentPartPr/>
                <p14:nvPr/>
              </p14:nvContentPartPr>
              <p14:xfrm>
                <a:off x="6130830" y="4029030"/>
                <a:ext cx="32400" cy="148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5099DB-4858-8150-1D34-78D6086EED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24710" y="4022910"/>
                  <a:ext cx="44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33799F-C3A5-468E-31A5-0B347CC709E8}"/>
                    </a:ext>
                  </a:extLst>
                </p14:cNvPr>
                <p14:cNvContentPartPr/>
                <p14:nvPr/>
              </p14:nvContentPartPr>
              <p14:xfrm>
                <a:off x="5893590" y="4266990"/>
                <a:ext cx="328680" cy="278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33799F-C3A5-468E-31A5-0B347CC709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87470" y="4260870"/>
                  <a:ext cx="34092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1420509-538D-1B57-A04A-214DEFDE3539}"/>
                  </a:ext>
                </a:extLst>
              </p14:cNvPr>
              <p14:cNvContentPartPr/>
              <p14:nvPr/>
            </p14:nvContentPartPr>
            <p14:xfrm>
              <a:off x="5933910" y="4742550"/>
              <a:ext cx="287280" cy="212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1420509-538D-1B57-A04A-214DEFDE35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27790" y="4736430"/>
                <a:ext cx="299520" cy="224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38A2283-245B-F559-ED19-0BC478448D00}"/>
              </a:ext>
            </a:extLst>
          </p:cNvPr>
          <p:cNvSpPr txBox="1"/>
          <p:nvPr/>
        </p:nvSpPr>
        <p:spPr>
          <a:xfrm>
            <a:off x="1068551" y="4266990"/>
            <a:ext cx="4027324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ptos Black" panose="020B0004020202020204" pitchFamily="34" charset="0"/>
              </a:rPr>
              <a:t>setTimeout</a:t>
            </a:r>
            <a:r>
              <a:rPr lang="en-US" sz="3200" dirty="0"/>
              <a:t> causes a 5 secs delay in execution 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90B17B-5440-CDC0-9E4D-020CA0AD6C63}"/>
              </a:ext>
            </a:extLst>
          </p:cNvPr>
          <p:cNvCxnSpPr>
            <a:cxnSpLocks/>
          </p:cNvCxnSpPr>
          <p:nvPr/>
        </p:nvCxnSpPr>
        <p:spPr>
          <a:xfrm flipV="1">
            <a:off x="4914900" y="4615455"/>
            <a:ext cx="800100" cy="32936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0052A0-E9B0-9942-1D16-DC2B9E8049CB}"/>
              </a:ext>
            </a:extLst>
          </p:cNvPr>
          <p:cNvSpPr txBox="1"/>
          <p:nvPr/>
        </p:nvSpPr>
        <p:spPr>
          <a:xfrm>
            <a:off x="0" y="6362700"/>
            <a:ext cx="23936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liveserver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http.server 8888</a:t>
            </a:r>
          </a:p>
        </p:txBody>
      </p:sp>
    </p:spTree>
    <p:extLst>
      <p:ext uri="{BB962C8B-B14F-4D97-AF65-F5344CB8AC3E}">
        <p14:creationId xmlns:p14="http://schemas.microsoft.com/office/powerpoint/2010/main" val="418794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BFA4BB-6712-A317-6B99-FE2DD1F4791D}"/>
              </a:ext>
            </a:extLst>
          </p:cNvPr>
          <p:cNvSpPr txBox="1"/>
          <p:nvPr/>
        </p:nvSpPr>
        <p:spPr>
          <a:xfrm>
            <a:off x="0" y="184623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effectLst/>
                <a:latin typeface="Arial Black" panose="020B0A04020102020204" pitchFamily="34" charset="0"/>
              </a:rPr>
              <a:t>Synchronous Processing</a:t>
            </a:r>
          </a:p>
        </p:txBody>
      </p:sp>
    </p:spTree>
    <p:extLst>
      <p:ext uri="{BB962C8B-B14F-4D97-AF65-F5344CB8AC3E}">
        <p14:creationId xmlns:p14="http://schemas.microsoft.com/office/powerpoint/2010/main" val="478255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5C275-7775-2F33-EE5F-5C63E66B915A}"/>
              </a:ext>
            </a:extLst>
          </p:cNvPr>
          <p:cNvSpPr txBox="1"/>
          <p:nvPr/>
        </p:nvSpPr>
        <p:spPr>
          <a:xfrm>
            <a:off x="421768" y="2197"/>
            <a:ext cx="11582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Simulate two processes 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running si</a:t>
            </a:r>
            <a:r>
              <a:rPr lang="en-US" sz="4000" dirty="0"/>
              <a:t>multaneously using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4000" dirty="0"/>
              <a:t>()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DAA2B-2E47-78C5-C50E-938B6700EBD5}"/>
              </a:ext>
            </a:extLst>
          </p:cNvPr>
          <p:cNvSpPr txBox="1"/>
          <p:nvPr/>
        </p:nvSpPr>
        <p:spPr>
          <a:xfrm>
            <a:off x="1083416" y="2134641"/>
            <a:ext cx="10060834" cy="1200329"/>
          </a:xfrm>
          <a:prstGeom prst="rect">
            <a:avLst/>
          </a:prstGeom>
          <a:noFill/>
          <a:ln w="3175"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makeToast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setTimeout(()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"Toast is ready!"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8CFB2-6959-71DB-CD09-435C2004F3CE}"/>
              </a:ext>
            </a:extLst>
          </p:cNvPr>
          <p:cNvSpPr txBox="1"/>
          <p:nvPr/>
        </p:nvSpPr>
        <p:spPr>
          <a:xfrm>
            <a:off x="1083416" y="4143975"/>
            <a:ext cx="10060834" cy="1200329"/>
          </a:xfrm>
          <a:prstGeom prst="rect">
            <a:avLst/>
          </a:prstGeom>
          <a:noFill/>
          <a:ln w="3175"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fryEggs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setTimeout(()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"Eggs are ready!"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453252-EAB7-3B09-E30C-B04D3E815F85}"/>
              </a:ext>
            </a:extLst>
          </p:cNvPr>
          <p:cNvSpPr/>
          <p:nvPr/>
        </p:nvSpPr>
        <p:spPr>
          <a:xfrm>
            <a:off x="10687050" y="3222993"/>
            <a:ext cx="1152525" cy="333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 seconds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0D599D-B4A1-472F-31A2-E6A9F89B61B8}"/>
              </a:ext>
            </a:extLst>
          </p:cNvPr>
          <p:cNvCxnSpPr/>
          <p:nvPr/>
        </p:nvCxnSpPr>
        <p:spPr>
          <a:xfrm flipH="1" flipV="1">
            <a:off x="10248901" y="3123255"/>
            <a:ext cx="409575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73E094-3432-F341-13A6-9F7037C8985D}"/>
              </a:ext>
            </a:extLst>
          </p:cNvPr>
          <p:cNvSpPr/>
          <p:nvPr/>
        </p:nvSpPr>
        <p:spPr>
          <a:xfrm>
            <a:off x="10687050" y="5177616"/>
            <a:ext cx="1152525" cy="333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 seconds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A9A703-374E-EAB1-F4B5-63A35FDDCB7C}"/>
              </a:ext>
            </a:extLst>
          </p:cNvPr>
          <p:cNvCxnSpPr/>
          <p:nvPr/>
        </p:nvCxnSpPr>
        <p:spPr>
          <a:xfrm flipH="1" flipV="1">
            <a:off x="10248901" y="5077878"/>
            <a:ext cx="409575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0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B3D1708-9D57-F7B2-09D4-E4EB6DAA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78" y="0"/>
            <a:ext cx="778454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F0FD05-A32F-F25B-9926-F49F8A6322BF}"/>
              </a:ext>
            </a:extLst>
          </p:cNvPr>
          <p:cNvSpPr txBox="1"/>
          <p:nvPr/>
        </p:nvSpPr>
        <p:spPr>
          <a:xfrm>
            <a:off x="323851" y="495300"/>
            <a:ext cx="195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Try code in a browser: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6AEED-DB3A-257E-B674-4A7B8D091503}"/>
              </a:ext>
            </a:extLst>
          </p:cNvPr>
          <p:cNvSpPr txBox="1"/>
          <p:nvPr/>
        </p:nvSpPr>
        <p:spPr>
          <a:xfrm>
            <a:off x="678026" y="5027386"/>
            <a:ext cx="3693950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and </a:t>
            </a:r>
          </a:p>
          <a:p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fryEggs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</a:p>
          <a:p>
            <a:r>
              <a:rPr lang="en-US" sz="3200" dirty="0"/>
              <a:t>finishes first.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6522F6-7DD1-2644-ED87-B5970206BDEE}"/>
              </a:ext>
            </a:extLst>
          </p:cNvPr>
          <p:cNvCxnSpPr>
            <a:cxnSpLocks/>
          </p:cNvCxnSpPr>
          <p:nvPr/>
        </p:nvCxnSpPr>
        <p:spPr>
          <a:xfrm flipV="1">
            <a:off x="4638675" y="5705475"/>
            <a:ext cx="1190625" cy="42771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700B61-F33E-7A2B-7644-F73B723756AB}"/>
              </a:ext>
            </a:extLst>
          </p:cNvPr>
          <p:cNvSpPr txBox="1"/>
          <p:nvPr/>
        </p:nvSpPr>
        <p:spPr>
          <a:xfrm rot="20876365">
            <a:off x="10359098" y="1784472"/>
            <a:ext cx="167875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5 seconds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39A6B6-EC3F-7B0D-B703-AB44314CA38A}"/>
              </a:ext>
            </a:extLst>
          </p:cNvPr>
          <p:cNvSpPr txBox="1"/>
          <p:nvPr/>
        </p:nvSpPr>
        <p:spPr>
          <a:xfrm rot="20876365">
            <a:off x="10359098" y="2550532"/>
            <a:ext cx="167875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2635A-C8A9-721E-4103-4BD546DE07F4}"/>
              </a:ext>
            </a:extLst>
          </p:cNvPr>
          <p:cNvSpPr txBox="1"/>
          <p:nvPr/>
        </p:nvSpPr>
        <p:spPr>
          <a:xfrm>
            <a:off x="516101" y="3090031"/>
            <a:ext cx="4027324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Observe that</a:t>
            </a:r>
          </a:p>
          <a:p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breakfast is being prepared…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</a:p>
          <a:p>
            <a:r>
              <a:rPr lang="en-US" sz="3200" dirty="0"/>
              <a:t>is shown quickly ...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9832A3-43C6-6849-5164-FF6E883AF7F8}"/>
              </a:ext>
            </a:extLst>
          </p:cNvPr>
          <p:cNvCxnSpPr>
            <a:cxnSpLocks/>
          </p:cNvCxnSpPr>
          <p:nvPr/>
        </p:nvCxnSpPr>
        <p:spPr>
          <a:xfrm>
            <a:off x="4800600" y="4563534"/>
            <a:ext cx="1028700" cy="65616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10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07779-CED7-1A10-62C2-7D789788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1014075"/>
            <a:ext cx="5925377" cy="4829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FEFAA-C975-92AD-7EAA-F56E946335F8}"/>
              </a:ext>
            </a:extLst>
          </p:cNvPr>
          <p:cNvSpPr txBox="1"/>
          <p:nvPr/>
        </p:nvSpPr>
        <p:spPr>
          <a:xfrm>
            <a:off x="6510528" y="1343025"/>
            <a:ext cx="555764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Here, preparing </a:t>
            </a:r>
            <a:r>
              <a:rPr lang="en-US" sz="4000" dirty="0">
                <a:latin typeface="Aptos Black" panose="020B0004020202020204" pitchFamily="34" charset="0"/>
              </a:rPr>
              <a:t>Eggs</a:t>
            </a:r>
            <a:r>
              <a:rPr lang="en-US" sz="4000" dirty="0"/>
              <a:t> and </a:t>
            </a:r>
            <a:r>
              <a:rPr lang="en-US" sz="4000" dirty="0">
                <a:latin typeface="Aptos Black" panose="020B0004020202020204" pitchFamily="34" charset="0"/>
              </a:rPr>
              <a:t>Toast</a:t>
            </a:r>
            <a:r>
              <a:rPr lang="en-US" sz="4000" dirty="0"/>
              <a:t> 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US" sz="4000" dirty="0"/>
              <a:t>multaneously is not a problem …</a:t>
            </a:r>
          </a:p>
          <a:p>
            <a:endParaRPr lang="en-US" sz="2800" dirty="0"/>
          </a:p>
          <a:p>
            <a:endParaRPr lang="en-US" sz="2800" dirty="0"/>
          </a:p>
          <a:p>
            <a:pPr algn="r"/>
            <a:r>
              <a:rPr lang="en-US" sz="2800" dirty="0"/>
              <a:t>It is delicious 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43EA4-B70F-5AC9-7648-D1C63BBB6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33" y="4566991"/>
            <a:ext cx="1006754" cy="947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DF00C6-5DBD-A260-4ADA-D502615C12AE}"/>
              </a:ext>
            </a:extLst>
          </p:cNvPr>
          <p:cNvSpPr txBox="1"/>
          <p:nvPr/>
        </p:nvSpPr>
        <p:spPr>
          <a:xfrm rot="20876365">
            <a:off x="2491448" y="4994398"/>
            <a:ext cx="167875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5 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E81A1-9552-9292-E58A-0C563ED48113}"/>
              </a:ext>
            </a:extLst>
          </p:cNvPr>
          <p:cNvSpPr txBox="1"/>
          <p:nvPr/>
        </p:nvSpPr>
        <p:spPr>
          <a:xfrm rot="20876365">
            <a:off x="2491448" y="5760458"/>
            <a:ext cx="167875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2 seconds</a:t>
            </a:r>
          </a:p>
        </p:txBody>
      </p:sp>
    </p:spTree>
    <p:extLst>
      <p:ext uri="{BB962C8B-B14F-4D97-AF65-F5344CB8AC3E}">
        <p14:creationId xmlns:p14="http://schemas.microsoft.com/office/powerpoint/2010/main" val="3132970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18140-6088-1D71-A3E2-F460CB951A2D}"/>
              </a:ext>
            </a:extLst>
          </p:cNvPr>
          <p:cNvSpPr txBox="1"/>
          <p:nvPr/>
        </p:nvSpPr>
        <p:spPr>
          <a:xfrm>
            <a:off x="0" y="103653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Situation in Asynchronous Processing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F1533-B245-102A-8FFD-94BFF12BE586}"/>
              </a:ext>
            </a:extLst>
          </p:cNvPr>
          <p:cNvSpPr txBox="1"/>
          <p:nvPr/>
        </p:nvSpPr>
        <p:spPr>
          <a:xfrm>
            <a:off x="694945" y="2763151"/>
            <a:ext cx="10772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There are situations where some processes must wait one intermediate result, but we can continue the execution of other processes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(</a:t>
            </a:r>
            <a:r>
              <a:rPr lang="en-US" sz="2800" dirty="0">
                <a:solidFill>
                  <a:schemeClr val="accent2"/>
                </a:solidFill>
              </a:rPr>
              <a:t>non blocking processing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314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069B3C-1C6B-130B-F4DD-6FE7D39402AC}"/>
              </a:ext>
            </a:extLst>
          </p:cNvPr>
          <p:cNvSpPr txBox="1"/>
          <p:nvPr/>
        </p:nvSpPr>
        <p:spPr>
          <a:xfrm>
            <a:off x="1201680" y="1061628"/>
            <a:ext cx="100639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Scenario</a:t>
            </a:r>
            <a:r>
              <a:rPr lang="en-US" sz="2800" dirty="0"/>
              <a:t> : </a:t>
            </a:r>
          </a:p>
          <a:p>
            <a:endParaRPr lang="en-US" sz="2800" dirty="0"/>
          </a:p>
          <a:p>
            <a:r>
              <a:rPr lang="en-US" sz="2800" dirty="0"/>
              <a:t>If you need to download a large volume of data from a server, which can take a considerable amount of time, it would be inefficient for your program or function to freeze while waiting for the data to be fetched.</a:t>
            </a:r>
          </a:p>
          <a:p>
            <a:endParaRPr lang="en-US" sz="2800" dirty="0"/>
          </a:p>
          <a:p>
            <a:r>
              <a:rPr lang="en-US" sz="2800" dirty="0"/>
              <a:t>Instead, it is common practice to run the </a:t>
            </a:r>
            <a:r>
              <a:rPr lang="en-US" sz="2800" dirty="0">
                <a:latin typeface="Aptos Black" panose="020B0004020202020204" pitchFamily="34" charset="0"/>
              </a:rPr>
              <a:t>fetching</a:t>
            </a:r>
            <a:r>
              <a:rPr lang="en-US" sz="2800" dirty="0"/>
              <a:t> operation in the </a:t>
            </a:r>
            <a:r>
              <a:rPr lang="en-US" sz="2800" dirty="0">
                <a:solidFill>
                  <a:schemeClr val="accent2"/>
                </a:solidFill>
              </a:rPr>
              <a:t>background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86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F3CE42A-EA43-8395-4392-249BD189EFFA}"/>
              </a:ext>
            </a:extLst>
          </p:cNvPr>
          <p:cNvSpPr txBox="1"/>
          <p:nvPr/>
        </p:nvSpPr>
        <p:spPr>
          <a:xfrm>
            <a:off x="1254792" y="2302888"/>
            <a:ext cx="110134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</a:t>
            </a:r>
            <a:r>
              <a:rPr lang="en-US" sz="2800" dirty="0">
                <a:latin typeface="Aptos Black" panose="020B0004020202020204" pitchFamily="34" charset="0"/>
              </a:rPr>
              <a:t>processA</a:t>
            </a:r>
            <a:r>
              <a:rPr lang="en-US" sz="2800" dirty="0"/>
              <a:t>() is in charge of loading the data from an external source,</a:t>
            </a:r>
          </a:p>
          <a:p>
            <a:endParaRPr lang="en-US" sz="2800" dirty="0"/>
          </a:p>
          <a:p>
            <a:r>
              <a:rPr lang="en-US" sz="2800" dirty="0"/>
              <a:t>and </a:t>
            </a:r>
            <a:r>
              <a:rPr lang="en-US" sz="2800" dirty="0">
                <a:latin typeface="Aptos Black" panose="020B0004020202020204" pitchFamily="34" charset="0"/>
              </a:rPr>
              <a:t>processB</a:t>
            </a:r>
            <a:r>
              <a:rPr lang="en-US" sz="2800" dirty="0"/>
              <a:t>() in charge of executing on the data (filter, sort, select, </a:t>
            </a:r>
            <a:r>
              <a:rPr lang="en-US" sz="2800" dirty="0" err="1"/>
              <a:t>etc</a:t>
            </a:r>
            <a:r>
              <a:rPr lang="en-US" sz="2800" dirty="0"/>
              <a:t>),</a:t>
            </a:r>
          </a:p>
          <a:p>
            <a:endParaRPr lang="en-US" sz="2800" dirty="0"/>
          </a:p>
          <a:p>
            <a:r>
              <a:rPr lang="en-US" sz="2800" dirty="0"/>
              <a:t>but </a:t>
            </a:r>
            <a:r>
              <a:rPr lang="en-US" sz="2800" dirty="0">
                <a:latin typeface="Aptos Black" panose="020B0004020202020204" pitchFamily="34" charset="0"/>
              </a:rPr>
              <a:t>processB</a:t>
            </a:r>
            <a:r>
              <a:rPr lang="en-US" sz="2800" dirty="0"/>
              <a:t>() is executed before </a:t>
            </a:r>
            <a:r>
              <a:rPr lang="en-US" sz="2800" dirty="0">
                <a:latin typeface="Aptos Black" panose="020B0004020202020204" pitchFamily="34" charset="0"/>
              </a:rPr>
              <a:t>processA</a:t>
            </a:r>
            <a:r>
              <a:rPr lang="en-US" sz="2800" dirty="0"/>
              <a:t>() completes,</a:t>
            </a:r>
          </a:p>
          <a:p>
            <a:endParaRPr lang="en-US" sz="2800" dirty="0"/>
          </a:p>
          <a:p>
            <a:r>
              <a:rPr lang="en-US" sz="2800" dirty="0"/>
              <a:t>an                could happen.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6679C-0DCA-DC5C-C7CC-F79193CA8EBC}"/>
              </a:ext>
            </a:extLst>
          </p:cNvPr>
          <p:cNvSpPr txBox="1"/>
          <p:nvPr/>
        </p:nvSpPr>
        <p:spPr>
          <a:xfrm>
            <a:off x="209571" y="578459"/>
            <a:ext cx="5886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ptos Black" panose="020B0004020202020204" pitchFamily="34" charset="0"/>
              </a:rPr>
              <a:t>Hypothetical situation :</a:t>
            </a:r>
          </a:p>
        </p:txBody>
      </p:sp>
      <p:sp>
        <p:nvSpPr>
          <p:cNvPr id="16" name="Explosion: 14 Points 15">
            <a:extLst>
              <a:ext uri="{FF2B5EF4-FFF2-40B4-BE49-F238E27FC236}">
                <a16:creationId xmlns:a16="http://schemas.microsoft.com/office/drawing/2014/main" id="{B61C961B-9DDF-9F10-C019-6CDB8CC67877}"/>
              </a:ext>
            </a:extLst>
          </p:cNvPr>
          <p:cNvSpPr/>
          <p:nvPr/>
        </p:nvSpPr>
        <p:spPr>
          <a:xfrm>
            <a:off x="1878532" y="4821199"/>
            <a:ext cx="1145405" cy="733985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2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3A0FF2-C1F2-D2A9-7F16-565C1D9A4535}"/>
              </a:ext>
            </a:extLst>
          </p:cNvPr>
          <p:cNvSpPr/>
          <p:nvPr/>
        </p:nvSpPr>
        <p:spPr>
          <a:xfrm>
            <a:off x="530734" y="2984574"/>
            <a:ext cx="2088523" cy="21526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makeCoffee</a:t>
            </a:r>
            <a:endParaRPr lang="en-US" sz="2400" dirty="0">
              <a:latin typeface="Aptos Black" panose="020B00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8615FB-7BEC-6065-4487-3EED5C51FF69}"/>
              </a:ext>
            </a:extLst>
          </p:cNvPr>
          <p:cNvSpPr/>
          <p:nvPr/>
        </p:nvSpPr>
        <p:spPr>
          <a:xfrm>
            <a:off x="3305175" y="2051124"/>
            <a:ext cx="5143500" cy="21526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boilWater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(5 secs)</a:t>
            </a:r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470BCC-4A80-B90C-47BD-0868364C2B05}"/>
              </a:ext>
            </a:extLst>
          </p:cNvPr>
          <p:cNvSpPr/>
          <p:nvPr/>
        </p:nvSpPr>
        <p:spPr>
          <a:xfrm>
            <a:off x="3305175" y="4356174"/>
            <a:ext cx="2386199" cy="21526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brewCoffee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(2 secs)</a:t>
            </a:r>
            <a:endParaRPr lang="en-US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7F18C6-C59E-2411-B663-AFE5C0878845}"/>
              </a:ext>
            </a:extLst>
          </p:cNvPr>
          <p:cNvSpPr/>
          <p:nvPr/>
        </p:nvSpPr>
        <p:spPr>
          <a:xfrm>
            <a:off x="9620249" y="2841699"/>
            <a:ext cx="2057401" cy="21526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Enjoy ?</a:t>
            </a:r>
            <a:endParaRPr lang="en-US" sz="2800" dirty="0">
              <a:latin typeface="Aptos Black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2309E-E70F-DED4-3E1A-DF8443DE6544}"/>
              </a:ext>
            </a:extLst>
          </p:cNvPr>
          <p:cNvSpPr txBox="1"/>
          <p:nvPr/>
        </p:nvSpPr>
        <p:spPr>
          <a:xfrm>
            <a:off x="0" y="1096"/>
            <a:ext cx="11934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Consider our previous synchronous example preparing coffee,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E71A1FC-C254-4EA2-1FB4-DFBACF24B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611" y="5052870"/>
            <a:ext cx="1014363" cy="1094003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F5D04D2-4190-58AC-C51A-73D5F94CB535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19257" y="3127449"/>
            <a:ext cx="685918" cy="9334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F12AA15-597E-FE80-3F7B-D0A777DE54C8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619257" y="4060899"/>
            <a:ext cx="685918" cy="13716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65EEA63-7534-FC4C-2AFC-8E6B310CDE3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8448675" y="3127449"/>
            <a:ext cx="1171574" cy="790575"/>
          </a:xfrm>
          <a:prstGeom prst="bentConnector3">
            <a:avLst>
              <a:gd name="adj1" fmla="val 6219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BD2A477-7413-A54E-E9E8-12EFB49A340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691374" y="3918024"/>
            <a:ext cx="3928875" cy="1514475"/>
          </a:xfrm>
          <a:prstGeom prst="bentConnector3">
            <a:avLst>
              <a:gd name="adj1" fmla="val 7618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9AB822B-0FC4-A9D8-6A54-D030446B6F28}"/>
              </a:ext>
            </a:extLst>
          </p:cNvPr>
          <p:cNvSpPr txBox="1"/>
          <p:nvPr/>
        </p:nvSpPr>
        <p:spPr>
          <a:xfrm>
            <a:off x="1461353" y="790076"/>
            <a:ext cx="1061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This time, execute the processes </a:t>
            </a:r>
            <a:r>
              <a:rPr lang="en-US" sz="2400" dirty="0">
                <a:solidFill>
                  <a:schemeClr val="accent2"/>
                </a:solidFill>
                <a:latin typeface="Aptos Black" panose="020B0004020202020204" pitchFamily="34" charset="0"/>
              </a:rPr>
              <a:t>boilWater</a:t>
            </a:r>
            <a:r>
              <a:rPr lang="en-US" sz="2400" dirty="0">
                <a:solidFill>
                  <a:schemeClr val="accent2"/>
                </a:solidFill>
              </a:rPr>
              <a:t>() and </a:t>
            </a:r>
            <a:r>
              <a:rPr lang="en-US" sz="2400" dirty="0">
                <a:solidFill>
                  <a:schemeClr val="accent2"/>
                </a:solidFill>
                <a:latin typeface="Aptos Black" panose="020B0004020202020204" pitchFamily="34" charset="0"/>
              </a:rPr>
              <a:t>brewCoffee</a:t>
            </a:r>
            <a:r>
              <a:rPr lang="en-US" sz="2400" dirty="0">
                <a:solidFill>
                  <a:schemeClr val="accent2"/>
                </a:solidFill>
              </a:rPr>
              <a:t>() Asynchronously :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97EE1FEA-53EC-91B7-DE0D-3A251DD03AD9}"/>
              </a:ext>
            </a:extLst>
          </p:cNvPr>
          <p:cNvSpPr/>
          <p:nvPr/>
        </p:nvSpPr>
        <p:spPr>
          <a:xfrm>
            <a:off x="7277100" y="5748575"/>
            <a:ext cx="2047875" cy="1094003"/>
          </a:xfrm>
          <a:prstGeom prst="wedgeEllipseCallout">
            <a:avLst>
              <a:gd name="adj1" fmla="val -51996"/>
              <a:gd name="adj2" fmla="val -3153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not Enjoying ?</a:t>
            </a:r>
          </a:p>
        </p:txBody>
      </p:sp>
    </p:spTree>
    <p:extLst>
      <p:ext uri="{BB962C8B-B14F-4D97-AF65-F5344CB8AC3E}">
        <p14:creationId xmlns:p14="http://schemas.microsoft.com/office/powerpoint/2010/main" val="208625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6D74-FECB-621D-0219-7AA5A411B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5303A1-C1B3-253A-5A94-1224F6E3178C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5621158" y="2162172"/>
            <a:ext cx="10684" cy="37814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E1658A-42F4-6FB1-0045-59C0F4ED9BBC}"/>
              </a:ext>
            </a:extLst>
          </p:cNvPr>
          <p:cNvSpPr/>
          <p:nvPr/>
        </p:nvSpPr>
        <p:spPr>
          <a:xfrm>
            <a:off x="4220337" y="533400"/>
            <a:ext cx="2181836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ptos Black" panose="020B0004020202020204" pitchFamily="34" charset="0"/>
              </a:rPr>
              <a:t>makeCoffee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919363-CBFC-A9DE-4D0F-D288FAA2CAD1}"/>
              </a:ext>
            </a:extLst>
          </p:cNvPr>
          <p:cNvSpPr/>
          <p:nvPr/>
        </p:nvSpPr>
        <p:spPr>
          <a:xfrm>
            <a:off x="6472838" y="533400"/>
            <a:ext cx="2004701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 Black" panose="020B0004020202020204" pitchFamily="34" charset="0"/>
              </a:rPr>
              <a:t>boilWater</a:t>
            </a:r>
            <a:endParaRPr lang="en-US" dirty="0"/>
          </a:p>
          <a:p>
            <a:pPr algn="ctr"/>
            <a:r>
              <a:rPr lang="en-US" dirty="0"/>
              <a:t>(5 secs)</a:t>
            </a:r>
            <a:endParaRPr lang="en-US" sz="2800" dirty="0">
              <a:latin typeface="Aptos Black" panose="020B00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A8310E-1AC4-FE0A-E570-060A76971C39}"/>
              </a:ext>
            </a:extLst>
          </p:cNvPr>
          <p:cNvSpPr/>
          <p:nvPr/>
        </p:nvSpPr>
        <p:spPr>
          <a:xfrm>
            <a:off x="8530962" y="533399"/>
            <a:ext cx="2328300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 Black" panose="020B0004020202020204" pitchFamily="34" charset="0"/>
              </a:rPr>
              <a:t>brewCoffee</a:t>
            </a:r>
          </a:p>
          <a:p>
            <a:pPr algn="ctr"/>
            <a:r>
              <a:rPr lang="en-US" dirty="0"/>
              <a:t>(2 secs)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95650B-00F3-2A10-1DEE-FB15D42EF19C}"/>
              </a:ext>
            </a:extLst>
          </p:cNvPr>
          <p:cNvSpPr/>
          <p:nvPr/>
        </p:nvSpPr>
        <p:spPr>
          <a:xfrm>
            <a:off x="5547921" y="2162172"/>
            <a:ext cx="167841" cy="2974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7D19AD-D2E0-1FCD-AD96-9B1C1284F5B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433230" y="2162175"/>
            <a:ext cx="41959" cy="37052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951D530-E1AC-91AC-8D37-BF92ADEB9797}"/>
              </a:ext>
            </a:extLst>
          </p:cNvPr>
          <p:cNvSpPr/>
          <p:nvPr/>
        </p:nvSpPr>
        <p:spPr>
          <a:xfrm>
            <a:off x="7355659" y="2622548"/>
            <a:ext cx="167841" cy="2470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B7C556-FA17-E376-A833-8C231442916D}"/>
              </a:ext>
            </a:extLst>
          </p:cNvPr>
          <p:cNvCxnSpPr>
            <a:cxnSpLocks/>
          </p:cNvCxnSpPr>
          <p:nvPr/>
        </p:nvCxnSpPr>
        <p:spPr>
          <a:xfrm flipV="1">
            <a:off x="5713962" y="2628900"/>
            <a:ext cx="1621050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53704-CA77-BA56-2907-7135622A843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695111" y="2162174"/>
            <a:ext cx="1" cy="36957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3A6932-03AF-EFDE-9BDF-536B3A2E3F51}"/>
              </a:ext>
            </a:extLst>
          </p:cNvPr>
          <p:cNvSpPr/>
          <p:nvPr/>
        </p:nvSpPr>
        <p:spPr>
          <a:xfrm>
            <a:off x="9621534" y="2635567"/>
            <a:ext cx="167841" cy="11553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8A5A06-7AED-6D71-8D30-274FEACAEF8E}"/>
              </a:ext>
            </a:extLst>
          </p:cNvPr>
          <p:cNvCxnSpPr>
            <a:cxnSpLocks/>
          </p:cNvCxnSpPr>
          <p:nvPr/>
        </p:nvCxnSpPr>
        <p:spPr>
          <a:xfrm>
            <a:off x="5713962" y="2628898"/>
            <a:ext cx="38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C80301-5760-FE50-834E-319B65D21A8F}"/>
              </a:ext>
            </a:extLst>
          </p:cNvPr>
          <p:cNvCxnSpPr>
            <a:cxnSpLocks/>
          </p:cNvCxnSpPr>
          <p:nvPr/>
        </p:nvCxnSpPr>
        <p:spPr>
          <a:xfrm flipH="1" flipV="1">
            <a:off x="5707713" y="5094287"/>
            <a:ext cx="16335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E765DA-35F3-60E6-3FFB-43E4AB44001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724646" y="3790948"/>
            <a:ext cx="3980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6A45728-1863-21CC-955C-879AD9396DBD}"/>
              </a:ext>
            </a:extLst>
          </p:cNvPr>
          <p:cNvSpPr txBox="1"/>
          <p:nvPr/>
        </p:nvSpPr>
        <p:spPr>
          <a:xfrm>
            <a:off x="89453" y="2125597"/>
            <a:ext cx="38752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Now,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brewCoffee</a:t>
            </a:r>
            <a:r>
              <a:rPr lang="en-US" sz="3200" dirty="0"/>
              <a:t>() finishes before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boilWater()</a:t>
            </a:r>
            <a:r>
              <a:rPr lang="en-US" sz="3200" dirty="0"/>
              <a:t>and the coffee is not enjoyed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3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07BDCE-43DA-9B5F-6BF0-D95E677D2844}"/>
              </a:ext>
            </a:extLst>
          </p:cNvPr>
          <p:cNvCxnSpPr>
            <a:cxnSpLocks/>
          </p:cNvCxnSpPr>
          <p:nvPr/>
        </p:nvCxnSpPr>
        <p:spPr>
          <a:xfrm>
            <a:off x="11277600" y="2081209"/>
            <a:ext cx="0" cy="37052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387342A-6E55-6824-6177-5DECC9C38603}"/>
              </a:ext>
            </a:extLst>
          </p:cNvPr>
          <p:cNvSpPr txBox="1"/>
          <p:nvPr/>
        </p:nvSpPr>
        <p:spPr>
          <a:xfrm rot="5400000">
            <a:off x="11117075" y="3641436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2D3BDB-58AF-43E1-89A7-5A3F39B82D4A}"/>
              </a:ext>
            </a:extLst>
          </p:cNvPr>
          <p:cNvSpPr txBox="1"/>
          <p:nvPr/>
        </p:nvSpPr>
        <p:spPr>
          <a:xfrm>
            <a:off x="5266573" y="2622548"/>
            <a:ext cx="81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ptos Black" panose="020B0004020202020204" pitchFamily="34" charset="0"/>
              </a:rPr>
              <a:t>enjoy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0E396-B2A9-D54E-D46F-BBB36641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063" y="2932852"/>
            <a:ext cx="648935" cy="699884"/>
          </a:xfrm>
          <a:prstGeom prst="rect">
            <a:avLst/>
          </a:prstGeom>
        </p:spPr>
      </p:pic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94D52FFB-880A-CF0E-9252-BD6BDC1BC64A}"/>
              </a:ext>
            </a:extLst>
          </p:cNvPr>
          <p:cNvSpPr/>
          <p:nvPr/>
        </p:nvSpPr>
        <p:spPr>
          <a:xfrm>
            <a:off x="2043136" y="5004250"/>
            <a:ext cx="2047875" cy="1094003"/>
          </a:xfrm>
          <a:prstGeom prst="wedgeEllipseCallout">
            <a:avLst>
              <a:gd name="adj1" fmla="val 44897"/>
              <a:gd name="adj2" fmla="val -6245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E9B8F4-649A-C55D-8152-0A2347074F71}"/>
              </a:ext>
            </a:extLst>
          </p:cNvPr>
          <p:cNvSpPr txBox="1"/>
          <p:nvPr/>
        </p:nvSpPr>
        <p:spPr>
          <a:xfrm>
            <a:off x="4157663" y="3102252"/>
            <a:ext cx="1162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96342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9814EB7-C114-3289-E096-1659C326F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66" y="0"/>
            <a:ext cx="647031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E1F58-9E19-C406-57F3-96F38574F5E4}"/>
              </a:ext>
            </a:extLst>
          </p:cNvPr>
          <p:cNvSpPr txBox="1"/>
          <p:nvPr/>
        </p:nvSpPr>
        <p:spPr>
          <a:xfrm>
            <a:off x="323851" y="495300"/>
            <a:ext cx="195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Try code in a browser: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AE27D-2EA4-EBED-5008-4570D474F7CB}"/>
              </a:ext>
            </a:extLst>
          </p:cNvPr>
          <p:cNvSpPr txBox="1"/>
          <p:nvPr/>
        </p:nvSpPr>
        <p:spPr>
          <a:xfrm>
            <a:off x="516101" y="3090031"/>
            <a:ext cx="4027324" cy="13234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Enjoy your Coffee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endParaRPr lang="en-US" sz="1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is shown quickly immediately ...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4537C1-652A-C133-D959-D6367EFB0A32}"/>
              </a:ext>
            </a:extLst>
          </p:cNvPr>
          <p:cNvCxnSpPr>
            <a:cxnSpLocks/>
          </p:cNvCxnSpPr>
          <p:nvPr/>
        </p:nvCxnSpPr>
        <p:spPr>
          <a:xfrm>
            <a:off x="4069080" y="4297680"/>
            <a:ext cx="1074420" cy="122377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E7FEC87-01F9-D0D1-1350-321017A8A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799" y="2729116"/>
            <a:ext cx="648935" cy="699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7CE2-0751-9DD1-6D70-7A48DA14C7ED}"/>
              </a:ext>
            </a:extLst>
          </p:cNvPr>
          <p:cNvSpPr txBox="1"/>
          <p:nvPr/>
        </p:nvSpPr>
        <p:spPr>
          <a:xfrm>
            <a:off x="265225" y="5204920"/>
            <a:ext cx="4278200" cy="107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Black" panose="020B0004020202020204" pitchFamily="34" charset="0"/>
              </a:rPr>
              <a:t>boilerWater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sz="3200" dirty="0"/>
              <a:t>takes longer than </a:t>
            </a:r>
            <a:r>
              <a:rPr lang="en-US" sz="2400" dirty="0">
                <a:latin typeface="Aptos Black" panose="020B0004020202020204" pitchFamily="34" charset="0"/>
              </a:rPr>
              <a:t>brewCoffee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504D6-DC50-35A4-5684-ECC64D73C7B9}"/>
              </a:ext>
            </a:extLst>
          </p:cNvPr>
          <p:cNvCxnSpPr>
            <a:cxnSpLocks/>
          </p:cNvCxnSpPr>
          <p:nvPr/>
        </p:nvCxnSpPr>
        <p:spPr>
          <a:xfrm>
            <a:off x="3498266" y="5958183"/>
            <a:ext cx="1558366" cy="11343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2DE88A60-2F0D-EE0A-FB98-994934EFA7A2}"/>
              </a:ext>
            </a:extLst>
          </p:cNvPr>
          <p:cNvSpPr/>
          <p:nvPr/>
        </p:nvSpPr>
        <p:spPr>
          <a:xfrm>
            <a:off x="9371611" y="4480560"/>
            <a:ext cx="2304288" cy="1591056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what we want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F8FC3-DC74-71FA-E68A-B4B63B56DA21}"/>
              </a:ext>
            </a:extLst>
          </p:cNvPr>
          <p:cNvSpPr txBox="1"/>
          <p:nvPr/>
        </p:nvSpPr>
        <p:spPr>
          <a:xfrm>
            <a:off x="7594395" y="3274696"/>
            <a:ext cx="4597605" cy="95410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brewCoffee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water</a:t>
            </a:r>
            <a:r>
              <a:rPr lang="en-US" sz="2800" dirty="0"/>
              <a:t>) executes</a:t>
            </a:r>
          </a:p>
          <a:p>
            <a:r>
              <a:rPr lang="en-US" sz="2800" dirty="0"/>
              <a:t>without waiting “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Hot water</a:t>
            </a:r>
            <a:r>
              <a:rPr lang="en-US" sz="2800" dirty="0"/>
              <a:t>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AD1B9E-0D2F-127B-5DD6-1D07ACBA39B8}"/>
              </a:ext>
            </a:extLst>
          </p:cNvPr>
          <p:cNvCxnSpPr>
            <a:cxnSpLocks/>
          </p:cNvCxnSpPr>
          <p:nvPr/>
        </p:nvCxnSpPr>
        <p:spPr>
          <a:xfrm flipH="1">
            <a:off x="7048502" y="4194776"/>
            <a:ext cx="1199386" cy="120932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6BFC2E7-E252-C355-2FBF-388958C9710A}"/>
                  </a:ext>
                </a:extLst>
              </p14:cNvPr>
              <p14:cNvContentPartPr/>
              <p14:nvPr/>
            </p14:nvContentPartPr>
            <p14:xfrm>
              <a:off x="6462518" y="5409600"/>
              <a:ext cx="570600" cy="24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6BFC2E7-E252-C355-2FBF-388958C971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8878" y="5301600"/>
                <a:ext cx="6782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3D0BBF2-4E47-2A49-1C3E-B5B3C55FF2E3}"/>
                  </a:ext>
                </a:extLst>
              </p14:cNvPr>
              <p14:cNvContentPartPr/>
              <p14:nvPr/>
            </p14:nvContentPartPr>
            <p14:xfrm>
              <a:off x="5879088" y="5659848"/>
              <a:ext cx="547560" cy="37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3D0BBF2-4E47-2A49-1C3E-B5B3C55FF2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5448" y="5552208"/>
                <a:ext cx="65520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68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BE603-22C1-0A75-16FD-186D4EAAC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805CF6-A39D-274B-572F-FEC0D867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92" y="359165"/>
            <a:ext cx="5347865" cy="6222609"/>
          </a:xfrm>
          <a:prstGeom prst="rect">
            <a:avLst/>
          </a:prstGeom>
        </p:spPr>
      </p:pic>
      <p:pic>
        <p:nvPicPr>
          <p:cNvPr id="2" name="Picture 4" descr="Question mark - Free logo icons">
            <a:extLst>
              <a:ext uri="{FF2B5EF4-FFF2-40B4-BE49-F238E27FC236}">
                <a16:creationId xmlns:a16="http://schemas.microsoft.com/office/drawing/2014/main" id="{2F641008-83D9-D6E8-4CCA-B87681B4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109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E5CD43C7-6228-4E19-CF41-E042E9AE1728}"/>
              </a:ext>
            </a:extLst>
          </p:cNvPr>
          <p:cNvSpPr/>
          <p:nvPr/>
        </p:nvSpPr>
        <p:spPr>
          <a:xfrm>
            <a:off x="3473674" y="5019676"/>
            <a:ext cx="1326926" cy="760048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71CC8-1100-E29B-9AA4-DF8E42E95692}"/>
              </a:ext>
            </a:extLst>
          </p:cNvPr>
          <p:cNvSpPr txBox="1"/>
          <p:nvPr/>
        </p:nvSpPr>
        <p:spPr>
          <a:xfrm>
            <a:off x="6844966" y="2550517"/>
            <a:ext cx="4733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Why is 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en-US" sz="6000" dirty="0"/>
              <a:t> undefined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E5FBD-994F-1F21-B85B-9CDC0B4833AF}"/>
              </a:ext>
            </a:extLst>
          </p:cNvPr>
          <p:cNvSpPr txBox="1"/>
          <p:nvPr/>
        </p:nvSpPr>
        <p:spPr>
          <a:xfrm>
            <a:off x="6844966" y="5018701"/>
            <a:ext cx="4733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Same with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r>
              <a:rPr lang="en-US" sz="4000" dirty="0"/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5A10F6-4D4D-0669-8BD7-72A8CE45F9D6}"/>
                  </a:ext>
                </a:extLst>
              </p14:cNvPr>
              <p14:cNvContentPartPr/>
              <p14:nvPr/>
            </p14:nvContentPartPr>
            <p14:xfrm>
              <a:off x="2670780" y="5132820"/>
              <a:ext cx="819720" cy="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5A10F6-4D4D-0669-8BD7-72A8CE45F9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6780" y="5024820"/>
                <a:ext cx="9273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B5A580-82B9-25A4-CE40-75FB25F70760}"/>
                  </a:ext>
                </a:extLst>
              </p14:cNvPr>
              <p14:cNvContentPartPr/>
              <p14:nvPr/>
            </p14:nvContentPartPr>
            <p14:xfrm>
              <a:off x="1913340" y="5394540"/>
              <a:ext cx="822600" cy="1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B5A580-82B9-25A4-CE40-75FB25F707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9700" y="5286540"/>
                <a:ext cx="930240" cy="2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39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6B6F5-7120-AAE6-8918-AF60A1D2F7A3}"/>
              </a:ext>
            </a:extLst>
          </p:cNvPr>
          <p:cNvSpPr txBox="1"/>
          <p:nvPr/>
        </p:nvSpPr>
        <p:spPr>
          <a:xfrm>
            <a:off x="1660458" y="2863616"/>
            <a:ext cx="102965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Before showing Asynchronous Processing,</a:t>
            </a:r>
          </a:p>
          <a:p>
            <a:endParaRPr lang="en-US" sz="3200" dirty="0"/>
          </a:p>
          <a:p>
            <a:r>
              <a:rPr lang="en-US" sz="3200" dirty="0"/>
              <a:t>We want to review a simpler and more typical situation in programming processing which is Synchronous processing.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92E7C-18F7-9E50-3867-0174CB58F342}"/>
              </a:ext>
            </a:extLst>
          </p:cNvPr>
          <p:cNvSpPr txBox="1"/>
          <p:nvPr/>
        </p:nvSpPr>
        <p:spPr>
          <a:xfrm>
            <a:off x="0" y="1162841"/>
            <a:ext cx="12191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effectLst/>
                <a:latin typeface="Arial Black" panose="020B0A04020102020204" pitchFamily="34" charset="0"/>
              </a:rPr>
              <a:t>Synchronous Processing</a:t>
            </a:r>
          </a:p>
        </p:txBody>
      </p:sp>
    </p:spTree>
    <p:extLst>
      <p:ext uri="{BB962C8B-B14F-4D97-AF65-F5344CB8AC3E}">
        <p14:creationId xmlns:p14="http://schemas.microsoft.com/office/powerpoint/2010/main" val="4055523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F5DEF-5E90-8F04-6459-5F1A2ECB263D}"/>
              </a:ext>
            </a:extLst>
          </p:cNvPr>
          <p:cNvSpPr txBox="1"/>
          <p:nvPr/>
        </p:nvSpPr>
        <p:spPr>
          <a:xfrm>
            <a:off x="1917994" y="3807012"/>
            <a:ext cx="8597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Let’s make </a:t>
            </a:r>
            <a:r>
              <a:rPr lang="en-US" sz="4000" dirty="0">
                <a:latin typeface="Aptos Black" panose="020B0004020202020204" pitchFamily="34" charset="0"/>
              </a:rPr>
              <a:t>brewCoffee</a:t>
            </a:r>
            <a:r>
              <a:rPr lang="en-US" sz="4800" dirty="0"/>
              <a:t>() wait for </a:t>
            </a:r>
            <a:r>
              <a:rPr lang="en-US" sz="4000" dirty="0">
                <a:latin typeface="Aptos Black" panose="020B0004020202020204" pitchFamily="34" charset="0"/>
              </a:rPr>
              <a:t>boilWater</a:t>
            </a:r>
            <a:r>
              <a:rPr lang="en-US" sz="4800" dirty="0"/>
              <a:t>() to finish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1CBD1-1F3A-27F3-6703-41C005584CCE}"/>
              </a:ext>
            </a:extLst>
          </p:cNvPr>
          <p:cNvSpPr txBox="1"/>
          <p:nvPr/>
        </p:nvSpPr>
        <p:spPr>
          <a:xfrm>
            <a:off x="1" y="782574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Solution</a:t>
            </a:r>
          </a:p>
          <a:p>
            <a:pPr algn="ctr"/>
            <a:r>
              <a:rPr lang="en-US" sz="6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600" dirty="0"/>
              <a:t> / </a:t>
            </a:r>
            <a:r>
              <a:rPr lang="en-US" sz="6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endParaRPr lang="en-US" sz="6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55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E3FEDD-5496-B798-76D6-18DB3674EEC8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5621158" y="1951861"/>
            <a:ext cx="10684" cy="37814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8BB70CA-5024-FB4E-A31B-FE8DEBC8B778}"/>
              </a:ext>
            </a:extLst>
          </p:cNvPr>
          <p:cNvSpPr/>
          <p:nvPr/>
        </p:nvSpPr>
        <p:spPr>
          <a:xfrm>
            <a:off x="4220337" y="323088"/>
            <a:ext cx="2181836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ptos Black" panose="020B0004020202020204" pitchFamily="34" charset="0"/>
              </a:rPr>
              <a:t>makeCoffee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F9AFD9-327B-DA98-3E11-2E6CFBEB83E8}"/>
              </a:ext>
            </a:extLst>
          </p:cNvPr>
          <p:cNvSpPr/>
          <p:nvPr/>
        </p:nvSpPr>
        <p:spPr>
          <a:xfrm>
            <a:off x="6472838" y="323088"/>
            <a:ext cx="2004701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 Black" panose="020B0004020202020204" pitchFamily="34" charset="0"/>
              </a:rPr>
              <a:t>boilWater</a:t>
            </a:r>
            <a:endParaRPr lang="en-US" dirty="0"/>
          </a:p>
          <a:p>
            <a:pPr algn="ctr"/>
            <a:r>
              <a:rPr lang="en-US" dirty="0"/>
              <a:t>(5 secs)</a:t>
            </a:r>
            <a:endParaRPr lang="en-US" sz="2800" dirty="0">
              <a:latin typeface="Aptos Black" panose="020B00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68998D-A7EE-28B2-8ABB-6EF2CB4C81A6}"/>
              </a:ext>
            </a:extLst>
          </p:cNvPr>
          <p:cNvSpPr/>
          <p:nvPr/>
        </p:nvSpPr>
        <p:spPr>
          <a:xfrm>
            <a:off x="8530962" y="323087"/>
            <a:ext cx="2328300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 Black" panose="020B0004020202020204" pitchFamily="34" charset="0"/>
              </a:rPr>
              <a:t>brewCoffee</a:t>
            </a:r>
          </a:p>
          <a:p>
            <a:pPr algn="ctr"/>
            <a:r>
              <a:rPr lang="en-US" dirty="0"/>
              <a:t>(2 secs)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993E5-6442-E383-ADCB-8048D3DEDB66}"/>
              </a:ext>
            </a:extLst>
          </p:cNvPr>
          <p:cNvSpPr/>
          <p:nvPr/>
        </p:nvSpPr>
        <p:spPr>
          <a:xfrm>
            <a:off x="5547921" y="1951861"/>
            <a:ext cx="167841" cy="2635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5FBD63-2335-00D1-E7F8-5BD7432F16F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433230" y="1951863"/>
            <a:ext cx="41959" cy="37052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0FB0D2D-086A-CB08-3494-F50082DD97AD}"/>
              </a:ext>
            </a:extLst>
          </p:cNvPr>
          <p:cNvSpPr/>
          <p:nvPr/>
        </p:nvSpPr>
        <p:spPr>
          <a:xfrm>
            <a:off x="7355659" y="2203452"/>
            <a:ext cx="167841" cy="1982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0AD579-2299-9793-97F7-31CFAAFFDA10}"/>
              </a:ext>
            </a:extLst>
          </p:cNvPr>
          <p:cNvCxnSpPr>
            <a:cxnSpLocks/>
          </p:cNvCxnSpPr>
          <p:nvPr/>
        </p:nvCxnSpPr>
        <p:spPr>
          <a:xfrm flipV="1">
            <a:off x="5713962" y="2215388"/>
            <a:ext cx="1621050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212BB2-10B3-6FEF-D5BD-4C22350ECCB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695111" y="1951862"/>
            <a:ext cx="1" cy="36957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A3342-2F4C-1716-CD5C-09CD62C0E8C0}"/>
              </a:ext>
            </a:extLst>
          </p:cNvPr>
          <p:cNvSpPr/>
          <p:nvPr/>
        </p:nvSpPr>
        <p:spPr>
          <a:xfrm>
            <a:off x="9621534" y="4342636"/>
            <a:ext cx="167841" cy="7683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DC3F3D-E850-6A44-EDE2-5AF09AC90122}"/>
              </a:ext>
            </a:extLst>
          </p:cNvPr>
          <p:cNvCxnSpPr>
            <a:cxnSpLocks/>
          </p:cNvCxnSpPr>
          <p:nvPr/>
        </p:nvCxnSpPr>
        <p:spPr>
          <a:xfrm>
            <a:off x="5713962" y="4342636"/>
            <a:ext cx="38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F81097-BEB3-7A06-0DE5-594BCD5713F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724646" y="5110986"/>
            <a:ext cx="3980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751388-BDF5-0FA9-D61B-EA907555BDE8}"/>
              </a:ext>
            </a:extLst>
          </p:cNvPr>
          <p:cNvCxnSpPr>
            <a:cxnSpLocks/>
          </p:cNvCxnSpPr>
          <p:nvPr/>
        </p:nvCxnSpPr>
        <p:spPr>
          <a:xfrm>
            <a:off x="11277600" y="1870897"/>
            <a:ext cx="0" cy="37052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2AAF13-11B8-FF22-EA6B-ADF5077FFB56}"/>
              </a:ext>
            </a:extLst>
          </p:cNvPr>
          <p:cNvSpPr txBox="1"/>
          <p:nvPr/>
        </p:nvSpPr>
        <p:spPr>
          <a:xfrm rot="5400000">
            <a:off x="11117075" y="3431124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512D06-6E22-87E0-6C50-4527696C2166}"/>
              </a:ext>
            </a:extLst>
          </p:cNvPr>
          <p:cNvSpPr txBox="1"/>
          <p:nvPr/>
        </p:nvSpPr>
        <p:spPr>
          <a:xfrm>
            <a:off x="5243446" y="5250223"/>
            <a:ext cx="81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ptos Black" panose="020B0004020202020204" pitchFamily="34" charset="0"/>
              </a:rPr>
              <a:t>enjoy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275A0-5167-4E06-E418-EB712BEE637C}"/>
              </a:ext>
            </a:extLst>
          </p:cNvPr>
          <p:cNvSpPr txBox="1"/>
          <p:nvPr/>
        </p:nvSpPr>
        <p:spPr>
          <a:xfrm>
            <a:off x="427302" y="1182186"/>
            <a:ext cx="38029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Let’s make </a:t>
            </a:r>
            <a:r>
              <a:rPr lang="en-US" sz="4000" dirty="0">
                <a:latin typeface="Aptos Black" panose="020B0004020202020204" pitchFamily="34" charset="0"/>
              </a:rPr>
              <a:t>brewCoffee</a:t>
            </a:r>
            <a:r>
              <a:rPr lang="en-US" sz="4800" dirty="0"/>
              <a:t>() wait for </a:t>
            </a:r>
            <a:r>
              <a:rPr lang="en-US" sz="4000" dirty="0">
                <a:latin typeface="Aptos Black" panose="020B0004020202020204" pitchFamily="34" charset="0"/>
              </a:rPr>
              <a:t>boilWater</a:t>
            </a:r>
            <a:r>
              <a:rPr lang="en-US" sz="4800" dirty="0"/>
              <a:t>() to finish.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A85644-2ACD-37B0-3981-DAB8AFE6BF4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15762" y="4185466"/>
            <a:ext cx="172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12F776D-7CFE-740C-C1E3-2DF9DB54F6A9}"/>
              </a:ext>
            </a:extLst>
          </p:cNvPr>
          <p:cNvSpPr/>
          <p:nvPr/>
        </p:nvSpPr>
        <p:spPr>
          <a:xfrm>
            <a:off x="5524385" y="4198161"/>
            <a:ext cx="167841" cy="1579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75D3D3-5EF8-544A-092A-CCF943DE157D}"/>
              </a:ext>
            </a:extLst>
          </p:cNvPr>
          <p:cNvSpPr/>
          <p:nvPr/>
        </p:nvSpPr>
        <p:spPr>
          <a:xfrm>
            <a:off x="5537237" y="5110986"/>
            <a:ext cx="167841" cy="1579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9A589BB-1D37-168B-EA3E-38622A0B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08" y="5623348"/>
            <a:ext cx="810858" cy="76352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25F1BE4-9078-96DE-AAFE-7CBCD49EBA03}"/>
              </a:ext>
            </a:extLst>
          </p:cNvPr>
          <p:cNvSpPr txBox="1"/>
          <p:nvPr/>
        </p:nvSpPr>
        <p:spPr>
          <a:xfrm rot="5400000">
            <a:off x="7230342" y="2962583"/>
            <a:ext cx="973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b="1" dirty="0"/>
              <a:t>5</a:t>
            </a:r>
            <a:r>
              <a:rPr lang="en-US" dirty="0"/>
              <a:t> secs)</a:t>
            </a:r>
            <a:endParaRPr lang="en-US" sz="2800" dirty="0">
              <a:latin typeface="Aptos Black" panose="020B00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F2473C-C584-7392-CD61-CA6779F95E7F}"/>
              </a:ext>
            </a:extLst>
          </p:cNvPr>
          <p:cNvSpPr txBox="1"/>
          <p:nvPr/>
        </p:nvSpPr>
        <p:spPr>
          <a:xfrm rot="5400000">
            <a:off x="9476847" y="4542145"/>
            <a:ext cx="973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b="1" dirty="0"/>
              <a:t>2</a:t>
            </a:r>
            <a:r>
              <a:rPr lang="en-US" dirty="0"/>
              <a:t> secs)</a:t>
            </a:r>
            <a:endParaRPr lang="en-US" sz="2800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5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7" grpId="0"/>
      <p:bldP spid="28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92E6D3-4AF9-0B91-76B3-999A053165F1}"/>
              </a:ext>
            </a:extLst>
          </p:cNvPr>
          <p:cNvSpPr txBox="1"/>
          <p:nvPr/>
        </p:nvSpPr>
        <p:spPr>
          <a:xfrm>
            <a:off x="1981399" y="2280374"/>
            <a:ext cx="8458200" cy="3357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makeCoffee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"Starting coffee..."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water =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ptos Black" panose="020B0004020202020204" pitchFamily="34" charset="0"/>
              </a:rPr>
              <a:t>boilWater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coffee =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(water);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`Enjoy your ${coffee}`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0D157-6D26-F5EF-23C6-1C01D90056C0}"/>
              </a:ext>
            </a:extLst>
          </p:cNvPr>
          <p:cNvSpPr txBox="1"/>
          <p:nvPr/>
        </p:nvSpPr>
        <p:spPr>
          <a:xfrm>
            <a:off x="409975" y="143316"/>
            <a:ext cx="116010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Let’s make </a:t>
            </a:r>
            <a:r>
              <a:rPr lang="en-US" sz="3600" dirty="0">
                <a:latin typeface="Aptos Black" panose="020B0004020202020204" pitchFamily="34" charset="0"/>
              </a:rPr>
              <a:t>brewCoffee</a:t>
            </a:r>
            <a:r>
              <a:rPr lang="en-US" sz="4400" dirty="0"/>
              <a:t>() wait for </a:t>
            </a:r>
            <a:r>
              <a:rPr lang="en-US" sz="3600" dirty="0">
                <a:latin typeface="Aptos Black" panose="020B0004020202020204" pitchFamily="34" charset="0"/>
              </a:rPr>
              <a:t>boilWater</a:t>
            </a:r>
            <a:r>
              <a:rPr lang="en-US" sz="4400" dirty="0"/>
              <a:t>() to finish by using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4400" dirty="0"/>
              <a:t> /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4400" dirty="0"/>
              <a:t> :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1495B98-FBD0-0B4A-9F6C-2EBC3867A324}"/>
              </a:ext>
            </a:extLst>
          </p:cNvPr>
          <p:cNvCxnSpPr>
            <a:cxnSpLocks/>
          </p:cNvCxnSpPr>
          <p:nvPr/>
        </p:nvCxnSpPr>
        <p:spPr>
          <a:xfrm>
            <a:off x="6495415" y="3885565"/>
            <a:ext cx="0" cy="3159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AAE5E9-98D0-ED4A-0718-74EE1DAA37FF}"/>
              </a:ext>
            </a:extLst>
          </p:cNvPr>
          <p:cNvCxnSpPr>
            <a:cxnSpLocks/>
          </p:cNvCxnSpPr>
          <p:nvPr/>
        </p:nvCxnSpPr>
        <p:spPr>
          <a:xfrm>
            <a:off x="6495415" y="4395946"/>
            <a:ext cx="0" cy="3159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71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C71302-19EC-CEA3-0AF2-29EC2A33FD5E}"/>
              </a:ext>
            </a:extLst>
          </p:cNvPr>
          <p:cNvSpPr/>
          <p:nvPr/>
        </p:nvSpPr>
        <p:spPr>
          <a:xfrm>
            <a:off x="6934200" y="3752850"/>
            <a:ext cx="4181475" cy="2472780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66FDC3-B516-746B-9BB8-8B6B398003C0}"/>
              </a:ext>
            </a:extLst>
          </p:cNvPr>
          <p:cNvSpPr/>
          <p:nvPr/>
        </p:nvSpPr>
        <p:spPr>
          <a:xfrm>
            <a:off x="7181849" y="4219575"/>
            <a:ext cx="3552825" cy="1524000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8855EA-AEDF-7C73-3D5E-3790C5417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25" y="386149"/>
            <a:ext cx="57435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/>
              <a:t>With the help of </a:t>
            </a:r>
            <a:r>
              <a:rPr lang="en-US" altLang="en-US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US" altLang="en-US" sz="3200" dirty="0"/>
              <a:t> </a:t>
            </a:r>
            <a:r>
              <a:rPr lang="en-US" altLang="en-US" sz="3200" dirty="0">
                <a:latin typeface="Aptos Black" panose="020B0004020202020204" pitchFamily="34" charset="0"/>
              </a:rPr>
              <a:t>we can handle asynchronous processing in regular functions</a:t>
            </a:r>
            <a:r>
              <a:rPr lang="en-US" altLang="en-US" sz="3200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2473C-5505-6701-65BE-C5C66C08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632370"/>
            <a:ext cx="55054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/>
              <a:t>Some statements are inherently </a:t>
            </a:r>
            <a:r>
              <a:rPr lang="en-US" altLang="en-US" sz="3200" dirty="0">
                <a:latin typeface="Aptos Black" panose="020B0004020202020204" pitchFamily="34" charset="0"/>
              </a:rPr>
              <a:t>promises</a:t>
            </a:r>
            <a:r>
              <a:rPr lang="en-US" altLang="en-US" sz="3200" dirty="0"/>
              <a:t>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11675-660A-A719-5AF7-723563FDDA8E}"/>
              </a:ext>
            </a:extLst>
          </p:cNvPr>
          <p:cNvSpPr txBox="1"/>
          <p:nvPr/>
        </p:nvSpPr>
        <p:spPr>
          <a:xfrm>
            <a:off x="419100" y="2004774"/>
            <a:ext cx="5410199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fetch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"https://fakestoreapi.com/products"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.then(response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response.json())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.then(data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console.log(data));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11D09-4018-8B5A-BC00-CCD62B8DB3EB}"/>
              </a:ext>
            </a:extLst>
          </p:cNvPr>
          <p:cNvSpPr txBox="1"/>
          <p:nvPr/>
        </p:nvSpPr>
        <p:spPr>
          <a:xfrm>
            <a:off x="6448425" y="2807851"/>
            <a:ext cx="5229225" cy="3787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boilWater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"Boiling water..."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Promise((resolve)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setTimeout(()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"Hot water"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resolve(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"Hot water"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F0DDFA-2C9D-FB7B-5B59-B34305E6B57B}"/>
              </a:ext>
            </a:extLst>
          </p:cNvPr>
          <p:cNvSpPr txBox="1"/>
          <p:nvPr/>
        </p:nvSpPr>
        <p:spPr>
          <a:xfrm>
            <a:off x="5052777" y="574357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setTimeout()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C2A84-C562-0F65-BA75-757CD29C5713}"/>
              </a:ext>
            </a:extLst>
          </p:cNvPr>
          <p:cNvSpPr txBox="1"/>
          <p:nvPr/>
        </p:nvSpPr>
        <p:spPr>
          <a:xfrm>
            <a:off x="5135536" y="526357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Promise()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0814AC-021C-8CAB-EAAC-442F91C52B31}"/>
              </a:ext>
            </a:extLst>
          </p:cNvPr>
          <p:cNvCxnSpPr>
            <a:cxnSpLocks/>
          </p:cNvCxnSpPr>
          <p:nvPr/>
        </p:nvCxnSpPr>
        <p:spPr>
          <a:xfrm flipV="1">
            <a:off x="6724650" y="5256610"/>
            <a:ext cx="652867" cy="572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F0981A-869B-B2FC-8A1B-BBDC3416FB5F}"/>
              </a:ext>
            </a:extLst>
          </p:cNvPr>
          <p:cNvCxnSpPr/>
          <p:nvPr/>
        </p:nvCxnSpPr>
        <p:spPr>
          <a:xfrm flipV="1">
            <a:off x="6484785" y="4915525"/>
            <a:ext cx="542925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40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AFE5B-1FD2-F05A-695E-88B8A054F577}"/>
              </a:ext>
            </a:extLst>
          </p:cNvPr>
          <p:cNvSpPr txBox="1"/>
          <p:nvPr/>
        </p:nvSpPr>
        <p:spPr>
          <a:xfrm>
            <a:off x="1441235" y="1716962"/>
            <a:ext cx="97067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1" dirty="0">
                <a:solidFill>
                  <a:srgbClr val="0070C0"/>
                </a:solidFill>
                <a:effectLst/>
                <a:latin typeface="+mj-lt"/>
              </a:rPr>
              <a:t>A promise may produce a value some time in the future. </a:t>
            </a:r>
          </a:p>
          <a:p>
            <a:endParaRPr lang="en-US" sz="3600" b="0" i="1" dirty="0">
              <a:solidFill>
                <a:srgbClr val="0070C0"/>
              </a:solidFill>
              <a:effectLst/>
              <a:latin typeface="+mj-lt"/>
            </a:endParaRPr>
          </a:p>
          <a:p>
            <a:r>
              <a:rPr lang="en-US" sz="3600" b="0" i="1" dirty="0">
                <a:solidFill>
                  <a:srgbClr val="0070C0"/>
                </a:solidFill>
                <a:effectLst/>
                <a:latin typeface="+mj-lt"/>
              </a:rPr>
              <a:t>That is, instead of immediately returning the final value, the asynchronous method returns a </a:t>
            </a:r>
            <a:r>
              <a:rPr lang="en-US" sz="3600" b="0" i="1" dirty="0">
                <a:solidFill>
                  <a:srgbClr val="FFC000"/>
                </a:solidFill>
                <a:effectLst/>
                <a:latin typeface="+mj-lt"/>
              </a:rPr>
              <a:t>promise</a:t>
            </a:r>
            <a:r>
              <a:rPr lang="en-US" sz="3600" b="0" i="1" dirty="0">
                <a:solidFill>
                  <a:srgbClr val="0070C0"/>
                </a:solidFill>
                <a:effectLst/>
                <a:latin typeface="+mj-lt"/>
              </a:rPr>
              <a:t> to supply the value at some point in the future</a:t>
            </a:r>
            <a:r>
              <a:rPr lang="en-US" sz="3600" b="0" i="0" dirty="0">
                <a:solidFill>
                  <a:srgbClr val="1B1B1B"/>
                </a:solidFill>
                <a:effectLst/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A82D-37BD-DB9C-D1FA-C27E96C2A6CA}"/>
              </a:ext>
            </a:extLst>
          </p:cNvPr>
          <p:cNvSpPr txBox="1"/>
          <p:nvPr/>
        </p:nvSpPr>
        <p:spPr>
          <a:xfrm>
            <a:off x="653143" y="560350"/>
            <a:ext cx="3031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Arial Black" panose="020B0A04020102020204" pitchFamily="34" charset="0"/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2883070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EA68C9-8A1A-03A4-26E6-E40F7744BB44}"/>
              </a:ext>
            </a:extLst>
          </p:cNvPr>
          <p:cNvSpPr/>
          <p:nvPr/>
        </p:nvSpPr>
        <p:spPr>
          <a:xfrm>
            <a:off x="4714876" y="574208"/>
            <a:ext cx="4181475" cy="1524000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3146A7-24A3-3E2F-D9D7-1B2C9AA56A9A}"/>
              </a:ext>
            </a:extLst>
          </p:cNvPr>
          <p:cNvSpPr/>
          <p:nvPr/>
        </p:nvSpPr>
        <p:spPr>
          <a:xfrm>
            <a:off x="5158193" y="772373"/>
            <a:ext cx="3185707" cy="1075477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8EA057-B341-D0E7-1E74-10D9AFEA3833}"/>
              </a:ext>
            </a:extLst>
          </p:cNvPr>
          <p:cNvSpPr/>
          <p:nvPr/>
        </p:nvSpPr>
        <p:spPr>
          <a:xfrm>
            <a:off x="4714876" y="3018368"/>
            <a:ext cx="4181475" cy="1524000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25C344-7CEF-5214-BA3D-BFD41A9BA8BC}"/>
              </a:ext>
            </a:extLst>
          </p:cNvPr>
          <p:cNvSpPr/>
          <p:nvPr/>
        </p:nvSpPr>
        <p:spPr>
          <a:xfrm>
            <a:off x="5158193" y="3216533"/>
            <a:ext cx="3185707" cy="1075477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DE44BFC-EB62-472F-AEF7-EAAC850DD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54" y="0"/>
            <a:ext cx="42375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800" dirty="0"/>
              <a:t>Complete solution using </a:t>
            </a:r>
            <a:r>
              <a:rPr lang="en-US" altLang="en-US" sz="4400" dirty="0">
                <a:solidFill>
                  <a:srgbClr val="00B0F0"/>
                </a:solidFill>
              </a:rPr>
              <a:t>Promise</a:t>
            </a:r>
            <a:r>
              <a:rPr lang="en-US" altLang="en-US" sz="4800" dirty="0"/>
              <a:t>-based </a:t>
            </a:r>
            <a:r>
              <a:rPr lang="en-US" altLang="en-US" sz="4000" dirty="0">
                <a:solidFill>
                  <a:schemeClr val="accent2"/>
                </a:solidFill>
              </a:rPr>
              <a:t>setTimeout</a:t>
            </a:r>
            <a:r>
              <a:rPr lang="en-US" altLang="en-US" sz="4800" dirty="0"/>
              <a:t> and </a:t>
            </a:r>
            <a:r>
              <a:rPr lang="en-US" alt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en-US" sz="4800" dirty="0"/>
              <a:t>/</a:t>
            </a:r>
            <a:r>
              <a:rPr lang="en-US" alt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altLang="en-US" sz="4800" dirty="0"/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B7E9A-BD70-4059-9BF4-E03FB26DD315}"/>
              </a:ext>
            </a:extLst>
          </p:cNvPr>
          <p:cNvSpPr txBox="1"/>
          <p:nvPr/>
        </p:nvSpPr>
        <p:spPr>
          <a:xfrm>
            <a:off x="4662487" y="0"/>
            <a:ext cx="5834063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boilWater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"Boiling water..."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((resolve)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setTimeout(()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"Hot water"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resolve(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"Hot water"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(water)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`Brewing coffee with ${water}`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((resolve)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setTimeout(()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"Coffee"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resolve(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"Coffee"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ptos Black" panose="020B0004020202020204" pitchFamily="34" charset="0"/>
              </a:rPr>
              <a:t>makeCoffee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"Starting coffee..."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water =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ptos Black" panose="020B0004020202020204" pitchFamily="34" charset="0"/>
              </a:rPr>
              <a:t>boilWater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coffee =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(water);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`Enjoy your ${coffee}`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ptos Black" panose="020B0004020202020204" pitchFamily="34" charset="0"/>
              </a:rPr>
              <a:t>makeCoffee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25772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1DE25-9C71-0BC6-00B6-C42B5A74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18" y="0"/>
            <a:ext cx="58621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659EA-D1A0-2F11-3DEA-71CE54DF6696}"/>
              </a:ext>
            </a:extLst>
          </p:cNvPr>
          <p:cNvSpPr txBox="1"/>
          <p:nvPr/>
        </p:nvSpPr>
        <p:spPr>
          <a:xfrm>
            <a:off x="323851" y="495300"/>
            <a:ext cx="195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Try code in a browser: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E9A01-152C-F354-6DD8-BB500C345F38}"/>
              </a:ext>
            </a:extLst>
          </p:cNvPr>
          <p:cNvSpPr txBox="1"/>
          <p:nvPr/>
        </p:nvSpPr>
        <p:spPr>
          <a:xfrm>
            <a:off x="506576" y="3672206"/>
            <a:ext cx="4217824" cy="2369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Enjoy your Coffee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endParaRPr lang="en-US" sz="1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is shown after </a:t>
            </a:r>
            <a:r>
              <a:rPr lang="en-US" sz="3200" dirty="0">
                <a:latin typeface="Aptos Black" panose="020B0004020202020204" pitchFamily="34" charset="0"/>
              </a:rPr>
              <a:t>boilWater</a:t>
            </a:r>
            <a:r>
              <a:rPr lang="en-US" sz="3200" dirty="0"/>
              <a:t>()  </a:t>
            </a:r>
            <a:r>
              <a:rPr lang="en-US" sz="2000" dirty="0">
                <a:sym typeface="Wingdings" panose="05000000000000000000" pitchFamily="2" charset="2"/>
              </a:rPr>
              <a:t>5 secs</a:t>
            </a:r>
            <a:endParaRPr lang="en-US" sz="3200" dirty="0"/>
          </a:p>
          <a:p>
            <a:r>
              <a:rPr lang="en-US" sz="3200" dirty="0"/>
              <a:t>and </a:t>
            </a:r>
          </a:p>
          <a:p>
            <a:r>
              <a:rPr lang="en-US" sz="3200" dirty="0">
                <a:latin typeface="Aptos Black" panose="020B0004020202020204" pitchFamily="34" charset="0"/>
              </a:rPr>
              <a:t>brewCoffee</a:t>
            </a:r>
            <a:r>
              <a:rPr lang="en-US" sz="3200" dirty="0"/>
              <a:t>() </a:t>
            </a:r>
            <a:r>
              <a:rPr lang="en-US" sz="2000" dirty="0">
                <a:sym typeface="Wingdings" panose="05000000000000000000" pitchFamily="2" charset="2"/>
              </a:rPr>
              <a:t> 2 secs</a:t>
            </a:r>
            <a:endParaRPr lang="en-US" sz="3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91CC7B-747C-9D50-C446-ADA6D422DFF5}"/>
              </a:ext>
            </a:extLst>
          </p:cNvPr>
          <p:cNvCxnSpPr>
            <a:cxnSpLocks/>
          </p:cNvCxnSpPr>
          <p:nvPr/>
        </p:nvCxnSpPr>
        <p:spPr>
          <a:xfrm>
            <a:off x="4371975" y="5888708"/>
            <a:ext cx="895350" cy="47399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D906D32-F4AB-86F4-998E-4D387779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483" y="5888708"/>
            <a:ext cx="1006754" cy="94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91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F6290E-F2ED-998E-2638-18EB3F4FE488}"/>
              </a:ext>
            </a:extLst>
          </p:cNvPr>
          <p:cNvSpPr txBox="1"/>
          <p:nvPr/>
        </p:nvSpPr>
        <p:spPr>
          <a:xfrm>
            <a:off x="1" y="1457325"/>
            <a:ext cx="12192000" cy="285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/>
              <a:t>Asynchronous processing</a:t>
            </a:r>
          </a:p>
          <a:p>
            <a:pPr algn="ctr">
              <a:lnSpc>
                <a:spcPct val="150000"/>
              </a:lnSpc>
            </a:pPr>
            <a:r>
              <a:rPr lang="en-US" sz="8000" dirty="0"/>
              <a:t>fetch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99318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10DFB-7DD2-1C6E-49AA-5889AB1B046A}"/>
              </a:ext>
            </a:extLst>
          </p:cNvPr>
          <p:cNvSpPr txBox="1"/>
          <p:nvPr/>
        </p:nvSpPr>
        <p:spPr>
          <a:xfrm>
            <a:off x="619124" y="571500"/>
            <a:ext cx="1142047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 far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We have use </a:t>
            </a:r>
            <a:r>
              <a:rPr lang="en-US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3600" dirty="0"/>
              <a:t> to simulate processing delay.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Then, we add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US" sz="3600" dirty="0"/>
              <a:t> to use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3600" dirty="0"/>
              <a:t>/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3600" dirty="0"/>
              <a:t> and have control over asynchronous processing.</a:t>
            </a:r>
          </a:p>
          <a:p>
            <a:endParaRPr lang="en-US" sz="1600" dirty="0"/>
          </a:p>
          <a:p>
            <a:r>
              <a:rPr lang="en-US" sz="4000" dirty="0"/>
              <a:t>Fetch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It is a built-in function that allows you to make </a:t>
            </a:r>
            <a:r>
              <a:rPr lang="en-US" sz="3600" dirty="0">
                <a:latin typeface="Aptos Black" panose="020B0004020202020204" pitchFamily="34" charset="0"/>
              </a:rPr>
              <a:t>network requests</a:t>
            </a:r>
            <a:r>
              <a:rPr lang="en-US" sz="3600" dirty="0"/>
              <a:t> to retrieve data from a server or API.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It is considered a </a:t>
            </a:r>
            <a:r>
              <a:rPr lang="en-US" sz="3600" dirty="0">
                <a:latin typeface="Aptos Black" panose="020B0004020202020204" pitchFamily="34" charset="0"/>
              </a:rPr>
              <a:t>promise-based</a:t>
            </a:r>
            <a:r>
              <a:rPr lang="en-US" sz="3600" dirty="0"/>
              <a:t> function.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And it executes asynchronously.</a:t>
            </a:r>
          </a:p>
        </p:txBody>
      </p:sp>
    </p:spTree>
    <p:extLst>
      <p:ext uri="{BB962C8B-B14F-4D97-AF65-F5344CB8AC3E}">
        <p14:creationId xmlns:p14="http://schemas.microsoft.com/office/powerpoint/2010/main" val="3767194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2AFD54-E8DE-43EE-3A9D-82AD6A9D3EF2}"/>
              </a:ext>
            </a:extLst>
          </p:cNvPr>
          <p:cNvSpPr/>
          <p:nvPr/>
        </p:nvSpPr>
        <p:spPr>
          <a:xfrm>
            <a:off x="7755383" y="1318298"/>
            <a:ext cx="3712717" cy="377741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856BB-254E-DAB1-452B-75CF75C85267}"/>
              </a:ext>
            </a:extLst>
          </p:cNvPr>
          <p:cNvSpPr txBox="1"/>
          <p:nvPr/>
        </p:nvSpPr>
        <p:spPr>
          <a:xfrm>
            <a:off x="109727" y="31387"/>
            <a:ext cx="991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If we use fetch incorrectly, we may have error: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DCE4E-9DE6-D040-AA38-23565EA2F98A}"/>
              </a:ext>
            </a:extLst>
          </p:cNvPr>
          <p:cNvSpPr txBox="1"/>
          <p:nvPr/>
        </p:nvSpPr>
        <p:spPr>
          <a:xfrm>
            <a:off x="7859699" y="1472801"/>
            <a:ext cx="371271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firstName"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"Abraham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"lastName"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"Aldaco"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firstName"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"lastName"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"Doe"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firstName"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"Clark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"lastName"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"Kent"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6" name="Picture 5" descr="json">
            <a:extLst>
              <a:ext uri="{FF2B5EF4-FFF2-40B4-BE49-F238E27FC236}">
                <a16:creationId xmlns:a16="http://schemas.microsoft.com/office/drawing/2014/main" id="{B9009E5C-F21E-5454-4854-9F46308F5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8539" y="855158"/>
            <a:ext cx="1154761" cy="4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33353-11FA-446A-6351-22794F803855}"/>
              </a:ext>
            </a:extLst>
          </p:cNvPr>
          <p:cNvSpPr txBox="1"/>
          <p:nvPr/>
        </p:nvSpPr>
        <p:spPr>
          <a:xfrm>
            <a:off x="1242748" y="1107412"/>
            <a:ext cx="4920916" cy="4202817"/>
          </a:xfrm>
          <a:prstGeom prst="rect">
            <a:avLst/>
          </a:prstGeom>
          <a:noFill/>
          <a:ln w="3175"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fetchData(){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data.json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.then(response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.then(data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console.log(data));</a:t>
            </a: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of data)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console.log(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person.firstName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fetchData();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C61A3B-06C4-EA56-2658-FA1AB25A8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48" y="5655553"/>
            <a:ext cx="9126224" cy="924054"/>
          </a:xfrm>
          <a:prstGeom prst="rect">
            <a:avLst/>
          </a:prstGeom>
        </p:spPr>
      </p:pic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11352541-F0DE-5E8C-2445-0A09436660DE}"/>
              </a:ext>
            </a:extLst>
          </p:cNvPr>
          <p:cNvSpPr/>
          <p:nvPr/>
        </p:nvSpPr>
        <p:spPr>
          <a:xfrm>
            <a:off x="182879" y="5750588"/>
            <a:ext cx="1145405" cy="733985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</a:t>
            </a:r>
            <a:endParaRPr lang="en-US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BEB5E05-D4D0-1C94-1823-053BEF3D547F}"/>
              </a:ext>
            </a:extLst>
          </p:cNvPr>
          <p:cNvSpPr/>
          <p:nvPr/>
        </p:nvSpPr>
        <p:spPr>
          <a:xfrm>
            <a:off x="6785811" y="2473693"/>
            <a:ext cx="587141" cy="830997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EC8559-CE96-71A2-B060-5F2D026A7AF2}"/>
              </a:ext>
            </a:extLst>
          </p:cNvPr>
          <p:cNvSpPr/>
          <p:nvPr/>
        </p:nvSpPr>
        <p:spPr>
          <a:xfrm>
            <a:off x="609599" y="2057400"/>
            <a:ext cx="2088523" cy="21526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makeCoffee</a:t>
            </a:r>
            <a:endParaRPr lang="en-US" sz="2400" dirty="0">
              <a:latin typeface="Aptos Black" panose="020B00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F31CCC-1CC2-E161-12DE-64FB3ECC19C5}"/>
              </a:ext>
            </a:extLst>
          </p:cNvPr>
          <p:cNvSpPr/>
          <p:nvPr/>
        </p:nvSpPr>
        <p:spPr>
          <a:xfrm>
            <a:off x="3314329" y="2057400"/>
            <a:ext cx="2484365" cy="21526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boilWater</a:t>
            </a:r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1E13A-0264-3AFE-F62B-006E07EB39E7}"/>
              </a:ext>
            </a:extLst>
          </p:cNvPr>
          <p:cNvSpPr/>
          <p:nvPr/>
        </p:nvSpPr>
        <p:spPr>
          <a:xfrm>
            <a:off x="6414901" y="2057400"/>
            <a:ext cx="2484365" cy="21526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brewCoffee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150F7E-2609-EF44-23A6-CB5FFF680D28}"/>
              </a:ext>
            </a:extLst>
          </p:cNvPr>
          <p:cNvSpPr/>
          <p:nvPr/>
        </p:nvSpPr>
        <p:spPr>
          <a:xfrm>
            <a:off x="9515474" y="2057400"/>
            <a:ext cx="2057401" cy="21526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Enjoy</a:t>
            </a:r>
            <a:endParaRPr lang="en-US" sz="2800" dirty="0">
              <a:latin typeface="Aptos Black" panose="020B00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ECBA5-65C1-A8E2-FE18-1069933ABA4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698122" y="3133725"/>
            <a:ext cx="61620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D4B52D-140E-571C-0DFF-7CA16F3FF89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798694" y="3133725"/>
            <a:ext cx="61620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51879-A071-68B6-BA86-7DD11EB35C8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899266" y="3133725"/>
            <a:ext cx="61620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F0B03F-50AD-5869-5484-A3CFA6C84B3C}"/>
              </a:ext>
            </a:extLst>
          </p:cNvPr>
          <p:cNvSpPr txBox="1"/>
          <p:nvPr/>
        </p:nvSpPr>
        <p:spPr>
          <a:xfrm>
            <a:off x="333375" y="486185"/>
            <a:ext cx="762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Let’s think in the next process :</a:t>
            </a:r>
          </a:p>
        </p:txBody>
      </p:sp>
      <p:pic>
        <p:nvPicPr>
          <p:cNvPr id="6" name="Picture 5" descr="Happy Face Stickers | Auto Dealer Marketing - Car Lot Supplies">
            <a:extLst>
              <a:ext uri="{FF2B5EF4-FFF2-40B4-BE49-F238E27FC236}">
                <a16:creationId xmlns:a16="http://schemas.microsoft.com/office/drawing/2014/main" id="{634649FB-251A-148D-6708-06C184E99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" b="1925"/>
          <a:stretch/>
        </p:blipFill>
        <p:spPr bwMode="auto">
          <a:xfrm>
            <a:off x="10225194" y="4219575"/>
            <a:ext cx="904797" cy="87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6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Question mark - Free logo icons">
            <a:extLst>
              <a:ext uri="{FF2B5EF4-FFF2-40B4-BE49-F238E27FC236}">
                <a16:creationId xmlns:a16="http://schemas.microsoft.com/office/drawing/2014/main" id="{EFB7096C-219C-6B1D-98C4-401C3F0B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109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B5DD24-74EF-274F-A3E1-228681965BB3}"/>
              </a:ext>
            </a:extLst>
          </p:cNvPr>
          <p:cNvSpPr txBox="1"/>
          <p:nvPr/>
        </p:nvSpPr>
        <p:spPr>
          <a:xfrm>
            <a:off x="1242748" y="1107412"/>
            <a:ext cx="4920916" cy="4202817"/>
          </a:xfrm>
          <a:prstGeom prst="rect">
            <a:avLst/>
          </a:prstGeom>
          <a:noFill/>
          <a:ln w="3175"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fetchData(){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data.json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.then(response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.then(data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console.log(data));</a:t>
            </a: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of </a:t>
            </a:r>
            <a:r>
              <a:rPr lang="en-US" b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console.log(person.firstName);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fetchData();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39635-941C-6BD2-86EE-A9EBB1B19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48" y="5655553"/>
            <a:ext cx="9126224" cy="924054"/>
          </a:xfrm>
          <a:prstGeom prst="rect">
            <a:avLst/>
          </a:prstGeom>
        </p:spPr>
      </p:pic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685520EE-F059-90F0-EDB4-190338668655}"/>
              </a:ext>
            </a:extLst>
          </p:cNvPr>
          <p:cNvSpPr/>
          <p:nvPr/>
        </p:nvSpPr>
        <p:spPr>
          <a:xfrm>
            <a:off x="182879" y="5750588"/>
            <a:ext cx="1145405" cy="733985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624E3-B34E-1BB5-EBA6-B188187FFF03}"/>
              </a:ext>
            </a:extLst>
          </p:cNvPr>
          <p:cNvSpPr txBox="1"/>
          <p:nvPr/>
        </p:nvSpPr>
        <p:spPr>
          <a:xfrm>
            <a:off x="6844966" y="2550517"/>
            <a:ext cx="4733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Why is data not defined 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852499-8BF3-613F-6307-4C96B3A00D39}"/>
                  </a:ext>
                </a:extLst>
              </p14:cNvPr>
              <p14:cNvContentPartPr/>
              <p14:nvPr/>
            </p14:nvContentPartPr>
            <p14:xfrm>
              <a:off x="5047560" y="5816088"/>
              <a:ext cx="2441160" cy="91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852499-8BF3-613F-6307-4C96B3A00D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3560" y="5708448"/>
                <a:ext cx="2548800" cy="3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9170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B63D1-32C3-8827-CC23-1E096C094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C05E40-B5FA-F0AA-576F-0D4692FB67DE}"/>
              </a:ext>
            </a:extLst>
          </p:cNvPr>
          <p:cNvSpPr/>
          <p:nvPr/>
        </p:nvSpPr>
        <p:spPr>
          <a:xfrm>
            <a:off x="1684421" y="3153044"/>
            <a:ext cx="4411579" cy="979831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FEFE29-CE0C-8797-D6F2-089408F98C0C}"/>
              </a:ext>
            </a:extLst>
          </p:cNvPr>
          <p:cNvSpPr/>
          <p:nvPr/>
        </p:nvSpPr>
        <p:spPr>
          <a:xfrm>
            <a:off x="1684421" y="1630366"/>
            <a:ext cx="4411579" cy="1188927"/>
          </a:xfrm>
          <a:prstGeom prst="round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900E2-C70B-B339-0584-E57FF17BC397}"/>
              </a:ext>
            </a:extLst>
          </p:cNvPr>
          <p:cNvSpPr txBox="1"/>
          <p:nvPr/>
        </p:nvSpPr>
        <p:spPr>
          <a:xfrm>
            <a:off x="1242748" y="1107412"/>
            <a:ext cx="4920916" cy="420281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fetchData(){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"./data.json"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.then(response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response.json())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.then(data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console.log(data));</a:t>
            </a: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Aptos Black" panose="020B0004020202020204" pitchFamily="34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of data)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console.log(person.firstName);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fetchData();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B9D743-9ED2-3621-33EB-63AB73D4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48" y="5655553"/>
            <a:ext cx="9126224" cy="92405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53EB1E7-458E-632D-CD96-BAD8AEF921BE}"/>
              </a:ext>
            </a:extLst>
          </p:cNvPr>
          <p:cNvGrpSpPr/>
          <p:nvPr/>
        </p:nvGrpSpPr>
        <p:grpSpPr>
          <a:xfrm>
            <a:off x="4850432" y="3579840"/>
            <a:ext cx="570240" cy="2176200"/>
            <a:chOff x="4850432" y="3579840"/>
            <a:chExt cx="570240" cy="21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342074-64F2-1386-90B5-F5E2204BE401}"/>
                    </a:ext>
                  </a:extLst>
                </p14:cNvPr>
                <p14:cNvContentPartPr/>
                <p14:nvPr/>
              </p14:nvContentPartPr>
              <p14:xfrm>
                <a:off x="4850432" y="3591360"/>
                <a:ext cx="570240" cy="216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342074-64F2-1386-90B5-F5E2204BE40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44312" y="3585240"/>
                  <a:ext cx="582480" cy="21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E019D1-E9FF-1DA0-B33B-A8BCFBD4D10B}"/>
                    </a:ext>
                  </a:extLst>
                </p14:cNvPr>
                <p14:cNvContentPartPr/>
                <p14:nvPr/>
              </p14:nvContentPartPr>
              <p14:xfrm>
                <a:off x="4879952" y="3579840"/>
                <a:ext cx="124200" cy="2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E019D1-E9FF-1DA0-B33B-A8BCFBD4D1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3832" y="3573720"/>
                  <a:ext cx="136440" cy="32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F79AB8A-C259-F9F7-077B-A457D6288C15}"/>
              </a:ext>
            </a:extLst>
          </p:cNvPr>
          <p:cNvSpPr/>
          <p:nvPr/>
        </p:nvSpPr>
        <p:spPr>
          <a:xfrm>
            <a:off x="6237171" y="1568918"/>
            <a:ext cx="298383" cy="1366787"/>
          </a:xfrm>
          <a:prstGeom prst="rightBrace">
            <a:avLst>
              <a:gd name="adj1" fmla="val 47043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BB5704-DC3A-B2B1-5149-054A9A6993BA}"/>
              </a:ext>
            </a:extLst>
          </p:cNvPr>
          <p:cNvSpPr txBox="1"/>
          <p:nvPr/>
        </p:nvSpPr>
        <p:spPr>
          <a:xfrm>
            <a:off x="6609061" y="1630366"/>
            <a:ext cx="52645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sz="3200" dirty="0"/>
              <a:t> and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3200" dirty="0"/>
              <a:t> work fine.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572171-1B64-16E5-3BF5-098037D64968}"/>
              </a:ext>
            </a:extLst>
          </p:cNvPr>
          <p:cNvCxnSpPr/>
          <p:nvPr/>
        </p:nvCxnSpPr>
        <p:spPr>
          <a:xfrm>
            <a:off x="760396" y="1568918"/>
            <a:ext cx="0" cy="2512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CDB813-0E97-7DC1-3286-D14ADF730214}"/>
              </a:ext>
            </a:extLst>
          </p:cNvPr>
          <p:cNvSpPr txBox="1"/>
          <p:nvPr/>
        </p:nvSpPr>
        <p:spPr>
          <a:xfrm rot="16200000">
            <a:off x="-152433" y="2652228"/>
            <a:ext cx="119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execution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74FD0E82-04AA-F5B6-E41B-F825614BEB97}"/>
              </a:ext>
            </a:extLst>
          </p:cNvPr>
          <p:cNvSpPr/>
          <p:nvPr/>
        </p:nvSpPr>
        <p:spPr>
          <a:xfrm>
            <a:off x="6237171" y="3208820"/>
            <a:ext cx="298383" cy="924055"/>
          </a:xfrm>
          <a:prstGeom prst="rightBrace">
            <a:avLst>
              <a:gd name="adj1" fmla="val 4704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83954-66CE-2DFE-5AC9-B2DBE12ADF82}"/>
              </a:ext>
            </a:extLst>
          </p:cNvPr>
          <p:cNvSpPr txBox="1"/>
          <p:nvPr/>
        </p:nvSpPr>
        <p:spPr>
          <a:xfrm>
            <a:off x="6609061" y="3153044"/>
            <a:ext cx="546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But 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/>
              <a:t> statement is executed </a:t>
            </a:r>
            <a:r>
              <a:rPr lang="en-US" sz="3200" dirty="0">
                <a:latin typeface="Aptos Black" panose="020B0004020202020204" pitchFamily="34" charset="0"/>
              </a:rPr>
              <a:t>without waiting </a:t>
            </a:r>
            <a:r>
              <a:rPr lang="en-US" sz="3200" dirty="0"/>
              <a:t>for 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sz="3200" dirty="0"/>
              <a:t> to finish.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21136-2A34-1A49-7423-484E0609F68C}"/>
              </a:ext>
            </a:extLst>
          </p:cNvPr>
          <p:cNvSpPr txBox="1"/>
          <p:nvPr/>
        </p:nvSpPr>
        <p:spPr>
          <a:xfrm>
            <a:off x="290082" y="384270"/>
            <a:ext cx="378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Black" panose="020B0004020202020204" pitchFamily="34" charset="0"/>
              </a:rPr>
              <a:t>Explanation of the error :</a:t>
            </a:r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B39D7FE0-5A08-2E60-BA24-ADE942A0E445}"/>
              </a:ext>
            </a:extLst>
          </p:cNvPr>
          <p:cNvSpPr/>
          <p:nvPr/>
        </p:nvSpPr>
        <p:spPr>
          <a:xfrm>
            <a:off x="182879" y="5750588"/>
            <a:ext cx="1145405" cy="733985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38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328CDA-10B2-BABA-D4A9-F37816D30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162" y="1327591"/>
            <a:ext cx="5502210" cy="42028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C0F02C-6C39-EBF6-A8A4-24F262090D69}"/>
              </a:ext>
            </a:extLst>
          </p:cNvPr>
          <p:cNvSpPr txBox="1"/>
          <p:nvPr/>
        </p:nvSpPr>
        <p:spPr>
          <a:xfrm>
            <a:off x="182878" y="77107"/>
            <a:ext cx="1005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Solving the issue adding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4800" dirty="0"/>
              <a:t>/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48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95129-CD5B-9FA2-E8F4-A86B470EB4B6}"/>
              </a:ext>
            </a:extLst>
          </p:cNvPr>
          <p:cNvSpPr txBox="1"/>
          <p:nvPr/>
        </p:nvSpPr>
        <p:spPr>
          <a:xfrm>
            <a:off x="416290" y="1839343"/>
            <a:ext cx="6254016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fetchData(){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"./data.json"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response.json();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console.log(data);</a:t>
            </a: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of data)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console.log(person.firstName);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fetchData();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61E789-4A1F-D053-5259-88EC68AC6609}"/>
                  </a:ext>
                </a:extLst>
              </p14:cNvPr>
              <p14:cNvContentPartPr/>
              <p14:nvPr/>
            </p14:nvContentPartPr>
            <p14:xfrm>
              <a:off x="8168149" y="4548329"/>
              <a:ext cx="1398240" cy="78567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61E789-4A1F-D053-5259-88EC68AC66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2031" y="4542211"/>
                <a:ext cx="1410477" cy="797908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24B7C0B-A71D-8C9C-E64D-861B502AA172}"/>
              </a:ext>
            </a:extLst>
          </p:cNvPr>
          <p:cNvGrpSpPr/>
          <p:nvPr/>
        </p:nvGrpSpPr>
        <p:grpSpPr>
          <a:xfrm rot="656316">
            <a:off x="4222907" y="4914675"/>
            <a:ext cx="3947760" cy="666720"/>
            <a:chOff x="4369472" y="4445280"/>
            <a:chExt cx="3947760" cy="66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8477A9-61FB-12A4-121F-4A6B188182E3}"/>
                    </a:ext>
                  </a:extLst>
                </p14:cNvPr>
                <p14:cNvContentPartPr/>
                <p14:nvPr/>
              </p14:nvContentPartPr>
              <p14:xfrm>
                <a:off x="4369472" y="4445280"/>
                <a:ext cx="3943440" cy="66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8477A9-61FB-12A4-121F-4A6B188182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63352" y="4439160"/>
                  <a:ext cx="395568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2CB7141-6F62-268C-EB1A-C6FA1E4C28FC}"/>
                    </a:ext>
                  </a:extLst>
                </p14:cNvPr>
                <p14:cNvContentPartPr/>
                <p14:nvPr/>
              </p14:nvContentPartPr>
              <p14:xfrm>
                <a:off x="8240912" y="4446720"/>
                <a:ext cx="76320" cy="375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2CB7141-6F62-268C-EB1A-C6FA1E4C28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34792" y="4440600"/>
                  <a:ext cx="88560" cy="387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65039E-4094-5407-9B1E-22754477AD5D}"/>
              </a:ext>
            </a:extLst>
          </p:cNvPr>
          <p:cNvCxnSpPr/>
          <p:nvPr/>
        </p:nvCxnSpPr>
        <p:spPr>
          <a:xfrm>
            <a:off x="277305" y="2252406"/>
            <a:ext cx="0" cy="2512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2771BD-39D6-2A20-12C9-1F6C6A18319D}"/>
              </a:ext>
            </a:extLst>
          </p:cNvPr>
          <p:cNvSpPr txBox="1"/>
          <p:nvPr/>
        </p:nvSpPr>
        <p:spPr>
          <a:xfrm rot="16200000">
            <a:off x="-336489" y="3371208"/>
            <a:ext cx="995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007682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C8CD9-992C-6776-E169-ADFCE3CF63A6}"/>
              </a:ext>
            </a:extLst>
          </p:cNvPr>
          <p:cNvSpPr txBox="1"/>
          <p:nvPr/>
        </p:nvSpPr>
        <p:spPr>
          <a:xfrm>
            <a:off x="0" y="799338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Assignment :</a:t>
            </a:r>
          </a:p>
          <a:p>
            <a:pPr algn="ctr"/>
            <a:endParaRPr lang="en-US" sz="6000" dirty="0"/>
          </a:p>
          <a:p>
            <a:pPr algn="ctr"/>
            <a:r>
              <a:rPr lang="en-US" sz="6000" dirty="0"/>
              <a:t>Convert to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6000" dirty="0"/>
              <a:t>/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6000" dirty="0"/>
              <a:t> the next code </a:t>
            </a:r>
          </a:p>
          <a:p>
            <a:pPr algn="ctr"/>
            <a:r>
              <a:rPr lang="en-US" sz="6000" dirty="0"/>
              <a:t>using 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Promise</a:t>
            </a:r>
            <a:r>
              <a:rPr lang="en-US" sz="6000" dirty="0"/>
              <a:t> and </a:t>
            </a:r>
            <a:r>
              <a:rPr lang="en-US" sz="4400" dirty="0">
                <a:solidFill>
                  <a:schemeClr val="accent2"/>
                </a:solidFill>
                <a:latin typeface="Consolas" panose="020B0609020204030204" pitchFamily="49" charset="0"/>
              </a:rPr>
              <a:t>setTimeout</a:t>
            </a:r>
            <a:r>
              <a:rPr lang="en-US" sz="6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1046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B37D08A-1603-E2C6-5A40-8D391235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3683" y="209051"/>
            <a:ext cx="990600" cy="1134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56ED43-E477-AD1D-A633-855251B7E998}"/>
              </a:ext>
            </a:extLst>
          </p:cNvPr>
          <p:cNvSpPr txBox="1"/>
          <p:nvPr/>
        </p:nvSpPr>
        <p:spPr>
          <a:xfrm>
            <a:off x="3854918" y="154864"/>
            <a:ext cx="795813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Function to calculate the area of a rectangle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calculateArea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(length, width)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length * width;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Function to calculate the cost of flooring based on area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calculateFlooringCost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(area, costPerSquareUnit)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* costPerSquareUnit;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flooringCost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length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Length of the room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Width of the room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costPerSquareUnit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Cost per square unit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Step 1: Calculate the area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= calculateArea(length, width);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`Area of the room: ${area} square units`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Step 2: Calculate the flooring cost based on the area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calculateFlooringCost(area, costPerSquareUnit);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`Total flooring cost: $${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flooringCost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2050" name="Picture 2" descr="What Is The Cost To Install Flooring ...">
            <a:extLst>
              <a:ext uri="{FF2B5EF4-FFF2-40B4-BE49-F238E27FC236}">
                <a16:creationId xmlns:a16="http://schemas.microsoft.com/office/drawing/2014/main" id="{86BD17A8-A633-1E87-69CB-F9C0B76F6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99" y="1658831"/>
            <a:ext cx="2619375" cy="17430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777F7-89A7-5F49-133D-A28E74448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6" y="4061861"/>
            <a:ext cx="3961088" cy="718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C5D9F4-ABAE-33FA-8555-172F66E82C96}"/>
              </a:ext>
            </a:extLst>
          </p:cNvPr>
          <p:cNvSpPr txBox="1"/>
          <p:nvPr/>
        </p:nvSpPr>
        <p:spPr>
          <a:xfrm>
            <a:off x="1078473" y="774856"/>
            <a:ext cx="157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ptos Black" panose="020B0004020202020204" pitchFamily="34" charset="0"/>
              </a:rPr>
              <a:t>Assignment</a:t>
            </a:r>
            <a:endParaRPr lang="en-US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54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2C0DEE-FDEF-E0F2-4B8A-028E930E354A}"/>
              </a:ext>
            </a:extLst>
          </p:cNvPr>
          <p:cNvSpPr txBox="1"/>
          <p:nvPr/>
        </p:nvSpPr>
        <p:spPr>
          <a:xfrm>
            <a:off x="1289784" y="1569303"/>
            <a:ext cx="4610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Thanks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2480C-8882-0219-BDCF-BB83C816FF78}"/>
              </a:ext>
            </a:extLst>
          </p:cNvPr>
          <p:cNvSpPr txBox="1"/>
          <p:nvPr/>
        </p:nvSpPr>
        <p:spPr>
          <a:xfrm>
            <a:off x="5226518" y="3429000"/>
            <a:ext cx="60061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Questions ?</a:t>
            </a:r>
          </a:p>
        </p:txBody>
      </p:sp>
      <p:pic>
        <p:nvPicPr>
          <p:cNvPr id="4" name="Picture 2" descr="Smiley. Vector happy face Stock Vector | Adobe Stock">
            <a:extLst>
              <a:ext uri="{FF2B5EF4-FFF2-40B4-BE49-F238E27FC236}">
                <a16:creationId xmlns:a16="http://schemas.microsoft.com/office/drawing/2014/main" id="{B0A2B24C-AB88-A57D-E3B8-48769D7A7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0" t="5658" r="5821" b="5832"/>
          <a:stretch/>
        </p:blipFill>
        <p:spPr bwMode="auto">
          <a:xfrm>
            <a:off x="2384053" y="2912404"/>
            <a:ext cx="1867710" cy="189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873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9AC37-8D94-4B9D-C8B2-71E0AA6B298A}"/>
              </a:ext>
            </a:extLst>
          </p:cNvPr>
          <p:cNvSpPr txBox="1"/>
          <p:nvPr/>
        </p:nvSpPr>
        <p:spPr>
          <a:xfrm>
            <a:off x="1" y="2676525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99164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F787D-4975-065E-B4CD-E1B3D2502621}"/>
              </a:ext>
            </a:extLst>
          </p:cNvPr>
          <p:cNvSpPr txBox="1"/>
          <p:nvPr/>
        </p:nvSpPr>
        <p:spPr>
          <a:xfrm>
            <a:off x="0" y="319558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AA4AA-AE70-9588-6341-BE56228BEB54}"/>
              </a:ext>
            </a:extLst>
          </p:cNvPr>
          <p:cNvSpPr txBox="1"/>
          <p:nvPr/>
        </p:nvSpPr>
        <p:spPr>
          <a:xfrm>
            <a:off x="0" y="401676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https://github.com/aaldacog/uwp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81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DCF87-8B66-F2BA-7E0F-B9B8906C18E0}"/>
              </a:ext>
            </a:extLst>
          </p:cNvPr>
          <p:cNvSpPr txBox="1"/>
          <p:nvPr/>
        </p:nvSpPr>
        <p:spPr>
          <a:xfrm>
            <a:off x="3544" y="6257836"/>
            <a:ext cx="60924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Reference:</a:t>
            </a:r>
          </a:p>
          <a:p>
            <a:r>
              <a:rPr lang="en-US" sz="1100" dirty="0">
                <a:hlinkClick r:id="rId2"/>
              </a:rPr>
              <a:t>https://www.mitrais.com/news-updates/asynchronous-in-javascript/</a:t>
            </a:r>
            <a:endParaRPr lang="en-US" sz="1100" dirty="0"/>
          </a:p>
          <a:p>
            <a:r>
              <a:rPr lang="en-US" sz="1100" dirty="0">
                <a:hlinkClick r:id="rId3"/>
              </a:rPr>
              <a:t>https://developer.mozilla.org/en-US/docs/Web/JavaScript/Guide/Using_promises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79338-D1E3-63E4-2C08-EC148641D190}"/>
              </a:ext>
            </a:extLst>
          </p:cNvPr>
          <p:cNvSpPr txBox="1"/>
          <p:nvPr/>
        </p:nvSpPr>
        <p:spPr>
          <a:xfrm>
            <a:off x="794657" y="2443759"/>
            <a:ext cx="11397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A Promise is an object representing the eventual </a:t>
            </a:r>
            <a:r>
              <a:rPr lang="en-US" sz="4000" dirty="0">
                <a:solidFill>
                  <a:srgbClr val="00B050"/>
                </a:solidFill>
                <a:latin typeface="+mj-lt"/>
              </a:rPr>
              <a:t>completion</a:t>
            </a:r>
            <a:r>
              <a:rPr lang="en-US" sz="4000" dirty="0">
                <a:latin typeface="+mj-lt"/>
              </a:rPr>
              <a:t> or </a:t>
            </a:r>
            <a:r>
              <a:rPr lang="en-US" sz="4000" dirty="0">
                <a:solidFill>
                  <a:srgbClr val="C00000"/>
                </a:solidFill>
                <a:latin typeface="+mj-lt"/>
              </a:rPr>
              <a:t>failure</a:t>
            </a:r>
            <a:r>
              <a:rPr lang="en-US" sz="4000" dirty="0">
                <a:latin typeface="+mj-lt"/>
              </a:rPr>
              <a:t> of an Asynchronous operation.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B715E-5C47-6DDB-8657-B782C5495DED}"/>
              </a:ext>
            </a:extLst>
          </p:cNvPr>
          <p:cNvSpPr txBox="1"/>
          <p:nvPr/>
        </p:nvSpPr>
        <p:spPr>
          <a:xfrm>
            <a:off x="653143" y="56035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6038341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87F39F-5FA6-8A4D-B7A1-7ADB5852EEE4}"/>
              </a:ext>
            </a:extLst>
          </p:cNvPr>
          <p:cNvSpPr txBox="1"/>
          <p:nvPr/>
        </p:nvSpPr>
        <p:spPr>
          <a:xfrm>
            <a:off x="1001487" y="1992087"/>
            <a:ext cx="104502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promise is an object that may produce a single </a:t>
            </a:r>
            <a:r>
              <a:rPr lang="en-US" sz="3600" dirty="0">
                <a:solidFill>
                  <a:srgbClr val="00B050"/>
                </a:solidFill>
                <a:latin typeface="+mj-lt"/>
              </a:rPr>
              <a:t>value</a:t>
            </a:r>
            <a:r>
              <a:rPr lang="en-US" sz="3600" dirty="0">
                <a:latin typeface="+mj-lt"/>
              </a:rPr>
              <a:t> some time in the future</a:t>
            </a:r>
            <a:r>
              <a:rPr lang="en-US" sz="3600" b="0" i="0" dirty="0">
                <a:solidFill>
                  <a:srgbClr val="292929"/>
                </a:solidFill>
                <a:effectLst/>
                <a:latin typeface="+mj-lt"/>
              </a:rPr>
              <a:t>: </a:t>
            </a:r>
          </a:p>
          <a:p>
            <a:endParaRPr lang="en-US" sz="3600" dirty="0">
              <a:solidFill>
                <a:srgbClr val="292929"/>
              </a:solidFill>
              <a:latin typeface="+mj-lt"/>
            </a:endParaRPr>
          </a:p>
          <a:p>
            <a:r>
              <a:rPr lang="en-US" sz="3600" b="0" i="0" dirty="0">
                <a:solidFill>
                  <a:srgbClr val="292929"/>
                </a:solidFill>
                <a:effectLst/>
                <a:latin typeface="+mj-lt"/>
              </a:rPr>
              <a:t>either a </a:t>
            </a:r>
            <a:r>
              <a:rPr lang="en-US" sz="3600" b="0" i="0" dirty="0">
                <a:solidFill>
                  <a:srgbClr val="00B050"/>
                </a:solidFill>
                <a:effectLst/>
                <a:latin typeface="+mj-lt"/>
              </a:rPr>
              <a:t>resolved value</a:t>
            </a:r>
            <a:r>
              <a:rPr lang="en-US" sz="3600" b="0" i="0" dirty="0">
                <a:solidFill>
                  <a:srgbClr val="292929"/>
                </a:solidFill>
                <a:effectLst/>
                <a:latin typeface="+mj-lt"/>
              </a:rPr>
              <a:t>, or a </a:t>
            </a:r>
            <a:r>
              <a:rPr lang="en-US" sz="3600" b="0" i="0" dirty="0">
                <a:solidFill>
                  <a:srgbClr val="C00000"/>
                </a:solidFill>
                <a:effectLst/>
                <a:latin typeface="+mj-lt"/>
              </a:rPr>
              <a:t>reason that it’s not resolved </a:t>
            </a:r>
            <a:r>
              <a:rPr lang="en-US" sz="3600" b="0" i="0" dirty="0">
                <a:solidFill>
                  <a:srgbClr val="292929"/>
                </a:solidFill>
                <a:effectLst/>
                <a:latin typeface="+mj-lt"/>
              </a:rPr>
              <a:t>(e.g., a network error occurred).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A8DF-F1C8-6C13-E06A-2B3F51946652}"/>
              </a:ext>
            </a:extLst>
          </p:cNvPr>
          <p:cNvSpPr txBox="1"/>
          <p:nvPr/>
        </p:nvSpPr>
        <p:spPr>
          <a:xfrm>
            <a:off x="653143" y="56035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Promise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68059BC-354E-90B4-4ECF-948863EAC90F}"/>
              </a:ext>
            </a:extLst>
          </p:cNvPr>
          <p:cNvSpPr/>
          <p:nvPr/>
        </p:nvSpPr>
        <p:spPr>
          <a:xfrm>
            <a:off x="2912012" y="5528603"/>
            <a:ext cx="1744394" cy="769047"/>
          </a:xfrm>
          <a:prstGeom prst="wedgeRoundRectCallout">
            <a:avLst>
              <a:gd name="adj1" fmla="val -20833"/>
              <a:gd name="adj2" fmla="val -728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the promise succeed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93313C9-F4EF-A420-DC60-344F3F45FAAF}"/>
              </a:ext>
            </a:extLst>
          </p:cNvPr>
          <p:cNvSpPr/>
          <p:nvPr/>
        </p:nvSpPr>
        <p:spPr>
          <a:xfrm>
            <a:off x="7132320" y="5528603"/>
            <a:ext cx="1744394" cy="769047"/>
          </a:xfrm>
          <a:prstGeom prst="wedgeRoundRectCallout">
            <a:avLst>
              <a:gd name="adj1" fmla="val -20833"/>
              <a:gd name="adj2" fmla="val -72864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the promise fails</a:t>
            </a:r>
          </a:p>
        </p:txBody>
      </p:sp>
    </p:spTree>
    <p:extLst>
      <p:ext uri="{BB962C8B-B14F-4D97-AF65-F5344CB8AC3E}">
        <p14:creationId xmlns:p14="http://schemas.microsoft.com/office/powerpoint/2010/main" val="142159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5F68B0B-10C4-A960-79CF-597587961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375" y="1021639"/>
            <a:ext cx="990600" cy="1134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D63F3-F27B-996E-27CC-3E893AAA9E35}"/>
              </a:ext>
            </a:extLst>
          </p:cNvPr>
          <p:cNvSpPr txBox="1"/>
          <p:nvPr/>
        </p:nvSpPr>
        <p:spPr>
          <a:xfrm>
            <a:off x="2768600" y="1360263"/>
            <a:ext cx="6400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boilWater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"Boiling water..."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"Hot water"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`Brewing coffee with ${water}`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"Coffee"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makeCoffee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boilWater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`Enjoy your ${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coffee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makeCoffee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78D90-0DAD-162E-10CF-712518A8781C}"/>
              </a:ext>
            </a:extLst>
          </p:cNvPr>
          <p:cNvSpPr txBox="1"/>
          <p:nvPr/>
        </p:nvSpPr>
        <p:spPr>
          <a:xfrm>
            <a:off x="160738" y="142425"/>
            <a:ext cx="1203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JavaScript, we can prepare coffee in the next program:</a:t>
            </a:r>
          </a:p>
        </p:txBody>
      </p:sp>
    </p:spTree>
    <p:extLst>
      <p:ext uri="{BB962C8B-B14F-4D97-AF65-F5344CB8AC3E}">
        <p14:creationId xmlns:p14="http://schemas.microsoft.com/office/powerpoint/2010/main" val="3951674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DE5BB3-EDFF-6535-FB86-8F15A43366CB}"/>
              </a:ext>
            </a:extLst>
          </p:cNvPr>
          <p:cNvSpPr txBox="1"/>
          <p:nvPr/>
        </p:nvSpPr>
        <p:spPr>
          <a:xfrm>
            <a:off x="1322363" y="2293034"/>
            <a:ext cx="97067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1" dirty="0">
                <a:solidFill>
                  <a:srgbClr val="0070C0"/>
                </a:solidFill>
                <a:effectLst/>
                <a:latin typeface="+mj-lt"/>
              </a:rPr>
              <a:t>instead of immediately returning the final value, the asynchronous method returns a </a:t>
            </a:r>
            <a:r>
              <a:rPr lang="en-US" sz="3600" b="0" i="1" dirty="0">
                <a:solidFill>
                  <a:srgbClr val="FFC000"/>
                </a:solidFill>
                <a:effectLst/>
                <a:latin typeface="+mj-lt"/>
              </a:rPr>
              <a:t>promise</a:t>
            </a:r>
            <a:r>
              <a:rPr lang="en-US" sz="3600" b="0" i="1" dirty="0">
                <a:solidFill>
                  <a:srgbClr val="0070C0"/>
                </a:solidFill>
                <a:effectLst/>
                <a:latin typeface="+mj-lt"/>
              </a:rPr>
              <a:t> to supply the value at some point in the future</a:t>
            </a:r>
            <a:r>
              <a:rPr lang="en-US" sz="3600" b="0" i="0" dirty="0">
                <a:solidFill>
                  <a:srgbClr val="1B1B1B"/>
                </a:solidFill>
                <a:effectLst/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0E3CD-4A07-47A7-E9E7-E6D59A962847}"/>
              </a:ext>
            </a:extLst>
          </p:cNvPr>
          <p:cNvSpPr txBox="1"/>
          <p:nvPr/>
        </p:nvSpPr>
        <p:spPr>
          <a:xfrm>
            <a:off x="653143" y="56035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2091088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4AC35-A018-10AC-600C-F4B9D5A3A27C}"/>
              </a:ext>
            </a:extLst>
          </p:cNvPr>
          <p:cNvSpPr txBox="1"/>
          <p:nvPr/>
        </p:nvSpPr>
        <p:spPr>
          <a:xfrm>
            <a:off x="500743" y="379914"/>
            <a:ext cx="11190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13130"/>
                </a:solidFill>
                <a:effectLst/>
                <a:latin typeface="Arial Black" panose="020B0A04020102020204" pitchFamily="34" charset="0"/>
              </a:rPr>
              <a:t>Let’s to execute a </a:t>
            </a:r>
            <a:r>
              <a:rPr lang="en-US" sz="2800" b="0" i="0" dirty="0"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resolve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Arial Black" panose="020B0A04020102020204" pitchFamily="34" charset="0"/>
              </a:rPr>
              <a:t> promise :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06411-0A3B-6FA9-BF96-F203561855DD}"/>
              </a:ext>
            </a:extLst>
          </p:cNvPr>
          <p:cNvSpPr txBox="1"/>
          <p:nvPr/>
        </p:nvSpPr>
        <p:spPr>
          <a:xfrm>
            <a:off x="1235528" y="1956725"/>
            <a:ext cx="99822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resolve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function is executed automatically when the promise is constructed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after 1 second signal that the job is done with the result 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resolve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"done"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2CA78-002D-0F0E-97D2-2FC3FD946CDE}"/>
              </a:ext>
            </a:extLst>
          </p:cNvPr>
          <p:cNvSpPr txBox="1"/>
          <p:nvPr/>
        </p:nvSpPr>
        <p:spPr>
          <a:xfrm>
            <a:off x="0" y="6427113"/>
            <a:ext cx="24710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Reference:</a:t>
            </a:r>
          </a:p>
          <a:p>
            <a:r>
              <a:rPr lang="en-US" sz="1100" dirty="0"/>
              <a:t>https://javascript.info/promise-basics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F76ADC8-5904-F1EF-CF41-3F7AB4D7C0B8}"/>
              </a:ext>
            </a:extLst>
          </p:cNvPr>
          <p:cNvSpPr/>
          <p:nvPr/>
        </p:nvSpPr>
        <p:spPr>
          <a:xfrm>
            <a:off x="6291943" y="5127171"/>
            <a:ext cx="4223657" cy="1153886"/>
          </a:xfrm>
          <a:prstGeom prst="wedgeRoundRectCallout">
            <a:avLst>
              <a:gd name="adj1" fmla="val -33338"/>
              <a:gd name="adj2" fmla="val -8145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Promise executed successfully.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And the result </a:t>
            </a:r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 is ‘done’</a:t>
            </a:r>
            <a:r>
              <a:rPr lang="en-US" sz="2400" dirty="0"/>
              <a:t>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C5BFD-EBC9-0901-29CD-7602542DEB1A}"/>
              </a:ext>
            </a:extLst>
          </p:cNvPr>
          <p:cNvSpPr txBox="1"/>
          <p:nvPr/>
        </p:nvSpPr>
        <p:spPr>
          <a:xfrm>
            <a:off x="77229" y="379914"/>
            <a:ext cx="423514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4851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D7349-511B-881D-FF32-1D61A02AA83A}"/>
              </a:ext>
            </a:extLst>
          </p:cNvPr>
          <p:cNvSpPr txBox="1"/>
          <p:nvPr/>
        </p:nvSpPr>
        <p:spPr>
          <a:xfrm>
            <a:off x="3335607" y="2611617"/>
            <a:ext cx="4185761" cy="1808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Servers 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liveserver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http.server 8888</a:t>
            </a:r>
          </a:p>
        </p:txBody>
      </p:sp>
    </p:spTree>
    <p:extLst>
      <p:ext uri="{BB962C8B-B14F-4D97-AF65-F5344CB8AC3E}">
        <p14:creationId xmlns:p14="http://schemas.microsoft.com/office/powerpoint/2010/main" val="389156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43C0B-5AF4-CB37-7B16-545348765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AD7549-116B-5FCD-9E30-240CC2C01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375" y="1021639"/>
            <a:ext cx="990600" cy="1134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D8A81-952F-2D1F-3074-0E602816C763}"/>
              </a:ext>
            </a:extLst>
          </p:cNvPr>
          <p:cNvSpPr txBox="1"/>
          <p:nvPr/>
        </p:nvSpPr>
        <p:spPr>
          <a:xfrm>
            <a:off x="321475" y="212322"/>
            <a:ext cx="98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sequence of execution is the next: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896AB-8CE8-C81E-4734-5A9CE2CFABAB}"/>
              </a:ext>
            </a:extLst>
          </p:cNvPr>
          <p:cNvSpPr txBox="1"/>
          <p:nvPr/>
        </p:nvSpPr>
        <p:spPr>
          <a:xfrm>
            <a:off x="2768600" y="1360263"/>
            <a:ext cx="6400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boilWater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"Boiling water..."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"Hot water"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`Brewing coffee with ${water}`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"Coffee"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makeCoffee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boilWater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`Enjoy your ${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coffee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makeCoffee();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C0704E-C035-E7AA-D37B-BE4EEABB95D4}"/>
              </a:ext>
            </a:extLst>
          </p:cNvPr>
          <p:cNvCxnSpPr>
            <a:cxnSpLocks/>
          </p:cNvCxnSpPr>
          <p:nvPr/>
        </p:nvCxnSpPr>
        <p:spPr>
          <a:xfrm flipH="1">
            <a:off x="5067300" y="6540500"/>
            <a:ext cx="2873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53E1E2-E295-D148-7331-13056C6F099E}"/>
              </a:ext>
            </a:extLst>
          </p:cNvPr>
          <p:cNvCxnSpPr>
            <a:cxnSpLocks/>
          </p:cNvCxnSpPr>
          <p:nvPr/>
        </p:nvCxnSpPr>
        <p:spPr>
          <a:xfrm flipV="1">
            <a:off x="7940675" y="4333875"/>
            <a:ext cx="0" cy="22161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6209F6-9337-5360-A2A3-00A69544B6DD}"/>
              </a:ext>
            </a:extLst>
          </p:cNvPr>
          <p:cNvCxnSpPr>
            <a:cxnSpLocks/>
          </p:cNvCxnSpPr>
          <p:nvPr/>
        </p:nvCxnSpPr>
        <p:spPr>
          <a:xfrm flipH="1">
            <a:off x="6162675" y="4333875"/>
            <a:ext cx="177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F002C-398B-37C2-40B8-E82234F22AC7}"/>
              </a:ext>
            </a:extLst>
          </p:cNvPr>
          <p:cNvCxnSpPr>
            <a:cxnSpLocks/>
          </p:cNvCxnSpPr>
          <p:nvPr/>
        </p:nvCxnSpPr>
        <p:spPr>
          <a:xfrm flipH="1">
            <a:off x="6705600" y="4619625"/>
            <a:ext cx="2209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B4432E-84BA-5E3A-B2A2-7B0B4A79AA56}"/>
              </a:ext>
            </a:extLst>
          </p:cNvPr>
          <p:cNvCxnSpPr>
            <a:cxnSpLocks/>
          </p:cNvCxnSpPr>
          <p:nvPr/>
        </p:nvCxnSpPr>
        <p:spPr>
          <a:xfrm flipV="1">
            <a:off x="8915400" y="1578687"/>
            <a:ext cx="0" cy="30409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EFB621-625B-8B14-9EF2-8AE07883C738}"/>
              </a:ext>
            </a:extLst>
          </p:cNvPr>
          <p:cNvCxnSpPr>
            <a:cxnSpLocks/>
          </p:cNvCxnSpPr>
          <p:nvPr/>
        </p:nvCxnSpPr>
        <p:spPr>
          <a:xfrm flipH="1">
            <a:off x="5724525" y="1578687"/>
            <a:ext cx="3190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773C11-F81D-8ADB-028F-73F907CD80DF}"/>
              </a:ext>
            </a:extLst>
          </p:cNvPr>
          <p:cNvCxnSpPr>
            <a:cxnSpLocks/>
          </p:cNvCxnSpPr>
          <p:nvPr/>
        </p:nvCxnSpPr>
        <p:spPr>
          <a:xfrm flipH="1">
            <a:off x="2295526" y="2156087"/>
            <a:ext cx="98107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6B65F9-7DA8-CD2C-0292-03C30CE9F00A}"/>
              </a:ext>
            </a:extLst>
          </p:cNvPr>
          <p:cNvCxnSpPr>
            <a:cxnSpLocks/>
          </p:cNvCxnSpPr>
          <p:nvPr/>
        </p:nvCxnSpPr>
        <p:spPr>
          <a:xfrm flipV="1">
            <a:off x="2295526" y="2156087"/>
            <a:ext cx="0" cy="2430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1149C4-10F1-CBA2-4A00-C10AAB3591C3}"/>
              </a:ext>
            </a:extLst>
          </p:cNvPr>
          <p:cNvCxnSpPr>
            <a:cxnSpLocks/>
          </p:cNvCxnSpPr>
          <p:nvPr/>
        </p:nvCxnSpPr>
        <p:spPr>
          <a:xfrm>
            <a:off x="2295526" y="4586122"/>
            <a:ext cx="98107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1F4C6-ABDD-1639-D20D-3FB3CB1A3FDA}"/>
              </a:ext>
            </a:extLst>
          </p:cNvPr>
          <p:cNvCxnSpPr>
            <a:cxnSpLocks/>
          </p:cNvCxnSpPr>
          <p:nvPr/>
        </p:nvCxnSpPr>
        <p:spPr>
          <a:xfrm>
            <a:off x="5489575" y="4708525"/>
            <a:ext cx="0" cy="315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F8054-648E-E228-B677-ED851E735C9A}"/>
              </a:ext>
            </a:extLst>
          </p:cNvPr>
          <p:cNvCxnSpPr>
            <a:cxnSpLocks/>
          </p:cNvCxnSpPr>
          <p:nvPr/>
        </p:nvCxnSpPr>
        <p:spPr>
          <a:xfrm flipH="1">
            <a:off x="7505700" y="5133975"/>
            <a:ext cx="20097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76B2C7-5A91-EC09-3B3B-EC4C121B1C61}"/>
              </a:ext>
            </a:extLst>
          </p:cNvPr>
          <p:cNvCxnSpPr>
            <a:cxnSpLocks/>
          </p:cNvCxnSpPr>
          <p:nvPr/>
        </p:nvCxnSpPr>
        <p:spPr>
          <a:xfrm flipV="1">
            <a:off x="9515475" y="2950287"/>
            <a:ext cx="0" cy="21836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5933A5-AEBA-0994-3412-4B3AC4FC4146}"/>
              </a:ext>
            </a:extLst>
          </p:cNvPr>
          <p:cNvCxnSpPr>
            <a:cxnSpLocks/>
          </p:cNvCxnSpPr>
          <p:nvPr/>
        </p:nvCxnSpPr>
        <p:spPr>
          <a:xfrm flipH="1">
            <a:off x="6705600" y="2950287"/>
            <a:ext cx="2809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4AAC30-FDD6-D9CE-CB37-51D8667C6B18}"/>
              </a:ext>
            </a:extLst>
          </p:cNvPr>
          <p:cNvCxnSpPr>
            <a:cxnSpLocks/>
          </p:cNvCxnSpPr>
          <p:nvPr/>
        </p:nvCxnSpPr>
        <p:spPr>
          <a:xfrm flipH="1">
            <a:off x="1944687" y="3504040"/>
            <a:ext cx="13144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8F126D-4D91-12FA-BB66-ACE6A2C9ADD5}"/>
              </a:ext>
            </a:extLst>
          </p:cNvPr>
          <p:cNvCxnSpPr>
            <a:cxnSpLocks/>
          </p:cNvCxnSpPr>
          <p:nvPr/>
        </p:nvCxnSpPr>
        <p:spPr>
          <a:xfrm flipV="1">
            <a:off x="1944687" y="3504040"/>
            <a:ext cx="0" cy="16299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43C818-6433-CC89-8975-F90E84EB6464}"/>
              </a:ext>
            </a:extLst>
          </p:cNvPr>
          <p:cNvCxnSpPr>
            <a:cxnSpLocks/>
          </p:cNvCxnSpPr>
          <p:nvPr/>
        </p:nvCxnSpPr>
        <p:spPr>
          <a:xfrm>
            <a:off x="1944687" y="5133975"/>
            <a:ext cx="13144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162B4E-60BF-3FD4-9AA0-958FAF28EE28}"/>
              </a:ext>
            </a:extLst>
          </p:cNvPr>
          <p:cNvCxnSpPr>
            <a:cxnSpLocks/>
          </p:cNvCxnSpPr>
          <p:nvPr/>
        </p:nvCxnSpPr>
        <p:spPr>
          <a:xfrm>
            <a:off x="5489575" y="5218906"/>
            <a:ext cx="0" cy="315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7" name="Picture 46" descr="Happy Face Stickers | Auto Dealer Marketing - Car Lot Supplies">
            <a:extLst>
              <a:ext uri="{FF2B5EF4-FFF2-40B4-BE49-F238E27FC236}">
                <a16:creationId xmlns:a16="http://schemas.microsoft.com/office/drawing/2014/main" id="{0E8C6B99-3B7F-8DB5-27CE-1E37AF014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" b="1925"/>
          <a:stretch/>
        </p:blipFill>
        <p:spPr bwMode="auto">
          <a:xfrm>
            <a:off x="9767994" y="5218906"/>
            <a:ext cx="904797" cy="87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2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5007A9-A4CA-8922-D155-37F10D47A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11" y="0"/>
            <a:ext cx="777897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34C5B3-4E46-2955-BC75-D666FF9989C8}"/>
              </a:ext>
            </a:extLst>
          </p:cNvPr>
          <p:cNvSpPr txBox="1"/>
          <p:nvPr/>
        </p:nvSpPr>
        <p:spPr>
          <a:xfrm>
            <a:off x="323851" y="495300"/>
            <a:ext cx="2400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Try the code in a browser: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D481D-3946-7881-ED6E-2770DD06020E}"/>
              </a:ext>
            </a:extLst>
          </p:cNvPr>
          <p:cNvSpPr txBox="1"/>
          <p:nvPr/>
        </p:nvSpPr>
        <p:spPr>
          <a:xfrm>
            <a:off x="1965694" y="4609087"/>
            <a:ext cx="1929433" cy="107721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Analyze output: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995282-55A8-F859-0305-AF50B25659FF}"/>
              </a:ext>
            </a:extLst>
          </p:cNvPr>
          <p:cNvCxnSpPr>
            <a:cxnSpLocks/>
          </p:cNvCxnSpPr>
          <p:nvPr/>
        </p:nvCxnSpPr>
        <p:spPr>
          <a:xfrm>
            <a:off x="3705225" y="5219700"/>
            <a:ext cx="1790800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7166F8-F6FE-50E2-8D25-EAAF9876FCD6}"/>
              </a:ext>
            </a:extLst>
          </p:cNvPr>
          <p:cNvSpPr txBox="1"/>
          <p:nvPr/>
        </p:nvSpPr>
        <p:spPr>
          <a:xfrm>
            <a:off x="54449" y="6362700"/>
            <a:ext cx="23936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liveserver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http.server 8888</a:t>
            </a:r>
          </a:p>
        </p:txBody>
      </p:sp>
    </p:spTree>
    <p:extLst>
      <p:ext uri="{BB962C8B-B14F-4D97-AF65-F5344CB8AC3E}">
        <p14:creationId xmlns:p14="http://schemas.microsoft.com/office/powerpoint/2010/main" val="82088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ntroduction To Synchronous And Asynchronous Processing, 60% OFF">
            <a:extLst>
              <a:ext uri="{FF2B5EF4-FFF2-40B4-BE49-F238E27FC236}">
                <a16:creationId xmlns:a16="http://schemas.microsoft.com/office/drawing/2014/main" id="{B9ACC9A9-678C-4B7A-FCC2-F63C027E1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07"/>
          <a:stretch/>
        </p:blipFill>
        <p:spPr bwMode="auto">
          <a:xfrm>
            <a:off x="3267357" y="104774"/>
            <a:ext cx="5677150" cy="66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59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DD6606-9AFD-228F-2BE0-B3FF75898AE2}"/>
              </a:ext>
            </a:extLst>
          </p:cNvPr>
          <p:cNvSpPr txBox="1"/>
          <p:nvPr/>
        </p:nvSpPr>
        <p:spPr>
          <a:xfrm>
            <a:off x="185674" y="-258"/>
            <a:ext cx="11820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our program there are several parts of code waiting their turn…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A9A6AB-691F-FEC0-3EDA-C0CD67907984}"/>
              </a:ext>
            </a:extLst>
          </p:cNvPr>
          <p:cNvSpPr/>
          <p:nvPr/>
        </p:nvSpPr>
        <p:spPr>
          <a:xfrm>
            <a:off x="8137525" y="4124027"/>
            <a:ext cx="542925" cy="5429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224D5-877C-6454-624B-9B4BAAC61366}"/>
              </a:ext>
            </a:extLst>
          </p:cNvPr>
          <p:cNvSpPr txBox="1"/>
          <p:nvPr/>
        </p:nvSpPr>
        <p:spPr>
          <a:xfrm>
            <a:off x="8775700" y="4205287"/>
            <a:ext cx="29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brewCoffee</a:t>
            </a:r>
            <a:r>
              <a:rPr lang="en-US" dirty="0">
                <a:latin typeface="Aptos Black" panose="020B0004020202020204" pitchFamily="34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water</a:t>
            </a:r>
            <a:r>
              <a:rPr lang="en-US" dirty="0">
                <a:latin typeface="Aptos Black" panose="020B0004020202020204" pitchFamily="34" charset="0"/>
              </a:rPr>
              <a:t>) </a:t>
            </a:r>
            <a:r>
              <a:rPr lang="en-US" dirty="0"/>
              <a:t>waits to boilWater() to complete.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B480C7-7B71-2013-4D9C-012D10202DFF}"/>
              </a:ext>
            </a:extLst>
          </p:cNvPr>
          <p:cNvSpPr/>
          <p:nvPr/>
        </p:nvSpPr>
        <p:spPr>
          <a:xfrm>
            <a:off x="388937" y="4124026"/>
            <a:ext cx="542925" cy="5429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BC4E3-B06F-214A-4A77-00C34D14B9B5}"/>
              </a:ext>
            </a:extLst>
          </p:cNvPr>
          <p:cNvSpPr txBox="1"/>
          <p:nvPr/>
        </p:nvSpPr>
        <p:spPr>
          <a:xfrm>
            <a:off x="317499" y="4608729"/>
            <a:ext cx="258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Black" panose="020B0004020202020204" pitchFamily="34" charset="0"/>
              </a:rPr>
              <a:t>console.log()</a:t>
            </a:r>
            <a:r>
              <a:rPr lang="en-US" dirty="0"/>
              <a:t> waits to brewCofee() to complete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3FBAA4-F927-AB29-0A5C-72F0A507B165}"/>
              </a:ext>
            </a:extLst>
          </p:cNvPr>
          <p:cNvCxnSpPr>
            <a:cxnSpLocks/>
          </p:cNvCxnSpPr>
          <p:nvPr/>
        </p:nvCxnSpPr>
        <p:spPr>
          <a:xfrm flipH="1">
            <a:off x="7234240" y="4395489"/>
            <a:ext cx="903285" cy="567036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7226A3-0074-AA4A-DF0F-F9CA8EA37051}"/>
              </a:ext>
            </a:extLst>
          </p:cNvPr>
          <p:cNvCxnSpPr/>
          <p:nvPr/>
        </p:nvCxnSpPr>
        <p:spPr>
          <a:xfrm>
            <a:off x="2643187" y="5227855"/>
            <a:ext cx="790575" cy="34290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2B32C5-D4FC-9BFC-350A-865C72348DF7}"/>
              </a:ext>
            </a:extLst>
          </p:cNvPr>
          <p:cNvSpPr txBox="1"/>
          <p:nvPr/>
        </p:nvSpPr>
        <p:spPr>
          <a:xfrm>
            <a:off x="2768600" y="1360263"/>
            <a:ext cx="6400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boilWater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"Boiling water..."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"Hot water"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`Brewing coffee with ${water}`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"Coffee"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makeCoffee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boilWater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`Enjoy your ${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coffee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makeCoffee();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99B11E-A683-0E23-29EE-94E9A9F34834}"/>
              </a:ext>
            </a:extLst>
          </p:cNvPr>
          <p:cNvCxnSpPr>
            <a:cxnSpLocks/>
          </p:cNvCxnSpPr>
          <p:nvPr/>
        </p:nvCxnSpPr>
        <p:spPr>
          <a:xfrm>
            <a:off x="5489575" y="4708525"/>
            <a:ext cx="0" cy="315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0F7656-6957-4554-7681-AB51D1F180D5}"/>
              </a:ext>
            </a:extLst>
          </p:cNvPr>
          <p:cNvCxnSpPr>
            <a:cxnSpLocks/>
          </p:cNvCxnSpPr>
          <p:nvPr/>
        </p:nvCxnSpPr>
        <p:spPr>
          <a:xfrm>
            <a:off x="5489575" y="5218906"/>
            <a:ext cx="0" cy="315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1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</TotalTime>
  <Words>2155</Words>
  <Application>Microsoft Office PowerPoint</Application>
  <PresentationFormat>Widescreen</PresentationFormat>
  <Paragraphs>400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Aptos Black</vt:lpstr>
      <vt:lpstr>Arial</vt:lpstr>
      <vt:lpstr>Arial Black</vt:lpstr>
      <vt:lpstr>Calibri</vt:lpstr>
      <vt:lpstr>Calibri Light</vt:lpstr>
      <vt:lpstr>Consolas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Aldaco Gastelum, Abraham Netzahualcoy [COM S]</dc:creator>
  <cp:lastModifiedBy>Aldaco Gastelum, Abraham Netzahualcoy [COM S]</cp:lastModifiedBy>
  <cp:revision>307</cp:revision>
  <dcterms:created xsi:type="dcterms:W3CDTF">2022-10-03T15:35:44Z</dcterms:created>
  <dcterms:modified xsi:type="dcterms:W3CDTF">2024-12-08T16:11:00Z</dcterms:modified>
</cp:coreProperties>
</file>