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C31-6C6A-454F-A0B9-66EE169A3A9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8ED-CDEC-4F51-A083-8950F284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6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C31-6C6A-454F-A0B9-66EE169A3A9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8ED-CDEC-4F51-A083-8950F284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7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C31-6C6A-454F-A0B9-66EE169A3A9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8ED-CDEC-4F51-A083-8950F284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79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C31-6C6A-454F-A0B9-66EE169A3A9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8ED-CDEC-4F51-A083-8950F284E5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1551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C31-6C6A-454F-A0B9-66EE169A3A9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8ED-CDEC-4F51-A083-8950F284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04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C31-6C6A-454F-A0B9-66EE169A3A9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8ED-CDEC-4F51-A083-8950F284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7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C31-6C6A-454F-A0B9-66EE169A3A9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8ED-CDEC-4F51-A083-8950F284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0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C31-6C6A-454F-A0B9-66EE169A3A9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8ED-CDEC-4F51-A083-8950F284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0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C31-6C6A-454F-A0B9-66EE169A3A9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8ED-CDEC-4F51-A083-8950F284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6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C31-6C6A-454F-A0B9-66EE169A3A9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8ED-CDEC-4F51-A083-8950F284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5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C31-6C6A-454F-A0B9-66EE169A3A9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8ED-CDEC-4F51-A083-8950F284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2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C31-6C6A-454F-A0B9-66EE169A3A9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8ED-CDEC-4F51-A083-8950F284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9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C31-6C6A-454F-A0B9-66EE169A3A9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8ED-CDEC-4F51-A083-8950F284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C31-6C6A-454F-A0B9-66EE169A3A9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8ED-CDEC-4F51-A083-8950F284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9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C31-6C6A-454F-A0B9-66EE169A3A9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8ED-CDEC-4F51-A083-8950F284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4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C31-6C6A-454F-A0B9-66EE169A3A9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8ED-CDEC-4F51-A083-8950F284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8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4C31-6C6A-454F-A0B9-66EE169A3A9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FF8ED-CDEC-4F51-A083-8950F284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E74C31-6C6A-454F-A0B9-66EE169A3A9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FF8ED-CDEC-4F51-A083-8950F284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85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UrdExQW0cs&amp;t=1265s&amp;ab_channel=Veritasiu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E161-7516-2608-8071-4BBD2C0A4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Shor’s Algorithm for Prime Factorization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5C146-5899-84D1-C00E-A6A7E54A3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Adham Elmadawy, Ayman Elfayoumi, Aimen Al-Doais</a:t>
            </a:r>
          </a:p>
        </p:txBody>
      </p:sp>
    </p:spTree>
    <p:extLst>
      <p:ext uri="{BB962C8B-B14F-4D97-AF65-F5344CB8AC3E}">
        <p14:creationId xmlns:p14="http://schemas.microsoft.com/office/powerpoint/2010/main" val="189721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3333-2FDF-8530-6837-C1600811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 the Number 15 – Aer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6EDE5-D609-FC46-3299-3C85A2A53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team ran Shor’s algorithm on the number 15 to find the prime factors. Below is the histogram of our measured results from a run using the Aer simulator.</a:t>
            </a:r>
          </a:p>
        </p:txBody>
      </p:sp>
      <p:pic>
        <p:nvPicPr>
          <p:cNvPr id="6" name="Picture 5" descr="A graph of numbers and columns&#10;&#10;Description automatically generated with medium confidence">
            <a:extLst>
              <a:ext uri="{FF2B5EF4-FFF2-40B4-BE49-F238E27FC236}">
                <a16:creationId xmlns:a16="http://schemas.microsoft.com/office/drawing/2014/main" id="{C80FD430-C55E-CE5D-1569-7464136E6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46" y="3076330"/>
            <a:ext cx="5012872" cy="365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3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34BF-D926-DE26-C938-695773A7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4EBC4-079B-EE14-A806-ED0A78273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111" y="2052918"/>
                <a:ext cx="6211889" cy="4195481"/>
              </a:xfrm>
            </p:spPr>
            <p:txBody>
              <a:bodyPr/>
              <a:lstStyle/>
              <a:p>
                <a:r>
                  <a:rPr lang="en-US" dirty="0"/>
                  <a:t>Reading the states in reverse, the only states that concern us are those that end with 0 (even numbers, so that we may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Highest probabilities are states |0000&gt; and |1000&gt;, representing the numbers 0 and 8</a:t>
                </a:r>
              </a:p>
              <a:p>
                <a:r>
                  <a:rPr lang="en-US" dirty="0"/>
                  <a:t>Plugging those numbers in for </a:t>
                </a:r>
                <a:r>
                  <a:rPr lang="en-US" b="1" dirty="0"/>
                  <a:t>r</a:t>
                </a:r>
                <a:r>
                  <a:rPr lang="en-US" dirty="0"/>
                  <a:t> in the post-processing algorithm, we find that </a:t>
                </a:r>
                <a:r>
                  <a:rPr lang="pt-BR" dirty="0"/>
                  <a:t>GCD(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pt-BR" dirty="0"/>
                  <a:t> - 1, N) = 5 in the case of </a:t>
                </a:r>
                <a:r>
                  <a:rPr lang="pt-BR" b="1" dirty="0"/>
                  <a:t>r </a:t>
                </a:r>
                <a:r>
                  <a:rPr lang="pt-BR" dirty="0"/>
                  <a:t>= 8 (and 0 when </a:t>
                </a:r>
                <a:r>
                  <a:rPr lang="pt-BR" b="1" dirty="0"/>
                  <a:t>r</a:t>
                </a:r>
                <a:r>
                  <a:rPr lang="pt-BR" dirty="0"/>
                  <a:t> = 0)</a:t>
                </a:r>
              </a:p>
              <a:p>
                <a:r>
                  <a:rPr lang="pt-BR" dirty="0"/>
                  <a:t>5 is in fact a prime factor of 15! Dividing 15 by 5, we find the other factor: 3.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24EBC4-079B-EE14-A806-ED0A78273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1" y="2052918"/>
                <a:ext cx="6211889" cy="4195481"/>
              </a:xfrm>
              <a:blipFill>
                <a:blip r:embed="rId2"/>
                <a:stretch>
                  <a:fillRect l="-491" t="-872" r="-1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numbers and columns&#10;&#10;Description automatically generated with medium confidence">
            <a:extLst>
              <a:ext uri="{FF2B5EF4-FFF2-40B4-BE49-F238E27FC236}">
                <a16:creationId xmlns:a16="http://schemas.microsoft.com/office/drawing/2014/main" id="{9667BBB1-F505-18BB-EF0A-31C7A724F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775" y="2052918"/>
            <a:ext cx="5012872" cy="365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02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35AF-24A2-444F-B8D2-285EB07C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 15 Using IBM Q-Computer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7FD8-4A45-8A09-1763-AA6A50857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764088" cy="4195481"/>
          </a:xfrm>
        </p:spPr>
        <p:txBody>
          <a:bodyPr/>
          <a:lstStyle/>
          <a:p>
            <a:r>
              <a:rPr lang="en-US" dirty="0"/>
              <a:t>Running the same circuit through an IBM quantum computer, the results are essentially the same.</a:t>
            </a:r>
          </a:p>
          <a:p>
            <a:r>
              <a:rPr lang="en-US" dirty="0"/>
              <a:t>The counts are scattered, but looking at the even number states, the top states are |1000&gt; and |0000&gt; respectively, giving factors of 5 &amp; 3 by the same post-processing.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4C2A2-55AC-6EFD-C763-D6342B9FD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53248"/>
            <a:ext cx="5609131" cy="411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6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4BE3-19EF-A693-B9FB-EB4D4FAE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Shor’s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A161B-454B-E15F-F9EF-DAD074EB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the polynomial complexity of Shor’s algorithm, this algorithm will render RSA encryption completely obsolete.</a:t>
            </a:r>
          </a:p>
          <a:p>
            <a:r>
              <a:rPr lang="en-US" dirty="0"/>
              <a:t>This cannot happen yet due to the limitations of current quantum computers (# of qubits &amp; error correction). However, it’s a matter of time.</a:t>
            </a:r>
          </a:p>
        </p:txBody>
      </p:sp>
    </p:spTree>
    <p:extLst>
      <p:ext uri="{BB962C8B-B14F-4D97-AF65-F5344CB8AC3E}">
        <p14:creationId xmlns:p14="http://schemas.microsoft.com/office/powerpoint/2010/main" val="350287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B4E8-35DE-87D5-5AD7-A432FE51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of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F77B6-6BB9-CD1E-3CCF-C148C20F3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years, computer scientists have been developing quantum-resistant encryption algorithms, which can’t be easily reversed by quantum </a:t>
            </a:r>
            <a:r>
              <a:rPr lang="en-US" b="1" dirty="0"/>
              <a:t>or</a:t>
            </a:r>
            <a:r>
              <a:rPr lang="en-US" dirty="0"/>
              <a:t> classical computers.</a:t>
            </a:r>
          </a:p>
          <a:p>
            <a:pPr lvl="1"/>
            <a:r>
              <a:rPr lang="en-US" dirty="0"/>
              <a:t>One algorithm uses a lattice of points created by different linear combinations of basis vectors in many dimensions (around 1000). Finding the specific combination to get closest to a given point will break the encryption.</a:t>
            </a:r>
          </a:p>
          <a:p>
            <a:pPr lvl="1"/>
            <a:r>
              <a:rPr lang="en-US" dirty="0" err="1"/>
              <a:t>Veritasium</a:t>
            </a:r>
            <a:r>
              <a:rPr lang="en-US" dirty="0"/>
              <a:t> provides a demonstration in “How Quantum Computers Break the Internet…Starting Now” </a:t>
            </a:r>
            <a:r>
              <a:rPr lang="en-US" dirty="0">
                <a:hlinkClick r:id="rId2"/>
              </a:rPr>
              <a:t>(Link to video)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5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F0F8-6141-E3EA-844F-BD1C6038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299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165B-0BB3-948F-D25C-79A7C208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Rivest, Shamir, Adleman (RSA)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22298-43B7-97E3-DFE3-B404BFF1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RSA is an asymmetric encryption algorithm</a:t>
            </a:r>
          </a:p>
          <a:p>
            <a:r>
              <a:rPr lang="en-US" dirty="0"/>
              <a:t>Sender encrypts with public key; Receiver decrypts with private key</a:t>
            </a:r>
          </a:p>
          <a:p>
            <a:pPr lvl="1"/>
            <a:r>
              <a:rPr lang="en-US" dirty="0"/>
              <a:t>Public key: Very large number (2048 bits)</a:t>
            </a:r>
          </a:p>
          <a:p>
            <a:pPr lvl="1"/>
            <a:r>
              <a:rPr lang="en-US" dirty="0"/>
              <a:t>Private key: Composed of the only 2 prime factors of public key</a:t>
            </a:r>
          </a:p>
        </p:txBody>
      </p:sp>
      <p:pic>
        <p:nvPicPr>
          <p:cNvPr id="5" name="Picture 4" descr="A diagram of a key to a public house&#10;&#10;Description automatically generated with medium confidence">
            <a:extLst>
              <a:ext uri="{FF2B5EF4-FFF2-40B4-BE49-F238E27FC236}">
                <a16:creationId xmlns:a16="http://schemas.microsoft.com/office/drawing/2014/main" id="{CBA572A8-F80A-2C96-F477-378364179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44" y="3829652"/>
            <a:ext cx="4689475" cy="287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0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C88D-B546-1EFF-7AE2-47BF8CCE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3877-840D-67E0-BFA5-977352A0F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many modern applications to encrypt sensitive data</a:t>
            </a:r>
          </a:p>
          <a:p>
            <a:pPr lvl="1"/>
            <a:r>
              <a:rPr lang="en-US" dirty="0"/>
              <a:t>Bank information, Social Security #, secure online communication</a:t>
            </a:r>
          </a:p>
          <a:p>
            <a:r>
              <a:rPr lang="en-US" dirty="0"/>
              <a:t>Relies on the fact that finding the prime factors (private key) is very hard</a:t>
            </a:r>
          </a:p>
          <a:p>
            <a:r>
              <a:rPr lang="en-US" dirty="0"/>
              <a:t>Finding an efficient algorithm to find the factors would break RSA encryption</a:t>
            </a:r>
          </a:p>
        </p:txBody>
      </p:sp>
    </p:spTree>
    <p:extLst>
      <p:ext uri="{BB962C8B-B14F-4D97-AF65-F5344CB8AC3E}">
        <p14:creationId xmlns:p14="http://schemas.microsoft.com/office/powerpoint/2010/main" val="337393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F16B-D073-5F73-8352-56D0A9DC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Prime Factorization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18A9C0-FE1D-FC19-ACF8-CC03EECC4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Breaking RSA encryption requires an efficient algorithm to find prime factors (p &amp; q) of a number (N)</a:t>
                </a:r>
              </a:p>
              <a:p>
                <a:pPr lvl="1"/>
                <a:r>
                  <a:rPr lang="en-US" dirty="0"/>
                  <a:t>N = p * q, Where p &amp; q are prime numbers and factors of N</a:t>
                </a:r>
              </a:p>
              <a:p>
                <a:r>
                  <a:rPr lang="en-US" dirty="0"/>
                  <a:t>Only way to find p &amp; q is to guess, giving exponential 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) </a:t>
                </a:r>
                <a:r>
                  <a:rPr lang="en-US" dirty="0"/>
                  <a:t>efficiency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000" dirty="0"/>
                  <a:t>) </a:t>
                </a:r>
                <a:r>
                  <a:rPr lang="en-US" dirty="0"/>
                  <a:t>guesses on average</a:t>
                </a:r>
              </a:p>
              <a:p>
                <a:r>
                  <a:rPr lang="en-US" dirty="0"/>
                  <a:t>Some algorithms skip some redundant guesses, but the fastest classical algorithm is GNFS with 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ad>
                          <m:ra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ra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func>
                          </m:e>
                        </m:ra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2/3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18A9C0-FE1D-FC19-ACF8-CC03EECC4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00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35BA-AF6A-2D01-AB5D-8CA7D5C5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6D1D25-964D-3289-9261-4F5D1EFF1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1994, Peter Shor developed a quantum algorithm to solve the prime factorization problem</a:t>
                </a:r>
              </a:p>
              <a:p>
                <a:r>
                  <a:rPr lang="en-US" dirty="0"/>
                  <a:t>This algorithm could solve the problem in polynomial time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Factorization would take significantly less time, making it possible to break RSA</a:t>
                </a:r>
              </a:p>
              <a:p>
                <a:r>
                  <a:rPr lang="en-US" dirty="0"/>
                  <a:t>However, current quantum computers lack a sufficient # of qubits and reliable error correction</a:t>
                </a:r>
              </a:p>
              <a:p>
                <a:pPr lvl="1"/>
                <a:r>
                  <a:rPr lang="en-US" dirty="0"/>
                  <a:t>RSA is safe for now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6D1D25-964D-3289-9261-4F5D1EFF1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21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BE38-1802-6EC1-C034-69075F64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Algorithm – Initial Classical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3EDE78-0DA8-F82A-190A-80E7FF1446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first step is to convert factorization into a period finding problem (classical computer)</a:t>
                </a:r>
              </a:p>
              <a:p>
                <a:r>
                  <a:rPr lang="en-US" dirty="0"/>
                  <a:t>Pick a number </a:t>
                </a:r>
                <a:r>
                  <a:rPr lang="en-US" b="1" dirty="0"/>
                  <a:t>a</a:t>
                </a:r>
                <a:r>
                  <a:rPr lang="en-US" dirty="0"/>
                  <a:t>, where 1 &lt; a &lt; N and GCD(a, N) = 1</a:t>
                </a:r>
              </a:p>
              <a:p>
                <a:pPr lvl="1"/>
                <a:r>
                  <a:rPr lang="en-US" dirty="0"/>
                  <a:t>This is very easy with a large number with only 2 factors</a:t>
                </a:r>
              </a:p>
              <a:p>
                <a:r>
                  <a:rPr lang="en-US" dirty="0"/>
                  <a:t>Next, use the modular arithmetic function 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/>
                  <a:t> mod N, where   f(x + r) ≡ f(x), which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/>
                  <a:t> ≡ 1 mod 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3EDE78-0DA8-F82A-190A-80E7FF144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C34B-8A65-AEF0-2D78-DE6AF3C0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Algorithm – Quantum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D6453-0B45-1C5D-B0DA-11F8F0F33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only quantum step of the algorithm, used to find the period </a:t>
            </a:r>
            <a:r>
              <a:rPr lang="en-US" b="1" dirty="0"/>
              <a:t>r</a:t>
            </a:r>
            <a:r>
              <a:rPr lang="en-US" dirty="0"/>
              <a:t> from last step</a:t>
            </a:r>
          </a:p>
          <a:p>
            <a:r>
              <a:rPr lang="en-US" dirty="0"/>
              <a:t>Prepare a quantum state encoding f(x) in a superposition of all possible inputs </a:t>
            </a:r>
            <a:r>
              <a:rPr lang="en-US" b="1" dirty="0"/>
              <a:t>x</a:t>
            </a:r>
          </a:p>
          <a:p>
            <a:pPr lvl="1"/>
            <a:r>
              <a:rPr lang="en-US" dirty="0"/>
              <a:t>N measurement qubits, N target qubits, N classical bits (for measurement)</a:t>
            </a:r>
          </a:p>
          <a:p>
            <a:pPr lvl="1"/>
            <a:r>
              <a:rPr lang="en-US" dirty="0"/>
              <a:t>Appy H gate to measurement qubits and X gate to last target qubit</a:t>
            </a:r>
          </a:p>
          <a:p>
            <a:pPr lvl="1"/>
            <a:r>
              <a:rPr lang="en-US" dirty="0"/>
              <a:t>Then apply a series of control-gates to all target qubits, using f(x)</a:t>
            </a:r>
          </a:p>
          <a:p>
            <a:pPr lvl="1"/>
            <a:r>
              <a:rPr lang="en-US" dirty="0"/>
              <a:t>Apply Inverse QFT on measurement qubits, then measure</a:t>
            </a:r>
          </a:p>
          <a:p>
            <a:pPr lvl="1"/>
            <a:r>
              <a:rPr lang="en-US" dirty="0"/>
              <a:t>Highest probability states give a multiple of </a:t>
            </a:r>
            <a:r>
              <a:rPr lang="en-US" b="1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C156E-DF02-8FCB-DD53-AE3FADB4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30" y="215238"/>
            <a:ext cx="7513740" cy="642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4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1DAE-4BA3-F0D8-F6FE-AA1D3A5F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Algorithm – Classical Post-Processing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F1683-8EC9-012F-B721-AF91D9F0D2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:r>
                  <a:rPr lang="en-US" b="1" dirty="0"/>
                  <a:t>r</a:t>
                </a:r>
                <a:r>
                  <a:rPr lang="en-US" dirty="0"/>
                  <a:t> is odd or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pt-BR" dirty="0"/>
                  <a:t> </a:t>
                </a:r>
                <a:r>
                  <a:rPr lang="en-US" dirty="0"/>
                  <a:t>≡ -1 mod N, return to step 1 and use a different </a:t>
                </a:r>
                <a:r>
                  <a:rPr lang="en-US" b="1" dirty="0"/>
                  <a:t>a</a:t>
                </a:r>
              </a:p>
              <a:p>
                <a:r>
                  <a:rPr lang="en-US" dirty="0"/>
                  <a:t>Otherwise,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pt-BR" dirty="0"/>
                  <a:t> ≡ 1 mod N =&gt;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pt-BR" dirty="0"/>
                  <a:t> + 1)(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pt-BR" dirty="0"/>
                  <a:t> - 1) ≡ 0 mod N</a:t>
                </a:r>
              </a:p>
              <a:p>
                <a:r>
                  <a:rPr lang="pt-BR" dirty="0"/>
                  <a:t>Use GCD to find factors: GCD(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pt-BR" dirty="0"/>
                  <a:t> - 1, N) and/or GCD(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pt-BR" dirty="0"/>
                  <a:t> + 1, N)</a:t>
                </a:r>
              </a:p>
              <a:p>
                <a:pPr lvl="1"/>
                <a:r>
                  <a:rPr lang="en-US" dirty="0"/>
                  <a:t>As long as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+ 1) or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- 1) are not a multiple of N, then one of them should have a non-trivial factor with N</a:t>
                </a:r>
                <a:endParaRPr lang="pt-BR" dirty="0"/>
              </a:p>
              <a:p>
                <a:r>
                  <a:rPr lang="pt-BR" dirty="0"/>
                  <a:t>At this point, at least one of the prime factors of N are found, and the other can be found by dividing N by the found factor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F1683-8EC9-012F-B721-AF91D9F0D2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442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</TotalTime>
  <Words>930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Cambria Math</vt:lpstr>
      <vt:lpstr>Century Gothic</vt:lpstr>
      <vt:lpstr>Wingdings 3</vt:lpstr>
      <vt:lpstr>Ion</vt:lpstr>
      <vt:lpstr>Shor’s Algorithm for Prime Factorization</vt:lpstr>
      <vt:lpstr>Rivest, Shamir, Adleman (RSA) Encryption</vt:lpstr>
      <vt:lpstr>Importance of RSA</vt:lpstr>
      <vt:lpstr>The Prime Factorization Problem</vt:lpstr>
      <vt:lpstr>Shor’s Algorithm</vt:lpstr>
      <vt:lpstr>Shor’s Algorithm – Initial Classical Step</vt:lpstr>
      <vt:lpstr>Shor’s Algorithm – Quantum Fourier Transform</vt:lpstr>
      <vt:lpstr>PowerPoint Presentation</vt:lpstr>
      <vt:lpstr>Shor’s Algorithm – Classical Post-Processing Step</vt:lpstr>
      <vt:lpstr>Factoring the Number 15 – Aer Simulator</vt:lpstr>
      <vt:lpstr>Interpreting the Results</vt:lpstr>
      <vt:lpstr>Factoring 15 Using IBM Q-Computer</vt:lpstr>
      <vt:lpstr>Impact of Shor’s Algorithm</vt:lpstr>
      <vt:lpstr>The Future of Cryptography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Aimen Al-Doais</dc:creator>
  <cp:lastModifiedBy>Aimen Al-Doais</cp:lastModifiedBy>
  <cp:revision>4</cp:revision>
  <dcterms:created xsi:type="dcterms:W3CDTF">2024-12-14T14:03:21Z</dcterms:created>
  <dcterms:modified xsi:type="dcterms:W3CDTF">2024-12-16T15:19:52Z</dcterms:modified>
</cp:coreProperties>
</file>