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9" r:id="rId3"/>
    <p:sldId id="277" r:id="rId4"/>
    <p:sldId id="27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15BC0-1B79-74C1-F4EE-57C48CEDFAA5}" v="3" dt="2025-08-26T01:54:28.069"/>
    <p1510:client id="{39940719-F34D-8521-7E7A-0B88F3B859E4}" v="60" dt="2025-08-24T20:16:32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78b98741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78b98741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478b987418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478b987418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78b98741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478b98741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78b98741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478b98741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478b98741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478b98741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78b98741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78b98741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78b98741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78b98741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78b98741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78b98741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78b98741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78b98741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478b98741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478b98741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78b98741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78b98741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78b98741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478b98741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78b98741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478b98741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78b987418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78b987418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78b98741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78b98741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78b9874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78b9874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78b9874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78b9874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78b9874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78b9874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78b98741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78b98741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7ca89d5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7ca89d5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eb.stanford.edu/~jurafsky/slp3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jrusert@pfw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2022.aclweb.org/paper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593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966375" y="3490805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r>
              <a:rPr lang="en" dirty="0">
                <a:solidFill>
                  <a:srgbClr val="000000"/>
                </a:solidFill>
              </a:rPr>
              <a:t>Fall 2025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Instructor: Jonathan Rusert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Goals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ways to approach NLP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Strengthen ability to examine and analyze text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Internal: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algorithmic thinking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Obtain self-sense of accomplishment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 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475" y="470025"/>
            <a:ext cx="3997044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2576125" y="4409950"/>
            <a:ext cx="5030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https://web.stanford.edu/~jurafsky/slp3/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F64AD3-C5CC-7528-C540-8363BDA0CF60}"/>
              </a:ext>
            </a:extLst>
          </p:cNvPr>
          <p:cNvGraphicFramePr>
            <a:graphicFrameLocks noGrp="1"/>
          </p:cNvGraphicFramePr>
          <p:nvPr/>
        </p:nvGraphicFramePr>
        <p:xfrm>
          <a:off x="311700" y="1472684"/>
          <a:ext cx="8520601" cy="299449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930887">
                  <a:extLst>
                    <a:ext uri="{9D8B030D-6E8A-4147-A177-3AD203B41FA5}">
                      <a16:colId xmlns:a16="http://schemas.microsoft.com/office/drawing/2014/main" val="2341388060"/>
                    </a:ext>
                  </a:extLst>
                </a:gridCol>
                <a:gridCol w="2794857">
                  <a:extLst>
                    <a:ext uri="{9D8B030D-6E8A-4147-A177-3AD203B41FA5}">
                      <a16:colId xmlns:a16="http://schemas.microsoft.com/office/drawing/2014/main" val="3199444808"/>
                    </a:ext>
                  </a:extLst>
                </a:gridCol>
                <a:gridCol w="2794857">
                  <a:extLst>
                    <a:ext uri="{9D8B030D-6E8A-4147-A177-3AD203B41FA5}">
                      <a16:colId xmlns:a16="http://schemas.microsoft.com/office/drawing/2014/main" val="2027269749"/>
                    </a:ext>
                  </a:extLst>
                </a:gridCol>
              </a:tblGrid>
              <a:tr h="473567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Item 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Percentage 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Points </a:t>
                      </a:r>
                      <a:endParaRPr lang="en-US" sz="16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384660"/>
                  </a:ext>
                </a:extLst>
              </a:tr>
              <a:tr h="473567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Homework 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(6 at 50) = 300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772922"/>
                  </a:ext>
                </a:extLst>
              </a:tr>
              <a:tr h="473567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Quizzes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24 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(3 at 80) = 240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11326"/>
                  </a:ext>
                </a:extLst>
              </a:tr>
              <a:tr h="473567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Final Project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400 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527587"/>
                  </a:ext>
                </a:extLst>
              </a:tr>
              <a:tr h="626659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Attendance/Class Participation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38013"/>
                  </a:ext>
                </a:extLst>
              </a:tr>
              <a:tr h="473567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</a:pPr>
                      <a:r>
                        <a:rPr lang="en-US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1000 </a:t>
                      </a:r>
                      <a:endPara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29639" marR="137783" marT="137783" marB="1377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509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	90 - 100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 	80 - 89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 	70 - 79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 	60 - 69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 	Below 60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3420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Policies</a:t>
            </a: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har char="-"/>
            </a:pPr>
            <a:r>
              <a:rPr lang="en" dirty="0"/>
              <a:t>No late assignments accepted*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" dirty="0"/>
              <a:t>* </a:t>
            </a:r>
            <a:r>
              <a:rPr lang="en" dirty="0" err="1"/>
              <a:t>homeworks</a:t>
            </a:r>
            <a:r>
              <a:rPr lang="en" dirty="0"/>
              <a:t> considered late when the grader starts grading the assignment</a:t>
            </a:r>
          </a:p>
          <a:p>
            <a:pPr lvl="1">
              <a:lnSpc>
                <a:spcPct val="114999"/>
              </a:lnSpc>
              <a:buFont typeface="Arial"/>
              <a:buChar char="•"/>
            </a:pPr>
            <a:r>
              <a:rPr lang="en" dirty="0"/>
              <a:t>(guaranteed grader won't start grading before the due date)</a:t>
            </a:r>
          </a:p>
          <a:p>
            <a:pPr marL="457200" lvl="0" indent="-3429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Email or contact about special circumstances (e.g. extended sickness, accident, etc.)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Policies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Homework done </a:t>
            </a:r>
            <a:r>
              <a:rPr lang="en" b="1" dirty="0"/>
              <a:t>individually</a:t>
            </a:r>
            <a:endParaRPr b="1" dirty="0"/>
          </a:p>
          <a:p>
            <a:pPr lvl="1">
              <a:buChar char="-"/>
            </a:pPr>
            <a:r>
              <a:rPr lang="en" dirty="0"/>
              <a:t>Come to office hours if stuck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Academic Integrity Code in Purdue University Fort Wayne student manual</a:t>
            </a:r>
            <a:endParaRPr dirty="0"/>
          </a:p>
          <a:p>
            <a:pPr lvl="1">
              <a:buChar char="-"/>
            </a:pPr>
            <a:r>
              <a:rPr lang="en" dirty="0"/>
              <a:t>Cheating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Plagiarism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Class participation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Late Arrival/Attendance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Policies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assigned chapters and paper(s) before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Bring questions ready to discuss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Focus on complicated aspects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Work through 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Answer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Don’t be afraid to ask questions</a:t>
            </a:r>
            <a:endParaRPr u="sn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Policies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considerate of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Help to create a positive learning environment for yourself and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Cell phones off/silenced, no extra conversations,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Participate in discussions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questions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if …?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is it that …?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Could you explain this notion one more time?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Expect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of introduction NLP concepts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Textbook and homeworks, examples in class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examination of State-of-the-art solutions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Recently published research papers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achieve a satisfactory grade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Char char="-"/>
            </a:pPr>
            <a:r>
              <a:rPr lang="en" dirty="0"/>
              <a:t>Access textbook </a:t>
            </a:r>
            <a:endParaRPr lang="en-US"/>
          </a:p>
          <a:p>
            <a:pPr>
              <a:lnSpc>
                <a:spcPct val="114999"/>
              </a:lnSpc>
              <a:buChar char="-"/>
            </a:pPr>
            <a:r>
              <a:rPr lang="en" dirty="0"/>
              <a:t>Read Research Papers and participate in discussions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Attend class</a:t>
            </a:r>
            <a:endParaRPr/>
          </a:p>
          <a:p>
            <a:pPr>
              <a:buChar char="-"/>
            </a:pPr>
            <a:r>
              <a:rPr lang="en" dirty="0"/>
              <a:t>Understand class slides and examples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Rework through after class if difficulty during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Understand HW problems and solutions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Form study 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Discuss concepts from readings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Explain concepts to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Ask 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Don’t wait until the last minute!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Review materials frequently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- Me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43582"/>
            <a:ext cx="8819957" cy="3689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Academics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University of Minnesota, Duluth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</a:rPr>
              <a:t>B.S. Computer Science, Mathematics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</a:rPr>
              <a:t>M.S. Computer Science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University of Iowa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>
                <a:solidFill>
                  <a:schemeClr val="dk1"/>
                </a:solidFill>
              </a:rPr>
              <a:t>PhD Computer Science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Purdue Fort Wayne</a:t>
            </a:r>
          </a:p>
          <a:p>
            <a:pPr marL="285750" indent="-28575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Font typeface="Calibri"/>
              <a:buChar char="-"/>
            </a:pPr>
            <a:r>
              <a:rPr lang="en-US" dirty="0"/>
              <a:t>Visiting Professor 2022</a:t>
            </a:r>
          </a:p>
          <a:p>
            <a:pPr marL="285750" indent="-285750">
              <a:lnSpc>
                <a:spcPct val="114999"/>
              </a:lnSpc>
              <a:spcBef>
                <a:spcPts val="1200"/>
              </a:spcBef>
              <a:spcAft>
                <a:spcPts val="1200"/>
              </a:spcAft>
              <a:buFont typeface="Calibri"/>
              <a:buChar char="-"/>
            </a:pPr>
            <a:r>
              <a:rPr lang="en-US" dirty="0"/>
              <a:t>Assistant Professor 2023</a:t>
            </a:r>
          </a:p>
        </p:txBody>
      </p:sp>
    </p:spTree>
    <p:extLst>
      <p:ext uri="{BB962C8B-B14F-4D97-AF65-F5344CB8AC3E}">
        <p14:creationId xmlns:p14="http://schemas.microsoft.com/office/powerpoint/2010/main" val="230728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here to help!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are here to learn, not already have all the answers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shame in asking questions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class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Office Hours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semester students struggle and refuse to ask for help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earlier you ask, the better you will be prepared for the rest of the course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want to help, but cannot force you to learn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 office hours are specifically set to help my students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there are none that work for you, email me to set up other times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 - Me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83343"/>
            <a:ext cx="3503479" cy="32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Natural Language Processing, Obfuscation, Text Classification, Adversarial Attacks, Privacy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00850" y="2756650"/>
            <a:ext cx="10422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NAACL 2024</a:t>
            </a:r>
            <a:endParaRPr dirty="0"/>
          </a:p>
          <a:p>
            <a:r>
              <a:rPr lang="en" dirty="0"/>
              <a:t>Mexico City</a:t>
            </a:r>
          </a:p>
        </p:txBody>
      </p:sp>
      <p:pic>
        <p:nvPicPr>
          <p:cNvPr id="2" name="Picture 1" descr="A page of a document&#10;&#10;Description automatically generated">
            <a:extLst>
              <a:ext uri="{FF2B5EF4-FFF2-40B4-BE49-F238E27FC236}">
                <a16:creationId xmlns:a16="http://schemas.microsoft.com/office/drawing/2014/main" id="{A7180AF0-9649-C730-A779-29F97054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17" y="502484"/>
            <a:ext cx="2610219" cy="3417498"/>
          </a:xfrm>
          <a:prstGeom prst="rect">
            <a:avLst/>
          </a:prstGeom>
        </p:spPr>
      </p:pic>
      <p:pic>
        <p:nvPicPr>
          <p:cNvPr id="3" name="Picture 2" descr="A person standing on a stage with a projector screen&#10;&#10;Description automatically generated">
            <a:extLst>
              <a:ext uri="{FF2B5EF4-FFF2-40B4-BE49-F238E27FC236}">
                <a16:creationId xmlns:a16="http://schemas.microsoft.com/office/drawing/2014/main" id="{20A68F3F-24D3-54C4-EC07-0817C808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43" y="3426093"/>
            <a:ext cx="2099718" cy="1547622"/>
          </a:xfrm>
          <a:prstGeom prst="rect">
            <a:avLst/>
          </a:prstGeom>
        </p:spPr>
      </p:pic>
      <p:pic>
        <p:nvPicPr>
          <p:cNvPr id="4" name="Picture 3" descr="A close-up of a document&#10;&#10;AI-generated content may be incorrect.">
            <a:extLst>
              <a:ext uri="{FF2B5EF4-FFF2-40B4-BE49-F238E27FC236}">
                <a16:creationId xmlns:a16="http://schemas.microsoft.com/office/drawing/2014/main" id="{18CC9BF6-7FF1-C86B-571D-A4F42DDBFB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72" t="-67" r="-474" b="24167"/>
          <a:stretch>
            <a:fillRect/>
          </a:stretch>
        </p:blipFill>
        <p:spPr>
          <a:xfrm>
            <a:off x="3653817" y="2212141"/>
            <a:ext cx="2609506" cy="2758501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document with text on it&#10;&#10;AI-generated content may be incorrect.">
            <a:extLst>
              <a:ext uri="{FF2B5EF4-FFF2-40B4-BE49-F238E27FC236}">
                <a16:creationId xmlns:a16="http://schemas.microsoft.com/office/drawing/2014/main" id="{550302F1-462E-7F21-95B3-70D799D32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058" y="503695"/>
            <a:ext cx="2623204" cy="25184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document with text on it&#10;&#10;AI-generated content may be incorrect.">
            <a:extLst>
              <a:ext uri="{FF2B5EF4-FFF2-40B4-BE49-F238E27FC236}">
                <a16:creationId xmlns:a16="http://schemas.microsoft.com/office/drawing/2014/main" id="{31EF07FA-4074-4DDF-8787-231035321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9922" y="2295686"/>
            <a:ext cx="2788146" cy="2673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4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Introductions - Cat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Belle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1" descr="A cat wrapped in a black towel&#10;&#10;Description automatically generated">
            <a:extLst>
              <a:ext uri="{FF2B5EF4-FFF2-40B4-BE49-F238E27FC236}">
                <a16:creationId xmlns:a16="http://schemas.microsoft.com/office/drawing/2014/main" id="{8597E610-C71D-D83A-9DB3-5B2820F84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743" y="1358039"/>
            <a:ext cx="1735683" cy="3086100"/>
          </a:xfrm>
          <a:prstGeom prst="rect">
            <a:avLst/>
          </a:prstGeom>
        </p:spPr>
      </p:pic>
      <p:pic>
        <p:nvPicPr>
          <p:cNvPr id="3" name="Picture 2" descr="A cat lying on the floor with a toy&#10;&#10;Description automatically generated">
            <a:extLst>
              <a:ext uri="{FF2B5EF4-FFF2-40B4-BE49-F238E27FC236}">
                <a16:creationId xmlns:a16="http://schemas.microsoft.com/office/drawing/2014/main" id="{B366DF63-D9F2-C897-CE7D-AA62821F8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370" y="1358039"/>
            <a:ext cx="1735683" cy="3086100"/>
          </a:xfrm>
          <a:prstGeom prst="rect">
            <a:avLst/>
          </a:prstGeom>
        </p:spPr>
      </p:pic>
      <p:pic>
        <p:nvPicPr>
          <p:cNvPr id="4" name="Picture 3" descr="A drawing of a cat with a flag&#10;&#10;Description automatically generated">
            <a:extLst>
              <a:ext uri="{FF2B5EF4-FFF2-40B4-BE49-F238E27FC236}">
                <a16:creationId xmlns:a16="http://schemas.microsoft.com/office/drawing/2014/main" id="{CE938242-52B6-901A-1094-D44ADC04E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631" y="1358039"/>
            <a:ext cx="2315568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 dirty="0"/>
              <a:t>What is your name (first and last)?</a:t>
            </a:r>
            <a:endParaRPr sz="2000"/>
          </a:p>
          <a:p>
            <a:pPr marL="101600" indent="0">
              <a:buSzPts val="2000"/>
              <a:buNone/>
            </a:pPr>
            <a:endParaRPr lang="en"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Information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 dirty="0"/>
              <a:t>Lecture:</a:t>
            </a:r>
            <a:endParaRPr sz="2100" u="sng" dirty="0"/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 dirty="0"/>
              <a:t>Instructor: Jonathan Rusert</a:t>
            </a:r>
            <a:endParaRPr sz="2100" dirty="0"/>
          </a:p>
          <a:p>
            <a:pPr indent="-361950">
              <a:lnSpc>
                <a:spcPct val="114999"/>
              </a:lnSpc>
              <a:spcBef>
                <a:spcPts val="1200"/>
              </a:spcBef>
              <a:buSzPts val="2100"/>
              <a:buChar char="-"/>
            </a:pPr>
            <a:r>
              <a:rPr lang="en" sz="2100" dirty="0"/>
              <a:t>Office: ET 125K</a:t>
            </a:r>
          </a:p>
          <a:p>
            <a:pPr indent="-361950">
              <a:buSzPts val="2100"/>
              <a:buChar char="-"/>
            </a:pPr>
            <a:r>
              <a:rPr lang="en" sz="2100" dirty="0"/>
              <a:t>Office Hours:  </a:t>
            </a:r>
            <a:r>
              <a:rPr lang="en" sz="2100"/>
              <a:t>M 3 – 4, T 12 – 1, W 1 – 3 PM or by </a:t>
            </a:r>
            <a:r>
              <a:rPr lang="en" sz="2100" dirty="0"/>
              <a:t>appointment</a:t>
            </a:r>
            <a:endParaRPr sz="21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 dirty="0"/>
              <a:t>Email: </a:t>
            </a:r>
            <a:r>
              <a:rPr lang="en" sz="2100" u="sng" dirty="0">
                <a:solidFill>
                  <a:schemeClr val="hlink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jrusert@pfw.edu</a:t>
            </a:r>
            <a:endParaRPr sz="2100" dirty="0">
              <a:solidFill>
                <a:schemeClr val="hlink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" sz="2100" dirty="0"/>
              <a:t>Course Website: purdue.brightspace.com</a:t>
            </a:r>
            <a:endParaRPr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Become familiar Natural Language Processing (NLP) and its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Q&amp;A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NLG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Transformers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through ways of addressing of basic and more difficult NLP problems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NLP?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NLP?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Conversational Agents (Alexa, Siri, Google)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Automatic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Obfuscation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Defending against Adversarial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Fairness and Bias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Natural Language Generation </a:t>
            </a:r>
            <a:endParaRPr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GPT</a:t>
            </a:r>
            <a:endParaRPr dirty="0"/>
          </a:p>
          <a:p>
            <a:pPr marL="1371600" lvl="1">
              <a:lnSpc>
                <a:spcPct val="114999"/>
              </a:lnSpc>
              <a:buChar char="-"/>
            </a:pPr>
            <a:r>
              <a:rPr lang="en" dirty="0"/>
              <a:t>LLMs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-  Many areas of research (</a:t>
            </a:r>
            <a:r>
              <a:rPr lang="en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https://www.2022.aclweb.org/papers</a:t>
            </a:r>
            <a:r>
              <a:rPr lang="en" dirty="0"/>
              <a:t>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21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Luxe</vt:lpstr>
      <vt:lpstr>CS 593 Natural Language Processing</vt:lpstr>
      <vt:lpstr>Introductions - Me</vt:lpstr>
      <vt:lpstr>Introductions - Me</vt:lpstr>
      <vt:lpstr>Introductions - Cat</vt:lpstr>
      <vt:lpstr>Introductions</vt:lpstr>
      <vt:lpstr>Class Information</vt:lpstr>
      <vt:lpstr>Course Goals</vt:lpstr>
      <vt:lpstr>Why Study NLP?</vt:lpstr>
      <vt:lpstr>Why Study NLP?</vt:lpstr>
      <vt:lpstr>Student Goals</vt:lpstr>
      <vt:lpstr>Textbook </vt:lpstr>
      <vt:lpstr>Grading</vt:lpstr>
      <vt:lpstr>Grading</vt:lpstr>
      <vt:lpstr>Class Policies</vt:lpstr>
      <vt:lpstr>Class Policies</vt:lpstr>
      <vt:lpstr>Class Policies</vt:lpstr>
      <vt:lpstr>Class Policies</vt:lpstr>
      <vt:lpstr>What to Expect</vt:lpstr>
      <vt:lpstr>How to achieve a satisfactory grade</vt:lpstr>
      <vt:lpstr>I am here to help!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590 Natural Language Processing</dc:title>
  <cp:revision>100</cp:revision>
  <dcterms:modified xsi:type="dcterms:W3CDTF">2025-09-11T16:14:07Z</dcterms:modified>
</cp:coreProperties>
</file>