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7"/>
  </p:notesMasterIdLst>
  <p:handoutMasterIdLst>
    <p:handoutMasterId r:id="rId78"/>
  </p:handoutMasterIdLst>
  <p:sldIdLst>
    <p:sldId id="513" r:id="rId2"/>
    <p:sldId id="512" r:id="rId3"/>
    <p:sldId id="416" r:id="rId4"/>
    <p:sldId id="419" r:id="rId5"/>
    <p:sldId id="420" r:id="rId6"/>
    <p:sldId id="421" r:id="rId7"/>
    <p:sldId id="473" r:id="rId8"/>
    <p:sldId id="474" r:id="rId9"/>
    <p:sldId id="475" r:id="rId10"/>
    <p:sldId id="476" r:id="rId11"/>
    <p:sldId id="471" r:id="rId12"/>
    <p:sldId id="511" r:id="rId13"/>
    <p:sldId id="472" r:id="rId14"/>
    <p:sldId id="458" r:id="rId15"/>
    <p:sldId id="483" r:id="rId16"/>
    <p:sldId id="459" r:id="rId17"/>
    <p:sldId id="460" r:id="rId18"/>
    <p:sldId id="461" r:id="rId19"/>
    <p:sldId id="503" r:id="rId20"/>
    <p:sldId id="477" r:id="rId21"/>
    <p:sldId id="478" r:id="rId22"/>
    <p:sldId id="479" r:id="rId23"/>
    <p:sldId id="487" r:id="rId24"/>
    <p:sldId id="480" r:id="rId25"/>
    <p:sldId id="485" r:id="rId26"/>
    <p:sldId id="486" r:id="rId27"/>
    <p:sldId id="481" r:id="rId28"/>
    <p:sldId id="484" r:id="rId29"/>
    <p:sldId id="499" r:id="rId30"/>
    <p:sldId id="429" r:id="rId31"/>
    <p:sldId id="430" r:id="rId32"/>
    <p:sldId id="431" r:id="rId33"/>
    <p:sldId id="432" r:id="rId34"/>
    <p:sldId id="433" r:id="rId35"/>
    <p:sldId id="509" r:id="rId36"/>
    <p:sldId id="435" r:id="rId37"/>
    <p:sldId id="500" r:id="rId38"/>
    <p:sldId id="510" r:id="rId39"/>
    <p:sldId id="504" r:id="rId40"/>
    <p:sldId id="505" r:id="rId41"/>
    <p:sldId id="506" r:id="rId42"/>
    <p:sldId id="507" r:id="rId43"/>
    <p:sldId id="493" r:id="rId44"/>
    <p:sldId id="508" r:id="rId45"/>
    <p:sldId id="488" r:id="rId46"/>
    <p:sldId id="489" r:id="rId47"/>
    <p:sldId id="490" r:id="rId48"/>
    <p:sldId id="491" r:id="rId49"/>
    <p:sldId id="492" r:id="rId50"/>
    <p:sldId id="494" r:id="rId51"/>
    <p:sldId id="497" r:id="rId52"/>
    <p:sldId id="496" r:id="rId53"/>
    <p:sldId id="452" r:id="rId54"/>
    <p:sldId id="405" r:id="rId55"/>
    <p:sldId id="406" r:id="rId56"/>
    <p:sldId id="442" r:id="rId57"/>
    <p:sldId id="444" r:id="rId58"/>
    <p:sldId id="408" r:id="rId59"/>
    <p:sldId id="409" r:id="rId60"/>
    <p:sldId id="514" r:id="rId61"/>
    <p:sldId id="411" r:id="rId62"/>
    <p:sldId id="412" r:id="rId63"/>
    <p:sldId id="413" r:id="rId64"/>
    <p:sldId id="415" r:id="rId65"/>
    <p:sldId id="451" r:id="rId66"/>
    <p:sldId id="501" r:id="rId67"/>
    <p:sldId id="463" r:id="rId68"/>
    <p:sldId id="464" r:id="rId69"/>
    <p:sldId id="465" r:id="rId70"/>
    <p:sldId id="466" r:id="rId71"/>
    <p:sldId id="470" r:id="rId72"/>
    <p:sldId id="467" r:id="rId73"/>
    <p:sldId id="468" r:id="rId74"/>
    <p:sldId id="469" r:id="rId75"/>
    <p:sldId id="502" r:id="rId76"/>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E0A2E4-7E32-55CC-5D3F-E36EB23C077A}" v="70" dt="2025-09-10T20:10:19.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80" autoAdjust="0"/>
    <p:restoredTop sz="86871" autoAdjust="0"/>
  </p:normalViewPr>
  <p:slideViewPr>
    <p:cSldViewPr>
      <p:cViewPr varScale="1">
        <p:scale>
          <a:sx n="141" d="100"/>
          <a:sy n="141" d="100"/>
        </p:scale>
        <p:origin x="744" y="184"/>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slide" Target="slides/slide56.xml"/><Relationship Id="rId1" Type="http://schemas.openxmlformats.org/officeDocument/2006/relationships/slide" Target="slides/slide55.xml"/><Relationship Id="rId5" Type="http://schemas.openxmlformats.org/officeDocument/2006/relationships/slide" Target="slides/slide59.xml"/><Relationship Id="rId4"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502255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656845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13</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1632624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30</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33</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36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37</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Normalizing words, and segmenting off sentences or other larger discourse units, are important initial steps in text processing. </a:t>
            </a:r>
          </a:p>
        </p:txBody>
      </p:sp>
    </p:spTree>
    <p:extLst>
      <p:ext uri="{BB962C8B-B14F-4D97-AF65-F5344CB8AC3E}">
        <p14:creationId xmlns:p14="http://schemas.microsoft.com/office/powerpoint/2010/main" val="718511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54</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55</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56</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57</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58</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59</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61</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62</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63</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67</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68</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69</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70</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71</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72</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73</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74</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7</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8</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9</a:t>
            </a:fld>
            <a:endParaRPr lang="en-US"/>
          </a:p>
        </p:txBody>
      </p:sp>
    </p:spTree>
    <p:extLst>
      <p:ext uri="{BB962C8B-B14F-4D97-AF65-F5344CB8AC3E}">
        <p14:creationId xmlns:p14="http://schemas.microsoft.com/office/powerpoint/2010/main" val="308566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9/11/2025</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9/11/2025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9/11/2025</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9/11/2025</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9/11/2025</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pic>
        <p:nvPicPr>
          <p:cNvPr id="3" name="Picture 3" descr="Diagram&#10;&#10;Description automatically generated">
            <a:extLst>
              <a:ext uri="{FF2B5EF4-FFF2-40B4-BE49-F238E27FC236}">
                <a16:creationId xmlns:a16="http://schemas.microsoft.com/office/drawing/2014/main" id="{5FB92E2C-E006-24EE-2364-E1EDFFAA19FE}"/>
              </a:ext>
            </a:extLst>
          </p:cNvPr>
          <p:cNvPicPr>
            <a:picLocks noChangeAspect="1"/>
          </p:cNvPicPr>
          <p:nvPr/>
        </p:nvPicPr>
        <p:blipFill>
          <a:blip r:embed="rId3"/>
          <a:stretch>
            <a:fillRect/>
          </a:stretch>
        </p:blipFill>
        <p:spPr>
          <a:xfrm>
            <a:off x="3295650" y="1386783"/>
            <a:ext cx="5627913" cy="3179556"/>
          </a:xfrm>
          <a:prstGeom prst="rect">
            <a:avLst/>
          </a:prstGeom>
        </p:spPr>
      </p:pic>
    </p:spTree>
    <p:extLst>
      <p:ext uri="{BB962C8B-B14F-4D97-AF65-F5344CB8AC3E}">
        <p14:creationId xmlns:p14="http://schemas.microsoft.com/office/powerpoint/2010/main" val="222526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pic>
        <p:nvPicPr>
          <p:cNvPr id="3" name="Picture 3" descr="Diagram&#10;&#10;Description automatically generated">
            <a:extLst>
              <a:ext uri="{FF2B5EF4-FFF2-40B4-BE49-F238E27FC236}">
                <a16:creationId xmlns:a16="http://schemas.microsoft.com/office/drawing/2014/main" id="{5FB92E2C-E006-24EE-2364-E1EDFFAA19FE}"/>
              </a:ext>
            </a:extLst>
          </p:cNvPr>
          <p:cNvPicPr>
            <a:picLocks noChangeAspect="1"/>
          </p:cNvPicPr>
          <p:nvPr/>
        </p:nvPicPr>
        <p:blipFill>
          <a:blip r:embed="rId3"/>
          <a:stretch>
            <a:fillRect/>
          </a:stretch>
        </p:blipFill>
        <p:spPr>
          <a:xfrm>
            <a:off x="3295650" y="1386783"/>
            <a:ext cx="5627913" cy="3179556"/>
          </a:xfrm>
          <a:prstGeom prst="rect">
            <a:avLst/>
          </a:prstGeom>
        </p:spPr>
      </p:pic>
    </p:spTree>
    <p:extLst>
      <p:ext uri="{BB962C8B-B14F-4D97-AF65-F5344CB8AC3E}">
        <p14:creationId xmlns:p14="http://schemas.microsoft.com/office/powerpoint/2010/main" val="4217282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DA4D3D71-EED3-FD92-33F9-8BD9429EB17A}"/>
              </a:ext>
            </a:extLst>
          </p:cNvPr>
          <p:cNvPicPr>
            <a:picLocks noChangeAspect="1"/>
          </p:cNvPicPr>
          <p:nvPr/>
        </p:nvPicPr>
        <p:blipFill>
          <a:blip r:embed="rId3"/>
          <a:stretch>
            <a:fillRect/>
          </a:stretch>
        </p:blipFill>
        <p:spPr>
          <a:xfrm>
            <a:off x="3261632" y="1155031"/>
            <a:ext cx="5723164" cy="3547813"/>
          </a:xfrm>
          <a:prstGeom prst="rect">
            <a:avLst/>
          </a:prstGeom>
        </p:spPr>
      </p:pic>
    </p:spTree>
    <p:extLst>
      <p:ext uri="{BB962C8B-B14F-4D97-AF65-F5344CB8AC3E}">
        <p14:creationId xmlns:p14="http://schemas.microsoft.com/office/powerpoint/2010/main" val="820283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DA4D3D71-EED3-FD92-33F9-8BD9429EB17A}"/>
              </a:ext>
            </a:extLst>
          </p:cNvPr>
          <p:cNvPicPr>
            <a:picLocks noChangeAspect="1"/>
          </p:cNvPicPr>
          <p:nvPr/>
        </p:nvPicPr>
        <p:blipFill>
          <a:blip r:embed="rId3"/>
          <a:stretch>
            <a:fillRect/>
          </a:stretch>
        </p:blipFill>
        <p:spPr>
          <a:xfrm>
            <a:off x="3261632" y="1155031"/>
            <a:ext cx="5723164" cy="3547813"/>
          </a:xfrm>
          <a:prstGeom prst="rect">
            <a:avLst/>
          </a:prstGeom>
        </p:spPr>
      </p:pic>
    </p:spTree>
    <p:extLst>
      <p:ext uri="{BB962C8B-B14F-4D97-AF65-F5344CB8AC3E}">
        <p14:creationId xmlns:p14="http://schemas.microsoft.com/office/powerpoint/2010/main" val="375140097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sp>
        <p:nvSpPr>
          <p:cNvPr id="3" name="Content Placeholder 2">
            <a:extLst>
              <a:ext uri="{FF2B5EF4-FFF2-40B4-BE49-F238E27FC236}">
                <a16:creationId xmlns:a16="http://schemas.microsoft.com/office/drawing/2014/main" id="{B1FEFFD7-883C-8C4E-81DC-88CA426518B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8876020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96361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463007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70307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8260380"/>
              </p:ext>
            </p:extLst>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567791750"/>
              </p:ext>
            </p:extLst>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267F1-1FC2-6EF3-B241-B48AB02047E3}"/>
              </a:ext>
            </a:extLst>
          </p:cNvPr>
          <p:cNvSpPr>
            <a:spLocks noGrp="1"/>
          </p:cNvSpPr>
          <p:nvPr>
            <p:ph type="title"/>
          </p:nvPr>
        </p:nvSpPr>
        <p:spPr>
          <a:xfrm>
            <a:off x="3886200" y="476209"/>
            <a:ext cx="4776107" cy="1088068"/>
          </a:xfrm>
        </p:spPr>
        <p:txBody>
          <a:bodyPr>
            <a:normAutofit/>
          </a:bodyPr>
          <a:lstStyle/>
          <a:p>
            <a:r>
              <a:rPr lang="en-US">
                <a:ea typeface="Calibri Light"/>
                <a:cs typeface="Calibri Light"/>
              </a:rPr>
              <a:t>More Regex</a:t>
            </a:r>
            <a:endParaRPr lang="en-US"/>
          </a:p>
        </p:txBody>
      </p:sp>
      <p:pic>
        <p:nvPicPr>
          <p:cNvPr id="5" name="Picture 4" descr="A screenshot of a computer program&#10;&#10;AI-generated content may be incorrect.">
            <a:extLst>
              <a:ext uri="{FF2B5EF4-FFF2-40B4-BE49-F238E27FC236}">
                <a16:creationId xmlns:a16="http://schemas.microsoft.com/office/drawing/2014/main" id="{65CC0166-2D17-EB1E-689C-BBF5687C3148}"/>
              </a:ext>
            </a:extLst>
          </p:cNvPr>
          <p:cNvPicPr>
            <a:picLocks noChangeAspect="1"/>
          </p:cNvPicPr>
          <p:nvPr/>
        </p:nvPicPr>
        <p:blipFill>
          <a:blip r:embed="rId2"/>
          <a:srcRect l="3738" t="3439" r="374" b="3134"/>
          <a:stretch>
            <a:fillRect/>
          </a:stretch>
        </p:blipFill>
        <p:spPr>
          <a:xfrm>
            <a:off x="20" y="-9095"/>
            <a:ext cx="3767578" cy="5153912"/>
          </a:xfrm>
          <a:prstGeom prst="rect">
            <a:avLst/>
          </a:prstGeom>
        </p:spPr>
      </p:pic>
      <p:cxnSp>
        <p:nvCxnSpPr>
          <p:cNvPr id="25" name="Straight Connector 2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65712" y="1564277"/>
            <a:ext cx="4628015"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2985B29-7A82-1B85-54F5-D74C0E5353A5}"/>
              </a:ext>
            </a:extLst>
          </p:cNvPr>
          <p:cNvSpPr>
            <a:spLocks noGrp="1"/>
          </p:cNvSpPr>
          <p:nvPr>
            <p:ph idx="1"/>
          </p:nvPr>
        </p:nvSpPr>
        <p:spPr>
          <a:xfrm>
            <a:off x="3886200" y="1649185"/>
            <a:ext cx="4776107" cy="2752635"/>
          </a:xfrm>
        </p:spPr>
        <p:txBody>
          <a:bodyPr>
            <a:normAutofit/>
          </a:bodyPr>
          <a:lstStyle/>
          <a:p>
            <a:endParaRPr lang="en-US"/>
          </a:p>
        </p:txBody>
      </p:sp>
    </p:spTree>
    <p:extLst>
      <p:ext uri="{BB962C8B-B14F-4D97-AF65-F5344CB8AC3E}">
        <p14:creationId xmlns:p14="http://schemas.microsoft.com/office/powerpoint/2010/main" val="21942738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64</a:t>
            </a:fld>
            <a:endParaRPr lang="en-US"/>
          </a:p>
        </p:txBody>
      </p:sp>
    </p:spTree>
    <p:extLst>
      <p:ext uri="{BB962C8B-B14F-4D97-AF65-F5344CB8AC3E}">
        <p14:creationId xmlns:p14="http://schemas.microsoft.com/office/powerpoint/2010/main" val="2816820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vert="horz" lIns="0" tIns="45720" rIns="0" bIns="45720" rtlCol="0" anchor="t">
            <a:normAutofit fontScale="92500" lnSpcReduction="10000"/>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a:ea typeface="Calibri"/>
                <a:cs typeface="Calibri"/>
              </a:rPr>
              <a:t>Use </a:t>
            </a:r>
            <a:r>
              <a:rPr lang="en-US" err="1">
                <a:latin typeface="Calibri"/>
                <a:ea typeface="Calibri"/>
                <a:cs typeface="Calibri"/>
              </a:rPr>
              <a:t>parens</a:t>
            </a:r>
            <a:r>
              <a:rPr lang="en-US" dirty="0">
                <a:latin typeface="Calibri"/>
                <a:ea typeface="Calibri"/>
                <a:cs typeface="Calibri"/>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075" lvl="1" indent="0">
              <a:buNone/>
            </a:pPr>
            <a:r>
              <a:rPr lang="en-US" sz="3200">
                <a:latin typeface="Courier"/>
              </a:rPr>
              <a:t>s/([0-9]+)/&lt;\1&gt;/ </a:t>
            </a:r>
            <a:endParaRPr lang="en-US" sz="3200">
              <a:latin typeface="Courier" pitchFamily="2" charset="0"/>
            </a:endParaRPr>
          </a:p>
          <a:p>
            <a:pPr marL="219075" lvl="1" indent="0">
              <a:buNone/>
            </a:pPr>
            <a:r>
              <a:rPr lang="en-US" sz="3200" dirty="0">
                <a:latin typeface="Courier"/>
              </a:rPr>
              <a:t> </a:t>
            </a:r>
            <a:r>
              <a:rPr lang="en-US" sz="2600" b="1" dirty="0">
                <a:latin typeface="Courier"/>
              </a:rPr>
              <a:t>(note on regex101 \1 = $1 for </a:t>
            </a:r>
            <a:r>
              <a:rPr lang="en-US" sz="2600" b="1">
                <a:latin typeface="Courier"/>
              </a:rPr>
              <a:t>substitution)</a:t>
            </a:r>
            <a:endParaRPr lang="en-US" sz="3000" b="1" dirty="0">
              <a:latin typeface="Courier"/>
            </a:endParaRP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10735</TotalTime>
  <Words>5273</Words>
  <Application>Microsoft Office PowerPoint</Application>
  <PresentationFormat>On-screen Show (16:9)</PresentationFormat>
  <Paragraphs>628</Paragraphs>
  <Slides>75</Slides>
  <Notes>47</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Retrospect</vt:lpstr>
      <vt:lpstr>Basic Text Processing</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More Regex</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Dan Jurafsky</cp:lastModifiedBy>
  <cp:revision>204</cp:revision>
  <cp:lastPrinted>2011-11-15T22:45:48Z</cp:lastPrinted>
  <dcterms:created xsi:type="dcterms:W3CDTF">2010-04-19T15:31:24Z</dcterms:created>
  <dcterms:modified xsi:type="dcterms:W3CDTF">2025-09-11T16:14:23Z</dcterms:modified>
  <cp:category/>
</cp:coreProperties>
</file>