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handoutMasterIdLst>
    <p:handoutMasterId r:id="rId24"/>
  </p:handoutMasterIdLst>
  <p:sldIdLst>
    <p:sldId id="307" r:id="rId2"/>
    <p:sldId id="326" r:id="rId3"/>
    <p:sldId id="297" r:id="rId4"/>
    <p:sldId id="319" r:id="rId5"/>
    <p:sldId id="320" r:id="rId6"/>
    <p:sldId id="322" r:id="rId7"/>
    <p:sldId id="325" r:id="rId8"/>
    <p:sldId id="324" r:id="rId9"/>
    <p:sldId id="315" r:id="rId10"/>
    <p:sldId id="323" r:id="rId11"/>
    <p:sldId id="298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1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64B3195F-67C5-4659-BE15-23B4B95149D4}">
          <p14:sldIdLst>
            <p14:sldId id="307"/>
          </p14:sldIdLst>
        </p14:section>
        <p14:section name="Hlavní obsah" id="{A567702B-F0E8-498D-8A55-E3A86EA8403D}">
          <p14:sldIdLst>
            <p14:sldId id="326"/>
            <p14:sldId id="297"/>
            <p14:sldId id="319"/>
            <p14:sldId id="320"/>
            <p14:sldId id="322"/>
            <p14:sldId id="325"/>
            <p14:sldId id="324"/>
            <p14:sldId id="315"/>
            <p14:sldId id="323"/>
            <p14:sldId id="298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  <p14:section name="Závěr" id="{62B5A663-57A3-4C49-8D54-A1812F011186}">
          <p14:sldIdLst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8F8F8"/>
    <a:srgbClr val="003893"/>
    <a:srgbClr val="001E8C"/>
    <a:srgbClr val="333333"/>
    <a:srgbClr val="7B7B7B"/>
    <a:srgbClr val="00428F"/>
    <a:srgbClr val="CDECF4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7" autoAdjust="0"/>
    <p:restoredTop sz="94508" autoAdjust="0"/>
  </p:normalViewPr>
  <p:slideViewPr>
    <p:cSldViewPr snapToGrid="0">
      <p:cViewPr varScale="1">
        <p:scale>
          <a:sx n="145" d="100"/>
          <a:sy n="145" d="100"/>
        </p:scale>
        <p:origin x="200" y="6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557F9-65F1-4553-A4DE-2D4E23AEAEBD}" type="datetimeFigureOut">
              <a:rPr lang="cs-CZ" smtClean="0"/>
              <a:t>16.01.2022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6577D-63E1-450B-A5C4-E29E3607137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683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704C2-DBB9-484D-8903-C24FCE3ADE8D}" type="datetimeFigureOut">
              <a:rPr lang="cs-CZ" smtClean="0"/>
              <a:t>16.01.2022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F1B3C-45EB-4E4B-A9C8-6948E35E1AA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348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720907" y="907"/>
            <a:ext cx="1981869" cy="120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 userDrawn="1">
            <p:ph type="title"/>
          </p:nvPr>
        </p:nvSpPr>
        <p:spPr>
          <a:xfrm>
            <a:off x="720000" y="1965600"/>
            <a:ext cx="10752000" cy="1173600"/>
          </a:xfrm>
          <a:noFill/>
          <a:effectLst/>
        </p:spPr>
        <p:txBody>
          <a:bodyPr wrap="square">
            <a:normAutofit/>
          </a:bodyPr>
          <a:lstStyle>
            <a:lvl1pPr marL="0" indent="0">
              <a:lnSpc>
                <a:spcPts val="4500"/>
              </a:lnSpc>
              <a:buClr>
                <a:srgbClr val="00D0D5"/>
              </a:buClr>
              <a:buSzPct val="145000"/>
              <a:buFont typeface="Arial" panose="020B0604020202020204" pitchFamily="34" charset="0"/>
              <a:buNone/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 userDrawn="1">
            <p:ph type="subTitle" idx="1"/>
          </p:nvPr>
        </p:nvSpPr>
        <p:spPr>
          <a:xfrm>
            <a:off x="720000" y="3240001"/>
            <a:ext cx="10752000" cy="384721"/>
          </a:xfrm>
        </p:spPr>
        <p:txBody>
          <a:bodyPr lIns="0" rIns="0">
            <a:spAutoFit/>
          </a:bodyPr>
          <a:lstStyle>
            <a:lvl1pPr marL="0" indent="0" algn="l">
              <a:lnSpc>
                <a:spcPts val="3000"/>
              </a:lnSpc>
              <a:buNone/>
              <a:defRPr sz="2600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cs-CZ" noProof="0"/>
              <a:t>Kliknutím můžete upravit styl předlohy.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20000" y="5164668"/>
            <a:ext cx="3652091" cy="336905"/>
          </a:xfrm>
        </p:spPr>
        <p:txBody>
          <a:bodyPr lIns="0" rIns="0">
            <a:noAutofit/>
          </a:bodyPr>
          <a:lstStyle>
            <a:lvl1pPr marL="0" indent="0">
              <a:buNone/>
              <a:defRPr sz="1875" baseline="0">
                <a:solidFill>
                  <a:schemeClr val="bg1"/>
                </a:solidFill>
              </a:defRPr>
            </a:lvl1pPr>
            <a:lvl2pPr marL="342892" indent="0">
              <a:buNone/>
              <a:defRPr sz="1800">
                <a:solidFill>
                  <a:schemeClr val="bg1"/>
                </a:solidFill>
              </a:defRPr>
            </a:lvl2pPr>
            <a:lvl3pPr marL="685783" indent="0">
              <a:buNone/>
              <a:defRPr sz="1800">
                <a:solidFill>
                  <a:schemeClr val="bg1"/>
                </a:solidFill>
              </a:defRPr>
            </a:lvl3pPr>
            <a:lvl4pPr marL="1028675" indent="0">
              <a:buNone/>
              <a:defRPr sz="1800">
                <a:solidFill>
                  <a:schemeClr val="bg1"/>
                </a:solidFill>
              </a:defRPr>
            </a:lvl4pPr>
            <a:lvl5pPr marL="1371566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</a:t>
            </a:r>
            <a:endParaRPr lang="en-US" noProof="0" dirty="0"/>
          </a:p>
        </p:txBody>
      </p:sp>
      <p:sp>
        <p:nvSpPr>
          <p:cNvPr id="9" name="Text Placeholder 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20000" y="5563253"/>
            <a:ext cx="3652091" cy="336905"/>
          </a:xfrm>
        </p:spPr>
        <p:txBody>
          <a:bodyPr lIns="0" rIns="0">
            <a:noAutofit/>
          </a:bodyPr>
          <a:lstStyle>
            <a:lvl1pPr marL="0" indent="0">
              <a:buNone/>
              <a:defRPr sz="1875" baseline="0">
                <a:solidFill>
                  <a:schemeClr val="bg1"/>
                </a:solidFill>
              </a:defRPr>
            </a:lvl1pPr>
            <a:lvl2pPr marL="342892" indent="0">
              <a:buNone/>
              <a:defRPr sz="1800">
                <a:solidFill>
                  <a:schemeClr val="bg1"/>
                </a:solidFill>
              </a:defRPr>
            </a:lvl2pPr>
            <a:lvl3pPr marL="685783" indent="0">
              <a:buNone/>
              <a:defRPr sz="1800">
                <a:solidFill>
                  <a:schemeClr val="bg1"/>
                </a:solidFill>
              </a:defRPr>
            </a:lvl3pPr>
            <a:lvl4pPr marL="1028675" indent="0">
              <a:buNone/>
              <a:defRPr sz="1800">
                <a:solidFill>
                  <a:schemeClr val="bg1"/>
                </a:solidFill>
              </a:defRPr>
            </a:lvl4pPr>
            <a:lvl5pPr marL="1371566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Příjmení</a:t>
            </a:r>
            <a:endParaRPr lang="en-US" noProof="0" dirty="0"/>
          </a:p>
        </p:txBody>
      </p:sp>
      <p:sp>
        <p:nvSpPr>
          <p:cNvPr id="12" name="Zástupný symbol pro datum 11"/>
          <p:cNvSpPr>
            <a:spLocks noGrp="1"/>
          </p:cNvSpPr>
          <p:nvPr userDrawn="1">
            <p:ph type="dt" sz="half" idx="15"/>
          </p:nvPr>
        </p:nvSpPr>
        <p:spPr>
          <a:xfrm>
            <a:off x="720000" y="6356357"/>
            <a:ext cx="2743200" cy="365125"/>
          </a:xfrm>
        </p:spPr>
        <p:txBody>
          <a:bodyPr/>
          <a:lstStyle/>
          <a:p>
            <a:r>
              <a:rPr lang="cs-CZ" dirty="0"/>
              <a:t>7.6.2017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751423C-CAA9-4FD0-9348-646481F206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8668" y="379157"/>
            <a:ext cx="2243412" cy="736274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37A435CF-A68E-48D9-A624-44F050F6B2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8700" y="4969024"/>
            <a:ext cx="1237075" cy="14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0754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zisnímek,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rázek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Nadpis 8"/>
          <p:cNvSpPr>
            <a:spLocks noGrp="1"/>
          </p:cNvSpPr>
          <p:nvPr>
            <p:ph type="title"/>
          </p:nvPr>
        </p:nvSpPr>
        <p:spPr>
          <a:xfrm>
            <a:off x="720000" y="1965458"/>
            <a:ext cx="5376000" cy="2644642"/>
          </a:xfrm>
        </p:spPr>
        <p:txBody>
          <a:bodyPr anchor="t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720907" y="5652907"/>
            <a:ext cx="1981869" cy="120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9314882D-35F6-4B32-B103-0B82E5381F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0" y="5785774"/>
            <a:ext cx="1858833" cy="61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0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rázek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115" name="AutoShape 77"/>
          <p:cNvSpPr>
            <a:spLocks noChangeAspect="1" noChangeArrowheads="1" noTextEdit="1"/>
          </p:cNvSpPr>
          <p:nvPr userDrawn="1"/>
        </p:nvSpPr>
        <p:spPr bwMode="auto">
          <a:xfrm>
            <a:off x="6826994" y="1488967"/>
            <a:ext cx="4564906" cy="353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8C2042D-1775-4A1D-B2C7-5AD7FFE288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6196" y="2644964"/>
            <a:ext cx="3772147" cy="12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5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480000" y="1080000"/>
            <a:ext cx="11232000" cy="5472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153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, 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220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13"/>
          </p:nvPr>
        </p:nvSpPr>
        <p:spPr>
          <a:xfrm>
            <a:off x="480484" y="1079999"/>
            <a:ext cx="5376000" cy="5472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4"/>
          </p:nvPr>
        </p:nvSpPr>
        <p:spPr>
          <a:xfrm>
            <a:off x="6336000" y="1079999"/>
            <a:ext cx="5376000" cy="5472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030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/>
          <p:cNvSpPr/>
          <p:nvPr/>
        </p:nvSpPr>
        <p:spPr>
          <a:xfrm>
            <a:off x="11937600" y="6602400"/>
            <a:ext cx="255600" cy="255600"/>
          </a:xfrm>
          <a:prstGeom prst="rect">
            <a:avLst/>
          </a:prstGeom>
          <a:solidFill>
            <a:srgbClr val="00A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"/>
            <a:ext cx="11232000" cy="813415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b">
            <a:normAutofit/>
          </a:bodyPr>
          <a:lstStyle/>
          <a:p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0000"/>
            <a:ext cx="11232000" cy="54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61600" y="65591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0">
                <a:solidFill>
                  <a:srgbClr val="5D6C82"/>
                </a:solidFill>
              </a:defRPr>
            </a:lvl1pPr>
          </a:lstStyle>
          <a:p>
            <a:r>
              <a:rPr lang="en-US" dirty="0"/>
              <a:t>Copyright © Unicorn College </a:t>
            </a:r>
            <a:r>
              <a:rPr lang="en-US" dirty="0" err="1"/>
              <a:t>s.r.o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62000" y="6550328"/>
            <a:ext cx="404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cxnSp>
        <p:nvCxnSpPr>
          <p:cNvPr id="8" name="Přímá spojnice 7"/>
          <p:cNvCxnSpPr/>
          <p:nvPr/>
        </p:nvCxnSpPr>
        <p:spPr>
          <a:xfrm>
            <a:off x="0" y="822208"/>
            <a:ext cx="12191999" cy="0"/>
          </a:xfrm>
          <a:prstGeom prst="line">
            <a:avLst/>
          </a:prstGeom>
          <a:ln w="25400">
            <a:solidFill>
              <a:srgbClr val="004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7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7.6.2017</a:t>
            </a:r>
          </a:p>
        </p:txBody>
      </p:sp>
    </p:spTree>
    <p:extLst>
      <p:ext uri="{BB962C8B-B14F-4D97-AF65-F5344CB8AC3E}">
        <p14:creationId xmlns:p14="http://schemas.microsoft.com/office/powerpoint/2010/main" val="247069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02" r:id="rId2"/>
    <p:sldLayoutId id="2147483803" r:id="rId3"/>
    <p:sldLayoutId id="2147483719" r:id="rId4"/>
    <p:sldLayoutId id="2147483736" r:id="rId5"/>
    <p:sldLayoutId id="2147483746" r:id="rId6"/>
  </p:sldLayoutIdLst>
  <p:hf hdr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rgbClr val="001E8C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685783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rgbClr val="00A4C7"/>
        </a:buClr>
        <a:buSzPct val="75000"/>
        <a:buFont typeface="Wingdings" panose="05000000000000000000" pitchFamily="2" charset="2"/>
        <a:buChar char="n"/>
        <a:defRPr sz="2400" kern="1200" baseline="0">
          <a:solidFill>
            <a:srgbClr val="536278"/>
          </a:solidFill>
          <a:latin typeface="+mn-lt"/>
          <a:ea typeface="+mn-ea"/>
          <a:cs typeface="+mn-cs"/>
        </a:defRPr>
      </a:lvl1pPr>
      <a:lvl2pPr marL="576000" indent="-252000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001E8C"/>
        </a:buClr>
        <a:buSzPct val="75000"/>
        <a:buFont typeface="Wingdings" panose="05000000000000000000" pitchFamily="2" charset="2"/>
        <a:buChar char="n"/>
        <a:defRPr sz="2000" kern="1200" baseline="0">
          <a:solidFill>
            <a:srgbClr val="5D6C82"/>
          </a:solidFill>
          <a:latin typeface="+mn-lt"/>
          <a:ea typeface="+mn-ea"/>
          <a:cs typeface="+mn-cs"/>
        </a:defRPr>
      </a:lvl2pPr>
      <a:lvl3pPr marL="954000" indent="-234000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800" kern="1200" baseline="0">
          <a:solidFill>
            <a:srgbClr val="5D6C82"/>
          </a:solidFill>
          <a:latin typeface="+mn-lt"/>
          <a:ea typeface="+mn-ea"/>
          <a:cs typeface="+mn-cs"/>
        </a:defRPr>
      </a:lvl3pPr>
      <a:lvl4pPr marL="1314000" indent="-198000" algn="l" defTabSz="685783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600" kern="1200" baseline="0">
          <a:solidFill>
            <a:srgbClr val="5D6C82"/>
          </a:solidFill>
          <a:latin typeface="+mn-lt"/>
          <a:ea typeface="+mn-ea"/>
          <a:cs typeface="+mn-cs"/>
        </a:defRPr>
      </a:lvl4pPr>
      <a:lvl5pPr marL="1692000" indent="-180000" algn="l" defTabSz="685783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400" kern="1200" baseline="0">
          <a:solidFill>
            <a:srgbClr val="5D6C82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Unicorn</a:t>
            </a:r>
            <a:r>
              <a:rPr lang="cs-CZ" dirty="0"/>
              <a:t> University</a:t>
            </a:r>
          </a:p>
        </p:txBody>
      </p:sp>
      <p:sp>
        <p:nvSpPr>
          <p:cNvPr id="8" name="Podnadpis 7"/>
          <p:cNvSpPr>
            <a:spLocks noGrp="1"/>
          </p:cNvSpPr>
          <p:nvPr>
            <p:ph type="subTitle" idx="1"/>
          </p:nvPr>
        </p:nvSpPr>
        <p:spPr>
          <a:xfrm>
            <a:off x="720000" y="3240001"/>
            <a:ext cx="10752000" cy="384721"/>
          </a:xfrm>
        </p:spPr>
        <p:txBody>
          <a:bodyPr/>
          <a:lstStyle/>
          <a:p>
            <a:r>
              <a:rPr lang="da-DK" dirty="0"/>
              <a:t>MDIP </a:t>
            </a:r>
            <a:r>
              <a:rPr lang="da-DK" dirty="0" err="1"/>
              <a:t>seminární</a:t>
            </a:r>
            <a:r>
              <a:rPr lang="da-DK" dirty="0"/>
              <a:t> </a:t>
            </a:r>
            <a:r>
              <a:rPr lang="da-DK" dirty="0" err="1"/>
              <a:t>práce</a:t>
            </a:r>
            <a:r>
              <a:rPr lang="da-DK" dirty="0"/>
              <a:t> – </a:t>
            </a:r>
            <a:r>
              <a:rPr lang="da-DK" dirty="0" err="1"/>
              <a:t>Vizualizace</a:t>
            </a:r>
            <a:r>
              <a:rPr lang="da-DK" dirty="0"/>
              <a:t> z </a:t>
            </a:r>
            <a:r>
              <a:rPr lang="da-DK" dirty="0" err="1"/>
              <a:t>účetní</a:t>
            </a:r>
            <a:r>
              <a:rPr lang="da-DK" dirty="0"/>
              <a:t> </a:t>
            </a:r>
            <a:r>
              <a:rPr lang="da-DK" dirty="0" err="1"/>
              <a:t>knihy</a:t>
            </a:r>
            <a:r>
              <a:rPr lang="da-DK" dirty="0"/>
              <a:t> </a:t>
            </a:r>
            <a:r>
              <a:rPr lang="da-DK" dirty="0" err="1"/>
              <a:t>klienta</a:t>
            </a:r>
            <a:endParaRPr lang="da-DK" dirty="0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Alexander</a:t>
            </a:r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Nagy</a:t>
            </a:r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cs-CZ" dirty="0"/>
              <a:t>16.01.2022</a:t>
            </a:r>
          </a:p>
        </p:txBody>
      </p:sp>
    </p:spTree>
    <p:extLst>
      <p:ext uri="{BB962C8B-B14F-4D97-AF65-F5344CB8AC3E}">
        <p14:creationId xmlns:p14="http://schemas.microsoft.com/office/powerpoint/2010/main" val="126302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 č.1: Množství a způsob zpracování faktur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Typ grafu: Bar chart</a:t>
            </a:r>
          </a:p>
          <a:p>
            <a:r>
              <a:rPr lang="cs-CZ" dirty="0"/>
              <a:t>Zobrazuje objem zpracovaných faktur</a:t>
            </a:r>
          </a:p>
          <a:p>
            <a:r>
              <a:rPr lang="cs-CZ" dirty="0"/>
              <a:t>Rozlišuje dva typy zpracování faktur:</a:t>
            </a:r>
          </a:p>
          <a:p>
            <a:pPr lvl="1"/>
            <a:r>
              <a:rPr lang="cs-CZ" dirty="0"/>
              <a:t>OCR (</a:t>
            </a:r>
            <a:r>
              <a:rPr lang="cs-CZ" dirty="0" err="1"/>
              <a:t>Optical</a:t>
            </a:r>
            <a:r>
              <a:rPr lang="cs-CZ" dirty="0"/>
              <a:t> </a:t>
            </a:r>
            <a:r>
              <a:rPr lang="cs-CZ" dirty="0" err="1"/>
              <a:t>Character</a:t>
            </a:r>
            <a:r>
              <a:rPr lang="cs-CZ" dirty="0"/>
              <a:t> </a:t>
            </a:r>
            <a:r>
              <a:rPr lang="cs-CZ" dirty="0" err="1"/>
              <a:t>Rekognition</a:t>
            </a:r>
            <a:r>
              <a:rPr lang="cs-CZ" dirty="0"/>
              <a:t>) – automatizované zadání faktury do systému</a:t>
            </a:r>
          </a:p>
          <a:p>
            <a:pPr lvl="1"/>
            <a:r>
              <a:rPr lang="cs-CZ" dirty="0"/>
              <a:t>Ruční zpracování – faktura byla zadána zaměstnancem</a:t>
            </a:r>
          </a:p>
          <a:p>
            <a:r>
              <a:rPr lang="cs-CZ" dirty="0"/>
              <a:t>Graf také obsahuje přímku označující “Limit“, tedy smluvně stanovený objem zpracovaných faktur</a:t>
            </a:r>
          </a:p>
          <a:p>
            <a:pPr lvl="1"/>
            <a:r>
              <a:rPr lang="cs-CZ" dirty="0"/>
              <a:t>Vychází z měsíčního limitu</a:t>
            </a:r>
          </a:p>
          <a:p>
            <a:pPr lvl="1"/>
            <a:r>
              <a:rPr lang="cs-CZ" dirty="0"/>
              <a:t>Přepočet v závislosti na agregaci časové řady (týden/měsíc/kvartál)</a:t>
            </a:r>
          </a:p>
          <a:p>
            <a:r>
              <a:rPr lang="cs-CZ" dirty="0"/>
              <a:t>Reflektuje uživatelem definovanou míru agregace časové řady</a:t>
            </a:r>
          </a:p>
          <a:p>
            <a:pPr marL="0" indent="0">
              <a:buNone/>
            </a:pPr>
            <a:endParaRPr lang="cs-CZ" dirty="0"/>
          </a:p>
          <a:p>
            <a:pPr marL="324000" lvl="1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599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>
          <a:xfrm>
            <a:off x="7761600" y="65591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>
          <a:xfrm>
            <a:off x="11862000" y="6550328"/>
            <a:ext cx="4044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51BEBC6-AE21-4DEA-82CA-C5B7C0A09A9D}" type="slidenum">
              <a:rPr lang="cs-CZ" smtClean="0"/>
              <a:pPr>
                <a:spcAft>
                  <a:spcPts val="600"/>
                </a:spcAft>
              </a:pPr>
              <a:t>11</a:t>
            </a:fld>
            <a:endParaRPr lang="cs-CZ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xfrm>
            <a:off x="480000" y="1"/>
            <a:ext cx="11232000" cy="813415"/>
          </a:xfrm>
        </p:spPr>
        <p:txBody>
          <a:bodyPr anchor="b">
            <a:normAutofit/>
          </a:bodyPr>
          <a:lstStyle/>
          <a:p>
            <a:r>
              <a:rPr lang="cs-CZ" dirty="0"/>
              <a:t>Graf č.1: Množství a způsob zpracování faktur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4FAD12A-E2F7-1D4A-AED6-2277D6651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16" y="1080000"/>
            <a:ext cx="7344968" cy="54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727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12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 č.2: Zastoupení metod zpracování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Typ grafu: Pie chart</a:t>
            </a:r>
          </a:p>
          <a:p>
            <a:r>
              <a:rPr lang="cs-CZ" dirty="0"/>
              <a:t>Zobrazuje zastoupení metod zpracování ve sledovaném období [%]</a:t>
            </a:r>
          </a:p>
          <a:p>
            <a:r>
              <a:rPr lang="cs-CZ" dirty="0"/>
              <a:t>Rozlišuje dva typy zpracování faktur:</a:t>
            </a:r>
          </a:p>
          <a:p>
            <a:pPr lvl="1"/>
            <a:r>
              <a:rPr lang="cs-CZ" dirty="0"/>
              <a:t>OCR (</a:t>
            </a:r>
            <a:r>
              <a:rPr lang="cs-CZ" dirty="0" err="1"/>
              <a:t>Optical</a:t>
            </a:r>
            <a:r>
              <a:rPr lang="cs-CZ" dirty="0"/>
              <a:t> </a:t>
            </a:r>
            <a:r>
              <a:rPr lang="cs-CZ" dirty="0" err="1"/>
              <a:t>Character</a:t>
            </a:r>
            <a:r>
              <a:rPr lang="cs-CZ" dirty="0"/>
              <a:t> </a:t>
            </a:r>
            <a:r>
              <a:rPr lang="cs-CZ" dirty="0" err="1"/>
              <a:t>Rekognition</a:t>
            </a:r>
            <a:r>
              <a:rPr lang="cs-CZ" dirty="0"/>
              <a:t>) – automatizované zadání faktury do systému</a:t>
            </a:r>
          </a:p>
          <a:p>
            <a:pPr lvl="1"/>
            <a:r>
              <a:rPr lang="cs-CZ" dirty="0"/>
              <a:t>Ruční zpracování – faktura byla zadána zaměstnance</a:t>
            </a:r>
          </a:p>
          <a:p>
            <a:r>
              <a:rPr lang="cs-CZ" dirty="0"/>
              <a:t>Jde o doplňující graf ke Grafu č.1 </a:t>
            </a:r>
          </a:p>
          <a:p>
            <a:r>
              <a:rPr lang="cs-CZ" dirty="0"/>
              <a:t>Zobrazuje vždy hodnotu pro celé sledované období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692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>
          <a:xfrm>
            <a:off x="7761600" y="65591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>
          <a:xfrm>
            <a:off x="11862000" y="6550328"/>
            <a:ext cx="4044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51BEBC6-AE21-4DEA-82CA-C5B7C0A09A9D}" type="slidenum">
              <a:rPr lang="cs-CZ" smtClean="0"/>
              <a:pPr>
                <a:spcAft>
                  <a:spcPts val="600"/>
                </a:spcAft>
              </a:pPr>
              <a:t>13</a:t>
            </a:fld>
            <a:endParaRPr lang="cs-CZ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xfrm>
            <a:off x="480000" y="1"/>
            <a:ext cx="11232000" cy="813415"/>
          </a:xfrm>
        </p:spPr>
        <p:txBody>
          <a:bodyPr anchor="b">
            <a:normAutofit/>
          </a:bodyPr>
          <a:lstStyle/>
          <a:p>
            <a:r>
              <a:rPr lang="cs-CZ" dirty="0"/>
              <a:t>Graf č.2: Zastoupení metod zpracování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B788E30-A5E7-D541-8AC7-8EFDDA34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162" y="938938"/>
            <a:ext cx="3140808" cy="527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0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14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 č.3: Čerpání služeb ve sledovaném období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Typ grafu: Bar chart (horizontální)</a:t>
            </a:r>
          </a:p>
          <a:p>
            <a:r>
              <a:rPr lang="cs-CZ" dirty="0"/>
              <a:t>Zobrazuje stav čerpání služeb vztažených k smluvně definovanému měsíčnímu limitu ve sledovaném období </a:t>
            </a:r>
          </a:p>
          <a:p>
            <a:r>
              <a:rPr lang="cs-CZ" dirty="0"/>
              <a:t>Zobrazuje čerpání:</a:t>
            </a:r>
          </a:p>
          <a:p>
            <a:pPr lvl="1"/>
            <a:r>
              <a:rPr lang="cs-CZ" dirty="0"/>
              <a:t>Celkové (v celém sledovaném období)</a:t>
            </a:r>
          </a:p>
          <a:p>
            <a:pPr lvl="1"/>
            <a:r>
              <a:rPr lang="cs-CZ" dirty="0"/>
              <a:t>Kvartální průměr</a:t>
            </a:r>
          </a:p>
          <a:p>
            <a:pPr lvl="1"/>
            <a:r>
              <a:rPr lang="cs-CZ" dirty="0"/>
              <a:t>Měsíční průměr</a:t>
            </a:r>
          </a:p>
          <a:p>
            <a:r>
              <a:rPr lang="cs-CZ" dirty="0"/>
              <a:t>Největší výpovědní hodnotu má pro aktuální rok.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455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>
          <a:xfrm>
            <a:off x="7761600" y="65591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>
          <a:xfrm>
            <a:off x="11862000" y="6550328"/>
            <a:ext cx="4044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51BEBC6-AE21-4DEA-82CA-C5B7C0A09A9D}" type="slidenum">
              <a:rPr lang="cs-CZ" smtClean="0"/>
              <a:pPr>
                <a:spcAft>
                  <a:spcPts val="600"/>
                </a:spcAft>
              </a:pPr>
              <a:t>15</a:t>
            </a:fld>
            <a:endParaRPr lang="cs-CZ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xfrm>
            <a:off x="480000" y="1"/>
            <a:ext cx="11232000" cy="813415"/>
          </a:xfrm>
        </p:spPr>
        <p:txBody>
          <a:bodyPr anchor="b">
            <a:normAutofit/>
          </a:bodyPr>
          <a:lstStyle/>
          <a:p>
            <a:r>
              <a:rPr lang="cs-CZ" dirty="0"/>
              <a:t>Graf č.3: Čerpání služeb ve sledovaném období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DDDA31A-FA7D-914C-B7C4-EB41FEF0E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80" y="1080000"/>
            <a:ext cx="5399040" cy="54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576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16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 č.4: Vývoj nákladových a výnosových účtů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Typ grafu: kombinovaný graf (liniový graf + bar chart)</a:t>
            </a:r>
          </a:p>
          <a:p>
            <a:r>
              <a:rPr lang="cs-CZ" dirty="0"/>
              <a:t>Liniový graf: Vizualizuje vývoj nákladových a výnosových účtů ve sledovaném období</a:t>
            </a:r>
          </a:p>
          <a:p>
            <a:r>
              <a:rPr lang="cs-CZ" dirty="0"/>
              <a:t>Sloupcový graf: vizualizuje zisk (tzn. rozdíl výnosových a nákladových účtů) ve sledovaném období</a:t>
            </a:r>
          </a:p>
          <a:p>
            <a:r>
              <a:rPr lang="cs-CZ" dirty="0"/>
              <a:t>Reflektuje uživatelem definovanou míru agregace časové řady</a:t>
            </a:r>
          </a:p>
          <a:p>
            <a:pPr marL="324000" lvl="1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354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>
          <a:xfrm>
            <a:off x="7761600" y="65591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>
          <a:xfrm>
            <a:off x="11862000" y="6550328"/>
            <a:ext cx="4044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51BEBC6-AE21-4DEA-82CA-C5B7C0A09A9D}" type="slidenum">
              <a:rPr lang="cs-CZ" smtClean="0"/>
              <a:pPr>
                <a:spcAft>
                  <a:spcPts val="600"/>
                </a:spcAft>
              </a:pPr>
              <a:t>17</a:t>
            </a:fld>
            <a:endParaRPr lang="cs-CZ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xfrm>
            <a:off x="480000" y="1"/>
            <a:ext cx="11232000" cy="813415"/>
          </a:xfrm>
        </p:spPr>
        <p:txBody>
          <a:bodyPr anchor="b">
            <a:normAutofit/>
          </a:bodyPr>
          <a:lstStyle/>
          <a:p>
            <a:r>
              <a:rPr lang="cs-CZ" dirty="0"/>
              <a:t>Graf č.4: Vývoj nákladových a výnosových účtů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3EA82F9-DE9F-6548-A304-6394CD976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34" y="1080000"/>
            <a:ext cx="8516732" cy="54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463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menu </a:t>
            </a:r>
            <a:r>
              <a:rPr lang="cs-CZ" dirty="0" err="1"/>
              <a:t>dashboardu</a:t>
            </a:r>
            <a:endParaRPr lang="cs-CZ" dirty="0"/>
          </a:p>
        </p:txBody>
      </p:sp>
      <p:grpSp>
        <p:nvGrpSpPr>
          <p:cNvPr id="5" name="Skupina 4"/>
          <p:cNvGrpSpPr/>
          <p:nvPr/>
        </p:nvGrpSpPr>
        <p:grpSpPr>
          <a:xfrm>
            <a:off x="6120057" y="974265"/>
            <a:ext cx="5018993" cy="4339478"/>
            <a:chOff x="5941932" y="1349459"/>
            <a:chExt cx="5265163" cy="455231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32" y="1349459"/>
              <a:ext cx="5153025" cy="450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Freeform 9"/>
            <p:cNvSpPr>
              <a:spLocks noEditPoints="1"/>
            </p:cNvSpPr>
            <p:nvPr/>
          </p:nvSpPr>
          <p:spPr bwMode="auto">
            <a:xfrm>
              <a:off x="6287432" y="1447253"/>
              <a:ext cx="4919663" cy="4454525"/>
            </a:xfrm>
            <a:custGeom>
              <a:avLst/>
              <a:gdLst>
                <a:gd name="T0" fmla="*/ 460 w 1312"/>
                <a:gd name="T1" fmla="*/ 166 h 1188"/>
                <a:gd name="T2" fmla="*/ 460 w 1312"/>
                <a:gd name="T3" fmla="*/ 3 h 1188"/>
                <a:gd name="T4" fmla="*/ 415 w 1312"/>
                <a:gd name="T5" fmla="*/ 130 h 1188"/>
                <a:gd name="T6" fmla="*/ 240 w 1312"/>
                <a:gd name="T7" fmla="*/ 147 h 1188"/>
                <a:gd name="T8" fmla="*/ 411 w 1312"/>
                <a:gd name="T9" fmla="*/ 174 h 1188"/>
                <a:gd name="T10" fmla="*/ 418 w 1312"/>
                <a:gd name="T11" fmla="*/ 189 h 1188"/>
                <a:gd name="T12" fmla="*/ 931 w 1312"/>
                <a:gd name="T13" fmla="*/ 272 h 1188"/>
                <a:gd name="T14" fmla="*/ 974 w 1312"/>
                <a:gd name="T15" fmla="*/ 236 h 1188"/>
                <a:gd name="T16" fmla="*/ 1012 w 1312"/>
                <a:gd name="T17" fmla="*/ 221 h 1188"/>
                <a:gd name="T18" fmla="*/ 1075 w 1312"/>
                <a:gd name="T19" fmla="*/ 207 h 1188"/>
                <a:gd name="T20" fmla="*/ 1083 w 1312"/>
                <a:gd name="T21" fmla="*/ 186 h 1188"/>
                <a:gd name="T22" fmla="*/ 1126 w 1312"/>
                <a:gd name="T23" fmla="*/ 127 h 1188"/>
                <a:gd name="T24" fmla="*/ 918 w 1312"/>
                <a:gd name="T25" fmla="*/ 64 h 1188"/>
                <a:gd name="T26" fmla="*/ 957 w 1312"/>
                <a:gd name="T27" fmla="*/ 159 h 1188"/>
                <a:gd name="T28" fmla="*/ 733 w 1312"/>
                <a:gd name="T29" fmla="*/ 253 h 1188"/>
                <a:gd name="T30" fmla="*/ 590 w 1312"/>
                <a:gd name="T31" fmla="*/ 398 h 1188"/>
                <a:gd name="T32" fmla="*/ 664 w 1312"/>
                <a:gd name="T33" fmla="*/ 368 h 1188"/>
                <a:gd name="T34" fmla="*/ 663 w 1312"/>
                <a:gd name="T35" fmla="*/ 326 h 1188"/>
                <a:gd name="T36" fmla="*/ 734 w 1312"/>
                <a:gd name="T37" fmla="*/ 319 h 1188"/>
                <a:gd name="T38" fmla="*/ 461 w 1312"/>
                <a:gd name="T39" fmla="*/ 574 h 1188"/>
                <a:gd name="T40" fmla="*/ 444 w 1312"/>
                <a:gd name="T41" fmla="*/ 591 h 1188"/>
                <a:gd name="T42" fmla="*/ 415 w 1312"/>
                <a:gd name="T43" fmla="*/ 681 h 1188"/>
                <a:gd name="T44" fmla="*/ 387 w 1312"/>
                <a:gd name="T45" fmla="*/ 724 h 1188"/>
                <a:gd name="T46" fmla="*/ 325 w 1312"/>
                <a:gd name="T47" fmla="*/ 767 h 1188"/>
                <a:gd name="T48" fmla="*/ 426 w 1312"/>
                <a:gd name="T49" fmla="*/ 732 h 1188"/>
                <a:gd name="T50" fmla="*/ 474 w 1312"/>
                <a:gd name="T51" fmla="*/ 656 h 1188"/>
                <a:gd name="T52" fmla="*/ 387 w 1312"/>
                <a:gd name="T53" fmla="*/ 612 h 1188"/>
                <a:gd name="T54" fmla="*/ 1021 w 1312"/>
                <a:gd name="T55" fmla="*/ 537 h 1188"/>
                <a:gd name="T56" fmla="*/ 994 w 1312"/>
                <a:gd name="T57" fmla="*/ 621 h 1188"/>
                <a:gd name="T58" fmla="*/ 926 w 1312"/>
                <a:gd name="T59" fmla="*/ 611 h 1188"/>
                <a:gd name="T60" fmla="*/ 884 w 1312"/>
                <a:gd name="T61" fmla="*/ 685 h 1188"/>
                <a:gd name="T62" fmla="*/ 1017 w 1312"/>
                <a:gd name="T63" fmla="*/ 691 h 1188"/>
                <a:gd name="T64" fmla="*/ 982 w 1312"/>
                <a:gd name="T65" fmla="*/ 671 h 1188"/>
                <a:gd name="T66" fmla="*/ 32 w 1312"/>
                <a:gd name="T67" fmla="*/ 530 h 1188"/>
                <a:gd name="T68" fmla="*/ 39 w 1312"/>
                <a:gd name="T69" fmla="*/ 477 h 1188"/>
                <a:gd name="T70" fmla="*/ 46 w 1312"/>
                <a:gd name="T71" fmla="*/ 414 h 1188"/>
                <a:gd name="T72" fmla="*/ 96 w 1312"/>
                <a:gd name="T73" fmla="*/ 533 h 1188"/>
                <a:gd name="T74" fmla="*/ 17 w 1312"/>
                <a:gd name="T75" fmla="*/ 939 h 1188"/>
                <a:gd name="T76" fmla="*/ 56 w 1312"/>
                <a:gd name="T77" fmla="*/ 812 h 1188"/>
                <a:gd name="T78" fmla="*/ 1172 w 1312"/>
                <a:gd name="T79" fmla="*/ 845 h 1188"/>
                <a:gd name="T80" fmla="*/ 1235 w 1312"/>
                <a:gd name="T81" fmla="*/ 813 h 1188"/>
                <a:gd name="T82" fmla="*/ 1266 w 1312"/>
                <a:gd name="T83" fmla="*/ 793 h 1188"/>
                <a:gd name="T84" fmla="*/ 1253 w 1312"/>
                <a:gd name="T85" fmla="*/ 761 h 1188"/>
                <a:gd name="T86" fmla="*/ 1192 w 1312"/>
                <a:gd name="T87" fmla="*/ 353 h 1188"/>
                <a:gd name="T88" fmla="*/ 1271 w 1312"/>
                <a:gd name="T89" fmla="*/ 323 h 1188"/>
                <a:gd name="T90" fmla="*/ 568 w 1312"/>
                <a:gd name="T91" fmla="*/ 1176 h 1188"/>
                <a:gd name="T92" fmla="*/ 530 w 1312"/>
                <a:gd name="T93" fmla="*/ 1118 h 1188"/>
                <a:gd name="T94" fmla="*/ 574 w 1312"/>
                <a:gd name="T95" fmla="*/ 1112 h 1188"/>
                <a:gd name="T96" fmla="*/ 527 w 1312"/>
                <a:gd name="T97" fmla="*/ 1070 h 1188"/>
                <a:gd name="T98" fmla="*/ 528 w 1312"/>
                <a:gd name="T99" fmla="*/ 1100 h 1188"/>
                <a:gd name="T100" fmla="*/ 661 w 1312"/>
                <a:gd name="T101" fmla="*/ 1003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12" h="1188">
                  <a:moveTo>
                    <a:pt x="368" y="206"/>
                  </a:moveTo>
                  <a:cubicBezTo>
                    <a:pt x="381" y="203"/>
                    <a:pt x="391" y="201"/>
                    <a:pt x="403" y="206"/>
                  </a:cubicBezTo>
                  <a:cubicBezTo>
                    <a:pt x="411" y="209"/>
                    <a:pt x="419" y="214"/>
                    <a:pt x="427" y="217"/>
                  </a:cubicBezTo>
                  <a:cubicBezTo>
                    <a:pt x="438" y="220"/>
                    <a:pt x="455" y="223"/>
                    <a:pt x="463" y="212"/>
                  </a:cubicBezTo>
                  <a:cubicBezTo>
                    <a:pt x="473" y="199"/>
                    <a:pt x="461" y="180"/>
                    <a:pt x="460" y="166"/>
                  </a:cubicBezTo>
                  <a:cubicBezTo>
                    <a:pt x="459" y="154"/>
                    <a:pt x="470" y="149"/>
                    <a:pt x="477" y="141"/>
                  </a:cubicBezTo>
                  <a:cubicBezTo>
                    <a:pt x="483" y="134"/>
                    <a:pt x="489" y="127"/>
                    <a:pt x="493" y="119"/>
                  </a:cubicBezTo>
                  <a:cubicBezTo>
                    <a:pt x="502" y="102"/>
                    <a:pt x="506" y="83"/>
                    <a:pt x="505" y="65"/>
                  </a:cubicBezTo>
                  <a:cubicBezTo>
                    <a:pt x="504" y="58"/>
                    <a:pt x="500" y="55"/>
                    <a:pt x="495" y="53"/>
                  </a:cubicBezTo>
                  <a:cubicBezTo>
                    <a:pt x="489" y="32"/>
                    <a:pt x="475" y="11"/>
                    <a:pt x="460" y="3"/>
                  </a:cubicBezTo>
                  <a:cubicBezTo>
                    <a:pt x="453" y="0"/>
                    <a:pt x="447" y="7"/>
                    <a:pt x="450" y="13"/>
                  </a:cubicBezTo>
                  <a:cubicBezTo>
                    <a:pt x="457" y="29"/>
                    <a:pt x="463" y="43"/>
                    <a:pt x="463" y="61"/>
                  </a:cubicBezTo>
                  <a:cubicBezTo>
                    <a:pt x="464" y="72"/>
                    <a:pt x="460" y="82"/>
                    <a:pt x="459" y="93"/>
                  </a:cubicBezTo>
                  <a:cubicBezTo>
                    <a:pt x="454" y="98"/>
                    <a:pt x="448" y="103"/>
                    <a:pt x="442" y="107"/>
                  </a:cubicBezTo>
                  <a:cubicBezTo>
                    <a:pt x="432" y="114"/>
                    <a:pt x="422" y="121"/>
                    <a:pt x="415" y="130"/>
                  </a:cubicBezTo>
                  <a:cubicBezTo>
                    <a:pt x="391" y="124"/>
                    <a:pt x="365" y="135"/>
                    <a:pt x="341" y="140"/>
                  </a:cubicBezTo>
                  <a:cubicBezTo>
                    <a:pt x="323" y="143"/>
                    <a:pt x="305" y="144"/>
                    <a:pt x="287" y="140"/>
                  </a:cubicBezTo>
                  <a:cubicBezTo>
                    <a:pt x="270" y="137"/>
                    <a:pt x="257" y="128"/>
                    <a:pt x="242" y="121"/>
                  </a:cubicBezTo>
                  <a:cubicBezTo>
                    <a:pt x="236" y="119"/>
                    <a:pt x="231" y="123"/>
                    <a:pt x="232" y="129"/>
                  </a:cubicBezTo>
                  <a:cubicBezTo>
                    <a:pt x="233" y="135"/>
                    <a:pt x="236" y="142"/>
                    <a:pt x="240" y="147"/>
                  </a:cubicBezTo>
                  <a:cubicBezTo>
                    <a:pt x="239" y="146"/>
                    <a:pt x="238" y="145"/>
                    <a:pt x="236" y="144"/>
                  </a:cubicBezTo>
                  <a:cubicBezTo>
                    <a:pt x="234" y="141"/>
                    <a:pt x="228" y="143"/>
                    <a:pt x="229" y="147"/>
                  </a:cubicBezTo>
                  <a:cubicBezTo>
                    <a:pt x="232" y="185"/>
                    <a:pt x="266" y="208"/>
                    <a:pt x="301" y="212"/>
                  </a:cubicBezTo>
                  <a:cubicBezTo>
                    <a:pt x="324" y="215"/>
                    <a:pt x="345" y="210"/>
                    <a:pt x="368" y="206"/>
                  </a:cubicBezTo>
                  <a:close/>
                  <a:moveTo>
                    <a:pt x="411" y="174"/>
                  </a:moveTo>
                  <a:cubicBezTo>
                    <a:pt x="418" y="179"/>
                    <a:pt x="430" y="177"/>
                    <a:pt x="437" y="170"/>
                  </a:cubicBezTo>
                  <a:cubicBezTo>
                    <a:pt x="438" y="175"/>
                    <a:pt x="440" y="180"/>
                    <a:pt x="441" y="185"/>
                  </a:cubicBezTo>
                  <a:cubicBezTo>
                    <a:pt x="441" y="187"/>
                    <a:pt x="442" y="189"/>
                    <a:pt x="442" y="191"/>
                  </a:cubicBezTo>
                  <a:cubicBezTo>
                    <a:pt x="444" y="201"/>
                    <a:pt x="444" y="203"/>
                    <a:pt x="443" y="199"/>
                  </a:cubicBezTo>
                  <a:cubicBezTo>
                    <a:pt x="439" y="203"/>
                    <a:pt x="422" y="192"/>
                    <a:pt x="418" y="189"/>
                  </a:cubicBezTo>
                  <a:cubicBezTo>
                    <a:pt x="408" y="184"/>
                    <a:pt x="399" y="175"/>
                    <a:pt x="388" y="170"/>
                  </a:cubicBezTo>
                  <a:cubicBezTo>
                    <a:pt x="397" y="169"/>
                    <a:pt x="405" y="169"/>
                    <a:pt x="411" y="174"/>
                  </a:cubicBezTo>
                  <a:close/>
                  <a:moveTo>
                    <a:pt x="1075" y="207"/>
                  </a:moveTo>
                  <a:cubicBezTo>
                    <a:pt x="1078" y="269"/>
                    <a:pt x="972" y="322"/>
                    <a:pt x="924" y="283"/>
                  </a:cubicBezTo>
                  <a:cubicBezTo>
                    <a:pt x="919" y="279"/>
                    <a:pt x="925" y="271"/>
                    <a:pt x="931" y="272"/>
                  </a:cubicBezTo>
                  <a:cubicBezTo>
                    <a:pt x="946" y="276"/>
                    <a:pt x="964" y="274"/>
                    <a:pt x="980" y="267"/>
                  </a:cubicBezTo>
                  <a:cubicBezTo>
                    <a:pt x="950" y="271"/>
                    <a:pt x="915" y="254"/>
                    <a:pt x="900" y="230"/>
                  </a:cubicBezTo>
                  <a:cubicBezTo>
                    <a:pt x="896" y="224"/>
                    <a:pt x="903" y="217"/>
                    <a:pt x="909" y="221"/>
                  </a:cubicBezTo>
                  <a:cubicBezTo>
                    <a:pt x="924" y="232"/>
                    <a:pt x="943" y="240"/>
                    <a:pt x="963" y="238"/>
                  </a:cubicBezTo>
                  <a:cubicBezTo>
                    <a:pt x="967" y="237"/>
                    <a:pt x="971" y="237"/>
                    <a:pt x="974" y="236"/>
                  </a:cubicBezTo>
                  <a:cubicBezTo>
                    <a:pt x="972" y="232"/>
                    <a:pt x="969" y="228"/>
                    <a:pt x="967" y="223"/>
                  </a:cubicBezTo>
                  <a:cubicBezTo>
                    <a:pt x="966" y="221"/>
                    <a:pt x="967" y="218"/>
                    <a:pt x="969" y="217"/>
                  </a:cubicBezTo>
                  <a:cubicBezTo>
                    <a:pt x="977" y="209"/>
                    <a:pt x="991" y="214"/>
                    <a:pt x="999" y="219"/>
                  </a:cubicBezTo>
                  <a:cubicBezTo>
                    <a:pt x="1000" y="220"/>
                    <a:pt x="1003" y="222"/>
                    <a:pt x="1005" y="223"/>
                  </a:cubicBezTo>
                  <a:cubicBezTo>
                    <a:pt x="1007" y="222"/>
                    <a:pt x="1010" y="222"/>
                    <a:pt x="1012" y="221"/>
                  </a:cubicBezTo>
                  <a:cubicBezTo>
                    <a:pt x="1015" y="220"/>
                    <a:pt x="1018" y="220"/>
                    <a:pt x="1020" y="222"/>
                  </a:cubicBezTo>
                  <a:cubicBezTo>
                    <a:pt x="1025" y="221"/>
                    <a:pt x="1029" y="223"/>
                    <a:pt x="1032" y="226"/>
                  </a:cubicBezTo>
                  <a:cubicBezTo>
                    <a:pt x="1036" y="217"/>
                    <a:pt x="1038" y="207"/>
                    <a:pt x="1044" y="198"/>
                  </a:cubicBezTo>
                  <a:cubicBezTo>
                    <a:pt x="1048" y="192"/>
                    <a:pt x="1055" y="189"/>
                    <a:pt x="1063" y="191"/>
                  </a:cubicBezTo>
                  <a:cubicBezTo>
                    <a:pt x="1070" y="193"/>
                    <a:pt x="1074" y="199"/>
                    <a:pt x="1075" y="207"/>
                  </a:cubicBezTo>
                  <a:close/>
                  <a:moveTo>
                    <a:pt x="1126" y="127"/>
                  </a:moveTo>
                  <a:cubicBezTo>
                    <a:pt x="1121" y="136"/>
                    <a:pt x="1113" y="142"/>
                    <a:pt x="1105" y="144"/>
                  </a:cubicBezTo>
                  <a:cubicBezTo>
                    <a:pt x="1104" y="145"/>
                    <a:pt x="1103" y="145"/>
                    <a:pt x="1103" y="146"/>
                  </a:cubicBezTo>
                  <a:cubicBezTo>
                    <a:pt x="1099" y="150"/>
                    <a:pt x="1097" y="154"/>
                    <a:pt x="1094" y="157"/>
                  </a:cubicBezTo>
                  <a:cubicBezTo>
                    <a:pt x="1091" y="167"/>
                    <a:pt x="1092" y="178"/>
                    <a:pt x="1083" y="186"/>
                  </a:cubicBezTo>
                  <a:cubicBezTo>
                    <a:pt x="1077" y="192"/>
                    <a:pt x="1068" y="184"/>
                    <a:pt x="1072" y="177"/>
                  </a:cubicBezTo>
                  <a:cubicBezTo>
                    <a:pt x="1075" y="171"/>
                    <a:pt x="1071" y="159"/>
                    <a:pt x="1070" y="153"/>
                  </a:cubicBezTo>
                  <a:cubicBezTo>
                    <a:pt x="1069" y="149"/>
                    <a:pt x="1068" y="142"/>
                    <a:pt x="1071" y="135"/>
                  </a:cubicBezTo>
                  <a:cubicBezTo>
                    <a:pt x="1077" y="121"/>
                    <a:pt x="1090" y="112"/>
                    <a:pt x="1102" y="104"/>
                  </a:cubicBezTo>
                  <a:cubicBezTo>
                    <a:pt x="1117" y="94"/>
                    <a:pt x="1134" y="113"/>
                    <a:pt x="1126" y="127"/>
                  </a:cubicBezTo>
                  <a:close/>
                  <a:moveTo>
                    <a:pt x="871" y="172"/>
                  </a:moveTo>
                  <a:cubicBezTo>
                    <a:pt x="864" y="169"/>
                    <a:pt x="865" y="158"/>
                    <a:pt x="871" y="154"/>
                  </a:cubicBezTo>
                  <a:cubicBezTo>
                    <a:pt x="887" y="146"/>
                    <a:pt x="903" y="145"/>
                    <a:pt x="913" y="127"/>
                  </a:cubicBezTo>
                  <a:cubicBezTo>
                    <a:pt x="923" y="109"/>
                    <a:pt x="916" y="87"/>
                    <a:pt x="910" y="69"/>
                  </a:cubicBezTo>
                  <a:cubicBezTo>
                    <a:pt x="909" y="64"/>
                    <a:pt x="915" y="61"/>
                    <a:pt x="918" y="64"/>
                  </a:cubicBezTo>
                  <a:cubicBezTo>
                    <a:pt x="926" y="72"/>
                    <a:pt x="933" y="82"/>
                    <a:pt x="937" y="92"/>
                  </a:cubicBezTo>
                  <a:cubicBezTo>
                    <a:pt x="938" y="92"/>
                    <a:pt x="939" y="91"/>
                    <a:pt x="940" y="92"/>
                  </a:cubicBezTo>
                  <a:cubicBezTo>
                    <a:pt x="951" y="94"/>
                    <a:pt x="960" y="103"/>
                    <a:pt x="967" y="112"/>
                  </a:cubicBezTo>
                  <a:cubicBezTo>
                    <a:pt x="975" y="122"/>
                    <a:pt x="985" y="134"/>
                    <a:pt x="985" y="147"/>
                  </a:cubicBezTo>
                  <a:cubicBezTo>
                    <a:pt x="985" y="160"/>
                    <a:pt x="966" y="170"/>
                    <a:pt x="957" y="159"/>
                  </a:cubicBezTo>
                  <a:cubicBezTo>
                    <a:pt x="949" y="149"/>
                    <a:pt x="948" y="137"/>
                    <a:pt x="943" y="126"/>
                  </a:cubicBezTo>
                  <a:cubicBezTo>
                    <a:pt x="942" y="124"/>
                    <a:pt x="942" y="122"/>
                    <a:pt x="941" y="120"/>
                  </a:cubicBezTo>
                  <a:cubicBezTo>
                    <a:pt x="940" y="126"/>
                    <a:pt x="938" y="133"/>
                    <a:pt x="935" y="140"/>
                  </a:cubicBezTo>
                  <a:cubicBezTo>
                    <a:pt x="924" y="162"/>
                    <a:pt x="896" y="182"/>
                    <a:pt x="871" y="172"/>
                  </a:cubicBezTo>
                  <a:close/>
                  <a:moveTo>
                    <a:pt x="733" y="253"/>
                  </a:moveTo>
                  <a:cubicBezTo>
                    <a:pt x="761" y="288"/>
                    <a:pt x="778" y="327"/>
                    <a:pt x="759" y="371"/>
                  </a:cubicBezTo>
                  <a:cubicBezTo>
                    <a:pt x="743" y="407"/>
                    <a:pt x="694" y="447"/>
                    <a:pt x="653" y="432"/>
                  </a:cubicBezTo>
                  <a:cubicBezTo>
                    <a:pt x="649" y="431"/>
                    <a:pt x="646" y="427"/>
                    <a:pt x="645" y="423"/>
                  </a:cubicBezTo>
                  <a:cubicBezTo>
                    <a:pt x="623" y="426"/>
                    <a:pt x="598" y="421"/>
                    <a:pt x="584" y="408"/>
                  </a:cubicBezTo>
                  <a:cubicBezTo>
                    <a:pt x="578" y="404"/>
                    <a:pt x="584" y="397"/>
                    <a:pt x="590" y="398"/>
                  </a:cubicBezTo>
                  <a:cubicBezTo>
                    <a:pt x="607" y="401"/>
                    <a:pt x="623" y="402"/>
                    <a:pt x="640" y="396"/>
                  </a:cubicBezTo>
                  <a:cubicBezTo>
                    <a:pt x="640" y="389"/>
                    <a:pt x="641" y="381"/>
                    <a:pt x="640" y="375"/>
                  </a:cubicBezTo>
                  <a:cubicBezTo>
                    <a:pt x="638" y="361"/>
                    <a:pt x="632" y="350"/>
                    <a:pt x="625" y="338"/>
                  </a:cubicBezTo>
                  <a:cubicBezTo>
                    <a:pt x="621" y="333"/>
                    <a:pt x="628" y="326"/>
                    <a:pt x="634" y="329"/>
                  </a:cubicBezTo>
                  <a:cubicBezTo>
                    <a:pt x="648" y="338"/>
                    <a:pt x="658" y="352"/>
                    <a:pt x="664" y="368"/>
                  </a:cubicBezTo>
                  <a:cubicBezTo>
                    <a:pt x="665" y="370"/>
                    <a:pt x="666" y="373"/>
                    <a:pt x="666" y="375"/>
                  </a:cubicBezTo>
                  <a:cubicBezTo>
                    <a:pt x="669" y="373"/>
                    <a:pt x="671" y="372"/>
                    <a:pt x="673" y="370"/>
                  </a:cubicBezTo>
                  <a:cubicBezTo>
                    <a:pt x="673" y="368"/>
                    <a:pt x="673" y="367"/>
                    <a:pt x="673" y="366"/>
                  </a:cubicBezTo>
                  <a:cubicBezTo>
                    <a:pt x="670" y="355"/>
                    <a:pt x="664" y="344"/>
                    <a:pt x="655" y="336"/>
                  </a:cubicBezTo>
                  <a:cubicBezTo>
                    <a:pt x="650" y="331"/>
                    <a:pt x="657" y="322"/>
                    <a:pt x="663" y="326"/>
                  </a:cubicBezTo>
                  <a:cubicBezTo>
                    <a:pt x="675" y="332"/>
                    <a:pt x="684" y="341"/>
                    <a:pt x="690" y="353"/>
                  </a:cubicBezTo>
                  <a:cubicBezTo>
                    <a:pt x="698" y="343"/>
                    <a:pt x="705" y="332"/>
                    <a:pt x="708" y="319"/>
                  </a:cubicBezTo>
                  <a:cubicBezTo>
                    <a:pt x="715" y="288"/>
                    <a:pt x="700" y="258"/>
                    <a:pt x="677" y="239"/>
                  </a:cubicBezTo>
                  <a:cubicBezTo>
                    <a:pt x="672" y="235"/>
                    <a:pt x="678" y="230"/>
                    <a:pt x="682" y="232"/>
                  </a:cubicBezTo>
                  <a:cubicBezTo>
                    <a:pt x="717" y="247"/>
                    <a:pt x="737" y="281"/>
                    <a:pt x="734" y="319"/>
                  </a:cubicBezTo>
                  <a:cubicBezTo>
                    <a:pt x="732" y="340"/>
                    <a:pt x="720" y="367"/>
                    <a:pt x="703" y="386"/>
                  </a:cubicBezTo>
                  <a:cubicBezTo>
                    <a:pt x="714" y="378"/>
                    <a:pt x="723" y="369"/>
                    <a:pt x="729" y="357"/>
                  </a:cubicBezTo>
                  <a:cubicBezTo>
                    <a:pt x="749" y="324"/>
                    <a:pt x="738" y="291"/>
                    <a:pt x="726" y="257"/>
                  </a:cubicBezTo>
                  <a:cubicBezTo>
                    <a:pt x="724" y="253"/>
                    <a:pt x="730" y="249"/>
                    <a:pt x="733" y="253"/>
                  </a:cubicBezTo>
                  <a:close/>
                  <a:moveTo>
                    <a:pt x="461" y="574"/>
                  </a:moveTo>
                  <a:cubicBezTo>
                    <a:pt x="456" y="565"/>
                    <a:pt x="450" y="556"/>
                    <a:pt x="443" y="549"/>
                  </a:cubicBezTo>
                  <a:cubicBezTo>
                    <a:pt x="439" y="544"/>
                    <a:pt x="431" y="549"/>
                    <a:pt x="433" y="554"/>
                  </a:cubicBezTo>
                  <a:cubicBezTo>
                    <a:pt x="437" y="563"/>
                    <a:pt x="440" y="573"/>
                    <a:pt x="442" y="582"/>
                  </a:cubicBezTo>
                  <a:cubicBezTo>
                    <a:pt x="441" y="585"/>
                    <a:pt x="442" y="588"/>
                    <a:pt x="444" y="591"/>
                  </a:cubicBezTo>
                  <a:cubicBezTo>
                    <a:pt x="444" y="591"/>
                    <a:pt x="444" y="591"/>
                    <a:pt x="444" y="591"/>
                  </a:cubicBezTo>
                  <a:cubicBezTo>
                    <a:pt x="447" y="606"/>
                    <a:pt x="448" y="621"/>
                    <a:pt x="445" y="636"/>
                  </a:cubicBezTo>
                  <a:cubicBezTo>
                    <a:pt x="443" y="648"/>
                    <a:pt x="438" y="659"/>
                    <a:pt x="430" y="668"/>
                  </a:cubicBezTo>
                  <a:cubicBezTo>
                    <a:pt x="421" y="660"/>
                    <a:pt x="410" y="655"/>
                    <a:pt x="398" y="651"/>
                  </a:cubicBezTo>
                  <a:cubicBezTo>
                    <a:pt x="391" y="649"/>
                    <a:pt x="387" y="659"/>
                    <a:pt x="393" y="663"/>
                  </a:cubicBezTo>
                  <a:cubicBezTo>
                    <a:pt x="401" y="668"/>
                    <a:pt x="409" y="673"/>
                    <a:pt x="415" y="681"/>
                  </a:cubicBezTo>
                  <a:cubicBezTo>
                    <a:pt x="413" y="682"/>
                    <a:pt x="412" y="683"/>
                    <a:pt x="411" y="684"/>
                  </a:cubicBezTo>
                  <a:cubicBezTo>
                    <a:pt x="399" y="671"/>
                    <a:pt x="383" y="663"/>
                    <a:pt x="367" y="667"/>
                  </a:cubicBezTo>
                  <a:cubicBezTo>
                    <a:pt x="363" y="668"/>
                    <a:pt x="361" y="674"/>
                    <a:pt x="365" y="677"/>
                  </a:cubicBezTo>
                  <a:cubicBezTo>
                    <a:pt x="374" y="685"/>
                    <a:pt x="382" y="691"/>
                    <a:pt x="387" y="703"/>
                  </a:cubicBezTo>
                  <a:cubicBezTo>
                    <a:pt x="390" y="711"/>
                    <a:pt x="389" y="718"/>
                    <a:pt x="387" y="724"/>
                  </a:cubicBezTo>
                  <a:cubicBezTo>
                    <a:pt x="380" y="729"/>
                    <a:pt x="374" y="733"/>
                    <a:pt x="366" y="735"/>
                  </a:cubicBezTo>
                  <a:cubicBezTo>
                    <a:pt x="351" y="741"/>
                    <a:pt x="334" y="741"/>
                    <a:pt x="319" y="744"/>
                  </a:cubicBezTo>
                  <a:cubicBezTo>
                    <a:pt x="312" y="746"/>
                    <a:pt x="313" y="755"/>
                    <a:pt x="319" y="757"/>
                  </a:cubicBezTo>
                  <a:cubicBezTo>
                    <a:pt x="326" y="759"/>
                    <a:pt x="335" y="761"/>
                    <a:pt x="345" y="762"/>
                  </a:cubicBezTo>
                  <a:cubicBezTo>
                    <a:pt x="338" y="764"/>
                    <a:pt x="331" y="765"/>
                    <a:pt x="325" y="767"/>
                  </a:cubicBezTo>
                  <a:cubicBezTo>
                    <a:pt x="318" y="768"/>
                    <a:pt x="320" y="778"/>
                    <a:pt x="327" y="778"/>
                  </a:cubicBezTo>
                  <a:cubicBezTo>
                    <a:pt x="381" y="782"/>
                    <a:pt x="453" y="763"/>
                    <a:pt x="485" y="715"/>
                  </a:cubicBezTo>
                  <a:cubicBezTo>
                    <a:pt x="515" y="673"/>
                    <a:pt x="512" y="599"/>
                    <a:pt x="461" y="574"/>
                  </a:cubicBezTo>
                  <a:close/>
                  <a:moveTo>
                    <a:pt x="454" y="710"/>
                  </a:moveTo>
                  <a:cubicBezTo>
                    <a:pt x="446" y="719"/>
                    <a:pt x="436" y="726"/>
                    <a:pt x="426" y="732"/>
                  </a:cubicBezTo>
                  <a:cubicBezTo>
                    <a:pt x="427" y="726"/>
                    <a:pt x="426" y="720"/>
                    <a:pt x="425" y="714"/>
                  </a:cubicBezTo>
                  <a:cubicBezTo>
                    <a:pt x="427" y="714"/>
                    <a:pt x="429" y="713"/>
                    <a:pt x="431" y="713"/>
                  </a:cubicBezTo>
                  <a:cubicBezTo>
                    <a:pt x="434" y="713"/>
                    <a:pt x="436" y="712"/>
                    <a:pt x="438" y="710"/>
                  </a:cubicBezTo>
                  <a:cubicBezTo>
                    <a:pt x="439" y="709"/>
                    <a:pt x="440" y="708"/>
                    <a:pt x="440" y="707"/>
                  </a:cubicBezTo>
                  <a:cubicBezTo>
                    <a:pt x="457" y="695"/>
                    <a:pt x="470" y="671"/>
                    <a:pt x="474" y="656"/>
                  </a:cubicBezTo>
                  <a:cubicBezTo>
                    <a:pt x="474" y="676"/>
                    <a:pt x="467" y="695"/>
                    <a:pt x="454" y="710"/>
                  </a:cubicBezTo>
                  <a:close/>
                  <a:moveTo>
                    <a:pt x="360" y="629"/>
                  </a:moveTo>
                  <a:cubicBezTo>
                    <a:pt x="364" y="621"/>
                    <a:pt x="367" y="609"/>
                    <a:pt x="365" y="600"/>
                  </a:cubicBezTo>
                  <a:cubicBezTo>
                    <a:pt x="364" y="595"/>
                    <a:pt x="372" y="589"/>
                    <a:pt x="376" y="594"/>
                  </a:cubicBezTo>
                  <a:cubicBezTo>
                    <a:pt x="381" y="600"/>
                    <a:pt x="385" y="605"/>
                    <a:pt x="387" y="612"/>
                  </a:cubicBezTo>
                  <a:cubicBezTo>
                    <a:pt x="389" y="620"/>
                    <a:pt x="389" y="629"/>
                    <a:pt x="388" y="637"/>
                  </a:cubicBezTo>
                  <a:cubicBezTo>
                    <a:pt x="384" y="652"/>
                    <a:pt x="371" y="673"/>
                    <a:pt x="353" y="667"/>
                  </a:cubicBezTo>
                  <a:cubicBezTo>
                    <a:pt x="349" y="666"/>
                    <a:pt x="345" y="661"/>
                    <a:pt x="345" y="656"/>
                  </a:cubicBezTo>
                  <a:cubicBezTo>
                    <a:pt x="346" y="645"/>
                    <a:pt x="356" y="639"/>
                    <a:pt x="360" y="629"/>
                  </a:cubicBezTo>
                  <a:close/>
                  <a:moveTo>
                    <a:pt x="1021" y="537"/>
                  </a:moveTo>
                  <a:cubicBezTo>
                    <a:pt x="1024" y="543"/>
                    <a:pt x="1026" y="550"/>
                    <a:pt x="1028" y="557"/>
                  </a:cubicBezTo>
                  <a:cubicBezTo>
                    <a:pt x="1019" y="532"/>
                    <a:pt x="1004" y="509"/>
                    <a:pt x="983" y="497"/>
                  </a:cubicBezTo>
                  <a:cubicBezTo>
                    <a:pt x="979" y="494"/>
                    <a:pt x="975" y="499"/>
                    <a:pt x="977" y="503"/>
                  </a:cubicBezTo>
                  <a:cubicBezTo>
                    <a:pt x="988" y="528"/>
                    <a:pt x="1001" y="551"/>
                    <a:pt x="1003" y="580"/>
                  </a:cubicBezTo>
                  <a:cubicBezTo>
                    <a:pt x="1004" y="595"/>
                    <a:pt x="1000" y="609"/>
                    <a:pt x="994" y="621"/>
                  </a:cubicBezTo>
                  <a:cubicBezTo>
                    <a:pt x="982" y="606"/>
                    <a:pt x="962" y="597"/>
                    <a:pt x="946" y="590"/>
                  </a:cubicBezTo>
                  <a:cubicBezTo>
                    <a:pt x="939" y="588"/>
                    <a:pt x="933" y="598"/>
                    <a:pt x="939" y="603"/>
                  </a:cubicBezTo>
                  <a:cubicBezTo>
                    <a:pt x="942" y="606"/>
                    <a:pt x="945" y="608"/>
                    <a:pt x="948" y="611"/>
                  </a:cubicBezTo>
                  <a:cubicBezTo>
                    <a:pt x="945" y="609"/>
                    <a:pt x="942" y="606"/>
                    <a:pt x="939" y="604"/>
                  </a:cubicBezTo>
                  <a:cubicBezTo>
                    <a:pt x="933" y="599"/>
                    <a:pt x="924" y="603"/>
                    <a:pt x="926" y="611"/>
                  </a:cubicBezTo>
                  <a:cubicBezTo>
                    <a:pt x="928" y="623"/>
                    <a:pt x="937" y="629"/>
                    <a:pt x="941" y="639"/>
                  </a:cubicBezTo>
                  <a:cubicBezTo>
                    <a:pt x="945" y="649"/>
                    <a:pt x="942" y="659"/>
                    <a:pt x="938" y="669"/>
                  </a:cubicBezTo>
                  <a:cubicBezTo>
                    <a:pt x="938" y="669"/>
                    <a:pt x="938" y="670"/>
                    <a:pt x="938" y="671"/>
                  </a:cubicBezTo>
                  <a:cubicBezTo>
                    <a:pt x="923" y="677"/>
                    <a:pt x="906" y="677"/>
                    <a:pt x="890" y="674"/>
                  </a:cubicBezTo>
                  <a:cubicBezTo>
                    <a:pt x="885" y="673"/>
                    <a:pt x="879" y="680"/>
                    <a:pt x="884" y="685"/>
                  </a:cubicBezTo>
                  <a:cubicBezTo>
                    <a:pt x="889" y="690"/>
                    <a:pt x="895" y="693"/>
                    <a:pt x="901" y="696"/>
                  </a:cubicBezTo>
                  <a:cubicBezTo>
                    <a:pt x="894" y="696"/>
                    <a:pt x="886" y="696"/>
                    <a:pt x="878" y="697"/>
                  </a:cubicBezTo>
                  <a:cubicBezTo>
                    <a:pt x="873" y="698"/>
                    <a:pt x="870" y="705"/>
                    <a:pt x="875" y="708"/>
                  </a:cubicBezTo>
                  <a:cubicBezTo>
                    <a:pt x="908" y="727"/>
                    <a:pt x="953" y="727"/>
                    <a:pt x="987" y="712"/>
                  </a:cubicBezTo>
                  <a:cubicBezTo>
                    <a:pt x="997" y="707"/>
                    <a:pt x="1007" y="700"/>
                    <a:pt x="1017" y="691"/>
                  </a:cubicBezTo>
                  <a:cubicBezTo>
                    <a:pt x="1035" y="681"/>
                    <a:pt x="1048" y="657"/>
                    <a:pt x="1052" y="637"/>
                  </a:cubicBezTo>
                  <a:cubicBezTo>
                    <a:pt x="1061" y="600"/>
                    <a:pt x="1048" y="564"/>
                    <a:pt x="1028" y="533"/>
                  </a:cubicBezTo>
                  <a:cubicBezTo>
                    <a:pt x="1025" y="528"/>
                    <a:pt x="1018" y="532"/>
                    <a:pt x="1021" y="537"/>
                  </a:cubicBezTo>
                  <a:close/>
                  <a:moveTo>
                    <a:pt x="975" y="679"/>
                  </a:moveTo>
                  <a:cubicBezTo>
                    <a:pt x="978" y="677"/>
                    <a:pt x="980" y="674"/>
                    <a:pt x="982" y="671"/>
                  </a:cubicBezTo>
                  <a:cubicBezTo>
                    <a:pt x="983" y="671"/>
                    <a:pt x="984" y="671"/>
                    <a:pt x="985" y="671"/>
                  </a:cubicBezTo>
                  <a:cubicBezTo>
                    <a:pt x="982" y="674"/>
                    <a:pt x="979" y="677"/>
                    <a:pt x="975" y="679"/>
                  </a:cubicBezTo>
                  <a:close/>
                  <a:moveTo>
                    <a:pt x="7" y="550"/>
                  </a:moveTo>
                  <a:cubicBezTo>
                    <a:pt x="0" y="549"/>
                    <a:pt x="1" y="540"/>
                    <a:pt x="7" y="537"/>
                  </a:cubicBezTo>
                  <a:cubicBezTo>
                    <a:pt x="15" y="534"/>
                    <a:pt x="24" y="532"/>
                    <a:pt x="32" y="530"/>
                  </a:cubicBezTo>
                  <a:cubicBezTo>
                    <a:pt x="39" y="528"/>
                    <a:pt x="53" y="528"/>
                    <a:pt x="59" y="525"/>
                  </a:cubicBezTo>
                  <a:cubicBezTo>
                    <a:pt x="62" y="525"/>
                    <a:pt x="64" y="524"/>
                    <a:pt x="64" y="521"/>
                  </a:cubicBezTo>
                  <a:cubicBezTo>
                    <a:pt x="64" y="519"/>
                    <a:pt x="64" y="516"/>
                    <a:pt x="62" y="513"/>
                  </a:cubicBezTo>
                  <a:cubicBezTo>
                    <a:pt x="60" y="508"/>
                    <a:pt x="55" y="505"/>
                    <a:pt x="49" y="503"/>
                  </a:cubicBezTo>
                  <a:cubicBezTo>
                    <a:pt x="40" y="500"/>
                    <a:pt x="31" y="486"/>
                    <a:pt x="39" y="477"/>
                  </a:cubicBezTo>
                  <a:cubicBezTo>
                    <a:pt x="43" y="470"/>
                    <a:pt x="43" y="470"/>
                    <a:pt x="44" y="463"/>
                  </a:cubicBezTo>
                  <a:cubicBezTo>
                    <a:pt x="44" y="460"/>
                    <a:pt x="43" y="458"/>
                    <a:pt x="44" y="455"/>
                  </a:cubicBezTo>
                  <a:cubicBezTo>
                    <a:pt x="45" y="452"/>
                    <a:pt x="46" y="450"/>
                    <a:pt x="48" y="448"/>
                  </a:cubicBezTo>
                  <a:cubicBezTo>
                    <a:pt x="48" y="439"/>
                    <a:pt x="48" y="430"/>
                    <a:pt x="45" y="420"/>
                  </a:cubicBezTo>
                  <a:cubicBezTo>
                    <a:pt x="45" y="418"/>
                    <a:pt x="45" y="416"/>
                    <a:pt x="46" y="414"/>
                  </a:cubicBezTo>
                  <a:cubicBezTo>
                    <a:pt x="48" y="411"/>
                    <a:pt x="52" y="410"/>
                    <a:pt x="56" y="411"/>
                  </a:cubicBezTo>
                  <a:cubicBezTo>
                    <a:pt x="65" y="413"/>
                    <a:pt x="70" y="424"/>
                    <a:pt x="73" y="432"/>
                  </a:cubicBezTo>
                  <a:cubicBezTo>
                    <a:pt x="77" y="440"/>
                    <a:pt x="79" y="448"/>
                    <a:pt x="79" y="457"/>
                  </a:cubicBezTo>
                  <a:cubicBezTo>
                    <a:pt x="81" y="464"/>
                    <a:pt x="81" y="471"/>
                    <a:pt x="78" y="479"/>
                  </a:cubicBezTo>
                  <a:cubicBezTo>
                    <a:pt x="94" y="491"/>
                    <a:pt x="103" y="512"/>
                    <a:pt x="96" y="533"/>
                  </a:cubicBezTo>
                  <a:cubicBezTo>
                    <a:pt x="91" y="548"/>
                    <a:pt x="78" y="554"/>
                    <a:pt x="63" y="555"/>
                  </a:cubicBezTo>
                  <a:cubicBezTo>
                    <a:pt x="44" y="555"/>
                    <a:pt x="25" y="554"/>
                    <a:pt x="7" y="550"/>
                  </a:cubicBezTo>
                  <a:close/>
                  <a:moveTo>
                    <a:pt x="91" y="877"/>
                  </a:moveTo>
                  <a:cubicBezTo>
                    <a:pt x="97" y="895"/>
                    <a:pt x="104" y="914"/>
                    <a:pt x="92" y="932"/>
                  </a:cubicBezTo>
                  <a:cubicBezTo>
                    <a:pt x="79" y="950"/>
                    <a:pt x="29" y="964"/>
                    <a:pt x="17" y="939"/>
                  </a:cubicBezTo>
                  <a:cubicBezTo>
                    <a:pt x="15" y="936"/>
                    <a:pt x="17" y="932"/>
                    <a:pt x="20" y="930"/>
                  </a:cubicBezTo>
                  <a:cubicBezTo>
                    <a:pt x="30" y="928"/>
                    <a:pt x="44" y="925"/>
                    <a:pt x="51" y="918"/>
                  </a:cubicBezTo>
                  <a:cubicBezTo>
                    <a:pt x="57" y="913"/>
                    <a:pt x="59" y="913"/>
                    <a:pt x="57" y="904"/>
                  </a:cubicBezTo>
                  <a:cubicBezTo>
                    <a:pt x="55" y="898"/>
                    <a:pt x="52" y="891"/>
                    <a:pt x="50" y="885"/>
                  </a:cubicBezTo>
                  <a:cubicBezTo>
                    <a:pt x="43" y="863"/>
                    <a:pt x="37" y="829"/>
                    <a:pt x="56" y="812"/>
                  </a:cubicBezTo>
                  <a:cubicBezTo>
                    <a:pt x="63" y="805"/>
                    <a:pt x="77" y="805"/>
                    <a:pt x="82" y="815"/>
                  </a:cubicBezTo>
                  <a:cubicBezTo>
                    <a:pt x="91" y="834"/>
                    <a:pt x="85" y="856"/>
                    <a:pt x="91" y="877"/>
                  </a:cubicBezTo>
                  <a:close/>
                  <a:moveTo>
                    <a:pt x="1286" y="849"/>
                  </a:moveTo>
                  <a:cubicBezTo>
                    <a:pt x="1257" y="884"/>
                    <a:pt x="1194" y="907"/>
                    <a:pt x="1157" y="869"/>
                  </a:cubicBezTo>
                  <a:cubicBezTo>
                    <a:pt x="1146" y="858"/>
                    <a:pt x="1158" y="843"/>
                    <a:pt x="1172" y="845"/>
                  </a:cubicBezTo>
                  <a:cubicBezTo>
                    <a:pt x="1199" y="848"/>
                    <a:pt x="1223" y="850"/>
                    <a:pt x="1244" y="831"/>
                  </a:cubicBezTo>
                  <a:cubicBezTo>
                    <a:pt x="1241" y="828"/>
                    <a:pt x="1239" y="825"/>
                    <a:pt x="1238" y="821"/>
                  </a:cubicBezTo>
                  <a:cubicBezTo>
                    <a:pt x="1237" y="819"/>
                    <a:pt x="1236" y="816"/>
                    <a:pt x="1235" y="814"/>
                  </a:cubicBezTo>
                  <a:cubicBezTo>
                    <a:pt x="1235" y="814"/>
                    <a:pt x="1235" y="814"/>
                    <a:pt x="1235" y="813"/>
                  </a:cubicBezTo>
                  <a:cubicBezTo>
                    <a:pt x="1235" y="813"/>
                    <a:pt x="1235" y="813"/>
                    <a:pt x="1235" y="813"/>
                  </a:cubicBezTo>
                  <a:cubicBezTo>
                    <a:pt x="1234" y="812"/>
                    <a:pt x="1234" y="811"/>
                    <a:pt x="1233" y="810"/>
                  </a:cubicBezTo>
                  <a:cubicBezTo>
                    <a:pt x="1230" y="804"/>
                    <a:pt x="1228" y="799"/>
                    <a:pt x="1228" y="793"/>
                  </a:cubicBezTo>
                  <a:cubicBezTo>
                    <a:pt x="1227" y="787"/>
                    <a:pt x="1233" y="781"/>
                    <a:pt x="1239" y="781"/>
                  </a:cubicBezTo>
                  <a:cubicBezTo>
                    <a:pt x="1249" y="782"/>
                    <a:pt x="1258" y="789"/>
                    <a:pt x="1265" y="796"/>
                  </a:cubicBezTo>
                  <a:cubicBezTo>
                    <a:pt x="1266" y="795"/>
                    <a:pt x="1266" y="794"/>
                    <a:pt x="1266" y="793"/>
                  </a:cubicBezTo>
                  <a:cubicBezTo>
                    <a:pt x="1266" y="792"/>
                    <a:pt x="1266" y="792"/>
                    <a:pt x="1266" y="792"/>
                  </a:cubicBezTo>
                  <a:cubicBezTo>
                    <a:pt x="1264" y="791"/>
                    <a:pt x="1262" y="791"/>
                    <a:pt x="1260" y="789"/>
                  </a:cubicBezTo>
                  <a:cubicBezTo>
                    <a:pt x="1257" y="785"/>
                    <a:pt x="1253" y="782"/>
                    <a:pt x="1249" y="778"/>
                  </a:cubicBezTo>
                  <a:cubicBezTo>
                    <a:pt x="1245" y="775"/>
                    <a:pt x="1245" y="769"/>
                    <a:pt x="1248" y="765"/>
                  </a:cubicBezTo>
                  <a:cubicBezTo>
                    <a:pt x="1249" y="763"/>
                    <a:pt x="1251" y="762"/>
                    <a:pt x="1253" y="761"/>
                  </a:cubicBezTo>
                  <a:cubicBezTo>
                    <a:pt x="1248" y="749"/>
                    <a:pt x="1256" y="738"/>
                    <a:pt x="1269" y="737"/>
                  </a:cubicBezTo>
                  <a:cubicBezTo>
                    <a:pt x="1294" y="735"/>
                    <a:pt x="1309" y="762"/>
                    <a:pt x="1310" y="783"/>
                  </a:cubicBezTo>
                  <a:cubicBezTo>
                    <a:pt x="1312" y="807"/>
                    <a:pt x="1301" y="830"/>
                    <a:pt x="1286" y="849"/>
                  </a:cubicBezTo>
                  <a:close/>
                  <a:moveTo>
                    <a:pt x="1189" y="373"/>
                  </a:moveTo>
                  <a:cubicBezTo>
                    <a:pt x="1184" y="368"/>
                    <a:pt x="1184" y="356"/>
                    <a:pt x="1192" y="353"/>
                  </a:cubicBezTo>
                  <a:cubicBezTo>
                    <a:pt x="1200" y="349"/>
                    <a:pt x="1209" y="350"/>
                    <a:pt x="1218" y="346"/>
                  </a:cubicBezTo>
                  <a:cubicBezTo>
                    <a:pt x="1228" y="342"/>
                    <a:pt x="1226" y="338"/>
                    <a:pt x="1224" y="328"/>
                  </a:cubicBezTo>
                  <a:cubicBezTo>
                    <a:pt x="1221" y="307"/>
                    <a:pt x="1218" y="284"/>
                    <a:pt x="1223" y="263"/>
                  </a:cubicBezTo>
                  <a:cubicBezTo>
                    <a:pt x="1228" y="243"/>
                    <a:pt x="1262" y="241"/>
                    <a:pt x="1265" y="263"/>
                  </a:cubicBezTo>
                  <a:cubicBezTo>
                    <a:pt x="1269" y="283"/>
                    <a:pt x="1268" y="303"/>
                    <a:pt x="1271" y="323"/>
                  </a:cubicBezTo>
                  <a:cubicBezTo>
                    <a:pt x="1274" y="339"/>
                    <a:pt x="1275" y="353"/>
                    <a:pt x="1265" y="367"/>
                  </a:cubicBezTo>
                  <a:cubicBezTo>
                    <a:pt x="1248" y="390"/>
                    <a:pt x="1209" y="395"/>
                    <a:pt x="1189" y="373"/>
                  </a:cubicBezTo>
                  <a:close/>
                  <a:moveTo>
                    <a:pt x="592" y="1123"/>
                  </a:moveTo>
                  <a:cubicBezTo>
                    <a:pt x="604" y="1136"/>
                    <a:pt x="603" y="1154"/>
                    <a:pt x="599" y="1171"/>
                  </a:cubicBezTo>
                  <a:cubicBezTo>
                    <a:pt x="595" y="1188"/>
                    <a:pt x="576" y="1187"/>
                    <a:pt x="568" y="1176"/>
                  </a:cubicBezTo>
                  <a:cubicBezTo>
                    <a:pt x="565" y="1179"/>
                    <a:pt x="562" y="1181"/>
                    <a:pt x="557" y="1182"/>
                  </a:cubicBezTo>
                  <a:cubicBezTo>
                    <a:pt x="545" y="1183"/>
                    <a:pt x="538" y="1174"/>
                    <a:pt x="537" y="1164"/>
                  </a:cubicBezTo>
                  <a:cubicBezTo>
                    <a:pt x="536" y="1157"/>
                    <a:pt x="535" y="1151"/>
                    <a:pt x="532" y="1146"/>
                  </a:cubicBezTo>
                  <a:cubicBezTo>
                    <a:pt x="530" y="1140"/>
                    <a:pt x="525" y="1135"/>
                    <a:pt x="524" y="1129"/>
                  </a:cubicBezTo>
                  <a:cubicBezTo>
                    <a:pt x="523" y="1125"/>
                    <a:pt x="525" y="1119"/>
                    <a:pt x="530" y="1118"/>
                  </a:cubicBezTo>
                  <a:cubicBezTo>
                    <a:pt x="534" y="1117"/>
                    <a:pt x="539" y="1118"/>
                    <a:pt x="543" y="1120"/>
                  </a:cubicBezTo>
                  <a:cubicBezTo>
                    <a:pt x="542" y="1110"/>
                    <a:pt x="547" y="1100"/>
                    <a:pt x="553" y="1092"/>
                  </a:cubicBezTo>
                  <a:cubicBezTo>
                    <a:pt x="557" y="1088"/>
                    <a:pt x="564" y="1092"/>
                    <a:pt x="564" y="1097"/>
                  </a:cubicBezTo>
                  <a:cubicBezTo>
                    <a:pt x="564" y="1100"/>
                    <a:pt x="563" y="1105"/>
                    <a:pt x="564" y="1108"/>
                  </a:cubicBezTo>
                  <a:cubicBezTo>
                    <a:pt x="567" y="1112"/>
                    <a:pt x="570" y="1111"/>
                    <a:pt x="574" y="1112"/>
                  </a:cubicBezTo>
                  <a:cubicBezTo>
                    <a:pt x="581" y="1114"/>
                    <a:pt x="587" y="1117"/>
                    <a:pt x="592" y="1123"/>
                  </a:cubicBezTo>
                  <a:close/>
                  <a:moveTo>
                    <a:pt x="528" y="1100"/>
                  </a:moveTo>
                  <a:cubicBezTo>
                    <a:pt x="522" y="1101"/>
                    <a:pt x="517" y="1100"/>
                    <a:pt x="511" y="1100"/>
                  </a:cubicBezTo>
                  <a:cubicBezTo>
                    <a:pt x="502" y="1099"/>
                    <a:pt x="501" y="1088"/>
                    <a:pt x="509" y="1085"/>
                  </a:cubicBezTo>
                  <a:cubicBezTo>
                    <a:pt x="515" y="1083"/>
                    <a:pt x="522" y="1075"/>
                    <a:pt x="527" y="1070"/>
                  </a:cubicBezTo>
                  <a:cubicBezTo>
                    <a:pt x="532" y="1065"/>
                    <a:pt x="535" y="1058"/>
                    <a:pt x="539" y="1052"/>
                  </a:cubicBezTo>
                  <a:cubicBezTo>
                    <a:pt x="544" y="1045"/>
                    <a:pt x="553" y="1041"/>
                    <a:pt x="561" y="1045"/>
                  </a:cubicBezTo>
                  <a:cubicBezTo>
                    <a:pt x="568" y="1048"/>
                    <a:pt x="574" y="1057"/>
                    <a:pt x="571" y="1065"/>
                  </a:cubicBezTo>
                  <a:cubicBezTo>
                    <a:pt x="566" y="1078"/>
                    <a:pt x="556" y="1088"/>
                    <a:pt x="545" y="1094"/>
                  </a:cubicBezTo>
                  <a:cubicBezTo>
                    <a:pt x="540" y="1097"/>
                    <a:pt x="534" y="1099"/>
                    <a:pt x="528" y="1100"/>
                  </a:cubicBezTo>
                  <a:close/>
                  <a:moveTo>
                    <a:pt x="694" y="1007"/>
                  </a:moveTo>
                  <a:cubicBezTo>
                    <a:pt x="701" y="1054"/>
                    <a:pt x="641" y="1098"/>
                    <a:pt x="601" y="1066"/>
                  </a:cubicBezTo>
                  <a:cubicBezTo>
                    <a:pt x="597" y="1063"/>
                    <a:pt x="599" y="1055"/>
                    <a:pt x="605" y="1053"/>
                  </a:cubicBezTo>
                  <a:cubicBezTo>
                    <a:pt x="617" y="1051"/>
                    <a:pt x="631" y="1047"/>
                    <a:pt x="642" y="1039"/>
                  </a:cubicBezTo>
                  <a:cubicBezTo>
                    <a:pt x="653" y="1029"/>
                    <a:pt x="655" y="1016"/>
                    <a:pt x="661" y="1003"/>
                  </a:cubicBezTo>
                  <a:cubicBezTo>
                    <a:pt x="667" y="989"/>
                    <a:pt x="692" y="993"/>
                    <a:pt x="694" y="1007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5700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19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menu </a:t>
            </a:r>
            <a:r>
              <a:rPr lang="cs-CZ" dirty="0" err="1"/>
              <a:t>dashboardu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Hlavní menu </a:t>
            </a:r>
            <a:r>
              <a:rPr lang="cs-CZ" dirty="0" err="1"/>
              <a:t>dashboardu</a:t>
            </a:r>
            <a:r>
              <a:rPr lang="cs-CZ" dirty="0"/>
              <a:t> slouží k ovládání </a:t>
            </a:r>
            <a:r>
              <a:rPr lang="cs-CZ" dirty="0" err="1"/>
              <a:t>dashboardu</a:t>
            </a:r>
            <a:endParaRPr lang="cs-CZ" dirty="0"/>
          </a:p>
          <a:p>
            <a:r>
              <a:rPr lang="cs-CZ" dirty="0"/>
              <a:t>Uživatel si nadefinuje:</a:t>
            </a:r>
          </a:p>
          <a:p>
            <a:pPr lvl="1"/>
            <a:r>
              <a:rPr lang="cs-CZ" dirty="0"/>
              <a:t>Barevné schéma grafů</a:t>
            </a:r>
          </a:p>
          <a:p>
            <a:pPr lvl="1"/>
            <a:r>
              <a:rPr lang="cs-CZ" dirty="0"/>
              <a:t>Databáze (vstupní data)</a:t>
            </a:r>
          </a:p>
          <a:p>
            <a:pPr lvl="2"/>
            <a:r>
              <a:rPr lang="cs-CZ" dirty="0"/>
              <a:t>Pro seminární práci není aktivováno. Data jsou v přiloženém CSV souboru a načítají se automaticky při spuštění.</a:t>
            </a:r>
          </a:p>
          <a:p>
            <a:pPr lvl="1"/>
            <a:r>
              <a:rPr lang="cs-CZ" dirty="0"/>
              <a:t>Rok (sledované období)</a:t>
            </a:r>
          </a:p>
          <a:p>
            <a:pPr lvl="1"/>
            <a:r>
              <a:rPr lang="cs-CZ" dirty="0"/>
              <a:t>Míru seskupení (týdně, měsíčně, kvartálně)</a:t>
            </a:r>
          </a:p>
          <a:p>
            <a:pPr lvl="1"/>
            <a:r>
              <a:rPr lang="cs-CZ" dirty="0"/>
              <a:t>Měsíční limit </a:t>
            </a:r>
          </a:p>
          <a:p>
            <a:pPr lvl="2"/>
            <a:r>
              <a:rPr lang="cs-CZ" dirty="0"/>
              <a:t>Nyní natvrdo nadefinovaná hodnota</a:t>
            </a:r>
          </a:p>
          <a:p>
            <a:pPr lvl="2"/>
            <a:r>
              <a:rPr lang="cs-CZ" dirty="0"/>
              <a:t>V rámci seminární </a:t>
            </a:r>
            <a:r>
              <a:rPr lang="cs-CZ" dirty="0" err="1"/>
              <a:t>přáce</a:t>
            </a:r>
            <a:r>
              <a:rPr lang="cs-CZ" dirty="0"/>
              <a:t> není možnost připojit na produkční prostředí, proto bylo upraveno</a:t>
            </a:r>
          </a:p>
          <a:p>
            <a:pPr lvl="2"/>
            <a:endParaRPr lang="cs-CZ" dirty="0"/>
          </a:p>
          <a:p>
            <a:r>
              <a:rPr lang="cs-CZ" dirty="0"/>
              <a:t>Při změně základního nastavení se okamžitě projeví v </a:t>
            </a:r>
            <a:r>
              <a:rPr lang="cs-CZ" dirty="0" err="1"/>
              <a:t>dashboardu</a:t>
            </a:r>
            <a:endParaRPr lang="cs-CZ" dirty="0"/>
          </a:p>
          <a:p>
            <a:pPr marL="324000" lvl="1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521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informace o </a:t>
            </a:r>
            <a:r>
              <a:rPr lang="cs-CZ" dirty="0" err="1"/>
              <a:t>dashboardu</a:t>
            </a:r>
            <a:endParaRPr lang="cs-CZ" dirty="0"/>
          </a:p>
        </p:txBody>
      </p:sp>
      <p:grpSp>
        <p:nvGrpSpPr>
          <p:cNvPr id="8" name="Skupina 7"/>
          <p:cNvGrpSpPr/>
          <p:nvPr/>
        </p:nvGrpSpPr>
        <p:grpSpPr>
          <a:xfrm>
            <a:off x="6145124" y="1499913"/>
            <a:ext cx="5029200" cy="2962574"/>
            <a:chOff x="6541939" y="2069262"/>
            <a:chExt cx="5029200" cy="29625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39" y="2069262"/>
              <a:ext cx="50292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541939" y="2218787"/>
              <a:ext cx="5029200" cy="2813049"/>
            </a:xfrm>
            <a:custGeom>
              <a:avLst/>
              <a:gdLst>
                <a:gd name="T0" fmla="*/ 104 w 1341"/>
                <a:gd name="T1" fmla="*/ 546 h 750"/>
                <a:gd name="T2" fmla="*/ 111 w 1341"/>
                <a:gd name="T3" fmla="*/ 532 h 750"/>
                <a:gd name="T4" fmla="*/ 157 w 1341"/>
                <a:gd name="T5" fmla="*/ 568 h 750"/>
                <a:gd name="T6" fmla="*/ 367 w 1341"/>
                <a:gd name="T7" fmla="*/ 593 h 750"/>
                <a:gd name="T8" fmla="*/ 244 w 1341"/>
                <a:gd name="T9" fmla="*/ 664 h 750"/>
                <a:gd name="T10" fmla="*/ 243 w 1341"/>
                <a:gd name="T11" fmla="*/ 663 h 750"/>
                <a:gd name="T12" fmla="*/ 200 w 1341"/>
                <a:gd name="T13" fmla="*/ 664 h 750"/>
                <a:gd name="T14" fmla="*/ 188 w 1341"/>
                <a:gd name="T15" fmla="*/ 679 h 750"/>
                <a:gd name="T16" fmla="*/ 141 w 1341"/>
                <a:gd name="T17" fmla="*/ 729 h 750"/>
                <a:gd name="T18" fmla="*/ 236 w 1341"/>
                <a:gd name="T19" fmla="*/ 708 h 750"/>
                <a:gd name="T20" fmla="*/ 241 w 1341"/>
                <a:gd name="T21" fmla="*/ 689 h 750"/>
                <a:gd name="T22" fmla="*/ 339 w 1341"/>
                <a:gd name="T23" fmla="*/ 633 h 750"/>
                <a:gd name="T24" fmla="*/ 413 w 1341"/>
                <a:gd name="T25" fmla="*/ 573 h 750"/>
                <a:gd name="T26" fmla="*/ 486 w 1341"/>
                <a:gd name="T27" fmla="*/ 627 h 750"/>
                <a:gd name="T28" fmla="*/ 54 w 1341"/>
                <a:gd name="T29" fmla="*/ 256 h 750"/>
                <a:gd name="T30" fmla="*/ 141 w 1341"/>
                <a:gd name="T31" fmla="*/ 152 h 750"/>
                <a:gd name="T32" fmla="*/ 8 w 1341"/>
                <a:gd name="T33" fmla="*/ 128 h 750"/>
                <a:gd name="T34" fmla="*/ 183 w 1341"/>
                <a:gd name="T35" fmla="*/ 95 h 750"/>
                <a:gd name="T36" fmla="*/ 222 w 1341"/>
                <a:gd name="T37" fmla="*/ 218 h 750"/>
                <a:gd name="T38" fmla="*/ 171 w 1341"/>
                <a:gd name="T39" fmla="*/ 245 h 750"/>
                <a:gd name="T40" fmla="*/ 340 w 1341"/>
                <a:gd name="T41" fmla="*/ 203 h 750"/>
                <a:gd name="T42" fmla="*/ 349 w 1341"/>
                <a:gd name="T43" fmla="*/ 53 h 750"/>
                <a:gd name="T44" fmla="*/ 785 w 1341"/>
                <a:gd name="T45" fmla="*/ 117 h 750"/>
                <a:gd name="T46" fmla="*/ 803 w 1341"/>
                <a:gd name="T47" fmla="*/ 70 h 750"/>
                <a:gd name="T48" fmla="*/ 750 w 1341"/>
                <a:gd name="T49" fmla="*/ 55 h 750"/>
                <a:gd name="T50" fmla="*/ 577 w 1341"/>
                <a:gd name="T51" fmla="*/ 330 h 750"/>
                <a:gd name="T52" fmla="*/ 625 w 1341"/>
                <a:gd name="T53" fmla="*/ 425 h 750"/>
                <a:gd name="T54" fmla="*/ 651 w 1341"/>
                <a:gd name="T55" fmla="*/ 631 h 750"/>
                <a:gd name="T56" fmla="*/ 632 w 1341"/>
                <a:gd name="T57" fmla="*/ 700 h 750"/>
                <a:gd name="T58" fmla="*/ 700 w 1341"/>
                <a:gd name="T59" fmla="*/ 652 h 750"/>
                <a:gd name="T60" fmla="*/ 653 w 1341"/>
                <a:gd name="T61" fmla="*/ 368 h 750"/>
                <a:gd name="T62" fmla="*/ 785 w 1341"/>
                <a:gd name="T63" fmla="*/ 117 h 750"/>
                <a:gd name="T64" fmla="*/ 737 w 1341"/>
                <a:gd name="T65" fmla="*/ 15 h 750"/>
                <a:gd name="T66" fmla="*/ 565 w 1341"/>
                <a:gd name="T67" fmla="*/ 72 h 750"/>
                <a:gd name="T68" fmla="*/ 1206 w 1341"/>
                <a:gd name="T69" fmla="*/ 419 h 750"/>
                <a:gd name="T70" fmla="*/ 796 w 1341"/>
                <a:gd name="T71" fmla="*/ 465 h 750"/>
                <a:gd name="T72" fmla="*/ 817 w 1341"/>
                <a:gd name="T73" fmla="*/ 704 h 750"/>
                <a:gd name="T74" fmla="*/ 856 w 1341"/>
                <a:gd name="T75" fmla="*/ 497 h 750"/>
                <a:gd name="T76" fmla="*/ 1263 w 1341"/>
                <a:gd name="T77" fmla="*/ 448 h 750"/>
                <a:gd name="T78" fmla="*/ 861 w 1341"/>
                <a:gd name="T79" fmla="*/ 361 h 750"/>
                <a:gd name="T80" fmla="*/ 882 w 1341"/>
                <a:gd name="T81" fmla="*/ 277 h 750"/>
                <a:gd name="T82" fmla="*/ 105 w 1341"/>
                <a:gd name="T83" fmla="*/ 376 h 750"/>
                <a:gd name="T84" fmla="*/ 372 w 1341"/>
                <a:gd name="T85" fmla="*/ 428 h 750"/>
                <a:gd name="T86" fmla="*/ 454 w 1341"/>
                <a:gd name="T87" fmla="*/ 383 h 750"/>
                <a:gd name="T88" fmla="*/ 1111 w 1341"/>
                <a:gd name="T89" fmla="*/ 323 h 750"/>
                <a:gd name="T90" fmla="*/ 1243 w 1341"/>
                <a:gd name="T91" fmla="*/ 235 h 750"/>
                <a:gd name="T92" fmla="*/ 1182 w 1341"/>
                <a:gd name="T93" fmla="*/ 240 h 750"/>
                <a:gd name="T94" fmla="*/ 1090 w 1341"/>
                <a:gd name="T95" fmla="*/ 20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750">
                  <a:moveTo>
                    <a:pt x="123" y="596"/>
                  </a:moveTo>
                  <a:cubicBezTo>
                    <a:pt x="108" y="600"/>
                    <a:pt x="90" y="597"/>
                    <a:pt x="79" y="586"/>
                  </a:cubicBezTo>
                  <a:cubicBezTo>
                    <a:pt x="67" y="573"/>
                    <a:pt x="68" y="554"/>
                    <a:pt x="83" y="544"/>
                  </a:cubicBezTo>
                  <a:cubicBezTo>
                    <a:pt x="89" y="539"/>
                    <a:pt x="99" y="541"/>
                    <a:pt x="104" y="546"/>
                  </a:cubicBezTo>
                  <a:cubicBezTo>
                    <a:pt x="105" y="547"/>
                    <a:pt x="105" y="547"/>
                    <a:pt x="105" y="547"/>
                  </a:cubicBezTo>
                  <a:cubicBezTo>
                    <a:pt x="106" y="547"/>
                    <a:pt x="106" y="546"/>
                    <a:pt x="105" y="547"/>
                  </a:cubicBezTo>
                  <a:cubicBezTo>
                    <a:pt x="109" y="543"/>
                    <a:pt x="109" y="540"/>
                    <a:pt x="110" y="534"/>
                  </a:cubicBezTo>
                  <a:cubicBezTo>
                    <a:pt x="111" y="533"/>
                    <a:pt x="111" y="533"/>
                    <a:pt x="111" y="532"/>
                  </a:cubicBezTo>
                  <a:cubicBezTo>
                    <a:pt x="111" y="532"/>
                    <a:pt x="111" y="531"/>
                    <a:pt x="111" y="529"/>
                  </a:cubicBezTo>
                  <a:cubicBezTo>
                    <a:pt x="112" y="523"/>
                    <a:pt x="113" y="518"/>
                    <a:pt x="117" y="512"/>
                  </a:cubicBezTo>
                  <a:cubicBezTo>
                    <a:pt x="129" y="492"/>
                    <a:pt x="157" y="498"/>
                    <a:pt x="165" y="519"/>
                  </a:cubicBezTo>
                  <a:cubicBezTo>
                    <a:pt x="170" y="533"/>
                    <a:pt x="164" y="555"/>
                    <a:pt x="157" y="568"/>
                  </a:cubicBezTo>
                  <a:cubicBezTo>
                    <a:pt x="150" y="581"/>
                    <a:pt x="137" y="592"/>
                    <a:pt x="123" y="596"/>
                  </a:cubicBezTo>
                  <a:close/>
                  <a:moveTo>
                    <a:pt x="413" y="573"/>
                  </a:moveTo>
                  <a:cubicBezTo>
                    <a:pt x="403" y="564"/>
                    <a:pt x="387" y="562"/>
                    <a:pt x="377" y="573"/>
                  </a:cubicBezTo>
                  <a:cubicBezTo>
                    <a:pt x="371" y="579"/>
                    <a:pt x="369" y="586"/>
                    <a:pt x="367" y="593"/>
                  </a:cubicBezTo>
                  <a:cubicBezTo>
                    <a:pt x="368" y="590"/>
                    <a:pt x="367" y="593"/>
                    <a:pt x="366" y="594"/>
                  </a:cubicBezTo>
                  <a:cubicBezTo>
                    <a:pt x="363" y="593"/>
                    <a:pt x="359" y="592"/>
                    <a:pt x="355" y="593"/>
                  </a:cubicBezTo>
                  <a:cubicBezTo>
                    <a:pt x="333" y="598"/>
                    <a:pt x="310" y="616"/>
                    <a:pt x="291" y="629"/>
                  </a:cubicBezTo>
                  <a:cubicBezTo>
                    <a:pt x="275" y="640"/>
                    <a:pt x="259" y="651"/>
                    <a:pt x="244" y="664"/>
                  </a:cubicBezTo>
                  <a:cubicBezTo>
                    <a:pt x="241" y="666"/>
                    <a:pt x="238" y="669"/>
                    <a:pt x="235" y="671"/>
                  </a:cubicBezTo>
                  <a:cubicBezTo>
                    <a:pt x="235" y="671"/>
                    <a:pt x="235" y="671"/>
                    <a:pt x="235" y="671"/>
                  </a:cubicBezTo>
                  <a:cubicBezTo>
                    <a:pt x="238" y="669"/>
                    <a:pt x="241" y="666"/>
                    <a:pt x="244" y="664"/>
                  </a:cubicBezTo>
                  <a:cubicBezTo>
                    <a:pt x="244" y="663"/>
                    <a:pt x="244" y="663"/>
                    <a:pt x="243" y="663"/>
                  </a:cubicBezTo>
                  <a:cubicBezTo>
                    <a:pt x="233" y="645"/>
                    <a:pt x="207" y="644"/>
                    <a:pt x="200" y="664"/>
                  </a:cubicBezTo>
                  <a:cubicBezTo>
                    <a:pt x="200" y="664"/>
                    <a:pt x="200" y="665"/>
                    <a:pt x="200" y="665"/>
                  </a:cubicBezTo>
                  <a:cubicBezTo>
                    <a:pt x="200" y="665"/>
                    <a:pt x="200" y="665"/>
                    <a:pt x="200" y="665"/>
                  </a:cubicBezTo>
                  <a:cubicBezTo>
                    <a:pt x="200" y="664"/>
                    <a:pt x="200" y="664"/>
                    <a:pt x="200" y="664"/>
                  </a:cubicBezTo>
                  <a:cubicBezTo>
                    <a:pt x="201" y="662"/>
                    <a:pt x="201" y="662"/>
                    <a:pt x="200" y="665"/>
                  </a:cubicBezTo>
                  <a:cubicBezTo>
                    <a:pt x="199" y="665"/>
                    <a:pt x="199" y="665"/>
                    <a:pt x="199" y="665"/>
                  </a:cubicBezTo>
                  <a:cubicBezTo>
                    <a:pt x="198" y="666"/>
                    <a:pt x="197" y="667"/>
                    <a:pt x="196" y="668"/>
                  </a:cubicBezTo>
                  <a:cubicBezTo>
                    <a:pt x="192" y="671"/>
                    <a:pt x="190" y="675"/>
                    <a:pt x="188" y="679"/>
                  </a:cubicBezTo>
                  <a:cubicBezTo>
                    <a:pt x="187" y="679"/>
                    <a:pt x="187" y="680"/>
                    <a:pt x="186" y="681"/>
                  </a:cubicBezTo>
                  <a:cubicBezTo>
                    <a:pt x="177" y="690"/>
                    <a:pt x="174" y="684"/>
                    <a:pt x="162" y="688"/>
                  </a:cubicBezTo>
                  <a:cubicBezTo>
                    <a:pt x="159" y="688"/>
                    <a:pt x="157" y="688"/>
                    <a:pt x="155" y="689"/>
                  </a:cubicBezTo>
                  <a:cubicBezTo>
                    <a:pt x="138" y="695"/>
                    <a:pt x="132" y="714"/>
                    <a:pt x="141" y="729"/>
                  </a:cubicBezTo>
                  <a:cubicBezTo>
                    <a:pt x="149" y="743"/>
                    <a:pt x="165" y="750"/>
                    <a:pt x="180" y="750"/>
                  </a:cubicBezTo>
                  <a:cubicBezTo>
                    <a:pt x="195" y="750"/>
                    <a:pt x="211" y="742"/>
                    <a:pt x="221" y="731"/>
                  </a:cubicBezTo>
                  <a:cubicBezTo>
                    <a:pt x="226" y="726"/>
                    <a:pt x="232" y="718"/>
                    <a:pt x="236" y="709"/>
                  </a:cubicBezTo>
                  <a:cubicBezTo>
                    <a:pt x="236" y="709"/>
                    <a:pt x="236" y="709"/>
                    <a:pt x="236" y="708"/>
                  </a:cubicBezTo>
                  <a:cubicBezTo>
                    <a:pt x="240" y="702"/>
                    <a:pt x="244" y="694"/>
                    <a:pt x="246" y="687"/>
                  </a:cubicBezTo>
                  <a:cubicBezTo>
                    <a:pt x="245" y="687"/>
                    <a:pt x="243" y="688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3" y="688"/>
                    <a:pt x="245" y="687"/>
                    <a:pt x="246" y="687"/>
                  </a:cubicBezTo>
                  <a:cubicBezTo>
                    <a:pt x="265" y="676"/>
                    <a:pt x="283" y="666"/>
                    <a:pt x="302" y="655"/>
                  </a:cubicBezTo>
                  <a:cubicBezTo>
                    <a:pt x="313" y="649"/>
                    <a:pt x="326" y="640"/>
                    <a:pt x="339" y="633"/>
                  </a:cubicBezTo>
                  <a:cubicBezTo>
                    <a:pt x="342" y="641"/>
                    <a:pt x="350" y="648"/>
                    <a:pt x="359" y="649"/>
                  </a:cubicBezTo>
                  <a:cubicBezTo>
                    <a:pt x="371" y="652"/>
                    <a:pt x="382" y="648"/>
                    <a:pt x="392" y="641"/>
                  </a:cubicBezTo>
                  <a:cubicBezTo>
                    <a:pt x="401" y="634"/>
                    <a:pt x="409" y="627"/>
                    <a:pt x="416" y="618"/>
                  </a:cubicBezTo>
                  <a:cubicBezTo>
                    <a:pt x="424" y="605"/>
                    <a:pt x="426" y="584"/>
                    <a:pt x="413" y="573"/>
                  </a:cubicBezTo>
                  <a:close/>
                  <a:moveTo>
                    <a:pt x="486" y="606"/>
                  </a:moveTo>
                  <a:cubicBezTo>
                    <a:pt x="471" y="599"/>
                    <a:pt x="454" y="601"/>
                    <a:pt x="438" y="599"/>
                  </a:cubicBezTo>
                  <a:cubicBezTo>
                    <a:pt x="420" y="596"/>
                    <a:pt x="413" y="619"/>
                    <a:pt x="430" y="625"/>
                  </a:cubicBezTo>
                  <a:cubicBezTo>
                    <a:pt x="447" y="631"/>
                    <a:pt x="469" y="638"/>
                    <a:pt x="486" y="627"/>
                  </a:cubicBezTo>
                  <a:cubicBezTo>
                    <a:pt x="493" y="623"/>
                    <a:pt x="494" y="610"/>
                    <a:pt x="486" y="606"/>
                  </a:cubicBezTo>
                  <a:close/>
                  <a:moveTo>
                    <a:pt x="21" y="284"/>
                  </a:moveTo>
                  <a:cubicBezTo>
                    <a:pt x="12" y="276"/>
                    <a:pt x="17" y="262"/>
                    <a:pt x="28" y="259"/>
                  </a:cubicBezTo>
                  <a:cubicBezTo>
                    <a:pt x="36" y="256"/>
                    <a:pt x="45" y="256"/>
                    <a:pt x="54" y="256"/>
                  </a:cubicBezTo>
                  <a:cubicBezTo>
                    <a:pt x="75" y="246"/>
                    <a:pt x="96" y="237"/>
                    <a:pt x="117" y="228"/>
                  </a:cubicBezTo>
                  <a:cubicBezTo>
                    <a:pt x="131" y="222"/>
                    <a:pt x="136" y="218"/>
                    <a:pt x="136" y="203"/>
                  </a:cubicBezTo>
                  <a:cubicBezTo>
                    <a:pt x="136" y="194"/>
                    <a:pt x="135" y="186"/>
                    <a:pt x="134" y="178"/>
                  </a:cubicBezTo>
                  <a:cubicBezTo>
                    <a:pt x="131" y="169"/>
                    <a:pt x="133" y="157"/>
                    <a:pt x="141" y="152"/>
                  </a:cubicBezTo>
                  <a:cubicBezTo>
                    <a:pt x="144" y="149"/>
                    <a:pt x="148" y="147"/>
                    <a:pt x="152" y="146"/>
                  </a:cubicBezTo>
                  <a:cubicBezTo>
                    <a:pt x="158" y="144"/>
                    <a:pt x="164" y="141"/>
                    <a:pt x="169" y="136"/>
                  </a:cubicBezTo>
                  <a:cubicBezTo>
                    <a:pt x="146" y="139"/>
                    <a:pt x="121" y="137"/>
                    <a:pt x="98" y="137"/>
                  </a:cubicBezTo>
                  <a:cubicBezTo>
                    <a:pt x="69" y="136"/>
                    <a:pt x="37" y="137"/>
                    <a:pt x="8" y="128"/>
                  </a:cubicBezTo>
                  <a:cubicBezTo>
                    <a:pt x="0" y="125"/>
                    <a:pt x="0" y="114"/>
                    <a:pt x="8" y="111"/>
                  </a:cubicBezTo>
                  <a:cubicBezTo>
                    <a:pt x="46" y="100"/>
                    <a:pt x="90" y="102"/>
                    <a:pt x="129" y="100"/>
                  </a:cubicBezTo>
                  <a:cubicBezTo>
                    <a:pt x="139" y="99"/>
                    <a:pt x="148" y="99"/>
                    <a:pt x="158" y="98"/>
                  </a:cubicBezTo>
                  <a:cubicBezTo>
                    <a:pt x="166" y="97"/>
                    <a:pt x="175" y="93"/>
                    <a:pt x="183" y="95"/>
                  </a:cubicBezTo>
                  <a:cubicBezTo>
                    <a:pt x="191" y="97"/>
                    <a:pt x="198" y="105"/>
                    <a:pt x="197" y="114"/>
                  </a:cubicBezTo>
                  <a:cubicBezTo>
                    <a:pt x="197" y="119"/>
                    <a:pt x="195" y="123"/>
                    <a:pt x="193" y="127"/>
                  </a:cubicBezTo>
                  <a:cubicBezTo>
                    <a:pt x="198" y="127"/>
                    <a:pt x="203" y="130"/>
                    <a:pt x="206" y="133"/>
                  </a:cubicBezTo>
                  <a:cubicBezTo>
                    <a:pt x="227" y="150"/>
                    <a:pt x="221" y="194"/>
                    <a:pt x="222" y="218"/>
                  </a:cubicBezTo>
                  <a:cubicBezTo>
                    <a:pt x="224" y="242"/>
                    <a:pt x="234" y="278"/>
                    <a:pt x="203" y="287"/>
                  </a:cubicBezTo>
                  <a:cubicBezTo>
                    <a:pt x="172" y="295"/>
                    <a:pt x="136" y="295"/>
                    <a:pt x="105" y="298"/>
                  </a:cubicBezTo>
                  <a:cubicBezTo>
                    <a:pt x="78" y="301"/>
                    <a:pt x="42" y="305"/>
                    <a:pt x="21" y="284"/>
                  </a:cubicBezTo>
                  <a:close/>
                  <a:moveTo>
                    <a:pt x="171" y="245"/>
                  </a:moveTo>
                  <a:cubicBezTo>
                    <a:pt x="173" y="245"/>
                    <a:pt x="176" y="244"/>
                    <a:pt x="179" y="244"/>
                  </a:cubicBezTo>
                  <a:cubicBezTo>
                    <a:pt x="178" y="240"/>
                    <a:pt x="178" y="237"/>
                    <a:pt x="177" y="233"/>
                  </a:cubicBezTo>
                  <a:cubicBezTo>
                    <a:pt x="176" y="237"/>
                    <a:pt x="173" y="241"/>
                    <a:pt x="171" y="245"/>
                  </a:cubicBezTo>
                  <a:close/>
                  <a:moveTo>
                    <a:pt x="340" y="203"/>
                  </a:moveTo>
                  <a:cubicBezTo>
                    <a:pt x="364" y="200"/>
                    <a:pt x="380" y="182"/>
                    <a:pt x="389" y="162"/>
                  </a:cubicBezTo>
                  <a:cubicBezTo>
                    <a:pt x="400" y="136"/>
                    <a:pt x="400" y="105"/>
                    <a:pt x="397" y="78"/>
                  </a:cubicBezTo>
                  <a:cubicBezTo>
                    <a:pt x="395" y="60"/>
                    <a:pt x="388" y="26"/>
                    <a:pt x="366" y="23"/>
                  </a:cubicBezTo>
                  <a:cubicBezTo>
                    <a:pt x="349" y="21"/>
                    <a:pt x="337" y="38"/>
                    <a:pt x="349" y="53"/>
                  </a:cubicBezTo>
                  <a:cubicBezTo>
                    <a:pt x="377" y="85"/>
                    <a:pt x="368" y="200"/>
                    <a:pt x="306" y="171"/>
                  </a:cubicBezTo>
                  <a:cubicBezTo>
                    <a:pt x="298" y="168"/>
                    <a:pt x="292" y="175"/>
                    <a:pt x="295" y="182"/>
                  </a:cubicBezTo>
                  <a:cubicBezTo>
                    <a:pt x="303" y="199"/>
                    <a:pt x="322" y="206"/>
                    <a:pt x="340" y="203"/>
                  </a:cubicBezTo>
                  <a:close/>
                  <a:moveTo>
                    <a:pt x="785" y="117"/>
                  </a:moveTo>
                  <a:cubicBezTo>
                    <a:pt x="788" y="118"/>
                    <a:pt x="792" y="118"/>
                    <a:pt x="795" y="117"/>
                  </a:cubicBezTo>
                  <a:cubicBezTo>
                    <a:pt x="840" y="101"/>
                    <a:pt x="886" y="98"/>
                    <a:pt x="933" y="100"/>
                  </a:cubicBezTo>
                  <a:cubicBezTo>
                    <a:pt x="943" y="101"/>
                    <a:pt x="948" y="85"/>
                    <a:pt x="938" y="80"/>
                  </a:cubicBezTo>
                  <a:cubicBezTo>
                    <a:pt x="895" y="62"/>
                    <a:pt x="849" y="60"/>
                    <a:pt x="803" y="70"/>
                  </a:cubicBezTo>
                  <a:cubicBezTo>
                    <a:pt x="802" y="67"/>
                    <a:pt x="800" y="65"/>
                    <a:pt x="798" y="63"/>
                  </a:cubicBezTo>
                  <a:cubicBezTo>
                    <a:pt x="792" y="59"/>
                    <a:pt x="784" y="57"/>
                    <a:pt x="777" y="58"/>
                  </a:cubicBezTo>
                  <a:cubicBezTo>
                    <a:pt x="776" y="57"/>
                    <a:pt x="776" y="56"/>
                    <a:pt x="776" y="55"/>
                  </a:cubicBezTo>
                  <a:cubicBezTo>
                    <a:pt x="773" y="43"/>
                    <a:pt x="752" y="41"/>
                    <a:pt x="750" y="55"/>
                  </a:cubicBezTo>
                  <a:cubicBezTo>
                    <a:pt x="745" y="85"/>
                    <a:pt x="743" y="115"/>
                    <a:pt x="737" y="145"/>
                  </a:cubicBezTo>
                  <a:cubicBezTo>
                    <a:pt x="733" y="173"/>
                    <a:pt x="721" y="189"/>
                    <a:pt x="702" y="209"/>
                  </a:cubicBezTo>
                  <a:cubicBezTo>
                    <a:pt x="673" y="241"/>
                    <a:pt x="644" y="277"/>
                    <a:pt x="637" y="320"/>
                  </a:cubicBezTo>
                  <a:cubicBezTo>
                    <a:pt x="616" y="322"/>
                    <a:pt x="595" y="324"/>
                    <a:pt x="577" y="330"/>
                  </a:cubicBezTo>
                  <a:cubicBezTo>
                    <a:pt x="565" y="334"/>
                    <a:pt x="564" y="351"/>
                    <a:pt x="577" y="354"/>
                  </a:cubicBezTo>
                  <a:cubicBezTo>
                    <a:pt x="588" y="357"/>
                    <a:pt x="601" y="359"/>
                    <a:pt x="613" y="359"/>
                  </a:cubicBezTo>
                  <a:cubicBezTo>
                    <a:pt x="604" y="370"/>
                    <a:pt x="602" y="389"/>
                    <a:pt x="617" y="398"/>
                  </a:cubicBezTo>
                  <a:cubicBezTo>
                    <a:pt x="620" y="399"/>
                    <a:pt x="623" y="416"/>
                    <a:pt x="625" y="425"/>
                  </a:cubicBezTo>
                  <a:cubicBezTo>
                    <a:pt x="619" y="445"/>
                    <a:pt x="622" y="467"/>
                    <a:pt x="624" y="487"/>
                  </a:cubicBezTo>
                  <a:cubicBezTo>
                    <a:pt x="628" y="518"/>
                    <a:pt x="633" y="548"/>
                    <a:pt x="639" y="578"/>
                  </a:cubicBezTo>
                  <a:cubicBezTo>
                    <a:pt x="642" y="592"/>
                    <a:pt x="645" y="606"/>
                    <a:pt x="648" y="620"/>
                  </a:cubicBezTo>
                  <a:cubicBezTo>
                    <a:pt x="648" y="622"/>
                    <a:pt x="650" y="626"/>
                    <a:pt x="651" y="631"/>
                  </a:cubicBezTo>
                  <a:cubicBezTo>
                    <a:pt x="648" y="633"/>
                    <a:pt x="645" y="635"/>
                    <a:pt x="643" y="636"/>
                  </a:cubicBezTo>
                  <a:cubicBezTo>
                    <a:pt x="636" y="641"/>
                    <a:pt x="628" y="646"/>
                    <a:pt x="621" y="651"/>
                  </a:cubicBezTo>
                  <a:cubicBezTo>
                    <a:pt x="613" y="654"/>
                    <a:pt x="606" y="659"/>
                    <a:pt x="600" y="668"/>
                  </a:cubicBezTo>
                  <a:cubicBezTo>
                    <a:pt x="586" y="687"/>
                    <a:pt x="613" y="713"/>
                    <a:pt x="632" y="700"/>
                  </a:cubicBezTo>
                  <a:cubicBezTo>
                    <a:pt x="636" y="697"/>
                    <a:pt x="640" y="695"/>
                    <a:pt x="644" y="692"/>
                  </a:cubicBezTo>
                  <a:cubicBezTo>
                    <a:pt x="650" y="692"/>
                    <a:pt x="661" y="691"/>
                    <a:pt x="664" y="690"/>
                  </a:cubicBezTo>
                  <a:cubicBezTo>
                    <a:pt x="673" y="688"/>
                    <a:pt x="683" y="684"/>
                    <a:pt x="689" y="676"/>
                  </a:cubicBezTo>
                  <a:cubicBezTo>
                    <a:pt x="696" y="669"/>
                    <a:pt x="699" y="660"/>
                    <a:pt x="700" y="652"/>
                  </a:cubicBezTo>
                  <a:cubicBezTo>
                    <a:pt x="705" y="647"/>
                    <a:pt x="710" y="642"/>
                    <a:pt x="714" y="636"/>
                  </a:cubicBezTo>
                  <a:cubicBezTo>
                    <a:pt x="729" y="610"/>
                    <a:pt x="711" y="572"/>
                    <a:pt x="704" y="546"/>
                  </a:cubicBezTo>
                  <a:cubicBezTo>
                    <a:pt x="695" y="510"/>
                    <a:pt x="686" y="474"/>
                    <a:pt x="676" y="438"/>
                  </a:cubicBezTo>
                  <a:cubicBezTo>
                    <a:pt x="671" y="414"/>
                    <a:pt x="668" y="386"/>
                    <a:pt x="653" y="368"/>
                  </a:cubicBezTo>
                  <a:cubicBezTo>
                    <a:pt x="651" y="365"/>
                    <a:pt x="649" y="362"/>
                    <a:pt x="646" y="360"/>
                  </a:cubicBezTo>
                  <a:cubicBezTo>
                    <a:pt x="662" y="369"/>
                    <a:pt x="689" y="360"/>
                    <a:pt x="687" y="338"/>
                  </a:cubicBezTo>
                  <a:cubicBezTo>
                    <a:pt x="690" y="285"/>
                    <a:pt x="737" y="254"/>
                    <a:pt x="764" y="213"/>
                  </a:cubicBezTo>
                  <a:cubicBezTo>
                    <a:pt x="782" y="187"/>
                    <a:pt x="787" y="152"/>
                    <a:pt x="785" y="117"/>
                  </a:cubicBezTo>
                  <a:close/>
                  <a:moveTo>
                    <a:pt x="650" y="48"/>
                  </a:moveTo>
                  <a:cubicBezTo>
                    <a:pt x="665" y="46"/>
                    <a:pt x="680" y="46"/>
                    <a:pt x="694" y="47"/>
                  </a:cubicBezTo>
                  <a:cubicBezTo>
                    <a:pt x="709" y="48"/>
                    <a:pt x="720" y="52"/>
                    <a:pt x="733" y="43"/>
                  </a:cubicBezTo>
                  <a:cubicBezTo>
                    <a:pt x="743" y="37"/>
                    <a:pt x="744" y="24"/>
                    <a:pt x="737" y="15"/>
                  </a:cubicBezTo>
                  <a:cubicBezTo>
                    <a:pt x="724" y="0"/>
                    <a:pt x="702" y="2"/>
                    <a:pt x="683" y="2"/>
                  </a:cubicBezTo>
                  <a:cubicBezTo>
                    <a:pt x="662" y="3"/>
                    <a:pt x="640" y="6"/>
                    <a:pt x="619" y="12"/>
                  </a:cubicBezTo>
                  <a:cubicBezTo>
                    <a:pt x="594" y="20"/>
                    <a:pt x="541" y="37"/>
                    <a:pt x="546" y="70"/>
                  </a:cubicBezTo>
                  <a:cubicBezTo>
                    <a:pt x="548" y="79"/>
                    <a:pt x="560" y="79"/>
                    <a:pt x="565" y="72"/>
                  </a:cubicBezTo>
                  <a:cubicBezTo>
                    <a:pt x="570" y="64"/>
                    <a:pt x="595" y="60"/>
                    <a:pt x="605" y="57"/>
                  </a:cubicBezTo>
                  <a:cubicBezTo>
                    <a:pt x="619" y="53"/>
                    <a:pt x="635" y="50"/>
                    <a:pt x="650" y="48"/>
                  </a:cubicBezTo>
                  <a:close/>
                  <a:moveTo>
                    <a:pt x="1330" y="393"/>
                  </a:moveTo>
                  <a:cubicBezTo>
                    <a:pt x="1290" y="371"/>
                    <a:pt x="1242" y="401"/>
                    <a:pt x="1206" y="419"/>
                  </a:cubicBezTo>
                  <a:cubicBezTo>
                    <a:pt x="1159" y="442"/>
                    <a:pt x="1112" y="467"/>
                    <a:pt x="1064" y="489"/>
                  </a:cubicBezTo>
                  <a:cubicBezTo>
                    <a:pt x="1022" y="508"/>
                    <a:pt x="985" y="505"/>
                    <a:pt x="943" y="485"/>
                  </a:cubicBezTo>
                  <a:cubicBezTo>
                    <a:pt x="904" y="467"/>
                    <a:pt x="868" y="445"/>
                    <a:pt x="826" y="435"/>
                  </a:cubicBezTo>
                  <a:cubicBezTo>
                    <a:pt x="809" y="432"/>
                    <a:pt x="791" y="446"/>
                    <a:pt x="796" y="465"/>
                  </a:cubicBezTo>
                  <a:cubicBezTo>
                    <a:pt x="804" y="487"/>
                    <a:pt x="812" y="510"/>
                    <a:pt x="815" y="534"/>
                  </a:cubicBezTo>
                  <a:cubicBezTo>
                    <a:pt x="818" y="557"/>
                    <a:pt x="799" y="568"/>
                    <a:pt x="781" y="579"/>
                  </a:cubicBezTo>
                  <a:cubicBezTo>
                    <a:pt x="769" y="586"/>
                    <a:pt x="768" y="599"/>
                    <a:pt x="772" y="610"/>
                  </a:cubicBezTo>
                  <a:cubicBezTo>
                    <a:pt x="786" y="642"/>
                    <a:pt x="798" y="676"/>
                    <a:pt x="817" y="704"/>
                  </a:cubicBezTo>
                  <a:cubicBezTo>
                    <a:pt x="828" y="720"/>
                    <a:pt x="850" y="710"/>
                    <a:pt x="847" y="692"/>
                  </a:cubicBezTo>
                  <a:cubicBezTo>
                    <a:pt x="842" y="663"/>
                    <a:pt x="831" y="636"/>
                    <a:pt x="820" y="609"/>
                  </a:cubicBezTo>
                  <a:cubicBezTo>
                    <a:pt x="839" y="596"/>
                    <a:pt x="855" y="580"/>
                    <a:pt x="861" y="558"/>
                  </a:cubicBezTo>
                  <a:cubicBezTo>
                    <a:pt x="865" y="539"/>
                    <a:pt x="862" y="517"/>
                    <a:pt x="856" y="497"/>
                  </a:cubicBezTo>
                  <a:cubicBezTo>
                    <a:pt x="881" y="508"/>
                    <a:pt x="905" y="522"/>
                    <a:pt x="930" y="534"/>
                  </a:cubicBezTo>
                  <a:cubicBezTo>
                    <a:pt x="971" y="551"/>
                    <a:pt x="1012" y="559"/>
                    <a:pt x="1055" y="546"/>
                  </a:cubicBezTo>
                  <a:cubicBezTo>
                    <a:pt x="1103" y="531"/>
                    <a:pt x="1148" y="504"/>
                    <a:pt x="1193" y="482"/>
                  </a:cubicBezTo>
                  <a:cubicBezTo>
                    <a:pt x="1216" y="470"/>
                    <a:pt x="1239" y="458"/>
                    <a:pt x="1263" y="448"/>
                  </a:cubicBezTo>
                  <a:cubicBezTo>
                    <a:pt x="1285" y="438"/>
                    <a:pt x="1309" y="434"/>
                    <a:pt x="1330" y="421"/>
                  </a:cubicBezTo>
                  <a:cubicBezTo>
                    <a:pt x="1339" y="415"/>
                    <a:pt x="1341" y="400"/>
                    <a:pt x="1330" y="393"/>
                  </a:cubicBezTo>
                  <a:close/>
                  <a:moveTo>
                    <a:pt x="863" y="291"/>
                  </a:moveTo>
                  <a:cubicBezTo>
                    <a:pt x="857" y="315"/>
                    <a:pt x="856" y="337"/>
                    <a:pt x="861" y="361"/>
                  </a:cubicBezTo>
                  <a:cubicBezTo>
                    <a:pt x="864" y="375"/>
                    <a:pt x="884" y="370"/>
                    <a:pt x="886" y="357"/>
                  </a:cubicBezTo>
                  <a:cubicBezTo>
                    <a:pt x="887" y="340"/>
                    <a:pt x="892" y="322"/>
                    <a:pt x="899" y="307"/>
                  </a:cubicBezTo>
                  <a:cubicBezTo>
                    <a:pt x="903" y="298"/>
                    <a:pt x="903" y="290"/>
                    <a:pt x="896" y="283"/>
                  </a:cubicBezTo>
                  <a:cubicBezTo>
                    <a:pt x="893" y="279"/>
                    <a:pt x="888" y="277"/>
                    <a:pt x="882" y="277"/>
                  </a:cubicBezTo>
                  <a:cubicBezTo>
                    <a:pt x="874" y="277"/>
                    <a:pt x="866" y="283"/>
                    <a:pt x="863" y="291"/>
                  </a:cubicBezTo>
                  <a:close/>
                  <a:moveTo>
                    <a:pt x="200" y="366"/>
                  </a:moveTo>
                  <a:cubicBezTo>
                    <a:pt x="171" y="362"/>
                    <a:pt x="141" y="352"/>
                    <a:pt x="112" y="351"/>
                  </a:cubicBezTo>
                  <a:cubicBezTo>
                    <a:pt x="97" y="350"/>
                    <a:pt x="95" y="369"/>
                    <a:pt x="105" y="376"/>
                  </a:cubicBezTo>
                  <a:cubicBezTo>
                    <a:pt x="129" y="393"/>
                    <a:pt x="161" y="401"/>
                    <a:pt x="189" y="407"/>
                  </a:cubicBezTo>
                  <a:cubicBezTo>
                    <a:pt x="204" y="411"/>
                    <a:pt x="219" y="414"/>
                    <a:pt x="235" y="414"/>
                  </a:cubicBezTo>
                  <a:cubicBezTo>
                    <a:pt x="249" y="413"/>
                    <a:pt x="263" y="408"/>
                    <a:pt x="278" y="408"/>
                  </a:cubicBezTo>
                  <a:cubicBezTo>
                    <a:pt x="309" y="407"/>
                    <a:pt x="342" y="421"/>
                    <a:pt x="372" y="428"/>
                  </a:cubicBezTo>
                  <a:cubicBezTo>
                    <a:pt x="397" y="435"/>
                    <a:pt x="437" y="454"/>
                    <a:pt x="461" y="439"/>
                  </a:cubicBezTo>
                  <a:cubicBezTo>
                    <a:pt x="470" y="434"/>
                    <a:pt x="473" y="423"/>
                    <a:pt x="468" y="414"/>
                  </a:cubicBezTo>
                  <a:cubicBezTo>
                    <a:pt x="468" y="413"/>
                    <a:pt x="467" y="412"/>
                    <a:pt x="466" y="411"/>
                  </a:cubicBezTo>
                  <a:cubicBezTo>
                    <a:pt x="470" y="401"/>
                    <a:pt x="466" y="388"/>
                    <a:pt x="454" y="383"/>
                  </a:cubicBezTo>
                  <a:cubicBezTo>
                    <a:pt x="423" y="372"/>
                    <a:pt x="385" y="370"/>
                    <a:pt x="353" y="365"/>
                  </a:cubicBezTo>
                  <a:cubicBezTo>
                    <a:pt x="325" y="361"/>
                    <a:pt x="293" y="353"/>
                    <a:pt x="266" y="361"/>
                  </a:cubicBezTo>
                  <a:cubicBezTo>
                    <a:pt x="244" y="364"/>
                    <a:pt x="223" y="369"/>
                    <a:pt x="200" y="366"/>
                  </a:cubicBezTo>
                  <a:close/>
                  <a:moveTo>
                    <a:pt x="1111" y="323"/>
                  </a:moveTo>
                  <a:cubicBezTo>
                    <a:pt x="1133" y="333"/>
                    <a:pt x="1166" y="336"/>
                    <a:pt x="1189" y="327"/>
                  </a:cubicBezTo>
                  <a:cubicBezTo>
                    <a:pt x="1212" y="318"/>
                    <a:pt x="1232" y="292"/>
                    <a:pt x="1227" y="267"/>
                  </a:cubicBezTo>
                  <a:cubicBezTo>
                    <a:pt x="1226" y="261"/>
                    <a:pt x="1223" y="258"/>
                    <a:pt x="1220" y="255"/>
                  </a:cubicBezTo>
                  <a:cubicBezTo>
                    <a:pt x="1228" y="249"/>
                    <a:pt x="1235" y="241"/>
                    <a:pt x="1243" y="235"/>
                  </a:cubicBezTo>
                  <a:cubicBezTo>
                    <a:pt x="1256" y="225"/>
                    <a:pt x="1269" y="215"/>
                    <a:pt x="1281" y="206"/>
                  </a:cubicBezTo>
                  <a:cubicBezTo>
                    <a:pt x="1292" y="198"/>
                    <a:pt x="1287" y="178"/>
                    <a:pt x="1272" y="183"/>
                  </a:cubicBezTo>
                  <a:cubicBezTo>
                    <a:pt x="1255" y="188"/>
                    <a:pt x="1238" y="195"/>
                    <a:pt x="1223" y="205"/>
                  </a:cubicBezTo>
                  <a:cubicBezTo>
                    <a:pt x="1208" y="214"/>
                    <a:pt x="1191" y="224"/>
                    <a:pt x="1182" y="240"/>
                  </a:cubicBezTo>
                  <a:cubicBezTo>
                    <a:pt x="1177" y="249"/>
                    <a:pt x="1180" y="258"/>
                    <a:pt x="1187" y="262"/>
                  </a:cubicBezTo>
                  <a:cubicBezTo>
                    <a:pt x="1182" y="269"/>
                    <a:pt x="1178" y="278"/>
                    <a:pt x="1170" y="282"/>
                  </a:cubicBezTo>
                  <a:cubicBezTo>
                    <a:pt x="1159" y="288"/>
                    <a:pt x="1136" y="283"/>
                    <a:pt x="1126" y="279"/>
                  </a:cubicBezTo>
                  <a:cubicBezTo>
                    <a:pt x="1094" y="264"/>
                    <a:pt x="1105" y="227"/>
                    <a:pt x="1090" y="201"/>
                  </a:cubicBezTo>
                  <a:cubicBezTo>
                    <a:pt x="1088" y="197"/>
                    <a:pt x="1083" y="195"/>
                    <a:pt x="1079" y="198"/>
                  </a:cubicBezTo>
                  <a:cubicBezTo>
                    <a:pt x="1035" y="230"/>
                    <a:pt x="1070" y="305"/>
                    <a:pt x="1111" y="323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46175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>
          <a:xfrm>
            <a:off x="7761600" y="65591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>
          <a:xfrm>
            <a:off x="11862000" y="6550328"/>
            <a:ext cx="4044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51BEBC6-AE21-4DEA-82CA-C5B7C0A09A9D}" type="slidenum">
              <a:rPr lang="cs-CZ" smtClean="0"/>
              <a:pPr>
                <a:spcAft>
                  <a:spcPts val="600"/>
                </a:spcAft>
              </a:pPr>
              <a:t>20</a:t>
            </a:fld>
            <a:endParaRPr lang="cs-CZ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xfrm>
            <a:off x="480000" y="1"/>
            <a:ext cx="11232000" cy="813415"/>
          </a:xfrm>
        </p:spPr>
        <p:txBody>
          <a:bodyPr anchor="b">
            <a:normAutofit/>
          </a:bodyPr>
          <a:lstStyle/>
          <a:p>
            <a:r>
              <a:rPr lang="cs-CZ" dirty="0"/>
              <a:t>Graf č.4: Vývoj nákladových a výnosových účtů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BE8C706-321F-B442-8396-D88530889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80" y="1080000"/>
            <a:ext cx="3050639" cy="54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3953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42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Výběr tématu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b="1" dirty="0"/>
              <a:t>Téma: </a:t>
            </a:r>
            <a:r>
              <a:rPr lang="cs-CZ" i="1" dirty="0"/>
              <a:t>Vizualizace objemů faktur, vývoje nákladových a výnosových účtů z účetní knihy</a:t>
            </a:r>
          </a:p>
          <a:p>
            <a:pPr marL="0" indent="0">
              <a:buNone/>
            </a:pPr>
            <a:endParaRPr lang="cs-CZ" i="1" dirty="0"/>
          </a:p>
          <a:p>
            <a:r>
              <a:rPr lang="cs-CZ" dirty="0"/>
              <a:t>Toto téma jsem se rozhodl zpracovat s cíle uplatnit znalosti z předmětu MDIP v praxi u zaměstnavatele.</a:t>
            </a:r>
          </a:p>
          <a:p>
            <a:r>
              <a:rPr lang="cs-CZ" dirty="0"/>
              <a:t>V současnosti existují pouze těžkopádné reportingové soubory (MS Excel), které poskytují informace o objemech zpracovaných faktur klientů pouze po skončení sezóny. Průběžné reporty chybí.</a:t>
            </a:r>
          </a:p>
          <a:p>
            <a:r>
              <a:rPr lang="cs-CZ" dirty="0"/>
              <a:t>Není k dispozici nástroj pro rychlou a snadnou vizualizaci a v konečném důsledku to má negativní dopad na zisky zaměstnavatele.</a:t>
            </a:r>
          </a:p>
          <a:p>
            <a:r>
              <a:rPr lang="cs-CZ" dirty="0"/>
              <a:t>Možnost průběžné kontroly a zobrazení objemu zpracovaných faktur je pro klienta časově nenáročná akce s velkou přidanou hodnotou.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076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Zvolené řešení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err="1"/>
              <a:t>Dashboard</a:t>
            </a:r>
            <a:r>
              <a:rPr lang="cs-CZ" dirty="0"/>
              <a:t> jsem se rozhodl zpracovat jako </a:t>
            </a:r>
            <a:r>
              <a:rPr lang="cs-CZ" dirty="0" err="1"/>
              <a:t>script</a:t>
            </a:r>
            <a:r>
              <a:rPr lang="cs-CZ" dirty="0"/>
              <a:t>.</a:t>
            </a:r>
          </a:p>
          <a:p>
            <a:r>
              <a:rPr lang="cs-CZ" dirty="0"/>
              <a:t>Od řešení v </a:t>
            </a:r>
            <a:r>
              <a:rPr lang="cs-CZ" dirty="0" err="1"/>
              <a:t>Jupyter</a:t>
            </a:r>
            <a:r>
              <a:rPr lang="cs-CZ" dirty="0"/>
              <a:t> notebooku jsem se odklonil z důvodů limitací při spouštění na serveru.</a:t>
            </a:r>
          </a:p>
          <a:p>
            <a:r>
              <a:rPr lang="cs-CZ" dirty="0" err="1"/>
              <a:t>Dashboard</a:t>
            </a:r>
            <a:r>
              <a:rPr lang="cs-CZ" dirty="0"/>
              <a:t> využívá knihovny:</a:t>
            </a:r>
          </a:p>
          <a:p>
            <a:pPr lvl="1"/>
            <a:r>
              <a:rPr lang="cs-CZ" dirty="0"/>
              <a:t> </a:t>
            </a:r>
            <a:r>
              <a:rPr lang="cs-CZ" i="1" dirty="0" err="1"/>
              <a:t>dash</a:t>
            </a:r>
            <a:r>
              <a:rPr lang="cs-CZ" dirty="0"/>
              <a:t> a její rozšíření (např. </a:t>
            </a:r>
            <a:r>
              <a:rPr lang="cs-CZ" dirty="0" err="1"/>
              <a:t>Bootstrap</a:t>
            </a:r>
            <a:r>
              <a:rPr lang="cs-CZ" dirty="0"/>
              <a:t> 5 pro </a:t>
            </a:r>
            <a:r>
              <a:rPr lang="cs-CZ" dirty="0" err="1"/>
              <a:t>dash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Pandas</a:t>
            </a:r>
            <a:endParaRPr lang="cs-CZ" dirty="0"/>
          </a:p>
          <a:p>
            <a:pPr lvl="1"/>
            <a:r>
              <a:rPr lang="cs-CZ" dirty="0" err="1"/>
              <a:t>Plotly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pPr lvl="1" algn="r"/>
            <a:r>
              <a:rPr lang="cs-CZ" dirty="0" err="1"/>
              <a:t>pandas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5668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5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Cílová skupina (uživatelé </a:t>
            </a:r>
            <a:r>
              <a:rPr lang="cs-CZ" dirty="0" err="1"/>
              <a:t>dashboardu</a:t>
            </a:r>
            <a:r>
              <a:rPr lang="cs-CZ" dirty="0"/>
              <a:t>)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Cílovou skupinou (uživateli </a:t>
            </a:r>
            <a:r>
              <a:rPr lang="cs-CZ" dirty="0" err="1"/>
              <a:t>dashboardu</a:t>
            </a:r>
            <a:r>
              <a:rPr lang="cs-CZ" dirty="0"/>
              <a:t>) jsou klienti zaměstnavatele.</a:t>
            </a:r>
          </a:p>
          <a:p>
            <a:r>
              <a:rPr lang="cs-CZ" dirty="0"/>
              <a:t>Primárním cílem </a:t>
            </a:r>
            <a:r>
              <a:rPr lang="cs-CZ" dirty="0" err="1"/>
              <a:t>dashboardu</a:t>
            </a:r>
            <a:r>
              <a:rPr lang="cs-CZ" dirty="0"/>
              <a:t> je předat uživateli (klientovi) informaci o vývoji objemů faktur, které předává ke zpracování.</a:t>
            </a:r>
          </a:p>
          <a:p>
            <a:r>
              <a:rPr lang="cs-CZ" dirty="0"/>
              <a:t>Mnoho klientů má tento proces automatizovaný a faktury pouze přeposílají / nahrávají na zabezpečené uložiště. Tzn. klient v konečném důsledku neví, jaký objem faktur předal ke zpracování a zda bude případná </a:t>
            </a:r>
            <a:r>
              <a:rPr lang="cs-CZ" dirty="0" err="1"/>
              <a:t>dofakturace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321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</a:t>
            </a:r>
            <a:r>
              <a:rPr lang="cs-CZ" dirty="0" err="1"/>
              <a:t>dashboardu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Typ </a:t>
            </a:r>
            <a:r>
              <a:rPr lang="cs-CZ" dirty="0" err="1"/>
              <a:t>dashboardu</a:t>
            </a:r>
            <a:r>
              <a:rPr lang="cs-CZ" dirty="0"/>
              <a:t>: Analytický </a:t>
            </a:r>
            <a:r>
              <a:rPr lang="cs-CZ" dirty="0" err="1"/>
              <a:t>dashboard</a:t>
            </a:r>
            <a:endParaRPr lang="cs-CZ" dirty="0"/>
          </a:p>
          <a:p>
            <a:pPr lvl="1"/>
            <a:r>
              <a:rPr lang="cs-CZ" dirty="0"/>
              <a:t>Vzhledem k povaze dat a cílené skupině uživatelů</a:t>
            </a:r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197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</a:t>
            </a:r>
            <a:r>
              <a:rPr lang="cs-CZ" dirty="0" err="1"/>
              <a:t>dashboardu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Pro správnou funkčnost </a:t>
            </a:r>
            <a:r>
              <a:rPr lang="cs-CZ" dirty="0" err="1"/>
              <a:t>dashboardu</a:t>
            </a:r>
            <a:r>
              <a:rPr lang="cs-CZ" dirty="0"/>
              <a:t> je třeba použít data v požadovaném formátu. S jiným formátem dat </a:t>
            </a:r>
            <a:r>
              <a:rPr lang="cs-CZ" dirty="0" err="1"/>
              <a:t>dashboard</a:t>
            </a:r>
            <a:r>
              <a:rPr lang="cs-CZ" dirty="0"/>
              <a:t> není kompatibilní.</a:t>
            </a:r>
          </a:p>
          <a:p>
            <a:pPr lvl="1"/>
            <a:r>
              <a:rPr lang="cs-CZ" dirty="0"/>
              <a:t>Cílem </a:t>
            </a:r>
            <a:r>
              <a:rPr lang="cs-CZ" dirty="0" err="1"/>
              <a:t>dashbordu</a:t>
            </a:r>
            <a:r>
              <a:rPr lang="cs-CZ" dirty="0"/>
              <a:t> je nasazení nad databáze s konkrétním formátem dat. Z toho důvodu není ošetřeno. Nepředpokládá se použití kdekoliv jinde.</a:t>
            </a:r>
          </a:p>
          <a:p>
            <a:pPr lvl="1"/>
            <a:r>
              <a:rPr lang="cs-CZ" dirty="0"/>
              <a:t>Je ošetřeno nahrazení NA hodnot, které vznikají procesování dat – agregace podle typu zpracování. Chybějící hodnoty jsou nahrazeny 0.</a:t>
            </a:r>
          </a:p>
          <a:p>
            <a:r>
              <a:rPr lang="cs-CZ" dirty="0"/>
              <a:t>Vizuál a obsah byl ověřen se zadavatelem požadavku na vznik tohoto </a:t>
            </a:r>
            <a:r>
              <a:rPr lang="cs-CZ" dirty="0" err="1"/>
              <a:t>dashboardu</a:t>
            </a:r>
            <a:r>
              <a:rPr lang="cs-CZ" dirty="0"/>
              <a:t> (zaměstnavatel).</a:t>
            </a:r>
          </a:p>
          <a:p>
            <a:r>
              <a:rPr lang="cs-CZ" dirty="0"/>
              <a:t>Nyní probíhá testování vybranými uživateli za účelem získání zpětné vazby pro další rozšíření.</a:t>
            </a:r>
          </a:p>
          <a:p>
            <a:r>
              <a:rPr lang="cs-CZ" dirty="0"/>
              <a:t>Jde o první krok ve tvorbě nástroje pro vizualizaci účetní knihy, z toho důvodů nejsou ošetřeny extrémní hodnoty, aby došlo k jejich odhalení.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863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Nenadálé grafické situace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Při testování nebyly odhalené žádné nenadálé grafické situace. </a:t>
            </a:r>
          </a:p>
          <a:p>
            <a:r>
              <a:rPr lang="cs-CZ" dirty="0"/>
              <a:t>Za předpokladu, že </a:t>
            </a:r>
            <a:r>
              <a:rPr lang="cs-CZ" dirty="0" err="1"/>
              <a:t>dashboard</a:t>
            </a:r>
            <a:r>
              <a:rPr lang="cs-CZ" dirty="0"/>
              <a:t> dostane data v očekávaném formátu, tak nenadálé grafické situace nenastanou. </a:t>
            </a:r>
          </a:p>
          <a:p>
            <a:pPr lvl="1"/>
            <a:r>
              <a:rPr lang="cs-CZ" dirty="0"/>
              <a:t>Za typ a formát vstupních dat je zodpovědná SQL databáze.</a:t>
            </a:r>
          </a:p>
          <a:p>
            <a:pPr lvl="1"/>
            <a:r>
              <a:rPr lang="cs-CZ" dirty="0"/>
              <a:t>V případě, že </a:t>
            </a:r>
            <a:r>
              <a:rPr lang="cs-CZ" dirty="0" err="1"/>
              <a:t>dashboard</a:t>
            </a:r>
            <a:r>
              <a:rPr lang="cs-CZ" dirty="0"/>
              <a:t> obdrží data ve špatných formátech a nastanou nenadálé grafické situace, či </a:t>
            </a:r>
            <a:r>
              <a:rPr lang="cs-CZ" dirty="0" err="1"/>
              <a:t>dashboard</a:t>
            </a:r>
            <a:r>
              <a:rPr lang="cs-CZ" dirty="0"/>
              <a:t> úplně přestane fungovat, pak bude třeba řešit větší problémy, než nefunkční </a:t>
            </a:r>
            <a:r>
              <a:rPr lang="cs-CZ" dirty="0" err="1"/>
              <a:t>dashboard</a:t>
            </a:r>
            <a:r>
              <a:rPr lang="cs-CZ" dirty="0"/>
              <a:t>. </a:t>
            </a:r>
          </a:p>
          <a:p>
            <a:pPr lvl="1"/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428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jednotlivých grafů</a:t>
            </a:r>
          </a:p>
        </p:txBody>
      </p:sp>
      <p:grpSp>
        <p:nvGrpSpPr>
          <p:cNvPr id="5" name="Skupina 4"/>
          <p:cNvGrpSpPr/>
          <p:nvPr/>
        </p:nvGrpSpPr>
        <p:grpSpPr>
          <a:xfrm>
            <a:off x="6120057" y="974265"/>
            <a:ext cx="5018993" cy="4339478"/>
            <a:chOff x="5941932" y="1349459"/>
            <a:chExt cx="5265163" cy="455231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32" y="1349459"/>
              <a:ext cx="5153025" cy="450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Freeform 9"/>
            <p:cNvSpPr>
              <a:spLocks noEditPoints="1"/>
            </p:cNvSpPr>
            <p:nvPr/>
          </p:nvSpPr>
          <p:spPr bwMode="auto">
            <a:xfrm>
              <a:off x="6287432" y="1447253"/>
              <a:ext cx="4919663" cy="4454525"/>
            </a:xfrm>
            <a:custGeom>
              <a:avLst/>
              <a:gdLst>
                <a:gd name="T0" fmla="*/ 460 w 1312"/>
                <a:gd name="T1" fmla="*/ 166 h 1188"/>
                <a:gd name="T2" fmla="*/ 460 w 1312"/>
                <a:gd name="T3" fmla="*/ 3 h 1188"/>
                <a:gd name="T4" fmla="*/ 415 w 1312"/>
                <a:gd name="T5" fmla="*/ 130 h 1188"/>
                <a:gd name="T6" fmla="*/ 240 w 1312"/>
                <a:gd name="T7" fmla="*/ 147 h 1188"/>
                <a:gd name="T8" fmla="*/ 411 w 1312"/>
                <a:gd name="T9" fmla="*/ 174 h 1188"/>
                <a:gd name="T10" fmla="*/ 418 w 1312"/>
                <a:gd name="T11" fmla="*/ 189 h 1188"/>
                <a:gd name="T12" fmla="*/ 931 w 1312"/>
                <a:gd name="T13" fmla="*/ 272 h 1188"/>
                <a:gd name="T14" fmla="*/ 974 w 1312"/>
                <a:gd name="T15" fmla="*/ 236 h 1188"/>
                <a:gd name="T16" fmla="*/ 1012 w 1312"/>
                <a:gd name="T17" fmla="*/ 221 h 1188"/>
                <a:gd name="T18" fmla="*/ 1075 w 1312"/>
                <a:gd name="T19" fmla="*/ 207 h 1188"/>
                <a:gd name="T20" fmla="*/ 1083 w 1312"/>
                <a:gd name="T21" fmla="*/ 186 h 1188"/>
                <a:gd name="T22" fmla="*/ 1126 w 1312"/>
                <a:gd name="T23" fmla="*/ 127 h 1188"/>
                <a:gd name="T24" fmla="*/ 918 w 1312"/>
                <a:gd name="T25" fmla="*/ 64 h 1188"/>
                <a:gd name="T26" fmla="*/ 957 w 1312"/>
                <a:gd name="T27" fmla="*/ 159 h 1188"/>
                <a:gd name="T28" fmla="*/ 733 w 1312"/>
                <a:gd name="T29" fmla="*/ 253 h 1188"/>
                <a:gd name="T30" fmla="*/ 590 w 1312"/>
                <a:gd name="T31" fmla="*/ 398 h 1188"/>
                <a:gd name="T32" fmla="*/ 664 w 1312"/>
                <a:gd name="T33" fmla="*/ 368 h 1188"/>
                <a:gd name="T34" fmla="*/ 663 w 1312"/>
                <a:gd name="T35" fmla="*/ 326 h 1188"/>
                <a:gd name="T36" fmla="*/ 734 w 1312"/>
                <a:gd name="T37" fmla="*/ 319 h 1188"/>
                <a:gd name="T38" fmla="*/ 461 w 1312"/>
                <a:gd name="T39" fmla="*/ 574 h 1188"/>
                <a:gd name="T40" fmla="*/ 444 w 1312"/>
                <a:gd name="T41" fmla="*/ 591 h 1188"/>
                <a:gd name="T42" fmla="*/ 415 w 1312"/>
                <a:gd name="T43" fmla="*/ 681 h 1188"/>
                <a:gd name="T44" fmla="*/ 387 w 1312"/>
                <a:gd name="T45" fmla="*/ 724 h 1188"/>
                <a:gd name="T46" fmla="*/ 325 w 1312"/>
                <a:gd name="T47" fmla="*/ 767 h 1188"/>
                <a:gd name="T48" fmla="*/ 426 w 1312"/>
                <a:gd name="T49" fmla="*/ 732 h 1188"/>
                <a:gd name="T50" fmla="*/ 474 w 1312"/>
                <a:gd name="T51" fmla="*/ 656 h 1188"/>
                <a:gd name="T52" fmla="*/ 387 w 1312"/>
                <a:gd name="T53" fmla="*/ 612 h 1188"/>
                <a:gd name="T54" fmla="*/ 1021 w 1312"/>
                <a:gd name="T55" fmla="*/ 537 h 1188"/>
                <a:gd name="T56" fmla="*/ 994 w 1312"/>
                <a:gd name="T57" fmla="*/ 621 h 1188"/>
                <a:gd name="T58" fmla="*/ 926 w 1312"/>
                <a:gd name="T59" fmla="*/ 611 h 1188"/>
                <a:gd name="T60" fmla="*/ 884 w 1312"/>
                <a:gd name="T61" fmla="*/ 685 h 1188"/>
                <a:gd name="T62" fmla="*/ 1017 w 1312"/>
                <a:gd name="T63" fmla="*/ 691 h 1188"/>
                <a:gd name="T64" fmla="*/ 982 w 1312"/>
                <a:gd name="T65" fmla="*/ 671 h 1188"/>
                <a:gd name="T66" fmla="*/ 32 w 1312"/>
                <a:gd name="T67" fmla="*/ 530 h 1188"/>
                <a:gd name="T68" fmla="*/ 39 w 1312"/>
                <a:gd name="T69" fmla="*/ 477 h 1188"/>
                <a:gd name="T70" fmla="*/ 46 w 1312"/>
                <a:gd name="T71" fmla="*/ 414 h 1188"/>
                <a:gd name="T72" fmla="*/ 96 w 1312"/>
                <a:gd name="T73" fmla="*/ 533 h 1188"/>
                <a:gd name="T74" fmla="*/ 17 w 1312"/>
                <a:gd name="T75" fmla="*/ 939 h 1188"/>
                <a:gd name="T76" fmla="*/ 56 w 1312"/>
                <a:gd name="T77" fmla="*/ 812 h 1188"/>
                <a:gd name="T78" fmla="*/ 1172 w 1312"/>
                <a:gd name="T79" fmla="*/ 845 h 1188"/>
                <a:gd name="T80" fmla="*/ 1235 w 1312"/>
                <a:gd name="T81" fmla="*/ 813 h 1188"/>
                <a:gd name="T82" fmla="*/ 1266 w 1312"/>
                <a:gd name="T83" fmla="*/ 793 h 1188"/>
                <a:gd name="T84" fmla="*/ 1253 w 1312"/>
                <a:gd name="T85" fmla="*/ 761 h 1188"/>
                <a:gd name="T86" fmla="*/ 1192 w 1312"/>
                <a:gd name="T87" fmla="*/ 353 h 1188"/>
                <a:gd name="T88" fmla="*/ 1271 w 1312"/>
                <a:gd name="T89" fmla="*/ 323 h 1188"/>
                <a:gd name="T90" fmla="*/ 568 w 1312"/>
                <a:gd name="T91" fmla="*/ 1176 h 1188"/>
                <a:gd name="T92" fmla="*/ 530 w 1312"/>
                <a:gd name="T93" fmla="*/ 1118 h 1188"/>
                <a:gd name="T94" fmla="*/ 574 w 1312"/>
                <a:gd name="T95" fmla="*/ 1112 h 1188"/>
                <a:gd name="T96" fmla="*/ 527 w 1312"/>
                <a:gd name="T97" fmla="*/ 1070 h 1188"/>
                <a:gd name="T98" fmla="*/ 528 w 1312"/>
                <a:gd name="T99" fmla="*/ 1100 h 1188"/>
                <a:gd name="T100" fmla="*/ 661 w 1312"/>
                <a:gd name="T101" fmla="*/ 1003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12" h="1188">
                  <a:moveTo>
                    <a:pt x="368" y="206"/>
                  </a:moveTo>
                  <a:cubicBezTo>
                    <a:pt x="381" y="203"/>
                    <a:pt x="391" y="201"/>
                    <a:pt x="403" y="206"/>
                  </a:cubicBezTo>
                  <a:cubicBezTo>
                    <a:pt x="411" y="209"/>
                    <a:pt x="419" y="214"/>
                    <a:pt x="427" y="217"/>
                  </a:cubicBezTo>
                  <a:cubicBezTo>
                    <a:pt x="438" y="220"/>
                    <a:pt x="455" y="223"/>
                    <a:pt x="463" y="212"/>
                  </a:cubicBezTo>
                  <a:cubicBezTo>
                    <a:pt x="473" y="199"/>
                    <a:pt x="461" y="180"/>
                    <a:pt x="460" y="166"/>
                  </a:cubicBezTo>
                  <a:cubicBezTo>
                    <a:pt x="459" y="154"/>
                    <a:pt x="470" y="149"/>
                    <a:pt x="477" y="141"/>
                  </a:cubicBezTo>
                  <a:cubicBezTo>
                    <a:pt x="483" y="134"/>
                    <a:pt x="489" y="127"/>
                    <a:pt x="493" y="119"/>
                  </a:cubicBezTo>
                  <a:cubicBezTo>
                    <a:pt x="502" y="102"/>
                    <a:pt x="506" y="83"/>
                    <a:pt x="505" y="65"/>
                  </a:cubicBezTo>
                  <a:cubicBezTo>
                    <a:pt x="504" y="58"/>
                    <a:pt x="500" y="55"/>
                    <a:pt x="495" y="53"/>
                  </a:cubicBezTo>
                  <a:cubicBezTo>
                    <a:pt x="489" y="32"/>
                    <a:pt x="475" y="11"/>
                    <a:pt x="460" y="3"/>
                  </a:cubicBezTo>
                  <a:cubicBezTo>
                    <a:pt x="453" y="0"/>
                    <a:pt x="447" y="7"/>
                    <a:pt x="450" y="13"/>
                  </a:cubicBezTo>
                  <a:cubicBezTo>
                    <a:pt x="457" y="29"/>
                    <a:pt x="463" y="43"/>
                    <a:pt x="463" y="61"/>
                  </a:cubicBezTo>
                  <a:cubicBezTo>
                    <a:pt x="464" y="72"/>
                    <a:pt x="460" y="82"/>
                    <a:pt x="459" y="93"/>
                  </a:cubicBezTo>
                  <a:cubicBezTo>
                    <a:pt x="454" y="98"/>
                    <a:pt x="448" y="103"/>
                    <a:pt x="442" y="107"/>
                  </a:cubicBezTo>
                  <a:cubicBezTo>
                    <a:pt x="432" y="114"/>
                    <a:pt x="422" y="121"/>
                    <a:pt x="415" y="130"/>
                  </a:cubicBezTo>
                  <a:cubicBezTo>
                    <a:pt x="391" y="124"/>
                    <a:pt x="365" y="135"/>
                    <a:pt x="341" y="140"/>
                  </a:cubicBezTo>
                  <a:cubicBezTo>
                    <a:pt x="323" y="143"/>
                    <a:pt x="305" y="144"/>
                    <a:pt x="287" y="140"/>
                  </a:cubicBezTo>
                  <a:cubicBezTo>
                    <a:pt x="270" y="137"/>
                    <a:pt x="257" y="128"/>
                    <a:pt x="242" y="121"/>
                  </a:cubicBezTo>
                  <a:cubicBezTo>
                    <a:pt x="236" y="119"/>
                    <a:pt x="231" y="123"/>
                    <a:pt x="232" y="129"/>
                  </a:cubicBezTo>
                  <a:cubicBezTo>
                    <a:pt x="233" y="135"/>
                    <a:pt x="236" y="142"/>
                    <a:pt x="240" y="147"/>
                  </a:cubicBezTo>
                  <a:cubicBezTo>
                    <a:pt x="239" y="146"/>
                    <a:pt x="238" y="145"/>
                    <a:pt x="236" y="144"/>
                  </a:cubicBezTo>
                  <a:cubicBezTo>
                    <a:pt x="234" y="141"/>
                    <a:pt x="228" y="143"/>
                    <a:pt x="229" y="147"/>
                  </a:cubicBezTo>
                  <a:cubicBezTo>
                    <a:pt x="232" y="185"/>
                    <a:pt x="266" y="208"/>
                    <a:pt x="301" y="212"/>
                  </a:cubicBezTo>
                  <a:cubicBezTo>
                    <a:pt x="324" y="215"/>
                    <a:pt x="345" y="210"/>
                    <a:pt x="368" y="206"/>
                  </a:cubicBezTo>
                  <a:close/>
                  <a:moveTo>
                    <a:pt x="411" y="174"/>
                  </a:moveTo>
                  <a:cubicBezTo>
                    <a:pt x="418" y="179"/>
                    <a:pt x="430" y="177"/>
                    <a:pt x="437" y="170"/>
                  </a:cubicBezTo>
                  <a:cubicBezTo>
                    <a:pt x="438" y="175"/>
                    <a:pt x="440" y="180"/>
                    <a:pt x="441" y="185"/>
                  </a:cubicBezTo>
                  <a:cubicBezTo>
                    <a:pt x="441" y="187"/>
                    <a:pt x="442" y="189"/>
                    <a:pt x="442" y="191"/>
                  </a:cubicBezTo>
                  <a:cubicBezTo>
                    <a:pt x="444" y="201"/>
                    <a:pt x="444" y="203"/>
                    <a:pt x="443" y="199"/>
                  </a:cubicBezTo>
                  <a:cubicBezTo>
                    <a:pt x="439" y="203"/>
                    <a:pt x="422" y="192"/>
                    <a:pt x="418" y="189"/>
                  </a:cubicBezTo>
                  <a:cubicBezTo>
                    <a:pt x="408" y="184"/>
                    <a:pt x="399" y="175"/>
                    <a:pt x="388" y="170"/>
                  </a:cubicBezTo>
                  <a:cubicBezTo>
                    <a:pt x="397" y="169"/>
                    <a:pt x="405" y="169"/>
                    <a:pt x="411" y="174"/>
                  </a:cubicBezTo>
                  <a:close/>
                  <a:moveTo>
                    <a:pt x="1075" y="207"/>
                  </a:moveTo>
                  <a:cubicBezTo>
                    <a:pt x="1078" y="269"/>
                    <a:pt x="972" y="322"/>
                    <a:pt x="924" y="283"/>
                  </a:cubicBezTo>
                  <a:cubicBezTo>
                    <a:pt x="919" y="279"/>
                    <a:pt x="925" y="271"/>
                    <a:pt x="931" y="272"/>
                  </a:cubicBezTo>
                  <a:cubicBezTo>
                    <a:pt x="946" y="276"/>
                    <a:pt x="964" y="274"/>
                    <a:pt x="980" y="267"/>
                  </a:cubicBezTo>
                  <a:cubicBezTo>
                    <a:pt x="950" y="271"/>
                    <a:pt x="915" y="254"/>
                    <a:pt x="900" y="230"/>
                  </a:cubicBezTo>
                  <a:cubicBezTo>
                    <a:pt x="896" y="224"/>
                    <a:pt x="903" y="217"/>
                    <a:pt x="909" y="221"/>
                  </a:cubicBezTo>
                  <a:cubicBezTo>
                    <a:pt x="924" y="232"/>
                    <a:pt x="943" y="240"/>
                    <a:pt x="963" y="238"/>
                  </a:cubicBezTo>
                  <a:cubicBezTo>
                    <a:pt x="967" y="237"/>
                    <a:pt x="971" y="237"/>
                    <a:pt x="974" y="236"/>
                  </a:cubicBezTo>
                  <a:cubicBezTo>
                    <a:pt x="972" y="232"/>
                    <a:pt x="969" y="228"/>
                    <a:pt x="967" y="223"/>
                  </a:cubicBezTo>
                  <a:cubicBezTo>
                    <a:pt x="966" y="221"/>
                    <a:pt x="967" y="218"/>
                    <a:pt x="969" y="217"/>
                  </a:cubicBezTo>
                  <a:cubicBezTo>
                    <a:pt x="977" y="209"/>
                    <a:pt x="991" y="214"/>
                    <a:pt x="999" y="219"/>
                  </a:cubicBezTo>
                  <a:cubicBezTo>
                    <a:pt x="1000" y="220"/>
                    <a:pt x="1003" y="222"/>
                    <a:pt x="1005" y="223"/>
                  </a:cubicBezTo>
                  <a:cubicBezTo>
                    <a:pt x="1007" y="222"/>
                    <a:pt x="1010" y="222"/>
                    <a:pt x="1012" y="221"/>
                  </a:cubicBezTo>
                  <a:cubicBezTo>
                    <a:pt x="1015" y="220"/>
                    <a:pt x="1018" y="220"/>
                    <a:pt x="1020" y="222"/>
                  </a:cubicBezTo>
                  <a:cubicBezTo>
                    <a:pt x="1025" y="221"/>
                    <a:pt x="1029" y="223"/>
                    <a:pt x="1032" y="226"/>
                  </a:cubicBezTo>
                  <a:cubicBezTo>
                    <a:pt x="1036" y="217"/>
                    <a:pt x="1038" y="207"/>
                    <a:pt x="1044" y="198"/>
                  </a:cubicBezTo>
                  <a:cubicBezTo>
                    <a:pt x="1048" y="192"/>
                    <a:pt x="1055" y="189"/>
                    <a:pt x="1063" y="191"/>
                  </a:cubicBezTo>
                  <a:cubicBezTo>
                    <a:pt x="1070" y="193"/>
                    <a:pt x="1074" y="199"/>
                    <a:pt x="1075" y="207"/>
                  </a:cubicBezTo>
                  <a:close/>
                  <a:moveTo>
                    <a:pt x="1126" y="127"/>
                  </a:moveTo>
                  <a:cubicBezTo>
                    <a:pt x="1121" y="136"/>
                    <a:pt x="1113" y="142"/>
                    <a:pt x="1105" y="144"/>
                  </a:cubicBezTo>
                  <a:cubicBezTo>
                    <a:pt x="1104" y="145"/>
                    <a:pt x="1103" y="145"/>
                    <a:pt x="1103" y="146"/>
                  </a:cubicBezTo>
                  <a:cubicBezTo>
                    <a:pt x="1099" y="150"/>
                    <a:pt x="1097" y="154"/>
                    <a:pt x="1094" y="157"/>
                  </a:cubicBezTo>
                  <a:cubicBezTo>
                    <a:pt x="1091" y="167"/>
                    <a:pt x="1092" y="178"/>
                    <a:pt x="1083" y="186"/>
                  </a:cubicBezTo>
                  <a:cubicBezTo>
                    <a:pt x="1077" y="192"/>
                    <a:pt x="1068" y="184"/>
                    <a:pt x="1072" y="177"/>
                  </a:cubicBezTo>
                  <a:cubicBezTo>
                    <a:pt x="1075" y="171"/>
                    <a:pt x="1071" y="159"/>
                    <a:pt x="1070" y="153"/>
                  </a:cubicBezTo>
                  <a:cubicBezTo>
                    <a:pt x="1069" y="149"/>
                    <a:pt x="1068" y="142"/>
                    <a:pt x="1071" y="135"/>
                  </a:cubicBezTo>
                  <a:cubicBezTo>
                    <a:pt x="1077" y="121"/>
                    <a:pt x="1090" y="112"/>
                    <a:pt x="1102" y="104"/>
                  </a:cubicBezTo>
                  <a:cubicBezTo>
                    <a:pt x="1117" y="94"/>
                    <a:pt x="1134" y="113"/>
                    <a:pt x="1126" y="127"/>
                  </a:cubicBezTo>
                  <a:close/>
                  <a:moveTo>
                    <a:pt x="871" y="172"/>
                  </a:moveTo>
                  <a:cubicBezTo>
                    <a:pt x="864" y="169"/>
                    <a:pt x="865" y="158"/>
                    <a:pt x="871" y="154"/>
                  </a:cubicBezTo>
                  <a:cubicBezTo>
                    <a:pt x="887" y="146"/>
                    <a:pt x="903" y="145"/>
                    <a:pt x="913" y="127"/>
                  </a:cubicBezTo>
                  <a:cubicBezTo>
                    <a:pt x="923" y="109"/>
                    <a:pt x="916" y="87"/>
                    <a:pt x="910" y="69"/>
                  </a:cubicBezTo>
                  <a:cubicBezTo>
                    <a:pt x="909" y="64"/>
                    <a:pt x="915" y="61"/>
                    <a:pt x="918" y="64"/>
                  </a:cubicBezTo>
                  <a:cubicBezTo>
                    <a:pt x="926" y="72"/>
                    <a:pt x="933" y="82"/>
                    <a:pt x="937" y="92"/>
                  </a:cubicBezTo>
                  <a:cubicBezTo>
                    <a:pt x="938" y="92"/>
                    <a:pt x="939" y="91"/>
                    <a:pt x="940" y="92"/>
                  </a:cubicBezTo>
                  <a:cubicBezTo>
                    <a:pt x="951" y="94"/>
                    <a:pt x="960" y="103"/>
                    <a:pt x="967" y="112"/>
                  </a:cubicBezTo>
                  <a:cubicBezTo>
                    <a:pt x="975" y="122"/>
                    <a:pt x="985" y="134"/>
                    <a:pt x="985" y="147"/>
                  </a:cubicBezTo>
                  <a:cubicBezTo>
                    <a:pt x="985" y="160"/>
                    <a:pt x="966" y="170"/>
                    <a:pt x="957" y="159"/>
                  </a:cubicBezTo>
                  <a:cubicBezTo>
                    <a:pt x="949" y="149"/>
                    <a:pt x="948" y="137"/>
                    <a:pt x="943" y="126"/>
                  </a:cubicBezTo>
                  <a:cubicBezTo>
                    <a:pt x="942" y="124"/>
                    <a:pt x="942" y="122"/>
                    <a:pt x="941" y="120"/>
                  </a:cubicBezTo>
                  <a:cubicBezTo>
                    <a:pt x="940" y="126"/>
                    <a:pt x="938" y="133"/>
                    <a:pt x="935" y="140"/>
                  </a:cubicBezTo>
                  <a:cubicBezTo>
                    <a:pt x="924" y="162"/>
                    <a:pt x="896" y="182"/>
                    <a:pt x="871" y="172"/>
                  </a:cubicBezTo>
                  <a:close/>
                  <a:moveTo>
                    <a:pt x="733" y="253"/>
                  </a:moveTo>
                  <a:cubicBezTo>
                    <a:pt x="761" y="288"/>
                    <a:pt x="778" y="327"/>
                    <a:pt x="759" y="371"/>
                  </a:cubicBezTo>
                  <a:cubicBezTo>
                    <a:pt x="743" y="407"/>
                    <a:pt x="694" y="447"/>
                    <a:pt x="653" y="432"/>
                  </a:cubicBezTo>
                  <a:cubicBezTo>
                    <a:pt x="649" y="431"/>
                    <a:pt x="646" y="427"/>
                    <a:pt x="645" y="423"/>
                  </a:cubicBezTo>
                  <a:cubicBezTo>
                    <a:pt x="623" y="426"/>
                    <a:pt x="598" y="421"/>
                    <a:pt x="584" y="408"/>
                  </a:cubicBezTo>
                  <a:cubicBezTo>
                    <a:pt x="578" y="404"/>
                    <a:pt x="584" y="397"/>
                    <a:pt x="590" y="398"/>
                  </a:cubicBezTo>
                  <a:cubicBezTo>
                    <a:pt x="607" y="401"/>
                    <a:pt x="623" y="402"/>
                    <a:pt x="640" y="396"/>
                  </a:cubicBezTo>
                  <a:cubicBezTo>
                    <a:pt x="640" y="389"/>
                    <a:pt x="641" y="381"/>
                    <a:pt x="640" y="375"/>
                  </a:cubicBezTo>
                  <a:cubicBezTo>
                    <a:pt x="638" y="361"/>
                    <a:pt x="632" y="350"/>
                    <a:pt x="625" y="338"/>
                  </a:cubicBezTo>
                  <a:cubicBezTo>
                    <a:pt x="621" y="333"/>
                    <a:pt x="628" y="326"/>
                    <a:pt x="634" y="329"/>
                  </a:cubicBezTo>
                  <a:cubicBezTo>
                    <a:pt x="648" y="338"/>
                    <a:pt x="658" y="352"/>
                    <a:pt x="664" y="368"/>
                  </a:cubicBezTo>
                  <a:cubicBezTo>
                    <a:pt x="665" y="370"/>
                    <a:pt x="666" y="373"/>
                    <a:pt x="666" y="375"/>
                  </a:cubicBezTo>
                  <a:cubicBezTo>
                    <a:pt x="669" y="373"/>
                    <a:pt x="671" y="372"/>
                    <a:pt x="673" y="370"/>
                  </a:cubicBezTo>
                  <a:cubicBezTo>
                    <a:pt x="673" y="368"/>
                    <a:pt x="673" y="367"/>
                    <a:pt x="673" y="366"/>
                  </a:cubicBezTo>
                  <a:cubicBezTo>
                    <a:pt x="670" y="355"/>
                    <a:pt x="664" y="344"/>
                    <a:pt x="655" y="336"/>
                  </a:cubicBezTo>
                  <a:cubicBezTo>
                    <a:pt x="650" y="331"/>
                    <a:pt x="657" y="322"/>
                    <a:pt x="663" y="326"/>
                  </a:cubicBezTo>
                  <a:cubicBezTo>
                    <a:pt x="675" y="332"/>
                    <a:pt x="684" y="341"/>
                    <a:pt x="690" y="353"/>
                  </a:cubicBezTo>
                  <a:cubicBezTo>
                    <a:pt x="698" y="343"/>
                    <a:pt x="705" y="332"/>
                    <a:pt x="708" y="319"/>
                  </a:cubicBezTo>
                  <a:cubicBezTo>
                    <a:pt x="715" y="288"/>
                    <a:pt x="700" y="258"/>
                    <a:pt x="677" y="239"/>
                  </a:cubicBezTo>
                  <a:cubicBezTo>
                    <a:pt x="672" y="235"/>
                    <a:pt x="678" y="230"/>
                    <a:pt x="682" y="232"/>
                  </a:cubicBezTo>
                  <a:cubicBezTo>
                    <a:pt x="717" y="247"/>
                    <a:pt x="737" y="281"/>
                    <a:pt x="734" y="319"/>
                  </a:cubicBezTo>
                  <a:cubicBezTo>
                    <a:pt x="732" y="340"/>
                    <a:pt x="720" y="367"/>
                    <a:pt x="703" y="386"/>
                  </a:cubicBezTo>
                  <a:cubicBezTo>
                    <a:pt x="714" y="378"/>
                    <a:pt x="723" y="369"/>
                    <a:pt x="729" y="357"/>
                  </a:cubicBezTo>
                  <a:cubicBezTo>
                    <a:pt x="749" y="324"/>
                    <a:pt x="738" y="291"/>
                    <a:pt x="726" y="257"/>
                  </a:cubicBezTo>
                  <a:cubicBezTo>
                    <a:pt x="724" y="253"/>
                    <a:pt x="730" y="249"/>
                    <a:pt x="733" y="253"/>
                  </a:cubicBezTo>
                  <a:close/>
                  <a:moveTo>
                    <a:pt x="461" y="574"/>
                  </a:moveTo>
                  <a:cubicBezTo>
                    <a:pt x="456" y="565"/>
                    <a:pt x="450" y="556"/>
                    <a:pt x="443" y="549"/>
                  </a:cubicBezTo>
                  <a:cubicBezTo>
                    <a:pt x="439" y="544"/>
                    <a:pt x="431" y="549"/>
                    <a:pt x="433" y="554"/>
                  </a:cubicBezTo>
                  <a:cubicBezTo>
                    <a:pt x="437" y="563"/>
                    <a:pt x="440" y="573"/>
                    <a:pt x="442" y="582"/>
                  </a:cubicBezTo>
                  <a:cubicBezTo>
                    <a:pt x="441" y="585"/>
                    <a:pt x="442" y="588"/>
                    <a:pt x="444" y="591"/>
                  </a:cubicBezTo>
                  <a:cubicBezTo>
                    <a:pt x="444" y="591"/>
                    <a:pt x="444" y="591"/>
                    <a:pt x="444" y="591"/>
                  </a:cubicBezTo>
                  <a:cubicBezTo>
                    <a:pt x="447" y="606"/>
                    <a:pt x="448" y="621"/>
                    <a:pt x="445" y="636"/>
                  </a:cubicBezTo>
                  <a:cubicBezTo>
                    <a:pt x="443" y="648"/>
                    <a:pt x="438" y="659"/>
                    <a:pt x="430" y="668"/>
                  </a:cubicBezTo>
                  <a:cubicBezTo>
                    <a:pt x="421" y="660"/>
                    <a:pt x="410" y="655"/>
                    <a:pt x="398" y="651"/>
                  </a:cubicBezTo>
                  <a:cubicBezTo>
                    <a:pt x="391" y="649"/>
                    <a:pt x="387" y="659"/>
                    <a:pt x="393" y="663"/>
                  </a:cubicBezTo>
                  <a:cubicBezTo>
                    <a:pt x="401" y="668"/>
                    <a:pt x="409" y="673"/>
                    <a:pt x="415" y="681"/>
                  </a:cubicBezTo>
                  <a:cubicBezTo>
                    <a:pt x="413" y="682"/>
                    <a:pt x="412" y="683"/>
                    <a:pt x="411" y="684"/>
                  </a:cubicBezTo>
                  <a:cubicBezTo>
                    <a:pt x="399" y="671"/>
                    <a:pt x="383" y="663"/>
                    <a:pt x="367" y="667"/>
                  </a:cubicBezTo>
                  <a:cubicBezTo>
                    <a:pt x="363" y="668"/>
                    <a:pt x="361" y="674"/>
                    <a:pt x="365" y="677"/>
                  </a:cubicBezTo>
                  <a:cubicBezTo>
                    <a:pt x="374" y="685"/>
                    <a:pt x="382" y="691"/>
                    <a:pt x="387" y="703"/>
                  </a:cubicBezTo>
                  <a:cubicBezTo>
                    <a:pt x="390" y="711"/>
                    <a:pt x="389" y="718"/>
                    <a:pt x="387" y="724"/>
                  </a:cubicBezTo>
                  <a:cubicBezTo>
                    <a:pt x="380" y="729"/>
                    <a:pt x="374" y="733"/>
                    <a:pt x="366" y="735"/>
                  </a:cubicBezTo>
                  <a:cubicBezTo>
                    <a:pt x="351" y="741"/>
                    <a:pt x="334" y="741"/>
                    <a:pt x="319" y="744"/>
                  </a:cubicBezTo>
                  <a:cubicBezTo>
                    <a:pt x="312" y="746"/>
                    <a:pt x="313" y="755"/>
                    <a:pt x="319" y="757"/>
                  </a:cubicBezTo>
                  <a:cubicBezTo>
                    <a:pt x="326" y="759"/>
                    <a:pt x="335" y="761"/>
                    <a:pt x="345" y="762"/>
                  </a:cubicBezTo>
                  <a:cubicBezTo>
                    <a:pt x="338" y="764"/>
                    <a:pt x="331" y="765"/>
                    <a:pt x="325" y="767"/>
                  </a:cubicBezTo>
                  <a:cubicBezTo>
                    <a:pt x="318" y="768"/>
                    <a:pt x="320" y="778"/>
                    <a:pt x="327" y="778"/>
                  </a:cubicBezTo>
                  <a:cubicBezTo>
                    <a:pt x="381" y="782"/>
                    <a:pt x="453" y="763"/>
                    <a:pt x="485" y="715"/>
                  </a:cubicBezTo>
                  <a:cubicBezTo>
                    <a:pt x="515" y="673"/>
                    <a:pt x="512" y="599"/>
                    <a:pt x="461" y="574"/>
                  </a:cubicBezTo>
                  <a:close/>
                  <a:moveTo>
                    <a:pt x="454" y="710"/>
                  </a:moveTo>
                  <a:cubicBezTo>
                    <a:pt x="446" y="719"/>
                    <a:pt x="436" y="726"/>
                    <a:pt x="426" y="732"/>
                  </a:cubicBezTo>
                  <a:cubicBezTo>
                    <a:pt x="427" y="726"/>
                    <a:pt x="426" y="720"/>
                    <a:pt x="425" y="714"/>
                  </a:cubicBezTo>
                  <a:cubicBezTo>
                    <a:pt x="427" y="714"/>
                    <a:pt x="429" y="713"/>
                    <a:pt x="431" y="713"/>
                  </a:cubicBezTo>
                  <a:cubicBezTo>
                    <a:pt x="434" y="713"/>
                    <a:pt x="436" y="712"/>
                    <a:pt x="438" y="710"/>
                  </a:cubicBezTo>
                  <a:cubicBezTo>
                    <a:pt x="439" y="709"/>
                    <a:pt x="440" y="708"/>
                    <a:pt x="440" y="707"/>
                  </a:cubicBezTo>
                  <a:cubicBezTo>
                    <a:pt x="457" y="695"/>
                    <a:pt x="470" y="671"/>
                    <a:pt x="474" y="656"/>
                  </a:cubicBezTo>
                  <a:cubicBezTo>
                    <a:pt x="474" y="676"/>
                    <a:pt x="467" y="695"/>
                    <a:pt x="454" y="710"/>
                  </a:cubicBezTo>
                  <a:close/>
                  <a:moveTo>
                    <a:pt x="360" y="629"/>
                  </a:moveTo>
                  <a:cubicBezTo>
                    <a:pt x="364" y="621"/>
                    <a:pt x="367" y="609"/>
                    <a:pt x="365" y="600"/>
                  </a:cubicBezTo>
                  <a:cubicBezTo>
                    <a:pt x="364" y="595"/>
                    <a:pt x="372" y="589"/>
                    <a:pt x="376" y="594"/>
                  </a:cubicBezTo>
                  <a:cubicBezTo>
                    <a:pt x="381" y="600"/>
                    <a:pt x="385" y="605"/>
                    <a:pt x="387" y="612"/>
                  </a:cubicBezTo>
                  <a:cubicBezTo>
                    <a:pt x="389" y="620"/>
                    <a:pt x="389" y="629"/>
                    <a:pt x="388" y="637"/>
                  </a:cubicBezTo>
                  <a:cubicBezTo>
                    <a:pt x="384" y="652"/>
                    <a:pt x="371" y="673"/>
                    <a:pt x="353" y="667"/>
                  </a:cubicBezTo>
                  <a:cubicBezTo>
                    <a:pt x="349" y="666"/>
                    <a:pt x="345" y="661"/>
                    <a:pt x="345" y="656"/>
                  </a:cubicBezTo>
                  <a:cubicBezTo>
                    <a:pt x="346" y="645"/>
                    <a:pt x="356" y="639"/>
                    <a:pt x="360" y="629"/>
                  </a:cubicBezTo>
                  <a:close/>
                  <a:moveTo>
                    <a:pt x="1021" y="537"/>
                  </a:moveTo>
                  <a:cubicBezTo>
                    <a:pt x="1024" y="543"/>
                    <a:pt x="1026" y="550"/>
                    <a:pt x="1028" y="557"/>
                  </a:cubicBezTo>
                  <a:cubicBezTo>
                    <a:pt x="1019" y="532"/>
                    <a:pt x="1004" y="509"/>
                    <a:pt x="983" y="497"/>
                  </a:cubicBezTo>
                  <a:cubicBezTo>
                    <a:pt x="979" y="494"/>
                    <a:pt x="975" y="499"/>
                    <a:pt x="977" y="503"/>
                  </a:cubicBezTo>
                  <a:cubicBezTo>
                    <a:pt x="988" y="528"/>
                    <a:pt x="1001" y="551"/>
                    <a:pt x="1003" y="580"/>
                  </a:cubicBezTo>
                  <a:cubicBezTo>
                    <a:pt x="1004" y="595"/>
                    <a:pt x="1000" y="609"/>
                    <a:pt x="994" y="621"/>
                  </a:cubicBezTo>
                  <a:cubicBezTo>
                    <a:pt x="982" y="606"/>
                    <a:pt x="962" y="597"/>
                    <a:pt x="946" y="590"/>
                  </a:cubicBezTo>
                  <a:cubicBezTo>
                    <a:pt x="939" y="588"/>
                    <a:pt x="933" y="598"/>
                    <a:pt x="939" y="603"/>
                  </a:cubicBezTo>
                  <a:cubicBezTo>
                    <a:pt x="942" y="606"/>
                    <a:pt x="945" y="608"/>
                    <a:pt x="948" y="611"/>
                  </a:cubicBezTo>
                  <a:cubicBezTo>
                    <a:pt x="945" y="609"/>
                    <a:pt x="942" y="606"/>
                    <a:pt x="939" y="604"/>
                  </a:cubicBezTo>
                  <a:cubicBezTo>
                    <a:pt x="933" y="599"/>
                    <a:pt x="924" y="603"/>
                    <a:pt x="926" y="611"/>
                  </a:cubicBezTo>
                  <a:cubicBezTo>
                    <a:pt x="928" y="623"/>
                    <a:pt x="937" y="629"/>
                    <a:pt x="941" y="639"/>
                  </a:cubicBezTo>
                  <a:cubicBezTo>
                    <a:pt x="945" y="649"/>
                    <a:pt x="942" y="659"/>
                    <a:pt x="938" y="669"/>
                  </a:cubicBezTo>
                  <a:cubicBezTo>
                    <a:pt x="938" y="669"/>
                    <a:pt x="938" y="670"/>
                    <a:pt x="938" y="671"/>
                  </a:cubicBezTo>
                  <a:cubicBezTo>
                    <a:pt x="923" y="677"/>
                    <a:pt x="906" y="677"/>
                    <a:pt x="890" y="674"/>
                  </a:cubicBezTo>
                  <a:cubicBezTo>
                    <a:pt x="885" y="673"/>
                    <a:pt x="879" y="680"/>
                    <a:pt x="884" y="685"/>
                  </a:cubicBezTo>
                  <a:cubicBezTo>
                    <a:pt x="889" y="690"/>
                    <a:pt x="895" y="693"/>
                    <a:pt x="901" y="696"/>
                  </a:cubicBezTo>
                  <a:cubicBezTo>
                    <a:pt x="894" y="696"/>
                    <a:pt x="886" y="696"/>
                    <a:pt x="878" y="697"/>
                  </a:cubicBezTo>
                  <a:cubicBezTo>
                    <a:pt x="873" y="698"/>
                    <a:pt x="870" y="705"/>
                    <a:pt x="875" y="708"/>
                  </a:cubicBezTo>
                  <a:cubicBezTo>
                    <a:pt x="908" y="727"/>
                    <a:pt x="953" y="727"/>
                    <a:pt x="987" y="712"/>
                  </a:cubicBezTo>
                  <a:cubicBezTo>
                    <a:pt x="997" y="707"/>
                    <a:pt x="1007" y="700"/>
                    <a:pt x="1017" y="691"/>
                  </a:cubicBezTo>
                  <a:cubicBezTo>
                    <a:pt x="1035" y="681"/>
                    <a:pt x="1048" y="657"/>
                    <a:pt x="1052" y="637"/>
                  </a:cubicBezTo>
                  <a:cubicBezTo>
                    <a:pt x="1061" y="600"/>
                    <a:pt x="1048" y="564"/>
                    <a:pt x="1028" y="533"/>
                  </a:cubicBezTo>
                  <a:cubicBezTo>
                    <a:pt x="1025" y="528"/>
                    <a:pt x="1018" y="532"/>
                    <a:pt x="1021" y="537"/>
                  </a:cubicBezTo>
                  <a:close/>
                  <a:moveTo>
                    <a:pt x="975" y="679"/>
                  </a:moveTo>
                  <a:cubicBezTo>
                    <a:pt x="978" y="677"/>
                    <a:pt x="980" y="674"/>
                    <a:pt x="982" y="671"/>
                  </a:cubicBezTo>
                  <a:cubicBezTo>
                    <a:pt x="983" y="671"/>
                    <a:pt x="984" y="671"/>
                    <a:pt x="985" y="671"/>
                  </a:cubicBezTo>
                  <a:cubicBezTo>
                    <a:pt x="982" y="674"/>
                    <a:pt x="979" y="677"/>
                    <a:pt x="975" y="679"/>
                  </a:cubicBezTo>
                  <a:close/>
                  <a:moveTo>
                    <a:pt x="7" y="550"/>
                  </a:moveTo>
                  <a:cubicBezTo>
                    <a:pt x="0" y="549"/>
                    <a:pt x="1" y="540"/>
                    <a:pt x="7" y="537"/>
                  </a:cubicBezTo>
                  <a:cubicBezTo>
                    <a:pt x="15" y="534"/>
                    <a:pt x="24" y="532"/>
                    <a:pt x="32" y="530"/>
                  </a:cubicBezTo>
                  <a:cubicBezTo>
                    <a:pt x="39" y="528"/>
                    <a:pt x="53" y="528"/>
                    <a:pt x="59" y="525"/>
                  </a:cubicBezTo>
                  <a:cubicBezTo>
                    <a:pt x="62" y="525"/>
                    <a:pt x="64" y="524"/>
                    <a:pt x="64" y="521"/>
                  </a:cubicBezTo>
                  <a:cubicBezTo>
                    <a:pt x="64" y="519"/>
                    <a:pt x="64" y="516"/>
                    <a:pt x="62" y="513"/>
                  </a:cubicBezTo>
                  <a:cubicBezTo>
                    <a:pt x="60" y="508"/>
                    <a:pt x="55" y="505"/>
                    <a:pt x="49" y="503"/>
                  </a:cubicBezTo>
                  <a:cubicBezTo>
                    <a:pt x="40" y="500"/>
                    <a:pt x="31" y="486"/>
                    <a:pt x="39" y="477"/>
                  </a:cubicBezTo>
                  <a:cubicBezTo>
                    <a:pt x="43" y="470"/>
                    <a:pt x="43" y="470"/>
                    <a:pt x="44" y="463"/>
                  </a:cubicBezTo>
                  <a:cubicBezTo>
                    <a:pt x="44" y="460"/>
                    <a:pt x="43" y="458"/>
                    <a:pt x="44" y="455"/>
                  </a:cubicBezTo>
                  <a:cubicBezTo>
                    <a:pt x="45" y="452"/>
                    <a:pt x="46" y="450"/>
                    <a:pt x="48" y="448"/>
                  </a:cubicBezTo>
                  <a:cubicBezTo>
                    <a:pt x="48" y="439"/>
                    <a:pt x="48" y="430"/>
                    <a:pt x="45" y="420"/>
                  </a:cubicBezTo>
                  <a:cubicBezTo>
                    <a:pt x="45" y="418"/>
                    <a:pt x="45" y="416"/>
                    <a:pt x="46" y="414"/>
                  </a:cubicBezTo>
                  <a:cubicBezTo>
                    <a:pt x="48" y="411"/>
                    <a:pt x="52" y="410"/>
                    <a:pt x="56" y="411"/>
                  </a:cubicBezTo>
                  <a:cubicBezTo>
                    <a:pt x="65" y="413"/>
                    <a:pt x="70" y="424"/>
                    <a:pt x="73" y="432"/>
                  </a:cubicBezTo>
                  <a:cubicBezTo>
                    <a:pt x="77" y="440"/>
                    <a:pt x="79" y="448"/>
                    <a:pt x="79" y="457"/>
                  </a:cubicBezTo>
                  <a:cubicBezTo>
                    <a:pt x="81" y="464"/>
                    <a:pt x="81" y="471"/>
                    <a:pt x="78" y="479"/>
                  </a:cubicBezTo>
                  <a:cubicBezTo>
                    <a:pt x="94" y="491"/>
                    <a:pt x="103" y="512"/>
                    <a:pt x="96" y="533"/>
                  </a:cubicBezTo>
                  <a:cubicBezTo>
                    <a:pt x="91" y="548"/>
                    <a:pt x="78" y="554"/>
                    <a:pt x="63" y="555"/>
                  </a:cubicBezTo>
                  <a:cubicBezTo>
                    <a:pt x="44" y="555"/>
                    <a:pt x="25" y="554"/>
                    <a:pt x="7" y="550"/>
                  </a:cubicBezTo>
                  <a:close/>
                  <a:moveTo>
                    <a:pt x="91" y="877"/>
                  </a:moveTo>
                  <a:cubicBezTo>
                    <a:pt x="97" y="895"/>
                    <a:pt x="104" y="914"/>
                    <a:pt x="92" y="932"/>
                  </a:cubicBezTo>
                  <a:cubicBezTo>
                    <a:pt x="79" y="950"/>
                    <a:pt x="29" y="964"/>
                    <a:pt x="17" y="939"/>
                  </a:cubicBezTo>
                  <a:cubicBezTo>
                    <a:pt x="15" y="936"/>
                    <a:pt x="17" y="932"/>
                    <a:pt x="20" y="930"/>
                  </a:cubicBezTo>
                  <a:cubicBezTo>
                    <a:pt x="30" y="928"/>
                    <a:pt x="44" y="925"/>
                    <a:pt x="51" y="918"/>
                  </a:cubicBezTo>
                  <a:cubicBezTo>
                    <a:pt x="57" y="913"/>
                    <a:pt x="59" y="913"/>
                    <a:pt x="57" y="904"/>
                  </a:cubicBezTo>
                  <a:cubicBezTo>
                    <a:pt x="55" y="898"/>
                    <a:pt x="52" y="891"/>
                    <a:pt x="50" y="885"/>
                  </a:cubicBezTo>
                  <a:cubicBezTo>
                    <a:pt x="43" y="863"/>
                    <a:pt x="37" y="829"/>
                    <a:pt x="56" y="812"/>
                  </a:cubicBezTo>
                  <a:cubicBezTo>
                    <a:pt x="63" y="805"/>
                    <a:pt x="77" y="805"/>
                    <a:pt x="82" y="815"/>
                  </a:cubicBezTo>
                  <a:cubicBezTo>
                    <a:pt x="91" y="834"/>
                    <a:pt x="85" y="856"/>
                    <a:pt x="91" y="877"/>
                  </a:cubicBezTo>
                  <a:close/>
                  <a:moveTo>
                    <a:pt x="1286" y="849"/>
                  </a:moveTo>
                  <a:cubicBezTo>
                    <a:pt x="1257" y="884"/>
                    <a:pt x="1194" y="907"/>
                    <a:pt x="1157" y="869"/>
                  </a:cubicBezTo>
                  <a:cubicBezTo>
                    <a:pt x="1146" y="858"/>
                    <a:pt x="1158" y="843"/>
                    <a:pt x="1172" y="845"/>
                  </a:cubicBezTo>
                  <a:cubicBezTo>
                    <a:pt x="1199" y="848"/>
                    <a:pt x="1223" y="850"/>
                    <a:pt x="1244" y="831"/>
                  </a:cubicBezTo>
                  <a:cubicBezTo>
                    <a:pt x="1241" y="828"/>
                    <a:pt x="1239" y="825"/>
                    <a:pt x="1238" y="821"/>
                  </a:cubicBezTo>
                  <a:cubicBezTo>
                    <a:pt x="1237" y="819"/>
                    <a:pt x="1236" y="816"/>
                    <a:pt x="1235" y="814"/>
                  </a:cubicBezTo>
                  <a:cubicBezTo>
                    <a:pt x="1235" y="814"/>
                    <a:pt x="1235" y="814"/>
                    <a:pt x="1235" y="813"/>
                  </a:cubicBezTo>
                  <a:cubicBezTo>
                    <a:pt x="1235" y="813"/>
                    <a:pt x="1235" y="813"/>
                    <a:pt x="1235" y="813"/>
                  </a:cubicBezTo>
                  <a:cubicBezTo>
                    <a:pt x="1234" y="812"/>
                    <a:pt x="1234" y="811"/>
                    <a:pt x="1233" y="810"/>
                  </a:cubicBezTo>
                  <a:cubicBezTo>
                    <a:pt x="1230" y="804"/>
                    <a:pt x="1228" y="799"/>
                    <a:pt x="1228" y="793"/>
                  </a:cubicBezTo>
                  <a:cubicBezTo>
                    <a:pt x="1227" y="787"/>
                    <a:pt x="1233" y="781"/>
                    <a:pt x="1239" y="781"/>
                  </a:cubicBezTo>
                  <a:cubicBezTo>
                    <a:pt x="1249" y="782"/>
                    <a:pt x="1258" y="789"/>
                    <a:pt x="1265" y="796"/>
                  </a:cubicBezTo>
                  <a:cubicBezTo>
                    <a:pt x="1266" y="795"/>
                    <a:pt x="1266" y="794"/>
                    <a:pt x="1266" y="793"/>
                  </a:cubicBezTo>
                  <a:cubicBezTo>
                    <a:pt x="1266" y="792"/>
                    <a:pt x="1266" y="792"/>
                    <a:pt x="1266" y="792"/>
                  </a:cubicBezTo>
                  <a:cubicBezTo>
                    <a:pt x="1264" y="791"/>
                    <a:pt x="1262" y="791"/>
                    <a:pt x="1260" y="789"/>
                  </a:cubicBezTo>
                  <a:cubicBezTo>
                    <a:pt x="1257" y="785"/>
                    <a:pt x="1253" y="782"/>
                    <a:pt x="1249" y="778"/>
                  </a:cubicBezTo>
                  <a:cubicBezTo>
                    <a:pt x="1245" y="775"/>
                    <a:pt x="1245" y="769"/>
                    <a:pt x="1248" y="765"/>
                  </a:cubicBezTo>
                  <a:cubicBezTo>
                    <a:pt x="1249" y="763"/>
                    <a:pt x="1251" y="762"/>
                    <a:pt x="1253" y="761"/>
                  </a:cubicBezTo>
                  <a:cubicBezTo>
                    <a:pt x="1248" y="749"/>
                    <a:pt x="1256" y="738"/>
                    <a:pt x="1269" y="737"/>
                  </a:cubicBezTo>
                  <a:cubicBezTo>
                    <a:pt x="1294" y="735"/>
                    <a:pt x="1309" y="762"/>
                    <a:pt x="1310" y="783"/>
                  </a:cubicBezTo>
                  <a:cubicBezTo>
                    <a:pt x="1312" y="807"/>
                    <a:pt x="1301" y="830"/>
                    <a:pt x="1286" y="849"/>
                  </a:cubicBezTo>
                  <a:close/>
                  <a:moveTo>
                    <a:pt x="1189" y="373"/>
                  </a:moveTo>
                  <a:cubicBezTo>
                    <a:pt x="1184" y="368"/>
                    <a:pt x="1184" y="356"/>
                    <a:pt x="1192" y="353"/>
                  </a:cubicBezTo>
                  <a:cubicBezTo>
                    <a:pt x="1200" y="349"/>
                    <a:pt x="1209" y="350"/>
                    <a:pt x="1218" y="346"/>
                  </a:cubicBezTo>
                  <a:cubicBezTo>
                    <a:pt x="1228" y="342"/>
                    <a:pt x="1226" y="338"/>
                    <a:pt x="1224" y="328"/>
                  </a:cubicBezTo>
                  <a:cubicBezTo>
                    <a:pt x="1221" y="307"/>
                    <a:pt x="1218" y="284"/>
                    <a:pt x="1223" y="263"/>
                  </a:cubicBezTo>
                  <a:cubicBezTo>
                    <a:pt x="1228" y="243"/>
                    <a:pt x="1262" y="241"/>
                    <a:pt x="1265" y="263"/>
                  </a:cubicBezTo>
                  <a:cubicBezTo>
                    <a:pt x="1269" y="283"/>
                    <a:pt x="1268" y="303"/>
                    <a:pt x="1271" y="323"/>
                  </a:cubicBezTo>
                  <a:cubicBezTo>
                    <a:pt x="1274" y="339"/>
                    <a:pt x="1275" y="353"/>
                    <a:pt x="1265" y="367"/>
                  </a:cubicBezTo>
                  <a:cubicBezTo>
                    <a:pt x="1248" y="390"/>
                    <a:pt x="1209" y="395"/>
                    <a:pt x="1189" y="373"/>
                  </a:cubicBezTo>
                  <a:close/>
                  <a:moveTo>
                    <a:pt x="592" y="1123"/>
                  </a:moveTo>
                  <a:cubicBezTo>
                    <a:pt x="604" y="1136"/>
                    <a:pt x="603" y="1154"/>
                    <a:pt x="599" y="1171"/>
                  </a:cubicBezTo>
                  <a:cubicBezTo>
                    <a:pt x="595" y="1188"/>
                    <a:pt x="576" y="1187"/>
                    <a:pt x="568" y="1176"/>
                  </a:cubicBezTo>
                  <a:cubicBezTo>
                    <a:pt x="565" y="1179"/>
                    <a:pt x="562" y="1181"/>
                    <a:pt x="557" y="1182"/>
                  </a:cubicBezTo>
                  <a:cubicBezTo>
                    <a:pt x="545" y="1183"/>
                    <a:pt x="538" y="1174"/>
                    <a:pt x="537" y="1164"/>
                  </a:cubicBezTo>
                  <a:cubicBezTo>
                    <a:pt x="536" y="1157"/>
                    <a:pt x="535" y="1151"/>
                    <a:pt x="532" y="1146"/>
                  </a:cubicBezTo>
                  <a:cubicBezTo>
                    <a:pt x="530" y="1140"/>
                    <a:pt x="525" y="1135"/>
                    <a:pt x="524" y="1129"/>
                  </a:cubicBezTo>
                  <a:cubicBezTo>
                    <a:pt x="523" y="1125"/>
                    <a:pt x="525" y="1119"/>
                    <a:pt x="530" y="1118"/>
                  </a:cubicBezTo>
                  <a:cubicBezTo>
                    <a:pt x="534" y="1117"/>
                    <a:pt x="539" y="1118"/>
                    <a:pt x="543" y="1120"/>
                  </a:cubicBezTo>
                  <a:cubicBezTo>
                    <a:pt x="542" y="1110"/>
                    <a:pt x="547" y="1100"/>
                    <a:pt x="553" y="1092"/>
                  </a:cubicBezTo>
                  <a:cubicBezTo>
                    <a:pt x="557" y="1088"/>
                    <a:pt x="564" y="1092"/>
                    <a:pt x="564" y="1097"/>
                  </a:cubicBezTo>
                  <a:cubicBezTo>
                    <a:pt x="564" y="1100"/>
                    <a:pt x="563" y="1105"/>
                    <a:pt x="564" y="1108"/>
                  </a:cubicBezTo>
                  <a:cubicBezTo>
                    <a:pt x="567" y="1112"/>
                    <a:pt x="570" y="1111"/>
                    <a:pt x="574" y="1112"/>
                  </a:cubicBezTo>
                  <a:cubicBezTo>
                    <a:pt x="581" y="1114"/>
                    <a:pt x="587" y="1117"/>
                    <a:pt x="592" y="1123"/>
                  </a:cubicBezTo>
                  <a:close/>
                  <a:moveTo>
                    <a:pt x="528" y="1100"/>
                  </a:moveTo>
                  <a:cubicBezTo>
                    <a:pt x="522" y="1101"/>
                    <a:pt x="517" y="1100"/>
                    <a:pt x="511" y="1100"/>
                  </a:cubicBezTo>
                  <a:cubicBezTo>
                    <a:pt x="502" y="1099"/>
                    <a:pt x="501" y="1088"/>
                    <a:pt x="509" y="1085"/>
                  </a:cubicBezTo>
                  <a:cubicBezTo>
                    <a:pt x="515" y="1083"/>
                    <a:pt x="522" y="1075"/>
                    <a:pt x="527" y="1070"/>
                  </a:cubicBezTo>
                  <a:cubicBezTo>
                    <a:pt x="532" y="1065"/>
                    <a:pt x="535" y="1058"/>
                    <a:pt x="539" y="1052"/>
                  </a:cubicBezTo>
                  <a:cubicBezTo>
                    <a:pt x="544" y="1045"/>
                    <a:pt x="553" y="1041"/>
                    <a:pt x="561" y="1045"/>
                  </a:cubicBezTo>
                  <a:cubicBezTo>
                    <a:pt x="568" y="1048"/>
                    <a:pt x="574" y="1057"/>
                    <a:pt x="571" y="1065"/>
                  </a:cubicBezTo>
                  <a:cubicBezTo>
                    <a:pt x="566" y="1078"/>
                    <a:pt x="556" y="1088"/>
                    <a:pt x="545" y="1094"/>
                  </a:cubicBezTo>
                  <a:cubicBezTo>
                    <a:pt x="540" y="1097"/>
                    <a:pt x="534" y="1099"/>
                    <a:pt x="528" y="1100"/>
                  </a:cubicBezTo>
                  <a:close/>
                  <a:moveTo>
                    <a:pt x="694" y="1007"/>
                  </a:moveTo>
                  <a:cubicBezTo>
                    <a:pt x="701" y="1054"/>
                    <a:pt x="641" y="1098"/>
                    <a:pt x="601" y="1066"/>
                  </a:cubicBezTo>
                  <a:cubicBezTo>
                    <a:pt x="597" y="1063"/>
                    <a:pt x="599" y="1055"/>
                    <a:pt x="605" y="1053"/>
                  </a:cubicBezTo>
                  <a:cubicBezTo>
                    <a:pt x="617" y="1051"/>
                    <a:pt x="631" y="1047"/>
                    <a:pt x="642" y="1039"/>
                  </a:cubicBezTo>
                  <a:cubicBezTo>
                    <a:pt x="653" y="1029"/>
                    <a:pt x="655" y="1016"/>
                    <a:pt x="661" y="1003"/>
                  </a:cubicBezTo>
                  <a:cubicBezTo>
                    <a:pt x="667" y="989"/>
                    <a:pt x="692" y="993"/>
                    <a:pt x="694" y="1007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740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CL Open_prezentace_16ku9_VGD170534">
  <a:themeElements>
    <a:clrScheme name="Unicorn">
      <a:dk1>
        <a:srgbClr val="FFFFFF"/>
      </a:dk1>
      <a:lt1>
        <a:srgbClr val="FFFFFF"/>
      </a:lt1>
      <a:dk2>
        <a:srgbClr val="001E6E"/>
      </a:dk2>
      <a:lt2>
        <a:srgbClr val="FFFFFF"/>
      </a:lt2>
      <a:accent1>
        <a:srgbClr val="D21428"/>
      </a:accent1>
      <a:accent2>
        <a:srgbClr val="3EDBFF"/>
      </a:accent2>
      <a:accent3>
        <a:srgbClr val="FFFFFF"/>
      </a:accent3>
      <a:accent4>
        <a:srgbClr val="BDC5D1"/>
      </a:accent4>
      <a:accent5>
        <a:srgbClr val="8993A3"/>
      </a:accent5>
      <a:accent6>
        <a:srgbClr val="5D6C82"/>
      </a:accent6>
      <a:hlink>
        <a:srgbClr val="3EDBFF"/>
      </a:hlink>
      <a:folHlink>
        <a:srgbClr val="5D6C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UN_sablona prezentace 16ku9_001.pptx" id="{368C539C-0A66-41F1-B1DC-F770D8199B8E}" vid="{4CA8AEF8-B966-4D04-9566-B111B0F3A4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UUN_sablona prezentace 16ku9_001_VGD200483_final</Template>
  <TotalTime>84</TotalTime>
  <Words>1034</Words>
  <Application>Microsoft Macintosh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UCL Open_prezentace_16ku9_VGD170534</vt:lpstr>
      <vt:lpstr>Unicorn University</vt:lpstr>
      <vt:lpstr>Základní informace o dashboardu</vt:lpstr>
      <vt:lpstr>Výběr tématu</vt:lpstr>
      <vt:lpstr>Zvolené řešení</vt:lpstr>
      <vt:lpstr>Cílová skupina (uživatelé dashboardu)</vt:lpstr>
      <vt:lpstr>Typ dashboardu</vt:lpstr>
      <vt:lpstr>Testování dashboardu</vt:lpstr>
      <vt:lpstr>Nenadálé grafické situace</vt:lpstr>
      <vt:lpstr>Popis jednotlivých grafů</vt:lpstr>
      <vt:lpstr>Graf č.1: Množství a způsob zpracování faktur</vt:lpstr>
      <vt:lpstr>Graf č.1: Množství a způsob zpracování faktur</vt:lpstr>
      <vt:lpstr>Graf č.2: Zastoupení metod zpracování</vt:lpstr>
      <vt:lpstr>Graf č.2: Zastoupení metod zpracování</vt:lpstr>
      <vt:lpstr>Graf č.3: Čerpání služeb ve sledovaném období</vt:lpstr>
      <vt:lpstr>Graf č.3: Čerpání služeb ve sledovaném období</vt:lpstr>
      <vt:lpstr>Graf č.4: Vývoj nákladových a výnosových účtů</vt:lpstr>
      <vt:lpstr>Graf č.4: Vývoj nákladových a výnosových účtů</vt:lpstr>
      <vt:lpstr>Hlavní menu dashboardu</vt:lpstr>
      <vt:lpstr>Hlavní menu dashboardu</vt:lpstr>
      <vt:lpstr>Graf č.4: Vývoj nákladových a výnosových účtů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University</dc:title>
  <dc:creator>Jana Švejdová</dc:creator>
  <cp:lastModifiedBy>Alexander Nagy</cp:lastModifiedBy>
  <cp:revision>13</cp:revision>
  <dcterms:created xsi:type="dcterms:W3CDTF">2020-09-08T18:23:25Z</dcterms:created>
  <dcterms:modified xsi:type="dcterms:W3CDTF">2022-01-16T21:35:22Z</dcterms:modified>
</cp:coreProperties>
</file>