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1" r:id="rId7"/>
    <p:sldId id="262" r:id="rId8"/>
    <p:sldId id="263" r:id="rId9"/>
    <p:sldId id="259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6279"/>
  </p:normalViewPr>
  <p:slideViewPr>
    <p:cSldViewPr snapToGrid="0" snapToObjects="1">
      <p:cViewPr varScale="1">
        <p:scale>
          <a:sx n="137" d="100"/>
          <a:sy n="137" d="100"/>
        </p:scale>
        <p:origin x="216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941-AFFD-504F-A558-DC39171A2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788" y="2064994"/>
            <a:ext cx="7662421" cy="1364006"/>
          </a:xfrm>
        </p:spPr>
        <p:txBody>
          <a:bodyPr/>
          <a:lstStyle/>
          <a:p>
            <a:pPr algn="ctr"/>
            <a:r>
              <a:rPr lang="en-CZ" dirty="0"/>
              <a:t>MML1 –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D341B-E58D-7D4C-8899-BA039B894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4788" y="3429000"/>
            <a:ext cx="7662421" cy="1364005"/>
          </a:xfrm>
        </p:spPr>
        <p:txBody>
          <a:bodyPr>
            <a:normAutofit/>
          </a:bodyPr>
          <a:lstStyle/>
          <a:p>
            <a:r>
              <a:rPr lang="en-CZ" sz="2400" dirty="0"/>
              <a:t>Výstup samostatné práce </a:t>
            </a:r>
          </a:p>
          <a:p>
            <a:endParaRPr lang="en-CZ" dirty="0"/>
          </a:p>
          <a:p>
            <a:r>
              <a:rPr lang="en-CZ" sz="1600" dirty="0"/>
              <a:t>Bc. Alexander Nagy</a:t>
            </a:r>
          </a:p>
        </p:txBody>
      </p:sp>
    </p:spTree>
    <p:extLst>
      <p:ext uri="{BB962C8B-B14F-4D97-AF65-F5344CB8AC3E}">
        <p14:creationId xmlns:p14="http://schemas.microsoft.com/office/powerpoint/2010/main" val="304916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5754-9975-9E48-8F35-8E290405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Názor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67EF-39AA-A248-A1FA-5EC6735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Za předpokladu stejného nastavení pro trénování NN:</a:t>
            </a:r>
          </a:p>
          <a:p>
            <a:pPr lvl="1"/>
            <a:r>
              <a:rPr lang="en-CZ" dirty="0"/>
              <a:t>Předzpracování dat výrazně sníží čas trénování NN.</a:t>
            </a:r>
          </a:p>
          <a:p>
            <a:pPr lvl="1"/>
            <a:r>
              <a:rPr lang="en-CZ" dirty="0"/>
              <a:t>I s případným dotrénováním modelu je stále výrazně rychlejší postup zpracování dat v části 2.</a:t>
            </a:r>
          </a:p>
          <a:p>
            <a:r>
              <a:rPr lang="en-CZ" dirty="0"/>
              <a:t>Na neupravených datech stačí pro stejné natrénování modelu méně epoch.</a:t>
            </a:r>
          </a:p>
          <a:p>
            <a:r>
              <a:rPr lang="en-CZ" dirty="0"/>
              <a:t>Při výrazně vyšších roměrech dat je jejich předzpracování nezbytné. Výrazně sníží výpočetní náročnost.</a:t>
            </a:r>
          </a:p>
          <a:p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02189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65AEF-DBB0-A64B-92FC-8D0E1A5F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EAF92-2294-2048-BB94-A9EF38B7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2108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DB31-67F0-6849-A17F-421B8B47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Shrnutí zadání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E07D-F4BE-6C4E-A7CF-1586D9E9D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Část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73878-9D96-8447-AD53-FF1039992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Z" dirty="0"/>
              <a:t>Upravit ke zpracování data z “dataset_mnist( )”.</a:t>
            </a:r>
          </a:p>
          <a:p>
            <a:r>
              <a:rPr lang="en-CZ" dirty="0"/>
              <a:t>Pomocí knihovny “ANN2” vytvořit a natrénovat NN na datech “mnist”.</a:t>
            </a:r>
          </a:p>
          <a:p>
            <a:r>
              <a:rPr lang="en-CZ" dirty="0"/>
              <a:t>Velikost datasetu: celý rozsah mnist (60000 fotografií)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0D29C-CB82-F44C-B79F-ABF14952C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Z" dirty="0"/>
              <a:t>Část 2: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26F8D-926C-F64C-8FBE-1DACCB7164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Z" dirty="0"/>
              <a:t>Vytvořit nový dataset s daty “mnist”.</a:t>
            </a:r>
          </a:p>
          <a:p>
            <a:r>
              <a:rPr lang="en-CZ" dirty="0"/>
              <a:t>Aplikovat na tato data filtr a pooling.</a:t>
            </a:r>
          </a:p>
          <a:p>
            <a:r>
              <a:rPr lang="en-CZ" dirty="0"/>
              <a:t>Použít upravená data pro trénování nové NN s pomoví knihovni “ANN2”.</a:t>
            </a:r>
          </a:p>
          <a:p>
            <a:r>
              <a:rPr lang="en-CZ" dirty="0"/>
              <a:t>Velikost datasetu: celý rozsah mnist (60000 fotografií)</a:t>
            </a:r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95735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0BB4-D425-9749-AC06-2B9090D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Informace ke zpracování části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8B9E-9649-8943-A692-54B447E6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Tada z ”dataset_mnist” byla rozdělena na trénovací a testovací.</a:t>
            </a:r>
          </a:p>
          <a:p>
            <a:r>
              <a:rPr lang="en-CZ" dirty="0"/>
              <a:t>Pomocí knihovny “ANN2” byla vytvořena NN. </a:t>
            </a:r>
          </a:p>
          <a:p>
            <a:r>
              <a:rPr lang="en-CZ" dirty="0"/>
              <a:t>Pro trénování NN byla použita “train” data z datasetu mnist.</a:t>
            </a:r>
          </a:p>
          <a:p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57571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0BB4-D425-9749-AC06-2B9090D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Informace ke zpracování části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8B9E-9649-8943-A692-54B447E6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Vytvoření datasetů (train, test) aplikací filtru a ”max_pool”.</a:t>
            </a:r>
          </a:p>
          <a:p>
            <a:pPr lvl="1"/>
            <a:r>
              <a:rPr lang="en-CZ" dirty="0"/>
              <a:t>Filtr jsem zvolil pro “zaostření” obrazu.</a:t>
            </a:r>
          </a:p>
          <a:p>
            <a:pPr lvl="1"/>
            <a:r>
              <a:rPr lang="en-CZ" dirty="0"/>
              <a:t>“max_pool” použito 2x pro zmenšení dat.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57717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515A-9862-5849-BBB6-202CF9B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Porovnání výsledků částí 1 a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D7E0-6C20-D047-AB28-3274E8265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2672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BCE5-A904-2148-BA47-4719A7F6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1985"/>
            <a:ext cx="5334000" cy="4556699"/>
          </a:xfrm>
        </p:spPr>
        <p:txBody>
          <a:bodyPr/>
          <a:lstStyle/>
          <a:p>
            <a:pPr marL="0" indent="0" algn="ctr">
              <a:buNone/>
            </a:pPr>
            <a:r>
              <a:rPr lang="en-CZ" dirty="0"/>
              <a:t>FIT 2</a:t>
            </a:r>
            <a:endParaRPr lang="en-GB" dirty="0"/>
          </a:p>
          <a:p>
            <a:endParaRPr lang="en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D4D6A-9175-6546-AA31-6BD249DA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368957"/>
            <a:ext cx="10290142" cy="941369"/>
          </a:xfrm>
        </p:spPr>
        <p:txBody>
          <a:bodyPr>
            <a:normAutofit/>
          </a:bodyPr>
          <a:lstStyle/>
          <a:p>
            <a:r>
              <a:rPr lang="en-CZ" sz="3200" dirty="0"/>
              <a:t>Porovnání Rychlosti konverzence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06CB-D02B-1A4D-97C6-1FD45601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61985"/>
            <a:ext cx="5334000" cy="4556699"/>
          </a:xfrm>
        </p:spPr>
        <p:txBody>
          <a:bodyPr/>
          <a:lstStyle/>
          <a:p>
            <a:pPr marL="0" indent="0" algn="ctr">
              <a:buNone/>
            </a:pPr>
            <a:r>
              <a:rPr lang="en-CZ" dirty="0"/>
              <a:t>FIT 1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DB086B-2AA0-BE44-9CA0-452248BB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18" y="2134521"/>
            <a:ext cx="4084163" cy="408416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7B7D5B1-B431-5B44-B38C-88C2B5BE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18" y="2134521"/>
            <a:ext cx="4084164" cy="40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BCE5-A904-2148-BA47-4719A7F6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1985"/>
            <a:ext cx="5334000" cy="4556699"/>
          </a:xfrm>
        </p:spPr>
        <p:txBody>
          <a:bodyPr/>
          <a:lstStyle/>
          <a:p>
            <a:pPr marL="0" indent="0">
              <a:buNone/>
            </a:pPr>
            <a:r>
              <a:rPr lang="en-CZ" b="1" dirty="0"/>
              <a:t>FIT 2</a:t>
            </a:r>
          </a:p>
          <a:p>
            <a:r>
              <a:rPr lang="en-GB" sz="1600" dirty="0"/>
              <a:t>sum(</a:t>
            </a:r>
            <a:r>
              <a:rPr lang="en-GB" sz="1600" dirty="0" err="1"/>
              <a:t>diag</a:t>
            </a:r>
            <a:r>
              <a:rPr lang="en-GB" sz="1600" dirty="0"/>
              <a:t>(ft2))/sum(ft2) = </a:t>
            </a:r>
            <a:r>
              <a:rPr lang="en-GB" b="1" u="sng" dirty="0"/>
              <a:t>0.7684</a:t>
            </a:r>
          </a:p>
          <a:p>
            <a:r>
              <a:rPr lang="en-GB" sz="1600" dirty="0"/>
              <a:t>Artificial Neural Network: </a:t>
            </a:r>
          </a:p>
          <a:p>
            <a:pPr lvl="1"/>
            <a:r>
              <a:rPr lang="en-GB" sz="1400" dirty="0"/>
              <a:t>Layer - 36 nodes - input </a:t>
            </a:r>
          </a:p>
          <a:p>
            <a:pPr lvl="1"/>
            <a:r>
              <a:rPr lang="en-GB" sz="1400" dirty="0"/>
              <a:t>Layer - 140 nodes – “</a:t>
            </a:r>
            <a:r>
              <a:rPr lang="en-GB" sz="1400" dirty="0" err="1"/>
              <a:t>relu</a:t>
            </a:r>
            <a:r>
              <a:rPr lang="en-GB" sz="1400" dirty="0"/>
              <a:t>”  </a:t>
            </a:r>
          </a:p>
          <a:p>
            <a:pPr lvl="1"/>
            <a:r>
              <a:rPr lang="en-GB" sz="1400" dirty="0"/>
              <a:t>Layer - 10 nodes – “</a:t>
            </a:r>
            <a:r>
              <a:rPr lang="en-GB" sz="1400" dirty="0" err="1"/>
              <a:t>softmax</a:t>
            </a:r>
            <a:r>
              <a:rPr lang="en-GB" sz="1400" dirty="0"/>
              <a:t>” </a:t>
            </a:r>
          </a:p>
          <a:p>
            <a:r>
              <a:rPr lang="en-GB" sz="1600" i="1" dirty="0"/>
              <a:t>Validation loss:</a:t>
            </a:r>
            <a:r>
              <a:rPr lang="en-GB" i="1" dirty="0"/>
              <a:t> </a:t>
            </a:r>
            <a:r>
              <a:rPr lang="en-GB" sz="1600" b="1" dirty="0"/>
              <a:t>0.833104</a:t>
            </a:r>
          </a:p>
          <a:p>
            <a:endParaRPr lang="en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D4D6A-9175-6546-AA31-6BD249DA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8957"/>
            <a:ext cx="8610600" cy="1293028"/>
          </a:xfrm>
        </p:spPr>
        <p:txBody>
          <a:bodyPr>
            <a:normAutofit/>
          </a:bodyPr>
          <a:lstStyle/>
          <a:p>
            <a:r>
              <a:rPr lang="en-CZ" dirty="0"/>
              <a:t>Porovnání úspěšnosti modelů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06CB-D02B-1A4D-97C6-1FD45601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61985"/>
            <a:ext cx="5334000" cy="4556699"/>
          </a:xfrm>
        </p:spPr>
        <p:txBody>
          <a:bodyPr/>
          <a:lstStyle/>
          <a:p>
            <a:pPr marL="0" indent="0">
              <a:buNone/>
            </a:pPr>
            <a:r>
              <a:rPr lang="en-CZ" b="1" dirty="0"/>
              <a:t>FIT 1</a:t>
            </a:r>
          </a:p>
          <a:p>
            <a:r>
              <a:rPr lang="en-GB" sz="1600" dirty="0"/>
              <a:t>sum(</a:t>
            </a:r>
            <a:r>
              <a:rPr lang="en-GB" sz="1600" dirty="0" err="1"/>
              <a:t>diag</a:t>
            </a:r>
            <a:r>
              <a:rPr lang="en-GB" sz="1600" dirty="0"/>
              <a:t>(ft))/sum(ft) = </a:t>
            </a:r>
            <a:r>
              <a:rPr lang="en-CZ" b="1" u="sng" dirty="0"/>
              <a:t>0.9461</a:t>
            </a:r>
          </a:p>
          <a:p>
            <a:r>
              <a:rPr lang="en-GB" sz="1600" dirty="0"/>
              <a:t>Artificial Neural Network: </a:t>
            </a:r>
          </a:p>
          <a:p>
            <a:pPr lvl="1"/>
            <a:r>
              <a:rPr lang="en-GB" sz="1400" dirty="0"/>
              <a:t>Layer - 784 nodes - input </a:t>
            </a:r>
          </a:p>
          <a:p>
            <a:pPr lvl="1"/>
            <a:r>
              <a:rPr lang="en-GB" sz="1400" dirty="0"/>
              <a:t>Layer - 140 nodes – “</a:t>
            </a:r>
            <a:r>
              <a:rPr lang="en-GB" sz="1400" dirty="0" err="1"/>
              <a:t>relu</a:t>
            </a:r>
            <a:r>
              <a:rPr lang="en-GB" sz="1400" dirty="0"/>
              <a:t>” </a:t>
            </a:r>
          </a:p>
          <a:p>
            <a:pPr lvl="1"/>
            <a:r>
              <a:rPr lang="en-GB" sz="1400" dirty="0"/>
              <a:t>Layer - 10 nodes – “</a:t>
            </a:r>
            <a:r>
              <a:rPr lang="en-GB" sz="1400" dirty="0" err="1"/>
              <a:t>softmax</a:t>
            </a:r>
            <a:r>
              <a:rPr lang="en-GB" sz="1400" dirty="0"/>
              <a:t>“</a:t>
            </a:r>
            <a:endParaRPr lang="en-CZ" sz="1400" dirty="0"/>
          </a:p>
          <a:p>
            <a:r>
              <a:rPr lang="en-GB" sz="1600" i="1" dirty="0"/>
              <a:t>Validation loss: </a:t>
            </a:r>
            <a:r>
              <a:rPr lang="en-GB" sz="1600" b="1" dirty="0"/>
              <a:t>0.197186</a:t>
            </a:r>
            <a:endParaRPr lang="en-CZ" sz="1600" b="1" dirty="0"/>
          </a:p>
        </p:txBody>
      </p:sp>
      <p:pic>
        <p:nvPicPr>
          <p:cNvPr id="7" name="Picture 6" descr="A picture containing text, electronics, black, keyboard&#10;&#10;Description automatically generated">
            <a:extLst>
              <a:ext uri="{FF2B5EF4-FFF2-40B4-BE49-F238E27FC236}">
                <a16:creationId xmlns:a16="http://schemas.microsoft.com/office/drawing/2014/main" id="{7301DA2E-A4AE-D442-AE6A-589CAB93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006576"/>
            <a:ext cx="4385088" cy="2482467"/>
          </a:xfrm>
          <a:prstGeom prst="rect">
            <a:avLst/>
          </a:prstGeom>
        </p:spPr>
      </p:pic>
      <p:pic>
        <p:nvPicPr>
          <p:cNvPr id="10" name="Picture 9" descr="A picture containing text, electronics, black, keyboard&#10;&#10;Description automatically generated">
            <a:extLst>
              <a:ext uri="{FF2B5EF4-FFF2-40B4-BE49-F238E27FC236}">
                <a16:creationId xmlns:a16="http://schemas.microsoft.com/office/drawing/2014/main" id="{9D17760F-F4E2-BA45-B07C-B797C3B53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06576"/>
            <a:ext cx="4366967" cy="24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EBCE5-A904-2148-BA47-4719A7F6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1985"/>
            <a:ext cx="5334000" cy="4556699"/>
          </a:xfrm>
        </p:spPr>
        <p:txBody>
          <a:bodyPr/>
          <a:lstStyle/>
          <a:p>
            <a:pPr marL="0" indent="0">
              <a:buNone/>
            </a:pPr>
            <a:r>
              <a:rPr lang="en-CZ" dirty="0"/>
              <a:t>FIT 2</a:t>
            </a:r>
          </a:p>
          <a:p>
            <a:pPr marL="0" indent="0">
              <a:buNone/>
            </a:pPr>
            <a:endParaRPr lang="en-GB" dirty="0"/>
          </a:p>
          <a:p>
            <a:endParaRPr lang="en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D4D6A-9175-6546-AA31-6BD249DA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8957"/>
            <a:ext cx="8610600" cy="1293028"/>
          </a:xfrm>
        </p:spPr>
        <p:txBody>
          <a:bodyPr>
            <a:normAutofit/>
          </a:bodyPr>
          <a:lstStyle/>
          <a:p>
            <a:r>
              <a:rPr lang="en-CZ" dirty="0"/>
              <a:t>Čísla a úspěšnost určení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06CB-D02B-1A4D-97C6-1FD45601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61985"/>
            <a:ext cx="5334000" cy="4556699"/>
          </a:xfrm>
        </p:spPr>
        <p:txBody>
          <a:bodyPr/>
          <a:lstStyle/>
          <a:p>
            <a:pPr marL="0" indent="0">
              <a:buNone/>
            </a:pPr>
            <a:r>
              <a:rPr lang="en-CZ" dirty="0"/>
              <a:t>FIT 1</a:t>
            </a:r>
          </a:p>
        </p:txBody>
      </p:sp>
      <p:pic>
        <p:nvPicPr>
          <p:cNvPr id="6" name="Picture 5" descr="A picture containing text, screen, close&#10;&#10;Description automatically generated">
            <a:extLst>
              <a:ext uri="{FF2B5EF4-FFF2-40B4-BE49-F238E27FC236}">
                <a16:creationId xmlns:a16="http://schemas.microsoft.com/office/drawing/2014/main" id="{6194DB0A-FC01-8744-B8FA-659F759C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1" y="2079270"/>
            <a:ext cx="4139414" cy="4139414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724CE8-02A5-984F-8C89-D0AA42C3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79270"/>
            <a:ext cx="4139414" cy="41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3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5754-9975-9E48-8F35-8E290405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Shrnutí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67EF-39AA-A248-A1FA-5EC67357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Výrazný rozdíl v rychlosti trénování NN:</a:t>
            </a:r>
          </a:p>
          <a:p>
            <a:pPr lvl="1"/>
            <a:r>
              <a:rPr lang="en-CZ" dirty="0"/>
              <a:t>V části 1 bylo trénování časově náročné (velké množství inputů).</a:t>
            </a:r>
          </a:p>
          <a:p>
            <a:pPr lvl="1"/>
            <a:r>
              <a:rPr lang="en-CZ" dirty="0"/>
              <a:t>NN se učila výrazně rychleji v části 2 (méně inputů).</a:t>
            </a:r>
          </a:p>
          <a:p>
            <a:r>
              <a:rPr lang="en-CZ" dirty="0"/>
              <a:t>Rozdíl v přesnosti predikce:</a:t>
            </a:r>
          </a:p>
          <a:p>
            <a:pPr lvl="1"/>
            <a:r>
              <a:rPr lang="en-CZ" dirty="0"/>
              <a:t>NN z části 1 zvládá lépe určit číslo na obrázku.</a:t>
            </a:r>
          </a:p>
          <a:p>
            <a:pPr lvl="1"/>
            <a:r>
              <a:rPr lang="en-CZ" dirty="0"/>
              <a:t>NN z části dva má o poznání horší úspěšnost určení čísel.</a:t>
            </a:r>
          </a:p>
          <a:p>
            <a:pPr marL="457200" lvl="1" indent="0">
              <a:buNone/>
            </a:pPr>
            <a:endParaRPr lang="en-CZ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422662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165</TotalTime>
  <Words>404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MML1 – WorkShop</vt:lpstr>
      <vt:lpstr>Shrnutí zadání</vt:lpstr>
      <vt:lpstr>Informace ke zpracování části 1</vt:lpstr>
      <vt:lpstr>Informace ke zpracování části 2</vt:lpstr>
      <vt:lpstr>Porovnání výsledků částí 1 a 2</vt:lpstr>
      <vt:lpstr>Porovnání Rychlosti konverzence</vt:lpstr>
      <vt:lpstr>Porovnání úspěšnosti modelů</vt:lpstr>
      <vt:lpstr>Čísla a úspěšnost určení</vt:lpstr>
      <vt:lpstr>Shrnutí</vt:lpstr>
      <vt:lpstr>Názor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MML1 – WorkShop - </dc:title>
  <dc:creator>Alexander Nagy</dc:creator>
  <cp:lastModifiedBy>Alexander Nagy</cp:lastModifiedBy>
  <cp:revision>20</cp:revision>
  <dcterms:created xsi:type="dcterms:W3CDTF">2021-05-22T19:19:06Z</dcterms:created>
  <dcterms:modified xsi:type="dcterms:W3CDTF">2021-05-23T07:48:37Z</dcterms:modified>
</cp:coreProperties>
</file>