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9AA621-FCFC-4D58-BB91-998BAB3BB2CB}">
  <a:tblStyle styleId="{1A9AA621-FCFC-4D58-BB91-998BAB3BB2C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2BE1318-F923-4C62-AEAC-57297478F406}"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Merriweather-bold.fntdata"/><Relationship Id="rId10" Type="http://schemas.openxmlformats.org/officeDocument/2006/relationships/slide" Target="slides/slide4.xml"/><Relationship Id="rId32" Type="http://schemas.openxmlformats.org/officeDocument/2006/relationships/font" Target="fonts/Merriweather-regular.fntdata"/><Relationship Id="rId13" Type="http://schemas.openxmlformats.org/officeDocument/2006/relationships/slide" Target="slides/slide7.xml"/><Relationship Id="rId35" Type="http://schemas.openxmlformats.org/officeDocument/2006/relationships/font" Target="fonts/Merriweather-boldItalic.fntdata"/><Relationship Id="rId12" Type="http://schemas.openxmlformats.org/officeDocument/2006/relationships/slide" Target="slides/slide6.xml"/><Relationship Id="rId34" Type="http://schemas.openxmlformats.org/officeDocument/2006/relationships/font" Target="fonts/Merriweather-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tellar.org/learn/intro-to-stellar" TargetMode="External"/><Relationship Id="rId3" Type="http://schemas.openxmlformats.org/officeDocument/2006/relationships/hyperlink" Target="https://www.forbes.com/sites/rachelwolfson/2019/04/25/fca-regulated-payment-platform-launches-26-fiat-backed-stablecoins-on-the-stellar-network/?sh=67a3f86252c7"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tellar.org/learn/intro-to-stellar" TargetMode="External"/><Relationship Id="rId3" Type="http://schemas.openxmlformats.org/officeDocument/2006/relationships/hyperlink" Target="https://www.forbes.com/sites/rachelwolfson/2019/04/25/fca-regulated-payment-platform-launches-26-fiat-backed-stablecoins-on-the-stellar-network/?sh=67a3f86252c7"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elp.coinbase.com/en/coinbase/getting-started/general-crypto-education/supported-cryptocurrencies" TargetMode="External"/><Relationship Id="rId3" Type="http://schemas.openxmlformats.org/officeDocument/2006/relationships/hyperlink" Target="https://docs.pro.coinbase.com/#get-historic-rate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tellar.org/learn/intro-to-stellar" TargetMode="External"/><Relationship Id="rId3" Type="http://schemas.openxmlformats.org/officeDocument/2006/relationships/hyperlink" Target="https://www.forbes.com/sites/rachelwolfson/2019/04/25/fca-regulated-payment-platform-launches-26-fiat-backed-stablecoins-on-the-stellar-network/?sh=67a3f86252c7"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coinbase.com/a-beginners-guide-to-ethereum-tokens-fbd5611fe30b"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bitcoinwiki.org/wiki/Bitcoin_history#Bitcoin_in_2016" TargetMode="External"/><Relationship Id="rId3" Type="http://schemas.openxmlformats.org/officeDocument/2006/relationships/hyperlink" Target="https://money.cnn.com/2015/06/29/technology/greece-bitcoin/index.html" TargetMode="External"/><Relationship Id="rId4" Type="http://schemas.openxmlformats.org/officeDocument/2006/relationships/hyperlink" Target="https://money.cnn.com/2015/06/28/news/economy/greece-banks-ecb/?iid=EL" TargetMode="External"/><Relationship Id="rId5" Type="http://schemas.openxmlformats.org/officeDocument/2006/relationships/hyperlink" Target="https://www.coindesk.com/bitcoin-price-in-2015-doom-and-gloom-give-way-to-positive-years-end" TargetMode="External"/><Relationship Id="rId6" Type="http://schemas.openxmlformats.org/officeDocument/2006/relationships/hyperlink" Target="https://en.wikipedia.org/wiki/2015%E2%80%932016_stock_market_selloff"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888a52ff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888a52ff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89d6268a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89d6268a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Earliest Data Available	Closing Price (USD)	Crypto</a:t>
            </a:r>
            <a:endParaRPr/>
          </a:p>
          <a:p>
            <a:pPr indent="0" lvl="0" marL="0" rtl="0" algn="l">
              <a:spcBef>
                <a:spcPts val="0"/>
              </a:spcBef>
              <a:spcAft>
                <a:spcPts val="0"/>
              </a:spcAft>
              <a:buNone/>
            </a:pPr>
            <a:r>
              <a:rPr lang="en"/>
              <a:t>4/28/2013	144.54	BTC</a:t>
            </a:r>
            <a:endParaRPr/>
          </a:p>
          <a:p>
            <a:pPr indent="0" lvl="0" marL="0" rtl="0" algn="l">
              <a:spcBef>
                <a:spcPts val="0"/>
              </a:spcBef>
              <a:spcAft>
                <a:spcPts val="0"/>
              </a:spcAft>
              <a:buNone/>
            </a:pPr>
            <a:r>
              <a:rPr lang="en"/>
              <a:t>4/28/2013	4.38	LTC</a:t>
            </a:r>
            <a:endParaRPr/>
          </a:p>
          <a:p>
            <a:pPr indent="0" lvl="0" marL="0" rtl="0" algn="l">
              <a:spcBef>
                <a:spcPts val="0"/>
              </a:spcBef>
              <a:spcAft>
                <a:spcPts val="0"/>
              </a:spcAft>
              <a:buNone/>
            </a:pPr>
            <a:r>
              <a:rPr lang="en"/>
              <a:t>2/14/2014	0.31	DASH</a:t>
            </a:r>
            <a:endParaRPr/>
          </a:p>
          <a:p>
            <a:pPr indent="0" lvl="0" marL="0" rtl="0" algn="l">
              <a:spcBef>
                <a:spcPts val="0"/>
              </a:spcBef>
              <a:spcAft>
                <a:spcPts val="0"/>
              </a:spcAft>
              <a:buNone/>
            </a:pPr>
            <a:r>
              <a:rPr lang="en"/>
              <a:t>5/21/2014	2.10	XMR</a:t>
            </a:r>
            <a:endParaRPr/>
          </a:p>
          <a:p>
            <a:pPr indent="0" lvl="0" marL="0" rtl="0" algn="l">
              <a:spcBef>
                <a:spcPts val="0"/>
              </a:spcBef>
              <a:spcAft>
                <a:spcPts val="0"/>
              </a:spcAft>
              <a:buNone/>
            </a:pPr>
            <a:r>
              <a:rPr lang="en"/>
              <a:t>8/7/2015	0.75	ETH</a:t>
            </a:r>
            <a:endParaRPr/>
          </a:p>
          <a:p>
            <a:pPr indent="0" lvl="0" marL="0" rtl="0" algn="l">
              <a:spcBef>
                <a:spcPts val="0"/>
              </a:spcBef>
              <a:spcAft>
                <a:spcPts val="0"/>
              </a:spcAft>
              <a:buNone/>
            </a:pPr>
            <a:r>
              <a:rPr lang="en"/>
              <a:t>10/29/2016	574.82	ZEC</a:t>
            </a:r>
            <a:endParaRPr/>
          </a:p>
          <a:p>
            <a:pPr indent="0" lvl="0" marL="0" rtl="0" algn="l">
              <a:spcBef>
                <a:spcPts val="0"/>
              </a:spcBef>
              <a:spcAft>
                <a:spcPts val="0"/>
              </a:spcAft>
              <a:buNone/>
            </a:pPr>
            <a:r>
              <a:rPr lang="en"/>
              <a:t>7/23/2017	440.70	BCH</a:t>
            </a:r>
            <a:endParaRPr/>
          </a:p>
          <a:p>
            <a:pPr indent="0" lvl="0" marL="0" rtl="0" algn="l">
              <a:spcBef>
                <a:spcPts val="0"/>
              </a:spcBef>
              <a:spcAft>
                <a:spcPts val="0"/>
              </a:spcAft>
              <a:buNone/>
            </a:pPr>
            <a:r>
              <a:rPr lang="en"/>
              <a:t>11/9/2018	87.06	BSV</a:t>
            </a:r>
            <a:endParaRPr/>
          </a:p>
          <a:p>
            <a:pPr indent="0" lvl="0" marL="0" rtl="0" algn="l">
              <a:spcBef>
                <a:spcPts val="0"/>
              </a:spcBef>
              <a:spcAft>
                <a:spcPts val="0"/>
              </a:spcAft>
              <a:buNone/>
            </a:pPr>
            <a:r>
              <a:rPr lang="en"/>
              <a:t>12/12/2019	1.75	KSM</a:t>
            </a:r>
            <a:endParaRPr/>
          </a:p>
          <a:p>
            <a:pPr indent="0" lvl="0" marL="0" rtl="0" algn="l">
              <a:spcBef>
                <a:spcPts val="0"/>
              </a:spcBef>
              <a:spcAft>
                <a:spcPts val="0"/>
              </a:spcAft>
              <a:buNone/>
            </a:pPr>
            <a:r>
              <a:rPr lang="en"/>
              <a:t>4/20/2020	20.38	CCXX</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89d6268a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89d6268a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89d6268a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89d6268a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analysis to include profit/loss based on $XX initial investment per coin or across the top 10 cryptos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888a52f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888a52f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Wirex Visa card allowed users to convert and spend cryptocurrencies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References:</a:t>
            </a:r>
            <a:endParaRPr/>
          </a:p>
          <a:p>
            <a:pPr indent="-298450" lvl="0" marL="457200" rtl="0" algn="l">
              <a:spcBef>
                <a:spcPts val="0"/>
              </a:spcBef>
              <a:spcAft>
                <a:spcPts val="0"/>
              </a:spcAft>
              <a:buSzPts val="1100"/>
              <a:buAutoNum type="arabicPeriod"/>
            </a:pPr>
            <a:r>
              <a:rPr lang="en"/>
              <a:t>Intro to Steller. </a:t>
            </a:r>
            <a:r>
              <a:rPr lang="en" u="sng">
                <a:solidFill>
                  <a:schemeClr val="hlink"/>
                </a:solidFill>
                <a:hlinkClick r:id="rId2"/>
              </a:rPr>
              <a:t>https://www.stellar.org/learn/intro-to-stellar</a:t>
            </a:r>
            <a:endParaRPr/>
          </a:p>
          <a:p>
            <a:pPr indent="-298450" lvl="0" marL="457200" rtl="0" algn="l">
              <a:spcBef>
                <a:spcPts val="0"/>
              </a:spcBef>
              <a:spcAft>
                <a:spcPts val="0"/>
              </a:spcAft>
              <a:buSzPts val="1100"/>
              <a:buAutoNum type="arabicPeriod"/>
            </a:pPr>
            <a:r>
              <a:rPr lang="en"/>
              <a:t>FCA Regulated Payment Platform Launches 26 Fiat-Backed Cryptocurrencies On The Stellar Network. </a:t>
            </a:r>
            <a:r>
              <a:rPr lang="en" u="sng">
                <a:solidFill>
                  <a:schemeClr val="hlink"/>
                </a:solidFill>
                <a:hlinkClick r:id="rId3"/>
              </a:rPr>
              <a:t>https://www.forbes.com/sites/rachelwolfson/2019/04/25/fca-regulated-payment-platform-launches-26-fiat-backed-stablecoins-on-the-stellar-network/?sh=67a3f86252c7</a:t>
            </a:r>
            <a:endParaRPr/>
          </a:p>
          <a:p>
            <a:pPr indent="0" lvl="0" marL="45720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888a52ff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888a52ff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888a52ff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888a52ff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Wirex Visa card allowed users to convert and spend cryptocurrencies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References:</a:t>
            </a:r>
            <a:endParaRPr/>
          </a:p>
          <a:p>
            <a:pPr indent="-298450" lvl="0" marL="457200" rtl="0" algn="l">
              <a:spcBef>
                <a:spcPts val="0"/>
              </a:spcBef>
              <a:spcAft>
                <a:spcPts val="0"/>
              </a:spcAft>
              <a:buSzPts val="1100"/>
              <a:buAutoNum type="arabicPeriod"/>
            </a:pPr>
            <a:r>
              <a:rPr lang="en"/>
              <a:t>Intro to Steller. </a:t>
            </a:r>
            <a:r>
              <a:rPr lang="en" u="sng">
                <a:solidFill>
                  <a:schemeClr val="hlink"/>
                </a:solidFill>
                <a:hlinkClick r:id="rId2"/>
              </a:rPr>
              <a:t>https://www.stellar.org/learn/intro-to-stellar</a:t>
            </a:r>
            <a:endParaRPr/>
          </a:p>
          <a:p>
            <a:pPr indent="-298450" lvl="0" marL="457200" rtl="0" algn="l">
              <a:spcBef>
                <a:spcPts val="0"/>
              </a:spcBef>
              <a:spcAft>
                <a:spcPts val="0"/>
              </a:spcAft>
              <a:buSzPts val="1100"/>
              <a:buAutoNum type="arabicPeriod"/>
            </a:pPr>
            <a:r>
              <a:rPr lang="en"/>
              <a:t>FCA Regulated Payment Platform Launches 26 Fiat-Backed Cryptocurrencies On The Stellar Network. </a:t>
            </a:r>
            <a:r>
              <a:rPr lang="en" u="sng">
                <a:solidFill>
                  <a:schemeClr val="hlink"/>
                </a:solidFill>
                <a:hlinkClick r:id="rId3"/>
              </a:rPr>
              <a:t>https://www.forbes.com/sites/rachelwolfson/2019/04/25/fca-regulated-payment-platform-launches-26-fiat-backed-stablecoins-on-the-stellar-network/?sh=67a3f86252c7</a:t>
            </a:r>
            <a:endParaRPr/>
          </a:p>
          <a:p>
            <a:pPr indent="0" lvl="0" marL="45720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888a52ff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888a52ff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8872a996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8872a996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slide for reference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888a52ff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888a52ff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8872a9967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8872a9967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888a52ff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888a52ff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40ad4d7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40ad4d7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slide for reference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89b0d1be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89b0d1be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8872a9967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8872a9967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8872a996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8872a996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a:p>
            <a:pPr indent="-298450" lvl="0" marL="457200" rtl="0" algn="l">
              <a:spcBef>
                <a:spcPts val="0"/>
              </a:spcBef>
              <a:spcAft>
                <a:spcPts val="0"/>
              </a:spcAft>
              <a:buSzPts val="1100"/>
              <a:buAutoNum type="arabicPeriod"/>
            </a:pPr>
            <a:r>
              <a:rPr lang="en"/>
              <a:t>Supported cryptocurrencies. </a:t>
            </a:r>
            <a:r>
              <a:rPr lang="en" u="sng">
                <a:solidFill>
                  <a:schemeClr val="hlink"/>
                </a:solidFill>
                <a:hlinkClick r:id="rId2"/>
              </a:rPr>
              <a:t>https://help.coinbase.com/en/coinbase/getting-started/general-crypto-education/supported-cryptocurrencies</a:t>
            </a:r>
            <a:endParaRPr/>
          </a:p>
          <a:p>
            <a:pPr indent="-298450" lvl="0" marL="457200" rtl="0" algn="l">
              <a:spcBef>
                <a:spcPts val="0"/>
              </a:spcBef>
              <a:spcAft>
                <a:spcPts val="0"/>
              </a:spcAft>
              <a:buSzPts val="1100"/>
              <a:buAutoNum type="arabicPeriod"/>
            </a:pPr>
            <a:r>
              <a:rPr lang="en"/>
              <a:t>Coinbase API. </a:t>
            </a:r>
            <a:r>
              <a:rPr lang="en" u="sng">
                <a:solidFill>
                  <a:schemeClr val="hlink"/>
                </a:solidFill>
                <a:hlinkClick r:id="rId3"/>
              </a:rPr>
              <a:t>https://docs.pro.coinbase.com/#get-historic-rates</a:t>
            </a:r>
            <a:endParaRPr/>
          </a:p>
          <a:p>
            <a:pPr indent="0" lvl="0" marL="45720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89b0d1be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89b0d1be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Wirex Visa card allowed users to convert and spend cryptocurrencies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References:</a:t>
            </a:r>
            <a:endParaRPr/>
          </a:p>
          <a:p>
            <a:pPr indent="-298450" lvl="0" marL="457200" rtl="0" algn="l">
              <a:spcBef>
                <a:spcPts val="0"/>
              </a:spcBef>
              <a:spcAft>
                <a:spcPts val="0"/>
              </a:spcAft>
              <a:buSzPts val="1100"/>
              <a:buAutoNum type="arabicPeriod"/>
            </a:pPr>
            <a:r>
              <a:rPr lang="en"/>
              <a:t>Intro to Steller. </a:t>
            </a:r>
            <a:r>
              <a:rPr lang="en" u="sng">
                <a:solidFill>
                  <a:schemeClr val="hlink"/>
                </a:solidFill>
                <a:hlinkClick r:id="rId2"/>
              </a:rPr>
              <a:t>https://www.stellar.org/learn/intro-to-stellar</a:t>
            </a:r>
            <a:endParaRPr/>
          </a:p>
          <a:p>
            <a:pPr indent="-298450" lvl="0" marL="457200" rtl="0" algn="l">
              <a:spcBef>
                <a:spcPts val="0"/>
              </a:spcBef>
              <a:spcAft>
                <a:spcPts val="0"/>
              </a:spcAft>
              <a:buSzPts val="1100"/>
              <a:buAutoNum type="arabicPeriod"/>
            </a:pPr>
            <a:r>
              <a:rPr lang="en"/>
              <a:t>FCA Regulated Payment Platform Launches 26 Fiat-Backed Cryptocurrencies On The Stellar Network. </a:t>
            </a:r>
            <a:r>
              <a:rPr lang="en" u="sng">
                <a:solidFill>
                  <a:schemeClr val="hlink"/>
                </a:solidFill>
                <a:hlinkClick r:id="rId3"/>
              </a:rPr>
              <a:t>https://www.forbes.com/sites/rachelwolfson/2019/04/25/fca-regulated-payment-platform-launches-26-fiat-backed-stablecoins-on-the-stellar-network/?sh=67a3f86252c7</a:t>
            </a:r>
            <a:endParaRPr/>
          </a:p>
          <a:p>
            <a:pPr indent="0" lvl="0" marL="45720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8872a9967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8872a9967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Ethereum tokens are digital assets built on top of Ethereum blockchain</a:t>
            </a:r>
            <a:endParaRPr/>
          </a:p>
          <a:p>
            <a:pPr indent="0" lvl="0" marL="0" rtl="0" algn="l">
              <a:spcBef>
                <a:spcPts val="0"/>
              </a:spcBef>
              <a:spcAft>
                <a:spcPts val="0"/>
              </a:spcAft>
              <a:buNone/>
            </a:pPr>
            <a:r>
              <a:rPr lang="en"/>
              <a:t>The Graph - indexing protocol for querying networks, build and publish APIs</a:t>
            </a:r>
            <a:endParaRPr/>
          </a:p>
          <a:p>
            <a:pPr indent="0" lvl="0" marL="0" rtl="0" algn="l">
              <a:spcBef>
                <a:spcPts val="0"/>
              </a:spcBef>
              <a:spcAft>
                <a:spcPts val="0"/>
              </a:spcAft>
              <a:buNone/>
            </a:pPr>
            <a:r>
              <a:rPr lang="en"/>
              <a:t>Orchid - decentralized VPN, users can buy bandwidth</a:t>
            </a:r>
            <a:endParaRPr/>
          </a:p>
          <a:p>
            <a:pPr indent="0" lvl="0" marL="0" rtl="0" algn="l">
              <a:spcBef>
                <a:spcPts val="0"/>
              </a:spcBef>
              <a:spcAft>
                <a:spcPts val="0"/>
              </a:spcAft>
              <a:buNone/>
            </a:pPr>
            <a:r>
              <a:rPr lang="en"/>
              <a:t>NuCypher - data privacy and key management for decentralized applications and protocols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References:</a:t>
            </a:r>
            <a:endParaRPr/>
          </a:p>
          <a:p>
            <a:pPr indent="-298450" lvl="0" marL="457200" rtl="0" algn="l">
              <a:spcBef>
                <a:spcPts val="0"/>
              </a:spcBef>
              <a:spcAft>
                <a:spcPts val="0"/>
              </a:spcAft>
              <a:buSzPts val="1100"/>
              <a:buAutoNum type="arabicPeriod"/>
            </a:pPr>
            <a:r>
              <a:rPr lang="en"/>
              <a:t>A beginner’s guide to Ethereum tokens. </a:t>
            </a:r>
            <a:r>
              <a:rPr lang="en" u="sng">
                <a:solidFill>
                  <a:schemeClr val="hlink"/>
                </a:solidFill>
                <a:hlinkClick r:id="rId2"/>
              </a:rPr>
              <a:t>https://blog.coinbase.com/a-beginners-guide-to-ethereum-tokens-fbd5611fe30b</a:t>
            </a:r>
            <a:endParaRPr/>
          </a:p>
          <a:p>
            <a:pPr indent="0" lvl="0" marL="45720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8872a9967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8872a9967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a:p>
            <a:pPr indent="-298450" lvl="0" marL="457200" rtl="0" algn="l">
              <a:spcBef>
                <a:spcPts val="0"/>
              </a:spcBef>
              <a:spcAft>
                <a:spcPts val="0"/>
              </a:spcAft>
              <a:buSzPts val="1100"/>
              <a:buAutoNum type="arabicPeriod"/>
            </a:pPr>
            <a:r>
              <a:rPr lang="en"/>
              <a:t>Bitcoin history. </a:t>
            </a:r>
            <a:r>
              <a:rPr lang="en" u="sng">
                <a:solidFill>
                  <a:schemeClr val="hlink"/>
                </a:solidFill>
                <a:hlinkClick r:id="rId2"/>
              </a:rPr>
              <a:t>https://en.bitcoinwiki.org/wiki/Bitcoin_history#Bitcoin_in_2016</a:t>
            </a:r>
            <a:endParaRPr/>
          </a:p>
          <a:p>
            <a:pPr indent="-298450" lvl="0" marL="457200" rtl="0" algn="l">
              <a:spcBef>
                <a:spcPts val="0"/>
              </a:spcBef>
              <a:spcAft>
                <a:spcPts val="0"/>
              </a:spcAft>
              <a:buSzPts val="1100"/>
              <a:buAutoNum type="arabicPeriod"/>
            </a:pPr>
            <a:r>
              <a:rPr lang="en"/>
              <a:t>Greeks are rushing to Bitcoin. </a:t>
            </a:r>
            <a:r>
              <a:rPr lang="en" u="sng">
                <a:solidFill>
                  <a:schemeClr val="hlink"/>
                </a:solidFill>
                <a:hlinkClick r:id="rId3"/>
              </a:rPr>
              <a:t>https://money.cnn.com/2015/06/29/technology/greece-bitcoin/index.html</a:t>
            </a:r>
            <a:endParaRPr/>
          </a:p>
          <a:p>
            <a:pPr indent="-298450" lvl="0" marL="457200" rtl="0" algn="l">
              <a:spcBef>
                <a:spcPts val="0"/>
              </a:spcBef>
              <a:spcAft>
                <a:spcPts val="0"/>
              </a:spcAft>
              <a:buSzPts val="1100"/>
              <a:buAutoNum type="arabicPeriod"/>
            </a:pPr>
            <a:r>
              <a:rPr lang="en"/>
              <a:t>Greece shuts banks in bid to prevent collapse. </a:t>
            </a:r>
            <a:r>
              <a:rPr lang="en" u="sng">
                <a:solidFill>
                  <a:schemeClr val="hlink"/>
                </a:solidFill>
                <a:hlinkClick r:id="rId4"/>
              </a:rPr>
              <a:t>https://money.cnn.com/2015/06/28/news/economy/greece-banks-ecb/?iid=EL</a:t>
            </a:r>
            <a:endParaRPr/>
          </a:p>
          <a:p>
            <a:pPr indent="-298450" lvl="0" marL="457200" rtl="0" algn="l">
              <a:spcBef>
                <a:spcPts val="0"/>
              </a:spcBef>
              <a:spcAft>
                <a:spcPts val="0"/>
              </a:spcAft>
              <a:buSzPts val="1100"/>
              <a:buAutoNum type="arabicPeriod"/>
            </a:pPr>
            <a:r>
              <a:rPr lang="en"/>
              <a:t>From Worst to First: Bitcoin’s Price Ends 2015 on Top. </a:t>
            </a:r>
            <a:r>
              <a:rPr lang="en" u="sng">
                <a:solidFill>
                  <a:schemeClr val="hlink"/>
                </a:solidFill>
                <a:hlinkClick r:id="rId5"/>
              </a:rPr>
              <a:t>https://www.coindesk.com/bitcoin-price-in-2015-doom-and-gloom-give-way-to-positive-years-end</a:t>
            </a:r>
            <a:endParaRPr/>
          </a:p>
          <a:p>
            <a:pPr indent="-298450" lvl="0" marL="457200" rtl="0" algn="l">
              <a:spcBef>
                <a:spcPts val="0"/>
              </a:spcBef>
              <a:spcAft>
                <a:spcPts val="0"/>
              </a:spcAft>
              <a:buSzPts val="1100"/>
              <a:buAutoNum type="arabicPeriod"/>
            </a:pPr>
            <a:r>
              <a:rPr lang="en"/>
              <a:t>2015-2016 stock market selloff. </a:t>
            </a:r>
            <a:r>
              <a:rPr lang="en" u="sng">
                <a:solidFill>
                  <a:schemeClr val="hlink"/>
                </a:solidFill>
                <a:hlinkClick r:id="rId6"/>
              </a:rPr>
              <a:t>https://en.wikipedia.org/wiki/2015%E2%80%932016_stock_market_selloff</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888a52ff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888a52ff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4k+ different cryptos available to trade on CoinMarketCap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235500" y="273675"/>
            <a:ext cx="8721300" cy="18201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2400"/>
              </a:spcBef>
              <a:spcAft>
                <a:spcPts val="0"/>
              </a:spcAft>
              <a:buNone/>
            </a:pPr>
            <a:r>
              <a:rPr b="1" lang="en" sz="3466">
                <a:solidFill>
                  <a:schemeClr val="dk1"/>
                </a:solidFill>
              </a:rPr>
              <a:t>Team Bitantics:</a:t>
            </a:r>
            <a:r>
              <a:rPr b="1" lang="en" sz="3577">
                <a:solidFill>
                  <a:schemeClr val="dk1"/>
                </a:solidFill>
              </a:rPr>
              <a:t>  </a:t>
            </a:r>
            <a:endParaRPr b="1" sz="3577">
              <a:solidFill>
                <a:schemeClr val="dk1"/>
              </a:solidFill>
            </a:endParaRPr>
          </a:p>
          <a:p>
            <a:pPr indent="0" lvl="0" marL="0" rtl="0" algn="l">
              <a:lnSpc>
                <a:spcPct val="125000"/>
              </a:lnSpc>
              <a:spcBef>
                <a:spcPts val="2400"/>
              </a:spcBef>
              <a:spcAft>
                <a:spcPts val="0"/>
              </a:spcAft>
              <a:buNone/>
            </a:pPr>
            <a:r>
              <a:rPr b="1" lang="en" sz="4266">
                <a:solidFill>
                  <a:schemeClr val="dk1"/>
                </a:solidFill>
              </a:rPr>
              <a:t>Crash Course in Cryptocurrencies</a:t>
            </a:r>
            <a:endParaRPr b="1" sz="4266">
              <a:solidFill>
                <a:schemeClr val="dk1"/>
              </a:solidFill>
            </a:endParaRPr>
          </a:p>
          <a:p>
            <a:pPr indent="0" lvl="0" marL="0" rtl="0" algn="l">
              <a:spcBef>
                <a:spcPts val="1200"/>
              </a:spcBef>
              <a:spcAft>
                <a:spcPts val="0"/>
              </a:spcAft>
              <a:buNone/>
            </a:pPr>
            <a:r>
              <a:t/>
            </a:r>
            <a:endParaRPr>
              <a:latin typeface="Impact"/>
              <a:ea typeface="Impact"/>
              <a:cs typeface="Impact"/>
              <a:sym typeface="Impact"/>
            </a:endParaRPr>
          </a:p>
        </p:txBody>
      </p:sp>
      <p:sp>
        <p:nvSpPr>
          <p:cNvPr id="65" name="Google Shape;65;p13"/>
          <p:cNvSpPr txBox="1"/>
          <p:nvPr>
            <p:ph idx="1" type="subTitle"/>
          </p:nvPr>
        </p:nvSpPr>
        <p:spPr>
          <a:xfrm>
            <a:off x="262425" y="4379525"/>
            <a:ext cx="5304900" cy="851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FFFFFF"/>
                </a:solidFill>
                <a:latin typeface="Merriweather"/>
                <a:ea typeface="Merriweather"/>
                <a:cs typeface="Merriweather"/>
                <a:sym typeface="Merriweather"/>
              </a:rPr>
              <a:t>Blake, Kelly, Tony and April</a:t>
            </a:r>
            <a:endParaRPr>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sz="100">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sz="900">
              <a:solidFill>
                <a:srgbClr val="FFFFFF"/>
              </a:solidFill>
              <a:latin typeface="Merriweather"/>
              <a:ea typeface="Merriweather"/>
              <a:cs typeface="Merriweather"/>
              <a:sym typeface="Merriweather"/>
            </a:endParaRPr>
          </a:p>
          <a:p>
            <a:pPr indent="0" lvl="0" marL="0" rtl="0" algn="l">
              <a:spcBef>
                <a:spcPts val="0"/>
              </a:spcBef>
              <a:spcAft>
                <a:spcPts val="0"/>
              </a:spcAft>
              <a:buNone/>
            </a:pPr>
            <a:r>
              <a:rPr lang="en" sz="900">
                <a:solidFill>
                  <a:srgbClr val="FFFFFF"/>
                </a:solidFill>
                <a:latin typeface="Merriweather"/>
                <a:ea typeface="Merriweather"/>
                <a:cs typeface="Merriweather"/>
                <a:sym typeface="Merriweather"/>
              </a:rPr>
              <a:t>January 26, 2021 </a:t>
            </a:r>
            <a:endParaRPr sz="900">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idx="1" type="body"/>
          </p:nvPr>
        </p:nvSpPr>
        <p:spPr>
          <a:xfrm>
            <a:off x="4029975" y="3380350"/>
            <a:ext cx="4393200" cy="1088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a:solidFill>
                  <a:srgbClr val="000000"/>
                </a:solidFill>
              </a:rPr>
              <a:t>Bitcoin is king w/ an average closing price of $11,180 in 2020 vs Kusama closing w/ an average of $17.36</a:t>
            </a:r>
            <a:endParaRPr>
              <a:solidFill>
                <a:srgbClr val="000000"/>
              </a:solidFill>
            </a:endParaRPr>
          </a:p>
        </p:txBody>
      </p:sp>
      <p:sp>
        <p:nvSpPr>
          <p:cNvPr id="134" name="Google Shape;134;p22"/>
          <p:cNvSpPr txBox="1"/>
          <p:nvPr>
            <p:ph type="title"/>
          </p:nvPr>
        </p:nvSpPr>
        <p:spPr>
          <a:xfrm>
            <a:off x="316575" y="424725"/>
            <a:ext cx="3169500" cy="368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Part 2: </a:t>
            </a:r>
            <a:endParaRPr/>
          </a:p>
          <a:p>
            <a:pPr indent="0" lvl="0" marL="0" rtl="0" algn="l">
              <a:spcBef>
                <a:spcPts val="0"/>
              </a:spcBef>
              <a:spcAft>
                <a:spcPts val="0"/>
              </a:spcAft>
              <a:buNone/>
            </a:pPr>
            <a:r>
              <a:rPr lang="en"/>
              <a:t>Analysis: </a:t>
            </a:r>
            <a:endParaRPr/>
          </a:p>
          <a:p>
            <a:pPr indent="0" lvl="0" marL="0" rtl="0" algn="l">
              <a:spcBef>
                <a:spcPts val="0"/>
              </a:spcBef>
              <a:spcAft>
                <a:spcPts val="0"/>
              </a:spcAft>
              <a:buNone/>
            </a:pPr>
            <a:r>
              <a:rPr lang="en"/>
              <a:t>Compare Cryptos w/in Asset Class</a:t>
            </a:r>
            <a:endParaRPr u="sng"/>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400"/>
              <a:t>Average Closing </a:t>
            </a:r>
            <a:endParaRPr sz="2400"/>
          </a:p>
          <a:p>
            <a:pPr indent="0" lvl="0" marL="0" rtl="0" algn="l">
              <a:spcBef>
                <a:spcPts val="0"/>
              </a:spcBef>
              <a:spcAft>
                <a:spcPts val="0"/>
              </a:spcAft>
              <a:buNone/>
            </a:pPr>
            <a:r>
              <a:rPr lang="en" sz="2400"/>
              <a:t>Price per crypto from </a:t>
            </a:r>
            <a:endParaRPr sz="2400"/>
          </a:p>
          <a:p>
            <a:pPr indent="0" lvl="0" marL="0" rtl="0" algn="l">
              <a:spcBef>
                <a:spcPts val="0"/>
              </a:spcBef>
              <a:spcAft>
                <a:spcPts val="0"/>
              </a:spcAft>
              <a:buNone/>
            </a:pPr>
            <a:r>
              <a:rPr lang="en" sz="2400"/>
              <a:t>Jan 2013 - Dec 2020</a:t>
            </a:r>
            <a:endParaRPr sz="2400"/>
          </a:p>
          <a:p>
            <a:pPr indent="0" lvl="0" marL="0" rtl="0" algn="l">
              <a:spcBef>
                <a:spcPts val="0"/>
              </a:spcBef>
              <a:spcAft>
                <a:spcPts val="0"/>
              </a:spcAft>
              <a:buNone/>
            </a:pPr>
            <a:r>
              <a:t/>
            </a:r>
            <a:endParaRPr sz="1200"/>
          </a:p>
        </p:txBody>
      </p:sp>
      <p:pic>
        <p:nvPicPr>
          <p:cNvPr id="135" name="Google Shape;135;p22"/>
          <p:cNvPicPr preferRelativeResize="0"/>
          <p:nvPr/>
        </p:nvPicPr>
        <p:blipFill>
          <a:blip r:embed="rId3">
            <a:alphaModFix/>
          </a:blip>
          <a:stretch>
            <a:fillRect/>
          </a:stretch>
        </p:blipFill>
        <p:spPr>
          <a:xfrm>
            <a:off x="3793400" y="332925"/>
            <a:ext cx="5350600" cy="2675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6575" y="424725"/>
            <a:ext cx="3169500" cy="368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Part 2: </a:t>
            </a:r>
            <a:endParaRPr/>
          </a:p>
          <a:p>
            <a:pPr indent="0" lvl="0" marL="0" rtl="0" algn="l">
              <a:spcBef>
                <a:spcPts val="0"/>
              </a:spcBef>
              <a:spcAft>
                <a:spcPts val="0"/>
              </a:spcAft>
              <a:buNone/>
            </a:pPr>
            <a:r>
              <a:rPr lang="en"/>
              <a:t>Analysis: </a:t>
            </a:r>
            <a:endParaRPr/>
          </a:p>
          <a:p>
            <a:pPr indent="0" lvl="0" marL="0" rtl="0" algn="l">
              <a:spcBef>
                <a:spcPts val="0"/>
              </a:spcBef>
              <a:spcAft>
                <a:spcPts val="0"/>
              </a:spcAft>
              <a:buNone/>
            </a:pPr>
            <a:r>
              <a:rPr lang="en"/>
              <a:t>Compare Cryptos w/in Asset Class</a:t>
            </a:r>
            <a:endParaRPr u="sng"/>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400"/>
              <a:t>Average Total </a:t>
            </a:r>
            <a:endParaRPr sz="2400"/>
          </a:p>
          <a:p>
            <a:pPr indent="0" lvl="0" marL="0" rtl="0" algn="l">
              <a:spcBef>
                <a:spcPts val="0"/>
              </a:spcBef>
              <a:spcAft>
                <a:spcPts val="0"/>
              </a:spcAft>
              <a:buNone/>
            </a:pPr>
            <a:r>
              <a:rPr lang="en" sz="2400"/>
              <a:t>Closing Price </a:t>
            </a:r>
            <a:endParaRPr sz="2400"/>
          </a:p>
          <a:p>
            <a:pPr indent="0" lvl="0" marL="0" rtl="0" algn="l">
              <a:spcBef>
                <a:spcPts val="0"/>
              </a:spcBef>
              <a:spcAft>
                <a:spcPts val="0"/>
              </a:spcAft>
              <a:buNone/>
            </a:pPr>
            <a:r>
              <a:rPr lang="en" sz="2400"/>
              <a:t>Combined by Year</a:t>
            </a:r>
            <a:endParaRPr sz="2400"/>
          </a:p>
          <a:p>
            <a:pPr indent="0" lvl="0" marL="0" rtl="0" algn="l">
              <a:spcBef>
                <a:spcPts val="0"/>
              </a:spcBef>
              <a:spcAft>
                <a:spcPts val="0"/>
              </a:spcAft>
              <a:buNone/>
            </a:pPr>
            <a:r>
              <a:t/>
            </a:r>
            <a:endParaRPr sz="2200"/>
          </a:p>
          <a:p>
            <a:pPr indent="0" lvl="0" marL="0" rtl="0" algn="l">
              <a:spcBef>
                <a:spcPts val="0"/>
              </a:spcBef>
              <a:spcAft>
                <a:spcPts val="0"/>
              </a:spcAft>
              <a:buNone/>
            </a:pPr>
            <a:r>
              <a:t/>
            </a:r>
            <a:endParaRPr sz="1200"/>
          </a:p>
        </p:txBody>
      </p:sp>
      <p:pic>
        <p:nvPicPr>
          <p:cNvPr id="141" name="Google Shape;141;p23"/>
          <p:cNvPicPr preferRelativeResize="0"/>
          <p:nvPr/>
        </p:nvPicPr>
        <p:blipFill>
          <a:blip r:embed="rId3">
            <a:alphaModFix/>
          </a:blip>
          <a:stretch>
            <a:fillRect/>
          </a:stretch>
        </p:blipFill>
        <p:spPr>
          <a:xfrm>
            <a:off x="3790875" y="609600"/>
            <a:ext cx="5353125" cy="2408906"/>
          </a:xfrm>
          <a:prstGeom prst="rect">
            <a:avLst/>
          </a:prstGeom>
          <a:noFill/>
          <a:ln>
            <a:noFill/>
          </a:ln>
        </p:spPr>
      </p:pic>
      <p:sp>
        <p:nvSpPr>
          <p:cNvPr id="142" name="Google Shape;142;p23"/>
          <p:cNvSpPr txBox="1"/>
          <p:nvPr>
            <p:ph idx="1" type="body"/>
          </p:nvPr>
        </p:nvSpPr>
        <p:spPr>
          <a:xfrm>
            <a:off x="4029975" y="3380350"/>
            <a:ext cx="4393200" cy="1088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a:solidFill>
                  <a:srgbClr val="000000"/>
                </a:solidFill>
              </a:rPr>
              <a:t>The average total closing prices for the ten cryptocurrencies in 2020 is $12,300 vs $270 in 2013 </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6575" y="424725"/>
            <a:ext cx="3169500" cy="368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Part 2: </a:t>
            </a:r>
            <a:endParaRPr/>
          </a:p>
          <a:p>
            <a:pPr indent="0" lvl="0" marL="0" rtl="0" algn="l">
              <a:spcBef>
                <a:spcPts val="0"/>
              </a:spcBef>
              <a:spcAft>
                <a:spcPts val="0"/>
              </a:spcAft>
              <a:buNone/>
            </a:pPr>
            <a:r>
              <a:rPr lang="en"/>
              <a:t>Analysis: </a:t>
            </a:r>
            <a:endParaRPr/>
          </a:p>
          <a:p>
            <a:pPr indent="0" lvl="0" marL="0" rtl="0" algn="l">
              <a:spcBef>
                <a:spcPts val="0"/>
              </a:spcBef>
              <a:spcAft>
                <a:spcPts val="0"/>
              </a:spcAft>
              <a:buNone/>
            </a:pPr>
            <a:r>
              <a:rPr lang="en"/>
              <a:t>Compare Cryptos w/in Asset Class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2400"/>
          </a:p>
          <a:p>
            <a:pPr indent="0" lvl="0" marL="0" rtl="0" algn="l">
              <a:spcBef>
                <a:spcPts val="0"/>
              </a:spcBef>
              <a:spcAft>
                <a:spcPts val="0"/>
              </a:spcAft>
              <a:buNone/>
            </a:pPr>
            <a:r>
              <a:rPr lang="en" sz="2400"/>
              <a:t>What is the </a:t>
            </a:r>
            <a:r>
              <a:rPr lang="en" sz="2400"/>
              <a:t>correlation </a:t>
            </a:r>
            <a:endParaRPr sz="2400"/>
          </a:p>
          <a:p>
            <a:pPr indent="0" lvl="0" marL="0" rtl="0" algn="l">
              <a:spcBef>
                <a:spcPts val="0"/>
              </a:spcBef>
              <a:spcAft>
                <a:spcPts val="0"/>
              </a:spcAft>
              <a:buNone/>
            </a:pPr>
            <a:r>
              <a:rPr lang="en" sz="2400"/>
              <a:t>between the ten cryptocurrencies? </a:t>
            </a:r>
            <a:endParaRPr sz="2400"/>
          </a:p>
          <a:p>
            <a:pPr indent="0" lvl="0" marL="0" rtl="0" algn="l">
              <a:spcBef>
                <a:spcPts val="0"/>
              </a:spcBef>
              <a:spcAft>
                <a:spcPts val="0"/>
              </a:spcAft>
              <a:buNone/>
            </a:pPr>
            <a:r>
              <a:t/>
            </a:r>
            <a:endParaRPr sz="1200"/>
          </a:p>
        </p:txBody>
      </p:sp>
      <p:sp>
        <p:nvSpPr>
          <p:cNvPr id="148" name="Google Shape;148;p24"/>
          <p:cNvSpPr txBox="1"/>
          <p:nvPr/>
        </p:nvSpPr>
        <p:spPr>
          <a:xfrm>
            <a:off x="4162325" y="1925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 C</a:t>
            </a:r>
            <a:r>
              <a:rPr b="1" lang="en"/>
              <a:t>orrelation Plot</a:t>
            </a:r>
            <a:endParaRPr b="1"/>
          </a:p>
        </p:txBody>
      </p:sp>
      <p:pic>
        <p:nvPicPr>
          <p:cNvPr id="149" name="Google Shape;149;p24"/>
          <p:cNvPicPr preferRelativeResize="0"/>
          <p:nvPr/>
        </p:nvPicPr>
        <p:blipFill>
          <a:blip r:embed="rId3">
            <a:alphaModFix/>
          </a:blip>
          <a:stretch>
            <a:fillRect/>
          </a:stretch>
        </p:blipFill>
        <p:spPr>
          <a:xfrm>
            <a:off x="3790875" y="533400"/>
            <a:ext cx="5353125" cy="3266072"/>
          </a:xfrm>
          <a:prstGeom prst="rect">
            <a:avLst/>
          </a:prstGeom>
          <a:noFill/>
          <a:ln>
            <a:noFill/>
          </a:ln>
        </p:spPr>
      </p:pic>
      <p:sp>
        <p:nvSpPr>
          <p:cNvPr id="150" name="Google Shape;150;p24"/>
          <p:cNvSpPr txBox="1"/>
          <p:nvPr>
            <p:ph idx="1" type="body"/>
          </p:nvPr>
        </p:nvSpPr>
        <p:spPr>
          <a:xfrm>
            <a:off x="4035950" y="3951875"/>
            <a:ext cx="4393200" cy="1088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a:solidFill>
                  <a:srgbClr val="000000"/>
                </a:solidFill>
              </a:rPr>
              <a:t>Bitcoin and Ethereum are closely correlated (0.8)</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Bitcoin SV and Zcash are least correlated (-0.062)</a:t>
            </a:r>
            <a:endParaRPr>
              <a:solidFill>
                <a:srgbClr val="000000"/>
              </a:solidFill>
            </a:endParaRPr>
          </a:p>
        </p:txBody>
      </p:sp>
      <p:sp>
        <p:nvSpPr>
          <p:cNvPr id="151" name="Google Shape;151;p24"/>
          <p:cNvSpPr/>
          <p:nvPr/>
        </p:nvSpPr>
        <p:spPr>
          <a:xfrm>
            <a:off x="4253400" y="896075"/>
            <a:ext cx="465900" cy="304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p:nvPr/>
        </p:nvSpPr>
        <p:spPr>
          <a:xfrm>
            <a:off x="7219500" y="1200875"/>
            <a:ext cx="465900" cy="3405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6575" y="424725"/>
            <a:ext cx="3169500" cy="368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Part 2: </a:t>
            </a:r>
            <a:endParaRPr/>
          </a:p>
          <a:p>
            <a:pPr indent="0" lvl="0" marL="0" rtl="0" algn="l">
              <a:spcBef>
                <a:spcPts val="0"/>
              </a:spcBef>
              <a:spcAft>
                <a:spcPts val="0"/>
              </a:spcAft>
              <a:buNone/>
            </a:pPr>
            <a:r>
              <a:rPr lang="en"/>
              <a:t>Analysis: </a:t>
            </a:r>
            <a:endParaRPr/>
          </a:p>
          <a:p>
            <a:pPr indent="0" lvl="0" marL="0" rtl="0" algn="l">
              <a:spcBef>
                <a:spcPts val="0"/>
              </a:spcBef>
              <a:spcAft>
                <a:spcPts val="0"/>
              </a:spcAft>
              <a:buNone/>
            </a:pPr>
            <a:r>
              <a:rPr lang="en"/>
              <a:t>Compare Cryptos w/in Asset Class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2400"/>
          </a:p>
          <a:p>
            <a:pPr indent="0" lvl="0" marL="0" rtl="0" algn="l">
              <a:spcBef>
                <a:spcPts val="0"/>
              </a:spcBef>
              <a:spcAft>
                <a:spcPts val="0"/>
              </a:spcAft>
              <a:buNone/>
            </a:pPr>
            <a:r>
              <a:rPr lang="en" sz="2400"/>
              <a:t>Risk over time: </a:t>
            </a:r>
            <a:endParaRPr sz="2400"/>
          </a:p>
          <a:p>
            <a:pPr indent="0" lvl="0" marL="0" rtl="0" algn="l">
              <a:spcBef>
                <a:spcPts val="0"/>
              </a:spcBef>
              <a:spcAft>
                <a:spcPts val="0"/>
              </a:spcAft>
              <a:buNone/>
            </a:pPr>
            <a:r>
              <a:rPr lang="en" sz="2400"/>
              <a:t>30 Day Rolling Standard Deviation </a:t>
            </a:r>
            <a:endParaRPr sz="2400"/>
          </a:p>
          <a:p>
            <a:pPr indent="0" lvl="0" marL="0" rtl="0" algn="l">
              <a:spcBef>
                <a:spcPts val="0"/>
              </a:spcBef>
              <a:spcAft>
                <a:spcPts val="0"/>
              </a:spcAft>
              <a:buNone/>
            </a:pPr>
            <a:r>
              <a:t/>
            </a:r>
            <a:endParaRPr sz="1200"/>
          </a:p>
        </p:txBody>
      </p:sp>
      <p:pic>
        <p:nvPicPr>
          <p:cNvPr id="158" name="Google Shape;158;p25"/>
          <p:cNvPicPr preferRelativeResize="0"/>
          <p:nvPr/>
        </p:nvPicPr>
        <p:blipFill>
          <a:blip r:embed="rId3">
            <a:alphaModFix/>
          </a:blip>
          <a:stretch>
            <a:fillRect/>
          </a:stretch>
        </p:blipFill>
        <p:spPr>
          <a:xfrm>
            <a:off x="3790875" y="228600"/>
            <a:ext cx="5353123" cy="3326747"/>
          </a:xfrm>
          <a:prstGeom prst="rect">
            <a:avLst/>
          </a:prstGeom>
          <a:noFill/>
          <a:ln>
            <a:noFill/>
          </a:ln>
        </p:spPr>
      </p:pic>
      <p:sp>
        <p:nvSpPr>
          <p:cNvPr id="159" name="Google Shape;159;p25"/>
          <p:cNvSpPr txBox="1"/>
          <p:nvPr>
            <p:ph idx="1" type="body"/>
          </p:nvPr>
        </p:nvSpPr>
        <p:spPr>
          <a:xfrm>
            <a:off x="4035950" y="3828175"/>
            <a:ext cx="4876800" cy="113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a:solidFill>
                  <a:srgbClr val="000000"/>
                </a:solidFill>
              </a:rPr>
              <a:t>Bitcoin is the most volatile among the 10 cryptos illustrated by the spikes above </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Counos is the least risky shown (almost) flat-lining</a:t>
            </a:r>
            <a:endParaRPr>
              <a:solidFill>
                <a:srgbClr val="000000"/>
              </a:solidFill>
            </a:endParaRPr>
          </a:p>
        </p:txBody>
      </p:sp>
      <p:sp>
        <p:nvSpPr>
          <p:cNvPr id="160" name="Google Shape;160;p25"/>
          <p:cNvSpPr txBox="1"/>
          <p:nvPr/>
        </p:nvSpPr>
        <p:spPr>
          <a:xfrm>
            <a:off x="6978925" y="754175"/>
            <a:ext cx="477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Roboto"/>
                <a:ea typeface="Roboto"/>
                <a:cs typeface="Roboto"/>
                <a:sym typeface="Roboto"/>
              </a:rPr>
              <a:t>BTC</a:t>
            </a:r>
            <a:endParaRPr sz="600">
              <a:latin typeface="Roboto"/>
              <a:ea typeface="Roboto"/>
              <a:cs typeface="Roboto"/>
              <a:sym typeface="Roboto"/>
            </a:endParaRPr>
          </a:p>
        </p:txBody>
      </p:sp>
      <p:sp>
        <p:nvSpPr>
          <p:cNvPr id="161" name="Google Shape;161;p25"/>
          <p:cNvSpPr txBox="1"/>
          <p:nvPr/>
        </p:nvSpPr>
        <p:spPr>
          <a:xfrm>
            <a:off x="4740300" y="2746525"/>
            <a:ext cx="477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Roboto"/>
                <a:ea typeface="Roboto"/>
                <a:cs typeface="Roboto"/>
                <a:sym typeface="Roboto"/>
              </a:rPr>
              <a:t>CCXX</a:t>
            </a:r>
            <a:endParaRPr sz="600">
              <a:latin typeface="Roboto"/>
              <a:ea typeface="Roboto"/>
              <a:cs typeface="Roboto"/>
              <a:sym typeface="Roboto"/>
            </a:endParaRPr>
          </a:p>
        </p:txBody>
      </p:sp>
      <p:sp>
        <p:nvSpPr>
          <p:cNvPr id="162" name="Google Shape;162;p25"/>
          <p:cNvSpPr/>
          <p:nvPr/>
        </p:nvSpPr>
        <p:spPr>
          <a:xfrm rot="7355931">
            <a:off x="4572660" y="3062638"/>
            <a:ext cx="340786" cy="48596"/>
          </a:xfrm>
          <a:prstGeom prst="rightArrow">
            <a:avLst>
              <a:gd fmla="val 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25" y="327700"/>
            <a:ext cx="3127500" cy="467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u="sng"/>
              <a:t>Part 3:</a:t>
            </a:r>
            <a:r>
              <a:rPr lang="en" sz="3000"/>
              <a:t> </a:t>
            </a:r>
            <a:endParaRPr sz="3000"/>
          </a:p>
          <a:p>
            <a:pPr indent="0" lvl="0" marL="0" rtl="0" algn="l">
              <a:spcBef>
                <a:spcPts val="0"/>
              </a:spcBef>
              <a:spcAft>
                <a:spcPts val="0"/>
              </a:spcAft>
              <a:buNone/>
            </a:pPr>
            <a:r>
              <a:rPr lang="en" sz="2400"/>
              <a:t> </a:t>
            </a:r>
            <a:endParaRPr sz="2400"/>
          </a:p>
          <a:p>
            <a:pPr indent="0" lvl="0" marL="0" rtl="0" algn="l">
              <a:spcBef>
                <a:spcPts val="0"/>
              </a:spcBef>
              <a:spcAft>
                <a:spcPts val="0"/>
              </a:spcAft>
              <a:buNone/>
            </a:pPr>
            <a:r>
              <a:rPr lang="en" sz="2400"/>
              <a:t>Global Indices  vs. </a:t>
            </a:r>
            <a:r>
              <a:rPr lang="en" sz="2400"/>
              <a:t>Cryptocurrencies</a:t>
            </a:r>
            <a:endParaRPr sz="2400"/>
          </a:p>
          <a:p>
            <a:pPr indent="0" lvl="0" marL="0" rtl="0" algn="l">
              <a:spcBef>
                <a:spcPts val="0"/>
              </a:spcBef>
              <a:spcAft>
                <a:spcPts val="0"/>
              </a:spcAft>
              <a:buNone/>
            </a:pPr>
            <a:br>
              <a:rPr lang="en" sz="2400"/>
            </a:br>
            <a:r>
              <a:rPr i="1" lang="en" sz="2000"/>
              <a:t>Do </a:t>
            </a:r>
            <a:r>
              <a:rPr i="1" lang="en" sz="2000"/>
              <a:t>cryptocurrencies</a:t>
            </a:r>
            <a:r>
              <a:rPr i="1" lang="en" sz="2000"/>
              <a:t> behave similar to global </a:t>
            </a:r>
            <a:r>
              <a:rPr i="1" lang="en" sz="2000"/>
              <a:t>indices</a:t>
            </a:r>
            <a:r>
              <a:rPr i="1" lang="en" sz="2000"/>
              <a:t>?</a:t>
            </a:r>
            <a:endParaRPr i="1" sz="2000"/>
          </a:p>
        </p:txBody>
      </p:sp>
      <p:sp>
        <p:nvSpPr>
          <p:cNvPr id="168" name="Google Shape;168;p26"/>
          <p:cNvSpPr txBox="1"/>
          <p:nvPr>
            <p:ph idx="1" type="body"/>
          </p:nvPr>
        </p:nvSpPr>
        <p:spPr>
          <a:xfrm>
            <a:off x="3922125" y="327700"/>
            <a:ext cx="5053500" cy="37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lang="en" sz="1600">
                <a:solidFill>
                  <a:srgbClr val="000000"/>
                </a:solidFill>
                <a:latin typeface="Merriweather"/>
                <a:ea typeface="Merriweather"/>
                <a:cs typeface="Merriweather"/>
                <a:sym typeface="Merriweather"/>
              </a:rPr>
              <a:t>Top 30 Global Indices daily returns since 2000</a:t>
            </a:r>
            <a:endParaRPr sz="1600">
              <a:solidFill>
                <a:srgbClr val="000000"/>
              </a:solidFill>
              <a:latin typeface="Merriweather"/>
              <a:ea typeface="Merriweather"/>
              <a:cs typeface="Merriweather"/>
              <a:sym typeface="Merriweather"/>
            </a:endParaRPr>
          </a:p>
        </p:txBody>
      </p:sp>
      <p:sp>
        <p:nvSpPr>
          <p:cNvPr id="169" name="Google Shape;169;p26"/>
          <p:cNvSpPr txBox="1"/>
          <p:nvPr>
            <p:ph idx="1" type="body"/>
          </p:nvPr>
        </p:nvSpPr>
        <p:spPr>
          <a:xfrm>
            <a:off x="311725" y="3530225"/>
            <a:ext cx="3402900" cy="14739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Clr>
                <a:srgbClr val="FFFFFF"/>
              </a:buClr>
              <a:buSzPts val="1000"/>
              <a:buChar char="●"/>
            </a:pPr>
            <a:r>
              <a:rPr lang="en" sz="1000">
                <a:solidFill>
                  <a:srgbClr val="FFFFFF"/>
                </a:solidFill>
              </a:rPr>
              <a:t>Historical global trends are obvious</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….dot com bubble</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...2008 financial crisis</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...2016 recession</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...2020 pandemic</a:t>
            </a:r>
            <a:endParaRPr sz="1000">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Cryptocurrencies don’t follow this pattern. Similar to the Italian FTSE index in Nov. 2003</a:t>
            </a:r>
            <a:endParaRPr sz="1000">
              <a:solidFill>
                <a:srgbClr val="FFFFFF"/>
              </a:solidFill>
            </a:endParaRPr>
          </a:p>
        </p:txBody>
      </p:sp>
      <p:pic>
        <p:nvPicPr>
          <p:cNvPr id="170" name="Google Shape;170;p26"/>
          <p:cNvPicPr preferRelativeResize="0"/>
          <p:nvPr/>
        </p:nvPicPr>
        <p:blipFill>
          <a:blip r:embed="rId3">
            <a:alphaModFix/>
          </a:blip>
          <a:stretch>
            <a:fillRect/>
          </a:stretch>
        </p:blipFill>
        <p:spPr>
          <a:xfrm>
            <a:off x="3922075" y="698200"/>
            <a:ext cx="5053600" cy="1965525"/>
          </a:xfrm>
          <a:prstGeom prst="rect">
            <a:avLst/>
          </a:prstGeom>
          <a:noFill/>
          <a:ln>
            <a:noFill/>
          </a:ln>
        </p:spPr>
      </p:pic>
      <p:sp>
        <p:nvSpPr>
          <p:cNvPr id="171" name="Google Shape;171;p26"/>
          <p:cNvSpPr txBox="1"/>
          <p:nvPr>
            <p:ph idx="1" type="body"/>
          </p:nvPr>
        </p:nvSpPr>
        <p:spPr>
          <a:xfrm>
            <a:off x="3886400" y="2480650"/>
            <a:ext cx="5053500" cy="37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lang="en" sz="1600">
                <a:solidFill>
                  <a:srgbClr val="000000"/>
                </a:solidFill>
                <a:latin typeface="Merriweather"/>
                <a:ea typeface="Merriweather"/>
                <a:cs typeface="Merriweather"/>
                <a:sym typeface="Merriweather"/>
              </a:rPr>
              <a:t>...adding top cryptocurrencies changes the norm</a:t>
            </a:r>
            <a:endParaRPr sz="1600">
              <a:solidFill>
                <a:srgbClr val="000000"/>
              </a:solidFill>
              <a:latin typeface="Merriweather"/>
              <a:ea typeface="Merriweather"/>
              <a:cs typeface="Merriweather"/>
              <a:sym typeface="Merriweather"/>
            </a:endParaRPr>
          </a:p>
        </p:txBody>
      </p:sp>
      <p:pic>
        <p:nvPicPr>
          <p:cNvPr id="172" name="Google Shape;172;p26"/>
          <p:cNvPicPr preferRelativeResize="0"/>
          <p:nvPr/>
        </p:nvPicPr>
        <p:blipFill>
          <a:blip r:embed="rId4">
            <a:alphaModFix/>
          </a:blip>
          <a:stretch>
            <a:fillRect/>
          </a:stretch>
        </p:blipFill>
        <p:spPr>
          <a:xfrm>
            <a:off x="3886400" y="2851142"/>
            <a:ext cx="5056631" cy="19659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74500"/>
            <a:ext cx="8527200" cy="73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2000"/>
              <a:t>Intra-crypto correlation is high, whereas correlation of global indices to top cryptocurrencies is inguishinable and needs a different lens</a:t>
            </a:r>
            <a:endParaRPr i="1" sz="2000"/>
          </a:p>
        </p:txBody>
      </p:sp>
      <p:pic>
        <p:nvPicPr>
          <p:cNvPr id="178" name="Google Shape;178;p27"/>
          <p:cNvPicPr preferRelativeResize="0"/>
          <p:nvPr/>
        </p:nvPicPr>
        <p:blipFill rotWithShape="1">
          <a:blip r:embed="rId3">
            <a:alphaModFix/>
          </a:blip>
          <a:srcRect b="6332" l="9332" r="18156" t="11322"/>
          <a:stretch/>
        </p:blipFill>
        <p:spPr>
          <a:xfrm>
            <a:off x="1256763" y="960450"/>
            <a:ext cx="6630482" cy="4183047"/>
          </a:xfrm>
          <a:prstGeom prst="rect">
            <a:avLst/>
          </a:prstGeom>
          <a:noFill/>
          <a:ln>
            <a:noFill/>
          </a:ln>
        </p:spPr>
      </p:pic>
      <p:sp>
        <p:nvSpPr>
          <p:cNvPr id="179" name="Google Shape;179;p27"/>
          <p:cNvSpPr/>
          <p:nvPr/>
        </p:nvSpPr>
        <p:spPr>
          <a:xfrm>
            <a:off x="1233475" y="965325"/>
            <a:ext cx="1755000" cy="9213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p:nvPr/>
        </p:nvSpPr>
        <p:spPr>
          <a:xfrm>
            <a:off x="1233475" y="1886625"/>
            <a:ext cx="1779600" cy="32178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p:nvPr/>
        </p:nvSpPr>
        <p:spPr>
          <a:xfrm>
            <a:off x="3013075" y="1886625"/>
            <a:ext cx="4221900" cy="3217800"/>
          </a:xfrm>
          <a:prstGeom prst="rect">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p:nvPr/>
        </p:nvSpPr>
        <p:spPr>
          <a:xfrm>
            <a:off x="6484225" y="989700"/>
            <a:ext cx="165900" cy="41148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p:nvPr/>
        </p:nvSpPr>
        <p:spPr>
          <a:xfrm>
            <a:off x="1233475" y="4334200"/>
            <a:ext cx="6001500" cy="1074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p:nvPr/>
        </p:nvSpPr>
        <p:spPr>
          <a:xfrm>
            <a:off x="0" y="1779225"/>
            <a:ext cx="1072500" cy="1464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800"/>
              <a:t>Intra-Crypto</a:t>
            </a:r>
            <a:endParaRPr i="1" sz="800"/>
          </a:p>
        </p:txBody>
      </p:sp>
      <p:sp>
        <p:nvSpPr>
          <p:cNvPr id="185" name="Google Shape;185;p27"/>
          <p:cNvSpPr/>
          <p:nvPr/>
        </p:nvSpPr>
        <p:spPr>
          <a:xfrm>
            <a:off x="0" y="1964475"/>
            <a:ext cx="1072500" cy="1464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800"/>
              <a:t>Crypto vs. Index</a:t>
            </a:r>
            <a:endParaRPr i="1" sz="800"/>
          </a:p>
        </p:txBody>
      </p:sp>
      <p:sp>
        <p:nvSpPr>
          <p:cNvPr id="186" name="Google Shape;186;p27"/>
          <p:cNvSpPr/>
          <p:nvPr/>
        </p:nvSpPr>
        <p:spPr>
          <a:xfrm>
            <a:off x="0" y="2149725"/>
            <a:ext cx="1072500" cy="146400"/>
          </a:xfrm>
          <a:prstGeom prst="rect">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800"/>
              <a:t>Intra-indices</a:t>
            </a:r>
            <a:endParaRPr i="1" sz="800"/>
          </a:p>
        </p:txBody>
      </p:sp>
      <p:sp>
        <p:nvSpPr>
          <p:cNvPr id="187" name="Google Shape;187;p27"/>
          <p:cNvSpPr/>
          <p:nvPr/>
        </p:nvSpPr>
        <p:spPr>
          <a:xfrm>
            <a:off x="0" y="2334975"/>
            <a:ext cx="1072500" cy="1464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800"/>
              <a:t>SPX (S&amp;P 500)</a:t>
            </a:r>
            <a:endParaRPr i="1" sz="800"/>
          </a:p>
        </p:txBody>
      </p:sp>
      <p:sp>
        <p:nvSpPr>
          <p:cNvPr id="188" name="Google Shape;188;p27"/>
          <p:cNvSpPr/>
          <p:nvPr/>
        </p:nvSpPr>
        <p:spPr>
          <a:xfrm>
            <a:off x="3013075" y="989700"/>
            <a:ext cx="4221900" cy="8679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a:off x="1233475" y="4134300"/>
            <a:ext cx="6001500" cy="107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p:nvPr/>
        </p:nvSpPr>
        <p:spPr>
          <a:xfrm>
            <a:off x="6191700" y="989700"/>
            <a:ext cx="165900" cy="41148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p:nvPr/>
        </p:nvSpPr>
        <p:spPr>
          <a:xfrm>
            <a:off x="0" y="2520225"/>
            <a:ext cx="1072500" cy="146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800"/>
              <a:t>DJI</a:t>
            </a:r>
            <a:r>
              <a:rPr i="1" lang="en" sz="800"/>
              <a:t> (Dow Jones)</a:t>
            </a:r>
            <a:endParaRPr i="1" sz="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311725" y="327700"/>
            <a:ext cx="3127500" cy="467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u="sng"/>
              <a:t>Part 3:</a:t>
            </a:r>
            <a:r>
              <a:rPr lang="en" sz="3000"/>
              <a:t> </a:t>
            </a:r>
            <a:endParaRPr sz="3000"/>
          </a:p>
          <a:p>
            <a:pPr indent="0" lvl="0" marL="0" rtl="0" algn="l">
              <a:spcBef>
                <a:spcPts val="0"/>
              </a:spcBef>
              <a:spcAft>
                <a:spcPts val="0"/>
              </a:spcAft>
              <a:buNone/>
            </a:pPr>
            <a:r>
              <a:rPr lang="en" sz="2400"/>
              <a:t> </a:t>
            </a:r>
            <a:endParaRPr sz="2400"/>
          </a:p>
          <a:p>
            <a:pPr indent="0" lvl="0" marL="0" rtl="0" algn="l">
              <a:spcBef>
                <a:spcPts val="0"/>
              </a:spcBef>
              <a:spcAft>
                <a:spcPts val="0"/>
              </a:spcAft>
              <a:buNone/>
            </a:pPr>
            <a:r>
              <a:rPr lang="en" sz="2400"/>
              <a:t>Global Indices  vs. Cryptocurrencies</a:t>
            </a:r>
            <a:endParaRPr sz="2400"/>
          </a:p>
          <a:p>
            <a:pPr indent="0" lvl="0" marL="0" rtl="0" algn="l">
              <a:spcBef>
                <a:spcPts val="0"/>
              </a:spcBef>
              <a:spcAft>
                <a:spcPts val="0"/>
              </a:spcAft>
              <a:buNone/>
            </a:pPr>
            <a:br>
              <a:rPr lang="en" sz="2400"/>
            </a:br>
            <a:endParaRPr i="1" sz="2000"/>
          </a:p>
        </p:txBody>
      </p:sp>
      <p:sp>
        <p:nvSpPr>
          <p:cNvPr id="197" name="Google Shape;197;p28"/>
          <p:cNvSpPr txBox="1"/>
          <p:nvPr>
            <p:ph idx="1" type="body"/>
          </p:nvPr>
        </p:nvSpPr>
        <p:spPr>
          <a:xfrm>
            <a:off x="3922125" y="327700"/>
            <a:ext cx="5053500" cy="37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lang="en" sz="1600">
                <a:solidFill>
                  <a:srgbClr val="000000"/>
                </a:solidFill>
                <a:latin typeface="Merriweather"/>
                <a:ea typeface="Merriweather"/>
                <a:cs typeface="Merriweather"/>
                <a:sym typeface="Merriweather"/>
              </a:rPr>
              <a:t>As seen in cumulative returns...</a:t>
            </a:r>
            <a:endParaRPr sz="1600">
              <a:solidFill>
                <a:srgbClr val="000000"/>
              </a:solidFill>
              <a:latin typeface="Merriweather"/>
              <a:ea typeface="Merriweather"/>
              <a:cs typeface="Merriweather"/>
              <a:sym typeface="Merriweather"/>
            </a:endParaRPr>
          </a:p>
        </p:txBody>
      </p:sp>
      <p:sp>
        <p:nvSpPr>
          <p:cNvPr id="198" name="Google Shape;198;p28"/>
          <p:cNvSpPr txBox="1"/>
          <p:nvPr>
            <p:ph idx="1" type="body"/>
          </p:nvPr>
        </p:nvSpPr>
        <p:spPr>
          <a:xfrm>
            <a:off x="311725" y="3083925"/>
            <a:ext cx="3402900" cy="19203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Clr>
                <a:srgbClr val="FFFFFF"/>
              </a:buClr>
              <a:buSzPts val="1000"/>
              <a:buChar char="●"/>
            </a:pPr>
            <a:r>
              <a:rPr lang="en" sz="1000">
                <a:solidFill>
                  <a:srgbClr val="FFFFFF"/>
                </a:solidFill>
              </a:rPr>
              <a:t>If we focus on cumulative returns...</a:t>
            </a:r>
            <a:r>
              <a:rPr lang="en" sz="1000">
                <a:solidFill>
                  <a:srgbClr val="FFFFFF"/>
                </a:solidFill>
              </a:rPr>
              <a:t>it's</a:t>
            </a:r>
            <a:r>
              <a:rPr lang="en" sz="1000">
                <a:solidFill>
                  <a:srgbClr val="FFFFFF"/>
                </a:solidFill>
              </a:rPr>
              <a:t> easy to get fixated on cryptocurrencies as show by DASH and </a:t>
            </a:r>
            <a:r>
              <a:rPr lang="en" sz="1000">
                <a:solidFill>
                  <a:srgbClr val="FFFFFF"/>
                </a:solidFill>
              </a:rPr>
              <a:t>Ethereum</a:t>
            </a:r>
            <a:r>
              <a:rPr lang="en" sz="1000">
                <a:solidFill>
                  <a:srgbClr val="FFFFFF"/>
                </a:solidFill>
              </a:rPr>
              <a:t> performance heading into Dec of 2017, but not without risk</a:t>
            </a:r>
            <a:endParaRPr sz="1000">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According to a Sharpe ratio calculation, not surprisingly, crypto leads the way, but global indices such as the W5000 (US), BSESN (India), IMOEX (Russia), for example, are still attractive investments per returns and risk taken, beating Bitcoin and Litecoin.</a:t>
            </a:r>
            <a:endParaRPr sz="1000">
              <a:solidFill>
                <a:srgbClr val="FFFFFF"/>
              </a:solidFill>
            </a:endParaRPr>
          </a:p>
        </p:txBody>
      </p:sp>
      <p:sp>
        <p:nvSpPr>
          <p:cNvPr id="199" name="Google Shape;199;p28"/>
          <p:cNvSpPr txBox="1"/>
          <p:nvPr>
            <p:ph idx="1" type="body"/>
          </p:nvPr>
        </p:nvSpPr>
        <p:spPr>
          <a:xfrm>
            <a:off x="3886400" y="2480650"/>
            <a:ext cx="5053500" cy="37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lang="en" sz="1600">
                <a:solidFill>
                  <a:srgbClr val="000000"/>
                </a:solidFill>
                <a:latin typeface="Merriweather"/>
                <a:ea typeface="Merriweather"/>
                <a:cs typeface="Merriweather"/>
                <a:sym typeface="Merriweather"/>
              </a:rPr>
              <a:t>...crypto needs a different lens across assets</a:t>
            </a:r>
            <a:endParaRPr sz="1600">
              <a:solidFill>
                <a:srgbClr val="000000"/>
              </a:solidFill>
              <a:latin typeface="Merriweather"/>
              <a:ea typeface="Merriweather"/>
              <a:cs typeface="Merriweather"/>
              <a:sym typeface="Merriweather"/>
            </a:endParaRPr>
          </a:p>
        </p:txBody>
      </p:sp>
      <p:pic>
        <p:nvPicPr>
          <p:cNvPr id="200" name="Google Shape;200;p28"/>
          <p:cNvPicPr preferRelativeResize="0"/>
          <p:nvPr/>
        </p:nvPicPr>
        <p:blipFill>
          <a:blip r:embed="rId3">
            <a:alphaModFix/>
          </a:blip>
          <a:stretch>
            <a:fillRect/>
          </a:stretch>
        </p:blipFill>
        <p:spPr>
          <a:xfrm>
            <a:off x="3922125" y="698200"/>
            <a:ext cx="5017776" cy="1873550"/>
          </a:xfrm>
          <a:prstGeom prst="rect">
            <a:avLst/>
          </a:prstGeom>
          <a:noFill/>
          <a:ln>
            <a:noFill/>
          </a:ln>
        </p:spPr>
      </p:pic>
      <p:pic>
        <p:nvPicPr>
          <p:cNvPr id="201" name="Google Shape;201;p28"/>
          <p:cNvPicPr preferRelativeResize="0"/>
          <p:nvPr/>
        </p:nvPicPr>
        <p:blipFill>
          <a:blip r:embed="rId4">
            <a:alphaModFix/>
          </a:blip>
          <a:stretch>
            <a:fillRect/>
          </a:stretch>
        </p:blipFill>
        <p:spPr>
          <a:xfrm>
            <a:off x="3922125" y="3083925"/>
            <a:ext cx="5053501" cy="18745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311725" y="327700"/>
            <a:ext cx="3127500" cy="467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u="sng"/>
              <a:t>Part 3:</a:t>
            </a:r>
            <a:r>
              <a:rPr lang="en" sz="3000"/>
              <a:t> </a:t>
            </a:r>
            <a:endParaRPr sz="3000"/>
          </a:p>
          <a:p>
            <a:pPr indent="0" lvl="0" marL="0" rtl="0" algn="l">
              <a:spcBef>
                <a:spcPts val="0"/>
              </a:spcBef>
              <a:spcAft>
                <a:spcPts val="0"/>
              </a:spcAft>
              <a:buNone/>
            </a:pPr>
            <a:r>
              <a:rPr lang="en" sz="2400"/>
              <a:t> </a:t>
            </a:r>
            <a:endParaRPr sz="2400"/>
          </a:p>
          <a:p>
            <a:pPr indent="0" lvl="0" marL="0" rtl="0" algn="l">
              <a:spcBef>
                <a:spcPts val="0"/>
              </a:spcBef>
              <a:spcAft>
                <a:spcPts val="0"/>
              </a:spcAft>
              <a:buNone/>
            </a:pPr>
            <a:r>
              <a:rPr lang="en" sz="2400"/>
              <a:t>Global Indices  vs. Cryptocurrencies</a:t>
            </a:r>
            <a:endParaRPr sz="2400"/>
          </a:p>
          <a:p>
            <a:pPr indent="0" lvl="0" marL="0" rtl="0" algn="l">
              <a:spcBef>
                <a:spcPts val="0"/>
              </a:spcBef>
              <a:spcAft>
                <a:spcPts val="0"/>
              </a:spcAft>
              <a:buNone/>
            </a:pPr>
            <a:br>
              <a:rPr lang="en" sz="2400"/>
            </a:br>
            <a:endParaRPr i="1" sz="2000"/>
          </a:p>
        </p:txBody>
      </p:sp>
      <p:sp>
        <p:nvSpPr>
          <p:cNvPr id="207" name="Google Shape;207;p29"/>
          <p:cNvSpPr txBox="1"/>
          <p:nvPr>
            <p:ph idx="1" type="body"/>
          </p:nvPr>
        </p:nvSpPr>
        <p:spPr>
          <a:xfrm>
            <a:off x="3922125" y="327700"/>
            <a:ext cx="5053500" cy="37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lang="en" sz="1600">
                <a:solidFill>
                  <a:srgbClr val="000000"/>
                </a:solidFill>
                <a:latin typeface="Merriweather"/>
                <a:ea typeface="Merriweather"/>
                <a:cs typeface="Merriweather"/>
                <a:sym typeface="Merriweather"/>
              </a:rPr>
              <a:t>Digging  little deeper, compared to the S&amp;P500...</a:t>
            </a:r>
            <a:endParaRPr sz="1600">
              <a:solidFill>
                <a:srgbClr val="000000"/>
              </a:solidFill>
              <a:latin typeface="Merriweather"/>
              <a:ea typeface="Merriweather"/>
              <a:cs typeface="Merriweather"/>
              <a:sym typeface="Merriweather"/>
            </a:endParaRPr>
          </a:p>
        </p:txBody>
      </p:sp>
      <p:sp>
        <p:nvSpPr>
          <p:cNvPr id="208" name="Google Shape;208;p29"/>
          <p:cNvSpPr txBox="1"/>
          <p:nvPr>
            <p:ph idx="1" type="body"/>
          </p:nvPr>
        </p:nvSpPr>
        <p:spPr>
          <a:xfrm>
            <a:off x="311725" y="3083925"/>
            <a:ext cx="3402900" cy="19203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Clr>
                <a:srgbClr val="FFFFFF"/>
              </a:buClr>
              <a:buSzPts val="1000"/>
              <a:buChar char="●"/>
            </a:pPr>
            <a:r>
              <a:rPr lang="en" sz="1000">
                <a:solidFill>
                  <a:srgbClr val="FFFFFF"/>
                </a:solidFill>
              </a:rPr>
              <a:t>Despite the wide range of </a:t>
            </a:r>
            <a:r>
              <a:rPr lang="en" sz="1000">
                <a:solidFill>
                  <a:srgbClr val="FFFFFF"/>
                </a:solidFill>
              </a:rPr>
              <a:t>volatility</a:t>
            </a:r>
            <a:r>
              <a:rPr lang="en" sz="1000">
                <a:solidFill>
                  <a:srgbClr val="FFFFFF"/>
                </a:solidFill>
              </a:rPr>
              <a:t> in the crypto markets, assets such as Kusama, Bitcoin Cash, and Zcash do move with global markets, relative to the standar S&amp;P 500 in the U.S. market.</a:t>
            </a:r>
            <a:endParaRPr sz="1000">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Interestingly, a few Asian </a:t>
            </a:r>
            <a:r>
              <a:rPr lang="en" sz="1000">
                <a:solidFill>
                  <a:srgbClr val="FFFFFF"/>
                </a:solidFill>
              </a:rPr>
              <a:t>indices</a:t>
            </a:r>
            <a:r>
              <a:rPr lang="en" sz="1000">
                <a:solidFill>
                  <a:srgbClr val="FFFFFF"/>
                </a:solidFill>
              </a:rPr>
              <a:t> (SSEC, </a:t>
            </a:r>
            <a:r>
              <a:rPr lang="en" sz="1000">
                <a:solidFill>
                  <a:srgbClr val="FFFFFF"/>
                </a:solidFill>
              </a:rPr>
              <a:t>JPNK400</a:t>
            </a:r>
            <a:r>
              <a:rPr lang="en" sz="1000">
                <a:solidFill>
                  <a:srgbClr val="FFFFFF"/>
                </a:solidFill>
              </a:rPr>
              <a:t>, and BSESN) are not far off to the major crypto markets in terms of relationship to the S&amp;P 500</a:t>
            </a:r>
            <a:endParaRPr sz="1000">
              <a:solidFill>
                <a:srgbClr val="FFFFFF"/>
              </a:solidFill>
            </a:endParaRPr>
          </a:p>
        </p:txBody>
      </p:sp>
      <p:sp>
        <p:nvSpPr>
          <p:cNvPr id="209" name="Google Shape;209;p29"/>
          <p:cNvSpPr txBox="1"/>
          <p:nvPr>
            <p:ph idx="1" type="body"/>
          </p:nvPr>
        </p:nvSpPr>
        <p:spPr>
          <a:xfrm>
            <a:off x="3886400" y="2480650"/>
            <a:ext cx="5257500" cy="37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lang="en" sz="1600">
                <a:solidFill>
                  <a:srgbClr val="000000"/>
                </a:solidFill>
                <a:latin typeface="Merriweather"/>
                <a:ea typeface="Merriweather"/>
                <a:cs typeface="Merriweather"/>
                <a:sym typeface="Merriweather"/>
              </a:rPr>
              <a:t>we see that a few </a:t>
            </a:r>
            <a:r>
              <a:rPr lang="en" sz="1600">
                <a:solidFill>
                  <a:srgbClr val="000000"/>
                </a:solidFill>
                <a:latin typeface="Merriweather"/>
                <a:ea typeface="Merriweather"/>
                <a:cs typeface="Merriweather"/>
                <a:sym typeface="Merriweather"/>
              </a:rPr>
              <a:t>cryptos</a:t>
            </a:r>
            <a:r>
              <a:rPr lang="en" sz="1600">
                <a:solidFill>
                  <a:srgbClr val="000000"/>
                </a:solidFill>
                <a:latin typeface="Merriweather"/>
                <a:ea typeface="Merriweather"/>
                <a:cs typeface="Merriweather"/>
                <a:sym typeface="Merriweather"/>
              </a:rPr>
              <a:t> move with global indices</a:t>
            </a:r>
            <a:endParaRPr sz="1600">
              <a:solidFill>
                <a:srgbClr val="000000"/>
              </a:solidFill>
              <a:latin typeface="Merriweather"/>
              <a:ea typeface="Merriweather"/>
              <a:cs typeface="Merriweather"/>
              <a:sym typeface="Merriweather"/>
            </a:endParaRPr>
          </a:p>
        </p:txBody>
      </p:sp>
      <p:pic>
        <p:nvPicPr>
          <p:cNvPr id="210" name="Google Shape;210;p29"/>
          <p:cNvPicPr preferRelativeResize="0"/>
          <p:nvPr/>
        </p:nvPicPr>
        <p:blipFill rotWithShape="1">
          <a:blip r:embed="rId3">
            <a:alphaModFix/>
          </a:blip>
          <a:srcRect b="2006" l="0" r="0" t="1996"/>
          <a:stretch/>
        </p:blipFill>
        <p:spPr>
          <a:xfrm>
            <a:off x="3922125" y="698200"/>
            <a:ext cx="5017776" cy="1873550"/>
          </a:xfrm>
          <a:prstGeom prst="rect">
            <a:avLst/>
          </a:prstGeom>
          <a:noFill/>
          <a:ln>
            <a:noFill/>
          </a:ln>
        </p:spPr>
      </p:pic>
      <p:pic>
        <p:nvPicPr>
          <p:cNvPr id="211" name="Google Shape;211;p29"/>
          <p:cNvPicPr preferRelativeResize="0"/>
          <p:nvPr/>
        </p:nvPicPr>
        <p:blipFill rotWithShape="1">
          <a:blip r:embed="rId4">
            <a:alphaModFix/>
          </a:blip>
          <a:srcRect b="2308" l="0" r="0" t="2317"/>
          <a:stretch/>
        </p:blipFill>
        <p:spPr>
          <a:xfrm>
            <a:off x="3922125" y="3083925"/>
            <a:ext cx="5053501" cy="18745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Retrospective</a:t>
            </a:r>
            <a:endParaRPr/>
          </a:p>
        </p:txBody>
      </p:sp>
      <p:sp>
        <p:nvSpPr>
          <p:cNvPr id="217" name="Google Shape;217;p30"/>
          <p:cNvSpPr txBox="1"/>
          <p:nvPr>
            <p:ph idx="1" type="body"/>
          </p:nvPr>
        </p:nvSpPr>
        <p:spPr>
          <a:xfrm>
            <a:off x="4099825" y="327700"/>
            <a:ext cx="4698300" cy="44595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t/>
            </a:r>
            <a:endParaRPr>
              <a:solidFill>
                <a:srgbClr val="000000"/>
              </a:solidFill>
            </a:endParaRPr>
          </a:p>
          <a:p>
            <a:pPr indent="-304958" lvl="0" marL="457200" rtl="0" algn="l">
              <a:spcBef>
                <a:spcPts val="1200"/>
              </a:spcBef>
              <a:spcAft>
                <a:spcPts val="0"/>
              </a:spcAft>
              <a:buClr>
                <a:srgbClr val="000000"/>
              </a:buClr>
              <a:buSzPct val="100000"/>
              <a:buChar char="●"/>
            </a:pPr>
            <a:r>
              <a:rPr lang="en">
                <a:solidFill>
                  <a:srgbClr val="000000"/>
                </a:solidFill>
              </a:rPr>
              <a:t>Left scope of project too broad since initial questions</a:t>
            </a:r>
            <a:endParaRPr>
              <a:solidFill>
                <a:srgbClr val="000000"/>
              </a:solidFill>
            </a:endParaRPr>
          </a:p>
          <a:p>
            <a:pPr indent="-304958" lvl="0" marL="457200" rtl="0" algn="l">
              <a:spcBef>
                <a:spcPts val="0"/>
              </a:spcBef>
              <a:spcAft>
                <a:spcPts val="0"/>
              </a:spcAft>
              <a:buClr>
                <a:srgbClr val="000000"/>
              </a:buClr>
              <a:buSzPct val="100000"/>
              <a:buChar char="●"/>
            </a:pPr>
            <a:r>
              <a:rPr lang="en">
                <a:solidFill>
                  <a:srgbClr val="000000"/>
                </a:solidFill>
              </a:rPr>
              <a:t>Spending more time than planned finding, ingesting, and cleaning/shaping the applicable data</a:t>
            </a:r>
            <a:endParaRPr>
              <a:solidFill>
                <a:srgbClr val="000000"/>
              </a:solidFill>
            </a:endParaRPr>
          </a:p>
          <a:p>
            <a:pPr indent="-304958" lvl="0" marL="457200" rtl="0" algn="l">
              <a:spcBef>
                <a:spcPts val="0"/>
              </a:spcBef>
              <a:spcAft>
                <a:spcPts val="0"/>
              </a:spcAft>
              <a:buClr>
                <a:srgbClr val="000000"/>
              </a:buClr>
              <a:buSzPct val="100000"/>
              <a:buChar char="●"/>
            </a:pPr>
            <a:r>
              <a:rPr lang="en">
                <a:solidFill>
                  <a:srgbClr val="000000"/>
                </a:solidFill>
              </a:rPr>
              <a:t>v2 of this project would include deeper analysis of the findings, curating datasets based on a variety of descriptive attributes (e.g. country, volume, etc.)</a:t>
            </a:r>
            <a:endParaRPr>
              <a:solidFill>
                <a:srgbClr val="000000"/>
              </a:solidFill>
            </a:endParaRPr>
          </a:p>
          <a:p>
            <a:pPr indent="-304958" lvl="0" marL="457200" rtl="0" algn="l">
              <a:spcBef>
                <a:spcPts val="0"/>
              </a:spcBef>
              <a:spcAft>
                <a:spcPts val="0"/>
              </a:spcAft>
              <a:buClr>
                <a:srgbClr val="000000"/>
              </a:buClr>
              <a:buSzPct val="100000"/>
              <a:buChar char="●"/>
            </a:pPr>
            <a:r>
              <a:rPr lang="en">
                <a:solidFill>
                  <a:srgbClr val="000000"/>
                </a:solidFill>
              </a:rPr>
              <a:t>Having more exercises on “how-to’s” for git operations would have been helpful</a:t>
            </a:r>
            <a:endParaRPr>
              <a:solidFill>
                <a:srgbClr val="000000"/>
              </a:solidFill>
            </a:endParaRPr>
          </a:p>
          <a:p>
            <a:pPr indent="-304958" lvl="0" marL="457200" rtl="0" algn="l">
              <a:spcBef>
                <a:spcPts val="0"/>
              </a:spcBef>
              <a:spcAft>
                <a:spcPts val="0"/>
              </a:spcAft>
              <a:buClr>
                <a:srgbClr val="000000"/>
              </a:buClr>
              <a:buSzPct val="100000"/>
              <a:buChar char="●"/>
            </a:pPr>
            <a:r>
              <a:rPr lang="en">
                <a:solidFill>
                  <a:srgbClr val="000000"/>
                </a:solidFill>
              </a:rPr>
              <a:t>Accomplished an end-to-end data product in a dashboard with analysis within 2 weeks, but would have liked to spend more time on analysis and dashboard “beautification” as majority of the time was spent on data ingestion and prep.</a:t>
            </a:r>
            <a:endParaRPr>
              <a:solidFill>
                <a:srgbClr val="000000"/>
              </a:solidFill>
            </a:endParaRPr>
          </a:p>
          <a:p>
            <a:pPr indent="-304958" lvl="0" marL="457200" rtl="0" algn="l">
              <a:spcBef>
                <a:spcPts val="0"/>
              </a:spcBef>
              <a:spcAft>
                <a:spcPts val="0"/>
              </a:spcAft>
              <a:buClr>
                <a:srgbClr val="000000"/>
              </a:buClr>
              <a:buSzPct val="100000"/>
              <a:buChar char="●"/>
            </a:pPr>
            <a:r>
              <a:rPr lang="en">
                <a:solidFill>
                  <a:srgbClr val="000000"/>
                </a:solidFill>
              </a:rPr>
              <a:t>v3 would include the build of an app to alert a user on the trends/statistical thresholds identified for cryptocurrency price and its relationships to other asset classes</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311750" y="1949400"/>
            <a:ext cx="53349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5000"/>
              <a:t>Appendix</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a:t>
            </a:r>
            <a:endParaRPr/>
          </a:p>
          <a:p>
            <a:pPr indent="0" lvl="0" marL="0" rtl="0" algn="l">
              <a:spcBef>
                <a:spcPts val="0"/>
              </a:spcBef>
              <a:spcAft>
                <a:spcPts val="0"/>
              </a:spcAft>
              <a:buNone/>
            </a:pPr>
            <a:r>
              <a:rPr lang="en"/>
              <a:t>Questions:</a:t>
            </a:r>
            <a:endParaRPr/>
          </a:p>
        </p:txBody>
      </p:sp>
      <p:sp>
        <p:nvSpPr>
          <p:cNvPr id="71" name="Google Shape;71;p14"/>
          <p:cNvSpPr txBox="1"/>
          <p:nvPr>
            <p:ph idx="1" type="body"/>
          </p:nvPr>
        </p:nvSpPr>
        <p:spPr>
          <a:xfrm>
            <a:off x="4051175" y="410100"/>
            <a:ext cx="4974600" cy="43233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500">
              <a:solidFill>
                <a:srgbClr val="24292E"/>
              </a:solidFill>
              <a:highlight>
                <a:srgbClr val="FFFFFF"/>
              </a:highlight>
            </a:endParaRPr>
          </a:p>
          <a:p>
            <a:pPr indent="-323850" lvl="0" marL="457200" rtl="0" algn="l">
              <a:spcBef>
                <a:spcPts val="1200"/>
              </a:spcBef>
              <a:spcAft>
                <a:spcPts val="0"/>
              </a:spcAft>
              <a:buClr>
                <a:srgbClr val="24292E"/>
              </a:buClr>
              <a:buSzPts val="1500"/>
              <a:buFont typeface="Roboto"/>
              <a:buChar char="●"/>
            </a:pPr>
            <a:r>
              <a:rPr lang="en" sz="1500">
                <a:solidFill>
                  <a:srgbClr val="24292E"/>
                </a:solidFill>
                <a:highlight>
                  <a:srgbClr val="FFFFFF"/>
                </a:highlight>
              </a:rPr>
              <a:t>How many different cryptocurrencies are out in the market?</a:t>
            </a:r>
            <a:endParaRPr sz="1500">
              <a:solidFill>
                <a:srgbClr val="24292E"/>
              </a:solidFill>
              <a:highlight>
                <a:srgbClr val="FFFFFF"/>
              </a:highlight>
            </a:endParaRPr>
          </a:p>
          <a:p>
            <a:pPr indent="-323850" lvl="0" marL="457200" rtl="0" algn="l">
              <a:spcBef>
                <a:spcPts val="0"/>
              </a:spcBef>
              <a:spcAft>
                <a:spcPts val="0"/>
              </a:spcAft>
              <a:buClr>
                <a:srgbClr val="24292E"/>
              </a:buClr>
              <a:buSzPts val="1500"/>
              <a:buFont typeface="Roboto"/>
              <a:buChar char="●"/>
            </a:pPr>
            <a:r>
              <a:rPr lang="en" sz="1500">
                <a:solidFill>
                  <a:srgbClr val="24292E"/>
                </a:solidFill>
                <a:highlight>
                  <a:srgbClr val="FFFFFF"/>
                </a:highlight>
              </a:rPr>
              <a:t>What is the relationship between </a:t>
            </a:r>
            <a:r>
              <a:rPr lang="en" sz="1500">
                <a:solidFill>
                  <a:srgbClr val="24292E"/>
                </a:solidFill>
                <a:highlight>
                  <a:schemeClr val="lt1"/>
                </a:highlight>
              </a:rPr>
              <a:t>cryptocurrencies</a:t>
            </a:r>
            <a:r>
              <a:rPr lang="en" sz="1500">
                <a:solidFill>
                  <a:srgbClr val="24292E"/>
                </a:solidFill>
                <a:highlight>
                  <a:srgbClr val="FFFFFF"/>
                </a:highlight>
              </a:rPr>
              <a:t>?</a:t>
            </a:r>
            <a:endParaRPr sz="1500">
              <a:solidFill>
                <a:srgbClr val="24292E"/>
              </a:solidFill>
              <a:highlight>
                <a:srgbClr val="FFFFFF"/>
              </a:highlight>
            </a:endParaRPr>
          </a:p>
          <a:p>
            <a:pPr indent="-323850" lvl="0" marL="457200" rtl="0" algn="l">
              <a:spcBef>
                <a:spcPts val="0"/>
              </a:spcBef>
              <a:spcAft>
                <a:spcPts val="0"/>
              </a:spcAft>
              <a:buClr>
                <a:srgbClr val="24292E"/>
              </a:buClr>
              <a:buSzPts val="1500"/>
              <a:buFont typeface="Roboto"/>
              <a:buChar char="●"/>
            </a:pPr>
            <a:r>
              <a:rPr lang="en" sz="1500">
                <a:solidFill>
                  <a:srgbClr val="24292E"/>
                </a:solidFill>
                <a:highlight>
                  <a:srgbClr val="FFFFFF"/>
                </a:highlight>
              </a:rPr>
              <a:t>What similarities and differences can we draw between </a:t>
            </a:r>
            <a:r>
              <a:rPr lang="en" sz="1500">
                <a:solidFill>
                  <a:srgbClr val="24292E"/>
                </a:solidFill>
                <a:highlight>
                  <a:schemeClr val="lt1"/>
                </a:highlight>
              </a:rPr>
              <a:t>cryptocurrencies and other asset classes</a:t>
            </a:r>
            <a:r>
              <a:rPr lang="en" sz="1500">
                <a:solidFill>
                  <a:srgbClr val="24292E"/>
                </a:solidFill>
                <a:highlight>
                  <a:srgbClr val="FFFFFF"/>
                </a:highlight>
              </a:rPr>
              <a:t>?</a:t>
            </a:r>
            <a:endParaRPr sz="1500">
              <a:solidFill>
                <a:srgbClr val="24292E"/>
              </a:solidFill>
              <a:highlight>
                <a:srgbClr val="FFFFFF"/>
              </a:highlight>
            </a:endParaRPr>
          </a:p>
          <a:p>
            <a:pPr indent="-323850" lvl="0" marL="457200" rtl="0" algn="l">
              <a:spcBef>
                <a:spcPts val="0"/>
              </a:spcBef>
              <a:spcAft>
                <a:spcPts val="0"/>
              </a:spcAft>
              <a:buClr>
                <a:srgbClr val="24292E"/>
              </a:buClr>
              <a:buSzPts val="1500"/>
              <a:buFont typeface="Arial"/>
              <a:buChar char="●"/>
            </a:pPr>
            <a:r>
              <a:rPr lang="en" sz="1500">
                <a:solidFill>
                  <a:srgbClr val="24292E"/>
                </a:solidFill>
                <a:highlight>
                  <a:schemeClr val="lt1"/>
                </a:highlight>
              </a:rPr>
              <a:t>What fiat currencies are accepted for buying/selling cryptocurrencies? How often is one fiat currency used compared to another?</a:t>
            </a:r>
            <a:endParaRPr sz="1500">
              <a:solidFill>
                <a:srgbClr val="24292E"/>
              </a:solidFill>
              <a:highlight>
                <a:srgbClr val="FFFFFF"/>
              </a:highlight>
            </a:endParaRPr>
          </a:p>
          <a:p>
            <a:pPr indent="-323850" lvl="0" marL="457200" rtl="0" algn="l">
              <a:spcBef>
                <a:spcPts val="0"/>
              </a:spcBef>
              <a:spcAft>
                <a:spcPts val="0"/>
              </a:spcAft>
              <a:buClr>
                <a:srgbClr val="24292E"/>
              </a:buClr>
              <a:buSzPts val="1500"/>
              <a:buFont typeface="Roboto"/>
              <a:buChar char="●"/>
            </a:pPr>
            <a:r>
              <a:rPr lang="en" sz="1500">
                <a:solidFill>
                  <a:srgbClr val="24292E"/>
                </a:solidFill>
                <a:highlight>
                  <a:srgbClr val="FFFFFF"/>
                </a:highlight>
              </a:rPr>
              <a:t>Is crypto a viable asset class? Who are the winners and laggards?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Global Indices</a:t>
            </a:r>
            <a:endParaRPr/>
          </a:p>
        </p:txBody>
      </p:sp>
      <p:sp>
        <p:nvSpPr>
          <p:cNvPr id="228" name="Google Shape;228;p32"/>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Reference used in datasets</a:t>
            </a:r>
            <a:endParaRPr/>
          </a:p>
        </p:txBody>
      </p:sp>
      <p:pic>
        <p:nvPicPr>
          <p:cNvPr id="229" name="Google Shape;229;p32"/>
          <p:cNvPicPr preferRelativeResize="0"/>
          <p:nvPr/>
        </p:nvPicPr>
        <p:blipFill>
          <a:blip r:embed="rId3">
            <a:alphaModFix/>
          </a:blip>
          <a:stretch>
            <a:fillRect/>
          </a:stretch>
        </p:blipFill>
        <p:spPr>
          <a:xfrm>
            <a:off x="4410675" y="152400"/>
            <a:ext cx="3977856"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Fiat and Crypto Currencies</a:t>
            </a:r>
            <a:endParaRPr/>
          </a:p>
        </p:txBody>
      </p:sp>
      <p:sp>
        <p:nvSpPr>
          <p:cNvPr id="235" name="Google Shape;235;p33"/>
          <p:cNvSpPr txBox="1"/>
          <p:nvPr>
            <p:ph idx="1" type="body"/>
          </p:nvPr>
        </p:nvSpPr>
        <p:spPr>
          <a:xfrm>
            <a:off x="4099825" y="327700"/>
            <a:ext cx="4698300" cy="445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What is fiat currency?</a:t>
            </a:r>
            <a:endParaRPr>
              <a:solidFill>
                <a:srgbClr val="000000"/>
              </a:solidFill>
            </a:endParaRPr>
          </a:p>
          <a:p>
            <a:pPr indent="-311150" lvl="0" marL="457200" rtl="0" algn="l">
              <a:spcBef>
                <a:spcPts val="1200"/>
              </a:spcBef>
              <a:spcAft>
                <a:spcPts val="0"/>
              </a:spcAft>
              <a:buClr>
                <a:srgbClr val="000000"/>
              </a:buClr>
              <a:buSzPts val="1300"/>
              <a:buChar char="●"/>
            </a:pPr>
            <a:r>
              <a:rPr lang="en">
                <a:solidFill>
                  <a:srgbClr val="000000"/>
                </a:solidFill>
              </a:rPr>
              <a:t>Government issued</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Not backed by a commodity</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No intrinsic value</a:t>
            </a:r>
            <a:endParaRPr>
              <a:solidFill>
                <a:srgbClr val="000000"/>
              </a:solidFill>
            </a:endParaRPr>
          </a:p>
          <a:p>
            <a:pPr indent="0" lvl="0" marL="0" rtl="0" algn="l">
              <a:spcBef>
                <a:spcPts val="1200"/>
              </a:spcBef>
              <a:spcAft>
                <a:spcPts val="0"/>
              </a:spcAft>
              <a:buNone/>
            </a:pPr>
            <a:r>
              <a:rPr lang="en">
                <a:solidFill>
                  <a:srgbClr val="000000"/>
                </a:solidFill>
              </a:rPr>
              <a:t>What is cryptocurrency?</a:t>
            </a:r>
            <a:endParaRPr>
              <a:solidFill>
                <a:srgbClr val="000000"/>
              </a:solidFill>
            </a:endParaRPr>
          </a:p>
          <a:p>
            <a:pPr indent="-311150" lvl="0" marL="457200" rtl="0" algn="l">
              <a:spcBef>
                <a:spcPts val="1200"/>
              </a:spcBef>
              <a:spcAft>
                <a:spcPts val="0"/>
              </a:spcAft>
              <a:buClr>
                <a:srgbClr val="000000"/>
              </a:buClr>
              <a:buSzPts val="1300"/>
              <a:buChar char="●"/>
            </a:pPr>
            <a:r>
              <a:rPr lang="en">
                <a:solidFill>
                  <a:srgbClr val="000000"/>
                </a:solidFill>
              </a:rPr>
              <a:t>Digital currency</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Encrypted</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Distributed</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Records stored in a ledger</a:t>
            </a:r>
            <a:endParaRPr>
              <a:solidFill>
                <a:srgbClr val="000000"/>
              </a:solidFill>
            </a:endParaRPr>
          </a:p>
          <a:p>
            <a:pPr indent="0" lvl="0" marL="0" rtl="0" algn="l">
              <a:spcBef>
                <a:spcPts val="1200"/>
              </a:spcBef>
              <a:spcAft>
                <a:spcPts val="0"/>
              </a:spcAft>
              <a:buNone/>
            </a:pPr>
            <a:r>
              <a:rPr lang="en">
                <a:solidFill>
                  <a:srgbClr val="000000"/>
                </a:solidFill>
              </a:rPr>
              <a:t>What fiat currencies are accepted at exchanges?</a:t>
            </a:r>
            <a:endParaRPr>
              <a:solidFill>
                <a:srgbClr val="000000"/>
              </a:solidFill>
            </a:endParaRPr>
          </a:p>
          <a:p>
            <a:pPr indent="-311150" lvl="0" marL="457200" rtl="0" algn="l">
              <a:spcBef>
                <a:spcPts val="1200"/>
              </a:spcBef>
              <a:spcAft>
                <a:spcPts val="0"/>
              </a:spcAft>
              <a:buClr>
                <a:srgbClr val="000000"/>
              </a:buClr>
              <a:buSzPts val="1300"/>
              <a:buChar char="●"/>
            </a:pPr>
            <a:r>
              <a:rPr lang="en">
                <a:solidFill>
                  <a:srgbClr val="000000"/>
                </a:solidFill>
              </a:rPr>
              <a:t>USD - most popular</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GBP, EUR, RUB are also accepted</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Exploration &amp; Cleanup </a:t>
            </a:r>
            <a:endParaRPr/>
          </a:p>
        </p:txBody>
      </p:sp>
      <p:sp>
        <p:nvSpPr>
          <p:cNvPr id="77" name="Google Shape;77;p15"/>
          <p:cNvSpPr txBox="1"/>
          <p:nvPr>
            <p:ph idx="1" type="body"/>
          </p:nvPr>
        </p:nvSpPr>
        <p:spPr>
          <a:xfrm>
            <a:off x="4099825" y="500925"/>
            <a:ext cx="4932600" cy="42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1500" u="sng">
                <a:solidFill>
                  <a:srgbClr val="000000"/>
                </a:solidFill>
              </a:rPr>
              <a:t>Data Sources</a:t>
            </a:r>
            <a:endParaRPr b="1" i="1" sz="1500" u="sng">
              <a:solidFill>
                <a:srgbClr val="000000"/>
              </a:solidFill>
            </a:endParaRPr>
          </a:p>
          <a:p>
            <a:pPr indent="-323850" lvl="0" marL="457200" rtl="0" algn="l">
              <a:spcBef>
                <a:spcPts val="1200"/>
              </a:spcBef>
              <a:spcAft>
                <a:spcPts val="0"/>
              </a:spcAft>
              <a:buClr>
                <a:srgbClr val="000000"/>
              </a:buClr>
              <a:buSzPts val="1500"/>
              <a:buChar char="●"/>
            </a:pPr>
            <a:r>
              <a:rPr lang="en" sz="1500">
                <a:solidFill>
                  <a:srgbClr val="000000"/>
                </a:solidFill>
              </a:rPr>
              <a:t>Coinbase REST API</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Cryptocurrency historical data (volume)</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Data capped by rate limits and amount of data returned</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CoinMarketCap</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Cryptocurrency historical prices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Investing.com</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Global indices data using investpy Python package</a:t>
            </a:r>
            <a:endParaRPr sz="1500">
              <a:solidFill>
                <a:srgbClr val="000000"/>
              </a:solidFill>
            </a:endParaRPr>
          </a:p>
          <a:p>
            <a:pPr indent="0" lvl="0" marL="0" rtl="0" algn="l">
              <a:spcBef>
                <a:spcPts val="1200"/>
              </a:spcBef>
              <a:spcAft>
                <a:spcPts val="0"/>
              </a:spcAft>
              <a:buNone/>
            </a:pPr>
            <a:r>
              <a:t/>
            </a:r>
            <a:endParaRPr sz="1500">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Data Analysis </a:t>
            </a:r>
            <a:endParaRPr/>
          </a:p>
        </p:txBody>
      </p:sp>
      <p:sp>
        <p:nvSpPr>
          <p:cNvPr id="83" name="Google Shape;83;p16"/>
          <p:cNvSpPr txBox="1"/>
          <p:nvPr>
            <p:ph idx="1" type="body"/>
          </p:nvPr>
        </p:nvSpPr>
        <p:spPr>
          <a:xfrm>
            <a:off x="4099825" y="500925"/>
            <a:ext cx="4932600" cy="4232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500">
              <a:solidFill>
                <a:srgbClr val="000000"/>
              </a:solidFill>
            </a:endParaRPr>
          </a:p>
          <a:p>
            <a:pPr indent="-323850" lvl="0" marL="457200" rtl="0" algn="l">
              <a:spcBef>
                <a:spcPts val="1200"/>
              </a:spcBef>
              <a:spcAft>
                <a:spcPts val="0"/>
              </a:spcAft>
              <a:buClr>
                <a:srgbClr val="000000"/>
              </a:buClr>
              <a:buSzPts val="1500"/>
              <a:buChar char="●"/>
            </a:pPr>
            <a:r>
              <a:rPr lang="en" sz="1500" u="sng">
                <a:solidFill>
                  <a:srgbClr val="000000"/>
                </a:solidFill>
              </a:rPr>
              <a:t>Kelly</a:t>
            </a:r>
            <a:r>
              <a:rPr lang="en" sz="1500">
                <a:solidFill>
                  <a:srgbClr val="000000"/>
                </a:solidFill>
              </a:rPr>
              <a:t>: Trading Activity (Volume) Trends</a:t>
            </a:r>
            <a:endParaRPr sz="1500">
              <a:solidFill>
                <a:srgbClr val="000000"/>
              </a:solidFill>
            </a:endParaRPr>
          </a:p>
          <a:p>
            <a:pPr indent="-323850" lvl="0" marL="457200" rtl="0" algn="l">
              <a:spcBef>
                <a:spcPts val="0"/>
              </a:spcBef>
              <a:spcAft>
                <a:spcPts val="0"/>
              </a:spcAft>
              <a:buClr>
                <a:srgbClr val="000000"/>
              </a:buClr>
              <a:buSzPts val="1500"/>
              <a:buChar char="●"/>
            </a:pPr>
            <a:r>
              <a:rPr lang="en" sz="1500" u="sng">
                <a:solidFill>
                  <a:srgbClr val="000000"/>
                </a:solidFill>
              </a:rPr>
              <a:t>April</a:t>
            </a:r>
            <a:r>
              <a:rPr lang="en" sz="1500">
                <a:solidFill>
                  <a:srgbClr val="000000"/>
                </a:solidFill>
              </a:rPr>
              <a:t>: Compare </a:t>
            </a:r>
            <a:r>
              <a:rPr lang="en" sz="1500">
                <a:solidFill>
                  <a:srgbClr val="000000"/>
                </a:solidFill>
              </a:rPr>
              <a:t>cryptocurrencies </a:t>
            </a:r>
            <a:r>
              <a:rPr lang="en" sz="1500">
                <a:solidFill>
                  <a:srgbClr val="000000"/>
                </a:solidFill>
              </a:rPr>
              <a:t>within asset class (BTC vs ETH etc)</a:t>
            </a:r>
            <a:endParaRPr sz="1500">
              <a:solidFill>
                <a:srgbClr val="000000"/>
              </a:solidFill>
            </a:endParaRPr>
          </a:p>
          <a:p>
            <a:pPr indent="-323850" lvl="0" marL="457200" rtl="0" algn="l">
              <a:spcBef>
                <a:spcPts val="0"/>
              </a:spcBef>
              <a:spcAft>
                <a:spcPts val="0"/>
              </a:spcAft>
              <a:buClr>
                <a:srgbClr val="000000"/>
              </a:buClr>
              <a:buSzPts val="1500"/>
              <a:buChar char="●"/>
            </a:pPr>
            <a:r>
              <a:rPr lang="en" sz="1500" u="sng">
                <a:solidFill>
                  <a:srgbClr val="000000"/>
                </a:solidFill>
              </a:rPr>
              <a:t>Blake</a:t>
            </a:r>
            <a:r>
              <a:rPr lang="en" sz="1500">
                <a:solidFill>
                  <a:srgbClr val="000000"/>
                </a:solidFill>
              </a:rPr>
              <a:t>: Compare </a:t>
            </a:r>
            <a:r>
              <a:rPr lang="en" sz="1500">
                <a:solidFill>
                  <a:srgbClr val="000000"/>
                </a:solidFill>
              </a:rPr>
              <a:t>cryptocurrencies </a:t>
            </a:r>
            <a:r>
              <a:rPr lang="en" sz="1500">
                <a:solidFill>
                  <a:srgbClr val="000000"/>
                </a:solidFill>
              </a:rPr>
              <a:t>with S&amp;P, Nasdaq and other top global indices</a:t>
            </a:r>
            <a:endParaRPr sz="1500">
              <a:solidFill>
                <a:srgbClr val="000000"/>
              </a:solidFill>
            </a:endParaRPr>
          </a:p>
          <a:p>
            <a:pPr indent="-323850" lvl="0" marL="457200" rtl="0" algn="l">
              <a:spcBef>
                <a:spcPts val="0"/>
              </a:spcBef>
              <a:spcAft>
                <a:spcPts val="0"/>
              </a:spcAft>
              <a:buClr>
                <a:srgbClr val="000000"/>
              </a:buClr>
              <a:buSzPts val="1500"/>
              <a:buChar char="●"/>
            </a:pPr>
            <a:r>
              <a:rPr lang="en" sz="1500" u="sng">
                <a:solidFill>
                  <a:srgbClr val="000000"/>
                </a:solidFill>
              </a:rPr>
              <a:t>Tony</a:t>
            </a:r>
            <a:r>
              <a:rPr lang="en" sz="1500">
                <a:solidFill>
                  <a:srgbClr val="000000"/>
                </a:solidFill>
              </a:rPr>
              <a:t>: Compare cryptocurrencies with US GDP</a:t>
            </a:r>
            <a:endParaRPr sz="1500">
              <a:solidFill>
                <a:srgbClr val="000000"/>
              </a:solidFill>
            </a:endParaRPr>
          </a:p>
          <a:p>
            <a:pPr indent="0" lvl="0" marL="0" rtl="0" algn="l">
              <a:spcBef>
                <a:spcPts val="1200"/>
              </a:spcBef>
              <a:spcAft>
                <a:spcPts val="0"/>
              </a:spcAft>
              <a:buNone/>
            </a:pPr>
            <a:r>
              <a:t/>
            </a:r>
            <a:endParaRPr sz="1500">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21400" y="327700"/>
            <a:ext cx="3127500" cy="382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Part 1:</a:t>
            </a:r>
            <a:r>
              <a:rPr lang="en"/>
              <a:t> </a:t>
            </a:r>
            <a:endParaRPr/>
          </a:p>
          <a:p>
            <a:pPr indent="0" lvl="0" marL="0" rtl="0" algn="l">
              <a:spcBef>
                <a:spcPts val="0"/>
              </a:spcBef>
              <a:spcAft>
                <a:spcPts val="0"/>
              </a:spcAft>
              <a:buNone/>
            </a:pPr>
            <a:r>
              <a:rPr lang="en"/>
              <a:t>Analysis: </a:t>
            </a:r>
            <a:r>
              <a:rPr lang="en"/>
              <a:t>Volume of Trading Activity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2200"/>
          </a:p>
          <a:p>
            <a:pPr indent="0" lvl="0" marL="0" rtl="0" algn="l">
              <a:spcBef>
                <a:spcPts val="0"/>
              </a:spcBef>
              <a:spcAft>
                <a:spcPts val="0"/>
              </a:spcAft>
              <a:buNone/>
            </a:pPr>
            <a:r>
              <a:rPr lang="en" sz="2200"/>
              <a:t>Trends of Top 3 Supported Fiat Currencies</a:t>
            </a:r>
            <a:endParaRPr sz="2200"/>
          </a:p>
        </p:txBody>
      </p:sp>
      <p:sp>
        <p:nvSpPr>
          <p:cNvPr id="89" name="Google Shape;89;p17"/>
          <p:cNvSpPr txBox="1"/>
          <p:nvPr>
            <p:ph idx="1" type="body"/>
          </p:nvPr>
        </p:nvSpPr>
        <p:spPr>
          <a:xfrm>
            <a:off x="4023625" y="327700"/>
            <a:ext cx="4698300" cy="37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lang="en" sz="1600">
                <a:solidFill>
                  <a:srgbClr val="000000"/>
                </a:solidFill>
                <a:latin typeface="Merriweather"/>
                <a:ea typeface="Merriweather"/>
                <a:cs typeface="Merriweather"/>
                <a:sym typeface="Merriweather"/>
              </a:rPr>
              <a:t>Daily Volume of Trading Activity</a:t>
            </a:r>
            <a:endParaRPr sz="1600">
              <a:solidFill>
                <a:srgbClr val="000000"/>
              </a:solidFill>
              <a:latin typeface="Merriweather"/>
              <a:ea typeface="Merriweather"/>
              <a:cs typeface="Merriweather"/>
              <a:sym typeface="Merriweather"/>
            </a:endParaRPr>
          </a:p>
        </p:txBody>
      </p:sp>
      <p:sp>
        <p:nvSpPr>
          <p:cNvPr id="90" name="Google Shape;90;p17"/>
          <p:cNvSpPr txBox="1"/>
          <p:nvPr>
            <p:ph idx="1" type="body"/>
          </p:nvPr>
        </p:nvSpPr>
        <p:spPr>
          <a:xfrm>
            <a:off x="4099825" y="3530225"/>
            <a:ext cx="4698300" cy="1321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rgbClr val="000000"/>
              </a:buClr>
              <a:buSzPts val="1300"/>
              <a:buChar char="●"/>
            </a:pPr>
            <a:r>
              <a:rPr lang="en">
                <a:solidFill>
                  <a:srgbClr val="000000"/>
                </a:solidFill>
              </a:rPr>
              <a:t>Data collected from Coinbase API.</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Coinbase started in 2012 and has 43 cryptocurrencies available for trade.</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Accepted fiat currencies: </a:t>
            </a:r>
            <a:r>
              <a:rPr b="1" lang="en">
                <a:solidFill>
                  <a:srgbClr val="000000"/>
                </a:solidFill>
              </a:rPr>
              <a:t>USD</a:t>
            </a:r>
            <a:r>
              <a:rPr lang="en">
                <a:solidFill>
                  <a:srgbClr val="000000"/>
                </a:solidFill>
              </a:rPr>
              <a:t>, </a:t>
            </a:r>
            <a:r>
              <a:rPr b="1" lang="en">
                <a:solidFill>
                  <a:srgbClr val="000000"/>
                </a:solidFill>
              </a:rPr>
              <a:t>GBP</a:t>
            </a:r>
            <a:r>
              <a:rPr lang="en">
                <a:solidFill>
                  <a:srgbClr val="000000"/>
                </a:solidFill>
              </a:rPr>
              <a:t>, </a:t>
            </a:r>
            <a:r>
              <a:rPr b="1" lang="en">
                <a:solidFill>
                  <a:srgbClr val="000000"/>
                </a:solidFill>
              </a:rPr>
              <a:t>EUR</a:t>
            </a:r>
            <a:r>
              <a:rPr lang="en">
                <a:solidFill>
                  <a:srgbClr val="000000"/>
                </a:solidFill>
              </a:rPr>
              <a:t>, AUD, CAD, SGD. RUB accepted at </a:t>
            </a:r>
            <a:r>
              <a:rPr lang="en">
                <a:solidFill>
                  <a:srgbClr val="000000"/>
                </a:solidFill>
              </a:rPr>
              <a:t>some exchanges.</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Higher trading activity starting in 2019.</a:t>
            </a:r>
            <a:endParaRPr>
              <a:solidFill>
                <a:srgbClr val="000000"/>
              </a:solidFill>
            </a:endParaRPr>
          </a:p>
        </p:txBody>
      </p:sp>
      <p:pic>
        <p:nvPicPr>
          <p:cNvPr id="91" name="Google Shape;91;p17"/>
          <p:cNvPicPr preferRelativeResize="0"/>
          <p:nvPr/>
        </p:nvPicPr>
        <p:blipFill rotWithShape="1">
          <a:blip r:embed="rId3">
            <a:alphaModFix/>
          </a:blip>
          <a:srcRect b="0" l="0" r="3892" t="0"/>
          <a:stretch/>
        </p:blipFill>
        <p:spPr>
          <a:xfrm>
            <a:off x="4117050" y="835825"/>
            <a:ext cx="4857500" cy="2527225"/>
          </a:xfrm>
          <a:prstGeom prst="rect">
            <a:avLst/>
          </a:prstGeom>
          <a:noFill/>
          <a:ln>
            <a:noFill/>
          </a:ln>
        </p:spPr>
      </p:pic>
      <p:sp>
        <p:nvSpPr>
          <p:cNvPr id="92" name="Google Shape;92;p17"/>
          <p:cNvSpPr txBox="1"/>
          <p:nvPr/>
        </p:nvSpPr>
        <p:spPr>
          <a:xfrm>
            <a:off x="7973693" y="1124791"/>
            <a:ext cx="491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USD</a:t>
            </a:r>
            <a:endParaRPr sz="9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327700"/>
            <a:ext cx="3127500" cy="399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100" u="sng"/>
              <a:t>Part 1:</a:t>
            </a:r>
            <a:r>
              <a:rPr lang="en" sz="3100"/>
              <a:t> </a:t>
            </a:r>
            <a:endParaRPr sz="3100"/>
          </a:p>
          <a:p>
            <a:pPr indent="0" lvl="0" marL="0" rtl="0" algn="l">
              <a:spcBef>
                <a:spcPts val="0"/>
              </a:spcBef>
              <a:spcAft>
                <a:spcPts val="0"/>
              </a:spcAft>
              <a:buNone/>
            </a:pPr>
            <a:r>
              <a:rPr lang="en" sz="3100"/>
              <a:t>Analysis: Volume of Trading Activity</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2200"/>
          </a:p>
          <a:p>
            <a:pPr indent="0" lvl="0" marL="0" rtl="0" algn="l">
              <a:spcBef>
                <a:spcPts val="0"/>
              </a:spcBef>
              <a:spcAft>
                <a:spcPts val="0"/>
              </a:spcAft>
              <a:buNone/>
            </a:pPr>
            <a:r>
              <a:rPr lang="en" sz="2400"/>
              <a:t>Which cryptocurrency dominates the USD trading activity?</a:t>
            </a:r>
            <a:endParaRPr sz="2400"/>
          </a:p>
        </p:txBody>
      </p:sp>
      <p:sp>
        <p:nvSpPr>
          <p:cNvPr id="98" name="Google Shape;98;p18"/>
          <p:cNvSpPr txBox="1"/>
          <p:nvPr>
            <p:ph idx="1" type="body"/>
          </p:nvPr>
        </p:nvSpPr>
        <p:spPr>
          <a:xfrm>
            <a:off x="4023625" y="327700"/>
            <a:ext cx="4698300" cy="37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lang="en" sz="1600">
                <a:solidFill>
                  <a:srgbClr val="000000"/>
                </a:solidFill>
                <a:latin typeface="Merriweather"/>
                <a:ea typeface="Merriweather"/>
                <a:cs typeface="Merriweather"/>
                <a:sym typeface="Merriweather"/>
              </a:rPr>
              <a:t>USD: Top 10 Cryptocurrency Volumes</a:t>
            </a:r>
            <a:endParaRPr sz="1600">
              <a:solidFill>
                <a:srgbClr val="000000"/>
              </a:solidFill>
              <a:latin typeface="Merriweather"/>
              <a:ea typeface="Merriweather"/>
              <a:cs typeface="Merriweather"/>
              <a:sym typeface="Merriweather"/>
            </a:endParaRPr>
          </a:p>
        </p:txBody>
      </p:sp>
      <p:sp>
        <p:nvSpPr>
          <p:cNvPr id="99" name="Google Shape;99;p18"/>
          <p:cNvSpPr txBox="1"/>
          <p:nvPr>
            <p:ph idx="1" type="body"/>
          </p:nvPr>
        </p:nvSpPr>
        <p:spPr>
          <a:xfrm>
            <a:off x="4099825" y="3530225"/>
            <a:ext cx="4698300" cy="14739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Clr>
                <a:srgbClr val="000000"/>
              </a:buClr>
              <a:buSzPct val="100000"/>
              <a:buChar char="●"/>
            </a:pPr>
            <a:r>
              <a:rPr lang="en">
                <a:solidFill>
                  <a:srgbClr val="000000"/>
                </a:solidFill>
              </a:rPr>
              <a:t>Dominated by XLM (Stellar Lumens)</a:t>
            </a:r>
            <a:endParaRPr>
              <a:solidFill>
                <a:srgbClr val="000000"/>
              </a:solidFill>
            </a:endParaRPr>
          </a:p>
          <a:p>
            <a:pPr indent="-304958" lvl="0" marL="457200" rtl="0" algn="l">
              <a:spcBef>
                <a:spcPts val="0"/>
              </a:spcBef>
              <a:spcAft>
                <a:spcPts val="0"/>
              </a:spcAft>
              <a:buClr>
                <a:srgbClr val="000000"/>
              </a:buClr>
              <a:buSzPct val="100000"/>
              <a:buChar char="●"/>
            </a:pPr>
            <a:r>
              <a:rPr lang="en">
                <a:solidFill>
                  <a:srgbClr val="000000"/>
                </a:solidFill>
              </a:rPr>
              <a:t>Stellar network was launched in 2015</a:t>
            </a:r>
            <a:endParaRPr>
              <a:solidFill>
                <a:srgbClr val="000000"/>
              </a:solidFill>
            </a:endParaRPr>
          </a:p>
          <a:p>
            <a:pPr indent="-304958" lvl="0" marL="457200" rtl="0" algn="l">
              <a:spcBef>
                <a:spcPts val="0"/>
              </a:spcBef>
              <a:spcAft>
                <a:spcPts val="0"/>
              </a:spcAft>
              <a:buClr>
                <a:srgbClr val="000000"/>
              </a:buClr>
              <a:buSzPct val="100000"/>
              <a:buChar char="●"/>
            </a:pPr>
            <a:r>
              <a:rPr lang="en">
                <a:solidFill>
                  <a:srgbClr val="000000"/>
                </a:solidFill>
              </a:rPr>
              <a:t>Trade </a:t>
            </a:r>
            <a:r>
              <a:rPr i="1" lang="en">
                <a:solidFill>
                  <a:srgbClr val="000000"/>
                </a:solidFill>
              </a:rPr>
              <a:t>any</a:t>
            </a:r>
            <a:r>
              <a:rPr lang="en">
                <a:solidFill>
                  <a:srgbClr val="000000"/>
                </a:solidFill>
              </a:rPr>
              <a:t> kind of currency (cryptocurrency-adjacent, not meant to replace existing financial system)</a:t>
            </a:r>
            <a:endParaRPr>
              <a:solidFill>
                <a:srgbClr val="000000"/>
              </a:solidFill>
            </a:endParaRPr>
          </a:p>
          <a:p>
            <a:pPr indent="-304958" lvl="0" marL="457200" rtl="0" algn="l">
              <a:spcBef>
                <a:spcPts val="0"/>
              </a:spcBef>
              <a:spcAft>
                <a:spcPts val="0"/>
              </a:spcAft>
              <a:buClr>
                <a:srgbClr val="000000"/>
              </a:buClr>
              <a:buSzPct val="100000"/>
              <a:buChar char="●"/>
            </a:pPr>
            <a:r>
              <a:rPr lang="en">
                <a:solidFill>
                  <a:srgbClr val="000000"/>
                </a:solidFill>
              </a:rPr>
              <a:t>Lumen is the native digital currency</a:t>
            </a:r>
            <a:endParaRPr>
              <a:solidFill>
                <a:srgbClr val="000000"/>
              </a:solidFill>
            </a:endParaRPr>
          </a:p>
          <a:p>
            <a:pPr indent="-304958" lvl="0" marL="457200" rtl="0" algn="l">
              <a:spcBef>
                <a:spcPts val="0"/>
              </a:spcBef>
              <a:spcAft>
                <a:spcPts val="0"/>
              </a:spcAft>
              <a:buClr>
                <a:srgbClr val="000000"/>
              </a:buClr>
              <a:buSzPct val="100000"/>
              <a:buChar char="●"/>
            </a:pPr>
            <a:r>
              <a:rPr lang="en">
                <a:solidFill>
                  <a:srgbClr val="000000"/>
                </a:solidFill>
              </a:rPr>
              <a:t>Wirex launched 26 fiat-backed stablecoins on Stellar network, Visa card</a:t>
            </a:r>
            <a:endParaRPr>
              <a:solidFill>
                <a:srgbClr val="000000"/>
              </a:solidFill>
            </a:endParaRPr>
          </a:p>
        </p:txBody>
      </p:sp>
      <p:pic>
        <p:nvPicPr>
          <p:cNvPr id="100" name="Google Shape;100;p18"/>
          <p:cNvPicPr preferRelativeResize="0"/>
          <p:nvPr/>
        </p:nvPicPr>
        <p:blipFill>
          <a:blip r:embed="rId3">
            <a:alphaModFix/>
          </a:blip>
          <a:stretch>
            <a:fillRect/>
          </a:stretch>
        </p:blipFill>
        <p:spPr>
          <a:xfrm>
            <a:off x="3997950" y="850600"/>
            <a:ext cx="5054450" cy="2527225"/>
          </a:xfrm>
          <a:prstGeom prst="rect">
            <a:avLst/>
          </a:prstGeom>
          <a:noFill/>
          <a:ln>
            <a:noFill/>
          </a:ln>
        </p:spPr>
      </p:pic>
      <p:sp>
        <p:nvSpPr>
          <p:cNvPr id="101" name="Google Shape;101;p18"/>
          <p:cNvSpPr txBox="1"/>
          <p:nvPr/>
        </p:nvSpPr>
        <p:spPr>
          <a:xfrm>
            <a:off x="7808782" y="1057690"/>
            <a:ext cx="491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XLM</a:t>
            </a:r>
            <a:endParaRPr sz="9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06900" y="327700"/>
            <a:ext cx="3127500" cy="383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Part 1: </a:t>
            </a:r>
            <a:endParaRPr u="sng"/>
          </a:p>
          <a:p>
            <a:pPr indent="0" lvl="0" marL="0" rtl="0" algn="l">
              <a:spcBef>
                <a:spcPts val="0"/>
              </a:spcBef>
              <a:spcAft>
                <a:spcPts val="0"/>
              </a:spcAft>
              <a:buNone/>
            </a:pPr>
            <a:r>
              <a:rPr lang="en"/>
              <a:t>Analysis: Volume of Trading Activity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2200"/>
          </a:p>
          <a:p>
            <a:pPr indent="0" lvl="0" marL="0" rtl="0" algn="l">
              <a:spcBef>
                <a:spcPts val="0"/>
              </a:spcBef>
              <a:spcAft>
                <a:spcPts val="0"/>
              </a:spcAft>
              <a:buNone/>
            </a:pPr>
            <a:r>
              <a:rPr lang="en" sz="2400"/>
              <a:t>How many different cryptocurrencies are traded daily?</a:t>
            </a:r>
            <a:endParaRPr sz="2400"/>
          </a:p>
          <a:p>
            <a:pPr indent="0" lvl="0" marL="0" rtl="0" algn="l">
              <a:spcBef>
                <a:spcPts val="0"/>
              </a:spcBef>
              <a:spcAft>
                <a:spcPts val="0"/>
              </a:spcAft>
              <a:buNone/>
            </a:pPr>
            <a:r>
              <a:t/>
            </a:r>
            <a:endParaRPr/>
          </a:p>
        </p:txBody>
      </p:sp>
      <p:sp>
        <p:nvSpPr>
          <p:cNvPr id="107" name="Google Shape;107;p19"/>
          <p:cNvSpPr txBox="1"/>
          <p:nvPr>
            <p:ph idx="1" type="body"/>
          </p:nvPr>
        </p:nvSpPr>
        <p:spPr>
          <a:xfrm>
            <a:off x="3988450" y="327700"/>
            <a:ext cx="5024400" cy="37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lang="en" sz="1602">
                <a:solidFill>
                  <a:srgbClr val="000000"/>
                </a:solidFill>
                <a:latin typeface="Merriweather"/>
                <a:ea typeface="Merriweather"/>
                <a:cs typeface="Merriweather"/>
                <a:sym typeface="Merriweather"/>
              </a:rPr>
              <a:t>Daily Count of Unique Cryptocurrencies Traded</a:t>
            </a:r>
            <a:endParaRPr sz="1602">
              <a:solidFill>
                <a:srgbClr val="000000"/>
              </a:solidFill>
              <a:latin typeface="Merriweather"/>
              <a:ea typeface="Merriweather"/>
              <a:cs typeface="Merriweather"/>
              <a:sym typeface="Merriweather"/>
            </a:endParaRPr>
          </a:p>
        </p:txBody>
      </p:sp>
      <p:sp>
        <p:nvSpPr>
          <p:cNvPr id="108" name="Google Shape;108;p19"/>
          <p:cNvSpPr txBox="1"/>
          <p:nvPr>
            <p:ph idx="1" type="body"/>
          </p:nvPr>
        </p:nvSpPr>
        <p:spPr>
          <a:xfrm>
            <a:off x="4057924" y="2571750"/>
            <a:ext cx="4885800" cy="3705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b="1" lang="en">
                <a:solidFill>
                  <a:srgbClr val="000000"/>
                </a:solidFill>
              </a:rPr>
              <a:t>USD</a:t>
            </a:r>
            <a:r>
              <a:rPr lang="en">
                <a:solidFill>
                  <a:srgbClr val="000000"/>
                </a:solidFill>
              </a:rPr>
              <a:t> leads in number of cryptocurrencies being bought/sold</a:t>
            </a:r>
            <a:endParaRPr>
              <a:solidFill>
                <a:srgbClr val="000000"/>
              </a:solidFill>
            </a:endParaRPr>
          </a:p>
        </p:txBody>
      </p:sp>
      <p:pic>
        <p:nvPicPr>
          <p:cNvPr id="109" name="Google Shape;109;p19"/>
          <p:cNvPicPr preferRelativeResize="0"/>
          <p:nvPr/>
        </p:nvPicPr>
        <p:blipFill rotWithShape="1">
          <a:blip r:embed="rId3">
            <a:alphaModFix/>
          </a:blip>
          <a:srcRect b="0" l="0" r="4168" t="0"/>
          <a:stretch/>
        </p:blipFill>
        <p:spPr>
          <a:xfrm>
            <a:off x="3911362" y="850600"/>
            <a:ext cx="5075225" cy="1588725"/>
          </a:xfrm>
          <a:prstGeom prst="rect">
            <a:avLst/>
          </a:prstGeom>
          <a:noFill/>
          <a:ln>
            <a:noFill/>
          </a:ln>
        </p:spPr>
      </p:pic>
      <p:graphicFrame>
        <p:nvGraphicFramePr>
          <p:cNvPr id="110" name="Google Shape;110;p19"/>
          <p:cNvGraphicFramePr/>
          <p:nvPr/>
        </p:nvGraphicFramePr>
        <p:xfrm>
          <a:off x="4155175" y="3333750"/>
          <a:ext cx="3000000" cy="3000000"/>
        </p:xfrm>
        <a:graphic>
          <a:graphicData uri="http://schemas.openxmlformats.org/drawingml/2006/table">
            <a:tbl>
              <a:tblPr>
                <a:noFill/>
                <a:tableStyleId>{1A9AA621-FCFC-4D58-BB91-998BAB3BB2CB}</a:tableStyleId>
              </a:tblPr>
              <a:tblGrid>
                <a:gridCol w="548350"/>
                <a:gridCol w="1345325"/>
              </a:tblGrid>
              <a:tr h="354350">
                <a:tc>
                  <a:txBody>
                    <a:bodyPr/>
                    <a:lstStyle/>
                    <a:p>
                      <a:pPr indent="0" lvl="0" marL="0" rtl="0" algn="l">
                        <a:spcBef>
                          <a:spcPts val="0"/>
                        </a:spcBef>
                        <a:spcAft>
                          <a:spcPts val="0"/>
                        </a:spcAft>
                        <a:buNone/>
                      </a:pPr>
                      <a:r>
                        <a:rPr lang="en" sz="1100">
                          <a:latin typeface="Roboto"/>
                          <a:ea typeface="Roboto"/>
                          <a:cs typeface="Roboto"/>
                          <a:sym typeface="Roboto"/>
                        </a:rPr>
                        <a:t>USD</a:t>
                      </a:r>
                      <a:endParaRPr sz="1100">
                        <a:latin typeface="Roboto"/>
                        <a:ea typeface="Roboto"/>
                        <a:cs typeface="Roboto"/>
                        <a:sym typeface="Roboto"/>
                      </a:endParaRPr>
                    </a:p>
                  </a:txBody>
                  <a:tcPr marT="91425" marB="91425" marR="91425" marL="91425"/>
                </a:tc>
                <a:tc>
                  <a:txBody>
                    <a:bodyPr/>
                    <a:lstStyle/>
                    <a:p>
                      <a:pPr indent="0" lvl="0" marL="0" rtl="0" algn="l">
                        <a:lnSpc>
                          <a:spcPct val="115000"/>
                        </a:lnSpc>
                        <a:spcBef>
                          <a:spcPts val="0"/>
                        </a:spcBef>
                        <a:spcAft>
                          <a:spcPts val="1200"/>
                        </a:spcAft>
                        <a:buNone/>
                      </a:pPr>
                      <a:r>
                        <a:rPr lang="en" sz="1100">
                          <a:latin typeface="Roboto"/>
                          <a:ea typeface="Roboto"/>
                          <a:cs typeface="Roboto"/>
                          <a:sym typeface="Roboto"/>
                        </a:rPr>
                        <a:t>XLM, GRT, OXT</a:t>
                      </a:r>
                      <a:endParaRPr sz="1100">
                        <a:latin typeface="Roboto"/>
                        <a:ea typeface="Roboto"/>
                        <a:cs typeface="Roboto"/>
                        <a:sym typeface="Roboto"/>
                      </a:endParaRPr>
                    </a:p>
                  </a:txBody>
                  <a:tcPr marT="91425" marB="91425" marR="91425" marL="91425"/>
                </a:tc>
              </a:tr>
              <a:tr h="354350">
                <a:tc>
                  <a:txBody>
                    <a:bodyPr/>
                    <a:lstStyle/>
                    <a:p>
                      <a:pPr indent="0" lvl="0" marL="0" rtl="0" algn="l">
                        <a:spcBef>
                          <a:spcPts val="0"/>
                        </a:spcBef>
                        <a:spcAft>
                          <a:spcPts val="0"/>
                        </a:spcAft>
                        <a:buNone/>
                      </a:pPr>
                      <a:r>
                        <a:rPr lang="en" sz="1100">
                          <a:latin typeface="Roboto"/>
                          <a:ea typeface="Roboto"/>
                          <a:cs typeface="Roboto"/>
                          <a:sym typeface="Roboto"/>
                        </a:rPr>
                        <a:t>EUR</a:t>
                      </a:r>
                      <a:endParaRPr sz="1100">
                        <a:latin typeface="Roboto"/>
                        <a:ea typeface="Roboto"/>
                        <a:cs typeface="Roboto"/>
                        <a:sym typeface="Roboto"/>
                      </a:endParaRPr>
                    </a:p>
                  </a:txBody>
                  <a:tcPr marT="91425" marB="91425" marR="91425" marL="91425"/>
                </a:tc>
                <a:tc>
                  <a:txBody>
                    <a:bodyPr/>
                    <a:lstStyle/>
                    <a:p>
                      <a:pPr indent="0" lvl="0" marL="0" rtl="0" algn="l">
                        <a:lnSpc>
                          <a:spcPct val="115000"/>
                        </a:lnSpc>
                        <a:spcBef>
                          <a:spcPts val="0"/>
                        </a:spcBef>
                        <a:spcAft>
                          <a:spcPts val="1200"/>
                        </a:spcAft>
                        <a:buNone/>
                      </a:pPr>
                      <a:r>
                        <a:rPr lang="en" sz="1100">
                          <a:latin typeface="Roboto"/>
                          <a:ea typeface="Roboto"/>
                          <a:cs typeface="Roboto"/>
                          <a:sym typeface="Roboto"/>
                        </a:rPr>
                        <a:t>XLM, GRT, NU</a:t>
                      </a:r>
                      <a:endParaRPr sz="1100">
                        <a:latin typeface="Roboto"/>
                        <a:ea typeface="Roboto"/>
                        <a:cs typeface="Roboto"/>
                        <a:sym typeface="Roboto"/>
                      </a:endParaRPr>
                    </a:p>
                  </a:txBody>
                  <a:tcPr marT="91425" marB="91425" marR="91425" marL="91425"/>
                </a:tc>
              </a:tr>
              <a:tr h="350500">
                <a:tc>
                  <a:txBody>
                    <a:bodyPr/>
                    <a:lstStyle/>
                    <a:p>
                      <a:pPr indent="0" lvl="0" marL="0" rtl="0" algn="l">
                        <a:spcBef>
                          <a:spcPts val="0"/>
                        </a:spcBef>
                        <a:spcAft>
                          <a:spcPts val="0"/>
                        </a:spcAft>
                        <a:buNone/>
                      </a:pPr>
                      <a:r>
                        <a:rPr lang="en" sz="1100">
                          <a:latin typeface="Roboto"/>
                          <a:ea typeface="Roboto"/>
                          <a:cs typeface="Roboto"/>
                          <a:sym typeface="Roboto"/>
                        </a:rPr>
                        <a:t>GBP</a:t>
                      </a:r>
                      <a:endParaRPr sz="1100">
                        <a:latin typeface="Roboto"/>
                        <a:ea typeface="Roboto"/>
                        <a:cs typeface="Roboto"/>
                        <a:sym typeface="Roboto"/>
                      </a:endParaRPr>
                    </a:p>
                  </a:txBody>
                  <a:tcPr marT="91425" marB="91425" marR="91425" marL="91425"/>
                </a:tc>
                <a:tc>
                  <a:txBody>
                    <a:bodyPr/>
                    <a:lstStyle/>
                    <a:p>
                      <a:pPr indent="0" lvl="0" marL="0" rtl="0" algn="l">
                        <a:lnSpc>
                          <a:spcPct val="115000"/>
                        </a:lnSpc>
                        <a:spcBef>
                          <a:spcPts val="0"/>
                        </a:spcBef>
                        <a:spcAft>
                          <a:spcPts val="1200"/>
                        </a:spcAft>
                        <a:buNone/>
                      </a:pPr>
                      <a:r>
                        <a:rPr lang="en" sz="1100">
                          <a:latin typeface="Roboto"/>
                          <a:ea typeface="Roboto"/>
                          <a:cs typeface="Roboto"/>
                          <a:sym typeface="Roboto"/>
                        </a:rPr>
                        <a:t>GRT, NU, ALGO</a:t>
                      </a:r>
                      <a:endParaRPr sz="1100">
                        <a:latin typeface="Roboto"/>
                        <a:ea typeface="Roboto"/>
                        <a:cs typeface="Roboto"/>
                        <a:sym typeface="Roboto"/>
                      </a:endParaRPr>
                    </a:p>
                  </a:txBody>
                  <a:tcPr marT="91425" marB="91425" marR="91425" marL="91425"/>
                </a:tc>
              </a:tr>
            </a:tbl>
          </a:graphicData>
        </a:graphic>
      </p:graphicFrame>
      <p:sp>
        <p:nvSpPr>
          <p:cNvPr id="111" name="Google Shape;111;p19"/>
          <p:cNvSpPr txBox="1"/>
          <p:nvPr>
            <p:ph idx="1" type="body"/>
          </p:nvPr>
        </p:nvSpPr>
        <p:spPr>
          <a:xfrm>
            <a:off x="4057924" y="2952750"/>
            <a:ext cx="2200200" cy="3705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b="1" lang="en">
                <a:solidFill>
                  <a:srgbClr val="000000"/>
                </a:solidFill>
              </a:rPr>
              <a:t>Top 3 by Volume</a:t>
            </a:r>
            <a:endParaRPr b="1">
              <a:solidFill>
                <a:srgbClr val="000000"/>
              </a:solidFill>
            </a:endParaRPr>
          </a:p>
        </p:txBody>
      </p:sp>
      <p:sp>
        <p:nvSpPr>
          <p:cNvPr id="112" name="Google Shape;112;p19"/>
          <p:cNvSpPr txBox="1"/>
          <p:nvPr>
            <p:ph idx="1" type="body"/>
          </p:nvPr>
        </p:nvSpPr>
        <p:spPr>
          <a:xfrm>
            <a:off x="6196075" y="2948200"/>
            <a:ext cx="2740500" cy="195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XLM: Stellar</a:t>
            </a:r>
            <a:r>
              <a:rPr lang="en">
                <a:solidFill>
                  <a:srgbClr val="000000"/>
                </a:solidFill>
              </a:rPr>
              <a:t> Lumens</a:t>
            </a:r>
            <a:endParaRPr>
              <a:solidFill>
                <a:srgbClr val="000000"/>
              </a:solidFill>
            </a:endParaRPr>
          </a:p>
          <a:p>
            <a:pPr indent="0" lvl="0" marL="0" rtl="0" algn="l">
              <a:spcBef>
                <a:spcPts val="1200"/>
              </a:spcBef>
              <a:spcAft>
                <a:spcPts val="0"/>
              </a:spcAft>
              <a:buNone/>
            </a:pPr>
            <a:r>
              <a:rPr lang="en">
                <a:solidFill>
                  <a:srgbClr val="000000"/>
                </a:solidFill>
              </a:rPr>
              <a:t>GRT: The Graph (Ethereum token)</a:t>
            </a:r>
            <a:endParaRPr>
              <a:solidFill>
                <a:srgbClr val="000000"/>
              </a:solidFill>
            </a:endParaRPr>
          </a:p>
          <a:p>
            <a:pPr indent="0" lvl="0" marL="0" rtl="0" algn="l">
              <a:spcBef>
                <a:spcPts val="1200"/>
              </a:spcBef>
              <a:spcAft>
                <a:spcPts val="0"/>
              </a:spcAft>
              <a:buNone/>
            </a:pPr>
            <a:r>
              <a:rPr lang="en">
                <a:solidFill>
                  <a:srgbClr val="000000"/>
                </a:solidFill>
              </a:rPr>
              <a:t>OXT: Orchid </a:t>
            </a:r>
            <a:r>
              <a:rPr lang="en">
                <a:solidFill>
                  <a:srgbClr val="000000"/>
                </a:solidFill>
              </a:rPr>
              <a:t>(Ethereum token)</a:t>
            </a:r>
            <a:endParaRPr>
              <a:solidFill>
                <a:srgbClr val="000000"/>
              </a:solidFill>
            </a:endParaRPr>
          </a:p>
          <a:p>
            <a:pPr indent="0" lvl="0" marL="0" rtl="0" algn="l">
              <a:spcBef>
                <a:spcPts val="1200"/>
              </a:spcBef>
              <a:spcAft>
                <a:spcPts val="0"/>
              </a:spcAft>
              <a:buNone/>
            </a:pPr>
            <a:r>
              <a:rPr lang="en">
                <a:solidFill>
                  <a:srgbClr val="000000"/>
                </a:solidFill>
              </a:rPr>
              <a:t>NU: NuCypher </a:t>
            </a:r>
            <a:r>
              <a:rPr lang="en">
                <a:solidFill>
                  <a:srgbClr val="000000"/>
                </a:solidFill>
              </a:rPr>
              <a:t>(Ethereum token)</a:t>
            </a:r>
            <a:endParaRPr>
              <a:solidFill>
                <a:srgbClr val="000000"/>
              </a:solidFill>
            </a:endParaRPr>
          </a:p>
          <a:p>
            <a:pPr indent="0" lvl="0" marL="0" rtl="0" algn="l">
              <a:spcBef>
                <a:spcPts val="1200"/>
              </a:spcBef>
              <a:spcAft>
                <a:spcPts val="1200"/>
              </a:spcAft>
              <a:buNone/>
            </a:pPr>
            <a:r>
              <a:rPr lang="en">
                <a:solidFill>
                  <a:srgbClr val="000000"/>
                </a:solidFill>
              </a:rPr>
              <a:t>ALGO: Algorand</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02050" y="327700"/>
            <a:ext cx="3127500" cy="401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Part 1:</a:t>
            </a:r>
            <a:endParaRPr u="sng"/>
          </a:p>
          <a:p>
            <a:pPr indent="0" lvl="0" marL="0" rtl="0" algn="l">
              <a:spcBef>
                <a:spcPts val="0"/>
              </a:spcBef>
              <a:spcAft>
                <a:spcPts val="0"/>
              </a:spcAft>
              <a:buNone/>
            </a:pPr>
            <a:r>
              <a:rPr lang="en"/>
              <a:t>Analysis: Volume of Trading Activity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2200"/>
          </a:p>
          <a:p>
            <a:pPr indent="0" lvl="0" marL="0" rtl="0" algn="l">
              <a:spcBef>
                <a:spcPts val="0"/>
              </a:spcBef>
              <a:spcAft>
                <a:spcPts val="0"/>
              </a:spcAft>
              <a:buNone/>
            </a:pPr>
            <a:r>
              <a:rPr lang="en" sz="2200"/>
              <a:t>Volatility in Volume of Trading Activity</a:t>
            </a:r>
            <a:endParaRPr/>
          </a:p>
        </p:txBody>
      </p:sp>
      <p:sp>
        <p:nvSpPr>
          <p:cNvPr id="118" name="Google Shape;118;p20"/>
          <p:cNvSpPr txBox="1"/>
          <p:nvPr>
            <p:ph idx="1" type="body"/>
          </p:nvPr>
        </p:nvSpPr>
        <p:spPr>
          <a:xfrm>
            <a:off x="4023625" y="327700"/>
            <a:ext cx="4698300" cy="37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lang="en" sz="1602">
                <a:solidFill>
                  <a:srgbClr val="000000"/>
                </a:solidFill>
                <a:latin typeface="Merriweather"/>
                <a:ea typeface="Merriweather"/>
                <a:cs typeface="Merriweather"/>
                <a:sym typeface="Merriweather"/>
              </a:rPr>
              <a:t>21-day Rolling Window Standard Deviation</a:t>
            </a:r>
            <a:endParaRPr sz="1602">
              <a:solidFill>
                <a:srgbClr val="000000"/>
              </a:solidFill>
              <a:latin typeface="Merriweather"/>
              <a:ea typeface="Merriweather"/>
              <a:cs typeface="Merriweather"/>
              <a:sym typeface="Merriweather"/>
            </a:endParaRPr>
          </a:p>
        </p:txBody>
      </p:sp>
      <p:sp>
        <p:nvSpPr>
          <p:cNvPr id="119" name="Google Shape;119;p20"/>
          <p:cNvSpPr txBox="1"/>
          <p:nvPr>
            <p:ph idx="1" type="body"/>
          </p:nvPr>
        </p:nvSpPr>
        <p:spPr>
          <a:xfrm>
            <a:off x="4099825" y="2813722"/>
            <a:ext cx="4698300" cy="2037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000000"/>
                </a:solidFill>
              </a:rPr>
              <a:t>What happened in 2015?</a:t>
            </a:r>
            <a:endParaRPr>
              <a:solidFill>
                <a:srgbClr val="000000"/>
              </a:solidFill>
            </a:endParaRPr>
          </a:p>
          <a:p>
            <a:pPr indent="-311150" lvl="0" marL="457200" rtl="0" algn="l">
              <a:spcBef>
                <a:spcPts val="1200"/>
              </a:spcBef>
              <a:spcAft>
                <a:spcPts val="0"/>
              </a:spcAft>
              <a:buClr>
                <a:srgbClr val="000000"/>
              </a:buClr>
              <a:buSzPts val="1300"/>
              <a:buChar char="●"/>
            </a:pPr>
            <a:r>
              <a:rPr lang="en">
                <a:solidFill>
                  <a:srgbClr val="000000"/>
                </a:solidFill>
              </a:rPr>
              <a:t>Ross Ulbricht found guilty of running online black market site Silk Road</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Silk Road recovered bitcoins auctioned off in November</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Recession in Greece, banks temporarily shut down</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Hong Kong-based Bitfinex exchange suffered a crash in 30 minutes to bring BTC value down 14%</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Stock market downturn</a:t>
            </a:r>
            <a:endParaRPr>
              <a:solidFill>
                <a:srgbClr val="000000"/>
              </a:solidFill>
            </a:endParaRPr>
          </a:p>
        </p:txBody>
      </p:sp>
      <p:pic>
        <p:nvPicPr>
          <p:cNvPr id="120" name="Google Shape;120;p20"/>
          <p:cNvPicPr preferRelativeResize="0"/>
          <p:nvPr/>
        </p:nvPicPr>
        <p:blipFill>
          <a:blip r:embed="rId3">
            <a:alphaModFix/>
          </a:blip>
          <a:stretch>
            <a:fillRect/>
          </a:stretch>
        </p:blipFill>
        <p:spPr>
          <a:xfrm>
            <a:off x="3954250" y="774400"/>
            <a:ext cx="5094738" cy="2037900"/>
          </a:xfrm>
          <a:prstGeom prst="rect">
            <a:avLst/>
          </a:prstGeom>
          <a:noFill/>
          <a:ln>
            <a:noFill/>
          </a:ln>
        </p:spPr>
      </p:pic>
      <p:sp>
        <p:nvSpPr>
          <p:cNvPr id="121" name="Google Shape;121;p20"/>
          <p:cNvSpPr/>
          <p:nvPr/>
        </p:nvSpPr>
        <p:spPr>
          <a:xfrm>
            <a:off x="4249000" y="1219200"/>
            <a:ext cx="755100" cy="1292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6575" y="424725"/>
            <a:ext cx="3169500" cy="368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Part 2: </a:t>
            </a:r>
            <a:endParaRPr/>
          </a:p>
          <a:p>
            <a:pPr indent="0" lvl="0" marL="0" rtl="0" algn="l">
              <a:spcBef>
                <a:spcPts val="0"/>
              </a:spcBef>
              <a:spcAft>
                <a:spcPts val="0"/>
              </a:spcAft>
              <a:buNone/>
            </a:pPr>
            <a:r>
              <a:rPr lang="en"/>
              <a:t>Analysis: </a:t>
            </a:r>
            <a:endParaRPr/>
          </a:p>
          <a:p>
            <a:pPr indent="0" lvl="0" marL="0" rtl="0" algn="l">
              <a:spcBef>
                <a:spcPts val="0"/>
              </a:spcBef>
              <a:spcAft>
                <a:spcPts val="0"/>
              </a:spcAft>
              <a:buNone/>
            </a:pPr>
            <a:r>
              <a:rPr lang="en"/>
              <a:t>Compare Cryptos w/in Asset Class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400"/>
              <a:t>Top 10 Cryptocurrencies</a:t>
            </a:r>
            <a:endParaRPr sz="2400"/>
          </a:p>
          <a:p>
            <a:pPr indent="0" lvl="0" marL="0" rtl="0" algn="l">
              <a:spcBef>
                <a:spcPts val="0"/>
              </a:spcBef>
              <a:spcAft>
                <a:spcPts val="0"/>
              </a:spcAft>
              <a:buNone/>
            </a:pPr>
            <a:r>
              <a:rPr lang="en" sz="2400"/>
              <a:t>by Market Cap</a:t>
            </a:r>
            <a:endParaRPr sz="2400"/>
          </a:p>
          <a:p>
            <a:pPr indent="0" lvl="0" marL="0" rtl="0" algn="l">
              <a:spcBef>
                <a:spcPts val="0"/>
              </a:spcBef>
              <a:spcAft>
                <a:spcPts val="0"/>
              </a:spcAft>
              <a:buNone/>
            </a:pPr>
            <a:r>
              <a:t/>
            </a:r>
            <a:endParaRPr sz="1200"/>
          </a:p>
        </p:txBody>
      </p:sp>
      <p:sp>
        <p:nvSpPr>
          <p:cNvPr id="127" name="Google Shape;127;p21"/>
          <p:cNvSpPr txBox="1"/>
          <p:nvPr>
            <p:ph idx="1" type="body"/>
          </p:nvPr>
        </p:nvSpPr>
        <p:spPr>
          <a:xfrm>
            <a:off x="4267775" y="424725"/>
            <a:ext cx="3823200" cy="427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600">
                <a:solidFill>
                  <a:srgbClr val="000000"/>
                </a:solidFill>
                <a:latin typeface="Merriweather"/>
                <a:ea typeface="Merriweather"/>
                <a:cs typeface="Merriweather"/>
                <a:sym typeface="Merriweather"/>
              </a:rPr>
              <a:t>CoinMarketCap (31Dec2020)</a:t>
            </a:r>
            <a:endParaRPr b="1" sz="1600">
              <a:solidFill>
                <a:srgbClr val="000000"/>
              </a:solidFill>
            </a:endParaRPr>
          </a:p>
        </p:txBody>
      </p:sp>
      <p:graphicFrame>
        <p:nvGraphicFramePr>
          <p:cNvPr id="128" name="Google Shape;128;p21"/>
          <p:cNvGraphicFramePr/>
          <p:nvPr/>
        </p:nvGraphicFramePr>
        <p:xfrm>
          <a:off x="4387075" y="979050"/>
          <a:ext cx="3000000" cy="3000000"/>
        </p:xfrm>
        <a:graphic>
          <a:graphicData uri="http://schemas.openxmlformats.org/drawingml/2006/table">
            <a:tbl>
              <a:tblPr>
                <a:noFill/>
                <a:tableStyleId>{92BE1318-F923-4C62-AEAC-57297478F406}</a:tableStyleId>
              </a:tblPr>
              <a:tblGrid>
                <a:gridCol w="1495525"/>
                <a:gridCol w="1758125"/>
              </a:tblGrid>
              <a:tr h="298625">
                <a:tc>
                  <a:txBody>
                    <a:bodyPr/>
                    <a:lstStyle/>
                    <a:p>
                      <a:pPr indent="0" lvl="0" marL="0" rtl="0" algn="l">
                        <a:spcBef>
                          <a:spcPts val="0"/>
                        </a:spcBef>
                        <a:spcAft>
                          <a:spcPts val="0"/>
                        </a:spcAft>
                        <a:buNone/>
                      </a:pPr>
                      <a:r>
                        <a:rPr b="1" lang="en" sz="1200" u="sng">
                          <a:latin typeface="Calibri"/>
                          <a:ea typeface="Calibri"/>
                          <a:cs typeface="Calibri"/>
                          <a:sym typeface="Calibri"/>
                        </a:rPr>
                        <a:t>Crypto</a:t>
                      </a:r>
                      <a:endParaRPr b="1" sz="1200" u="sng">
                        <a:latin typeface="Calibri"/>
                        <a:ea typeface="Calibri"/>
                        <a:cs typeface="Calibri"/>
                        <a:sym typeface="Calibri"/>
                      </a:endParaRPr>
                    </a:p>
                  </a:txBody>
                  <a:tcPr marT="9525" marB="91425" marR="9525" marL="9525" anchor="b"/>
                </a:tc>
                <a:tc>
                  <a:txBody>
                    <a:bodyPr/>
                    <a:lstStyle/>
                    <a:p>
                      <a:pPr indent="0" lvl="0" marL="0" rtl="0" algn="r">
                        <a:spcBef>
                          <a:spcPts val="0"/>
                        </a:spcBef>
                        <a:spcAft>
                          <a:spcPts val="0"/>
                        </a:spcAft>
                        <a:buNone/>
                      </a:pPr>
                      <a:r>
                        <a:rPr b="1" lang="en" sz="1200" u="sng">
                          <a:latin typeface="Calibri"/>
                          <a:ea typeface="Calibri"/>
                          <a:cs typeface="Calibri"/>
                          <a:sym typeface="Calibri"/>
                        </a:rPr>
                        <a:t>Closing Price (USD)</a:t>
                      </a:r>
                      <a:endParaRPr b="1" sz="1200" u="sng">
                        <a:latin typeface="Calibri"/>
                        <a:ea typeface="Calibri"/>
                        <a:cs typeface="Calibri"/>
                        <a:sym typeface="Calibri"/>
                      </a:endParaRPr>
                    </a:p>
                  </a:txBody>
                  <a:tcPr marT="9525" marB="91425" marR="9525" marL="9525" anchor="b"/>
                </a:tc>
              </a:tr>
              <a:tr h="328900">
                <a:tc>
                  <a:txBody>
                    <a:bodyPr/>
                    <a:lstStyle/>
                    <a:p>
                      <a:pPr indent="0" lvl="0" marL="0" rtl="0" algn="l">
                        <a:spcBef>
                          <a:spcPts val="0"/>
                        </a:spcBef>
                        <a:spcAft>
                          <a:spcPts val="0"/>
                        </a:spcAft>
                        <a:buNone/>
                      </a:pPr>
                      <a:r>
                        <a:rPr lang="en" sz="1200">
                          <a:latin typeface="Calibri"/>
                          <a:ea typeface="Calibri"/>
                          <a:cs typeface="Calibri"/>
                          <a:sym typeface="Calibri"/>
                        </a:rPr>
                        <a:t>Bitcoin-BTC</a:t>
                      </a:r>
                      <a:endParaRPr sz="12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29374.15</a:t>
                      </a:r>
                      <a:endParaRPr sz="1200">
                        <a:latin typeface="Calibri"/>
                        <a:ea typeface="Calibri"/>
                        <a:cs typeface="Calibri"/>
                        <a:sym typeface="Calibri"/>
                      </a:endParaRPr>
                    </a:p>
                  </a:txBody>
                  <a:tcPr marT="9525" marB="91425" marR="9525" marL="9525" anchor="b"/>
                </a:tc>
              </a:tr>
              <a:tr h="328900">
                <a:tc>
                  <a:txBody>
                    <a:bodyPr/>
                    <a:lstStyle/>
                    <a:p>
                      <a:pPr indent="0" lvl="0" marL="0" rtl="0" algn="l">
                        <a:spcBef>
                          <a:spcPts val="0"/>
                        </a:spcBef>
                        <a:spcAft>
                          <a:spcPts val="0"/>
                        </a:spcAft>
                        <a:buNone/>
                      </a:pPr>
                      <a:r>
                        <a:rPr lang="en" sz="1200">
                          <a:latin typeface="Calibri"/>
                          <a:ea typeface="Calibri"/>
                          <a:cs typeface="Calibri"/>
                          <a:sym typeface="Calibri"/>
                        </a:rPr>
                        <a:t>Ethereum-ETH</a:t>
                      </a:r>
                      <a:endParaRPr sz="12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730.37</a:t>
                      </a:r>
                      <a:endParaRPr sz="1200">
                        <a:latin typeface="Calibri"/>
                        <a:ea typeface="Calibri"/>
                        <a:cs typeface="Calibri"/>
                        <a:sym typeface="Calibri"/>
                      </a:endParaRPr>
                    </a:p>
                  </a:txBody>
                  <a:tcPr marT="9525" marB="91425" marR="9525" marL="9525" anchor="b"/>
                </a:tc>
              </a:tr>
              <a:tr h="328900">
                <a:tc>
                  <a:txBody>
                    <a:bodyPr/>
                    <a:lstStyle/>
                    <a:p>
                      <a:pPr indent="0" lvl="0" marL="0" rtl="0" algn="l">
                        <a:spcBef>
                          <a:spcPts val="0"/>
                        </a:spcBef>
                        <a:spcAft>
                          <a:spcPts val="0"/>
                        </a:spcAft>
                        <a:buNone/>
                      </a:pPr>
                      <a:r>
                        <a:rPr lang="en" sz="1200">
                          <a:latin typeface="Calibri"/>
                          <a:ea typeface="Calibri"/>
                          <a:cs typeface="Calibri"/>
                          <a:sym typeface="Calibri"/>
                        </a:rPr>
                        <a:t>Bitcoin Cash-BCH</a:t>
                      </a:r>
                      <a:endParaRPr sz="12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343.05</a:t>
                      </a:r>
                      <a:endParaRPr sz="1200">
                        <a:latin typeface="Calibri"/>
                        <a:ea typeface="Calibri"/>
                        <a:cs typeface="Calibri"/>
                        <a:sym typeface="Calibri"/>
                      </a:endParaRPr>
                    </a:p>
                  </a:txBody>
                  <a:tcPr marT="9525" marB="91425" marR="9525" marL="9525" anchor="b"/>
                </a:tc>
              </a:tr>
              <a:tr h="328900">
                <a:tc>
                  <a:txBody>
                    <a:bodyPr/>
                    <a:lstStyle/>
                    <a:p>
                      <a:pPr indent="0" lvl="0" marL="0" rtl="0" algn="l">
                        <a:spcBef>
                          <a:spcPts val="0"/>
                        </a:spcBef>
                        <a:spcAft>
                          <a:spcPts val="0"/>
                        </a:spcAft>
                        <a:buNone/>
                      </a:pPr>
                      <a:r>
                        <a:rPr lang="en" sz="1200">
                          <a:latin typeface="Calibri"/>
                          <a:ea typeface="Calibri"/>
                          <a:cs typeface="Calibri"/>
                          <a:sym typeface="Calibri"/>
                        </a:rPr>
                        <a:t>Bitcoin-BSV</a:t>
                      </a:r>
                      <a:endParaRPr sz="12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163.12</a:t>
                      </a:r>
                      <a:endParaRPr sz="1200">
                        <a:latin typeface="Calibri"/>
                        <a:ea typeface="Calibri"/>
                        <a:cs typeface="Calibri"/>
                        <a:sym typeface="Calibri"/>
                      </a:endParaRPr>
                    </a:p>
                  </a:txBody>
                  <a:tcPr marT="9525" marB="91425" marR="9525" marL="9525" anchor="b"/>
                </a:tc>
              </a:tr>
              <a:tr h="328900">
                <a:tc>
                  <a:txBody>
                    <a:bodyPr/>
                    <a:lstStyle/>
                    <a:p>
                      <a:pPr indent="0" lvl="0" marL="0" rtl="0" algn="l">
                        <a:spcBef>
                          <a:spcPts val="0"/>
                        </a:spcBef>
                        <a:spcAft>
                          <a:spcPts val="0"/>
                        </a:spcAft>
                        <a:buNone/>
                      </a:pPr>
                      <a:r>
                        <a:rPr lang="en" sz="1200">
                          <a:latin typeface="Calibri"/>
                          <a:ea typeface="Calibri"/>
                          <a:cs typeface="Calibri"/>
                          <a:sym typeface="Calibri"/>
                        </a:rPr>
                        <a:t>Monero-XMR</a:t>
                      </a:r>
                      <a:endParaRPr sz="12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136.05</a:t>
                      </a:r>
                      <a:endParaRPr sz="1200">
                        <a:latin typeface="Calibri"/>
                        <a:ea typeface="Calibri"/>
                        <a:cs typeface="Calibri"/>
                        <a:sym typeface="Calibri"/>
                      </a:endParaRPr>
                    </a:p>
                  </a:txBody>
                  <a:tcPr marT="9525" marB="91425" marR="9525" marL="9525" anchor="b"/>
                </a:tc>
              </a:tr>
              <a:tr h="328900">
                <a:tc>
                  <a:txBody>
                    <a:bodyPr/>
                    <a:lstStyle/>
                    <a:p>
                      <a:pPr indent="0" lvl="0" marL="0" rtl="0" algn="l">
                        <a:spcBef>
                          <a:spcPts val="0"/>
                        </a:spcBef>
                        <a:spcAft>
                          <a:spcPts val="0"/>
                        </a:spcAft>
                        <a:buNone/>
                      </a:pPr>
                      <a:r>
                        <a:rPr lang="en" sz="1200">
                          <a:latin typeface="Calibri"/>
                          <a:ea typeface="Calibri"/>
                          <a:cs typeface="Calibri"/>
                          <a:sym typeface="Calibri"/>
                        </a:rPr>
                        <a:t>Litecoin-LTC</a:t>
                      </a:r>
                      <a:endParaRPr sz="12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126.23</a:t>
                      </a:r>
                      <a:endParaRPr sz="1200">
                        <a:latin typeface="Calibri"/>
                        <a:ea typeface="Calibri"/>
                        <a:cs typeface="Calibri"/>
                        <a:sym typeface="Calibri"/>
                      </a:endParaRPr>
                    </a:p>
                  </a:txBody>
                  <a:tcPr marT="9525" marB="91425" marR="9525" marL="9525" anchor="b"/>
                </a:tc>
              </a:tr>
              <a:tr h="328900">
                <a:tc>
                  <a:txBody>
                    <a:bodyPr/>
                    <a:lstStyle/>
                    <a:p>
                      <a:pPr indent="0" lvl="0" marL="0" rtl="0" algn="l">
                        <a:spcBef>
                          <a:spcPts val="0"/>
                        </a:spcBef>
                        <a:spcAft>
                          <a:spcPts val="0"/>
                        </a:spcAft>
                        <a:buNone/>
                      </a:pPr>
                      <a:r>
                        <a:rPr lang="en" sz="1200">
                          <a:latin typeface="Calibri"/>
                          <a:ea typeface="Calibri"/>
                          <a:cs typeface="Calibri"/>
                          <a:sym typeface="Calibri"/>
                        </a:rPr>
                        <a:t>Counos-CCXX</a:t>
                      </a:r>
                      <a:endParaRPr sz="12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89.10</a:t>
                      </a:r>
                      <a:endParaRPr sz="1200">
                        <a:latin typeface="Calibri"/>
                        <a:ea typeface="Calibri"/>
                        <a:cs typeface="Calibri"/>
                        <a:sym typeface="Calibri"/>
                      </a:endParaRPr>
                    </a:p>
                  </a:txBody>
                  <a:tcPr marT="9525" marB="91425" marR="9525" marL="9525" anchor="b"/>
                </a:tc>
              </a:tr>
              <a:tr h="328900">
                <a:tc>
                  <a:txBody>
                    <a:bodyPr/>
                    <a:lstStyle/>
                    <a:p>
                      <a:pPr indent="0" lvl="0" marL="0" rtl="0" algn="l">
                        <a:spcBef>
                          <a:spcPts val="0"/>
                        </a:spcBef>
                        <a:spcAft>
                          <a:spcPts val="0"/>
                        </a:spcAft>
                        <a:buNone/>
                      </a:pPr>
                      <a:r>
                        <a:rPr lang="en" sz="1200">
                          <a:latin typeface="Calibri"/>
                          <a:ea typeface="Calibri"/>
                          <a:cs typeface="Calibri"/>
                          <a:sym typeface="Calibri"/>
                        </a:rPr>
                        <a:t>Dash-DASH</a:t>
                      </a:r>
                      <a:endParaRPr sz="12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88.24</a:t>
                      </a:r>
                      <a:endParaRPr sz="1200">
                        <a:latin typeface="Calibri"/>
                        <a:ea typeface="Calibri"/>
                        <a:cs typeface="Calibri"/>
                        <a:sym typeface="Calibri"/>
                      </a:endParaRPr>
                    </a:p>
                  </a:txBody>
                  <a:tcPr marT="9525" marB="91425" marR="9525" marL="9525" anchor="b"/>
                </a:tc>
              </a:tr>
              <a:tr h="328900">
                <a:tc>
                  <a:txBody>
                    <a:bodyPr/>
                    <a:lstStyle/>
                    <a:p>
                      <a:pPr indent="0" lvl="0" marL="0" rtl="0" algn="l">
                        <a:spcBef>
                          <a:spcPts val="0"/>
                        </a:spcBef>
                        <a:spcAft>
                          <a:spcPts val="0"/>
                        </a:spcAft>
                        <a:buNone/>
                      </a:pPr>
                      <a:r>
                        <a:rPr lang="en" sz="1200">
                          <a:latin typeface="Calibri"/>
                          <a:ea typeface="Calibri"/>
                          <a:cs typeface="Calibri"/>
                          <a:sym typeface="Calibri"/>
                        </a:rPr>
                        <a:t>Kusama-KSM</a:t>
                      </a:r>
                      <a:endParaRPr sz="12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71.96</a:t>
                      </a:r>
                      <a:endParaRPr sz="1200">
                        <a:latin typeface="Calibri"/>
                        <a:ea typeface="Calibri"/>
                        <a:cs typeface="Calibri"/>
                        <a:sym typeface="Calibri"/>
                      </a:endParaRPr>
                    </a:p>
                  </a:txBody>
                  <a:tcPr marT="9525" marB="91425" marR="9525" marL="9525" anchor="b"/>
                </a:tc>
              </a:tr>
              <a:tr h="328900">
                <a:tc>
                  <a:txBody>
                    <a:bodyPr/>
                    <a:lstStyle/>
                    <a:p>
                      <a:pPr indent="0" lvl="0" marL="0" rtl="0" algn="l">
                        <a:spcBef>
                          <a:spcPts val="0"/>
                        </a:spcBef>
                        <a:spcAft>
                          <a:spcPts val="0"/>
                        </a:spcAft>
                        <a:buNone/>
                      </a:pPr>
                      <a:r>
                        <a:rPr lang="en" sz="1200">
                          <a:latin typeface="Calibri"/>
                          <a:ea typeface="Calibri"/>
                          <a:cs typeface="Calibri"/>
                          <a:sym typeface="Calibri"/>
                        </a:rPr>
                        <a:t>Zcash-ZEC</a:t>
                      </a:r>
                      <a:endParaRPr sz="12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63.99</a:t>
                      </a:r>
                      <a:endParaRPr sz="1200">
                        <a:latin typeface="Calibri"/>
                        <a:ea typeface="Calibri"/>
                        <a:cs typeface="Calibri"/>
                        <a:sym typeface="Calibri"/>
                      </a:endParaRPr>
                    </a:p>
                  </a:txBody>
                  <a:tcPr marT="9525" marB="91425" marR="9525" marL="9525" anchor="b"/>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