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fdee683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fdee683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fdee6830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fdee683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dee683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dee683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fdee683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fdee683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dee683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fdee683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fdee6830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fdee683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fdee683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fdee683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64500"/>
            <a:ext cx="8118600" cy="862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3600">
                <a:latin typeface="Arial"/>
                <a:ea typeface="Arial"/>
                <a:cs typeface="Arial"/>
                <a:sym typeface="Arial"/>
              </a:rPr>
              <a:t>PREDICCIÓN DE PREMIO DE PÓLIZA</a:t>
            </a:r>
            <a:endParaRPr sz="3600">
              <a:latin typeface="Arial"/>
              <a:ea typeface="Arial"/>
              <a:cs typeface="Arial"/>
              <a:sym typeface="Arial"/>
            </a:endParaRPr>
          </a:p>
        </p:txBody>
      </p:sp>
      <p:sp>
        <p:nvSpPr>
          <p:cNvPr id="60" name="Google Shape;60;p13"/>
          <p:cNvSpPr txBox="1"/>
          <p:nvPr>
            <p:ph idx="1" type="subTitle"/>
          </p:nvPr>
        </p:nvSpPr>
        <p:spPr>
          <a:xfrm>
            <a:off x="0" y="4619575"/>
            <a:ext cx="45720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CREADOR: ALBERTO ALFONSO</a:t>
            </a:r>
            <a:endParaRPr sz="1500"/>
          </a:p>
        </p:txBody>
      </p:sp>
      <p:sp>
        <p:nvSpPr>
          <p:cNvPr id="61" name="Google Shape;61;p13"/>
          <p:cNvSpPr txBox="1"/>
          <p:nvPr>
            <p:ph idx="1" type="subTitle"/>
          </p:nvPr>
        </p:nvSpPr>
        <p:spPr>
          <a:xfrm>
            <a:off x="4451150" y="4619575"/>
            <a:ext cx="4572000" cy="787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 sz="1500"/>
              <a:t>ACTUALIZADO AL 08/08//2023</a:t>
            </a:r>
            <a:endParaRPr sz="1500"/>
          </a:p>
        </p:txBody>
      </p:sp>
      <p:pic>
        <p:nvPicPr>
          <p:cNvPr id="62" name="Google Shape;62;p13"/>
          <p:cNvPicPr preferRelativeResize="0"/>
          <p:nvPr/>
        </p:nvPicPr>
        <p:blipFill>
          <a:blip r:embed="rId3">
            <a:alphaModFix/>
          </a:blip>
          <a:stretch>
            <a:fillRect/>
          </a:stretch>
        </p:blipFill>
        <p:spPr>
          <a:xfrm>
            <a:off x="1776413" y="1038225"/>
            <a:ext cx="5591175" cy="306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512700" y="-106000"/>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600">
                <a:latin typeface="Arial"/>
                <a:ea typeface="Arial"/>
                <a:cs typeface="Arial"/>
                <a:sym typeface="Arial"/>
              </a:rPr>
              <a:t>Motivación y Audiencia</a:t>
            </a:r>
            <a:endParaRPr sz="3600">
              <a:latin typeface="Arial"/>
              <a:ea typeface="Arial"/>
              <a:cs typeface="Arial"/>
              <a:sym typeface="Arial"/>
            </a:endParaRPr>
          </a:p>
        </p:txBody>
      </p:sp>
      <p:sp>
        <p:nvSpPr>
          <p:cNvPr id="68" name="Google Shape;68;p14"/>
          <p:cNvSpPr txBox="1"/>
          <p:nvPr>
            <p:ph type="ctrTitle"/>
          </p:nvPr>
        </p:nvSpPr>
        <p:spPr>
          <a:xfrm>
            <a:off x="395150" y="1420850"/>
            <a:ext cx="8118600" cy="31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1500">
                <a:solidFill>
                  <a:schemeClr val="lt1"/>
                </a:solidFill>
                <a:latin typeface="Roboto"/>
                <a:ea typeface="Roboto"/>
                <a:cs typeface="Roboto"/>
                <a:sym typeface="Roboto"/>
              </a:rPr>
              <a:t>Mi experiencia laboral y trabajo actual </a:t>
            </a:r>
            <a:r>
              <a:rPr lang="es" sz="1500">
                <a:solidFill>
                  <a:schemeClr val="lt1"/>
                </a:solidFill>
                <a:latin typeface="Roboto"/>
                <a:ea typeface="Roboto"/>
                <a:cs typeface="Roboto"/>
                <a:sym typeface="Roboto"/>
              </a:rPr>
              <a:t>está</a:t>
            </a:r>
            <a:r>
              <a:rPr lang="es" sz="1500">
                <a:solidFill>
                  <a:schemeClr val="lt1"/>
                </a:solidFill>
                <a:latin typeface="Roboto"/>
                <a:ea typeface="Roboto"/>
                <a:cs typeface="Roboto"/>
                <a:sym typeface="Roboto"/>
              </a:rPr>
              <a:t> dentro de la </a:t>
            </a:r>
            <a:r>
              <a:rPr lang="es" sz="1500">
                <a:solidFill>
                  <a:schemeClr val="lt1"/>
                </a:solidFill>
                <a:latin typeface="Roboto"/>
                <a:ea typeface="Roboto"/>
                <a:cs typeface="Roboto"/>
                <a:sym typeface="Roboto"/>
              </a:rPr>
              <a:t>industria</a:t>
            </a:r>
            <a:r>
              <a:rPr lang="es" sz="1500">
                <a:solidFill>
                  <a:schemeClr val="lt1"/>
                </a:solidFill>
                <a:latin typeface="Roboto"/>
                <a:ea typeface="Roboto"/>
                <a:cs typeface="Roboto"/>
                <a:sym typeface="Roboto"/>
              </a:rPr>
              <a:t> del seguro. Trabajo dando servicios a compañías de seguro de allí proviene mi interés en </a:t>
            </a:r>
            <a:r>
              <a:rPr lang="es" sz="1500">
                <a:solidFill>
                  <a:schemeClr val="lt1"/>
                </a:solidFill>
                <a:latin typeface="Roboto"/>
                <a:ea typeface="Roboto"/>
                <a:cs typeface="Roboto"/>
                <a:sym typeface="Roboto"/>
              </a:rPr>
              <a:t>brindar</a:t>
            </a:r>
            <a:r>
              <a:rPr lang="es" sz="1500">
                <a:solidFill>
                  <a:schemeClr val="lt1"/>
                </a:solidFill>
                <a:latin typeface="Roboto"/>
                <a:ea typeface="Roboto"/>
                <a:cs typeface="Roboto"/>
                <a:sym typeface="Roboto"/>
              </a:rPr>
              <a:t> </a:t>
            </a:r>
            <a:r>
              <a:rPr lang="es" sz="1500">
                <a:solidFill>
                  <a:schemeClr val="lt1"/>
                </a:solidFill>
                <a:latin typeface="Roboto"/>
                <a:ea typeface="Roboto"/>
                <a:cs typeface="Roboto"/>
                <a:sym typeface="Roboto"/>
              </a:rPr>
              <a:t>soluciones</a:t>
            </a:r>
            <a:r>
              <a:rPr lang="es" sz="1500">
                <a:solidFill>
                  <a:schemeClr val="lt1"/>
                </a:solidFill>
                <a:latin typeface="Roboto"/>
                <a:ea typeface="Roboto"/>
                <a:cs typeface="Roboto"/>
                <a:sym typeface="Roboto"/>
              </a:rPr>
              <a:t> ágiles a los usuarios.</a:t>
            </a:r>
            <a:endParaRPr sz="1500">
              <a:solidFill>
                <a:schemeClr val="lt1"/>
              </a:solidFill>
              <a:latin typeface="Roboto"/>
              <a:ea typeface="Roboto"/>
              <a:cs typeface="Roboto"/>
              <a:sym typeface="Roboto"/>
            </a:endParaRPr>
          </a:p>
          <a:p>
            <a:pPr indent="0" lvl="0" marL="0" rtl="0" algn="ctr">
              <a:spcBef>
                <a:spcPts val="0"/>
              </a:spcBef>
              <a:spcAft>
                <a:spcPts val="0"/>
              </a:spcAft>
              <a:buNone/>
            </a:pPr>
            <a:r>
              <a:rPr lang="es" sz="1500">
                <a:solidFill>
                  <a:schemeClr val="lt1"/>
                </a:solidFill>
                <a:latin typeface="Roboto"/>
                <a:ea typeface="Roboto"/>
                <a:cs typeface="Roboto"/>
                <a:sym typeface="Roboto"/>
              </a:rPr>
              <a:t>El objetivo de este trabajo es poder predecir el importe de una póliza. </a:t>
            </a:r>
            <a:endParaRPr sz="1500">
              <a:solidFill>
                <a:schemeClr val="lt1"/>
              </a:solidFill>
              <a:latin typeface="Roboto"/>
              <a:ea typeface="Roboto"/>
              <a:cs typeface="Roboto"/>
              <a:sym typeface="Roboto"/>
            </a:endParaRPr>
          </a:p>
          <a:p>
            <a:pPr indent="0" lvl="0" marL="0" rtl="0" algn="ctr">
              <a:spcBef>
                <a:spcPts val="0"/>
              </a:spcBef>
              <a:spcAft>
                <a:spcPts val="0"/>
              </a:spcAft>
              <a:buNone/>
            </a:pPr>
            <a:r>
              <a:rPr lang="es" sz="1500">
                <a:solidFill>
                  <a:schemeClr val="lt1"/>
                </a:solidFill>
                <a:latin typeface="Roboto"/>
                <a:ea typeface="Roboto"/>
                <a:cs typeface="Roboto"/>
                <a:sym typeface="Roboto"/>
              </a:rPr>
              <a:t>¿Por qué? En las compañías de seguros, estos cálculos muchas veces son engorrosos y siempre necesitan de algún sistema que haga las cotizaciones teniendo en cuenta un </a:t>
            </a:r>
            <a:r>
              <a:rPr lang="es" sz="1500">
                <a:solidFill>
                  <a:schemeClr val="lt1"/>
                </a:solidFill>
                <a:latin typeface="Roboto"/>
                <a:ea typeface="Roboto"/>
                <a:cs typeface="Roboto"/>
                <a:sym typeface="Roboto"/>
              </a:rPr>
              <a:t>montón</a:t>
            </a:r>
            <a:r>
              <a:rPr lang="es" sz="1500">
                <a:solidFill>
                  <a:schemeClr val="lt1"/>
                </a:solidFill>
                <a:latin typeface="Roboto"/>
                <a:ea typeface="Roboto"/>
                <a:cs typeface="Roboto"/>
                <a:sym typeface="Roboto"/>
              </a:rPr>
              <a:t> de variables. ¿</a:t>
            </a:r>
            <a:r>
              <a:rPr lang="es" sz="1500">
                <a:solidFill>
                  <a:schemeClr val="lt1"/>
                </a:solidFill>
                <a:latin typeface="Roboto"/>
                <a:ea typeface="Roboto"/>
                <a:cs typeface="Roboto"/>
                <a:sym typeface="Roboto"/>
              </a:rPr>
              <a:t>qué</a:t>
            </a:r>
            <a:r>
              <a:rPr lang="es" sz="1500">
                <a:solidFill>
                  <a:schemeClr val="lt1"/>
                </a:solidFill>
                <a:latin typeface="Roboto"/>
                <a:ea typeface="Roboto"/>
                <a:cs typeface="Roboto"/>
                <a:sym typeface="Roboto"/>
              </a:rPr>
              <a:t> pasaría si esos cálculos pueden evitarse de hacer todas las veces antes cada consulta de </a:t>
            </a:r>
            <a:r>
              <a:rPr lang="es" sz="1500">
                <a:solidFill>
                  <a:schemeClr val="lt1"/>
                </a:solidFill>
                <a:latin typeface="Roboto"/>
                <a:ea typeface="Roboto"/>
                <a:cs typeface="Roboto"/>
                <a:sym typeface="Roboto"/>
              </a:rPr>
              <a:t>cotización</a:t>
            </a:r>
            <a:r>
              <a:rPr lang="es" sz="1500">
                <a:solidFill>
                  <a:schemeClr val="lt1"/>
                </a:solidFill>
                <a:latin typeface="Roboto"/>
                <a:ea typeface="Roboto"/>
                <a:cs typeface="Roboto"/>
                <a:sym typeface="Roboto"/>
              </a:rPr>
              <a:t>? Las cotizaciones serían más rápidas, estarían al alcance de más personas (no necesitamos que un actuario defina todo siempre) y requerirían menos recursos. Serían más sencillas para el cliente de poder llegar a ellas y le abriría una puerta más masiva a las compañías de seguros.</a:t>
            </a:r>
            <a:endParaRPr sz="15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512700" y="-106000"/>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600">
                <a:latin typeface="Arial"/>
                <a:ea typeface="Arial"/>
                <a:cs typeface="Arial"/>
                <a:sym typeface="Arial"/>
              </a:rPr>
              <a:t>Resumen de Metadata</a:t>
            </a:r>
            <a:endParaRPr sz="3600">
              <a:latin typeface="Arial"/>
              <a:ea typeface="Arial"/>
              <a:cs typeface="Arial"/>
              <a:sym typeface="Arial"/>
            </a:endParaRPr>
          </a:p>
        </p:txBody>
      </p:sp>
      <p:sp>
        <p:nvSpPr>
          <p:cNvPr id="74" name="Google Shape;74;p15"/>
          <p:cNvSpPr txBox="1"/>
          <p:nvPr>
            <p:ph type="ctrTitle"/>
          </p:nvPr>
        </p:nvSpPr>
        <p:spPr>
          <a:xfrm>
            <a:off x="409375" y="610975"/>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1400">
                <a:solidFill>
                  <a:schemeClr val="lt1"/>
                </a:solidFill>
                <a:latin typeface="Roboto"/>
                <a:ea typeface="Roboto"/>
                <a:cs typeface="Roboto"/>
                <a:sym typeface="Roboto"/>
              </a:rPr>
              <a:t>Este dataset cuenta con las ventas realizadas por una </a:t>
            </a:r>
            <a:r>
              <a:rPr lang="es" sz="1400">
                <a:solidFill>
                  <a:schemeClr val="lt1"/>
                </a:solidFill>
                <a:latin typeface="Roboto"/>
                <a:ea typeface="Roboto"/>
                <a:cs typeface="Roboto"/>
                <a:sym typeface="Roboto"/>
              </a:rPr>
              <a:t>compañía</a:t>
            </a:r>
            <a:r>
              <a:rPr lang="es" sz="1400">
                <a:solidFill>
                  <a:schemeClr val="lt1"/>
                </a:solidFill>
                <a:latin typeface="Roboto"/>
                <a:ea typeface="Roboto"/>
                <a:cs typeface="Roboto"/>
                <a:sym typeface="Roboto"/>
              </a:rPr>
              <a:t> de seguros en el año 2020, 2021 y 2022, pudiendo observar distintos datos de la operación.</a:t>
            </a:r>
            <a:endParaRPr sz="1700">
              <a:solidFill>
                <a:schemeClr val="lt1"/>
              </a:solidFill>
              <a:latin typeface="Roboto"/>
              <a:ea typeface="Roboto"/>
              <a:cs typeface="Roboto"/>
              <a:sym typeface="Roboto"/>
            </a:endParaRPr>
          </a:p>
        </p:txBody>
      </p:sp>
      <p:sp>
        <p:nvSpPr>
          <p:cNvPr id="75" name="Google Shape;75;p15"/>
          <p:cNvSpPr txBox="1"/>
          <p:nvPr/>
        </p:nvSpPr>
        <p:spPr>
          <a:xfrm>
            <a:off x="298375" y="1875525"/>
            <a:ext cx="8624700" cy="30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Old Standard TT"/>
                <a:ea typeface="Old Standard TT"/>
                <a:cs typeface="Old Standard TT"/>
                <a:sym typeface="Old Standard TT"/>
              </a:rPr>
              <a:t>Nuestro Dataset cuenta con</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s">
                <a:solidFill>
                  <a:schemeClr val="lt1"/>
                </a:solidFill>
                <a:latin typeface="Old Standard TT"/>
                <a:ea typeface="Old Standard TT"/>
                <a:cs typeface="Old Standard TT"/>
                <a:sym typeface="Old Standard TT"/>
              </a:rPr>
              <a:t>Más de 89 mil filas</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s">
                <a:solidFill>
                  <a:schemeClr val="lt1"/>
                </a:solidFill>
                <a:latin typeface="Old Standard TT"/>
                <a:ea typeface="Old Standard TT"/>
                <a:cs typeface="Old Standard TT"/>
                <a:sym typeface="Old Standard TT"/>
              </a:rPr>
              <a:t>31 Columnas de datos por registro</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s">
                <a:solidFill>
                  <a:schemeClr val="lt1"/>
                </a:solidFill>
                <a:latin typeface="Old Standard TT"/>
                <a:ea typeface="Old Standard TT"/>
                <a:cs typeface="Old Standard TT"/>
                <a:sym typeface="Old Standard TT"/>
              </a:rPr>
              <a:t>Tenemos variables categóricas y cuantitativas.</a:t>
            </a:r>
            <a:endParaRPr>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s">
                <a:solidFill>
                  <a:schemeClr val="lt1"/>
                </a:solidFill>
                <a:latin typeface="Old Standard TT"/>
                <a:ea typeface="Old Standard TT"/>
                <a:cs typeface="Old Standard TT"/>
                <a:sym typeface="Old Standard TT"/>
              </a:rPr>
              <a:t>A mi entender, para el objetivo perseguido, el dataset si o si tiene que tener los datos del sexo de la persona y la edad.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s">
                <a:solidFill>
                  <a:schemeClr val="lt1"/>
                </a:solidFill>
                <a:latin typeface="Old Standard TT"/>
                <a:ea typeface="Old Standard TT"/>
                <a:cs typeface="Old Standard TT"/>
                <a:sym typeface="Old Standard TT"/>
              </a:rPr>
              <a:t>Dentro de este dataset esos datos se encuentran, pero hay muchos </a:t>
            </a:r>
            <a:r>
              <a:rPr lang="es">
                <a:solidFill>
                  <a:schemeClr val="lt1"/>
                </a:solidFill>
                <a:latin typeface="Old Standard TT"/>
                <a:ea typeface="Old Standard TT"/>
                <a:cs typeface="Old Standard TT"/>
                <a:sym typeface="Old Standard TT"/>
              </a:rPr>
              <a:t>más</a:t>
            </a:r>
            <a:r>
              <a:rPr lang="es">
                <a:solidFill>
                  <a:schemeClr val="lt1"/>
                </a:solidFill>
                <a:latin typeface="Old Standard TT"/>
                <a:ea typeface="Old Standard TT"/>
                <a:cs typeface="Old Standard TT"/>
                <a:sym typeface="Old Standard TT"/>
              </a:rPr>
              <a:t>. Mi conocimiento del negocio me lleva a suponer que con esos datos podría tener una buena aproximación pero es necesario definir con cuál quedarse.</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s">
                <a:solidFill>
                  <a:schemeClr val="lt1"/>
                </a:solidFill>
                <a:latin typeface="Old Standard TT"/>
                <a:ea typeface="Old Standard TT"/>
                <a:cs typeface="Old Standard TT"/>
                <a:sym typeface="Old Standard TT"/>
              </a:rPr>
              <a:t>Como resumen de los datos, poseemos datos personales del asegurado (nombre, apellido, fecha nacimiento, sexo, direccion, telefono, etc), datos de la venta propiamente dicha (rama, poliza, premio) y del vendedor</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512700" y="-106000"/>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600">
                <a:latin typeface="Arial"/>
                <a:ea typeface="Arial"/>
                <a:cs typeface="Arial"/>
                <a:sym typeface="Arial"/>
              </a:rPr>
              <a:t>Preguntas Hipótesis</a:t>
            </a:r>
            <a:endParaRPr sz="3600">
              <a:latin typeface="Arial"/>
              <a:ea typeface="Arial"/>
              <a:cs typeface="Arial"/>
              <a:sym typeface="Arial"/>
            </a:endParaRPr>
          </a:p>
        </p:txBody>
      </p:sp>
      <p:sp>
        <p:nvSpPr>
          <p:cNvPr id="81" name="Google Shape;81;p16"/>
          <p:cNvSpPr txBox="1"/>
          <p:nvPr>
            <p:ph type="ctrTitle"/>
          </p:nvPr>
        </p:nvSpPr>
        <p:spPr>
          <a:xfrm>
            <a:off x="409375" y="610975"/>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1400">
                <a:solidFill>
                  <a:schemeClr val="lt1"/>
                </a:solidFill>
                <a:latin typeface="Roboto"/>
                <a:ea typeface="Roboto"/>
                <a:cs typeface="Roboto"/>
                <a:sym typeface="Roboto"/>
              </a:rPr>
              <a:t>Nosotros vamos a analizar nuestro Dataset para poder saber:</a:t>
            </a:r>
            <a:endParaRPr sz="1700">
              <a:solidFill>
                <a:schemeClr val="lt1"/>
              </a:solidFill>
              <a:latin typeface="Roboto"/>
              <a:ea typeface="Roboto"/>
              <a:cs typeface="Roboto"/>
              <a:sym typeface="Roboto"/>
            </a:endParaRPr>
          </a:p>
        </p:txBody>
      </p:sp>
      <p:sp>
        <p:nvSpPr>
          <p:cNvPr id="82" name="Google Shape;82;p16"/>
          <p:cNvSpPr txBox="1"/>
          <p:nvPr/>
        </p:nvSpPr>
        <p:spPr>
          <a:xfrm>
            <a:off x="298375" y="1875525"/>
            <a:ext cx="8624700" cy="306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ld Standard TT"/>
              <a:buChar char="-"/>
            </a:pPr>
            <a:r>
              <a:rPr lang="es">
                <a:solidFill>
                  <a:schemeClr val="lt1"/>
                </a:solidFill>
                <a:latin typeface="Old Standard TT"/>
                <a:ea typeface="Old Standard TT"/>
                <a:cs typeface="Old Standard TT"/>
                <a:sym typeface="Old Standard TT"/>
              </a:rPr>
              <a:t>Las variables supuestas en un principio son dependientes en el grado necesario para poder conocer el precio de la póliza?</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s">
                <a:solidFill>
                  <a:schemeClr val="lt1"/>
                </a:solidFill>
                <a:latin typeface="Old Standard TT"/>
                <a:ea typeface="Old Standard TT"/>
                <a:cs typeface="Old Standard TT"/>
                <a:sym typeface="Old Standard TT"/>
              </a:rPr>
              <a:t>Hay alguna variable que yo haya dejado afuera en esta primera selección, realizada a partir del conocimiento del negocio, que me sirva para mi modelo?</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s">
                <a:solidFill>
                  <a:schemeClr val="lt1"/>
                </a:solidFill>
                <a:latin typeface="Old Standard TT"/>
                <a:ea typeface="Old Standard TT"/>
                <a:cs typeface="Old Standard TT"/>
                <a:sym typeface="Old Standard TT"/>
              </a:rPr>
              <a:t>¿Efectivamente la edad y el sexo son claves para la predicción del premio?</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38200" y="1777975"/>
            <a:ext cx="8827474" cy="3365526"/>
          </a:xfrm>
          <a:prstGeom prst="rect">
            <a:avLst/>
          </a:prstGeom>
          <a:noFill/>
          <a:ln>
            <a:noFill/>
          </a:ln>
        </p:spPr>
      </p:pic>
      <p:sp>
        <p:nvSpPr>
          <p:cNvPr id="88" name="Google Shape;88;p17"/>
          <p:cNvSpPr txBox="1"/>
          <p:nvPr/>
        </p:nvSpPr>
        <p:spPr>
          <a:xfrm>
            <a:off x="238350" y="554125"/>
            <a:ext cx="8667300" cy="11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500"/>
              </a:spcAft>
              <a:buNone/>
            </a:pPr>
            <a:r>
              <a:rPr lang="es" sz="1200">
                <a:solidFill>
                  <a:schemeClr val="lt1"/>
                </a:solidFill>
                <a:latin typeface="Roboto"/>
                <a:ea typeface="Roboto"/>
                <a:cs typeface="Roboto"/>
                <a:sym typeface="Roboto"/>
              </a:rPr>
              <a:t>En este gráfico de barras se intenta mostrar una relación entre la edad del tomador de la póliza y el premio acumulado de las mismas para esa edad. Vemos que existe un pico entre los 23 y 26 años para ambos sexos, y luego tiene una tendencia descendente, donde a mayor edad, menor es el premio que acumula. Podemos ver entonces que en ese rango de 20-30 es donde la compañía encuentra su mejor caudal de premio. Por otro lado vemos que a partir de los 50 años, se iguala el premio para ambos sexos, mientras que hasta los 50 años el premio es mayor para el sexo masculino (codigo 1).</a:t>
            </a:r>
            <a:endParaRPr>
              <a:latin typeface="Old Standard TT"/>
              <a:ea typeface="Old Standard TT"/>
              <a:cs typeface="Old Standard TT"/>
              <a:sym typeface="Old Standard TT"/>
            </a:endParaRPr>
          </a:p>
        </p:txBody>
      </p:sp>
      <p:sp>
        <p:nvSpPr>
          <p:cNvPr id="89" name="Google Shape;89;p17"/>
          <p:cNvSpPr txBox="1"/>
          <p:nvPr>
            <p:ph type="ctrTitle"/>
          </p:nvPr>
        </p:nvSpPr>
        <p:spPr>
          <a:xfrm>
            <a:off x="512700" y="-177050"/>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600">
                <a:latin typeface="Arial"/>
                <a:ea typeface="Arial"/>
                <a:cs typeface="Arial"/>
                <a:sym typeface="Arial"/>
              </a:rPr>
              <a:t>Análisis de Sexo y Edad</a:t>
            </a:r>
            <a:endParaRPr sz="3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181650" y="582550"/>
            <a:ext cx="8780700" cy="15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Roboto"/>
                <a:ea typeface="Roboto"/>
                <a:cs typeface="Roboto"/>
                <a:sym typeface="Roboto"/>
              </a:rPr>
              <a:t>Tenemos la intención de reducir la cantidad de variables, ya que sabemos que existen variables no vinculantes o categóricas de otras cuestiones del negocio.</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s" sz="1300">
                <a:solidFill>
                  <a:schemeClr val="lt1"/>
                </a:solidFill>
                <a:latin typeface="Roboto"/>
                <a:ea typeface="Roboto"/>
                <a:cs typeface="Roboto"/>
                <a:sym typeface="Roboto"/>
              </a:rPr>
              <a:t>Para eso vamos a ejecutar un hist y asi poder observar a simple vista si hay variables que no aportan para poder eliminarlas del dataset, y también observar si hay alguna variable que yo no consideré en mi análisis preliminar, que tal ves pueda aportar y sea relevante para tenerla en cuenta.</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s" sz="1300">
                <a:solidFill>
                  <a:schemeClr val="lt1"/>
                </a:solidFill>
                <a:latin typeface="Roboto"/>
                <a:ea typeface="Roboto"/>
                <a:cs typeface="Roboto"/>
                <a:sym typeface="Roboto"/>
              </a:rPr>
              <a:t>Como resultado de esto, nos quedamos solo con ocho variables, donde hay 7 variables dependientes y el premio, que es nuestra variable independiente.</a:t>
            </a:r>
            <a:endParaRPr sz="1300">
              <a:solidFill>
                <a:schemeClr val="lt1"/>
              </a:solidFill>
              <a:latin typeface="Roboto"/>
              <a:ea typeface="Roboto"/>
              <a:cs typeface="Roboto"/>
              <a:sym typeface="Roboto"/>
            </a:endParaRPr>
          </a:p>
        </p:txBody>
      </p:sp>
      <p:pic>
        <p:nvPicPr>
          <p:cNvPr id="95" name="Google Shape;95;p18"/>
          <p:cNvPicPr preferRelativeResize="0"/>
          <p:nvPr/>
        </p:nvPicPr>
        <p:blipFill>
          <a:blip r:embed="rId3">
            <a:alphaModFix/>
          </a:blip>
          <a:stretch>
            <a:fillRect/>
          </a:stretch>
        </p:blipFill>
        <p:spPr>
          <a:xfrm>
            <a:off x="167025" y="2342576"/>
            <a:ext cx="8809950" cy="2051774"/>
          </a:xfrm>
          <a:prstGeom prst="rect">
            <a:avLst/>
          </a:prstGeom>
          <a:noFill/>
          <a:ln>
            <a:noFill/>
          </a:ln>
        </p:spPr>
      </p:pic>
      <p:sp>
        <p:nvSpPr>
          <p:cNvPr id="96" name="Google Shape;96;p18"/>
          <p:cNvSpPr txBox="1"/>
          <p:nvPr>
            <p:ph type="ctrTitle"/>
          </p:nvPr>
        </p:nvSpPr>
        <p:spPr>
          <a:xfrm>
            <a:off x="512700" y="-177050"/>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600">
                <a:latin typeface="Arial"/>
                <a:ea typeface="Arial"/>
                <a:cs typeface="Arial"/>
                <a:sym typeface="Arial"/>
              </a:rPr>
              <a:t>Volumen de datos</a:t>
            </a:r>
            <a:endParaRPr sz="3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52400" y="1236150"/>
            <a:ext cx="8827402" cy="3754949"/>
          </a:xfrm>
          <a:prstGeom prst="rect">
            <a:avLst/>
          </a:prstGeom>
          <a:noFill/>
          <a:ln>
            <a:noFill/>
          </a:ln>
        </p:spPr>
      </p:pic>
      <p:sp>
        <p:nvSpPr>
          <p:cNvPr id="102" name="Google Shape;102;p19"/>
          <p:cNvSpPr txBox="1"/>
          <p:nvPr/>
        </p:nvSpPr>
        <p:spPr>
          <a:xfrm>
            <a:off x="76150" y="241525"/>
            <a:ext cx="8979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Roboto"/>
                <a:ea typeface="Roboto"/>
                <a:cs typeface="Roboto"/>
                <a:sym typeface="Roboto"/>
              </a:rPr>
              <a:t>Observemos este mapa de correlación. La variable que más correlación con el premio tiene, es el código de productor, pero es de 0,4, o sea tampoco es tan alta, por lo que tenemos un dataset con la suficiente variacion para poder analizar.</a:t>
            </a:r>
            <a:endParaRPr sz="1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512700" y="-106000"/>
            <a:ext cx="8118600" cy="86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600">
                <a:latin typeface="Arial"/>
                <a:ea typeface="Arial"/>
                <a:cs typeface="Arial"/>
                <a:sym typeface="Arial"/>
              </a:rPr>
              <a:t>Insights Finales</a:t>
            </a:r>
            <a:endParaRPr sz="3600">
              <a:latin typeface="Arial"/>
              <a:ea typeface="Arial"/>
              <a:cs typeface="Arial"/>
              <a:sym typeface="Arial"/>
            </a:endParaRPr>
          </a:p>
        </p:txBody>
      </p:sp>
      <p:sp>
        <p:nvSpPr>
          <p:cNvPr id="108" name="Google Shape;108;p20"/>
          <p:cNvSpPr txBox="1"/>
          <p:nvPr>
            <p:ph type="ctrTitle"/>
          </p:nvPr>
        </p:nvSpPr>
        <p:spPr>
          <a:xfrm>
            <a:off x="409375" y="610975"/>
            <a:ext cx="8118600" cy="862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1400">
                <a:solidFill>
                  <a:schemeClr val="lt1"/>
                </a:solidFill>
                <a:latin typeface="Roboto"/>
                <a:ea typeface="Roboto"/>
                <a:cs typeface="Roboto"/>
                <a:sym typeface="Roboto"/>
              </a:rPr>
              <a:t>A partir de lo observado </a:t>
            </a:r>
            <a:r>
              <a:rPr lang="es" sz="1400">
                <a:solidFill>
                  <a:schemeClr val="lt1"/>
                </a:solidFill>
                <a:latin typeface="Roboto"/>
                <a:ea typeface="Roboto"/>
                <a:cs typeface="Roboto"/>
                <a:sym typeface="Roboto"/>
              </a:rPr>
              <a:t>más</a:t>
            </a:r>
            <a:r>
              <a:rPr lang="es" sz="1400">
                <a:solidFill>
                  <a:schemeClr val="lt1"/>
                </a:solidFill>
                <a:latin typeface="Roboto"/>
                <a:ea typeface="Roboto"/>
                <a:cs typeface="Roboto"/>
                <a:sym typeface="Roboto"/>
              </a:rPr>
              <a:t> profundamente en el notebook podemos decir que:</a:t>
            </a:r>
            <a:endParaRPr sz="1700">
              <a:solidFill>
                <a:schemeClr val="lt1"/>
              </a:solidFill>
              <a:latin typeface="Roboto"/>
              <a:ea typeface="Roboto"/>
              <a:cs typeface="Roboto"/>
              <a:sym typeface="Roboto"/>
            </a:endParaRPr>
          </a:p>
        </p:txBody>
      </p:sp>
      <p:sp>
        <p:nvSpPr>
          <p:cNvPr id="109" name="Google Shape;109;p20"/>
          <p:cNvSpPr txBox="1"/>
          <p:nvPr/>
        </p:nvSpPr>
        <p:spPr>
          <a:xfrm>
            <a:off x="298375" y="1875525"/>
            <a:ext cx="8624700" cy="30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sz="1200">
                <a:solidFill>
                  <a:schemeClr val="lt1"/>
                </a:solidFill>
                <a:latin typeface="Roboto"/>
                <a:ea typeface="Roboto"/>
                <a:cs typeface="Roboto"/>
                <a:sym typeface="Roboto"/>
              </a:rPr>
              <a:t>Luego de este recorrido, vamos a realizar un modelo que pueda predecir el importe (premio) de una póliza a partir de estas variables que podemos considerar dependientes (en mayor o menor medida) de nuestro dataset.</a:t>
            </a:r>
            <a:endParaRPr sz="1200">
              <a:solidFill>
                <a:schemeClr val="lt1"/>
              </a:solidFill>
              <a:latin typeface="Roboto"/>
              <a:ea typeface="Roboto"/>
              <a:cs typeface="Roboto"/>
              <a:sym typeface="Roboto"/>
            </a:endParaRPr>
          </a:p>
          <a:p>
            <a:pPr indent="-304800" lvl="0" marL="457200" rtl="0" algn="l">
              <a:lnSpc>
                <a:spcPct val="115000"/>
              </a:lnSpc>
              <a:spcBef>
                <a:spcPts val="600"/>
              </a:spcBef>
              <a:spcAft>
                <a:spcPts val="0"/>
              </a:spcAft>
              <a:buClr>
                <a:schemeClr val="lt1"/>
              </a:buClr>
              <a:buSzPts val="1200"/>
              <a:buFont typeface="Roboto"/>
              <a:buChar char="●"/>
            </a:pPr>
            <a:r>
              <a:rPr lang="es" sz="1200">
                <a:solidFill>
                  <a:schemeClr val="lt1"/>
                </a:solidFill>
                <a:latin typeface="Roboto"/>
                <a:ea typeface="Roboto"/>
                <a:cs typeface="Roboto"/>
                <a:sym typeface="Roboto"/>
              </a:rPr>
              <a:t>PRODUCTO</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s" sz="1200">
                <a:solidFill>
                  <a:schemeClr val="lt1"/>
                </a:solidFill>
                <a:latin typeface="Roboto"/>
                <a:ea typeface="Roboto"/>
                <a:cs typeface="Roboto"/>
                <a:sym typeface="Roboto"/>
              </a:rPr>
              <a:t>CÓDIGO</a:t>
            </a:r>
            <a:r>
              <a:rPr lang="es" sz="1200">
                <a:solidFill>
                  <a:schemeClr val="lt1"/>
                </a:solidFill>
                <a:latin typeface="Roboto"/>
                <a:ea typeface="Roboto"/>
                <a:cs typeface="Roboto"/>
                <a:sym typeface="Roboto"/>
              </a:rPr>
              <a:t> DE PRODUCTOR</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s" sz="1200">
                <a:solidFill>
                  <a:schemeClr val="lt1"/>
                </a:solidFill>
                <a:latin typeface="Roboto"/>
                <a:ea typeface="Roboto"/>
                <a:cs typeface="Roboto"/>
                <a:sym typeface="Roboto"/>
              </a:rPr>
              <a:t>DURACIÓN</a:t>
            </a:r>
            <a:r>
              <a:rPr lang="es" sz="1200">
                <a:solidFill>
                  <a:schemeClr val="lt1"/>
                </a:solidFill>
                <a:latin typeface="Roboto"/>
                <a:ea typeface="Roboto"/>
                <a:cs typeface="Roboto"/>
                <a:sym typeface="Roboto"/>
              </a:rPr>
              <a:t> DE </a:t>
            </a:r>
            <a:r>
              <a:rPr lang="es" sz="1200">
                <a:solidFill>
                  <a:schemeClr val="lt1"/>
                </a:solidFill>
                <a:latin typeface="Roboto"/>
                <a:ea typeface="Roboto"/>
                <a:cs typeface="Roboto"/>
                <a:sym typeface="Roboto"/>
              </a:rPr>
              <a:t>PÓLIZA</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s" sz="1200">
                <a:solidFill>
                  <a:schemeClr val="lt1"/>
                </a:solidFill>
                <a:latin typeface="Roboto"/>
                <a:ea typeface="Roboto"/>
                <a:cs typeface="Roboto"/>
                <a:sym typeface="Roboto"/>
              </a:rPr>
              <a:t>MEDIO DE PAGO</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s" sz="1200">
                <a:solidFill>
                  <a:schemeClr val="lt1"/>
                </a:solidFill>
                <a:latin typeface="Roboto"/>
                <a:ea typeface="Roboto"/>
                <a:cs typeface="Roboto"/>
                <a:sym typeface="Roboto"/>
              </a:rPr>
              <a:t>CANTIDAD DE ASEGURADOS</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s" sz="1200">
                <a:solidFill>
                  <a:schemeClr val="lt1"/>
                </a:solidFill>
                <a:latin typeface="Roboto"/>
                <a:ea typeface="Roboto"/>
                <a:cs typeface="Roboto"/>
                <a:sym typeface="Roboto"/>
              </a:rPr>
              <a:t>SEXO</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s" sz="1200">
                <a:solidFill>
                  <a:schemeClr val="lt1"/>
                </a:solidFill>
                <a:latin typeface="Roboto"/>
                <a:ea typeface="Roboto"/>
                <a:cs typeface="Roboto"/>
                <a:sym typeface="Roboto"/>
              </a:rPr>
              <a:t>EDAD</a:t>
            </a:r>
            <a:endParaRPr sz="1200">
              <a:solidFill>
                <a:schemeClr val="lt1"/>
              </a:solidFill>
              <a:latin typeface="Roboto"/>
              <a:ea typeface="Roboto"/>
              <a:cs typeface="Roboto"/>
              <a:sym typeface="Roboto"/>
            </a:endParaRPr>
          </a:p>
          <a:p>
            <a:pPr indent="0" lvl="0" marL="0" rtl="0" algn="l">
              <a:lnSpc>
                <a:spcPct val="115000"/>
              </a:lnSpc>
              <a:spcBef>
                <a:spcPts val="600"/>
              </a:spcBef>
              <a:spcAft>
                <a:spcPts val="0"/>
              </a:spcAft>
              <a:buNone/>
            </a:pPr>
            <a:r>
              <a:rPr lang="es" sz="1200">
                <a:solidFill>
                  <a:schemeClr val="lt1"/>
                </a:solidFill>
                <a:latin typeface="Roboto"/>
                <a:ea typeface="Roboto"/>
                <a:cs typeface="Roboto"/>
                <a:sym typeface="Roboto"/>
              </a:rPr>
              <a:t>Efectivamente la edad y el sexo son factores claves, que se demuestran a lo largo de los gráficos realizados. Durante este camino, las variables que en un principio había considerado, se mantienen, pero logré sumar tres variables más, que hacen más potente al modelo. En definitiva, este análisis me permitió chequear que no poseo datos nulos en estas variables, sumé variables a mi modelo y poseo el dataset limpio y definitivo para mi modelo.</a:t>
            </a:r>
            <a:endParaRPr sz="1200">
              <a:solidFill>
                <a:schemeClr val="lt1"/>
              </a:solidFill>
              <a:latin typeface="Roboto"/>
              <a:ea typeface="Roboto"/>
              <a:cs typeface="Roboto"/>
              <a:sym typeface="Roboto"/>
            </a:endParaRPr>
          </a:p>
          <a:p>
            <a:pPr indent="-317500" lvl="0" marL="457200" rtl="0" algn="l">
              <a:spcBef>
                <a:spcPts val="500"/>
              </a:spcBef>
              <a:spcAft>
                <a:spcPts val="0"/>
              </a:spcAft>
              <a:buClr>
                <a:schemeClr val="lt1"/>
              </a:buClr>
              <a:buSzPts val="1400"/>
              <a:buFont typeface="Old Standard TT"/>
              <a:buChar char="-"/>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