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5" r:id="rId21"/>
    <p:sldId id="274" r:id="rId22"/>
    <p:sldId id="276" r:id="rId23"/>
    <p:sldId id="27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6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D1253-A0C0-4864-AB98-672F8C74A7CC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D8300-1394-4CA5-83C9-CD4FD432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D8300-1394-4CA5-83C9-CD4FD4326D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4CDF9DD-BA47-427A-86C4-01B6D7050DD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830AAA7-E8AC-4D0A-B777-B004249964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</a:t>
            </a:r>
            <a:r>
              <a:rPr lang="en-US" dirty="0" smtClean="0"/>
              <a:t>PROGRAMMING&lt;METHODS&gt;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MAJEED ALHASSAN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6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Second approach does not satisfy a major requirement of the utility </a:t>
            </a:r>
            <a:r>
              <a:rPr lang="en-US" dirty="0" smtClean="0"/>
              <a:t>method: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takes </a:t>
            </a:r>
            <a:r>
              <a:rPr lang="en-US" dirty="0">
                <a:solidFill>
                  <a:srgbClr val="00B050"/>
                </a:solidFill>
              </a:rPr>
              <a:t>an array and an item of the </a:t>
            </a:r>
            <a:r>
              <a:rPr lang="en-US" b="1" dirty="0">
                <a:solidFill>
                  <a:srgbClr val="00B050"/>
                </a:solidFill>
              </a:rPr>
              <a:t>array’s type </a:t>
            </a:r>
            <a:r>
              <a:rPr lang="en-US" dirty="0">
                <a:solidFill>
                  <a:srgbClr val="00B050"/>
                </a:solidFill>
              </a:rPr>
              <a:t>as inputs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Requirement&lt;s&gt; Not Satisfied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programming allows writing of algorithms that allows deduction of types at later times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viable Solution: Generic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programming allows writing of algorithms that allows deduction of types at later times</a:t>
            </a:r>
          </a:p>
          <a:p>
            <a:r>
              <a:rPr lang="en-US" dirty="0" smtClean="0"/>
              <a:t>Generic methods also known as parameterized methods lets us write codes that leave open the types to be used in such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viable Solution: Generic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programming allows writing of algorithms that allows deduction of types at later times.</a:t>
            </a:r>
          </a:p>
          <a:p>
            <a:r>
              <a:rPr lang="en-US" dirty="0" smtClean="0"/>
              <a:t>Generic methods also known as parameterized methods lets us write codes that leave open the types to be used in such methods</a:t>
            </a:r>
          </a:p>
          <a:p>
            <a:r>
              <a:rPr lang="en-US" dirty="0" smtClean="0"/>
              <a:t>Very useful when writing abstract /interface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viable Solution: Generic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programming allows writing of algorithms that allows deduction of types at later times.</a:t>
            </a:r>
          </a:p>
          <a:p>
            <a:r>
              <a:rPr lang="en-US" dirty="0" smtClean="0"/>
              <a:t>Generic methods also known as parameterized methods lets us write codes that leave open the types to be used in such methods</a:t>
            </a:r>
          </a:p>
          <a:p>
            <a:r>
              <a:rPr lang="en-US" dirty="0" smtClean="0"/>
              <a:t>Very useful when writing abstract /interface methods</a:t>
            </a:r>
          </a:p>
          <a:p>
            <a:r>
              <a:rPr lang="en-US" dirty="0" smtClean="0"/>
              <a:t>And in template/ framework patterns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viable Solution: Generic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2752345" cy="3447288"/>
          </a:xfrm>
        </p:spPr>
        <p:txBody>
          <a:bodyPr/>
          <a:lstStyle/>
          <a:p>
            <a:r>
              <a:rPr lang="en-US" dirty="0" smtClean="0"/>
              <a:t>Write a generic utility method to solve the problem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251" y="2402618"/>
            <a:ext cx="5917839" cy="4455381"/>
          </a:xfrm>
        </p:spPr>
      </p:pic>
    </p:spTree>
    <p:extLst>
      <p:ext uri="{BB962C8B-B14F-4D97-AF65-F5344CB8AC3E}">
        <p14:creationId xmlns:p14="http://schemas.microsoft.com/office/powerpoint/2010/main" val="38869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generic solves the problem of mixing different types in an array </a:t>
            </a:r>
          </a:p>
          <a:p>
            <a:r>
              <a:rPr lang="en-US" dirty="0" smtClean="0"/>
              <a:t>Allows us to use the method with arrays that hold different types</a:t>
            </a:r>
          </a:p>
          <a:p>
            <a:r>
              <a:rPr lang="en-US" dirty="0" smtClean="0"/>
              <a:t>But, still, does not enforce the type of item to check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persistent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fruits is not same as a list of an object that subclasses fruits </a:t>
            </a:r>
          </a:p>
          <a:p>
            <a:r>
              <a:rPr lang="en-US" dirty="0" smtClean="0"/>
              <a:t>Example, method </a:t>
            </a:r>
            <a:r>
              <a:rPr lang="en-US" dirty="0" err="1" smtClean="0"/>
              <a:t>renderAll</a:t>
            </a:r>
            <a:r>
              <a:rPr lang="en-US" dirty="0" smtClean="0"/>
              <a:t>(List&lt;fruits&gt;){} cannot be used with </a:t>
            </a:r>
            <a:r>
              <a:rPr lang="en-US" dirty="0" err="1" smtClean="0"/>
              <a:t>renderAll</a:t>
            </a:r>
            <a:r>
              <a:rPr lang="en-US" dirty="0" smtClean="0"/>
              <a:t>(oranges){} where  oranges is of type List&lt;oranges&gt;</a:t>
            </a:r>
          </a:p>
          <a:p>
            <a:r>
              <a:rPr lang="en-US" dirty="0" smtClean="0"/>
              <a:t>Hence wildcards:</a:t>
            </a:r>
            <a:r>
              <a:rPr lang="en-US" dirty="0"/>
              <a:t> </a:t>
            </a:r>
            <a:r>
              <a:rPr lang="en-US" dirty="0" err="1" smtClean="0"/>
              <a:t>renderAll</a:t>
            </a:r>
            <a:r>
              <a:rPr lang="en-US" dirty="0" smtClean="0"/>
              <a:t>(List&lt;? extends  fruits&gt;)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Wildcards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</a:t>
            </a:r>
            <a:r>
              <a:rPr lang="en-US" dirty="0" smtClean="0"/>
              <a:t>inor Detour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Wildcard lets us write methods that can work with collections of objects of various types; but:</a:t>
            </a:r>
          </a:p>
          <a:p>
            <a:r>
              <a:rPr lang="en-US" dirty="0" smtClean="0"/>
              <a:t>They do no provide mechanism to restrict what types we can use in class or method definition.</a:t>
            </a:r>
          </a:p>
          <a:p>
            <a:r>
              <a:rPr lang="en-US" dirty="0" smtClean="0"/>
              <a:t>Hence , bounded types.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been tasked with writing  a utility method: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takes </a:t>
            </a:r>
            <a:r>
              <a:rPr lang="en-US" dirty="0"/>
              <a:t>an array and an item of the </a:t>
            </a:r>
            <a:r>
              <a:rPr lang="en-US" b="1" dirty="0"/>
              <a:t>array’s type </a:t>
            </a:r>
            <a:r>
              <a:rPr lang="en-US" dirty="0"/>
              <a:t>as </a:t>
            </a:r>
            <a:r>
              <a:rPr lang="en-US" dirty="0" smtClean="0"/>
              <a:t>inputs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throws </a:t>
            </a:r>
            <a:r>
              <a:rPr lang="en-US" dirty="0" err="1"/>
              <a:t>IllegalArgumentException</a:t>
            </a:r>
            <a:r>
              <a:rPr lang="en-US" dirty="0"/>
              <a:t> if number of array items not  </a:t>
            </a:r>
            <a:r>
              <a:rPr lang="en-US" dirty="0" smtClean="0"/>
              <a:t>5</a:t>
            </a:r>
          </a:p>
          <a:p>
            <a:pPr>
              <a:buFont typeface="Arial" charset="0"/>
              <a:buChar char="•"/>
            </a:pPr>
            <a:r>
              <a:rPr lang="en-US" dirty="0"/>
              <a:t>returns a Boolean to indicate if array contains item or not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List&lt;? extends object&gt;: list of object or any of its subclasses</a:t>
            </a:r>
          </a:p>
          <a:p>
            <a:r>
              <a:rPr lang="en-US" dirty="0"/>
              <a:t>List&lt;? </a:t>
            </a:r>
            <a:r>
              <a:rPr lang="en-US" dirty="0" smtClean="0"/>
              <a:t>super object</a:t>
            </a:r>
            <a:r>
              <a:rPr lang="en-US" dirty="0"/>
              <a:t>&gt;: </a:t>
            </a:r>
            <a:r>
              <a:rPr lang="en-US" dirty="0" smtClean="0"/>
              <a:t>list of object </a:t>
            </a:r>
            <a:r>
              <a:rPr lang="en-US" dirty="0"/>
              <a:t>or any of its </a:t>
            </a:r>
            <a:r>
              <a:rPr lang="en-US" dirty="0" smtClean="0"/>
              <a:t>parents</a:t>
            </a:r>
          </a:p>
          <a:p>
            <a:r>
              <a:rPr lang="en-US" dirty="0" smtClean="0"/>
              <a:t>List&lt;?&gt;: list of any object. Same as </a:t>
            </a:r>
            <a:r>
              <a:rPr lang="en-US" dirty="0"/>
              <a:t>List</a:t>
            </a:r>
            <a:r>
              <a:rPr lang="en-US" dirty="0" smtClean="0"/>
              <a:t>&lt;? </a:t>
            </a:r>
            <a:r>
              <a:rPr lang="en-US" dirty="0"/>
              <a:t>e</a:t>
            </a:r>
            <a:r>
              <a:rPr lang="en-US" dirty="0" smtClean="0"/>
              <a:t>xtends object&gt;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Wildcard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Bounded types are just like wildcards, except , they are used directly as formal parameters in a method, class or interface</a:t>
            </a:r>
          </a:p>
          <a:p>
            <a:r>
              <a:rPr lang="en-US" dirty="0" smtClean="0"/>
              <a:t>Thus, they help provide restrictions for the type of arguments allowed in  a method call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Approach (Solution)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2752345" cy="3447288"/>
          </a:xfrm>
        </p:spPr>
        <p:txBody>
          <a:bodyPr/>
          <a:lstStyle/>
          <a:p>
            <a:r>
              <a:rPr lang="en-US" dirty="0" smtClean="0"/>
              <a:t>Write a generic utility method to solve the problem using the bounded type parameter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66" y="2337054"/>
            <a:ext cx="5985960" cy="4520946"/>
          </a:xfrm>
        </p:spPr>
      </p:pic>
    </p:spTree>
    <p:extLst>
      <p:ext uri="{BB962C8B-B14F-4D97-AF65-F5344CB8AC3E}">
        <p14:creationId xmlns:p14="http://schemas.microsoft.com/office/powerpoint/2010/main" val="9895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method in Java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8600" y="2133600"/>
            <a:ext cx="5334000" cy="50292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sz="quarter" idx="14"/>
          </p:nvPr>
        </p:nvSpPr>
        <p:spPr>
          <a:xfrm>
            <a:off x="5562600" y="2679192"/>
            <a:ext cx="2904744" cy="3447288"/>
          </a:xfrm>
        </p:spPr>
        <p:txBody>
          <a:bodyPr/>
          <a:lstStyle/>
          <a:p>
            <a:r>
              <a:rPr lang="en-US" dirty="0" smtClean="0"/>
              <a:t>A static method of collection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2067" y="2675467"/>
            <a:ext cx="7814733" cy="3450696"/>
          </a:xfrm>
        </p:spPr>
        <p:txBody>
          <a:bodyPr/>
          <a:lstStyle/>
          <a:p>
            <a:r>
              <a:rPr lang="en-US" dirty="0" smtClean="0"/>
              <a:t>Eck, J. David: </a:t>
            </a:r>
          </a:p>
          <a:p>
            <a:pPr marL="301943" lvl="1" indent="0">
              <a:buNone/>
            </a:pPr>
            <a:r>
              <a:rPr lang="en-US" b="1" dirty="0"/>
              <a:t>Introduction to Programming Using Java, Seventh </a:t>
            </a:r>
            <a:r>
              <a:rPr lang="en-US" b="1" dirty="0" smtClean="0"/>
              <a:t>Edition,</a:t>
            </a:r>
            <a:endParaRPr lang="en-US" b="1" dirty="0"/>
          </a:p>
          <a:p>
            <a:pPr marL="301943" lvl="1" indent="0">
              <a:buNone/>
            </a:pPr>
            <a:r>
              <a:rPr lang="en-US" dirty="0" smtClean="0"/>
              <a:t>Ch10</a:t>
            </a:r>
            <a:r>
              <a:rPr lang="en-US" smtClean="0"/>
              <a:t>, Section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285745" cy="3447288"/>
          </a:xfrm>
        </p:spPr>
        <p:txBody>
          <a:bodyPr/>
          <a:lstStyle/>
          <a:p>
            <a:r>
              <a:rPr lang="en-US" dirty="0" smtClean="0"/>
              <a:t>Write the utility method for arrays that hold string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679192"/>
            <a:ext cx="5486400" cy="3645408"/>
          </a:xfrm>
        </p:spPr>
      </p:pic>
    </p:spTree>
    <p:extLst>
      <p:ext uri="{BB962C8B-B14F-4D97-AF65-F5344CB8AC3E}">
        <p14:creationId xmlns:p14="http://schemas.microsoft.com/office/powerpoint/2010/main" val="40365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smtClean="0"/>
              <a:t>Approach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285745" cy="3447288"/>
          </a:xfrm>
        </p:spPr>
        <p:txBody>
          <a:bodyPr/>
          <a:lstStyle/>
          <a:p>
            <a:r>
              <a:rPr lang="en-US" dirty="0" smtClean="0"/>
              <a:t>Write the utility method for arrays that hold string</a:t>
            </a:r>
          </a:p>
          <a:p>
            <a:r>
              <a:rPr lang="en-US" dirty="0" smtClean="0"/>
              <a:t>And then a separate class for a array of Integers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22" y="2679192"/>
            <a:ext cx="5057421" cy="3569208"/>
          </a:xfrm>
        </p:spPr>
      </p:pic>
    </p:spTree>
    <p:extLst>
      <p:ext uri="{BB962C8B-B14F-4D97-AF65-F5344CB8AC3E}">
        <p14:creationId xmlns:p14="http://schemas.microsoft.com/office/powerpoint/2010/main" val="39472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Approach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285745" cy="3447288"/>
          </a:xfrm>
        </p:spPr>
        <p:txBody>
          <a:bodyPr>
            <a:normAutofit/>
          </a:bodyPr>
          <a:lstStyle/>
          <a:p>
            <a:r>
              <a:rPr lang="en-US" dirty="0" smtClean="0"/>
              <a:t>Write the utility method for arrays that hold string</a:t>
            </a:r>
          </a:p>
          <a:p>
            <a:r>
              <a:rPr lang="en-US" dirty="0" smtClean="0"/>
              <a:t>And then a separate class for a list of Integers</a:t>
            </a:r>
          </a:p>
          <a:p>
            <a:r>
              <a:rPr lang="en-US" dirty="0" smtClean="0"/>
              <a:t>And write one each for all other types….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 smtClean="0"/>
              <a:t>anObjectListContainsItem</a:t>
            </a:r>
            <a:r>
              <a:rPr lang="en-US" dirty="0" smtClean="0"/>
              <a:t>(</a:t>
            </a:r>
            <a:r>
              <a:rPr lang="en-US" dirty="0" err="1" smtClean="0"/>
              <a:t>IanObject</a:t>
            </a:r>
            <a:r>
              <a:rPr lang="en-US" dirty="0" smtClean="0"/>
              <a:t>[] </a:t>
            </a:r>
            <a:r>
              <a:rPr lang="en-US" dirty="0"/>
              <a:t>list, </a:t>
            </a:r>
            <a:r>
              <a:rPr lang="en-US" dirty="0" err="1" smtClean="0"/>
              <a:t>anObject</a:t>
            </a:r>
            <a:r>
              <a:rPr lang="en-US" dirty="0" smtClean="0"/>
              <a:t> </a:t>
            </a:r>
            <a:r>
              <a:rPr lang="en-US" dirty="0" err="1" smtClean="0"/>
              <a:t>itemToCheck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false;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747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main benefits of OOP is reuse and flexibility of our codes</a:t>
            </a:r>
          </a:p>
          <a:p>
            <a:r>
              <a:rPr lang="en-US" dirty="0" smtClean="0"/>
              <a:t>First approach runs counter to that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Reuse/Flexibility Defeated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285745" cy="3447288"/>
          </a:xfrm>
        </p:spPr>
        <p:txBody>
          <a:bodyPr/>
          <a:lstStyle/>
          <a:p>
            <a:r>
              <a:rPr lang="en-US" dirty="0" smtClean="0"/>
              <a:t>Write the utility method for arrays that hold objects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79192"/>
            <a:ext cx="5285974" cy="3721608"/>
          </a:xfrm>
        </p:spPr>
      </p:pic>
    </p:spTree>
    <p:extLst>
      <p:ext uri="{BB962C8B-B14F-4D97-AF65-F5344CB8AC3E}">
        <p14:creationId xmlns:p14="http://schemas.microsoft.com/office/powerpoint/2010/main" val="19703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Approach(Cont.)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285745" cy="3447288"/>
          </a:xfrm>
        </p:spPr>
        <p:txBody>
          <a:bodyPr/>
          <a:lstStyle/>
          <a:p>
            <a:r>
              <a:rPr lang="en-US" dirty="0" smtClean="0"/>
              <a:t>Write the utility method for arrays that hold objects</a:t>
            </a:r>
          </a:p>
          <a:p>
            <a:r>
              <a:rPr lang="en-US" dirty="0" smtClean="0"/>
              <a:t>Array can contain a mixture of types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79192"/>
            <a:ext cx="5285974" cy="3721608"/>
          </a:xfrm>
        </p:spPr>
      </p:pic>
    </p:spTree>
    <p:extLst>
      <p:ext uri="{BB962C8B-B14F-4D97-AF65-F5344CB8AC3E}">
        <p14:creationId xmlns:p14="http://schemas.microsoft.com/office/powerpoint/2010/main" val="4447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Approach(Cont.)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285745" cy="3447288"/>
          </a:xfrm>
        </p:spPr>
        <p:txBody>
          <a:bodyPr/>
          <a:lstStyle/>
          <a:p>
            <a:r>
              <a:rPr lang="en-US" dirty="0" smtClean="0"/>
              <a:t>Write the utility method for arrays that hold objects</a:t>
            </a:r>
          </a:p>
          <a:p>
            <a:r>
              <a:rPr lang="en-US" dirty="0" smtClean="0"/>
              <a:t>Array can contain a mixture of types</a:t>
            </a:r>
          </a:p>
          <a:p>
            <a:r>
              <a:rPr lang="en-US" dirty="0" smtClean="0"/>
              <a:t>Type to check may not match types in the list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79192"/>
            <a:ext cx="5285974" cy="3721608"/>
          </a:xfrm>
        </p:spPr>
      </p:pic>
    </p:spTree>
    <p:extLst>
      <p:ext uri="{BB962C8B-B14F-4D97-AF65-F5344CB8AC3E}">
        <p14:creationId xmlns:p14="http://schemas.microsoft.com/office/powerpoint/2010/main" val="15339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359</TotalTime>
  <Words>690</Words>
  <Application>Microsoft Office PowerPoint</Application>
  <PresentationFormat>On-screen Show (4:3)</PresentationFormat>
  <Paragraphs>81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Candara</vt:lpstr>
      <vt:lpstr>Symbol</vt:lpstr>
      <vt:lpstr>Waveform</vt:lpstr>
      <vt:lpstr>GENERIC PROGRAMMING&lt;METHODS&gt;</vt:lpstr>
      <vt:lpstr>SCENARIO</vt:lpstr>
      <vt:lpstr>First Approach</vt:lpstr>
      <vt:lpstr>First Approach (Cont.)</vt:lpstr>
      <vt:lpstr>First Approach (Cont.)</vt:lpstr>
      <vt:lpstr>Reuse/Flexibility Defeated</vt:lpstr>
      <vt:lpstr>Second Approach</vt:lpstr>
      <vt:lpstr>Second Approach(Cont.)</vt:lpstr>
      <vt:lpstr>Second Approach(Cont.)</vt:lpstr>
      <vt:lpstr>Requirement&lt;s&gt; Not Satisfied</vt:lpstr>
      <vt:lpstr>A viable Solution: Generic programming</vt:lpstr>
      <vt:lpstr>A viable Solution: Generic programming</vt:lpstr>
      <vt:lpstr>A viable Solution: Generic programming</vt:lpstr>
      <vt:lpstr>A viable Solution: Generic programming</vt:lpstr>
      <vt:lpstr>Generic Approach</vt:lpstr>
      <vt:lpstr>A persistent problem</vt:lpstr>
      <vt:lpstr>Wildcards</vt:lpstr>
      <vt:lpstr>A Minor Detour</vt:lpstr>
      <vt:lpstr>Wildcard (cont.)</vt:lpstr>
      <vt:lpstr>Wildcard Syntax</vt:lpstr>
      <vt:lpstr>Bounded Types</vt:lpstr>
      <vt:lpstr>Final Approach (Solution)</vt:lpstr>
      <vt:lpstr>A generic method in Java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METHODS&lt;WRITING&gt;</dc:title>
  <dc:creator>azsupport</dc:creator>
  <cp:lastModifiedBy>student</cp:lastModifiedBy>
  <cp:revision>30</cp:revision>
  <dcterms:created xsi:type="dcterms:W3CDTF">2016-10-21T16:15:10Z</dcterms:created>
  <dcterms:modified xsi:type="dcterms:W3CDTF">2016-10-21T23:21:25Z</dcterms:modified>
</cp:coreProperties>
</file>