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74" r:id="rId4"/>
    <p:sldId id="275" r:id="rId5"/>
    <p:sldId id="262" r:id="rId6"/>
    <p:sldId id="259" r:id="rId7"/>
    <p:sldId id="263" r:id="rId8"/>
    <p:sldId id="260" r:id="rId9"/>
    <p:sldId id="266" r:id="rId10"/>
    <p:sldId id="269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88AA"/>
    <a:srgbClr val="F4DDBE"/>
    <a:srgbClr val="2E7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06"/>
    <p:restoredTop sz="94789"/>
  </p:normalViewPr>
  <p:slideViewPr>
    <p:cSldViewPr snapToGrid="0" snapToObjects="1">
      <p:cViewPr varScale="1">
        <p:scale>
          <a:sx n="114" d="100"/>
          <a:sy n="114" d="100"/>
        </p:scale>
        <p:origin x="16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EDB7-56A8-2349-876A-7A08DF43D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4DA8C-B60D-A641-85FC-6D1D92C64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633A2-670C-FD48-947A-601332093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10982-FBCD-7E49-B28B-0D04459A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C0BA0-96A5-CC4E-9F5F-6DEB078B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6B54-A4FF-2242-8B1B-97DB0E53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695CD-C08C-1F4A-B410-937C31BE2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B18CB-DAED-224A-AA1F-139C3FBE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54392-47CF-9F4B-BBAA-3B4AF4D7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7AD35-736E-5248-90FC-94B57866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8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0BBF3-C26B-4C48-99A2-B58D18F34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B06C6-D6F3-2A4F-90F7-7B221D100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42B25-7B5E-A745-92AC-892C42E2C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D556F-EC4A-6342-AF39-7385E095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5E6EB-6823-0E40-BB5F-43B7B14A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4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C01A-4EEB-CE4D-8D1A-3B54AFF3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3E920-5A9C-584F-87F6-3CA406350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282CB-06AA-FA4A-8B5B-98B29D53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B07C5-900C-F045-93B1-0E85F21DB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691EF-35D8-0F4F-87E9-8F2EC955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8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02F8-44DD-2249-8D55-989C28BA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CF212-BABB-7644-8884-1DEDFBF04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B4136-A48B-3643-B3AA-205A66DD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EF5F0-1345-9744-B28C-12D1EF69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7041C-7F70-E547-8B73-F7EE42A08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9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3F70-DDF2-8649-A338-AF6B6557C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1ABB2-15E5-D94E-9B54-1CAA8BC21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F1FA1-998A-FB45-8C71-77C419384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E29E6-6811-9541-A8AA-4E5A4C255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3CE9E-5799-B548-B91D-46B3CBB8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1E61D-F1BF-3749-88BB-671FB890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0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17C6-F562-F445-8C1E-3E84AFE7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62938-068F-DF4F-AC60-839D1FD1F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A0C3F-D3BA-0B42-B15F-1AFC88DA0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81E4B-8B35-3649-AB9D-CC467EDBD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F2409B-2E19-0549-8FC7-862B02F83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DA84C1-6838-0149-8D75-EE094431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D7087F-4AD2-F34F-BE09-C591698A0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1AE99F-E8B3-324E-8F6C-EA26AEEF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7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D4CF-D5AB-0546-A2C3-E04FCAFE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793B5-80DF-3C4A-B735-234020F6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FF260-5343-0641-9BD4-9D72BED39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1FCC8-E360-7C4A-8BB1-B41FD96F2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1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3CD5B-3BB0-034B-8907-D12BDFE29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D32F7-F21C-9640-A476-86FE494E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033D9-5D99-604C-B7D1-2E7D5D54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7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E63A3-7C3B-DC46-9D94-7D81C5181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B47AC-FB37-FE46-9916-02D1D7459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63ABD-B245-A149-B474-F186EEBEC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0E60C-8269-4840-9D78-5ADA4297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72896-D520-CE4C-BE24-23846064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5CE77-638E-6E42-B0F8-4195E8FF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8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1B4D-8EFA-A046-8818-15E7F9B6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3F0BE4-D75C-244C-9730-35C38253F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6397B-7715-484B-A6D1-096C55A49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21AA2-CA7E-A64B-9318-698C19EF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8410A-0F9A-A24F-B0A5-CAA99A459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9E20B-EF31-4443-BEA5-2DCE5F88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5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63C8C-1885-E747-8A4C-4D23C3258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1F7F5-B9B5-5B42-A594-A91367EBF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A1ADB-0C3E-0D4D-BEEB-48565B7FB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4D100-F615-184E-A0AE-323F58089210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92001-327B-044F-9765-2EC2BDC20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D5C5B-8714-0A40-9AE6-1F777EC45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6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604007" y="1820411"/>
            <a:ext cx="4001549" cy="338076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243281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1ABC0-D1E7-F742-896A-6B71F1AC645C}"/>
              </a:ext>
            </a:extLst>
          </p:cNvPr>
          <p:cNvSpPr txBox="1"/>
          <p:nvPr/>
        </p:nvSpPr>
        <p:spPr>
          <a:xfrm>
            <a:off x="763398" y="2155970"/>
            <a:ext cx="433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Information of the Hospital (about us)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7298422" y="2181138"/>
            <a:ext cx="369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 of a Hospital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7143225" y="1806627"/>
            <a:ext cx="4001549" cy="338076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769140" y="356344"/>
            <a:ext cx="2189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Hospital Management System</a:t>
            </a:r>
          </a:p>
          <a:p>
            <a:r>
              <a:rPr lang="en-US" dirty="0" err="1">
                <a:solidFill>
                  <a:schemeClr val="accent5"/>
                </a:solidFill>
              </a:rPr>
              <a:t>Index.jsp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3D5B5A-A641-CB44-A02E-E1634756113D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5B9B6E5-0355-DD47-B2BF-92C95BA64132}"/>
              </a:ext>
            </a:extLst>
          </p:cNvPr>
          <p:cNvSpPr/>
          <p:nvPr/>
        </p:nvSpPr>
        <p:spPr>
          <a:xfrm>
            <a:off x="337157" y="2840390"/>
            <a:ext cx="2506055" cy="94579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index.jsp</a:t>
            </a:r>
            <a:r>
              <a:rPr lang="en-US" dirty="0"/>
              <a:t> created</a:t>
            </a:r>
          </a:p>
          <a:p>
            <a:pPr algn="ctr"/>
            <a:r>
              <a:rPr lang="en-US" dirty="0"/>
              <a:t>CSS and Content completed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062F1B-556F-274D-BE67-357B847DFAFA}"/>
              </a:ext>
            </a:extLst>
          </p:cNvPr>
          <p:cNvSpPr txBox="1"/>
          <p:nvPr/>
        </p:nvSpPr>
        <p:spPr>
          <a:xfrm>
            <a:off x="10334436" y="184857"/>
            <a:ext cx="1253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Register </a:t>
            </a:r>
            <a:r>
              <a:rPr lang="en-US" sz="1400" dirty="0">
                <a:solidFill>
                  <a:schemeClr val="accent5"/>
                </a:solidFill>
              </a:rPr>
              <a:t>(</a:t>
            </a:r>
            <a:r>
              <a:rPr lang="en-US" sz="1400" dirty="0" err="1">
                <a:solidFill>
                  <a:schemeClr val="accent5"/>
                </a:solidFill>
              </a:rPr>
              <a:t>url.Register</a:t>
            </a:r>
            <a:r>
              <a:rPr lang="en-US" sz="1400" dirty="0">
                <a:solidFill>
                  <a:schemeClr val="accent5"/>
                </a:solidFill>
              </a:rPr>
              <a:t>)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204E5-1B0D-BA4D-A558-DAAC666B669A}"/>
              </a:ext>
            </a:extLst>
          </p:cNvPr>
          <p:cNvSpPr txBox="1"/>
          <p:nvPr/>
        </p:nvSpPr>
        <p:spPr>
          <a:xfrm>
            <a:off x="9353922" y="191785"/>
            <a:ext cx="1073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Login </a:t>
            </a:r>
            <a:r>
              <a:rPr lang="en-US" sz="1400" dirty="0">
                <a:solidFill>
                  <a:schemeClr val="accent5"/>
                </a:solidFill>
              </a:rPr>
              <a:t>(</a:t>
            </a:r>
            <a:r>
              <a:rPr lang="en-US" sz="1400" dirty="0" err="1">
                <a:solidFill>
                  <a:schemeClr val="accent5"/>
                </a:solidFill>
              </a:rPr>
              <a:t>url.Login</a:t>
            </a:r>
            <a:r>
              <a:rPr lang="en-US" sz="1400" dirty="0">
                <a:solidFill>
                  <a:schemeClr val="accent5"/>
                </a:solidFill>
              </a:rPr>
              <a:t>)</a:t>
            </a:r>
            <a:endParaRPr lang="en-US" sz="1400" dirty="0"/>
          </a:p>
        </p:txBody>
      </p:sp>
      <p:pic>
        <p:nvPicPr>
          <p:cNvPr id="24" name="Graphic 23" descr="Shield Tick with solid fill">
            <a:extLst>
              <a:ext uri="{FF2B5EF4-FFF2-40B4-BE49-F238E27FC236}">
                <a16:creationId xmlns:a16="http://schemas.microsoft.com/office/drawing/2014/main" id="{1BC8F40A-7306-7A45-B04E-AD674A280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30053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22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2634144" y="1754144"/>
            <a:ext cx="7122252" cy="33295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207218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254167" y="5318891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6E7B0-7FC8-5A45-A350-6AFE042386A6}"/>
              </a:ext>
            </a:extLst>
          </p:cNvPr>
          <p:cNvSpPr txBox="1"/>
          <p:nvPr/>
        </p:nvSpPr>
        <p:spPr>
          <a:xfrm>
            <a:off x="10086014" y="1097523"/>
            <a:ext cx="2860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Hi, (Doctor name)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769140" y="356344"/>
            <a:ext cx="218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 Access</a:t>
            </a:r>
          </a:p>
          <a:p>
            <a:r>
              <a:rPr lang="en-US" dirty="0"/>
              <a:t>(</a:t>
            </a:r>
            <a:r>
              <a:rPr lang="en-US" dirty="0" err="1">
                <a:solidFill>
                  <a:schemeClr val="accent5"/>
                </a:solidFill>
              </a:rPr>
              <a:t>doctorAccess.jsp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A665A-C98A-B44A-8A44-D61414C70B12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7689EE-3C59-2445-89B7-7E7BC7106C27}"/>
              </a:ext>
            </a:extLst>
          </p:cNvPr>
          <p:cNvSpPr txBox="1"/>
          <p:nvPr/>
        </p:nvSpPr>
        <p:spPr>
          <a:xfrm>
            <a:off x="5036886" y="1770686"/>
            <a:ext cx="2764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Consultation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(</a:t>
            </a:r>
            <a:r>
              <a:rPr lang="en-US" sz="1200" dirty="0" err="1">
                <a:solidFill>
                  <a:schemeClr val="accent5"/>
                </a:solidFill>
              </a:rPr>
              <a:t>doctorAccess.jsp</a:t>
            </a:r>
            <a:r>
              <a:rPr lang="en-US" sz="1200" dirty="0">
                <a:solidFill>
                  <a:schemeClr val="accent5"/>
                </a:solidFill>
              </a:rPr>
              <a:t>)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FA3CFC-E9F0-1D4D-B22F-9E62711B9D7A}"/>
              </a:ext>
            </a:extLst>
          </p:cNvPr>
          <p:cNvSpPr txBox="1"/>
          <p:nvPr/>
        </p:nvSpPr>
        <p:spPr>
          <a:xfrm>
            <a:off x="5005955" y="2450888"/>
            <a:ext cx="227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Select Patient  </a:t>
            </a:r>
            <a:r>
              <a:rPr lang="en-US" sz="1200" dirty="0"/>
              <a:t>(dropdown displays patient record in table)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A802C5-ED52-3745-8A57-7A1ED52EC361}"/>
              </a:ext>
            </a:extLst>
          </p:cNvPr>
          <p:cNvSpPr txBox="1"/>
          <p:nvPr/>
        </p:nvSpPr>
        <p:spPr>
          <a:xfrm>
            <a:off x="9756396" y="2521194"/>
            <a:ext cx="2764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Historical Patient Record (list in descending order (date))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85AAAA-F39E-0C42-A2FA-A5DC7AE22FEA}"/>
              </a:ext>
            </a:extLst>
          </p:cNvPr>
          <p:cNvSpPr txBox="1"/>
          <p:nvPr/>
        </p:nvSpPr>
        <p:spPr>
          <a:xfrm>
            <a:off x="587228" y="834694"/>
            <a:ext cx="173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index.jsp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89CDF-A7EF-CE4B-B036-ACBEFDB2DDED}"/>
              </a:ext>
            </a:extLst>
          </p:cNvPr>
          <p:cNvSpPr txBox="1"/>
          <p:nvPr/>
        </p:nvSpPr>
        <p:spPr>
          <a:xfrm>
            <a:off x="3381812" y="1053263"/>
            <a:ext cx="296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Booking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bookings.jsp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16A298-3BEA-9B45-B29E-481CEAE303D9}"/>
              </a:ext>
            </a:extLst>
          </p:cNvPr>
          <p:cNvSpPr txBox="1"/>
          <p:nvPr/>
        </p:nvSpPr>
        <p:spPr>
          <a:xfrm>
            <a:off x="7108121" y="845256"/>
            <a:ext cx="2860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displayRecord.jsp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767DAD-AE8D-2C40-AB4E-7F0F706C80F7}"/>
              </a:ext>
            </a:extLst>
          </p:cNvPr>
          <p:cNvSpPr txBox="1"/>
          <p:nvPr/>
        </p:nvSpPr>
        <p:spPr>
          <a:xfrm>
            <a:off x="6006516" y="4613811"/>
            <a:ext cx="190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Save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953216-8D28-8C46-8C83-58B81436E432}"/>
              </a:ext>
            </a:extLst>
          </p:cNvPr>
          <p:cNvSpPr txBox="1"/>
          <p:nvPr/>
        </p:nvSpPr>
        <p:spPr>
          <a:xfrm>
            <a:off x="7388602" y="4619739"/>
            <a:ext cx="190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Cancel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8879453-DAFD-364B-BF32-3C5E5350F2E8}"/>
              </a:ext>
            </a:extLst>
          </p:cNvPr>
          <p:cNvSpPr/>
          <p:nvPr/>
        </p:nvSpPr>
        <p:spPr>
          <a:xfrm>
            <a:off x="1907573" y="252039"/>
            <a:ext cx="1624268" cy="56455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Created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22E056B-76E2-7F41-849B-C5A4F20A3582}"/>
              </a:ext>
            </a:extLst>
          </p:cNvPr>
          <p:cNvSpPr/>
          <p:nvPr/>
        </p:nvSpPr>
        <p:spPr>
          <a:xfrm>
            <a:off x="1824057" y="906603"/>
            <a:ext cx="1621021" cy="6015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 </a:t>
            </a:r>
            <a:r>
              <a:rPr lang="en-US" dirty="0" err="1"/>
              <a:t>DoctorServlet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A38BC2-5B41-9344-BAD5-7D561D3917F1}"/>
              </a:ext>
            </a:extLst>
          </p:cNvPr>
          <p:cNvSpPr txBox="1"/>
          <p:nvPr/>
        </p:nvSpPr>
        <p:spPr>
          <a:xfrm>
            <a:off x="10765572" y="223578"/>
            <a:ext cx="1073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 out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(</a:t>
            </a:r>
            <a:r>
              <a:rPr lang="en-US" sz="1400" dirty="0" err="1">
                <a:solidFill>
                  <a:schemeClr val="accent5"/>
                </a:solidFill>
              </a:rPr>
              <a:t>url.signout</a:t>
            </a:r>
            <a:r>
              <a:rPr lang="en-US" sz="1400" dirty="0">
                <a:solidFill>
                  <a:schemeClr val="accent5"/>
                </a:solidFill>
              </a:rPr>
              <a:t>)</a:t>
            </a:r>
            <a:endParaRPr lang="en-US" sz="1400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47E08B4-CC8D-474F-8D2A-8BF6D321CC20}"/>
              </a:ext>
            </a:extLst>
          </p:cNvPr>
          <p:cNvSpPr/>
          <p:nvPr/>
        </p:nvSpPr>
        <p:spPr>
          <a:xfrm>
            <a:off x="82931" y="3426428"/>
            <a:ext cx="2389445" cy="1377232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page title</a:t>
            </a:r>
          </a:p>
          <a:p>
            <a:pPr algn="ctr"/>
            <a:r>
              <a:rPr lang="en-US" dirty="0"/>
              <a:t>Change input form</a:t>
            </a:r>
          </a:p>
          <a:p>
            <a:pPr algn="ctr"/>
            <a:r>
              <a:rPr lang="en-US" dirty="0"/>
              <a:t>complete </a:t>
            </a:r>
            <a:r>
              <a:rPr lang="en-US" dirty="0" err="1"/>
              <a:t>DAccessServlet.java</a:t>
            </a:r>
            <a:endParaRPr lang="en-US" dirty="0"/>
          </a:p>
        </p:txBody>
      </p:sp>
      <p:pic>
        <p:nvPicPr>
          <p:cNvPr id="31" name="Graphic 30" descr="Construction Barricade with solid fill">
            <a:extLst>
              <a:ext uri="{FF2B5EF4-FFF2-40B4-BE49-F238E27FC236}">
                <a16:creationId xmlns:a16="http://schemas.microsoft.com/office/drawing/2014/main" id="{59B42CD6-6E01-914C-9E45-4D6D23ED0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0281" y="176893"/>
            <a:ext cx="914400" cy="914400"/>
          </a:xfrm>
          <a:prstGeom prst="rect">
            <a:avLst/>
          </a:prstGeom>
        </p:spPr>
      </p:pic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7C2B212-1C90-7047-9FD8-8FA23622BF02}"/>
              </a:ext>
            </a:extLst>
          </p:cNvPr>
          <p:cNvSpPr/>
          <p:nvPr/>
        </p:nvSpPr>
        <p:spPr>
          <a:xfrm>
            <a:off x="1" y="1857038"/>
            <a:ext cx="2555306" cy="13772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doctorAccess.jsp</a:t>
            </a:r>
            <a:r>
              <a:rPr lang="en-US" sz="1600" dirty="0"/>
              <a:t> Created</a:t>
            </a:r>
          </a:p>
          <a:p>
            <a:pPr algn="ctr"/>
            <a:r>
              <a:rPr lang="en-US" sz="1600" dirty="0" err="1"/>
              <a:t>Record.java</a:t>
            </a:r>
            <a:r>
              <a:rPr lang="en-US" sz="1600" dirty="0"/>
              <a:t> created</a:t>
            </a:r>
          </a:p>
          <a:p>
            <a:pPr algn="ctr"/>
            <a:r>
              <a:rPr lang="en-US" sz="1600" dirty="0" err="1"/>
              <a:t>ConsultationQuery.java</a:t>
            </a:r>
            <a:r>
              <a:rPr lang="en-US" sz="1600" dirty="0"/>
              <a:t> created</a:t>
            </a:r>
          </a:p>
        </p:txBody>
      </p:sp>
      <p:graphicFrame>
        <p:nvGraphicFramePr>
          <p:cNvPr id="36" name="Table 2">
            <a:extLst>
              <a:ext uri="{FF2B5EF4-FFF2-40B4-BE49-F238E27FC236}">
                <a16:creationId xmlns:a16="http://schemas.microsoft.com/office/drawing/2014/main" id="{F90B1501-0FF8-B141-8AB5-1ADEB1DB1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907728"/>
              </p:ext>
            </p:extLst>
          </p:nvPr>
        </p:nvGraphicFramePr>
        <p:xfrm>
          <a:off x="3434793" y="2910410"/>
          <a:ext cx="5162113" cy="8025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9791">
                  <a:extLst>
                    <a:ext uri="{9D8B030D-6E8A-4147-A177-3AD203B41FA5}">
                      <a16:colId xmlns:a16="http://schemas.microsoft.com/office/drawing/2014/main" val="484706619"/>
                    </a:ext>
                  </a:extLst>
                </a:gridCol>
                <a:gridCol w="1259791">
                  <a:extLst>
                    <a:ext uri="{9D8B030D-6E8A-4147-A177-3AD203B41FA5}">
                      <a16:colId xmlns:a16="http://schemas.microsoft.com/office/drawing/2014/main" val="82939911"/>
                    </a:ext>
                  </a:extLst>
                </a:gridCol>
                <a:gridCol w="1259791">
                  <a:extLst>
                    <a:ext uri="{9D8B030D-6E8A-4147-A177-3AD203B41FA5}">
                      <a16:colId xmlns:a16="http://schemas.microsoft.com/office/drawing/2014/main" val="930562621"/>
                    </a:ext>
                  </a:extLst>
                </a:gridCol>
                <a:gridCol w="1382740">
                  <a:extLst>
                    <a:ext uri="{9D8B030D-6E8A-4147-A177-3AD203B41FA5}">
                      <a16:colId xmlns:a16="http://schemas.microsoft.com/office/drawing/2014/main" val="2014208457"/>
                    </a:ext>
                  </a:extLst>
                </a:gridCol>
              </a:tblGrid>
              <a:tr h="225051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 of 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Problem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761114"/>
                  </a:ext>
                </a:extLst>
              </a:tr>
              <a:tr h="52824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643636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106F317-70FA-4F4C-87E7-B184F50DB146}"/>
              </a:ext>
            </a:extLst>
          </p:cNvPr>
          <p:cNvSpPr/>
          <p:nvPr/>
        </p:nvSpPr>
        <p:spPr>
          <a:xfrm>
            <a:off x="3424447" y="3791341"/>
            <a:ext cx="2554022" cy="6688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Prescribe Medicine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7FE78C-4D0A-B644-81B4-CAD0B5E96E9F}"/>
              </a:ext>
            </a:extLst>
          </p:cNvPr>
          <p:cNvSpPr/>
          <p:nvPr/>
        </p:nvSpPr>
        <p:spPr>
          <a:xfrm>
            <a:off x="5951430" y="3791341"/>
            <a:ext cx="2645476" cy="6688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Prescribe Test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E9779956-C330-B646-A7B4-6534E69B3058}"/>
              </a:ext>
            </a:extLst>
          </p:cNvPr>
          <p:cNvSpPr/>
          <p:nvPr/>
        </p:nvSpPr>
        <p:spPr>
          <a:xfrm>
            <a:off x="9825968" y="3981249"/>
            <a:ext cx="1830535" cy="1102479"/>
          </a:xfrm>
          <a:prstGeom prst="wedgeRoundRectCallout">
            <a:avLst>
              <a:gd name="adj1" fmla="val -169729"/>
              <a:gd name="adj2" fmla="val -110722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from patient booking (</a:t>
            </a:r>
            <a:r>
              <a:rPr lang="en-US" dirty="0" err="1"/>
              <a:t>record.java</a:t>
            </a:r>
            <a:r>
              <a:rPr lang="en-US" dirty="0"/>
              <a:t>)</a:t>
            </a:r>
          </a:p>
        </p:txBody>
      </p:sp>
      <p:sp>
        <p:nvSpPr>
          <p:cNvPr id="47" name="Rounded Rectangular Callout 46">
            <a:extLst>
              <a:ext uri="{FF2B5EF4-FFF2-40B4-BE49-F238E27FC236}">
                <a16:creationId xmlns:a16="http://schemas.microsoft.com/office/drawing/2014/main" id="{8267CA8B-E08F-2440-B349-9A19426F44EB}"/>
              </a:ext>
            </a:extLst>
          </p:cNvPr>
          <p:cNvSpPr/>
          <p:nvPr/>
        </p:nvSpPr>
        <p:spPr>
          <a:xfrm>
            <a:off x="2719707" y="5472817"/>
            <a:ext cx="1688810" cy="1102479"/>
          </a:xfrm>
          <a:prstGeom prst="wedgeRoundRectCallout">
            <a:avLst>
              <a:gd name="adj1" fmla="val 156851"/>
              <a:gd name="adj2" fmla="val -102946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 updates </a:t>
            </a:r>
            <a:r>
              <a:rPr lang="en-US" dirty="0" err="1"/>
              <a:t>record.java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53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2634143" y="1754144"/>
            <a:ext cx="8218913" cy="33295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207218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6096000" y="1929749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Records</a:t>
            </a:r>
          </a:p>
          <a:p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displayRecord.jsp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C63D9F-4ADE-254E-B387-9628DD1A8FA5}"/>
              </a:ext>
            </a:extLst>
          </p:cNvPr>
          <p:cNvSpPr txBox="1"/>
          <p:nvPr/>
        </p:nvSpPr>
        <p:spPr>
          <a:xfrm>
            <a:off x="587228" y="834694"/>
            <a:ext cx="173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index.jsp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0A51C1-9F6B-3F41-9D2B-B0303F935BEF}"/>
              </a:ext>
            </a:extLst>
          </p:cNvPr>
          <p:cNvSpPr txBox="1"/>
          <p:nvPr/>
        </p:nvSpPr>
        <p:spPr>
          <a:xfrm>
            <a:off x="3381812" y="1053263"/>
            <a:ext cx="296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Booking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bookings.jsp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EA809B-7174-2C4A-A2EB-C0B50945D8C9}"/>
              </a:ext>
            </a:extLst>
          </p:cNvPr>
          <p:cNvSpPr txBox="1"/>
          <p:nvPr/>
        </p:nvSpPr>
        <p:spPr>
          <a:xfrm>
            <a:off x="7108121" y="845256"/>
            <a:ext cx="2860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Records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displayRecord.jsp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530EC29-7FF5-BA4A-808F-7C6C38CE7950}"/>
              </a:ext>
            </a:extLst>
          </p:cNvPr>
          <p:cNvSpPr/>
          <p:nvPr/>
        </p:nvSpPr>
        <p:spPr>
          <a:xfrm>
            <a:off x="80395" y="1979588"/>
            <a:ext cx="2497520" cy="99338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displayRecord.jsp</a:t>
            </a:r>
            <a:r>
              <a:rPr lang="en-US" sz="1600" dirty="0"/>
              <a:t> created</a:t>
            </a:r>
          </a:p>
          <a:p>
            <a:pPr algn="ctr"/>
            <a:r>
              <a:rPr lang="en-US" sz="1600" dirty="0" err="1"/>
              <a:t>Record.java</a:t>
            </a:r>
            <a:r>
              <a:rPr lang="en-US" sz="1600" dirty="0"/>
              <a:t> created</a:t>
            </a:r>
          </a:p>
          <a:p>
            <a:pPr algn="ctr"/>
            <a:r>
              <a:rPr lang="en-US" sz="1600" dirty="0" err="1"/>
              <a:t>RecordQuery.java</a:t>
            </a:r>
            <a:r>
              <a:rPr lang="en-US" sz="1600" dirty="0"/>
              <a:t> created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C7382B-783D-B944-A257-7E6CAD79FC06}"/>
              </a:ext>
            </a:extLst>
          </p:cNvPr>
          <p:cNvSpPr txBox="1"/>
          <p:nvPr/>
        </p:nvSpPr>
        <p:spPr>
          <a:xfrm>
            <a:off x="10814807" y="921973"/>
            <a:ext cx="1073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 out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(</a:t>
            </a:r>
            <a:r>
              <a:rPr lang="en-US" sz="1400" dirty="0" err="1">
                <a:solidFill>
                  <a:schemeClr val="accent5"/>
                </a:solidFill>
              </a:rPr>
              <a:t>url.signout</a:t>
            </a:r>
            <a:r>
              <a:rPr lang="en-US" sz="1400" dirty="0">
                <a:solidFill>
                  <a:schemeClr val="accent5"/>
                </a:solidFill>
              </a:rPr>
              <a:t>)</a:t>
            </a:r>
            <a:endParaRPr lang="en-US" sz="1400" dirty="0"/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4F08C0C5-7185-4541-81F9-D97A90AE7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759251"/>
              </p:ext>
            </p:extLst>
          </p:nvPr>
        </p:nvGraphicFramePr>
        <p:xfrm>
          <a:off x="3381812" y="2675899"/>
          <a:ext cx="6586952" cy="22248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85059">
                  <a:extLst>
                    <a:ext uri="{9D8B030D-6E8A-4147-A177-3AD203B41FA5}">
                      <a16:colId xmlns:a16="http://schemas.microsoft.com/office/drawing/2014/main" val="4070653356"/>
                    </a:ext>
                  </a:extLst>
                </a:gridCol>
                <a:gridCol w="785059">
                  <a:extLst>
                    <a:ext uri="{9D8B030D-6E8A-4147-A177-3AD203B41FA5}">
                      <a16:colId xmlns:a16="http://schemas.microsoft.com/office/drawing/2014/main" val="484706619"/>
                    </a:ext>
                  </a:extLst>
                </a:gridCol>
                <a:gridCol w="785059">
                  <a:extLst>
                    <a:ext uri="{9D8B030D-6E8A-4147-A177-3AD203B41FA5}">
                      <a16:colId xmlns:a16="http://schemas.microsoft.com/office/drawing/2014/main" val="82939911"/>
                    </a:ext>
                  </a:extLst>
                </a:gridCol>
                <a:gridCol w="785059">
                  <a:extLst>
                    <a:ext uri="{9D8B030D-6E8A-4147-A177-3AD203B41FA5}">
                      <a16:colId xmlns:a16="http://schemas.microsoft.com/office/drawing/2014/main" val="930562621"/>
                    </a:ext>
                  </a:extLst>
                </a:gridCol>
                <a:gridCol w="861679">
                  <a:extLst>
                    <a:ext uri="{9D8B030D-6E8A-4147-A177-3AD203B41FA5}">
                      <a16:colId xmlns:a16="http://schemas.microsoft.com/office/drawing/2014/main" val="2014208457"/>
                    </a:ext>
                  </a:extLst>
                </a:gridCol>
                <a:gridCol w="861679">
                  <a:extLst>
                    <a:ext uri="{9D8B030D-6E8A-4147-A177-3AD203B41FA5}">
                      <a16:colId xmlns:a16="http://schemas.microsoft.com/office/drawing/2014/main" val="1376025209"/>
                    </a:ext>
                  </a:extLst>
                </a:gridCol>
                <a:gridCol w="861679">
                  <a:extLst>
                    <a:ext uri="{9D8B030D-6E8A-4147-A177-3AD203B41FA5}">
                      <a16:colId xmlns:a16="http://schemas.microsoft.com/office/drawing/2014/main" val="1612898172"/>
                    </a:ext>
                  </a:extLst>
                </a:gridCol>
                <a:gridCol w="861679">
                  <a:extLst>
                    <a:ext uri="{9D8B030D-6E8A-4147-A177-3AD203B41FA5}">
                      <a16:colId xmlns:a16="http://schemas.microsoft.com/office/drawing/2014/main" val="2707565655"/>
                    </a:ext>
                  </a:extLst>
                </a:gridCol>
              </a:tblGrid>
              <a:tr h="225051">
                <a:tc>
                  <a:txBody>
                    <a:bodyPr/>
                    <a:lstStyle/>
                    <a:p>
                      <a:r>
                        <a:rPr lang="en-US" sz="1200" dirty="0"/>
                        <a:t>Treat</a:t>
                      </a:r>
                    </a:p>
                    <a:p>
                      <a:r>
                        <a:rPr lang="en-US" sz="1200" dirty="0"/>
                        <a:t>(record #)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Patient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 of 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Medicine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761114"/>
                  </a:ext>
                </a:extLst>
              </a:tr>
              <a:tr h="528246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643636"/>
                  </a:ext>
                </a:extLst>
              </a:tr>
              <a:tr h="528246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266693"/>
                  </a:ext>
                </a:extLst>
              </a:tr>
              <a:tr h="528246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904803"/>
                  </a:ext>
                </a:extLst>
              </a:tr>
            </a:tbl>
          </a:graphicData>
        </a:graphic>
      </p:graphicFrame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2E2D3AA6-021C-A843-8264-B810E24B5FF8}"/>
              </a:ext>
            </a:extLst>
          </p:cNvPr>
          <p:cNvSpPr/>
          <p:nvPr/>
        </p:nvSpPr>
        <p:spPr>
          <a:xfrm>
            <a:off x="89532" y="5548303"/>
            <a:ext cx="4468436" cy="1102479"/>
          </a:xfrm>
          <a:prstGeom prst="wedgeRoundRectCallout">
            <a:avLst>
              <a:gd name="adj1" fmla="val 97896"/>
              <a:gd name="adj2" fmla="val -124978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populated from </a:t>
            </a:r>
            <a:r>
              <a:rPr lang="en-US" dirty="0" err="1"/>
              <a:t>patientaccess</a:t>
            </a:r>
            <a:r>
              <a:rPr lang="en-US" dirty="0"/>
              <a:t>(booking) and </a:t>
            </a:r>
            <a:r>
              <a:rPr lang="en-US" dirty="0" err="1"/>
              <a:t>doctoraccess</a:t>
            </a:r>
            <a:r>
              <a:rPr lang="en-US" dirty="0"/>
              <a:t>(consultation)</a:t>
            </a:r>
          </a:p>
        </p:txBody>
      </p:sp>
      <p:pic>
        <p:nvPicPr>
          <p:cNvPr id="17" name="Graphic 16" descr="Shield Tick with solid fill">
            <a:extLst>
              <a:ext uri="{FF2B5EF4-FFF2-40B4-BE49-F238E27FC236}">
                <a16:creationId xmlns:a16="http://schemas.microsoft.com/office/drawing/2014/main" id="{02EE0EDB-75F3-F74F-B256-FEB0C3710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97205" y="297297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77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2634144" y="1754144"/>
            <a:ext cx="7122252" cy="33295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207218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5242FB-1453-5E4A-B9AC-9E4ACD40FBE2}"/>
              </a:ext>
            </a:extLst>
          </p:cNvPr>
          <p:cNvSpPr txBox="1"/>
          <p:nvPr/>
        </p:nvSpPr>
        <p:spPr>
          <a:xfrm>
            <a:off x="4949504" y="3265047"/>
            <a:ext cx="2292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You have now signed out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5450246" y="2636024"/>
            <a:ext cx="89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Signout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A665A-C98A-B44A-8A44-D61414C70B12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CB1B51-4883-AD4B-9ED0-88A8A75B1338}"/>
              </a:ext>
            </a:extLst>
          </p:cNvPr>
          <p:cNvSpPr txBox="1"/>
          <p:nvPr/>
        </p:nvSpPr>
        <p:spPr>
          <a:xfrm>
            <a:off x="10507311" y="1053263"/>
            <a:ext cx="1073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 out </a:t>
            </a:r>
            <a:r>
              <a:rPr lang="en-US" sz="1400" dirty="0">
                <a:solidFill>
                  <a:schemeClr val="accent5"/>
                </a:solidFill>
              </a:rPr>
              <a:t>(button</a:t>
            </a:r>
            <a:r>
              <a:rPr lang="en-US" sz="1400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C63D9F-4ADE-254E-B387-9628DD1A8FA5}"/>
              </a:ext>
            </a:extLst>
          </p:cNvPr>
          <p:cNvSpPr txBox="1"/>
          <p:nvPr/>
        </p:nvSpPr>
        <p:spPr>
          <a:xfrm>
            <a:off x="587228" y="834694"/>
            <a:ext cx="173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index.jsp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0A51C1-9F6B-3F41-9D2B-B0303F935BEF}"/>
              </a:ext>
            </a:extLst>
          </p:cNvPr>
          <p:cNvSpPr txBox="1"/>
          <p:nvPr/>
        </p:nvSpPr>
        <p:spPr>
          <a:xfrm>
            <a:off x="3381812" y="1053263"/>
            <a:ext cx="296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Booking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bookings.jsp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EA809B-7174-2C4A-A2EB-C0B50945D8C9}"/>
              </a:ext>
            </a:extLst>
          </p:cNvPr>
          <p:cNvSpPr txBox="1"/>
          <p:nvPr/>
        </p:nvSpPr>
        <p:spPr>
          <a:xfrm>
            <a:off x="7108121" y="845256"/>
            <a:ext cx="2860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displayRecord.jsp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pic>
        <p:nvPicPr>
          <p:cNvPr id="23" name="Graphic 22" descr="Shield Tick with solid fill">
            <a:extLst>
              <a:ext uri="{FF2B5EF4-FFF2-40B4-BE49-F238E27FC236}">
                <a16:creationId xmlns:a16="http://schemas.microsoft.com/office/drawing/2014/main" id="{DBDEBA48-668E-164E-87D8-98EE54F5C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30053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0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4660083" y="2473122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719656" y="1609120"/>
            <a:ext cx="3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Registration Form </a:t>
            </a:r>
          </a:p>
          <a:p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preg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F66FF6-9688-F14C-A3A0-A2E5F5319C55}"/>
              </a:ext>
            </a:extLst>
          </p:cNvPr>
          <p:cNvSpPr txBox="1"/>
          <p:nvPr/>
        </p:nvSpPr>
        <p:spPr>
          <a:xfrm>
            <a:off x="6151926" y="2783841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Postcode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7C1F0F-6AA2-E744-B308-37DC8D85EFF6}"/>
              </a:ext>
            </a:extLst>
          </p:cNvPr>
          <p:cNvSpPr txBox="1"/>
          <p:nvPr/>
        </p:nvSpPr>
        <p:spPr>
          <a:xfrm>
            <a:off x="6055452" y="2473122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of Birth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D7B125-2B81-CB49-83E6-E47220CB05E7}"/>
              </a:ext>
            </a:extLst>
          </p:cNvPr>
          <p:cNvSpPr txBox="1"/>
          <p:nvPr/>
        </p:nvSpPr>
        <p:spPr>
          <a:xfrm>
            <a:off x="4660082" y="2792774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5EFAF5-9A8D-FB4F-BDB8-84E019352950}"/>
              </a:ext>
            </a:extLst>
          </p:cNvPr>
          <p:cNvSpPr txBox="1"/>
          <p:nvPr/>
        </p:nvSpPr>
        <p:spPr>
          <a:xfrm>
            <a:off x="4660081" y="3179976"/>
            <a:ext cx="149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 number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15EDB9-9F80-4C49-9743-25BDD1E44106}"/>
              </a:ext>
            </a:extLst>
          </p:cNvPr>
          <p:cNvSpPr txBox="1"/>
          <p:nvPr/>
        </p:nvSpPr>
        <p:spPr>
          <a:xfrm>
            <a:off x="6151926" y="3191088"/>
            <a:ext cx="149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2D112B-2E54-6446-8979-DE283D516A84}"/>
              </a:ext>
            </a:extLst>
          </p:cNvPr>
          <p:cNvSpPr txBox="1"/>
          <p:nvPr/>
        </p:nvSpPr>
        <p:spPr>
          <a:xfrm>
            <a:off x="6151925" y="3537918"/>
            <a:ext cx="149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 Password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0E859A-28A0-1F4A-A457-42E172A49F05}"/>
              </a:ext>
            </a:extLst>
          </p:cNvPr>
          <p:cNvSpPr txBox="1"/>
          <p:nvPr/>
        </p:nvSpPr>
        <p:spPr>
          <a:xfrm>
            <a:off x="4660081" y="4631405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1717F7-45A9-AC40-B063-715261DA0080}"/>
              </a:ext>
            </a:extLst>
          </p:cNvPr>
          <p:cNvSpPr txBox="1"/>
          <p:nvPr/>
        </p:nvSpPr>
        <p:spPr>
          <a:xfrm>
            <a:off x="6096000" y="4631405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 Form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9B70A1D-026B-414E-BD8B-271D0857CF97}"/>
              </a:ext>
            </a:extLst>
          </p:cNvPr>
          <p:cNvSpPr/>
          <p:nvPr/>
        </p:nvSpPr>
        <p:spPr>
          <a:xfrm>
            <a:off x="479570" y="1807295"/>
            <a:ext cx="2763693" cy="8644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Preg.jsp</a:t>
            </a:r>
            <a:r>
              <a:rPr lang="en-US" dirty="0"/>
              <a:t> created</a:t>
            </a:r>
          </a:p>
          <a:p>
            <a:pPr algn="ctr"/>
            <a:r>
              <a:rPr lang="en-US" dirty="0"/>
              <a:t>Input form created</a:t>
            </a:r>
          </a:p>
          <a:p>
            <a:pPr algn="ctr"/>
            <a:r>
              <a:rPr lang="en-US" dirty="0" err="1"/>
              <a:t>PregServlet.java</a:t>
            </a:r>
            <a:r>
              <a:rPr lang="en-US" dirty="0"/>
              <a:t> created</a:t>
            </a:r>
          </a:p>
        </p:txBody>
      </p:sp>
      <p:pic>
        <p:nvPicPr>
          <p:cNvPr id="4" name="Graphic 3" descr="Shield Tick with solid fill">
            <a:extLst>
              <a:ext uri="{FF2B5EF4-FFF2-40B4-BE49-F238E27FC236}">
                <a16:creationId xmlns:a16="http://schemas.microsoft.com/office/drawing/2014/main" id="{3246B3D6-86AF-C043-892F-C96A7341A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7575" y="2857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1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4884488" y="2832884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User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884487" y="1851038"/>
            <a:ext cx="1679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</a:t>
            </a:r>
          </a:p>
          <a:p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register.jsp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7C1F0F-6AA2-E744-B308-37DC8D85EFF6}"/>
              </a:ext>
            </a:extLst>
          </p:cNvPr>
          <p:cNvSpPr txBox="1"/>
          <p:nvPr/>
        </p:nvSpPr>
        <p:spPr>
          <a:xfrm>
            <a:off x="6186324" y="3362871"/>
            <a:ext cx="85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D7B125-2B81-CB49-83E6-E47220CB05E7}"/>
              </a:ext>
            </a:extLst>
          </p:cNvPr>
          <p:cNvSpPr txBox="1"/>
          <p:nvPr/>
        </p:nvSpPr>
        <p:spPr>
          <a:xfrm>
            <a:off x="4884489" y="3371335"/>
            <a:ext cx="856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0E859A-28A0-1F4A-A457-42E172A49F05}"/>
              </a:ext>
            </a:extLst>
          </p:cNvPr>
          <p:cNvSpPr txBox="1"/>
          <p:nvPr/>
        </p:nvSpPr>
        <p:spPr>
          <a:xfrm>
            <a:off x="4884487" y="3983441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9B70A1D-026B-414E-BD8B-271D0857CF97}"/>
              </a:ext>
            </a:extLst>
          </p:cNvPr>
          <p:cNvSpPr/>
          <p:nvPr/>
        </p:nvSpPr>
        <p:spPr>
          <a:xfrm>
            <a:off x="205430" y="1983580"/>
            <a:ext cx="2860646" cy="84930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register.jsp</a:t>
            </a:r>
            <a:r>
              <a:rPr lang="en-US" dirty="0"/>
              <a:t> created</a:t>
            </a:r>
          </a:p>
          <a:p>
            <a:pPr algn="ctr"/>
            <a:r>
              <a:rPr lang="en-US" dirty="0"/>
              <a:t>Input form created</a:t>
            </a:r>
          </a:p>
          <a:p>
            <a:pPr algn="ctr"/>
            <a:r>
              <a:rPr lang="en-US" dirty="0" err="1"/>
              <a:t>RegisterServlet.java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1000C72-256F-F341-A1E6-6332DFEC74BD}"/>
              </a:ext>
            </a:extLst>
          </p:cNvPr>
          <p:cNvSpPr/>
          <p:nvPr/>
        </p:nvSpPr>
        <p:spPr>
          <a:xfrm>
            <a:off x="5741367" y="3451013"/>
            <a:ext cx="217714" cy="216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679E44A-10A5-554F-AE3E-B5FA1341881B}"/>
              </a:ext>
            </a:extLst>
          </p:cNvPr>
          <p:cNvSpPr/>
          <p:nvPr/>
        </p:nvSpPr>
        <p:spPr>
          <a:xfrm>
            <a:off x="7087089" y="3439288"/>
            <a:ext cx="217714" cy="216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E077FC-5D2D-AF4A-8E96-8A5E65F8AAFB}"/>
              </a:ext>
            </a:extLst>
          </p:cNvPr>
          <p:cNvSpPr txBox="1"/>
          <p:nvPr/>
        </p:nvSpPr>
        <p:spPr>
          <a:xfrm>
            <a:off x="8777225" y="3377701"/>
            <a:ext cx="239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Redirects to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preg.jsp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551C8C-DD5C-9E40-8724-B82553AE9BDD}"/>
              </a:ext>
            </a:extLst>
          </p:cNvPr>
          <p:cNvSpPr txBox="1"/>
          <p:nvPr/>
        </p:nvSpPr>
        <p:spPr>
          <a:xfrm>
            <a:off x="1455489" y="3371335"/>
            <a:ext cx="286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Redirects to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dreg.jsp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197BA1-1D22-3D4E-94C3-84671D1C49A0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3635829" y="3556001"/>
            <a:ext cx="1248660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EA6CB32-6653-8D43-8A11-A4D6EE4908B8}"/>
              </a:ext>
            </a:extLst>
          </p:cNvPr>
          <p:cNvCxnSpPr>
            <a:cxnSpLocks/>
          </p:cNvCxnSpPr>
          <p:nvPr/>
        </p:nvCxnSpPr>
        <p:spPr>
          <a:xfrm>
            <a:off x="7394740" y="3556001"/>
            <a:ext cx="129206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Graphic 15" descr="Shield Tick with solid fill">
            <a:extLst>
              <a:ext uri="{FF2B5EF4-FFF2-40B4-BE49-F238E27FC236}">
                <a16:creationId xmlns:a16="http://schemas.microsoft.com/office/drawing/2014/main" id="{CD1C5219-F4D4-164E-94FC-C73E18ADB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7575" y="2857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3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4884488" y="2832884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User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884487" y="1851038"/>
            <a:ext cx="1679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  <a:p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login.jsp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7C1F0F-6AA2-E744-B308-37DC8D85EFF6}"/>
              </a:ext>
            </a:extLst>
          </p:cNvPr>
          <p:cNvSpPr txBox="1"/>
          <p:nvPr/>
        </p:nvSpPr>
        <p:spPr>
          <a:xfrm>
            <a:off x="6186324" y="3362871"/>
            <a:ext cx="85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D7B125-2B81-CB49-83E6-E47220CB05E7}"/>
              </a:ext>
            </a:extLst>
          </p:cNvPr>
          <p:cNvSpPr txBox="1"/>
          <p:nvPr/>
        </p:nvSpPr>
        <p:spPr>
          <a:xfrm>
            <a:off x="4884489" y="3371335"/>
            <a:ext cx="856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0E859A-28A0-1F4A-A457-42E172A49F05}"/>
              </a:ext>
            </a:extLst>
          </p:cNvPr>
          <p:cNvSpPr txBox="1"/>
          <p:nvPr/>
        </p:nvSpPr>
        <p:spPr>
          <a:xfrm>
            <a:off x="4884487" y="3983441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9B70A1D-026B-414E-BD8B-271D0857CF97}"/>
              </a:ext>
            </a:extLst>
          </p:cNvPr>
          <p:cNvSpPr/>
          <p:nvPr/>
        </p:nvSpPr>
        <p:spPr>
          <a:xfrm>
            <a:off x="205430" y="1983580"/>
            <a:ext cx="2860646" cy="84930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login.jsp</a:t>
            </a:r>
            <a:r>
              <a:rPr lang="en-US" dirty="0"/>
              <a:t> created</a:t>
            </a:r>
          </a:p>
          <a:p>
            <a:pPr algn="ctr"/>
            <a:r>
              <a:rPr lang="en-US" dirty="0"/>
              <a:t>Input form created</a:t>
            </a:r>
          </a:p>
          <a:p>
            <a:pPr algn="ctr"/>
            <a:r>
              <a:rPr lang="en-US" dirty="0" err="1"/>
              <a:t>LoginServlet.java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1000C72-256F-F341-A1E6-6332DFEC74BD}"/>
              </a:ext>
            </a:extLst>
          </p:cNvPr>
          <p:cNvSpPr/>
          <p:nvPr/>
        </p:nvSpPr>
        <p:spPr>
          <a:xfrm>
            <a:off x="5741367" y="3451013"/>
            <a:ext cx="217714" cy="216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679E44A-10A5-554F-AE3E-B5FA1341881B}"/>
              </a:ext>
            </a:extLst>
          </p:cNvPr>
          <p:cNvSpPr/>
          <p:nvPr/>
        </p:nvSpPr>
        <p:spPr>
          <a:xfrm>
            <a:off x="7087089" y="3439288"/>
            <a:ext cx="217714" cy="216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E077FC-5D2D-AF4A-8E96-8A5E65F8AAFB}"/>
              </a:ext>
            </a:extLst>
          </p:cNvPr>
          <p:cNvSpPr txBox="1"/>
          <p:nvPr/>
        </p:nvSpPr>
        <p:spPr>
          <a:xfrm>
            <a:off x="8777225" y="3377701"/>
            <a:ext cx="239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Redirects to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plog.jsp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551C8C-DD5C-9E40-8724-B82553AE9BDD}"/>
              </a:ext>
            </a:extLst>
          </p:cNvPr>
          <p:cNvSpPr txBox="1"/>
          <p:nvPr/>
        </p:nvSpPr>
        <p:spPr>
          <a:xfrm>
            <a:off x="1455489" y="3371335"/>
            <a:ext cx="286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Redirects to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dlog.jsp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197BA1-1D22-3D4E-94C3-84671D1C49A0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3635829" y="3556001"/>
            <a:ext cx="1248660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EA6CB32-6653-8D43-8A11-A4D6EE4908B8}"/>
              </a:ext>
            </a:extLst>
          </p:cNvPr>
          <p:cNvCxnSpPr>
            <a:cxnSpLocks/>
          </p:cNvCxnSpPr>
          <p:nvPr/>
        </p:nvCxnSpPr>
        <p:spPr>
          <a:xfrm>
            <a:off x="7394740" y="3556001"/>
            <a:ext cx="129206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Graphic 15" descr="Shield Tick with solid fill">
            <a:extLst>
              <a:ext uri="{FF2B5EF4-FFF2-40B4-BE49-F238E27FC236}">
                <a16:creationId xmlns:a16="http://schemas.microsoft.com/office/drawing/2014/main" id="{CD1C5219-F4D4-164E-94FC-C73E18ADB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7575" y="2857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05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5500280" y="3143980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5500280" y="2077448"/>
            <a:ext cx="2403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Login</a:t>
            </a:r>
          </a:p>
          <a:p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Plog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15EDB9-9F80-4C49-9743-25BDD1E44106}"/>
              </a:ext>
            </a:extLst>
          </p:cNvPr>
          <p:cNvSpPr txBox="1"/>
          <p:nvPr/>
        </p:nvSpPr>
        <p:spPr>
          <a:xfrm>
            <a:off x="5500280" y="3560762"/>
            <a:ext cx="149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FDE0C1-BE1C-694A-9960-25E962EC4680}"/>
              </a:ext>
            </a:extLst>
          </p:cNvPr>
          <p:cNvSpPr txBox="1"/>
          <p:nvPr/>
        </p:nvSpPr>
        <p:spPr>
          <a:xfrm>
            <a:off x="5500280" y="3949556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9385002-9D7E-E847-9649-04C758E51B57}"/>
              </a:ext>
            </a:extLst>
          </p:cNvPr>
          <p:cNvSpPr/>
          <p:nvPr/>
        </p:nvSpPr>
        <p:spPr>
          <a:xfrm>
            <a:off x="337158" y="1725765"/>
            <a:ext cx="2877530" cy="8745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plog.jsp</a:t>
            </a:r>
            <a:r>
              <a:rPr lang="en-US" dirty="0"/>
              <a:t> created</a:t>
            </a:r>
          </a:p>
          <a:p>
            <a:pPr algn="ctr"/>
            <a:r>
              <a:rPr lang="en-US" dirty="0"/>
              <a:t>Input form created</a:t>
            </a:r>
          </a:p>
          <a:p>
            <a:pPr algn="ctr"/>
            <a:r>
              <a:rPr lang="en-US" dirty="0" err="1"/>
              <a:t>PlogServlet.java</a:t>
            </a:r>
            <a:r>
              <a:rPr lang="en-US" dirty="0"/>
              <a:t> created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57DC47-7183-AF4F-87DB-7A8FDA582E7C}"/>
              </a:ext>
            </a:extLst>
          </p:cNvPr>
          <p:cNvSpPr txBox="1"/>
          <p:nvPr/>
        </p:nvSpPr>
        <p:spPr>
          <a:xfrm>
            <a:off x="7677121" y="3808544"/>
            <a:ext cx="2399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Redirects to </a:t>
            </a:r>
            <a:r>
              <a:rPr lang="en-US" dirty="0" err="1">
                <a:solidFill>
                  <a:schemeClr val="accent5"/>
                </a:solidFill>
              </a:rPr>
              <a:t>patientAccess.jsp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694F83-7762-A549-B992-C46FDCAB6052}"/>
              </a:ext>
            </a:extLst>
          </p:cNvPr>
          <p:cNvCxnSpPr>
            <a:cxnSpLocks/>
          </p:cNvCxnSpPr>
          <p:nvPr/>
        </p:nvCxnSpPr>
        <p:spPr>
          <a:xfrm>
            <a:off x="6294636" y="4131710"/>
            <a:ext cx="129206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Graphic 10" descr="Shield Tick with solid fill">
            <a:extLst>
              <a:ext uri="{FF2B5EF4-FFF2-40B4-BE49-F238E27FC236}">
                <a16:creationId xmlns:a16="http://schemas.microsoft.com/office/drawing/2014/main" id="{95173F6F-9727-6F45-BDFE-FD36780F7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7575" y="2857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55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4179115" y="2296612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704674" y="1563365"/>
            <a:ext cx="2762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Registration form Doctor </a:t>
            </a:r>
            <a:r>
              <a:rPr lang="en-US" dirty="0">
                <a:solidFill>
                  <a:schemeClr val="accent5"/>
                </a:solidFill>
              </a:rPr>
              <a:t>(dreg)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F66FF6-9688-F14C-A3A0-A2E5F5319C55}"/>
              </a:ext>
            </a:extLst>
          </p:cNvPr>
          <p:cNvSpPr txBox="1"/>
          <p:nvPr/>
        </p:nvSpPr>
        <p:spPr>
          <a:xfrm>
            <a:off x="8785768" y="2278805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Degree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7C1F0F-6AA2-E744-B308-37DC8D85EFF6}"/>
              </a:ext>
            </a:extLst>
          </p:cNvPr>
          <p:cNvSpPr txBox="1"/>
          <p:nvPr/>
        </p:nvSpPr>
        <p:spPr>
          <a:xfrm>
            <a:off x="5615032" y="2296612"/>
            <a:ext cx="139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 Number</a:t>
            </a:r>
          </a:p>
          <a:p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docid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D7B125-2B81-CB49-83E6-E47220CB05E7}"/>
              </a:ext>
            </a:extLst>
          </p:cNvPr>
          <p:cNvSpPr txBox="1"/>
          <p:nvPr/>
        </p:nvSpPr>
        <p:spPr>
          <a:xfrm>
            <a:off x="7390399" y="2302741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5EFAF5-9A8D-FB4F-BDB8-84E019352950}"/>
              </a:ext>
            </a:extLst>
          </p:cNvPr>
          <p:cNvSpPr txBox="1"/>
          <p:nvPr/>
        </p:nvSpPr>
        <p:spPr>
          <a:xfrm>
            <a:off x="4179113" y="3003466"/>
            <a:ext cx="149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 number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15EDB9-9F80-4C49-9743-25BDD1E44106}"/>
              </a:ext>
            </a:extLst>
          </p:cNvPr>
          <p:cNvSpPr txBox="1"/>
          <p:nvPr/>
        </p:nvSpPr>
        <p:spPr>
          <a:xfrm>
            <a:off x="7293923" y="3047439"/>
            <a:ext cx="149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  <a:p>
            <a:r>
              <a:rPr lang="en-US" dirty="0">
                <a:solidFill>
                  <a:schemeClr val="accent5"/>
                </a:solidFill>
              </a:rPr>
              <a:t>(password)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2FA334-5015-B643-AE0D-B3BD6EAB3E14}"/>
              </a:ext>
            </a:extLst>
          </p:cNvPr>
          <p:cNvSpPr txBox="1"/>
          <p:nvPr/>
        </p:nvSpPr>
        <p:spPr>
          <a:xfrm>
            <a:off x="5670958" y="3095799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648C3C-2930-4A41-98CC-A51D8EC07A6F}"/>
              </a:ext>
            </a:extLst>
          </p:cNvPr>
          <p:cNvSpPr txBox="1"/>
          <p:nvPr/>
        </p:nvSpPr>
        <p:spPr>
          <a:xfrm>
            <a:off x="8785768" y="3061406"/>
            <a:ext cx="1936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 Password</a:t>
            </a:r>
          </a:p>
          <a:p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cpassword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3B2A10-CA1F-CD46-AF9C-5DFE17751BDB}"/>
              </a:ext>
            </a:extLst>
          </p:cNvPr>
          <p:cNvSpPr txBox="1"/>
          <p:nvPr/>
        </p:nvSpPr>
        <p:spPr>
          <a:xfrm>
            <a:off x="4179116" y="3921978"/>
            <a:ext cx="65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FEA6E7-6A11-D548-A117-0F0EE3A5492C}"/>
              </a:ext>
            </a:extLst>
          </p:cNvPr>
          <p:cNvSpPr txBox="1"/>
          <p:nvPr/>
        </p:nvSpPr>
        <p:spPr>
          <a:xfrm>
            <a:off x="5574484" y="3921978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 Form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E5CA872-7C1A-D34E-879B-53B2E3ADD914}"/>
              </a:ext>
            </a:extLst>
          </p:cNvPr>
          <p:cNvSpPr/>
          <p:nvPr/>
        </p:nvSpPr>
        <p:spPr>
          <a:xfrm>
            <a:off x="1149292" y="1602915"/>
            <a:ext cx="2399451" cy="17485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dreg.jsp</a:t>
            </a:r>
            <a:r>
              <a:rPr lang="en-US" sz="1600" dirty="0"/>
              <a:t> created</a:t>
            </a:r>
          </a:p>
          <a:p>
            <a:pPr algn="ctr"/>
            <a:r>
              <a:rPr lang="en-US" sz="1600" dirty="0" err="1"/>
              <a:t>DregServlet.jsp</a:t>
            </a:r>
            <a:r>
              <a:rPr lang="en-US" sz="1600" dirty="0"/>
              <a:t> created</a:t>
            </a:r>
          </a:p>
          <a:p>
            <a:pPr algn="ctr"/>
            <a:r>
              <a:rPr lang="en-US" sz="1600" dirty="0" err="1"/>
              <a:t>MyConnection</a:t>
            </a:r>
            <a:r>
              <a:rPr lang="en-US" sz="1600" dirty="0"/>
              <a:t> created</a:t>
            </a:r>
          </a:p>
          <a:p>
            <a:pPr algn="ctr"/>
            <a:r>
              <a:rPr lang="en-US" sz="1600" dirty="0" err="1"/>
              <a:t>DoctorQuery.jsp</a:t>
            </a:r>
            <a:r>
              <a:rPr lang="en-US" sz="1600" dirty="0"/>
              <a:t> created</a:t>
            </a:r>
          </a:p>
          <a:p>
            <a:pPr algn="ctr"/>
            <a:r>
              <a:rPr lang="en-US" sz="1600" dirty="0" err="1"/>
              <a:t>doctor.jsp</a:t>
            </a:r>
            <a:r>
              <a:rPr lang="en-US" sz="1600" dirty="0"/>
              <a:t> created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A77B0B-EF18-2B47-88EC-D02F15A6D52F}"/>
              </a:ext>
            </a:extLst>
          </p:cNvPr>
          <p:cNvSpPr txBox="1"/>
          <p:nvPr/>
        </p:nvSpPr>
        <p:spPr>
          <a:xfrm>
            <a:off x="1149292" y="4467248"/>
            <a:ext cx="286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Redirects to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dlog.jsp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345532B6-66C4-E740-A933-311E640504DE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3702815" y="3886873"/>
            <a:ext cx="400433" cy="1209307"/>
          </a:xfrm>
          <a:prstGeom prst="bentConnector2">
            <a:avLst/>
          </a:prstGeom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7" name="Graphic 26" descr="Shield Tick with solid fill">
            <a:extLst>
              <a:ext uri="{FF2B5EF4-FFF2-40B4-BE49-F238E27FC236}">
                <a16:creationId xmlns:a16="http://schemas.microsoft.com/office/drawing/2014/main" id="{668F782B-9CD9-5B4B-94A4-2AD40D5EB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7575" y="2857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17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D78E20-B6F4-934A-87D5-C3BE6CF3CA60}"/>
              </a:ext>
            </a:extLst>
          </p:cNvPr>
          <p:cNvSpPr txBox="1"/>
          <p:nvPr/>
        </p:nvSpPr>
        <p:spPr>
          <a:xfrm>
            <a:off x="5439612" y="2107211"/>
            <a:ext cx="3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 Login</a:t>
            </a:r>
          </a:p>
          <a:p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dlog.jsp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CC5D51-985D-4A44-82AC-426EC39A78B9}"/>
              </a:ext>
            </a:extLst>
          </p:cNvPr>
          <p:cNvSpPr txBox="1"/>
          <p:nvPr/>
        </p:nvSpPr>
        <p:spPr>
          <a:xfrm>
            <a:off x="5479357" y="3146754"/>
            <a:ext cx="219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 ID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docid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0E600D-E02E-7245-AF32-D7A76D212E33}"/>
              </a:ext>
            </a:extLst>
          </p:cNvPr>
          <p:cNvSpPr txBox="1"/>
          <p:nvPr/>
        </p:nvSpPr>
        <p:spPr>
          <a:xfrm>
            <a:off x="5500280" y="3560762"/>
            <a:ext cx="149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56CE85-F52F-3340-A57A-8E67DEF82D84}"/>
              </a:ext>
            </a:extLst>
          </p:cNvPr>
          <p:cNvSpPr txBox="1"/>
          <p:nvPr/>
        </p:nvSpPr>
        <p:spPr>
          <a:xfrm>
            <a:off x="5500280" y="3949556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22C198-8901-E94B-B819-4E2F70B3EBCC}"/>
              </a:ext>
            </a:extLst>
          </p:cNvPr>
          <p:cNvSpPr txBox="1"/>
          <p:nvPr/>
        </p:nvSpPr>
        <p:spPr>
          <a:xfrm>
            <a:off x="7677121" y="3808544"/>
            <a:ext cx="2399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Redirects to </a:t>
            </a:r>
            <a:r>
              <a:rPr lang="en-US" dirty="0" err="1">
                <a:solidFill>
                  <a:schemeClr val="accent5"/>
                </a:solidFill>
              </a:rPr>
              <a:t>DoctorAccess.jsp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84E8A5-0BF9-B04B-98E7-3FC005596C4D}"/>
              </a:ext>
            </a:extLst>
          </p:cNvPr>
          <p:cNvCxnSpPr>
            <a:cxnSpLocks/>
          </p:cNvCxnSpPr>
          <p:nvPr/>
        </p:nvCxnSpPr>
        <p:spPr>
          <a:xfrm>
            <a:off x="6294636" y="4131710"/>
            <a:ext cx="129206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6204D97-1CDD-5E43-B41E-76FF633CB37C}"/>
              </a:ext>
            </a:extLst>
          </p:cNvPr>
          <p:cNvSpPr/>
          <p:nvPr/>
        </p:nvSpPr>
        <p:spPr>
          <a:xfrm>
            <a:off x="125427" y="1828901"/>
            <a:ext cx="2389445" cy="7215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dlog.jsp</a:t>
            </a:r>
            <a:r>
              <a:rPr lang="en-US" sz="1600" dirty="0"/>
              <a:t> Created</a:t>
            </a:r>
          </a:p>
          <a:p>
            <a:pPr algn="ctr"/>
            <a:r>
              <a:rPr lang="en-US" sz="1600" dirty="0"/>
              <a:t>Input form created</a:t>
            </a:r>
          </a:p>
          <a:p>
            <a:pPr algn="ctr"/>
            <a:r>
              <a:rPr lang="en-US" sz="1600" dirty="0" err="1"/>
              <a:t>DlogServlet.java</a:t>
            </a:r>
            <a:r>
              <a:rPr lang="en-US" sz="1600" dirty="0"/>
              <a:t> created</a:t>
            </a:r>
          </a:p>
        </p:txBody>
      </p:sp>
      <p:pic>
        <p:nvPicPr>
          <p:cNvPr id="11" name="Graphic 10" descr="Shield Tick with solid fill">
            <a:extLst>
              <a:ext uri="{FF2B5EF4-FFF2-40B4-BE49-F238E27FC236}">
                <a16:creationId xmlns:a16="http://schemas.microsoft.com/office/drawing/2014/main" id="{1FDC78FB-62C4-144C-BCD6-F1DCBFBF9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7575" y="2857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7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2634144" y="1754144"/>
            <a:ext cx="7122252" cy="33295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64715" y="258935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6E7B0-7FC8-5A45-A350-6AFE042386A6}"/>
              </a:ext>
            </a:extLst>
          </p:cNvPr>
          <p:cNvSpPr txBox="1"/>
          <p:nvPr/>
        </p:nvSpPr>
        <p:spPr>
          <a:xfrm>
            <a:off x="9968767" y="1137632"/>
            <a:ext cx="2860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Hi, (patient name)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587228" y="834694"/>
            <a:ext cx="173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index.jsp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5029566" y="1857038"/>
            <a:ext cx="2688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Appointment Bookings</a:t>
            </a:r>
          </a:p>
          <a:p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patientAccess.jsp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E9F10F-C850-0B40-ADEF-4FB1BB68B7A2}"/>
              </a:ext>
            </a:extLst>
          </p:cNvPr>
          <p:cNvSpPr txBox="1"/>
          <p:nvPr/>
        </p:nvSpPr>
        <p:spPr>
          <a:xfrm>
            <a:off x="3381812" y="1053263"/>
            <a:ext cx="296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Booking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bookings.jsp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A665A-C98A-B44A-8A44-D61414C70B12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7689EE-3C59-2445-89B7-7E7BC7106C27}"/>
              </a:ext>
            </a:extLst>
          </p:cNvPr>
          <p:cNvSpPr txBox="1"/>
          <p:nvPr/>
        </p:nvSpPr>
        <p:spPr>
          <a:xfrm>
            <a:off x="5209841" y="2975606"/>
            <a:ext cx="1572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Date of Birth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7232E0-FEEC-D142-B64A-BEAAED46A0D3}"/>
              </a:ext>
            </a:extLst>
          </p:cNvPr>
          <p:cNvSpPr txBox="1"/>
          <p:nvPr/>
        </p:nvSpPr>
        <p:spPr>
          <a:xfrm>
            <a:off x="5182356" y="3849616"/>
            <a:ext cx="1572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Select doctor </a:t>
            </a:r>
            <a:r>
              <a:rPr lang="en-US" sz="1400" dirty="0"/>
              <a:t>- dropdown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10F3D3-03EA-A746-8500-CA622E5CAC69}"/>
              </a:ext>
            </a:extLst>
          </p:cNvPr>
          <p:cNvSpPr txBox="1"/>
          <p:nvPr/>
        </p:nvSpPr>
        <p:spPr>
          <a:xfrm>
            <a:off x="5182355" y="3584194"/>
            <a:ext cx="1572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Problem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C432AD-33FD-344C-A624-A462B6AC87FB}"/>
              </a:ext>
            </a:extLst>
          </p:cNvPr>
          <p:cNvSpPr txBox="1"/>
          <p:nvPr/>
        </p:nvSpPr>
        <p:spPr>
          <a:xfrm>
            <a:off x="4833410" y="4550201"/>
            <a:ext cx="204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25D049-2947-0045-BEF4-4ACD313D6965}"/>
              </a:ext>
            </a:extLst>
          </p:cNvPr>
          <p:cNvSpPr txBox="1"/>
          <p:nvPr/>
        </p:nvSpPr>
        <p:spPr>
          <a:xfrm>
            <a:off x="5640445" y="4570150"/>
            <a:ext cx="101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627E93-0795-4049-92FC-32AB5BAA21E6}"/>
              </a:ext>
            </a:extLst>
          </p:cNvPr>
          <p:cNvSpPr txBox="1"/>
          <p:nvPr/>
        </p:nvSpPr>
        <p:spPr>
          <a:xfrm>
            <a:off x="7108121" y="845256"/>
            <a:ext cx="2860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displayRecord.jsp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755557-3838-3047-964E-3F06034A40A5}"/>
              </a:ext>
            </a:extLst>
          </p:cNvPr>
          <p:cNvSpPr txBox="1"/>
          <p:nvPr/>
        </p:nvSpPr>
        <p:spPr>
          <a:xfrm>
            <a:off x="5270287" y="2746255"/>
            <a:ext cx="87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Phone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EE5F47A-7997-E344-9E49-CF9665371C6B}"/>
              </a:ext>
            </a:extLst>
          </p:cNvPr>
          <p:cNvSpPr/>
          <p:nvPr/>
        </p:nvSpPr>
        <p:spPr>
          <a:xfrm>
            <a:off x="1" y="1857038"/>
            <a:ext cx="2555306" cy="13772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patientAccess.jsp</a:t>
            </a:r>
            <a:r>
              <a:rPr lang="en-US" sz="1600" dirty="0"/>
              <a:t> Created</a:t>
            </a:r>
          </a:p>
          <a:p>
            <a:pPr algn="ctr"/>
            <a:r>
              <a:rPr lang="en-US" sz="1600" dirty="0" err="1"/>
              <a:t>Patient.java</a:t>
            </a:r>
            <a:r>
              <a:rPr lang="en-US" sz="1600" dirty="0"/>
              <a:t> created</a:t>
            </a:r>
          </a:p>
          <a:p>
            <a:pPr algn="ctr"/>
            <a:r>
              <a:rPr lang="en-US" sz="1600" dirty="0" err="1"/>
              <a:t>PatientQuery.java</a:t>
            </a:r>
            <a:r>
              <a:rPr lang="en-US" sz="1600" dirty="0"/>
              <a:t> created</a:t>
            </a:r>
          </a:p>
          <a:p>
            <a:pPr algn="ctr"/>
            <a:r>
              <a:rPr lang="en-US" sz="1600" dirty="0"/>
              <a:t>Input form created</a:t>
            </a:r>
          </a:p>
          <a:p>
            <a:pPr algn="ctr"/>
            <a:r>
              <a:rPr lang="en-US" sz="1600" dirty="0" err="1"/>
              <a:t>Record.java</a:t>
            </a:r>
            <a:r>
              <a:rPr lang="en-US" sz="1600" dirty="0"/>
              <a:t> created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73F0A8-A360-0845-AC8B-3FA164596CD2}"/>
              </a:ext>
            </a:extLst>
          </p:cNvPr>
          <p:cNvSpPr txBox="1"/>
          <p:nvPr/>
        </p:nvSpPr>
        <p:spPr>
          <a:xfrm>
            <a:off x="10552252" y="239069"/>
            <a:ext cx="1073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 out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(</a:t>
            </a:r>
            <a:r>
              <a:rPr lang="en-US" sz="1400" dirty="0" err="1">
                <a:solidFill>
                  <a:schemeClr val="accent5"/>
                </a:solidFill>
              </a:rPr>
              <a:t>url.signout</a:t>
            </a:r>
            <a:r>
              <a:rPr lang="en-US" sz="1400" dirty="0">
                <a:solidFill>
                  <a:schemeClr val="accent5"/>
                </a:solidFill>
              </a:rPr>
              <a:t>)</a:t>
            </a:r>
            <a:endParaRPr lang="en-US" sz="1400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84C24D5-5791-5C4A-96F3-AFB33EA610E9}"/>
              </a:ext>
            </a:extLst>
          </p:cNvPr>
          <p:cNvSpPr/>
          <p:nvPr/>
        </p:nvSpPr>
        <p:spPr>
          <a:xfrm>
            <a:off x="160860" y="3529109"/>
            <a:ext cx="2389445" cy="1377232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page title</a:t>
            </a:r>
          </a:p>
          <a:p>
            <a:pPr algn="ctr"/>
            <a:r>
              <a:rPr lang="en-US" dirty="0"/>
              <a:t>Change input form</a:t>
            </a:r>
          </a:p>
          <a:p>
            <a:pPr algn="ctr"/>
            <a:r>
              <a:rPr lang="en-US" dirty="0"/>
              <a:t>Create </a:t>
            </a:r>
            <a:r>
              <a:rPr lang="en-US" dirty="0" err="1"/>
              <a:t>PAccessServlet.java</a:t>
            </a:r>
            <a:endParaRPr lang="en-US" dirty="0"/>
          </a:p>
        </p:txBody>
      </p:sp>
      <p:pic>
        <p:nvPicPr>
          <p:cNvPr id="31" name="Graphic 30" descr="Construction Barricade with solid fill">
            <a:extLst>
              <a:ext uri="{FF2B5EF4-FFF2-40B4-BE49-F238E27FC236}">
                <a16:creationId xmlns:a16="http://schemas.microsoft.com/office/drawing/2014/main" id="{CB483B2E-B1E2-3141-AA86-ACF454128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0793" y="3049017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87A4737-D0F1-424F-890A-6A5408356BF7}"/>
              </a:ext>
            </a:extLst>
          </p:cNvPr>
          <p:cNvSpPr txBox="1"/>
          <p:nvPr/>
        </p:nvSpPr>
        <p:spPr>
          <a:xfrm>
            <a:off x="5254506" y="2428171"/>
            <a:ext cx="1572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Name</a:t>
            </a:r>
          </a:p>
        </p:txBody>
      </p:sp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7EA8D483-7AED-D34D-A7A7-7CC85A26619B}"/>
              </a:ext>
            </a:extLst>
          </p:cNvPr>
          <p:cNvSpPr/>
          <p:nvPr/>
        </p:nvSpPr>
        <p:spPr>
          <a:xfrm>
            <a:off x="3991474" y="5452426"/>
            <a:ext cx="4709794" cy="1102479"/>
          </a:xfrm>
          <a:prstGeom prst="wedgeRoundRectCallout">
            <a:avLst>
              <a:gd name="adj1" fmla="val -27669"/>
              <a:gd name="adj2" fmla="val -100354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Onclick write </a:t>
            </a:r>
            <a:r>
              <a:rPr lang="en-US" dirty="0" err="1"/>
              <a:t>sout</a:t>
            </a:r>
            <a:r>
              <a:rPr lang="en-US" dirty="0"/>
              <a:t> to patient to </a:t>
            </a:r>
            <a:r>
              <a:rPr lang="en-US" dirty="0" err="1"/>
              <a:t>booking.jsp</a:t>
            </a:r>
            <a:r>
              <a:rPr lang="en-US" dirty="0"/>
              <a:t>. Patient chooses, if okay save to </a:t>
            </a:r>
            <a:r>
              <a:rPr lang="en-US" dirty="0" err="1"/>
              <a:t>record.java</a:t>
            </a:r>
            <a:r>
              <a:rPr lang="en-US" dirty="0"/>
              <a:t>. If not ok, return to </a:t>
            </a:r>
            <a:r>
              <a:rPr lang="en-US" dirty="0" err="1"/>
              <a:t>bookings.jsp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F23F94-4D73-8E47-9547-7CABBC93A265}"/>
              </a:ext>
            </a:extLst>
          </p:cNvPr>
          <p:cNvSpPr txBox="1"/>
          <p:nvPr/>
        </p:nvSpPr>
        <p:spPr>
          <a:xfrm>
            <a:off x="5244268" y="3289925"/>
            <a:ext cx="87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3600791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2634144" y="1754144"/>
            <a:ext cx="7122252" cy="33295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326664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A665A-C98A-B44A-8A44-D61414C70B12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FA3CFC-E9F0-1D4D-B22F-9E62711B9D7A}"/>
              </a:ext>
            </a:extLst>
          </p:cNvPr>
          <p:cNvSpPr txBox="1"/>
          <p:nvPr/>
        </p:nvSpPr>
        <p:spPr>
          <a:xfrm>
            <a:off x="5002268" y="2520424"/>
            <a:ext cx="2271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 of Booking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5C55365-1102-FC4C-9592-6CF104CD54A1}"/>
              </a:ext>
            </a:extLst>
          </p:cNvPr>
          <p:cNvSpPr/>
          <p:nvPr/>
        </p:nvSpPr>
        <p:spPr>
          <a:xfrm>
            <a:off x="500743" y="2260744"/>
            <a:ext cx="1624268" cy="177785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Sys out msg as confirmation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40EAEF-D43E-B440-B5B6-8470B7B2207B}"/>
              </a:ext>
            </a:extLst>
          </p:cNvPr>
          <p:cNvSpPr txBox="1"/>
          <p:nvPr/>
        </p:nvSpPr>
        <p:spPr>
          <a:xfrm>
            <a:off x="587228" y="834694"/>
            <a:ext cx="173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index.jsp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1503D0-DDA6-FB4E-9BF1-138981A08AEA}"/>
              </a:ext>
            </a:extLst>
          </p:cNvPr>
          <p:cNvSpPr txBox="1"/>
          <p:nvPr/>
        </p:nvSpPr>
        <p:spPr>
          <a:xfrm>
            <a:off x="3381812" y="1053263"/>
            <a:ext cx="296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Booking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bookings.jsp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8A5660-1758-D549-991F-15AD9432BA24}"/>
              </a:ext>
            </a:extLst>
          </p:cNvPr>
          <p:cNvSpPr txBox="1"/>
          <p:nvPr/>
        </p:nvSpPr>
        <p:spPr>
          <a:xfrm>
            <a:off x="7108121" y="845256"/>
            <a:ext cx="2860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displayRecord.jsp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A463F32-CE55-204D-89B2-605D13EC079D}"/>
              </a:ext>
            </a:extLst>
          </p:cNvPr>
          <p:cNvSpPr/>
          <p:nvPr/>
        </p:nvSpPr>
        <p:spPr>
          <a:xfrm>
            <a:off x="2125011" y="428839"/>
            <a:ext cx="1978903" cy="5738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Patient </a:t>
            </a:r>
            <a:r>
              <a:rPr lang="en-US" dirty="0" err="1"/>
              <a:t>AccessServlet.java</a:t>
            </a:r>
            <a:endParaRPr lang="en-US" dirty="0"/>
          </a:p>
        </p:txBody>
      </p:sp>
      <p:pic>
        <p:nvPicPr>
          <p:cNvPr id="22" name="Graphic 21" descr="Warning with solid fill">
            <a:extLst>
              <a:ext uri="{FF2B5EF4-FFF2-40B4-BE49-F238E27FC236}">
                <a16:creationId xmlns:a16="http://schemas.microsoft.com/office/drawing/2014/main" id="{E673CE4A-C487-DF46-8AA7-D14AED288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0367" y="2850449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5443C91-0262-2743-B258-30046A466EAF}"/>
              </a:ext>
            </a:extLst>
          </p:cNvPr>
          <p:cNvSpPr txBox="1"/>
          <p:nvPr/>
        </p:nvSpPr>
        <p:spPr>
          <a:xfrm>
            <a:off x="10552252" y="239069"/>
            <a:ext cx="1073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 out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(</a:t>
            </a:r>
            <a:r>
              <a:rPr lang="en-US" sz="1400" dirty="0" err="1">
                <a:solidFill>
                  <a:schemeClr val="accent5"/>
                </a:solidFill>
              </a:rPr>
              <a:t>url.signout</a:t>
            </a:r>
            <a:r>
              <a:rPr lang="en-US" sz="1400" dirty="0">
                <a:solidFill>
                  <a:schemeClr val="accent5"/>
                </a:solidFill>
              </a:rPr>
              <a:t>)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3A95EB-1B0B-724E-B980-AD621E594C18}"/>
              </a:ext>
            </a:extLst>
          </p:cNvPr>
          <p:cNvSpPr txBox="1"/>
          <p:nvPr/>
        </p:nvSpPr>
        <p:spPr>
          <a:xfrm>
            <a:off x="5002268" y="1895020"/>
            <a:ext cx="2688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 booking</a:t>
            </a:r>
          </a:p>
          <a:p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booking.jsp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55F28A-BBC0-A24C-A17C-C5720797D1B6}"/>
              </a:ext>
            </a:extLst>
          </p:cNvPr>
          <p:cNvSpPr txBox="1"/>
          <p:nvPr/>
        </p:nvSpPr>
        <p:spPr>
          <a:xfrm>
            <a:off x="4053378" y="4529598"/>
            <a:ext cx="204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 Booking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598A3B-6FDC-5C4E-807B-07C1787C5A36}"/>
              </a:ext>
            </a:extLst>
          </p:cNvPr>
          <p:cNvSpPr txBox="1"/>
          <p:nvPr/>
        </p:nvSpPr>
        <p:spPr>
          <a:xfrm>
            <a:off x="7520418" y="4553683"/>
            <a:ext cx="101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32FEBA-B3E5-E342-85A7-3CB538AF0F9B}"/>
              </a:ext>
            </a:extLst>
          </p:cNvPr>
          <p:cNvSpPr txBox="1"/>
          <p:nvPr/>
        </p:nvSpPr>
        <p:spPr>
          <a:xfrm>
            <a:off x="5136509" y="3537449"/>
            <a:ext cx="2271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3"/>
                </a:solidFill>
              </a:rPr>
              <a:t>DoB</a:t>
            </a:r>
            <a:r>
              <a:rPr lang="en-US" sz="1400" dirty="0">
                <a:solidFill>
                  <a:schemeClr val="accent3"/>
                </a:solidFill>
              </a:rPr>
              <a:t>: 24/07/1990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DD2EE8-9C53-0D43-BA58-F6700115BC18}"/>
              </a:ext>
            </a:extLst>
          </p:cNvPr>
          <p:cNvSpPr txBox="1"/>
          <p:nvPr/>
        </p:nvSpPr>
        <p:spPr>
          <a:xfrm>
            <a:off x="5149602" y="4066902"/>
            <a:ext cx="1572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Doctor: Dr Green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21371F-F3D5-6441-B249-2E8E84811974}"/>
              </a:ext>
            </a:extLst>
          </p:cNvPr>
          <p:cNvSpPr txBox="1"/>
          <p:nvPr/>
        </p:nvSpPr>
        <p:spPr>
          <a:xfrm>
            <a:off x="5119239" y="3801265"/>
            <a:ext cx="1953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Problem: Sore Throat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648311-3F92-6C42-A97C-7F6E8D05E5B6}"/>
              </a:ext>
            </a:extLst>
          </p:cNvPr>
          <p:cNvSpPr txBox="1"/>
          <p:nvPr/>
        </p:nvSpPr>
        <p:spPr>
          <a:xfrm>
            <a:off x="5149602" y="2858978"/>
            <a:ext cx="1680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Name :John Smith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DDAB12-A35C-EC43-BB8F-EEA08CF450FB}"/>
              </a:ext>
            </a:extLst>
          </p:cNvPr>
          <p:cNvSpPr txBox="1"/>
          <p:nvPr/>
        </p:nvSpPr>
        <p:spPr>
          <a:xfrm>
            <a:off x="5139195" y="3272723"/>
            <a:ext cx="2271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Address: 15 Cranberry Lane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486859-C5DF-8A4A-8621-D609A10C8393}"/>
              </a:ext>
            </a:extLst>
          </p:cNvPr>
          <p:cNvSpPr txBox="1"/>
          <p:nvPr/>
        </p:nvSpPr>
        <p:spPr>
          <a:xfrm>
            <a:off x="5154426" y="3072932"/>
            <a:ext cx="1918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Phone: 0671234567</a:t>
            </a:r>
          </a:p>
        </p:txBody>
      </p:sp>
      <p:sp>
        <p:nvSpPr>
          <p:cNvPr id="35" name="Rounded Rectangular Callout 34">
            <a:extLst>
              <a:ext uri="{FF2B5EF4-FFF2-40B4-BE49-F238E27FC236}">
                <a16:creationId xmlns:a16="http://schemas.microsoft.com/office/drawing/2014/main" id="{092186C4-3C15-0D46-9DEA-76F76D26F279}"/>
              </a:ext>
            </a:extLst>
          </p:cNvPr>
          <p:cNvSpPr/>
          <p:nvPr/>
        </p:nvSpPr>
        <p:spPr>
          <a:xfrm>
            <a:off x="3991474" y="5452426"/>
            <a:ext cx="4709794" cy="1102479"/>
          </a:xfrm>
          <a:prstGeom prst="wedgeRoundRectCallout">
            <a:avLst>
              <a:gd name="adj1" fmla="val -27669"/>
              <a:gd name="adj2" fmla="val -100354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Onclick write </a:t>
            </a:r>
            <a:r>
              <a:rPr lang="en-US" dirty="0" err="1"/>
              <a:t>sout</a:t>
            </a:r>
            <a:r>
              <a:rPr lang="en-US" dirty="0"/>
              <a:t> to save to </a:t>
            </a:r>
            <a:r>
              <a:rPr lang="en-US" dirty="0" err="1"/>
              <a:t>record.java</a:t>
            </a:r>
            <a:r>
              <a:rPr lang="en-US" dirty="0"/>
              <a:t>. If not ok, return to </a:t>
            </a:r>
            <a:r>
              <a:rPr lang="en-US" dirty="0" err="1"/>
              <a:t>bookings.jsp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30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8092</TotalTime>
  <Words>690</Words>
  <Application>Microsoft Macintosh PowerPoint</Application>
  <PresentationFormat>Widescreen</PresentationFormat>
  <Paragraphs>201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Naqash Bhatti</dc:creator>
  <cp:lastModifiedBy>Joan Laine</cp:lastModifiedBy>
  <cp:revision>51</cp:revision>
  <dcterms:created xsi:type="dcterms:W3CDTF">2021-07-02T15:15:37Z</dcterms:created>
  <dcterms:modified xsi:type="dcterms:W3CDTF">2021-07-23T09:31:30Z</dcterms:modified>
</cp:coreProperties>
</file>