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58" r:id="rId4"/>
    <p:sldId id="260" r:id="rId5"/>
    <p:sldId id="259"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D3358-D5BD-4F90-ADDC-C1FE70646965}"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FE337-86F9-4CA0-A946-8286C42FB876}" type="slidenum">
              <a:rPr lang="en-IN" smtClean="0"/>
              <a:t>‹#›</a:t>
            </a:fld>
            <a:endParaRPr lang="en-IN"/>
          </a:p>
        </p:txBody>
      </p:sp>
    </p:spTree>
    <p:extLst>
      <p:ext uri="{BB962C8B-B14F-4D97-AF65-F5344CB8AC3E}">
        <p14:creationId xmlns:p14="http://schemas.microsoft.com/office/powerpoint/2010/main" val="42181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evening! I am </a:t>
            </a:r>
            <a:r>
              <a:rPr lang="en-GB" dirty="0" err="1" smtClean="0"/>
              <a:t>Aaliya</a:t>
            </a:r>
            <a:r>
              <a:rPr lang="en-GB" dirty="0" smtClean="0"/>
              <a:t> Ansari, here, to present my capstone project titled “Inventory management and demand forecasting of the BBC , a manufacturing firm, in 2024. </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1</a:t>
            </a:fld>
            <a:endParaRPr lang="en-IN"/>
          </a:p>
        </p:txBody>
      </p:sp>
    </p:spTree>
    <p:extLst>
      <p:ext uri="{BB962C8B-B14F-4D97-AF65-F5344CB8AC3E}">
        <p14:creationId xmlns:p14="http://schemas.microsoft.com/office/powerpoint/2010/main" val="52364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we will be discussing about the background of the organization, the problems the organization is facing and the framed problem statements, then we will gr through the data collection process, the analysis performed on the data</a:t>
            </a:r>
            <a:r>
              <a:rPr lang="en-GB" baseline="0" dirty="0" smtClean="0"/>
              <a:t> followed by the discussion on</a:t>
            </a:r>
            <a:r>
              <a:rPr lang="en-GB" dirty="0" smtClean="0"/>
              <a:t> the key findings of the project and recommendations provided to the organization. </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2</a:t>
            </a:fld>
            <a:endParaRPr lang="en-IN"/>
          </a:p>
        </p:txBody>
      </p:sp>
    </p:spTree>
    <p:extLst>
      <p:ext uri="{BB962C8B-B14F-4D97-AF65-F5344CB8AC3E}">
        <p14:creationId xmlns:p14="http://schemas.microsoft.com/office/powerpoint/2010/main" val="355589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project focuses on the bright box company which is a manufacturing firm located in Moradabad city of </a:t>
            </a:r>
            <a:r>
              <a:rPr lang="en-GB" dirty="0" err="1" smtClean="0"/>
              <a:t>Uttarpradesh</a:t>
            </a:r>
            <a:r>
              <a:rPr lang="en-GB" dirty="0" smtClean="0"/>
              <a:t>. The company was established in 1993 by Mr </a:t>
            </a:r>
            <a:r>
              <a:rPr lang="en-GB" dirty="0" err="1" smtClean="0"/>
              <a:t>Humayun</a:t>
            </a:r>
            <a:r>
              <a:rPr lang="en-GB" dirty="0" smtClean="0"/>
              <a:t> Anwar. This is a B2B oriented firm and deals in the manufacturing of corrugated boxes and cartons of various sizes and quality.  Here you can see this is a corrugated box and this is a roll of corrugated sheet</a:t>
            </a:r>
            <a:r>
              <a:rPr lang="en-GB" baseline="0" dirty="0" smtClean="0"/>
              <a:t> and these are some sheets. </a:t>
            </a:r>
            <a:r>
              <a:rPr lang="en-GB" dirty="0" smtClean="0"/>
              <a:t>The main customers of the company are the exporters in the local market. Due to the global economic downturn, the business is currently facing low sales period. This is also due to the ongoing war, the inactive routes and inflation.  it has hampered the inventory management, man power management and other fixed expenses management. </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3</a:t>
            </a:fld>
            <a:endParaRPr lang="en-IN"/>
          </a:p>
        </p:txBody>
      </p:sp>
    </p:spTree>
    <p:extLst>
      <p:ext uri="{BB962C8B-B14F-4D97-AF65-F5344CB8AC3E}">
        <p14:creationId xmlns:p14="http://schemas.microsoft.com/office/powerpoint/2010/main" val="258554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the discussion with the owner and the employees, the problem statements that I framed considering the situation of the organization are : </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4</a:t>
            </a:fld>
            <a:endParaRPr lang="en-IN"/>
          </a:p>
        </p:txBody>
      </p:sp>
    </p:spTree>
    <p:extLst>
      <p:ext uri="{BB962C8B-B14F-4D97-AF65-F5344CB8AC3E}">
        <p14:creationId xmlns:p14="http://schemas.microsoft.com/office/powerpoint/2010/main" val="60235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address the problems, two types of data sets were collected : Daily sales data of 3 months duration i.e. from </a:t>
            </a:r>
            <a:r>
              <a:rPr lang="en-GB" dirty="0" err="1" smtClean="0"/>
              <a:t>Novemebr</a:t>
            </a:r>
            <a:r>
              <a:rPr lang="en-GB" dirty="0" smtClean="0"/>
              <a:t> 2023 to January 2024 (explanation)And a data set containing the monthly record of the revenue generated by the company, no of employees , fixed expenses </a:t>
            </a:r>
            <a:r>
              <a:rPr lang="en-GB" dirty="0" err="1" smtClean="0"/>
              <a:t>etc</a:t>
            </a:r>
            <a:r>
              <a:rPr lang="en-GB" dirty="0" smtClean="0"/>
              <a:t>  (explanation) </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5</a:t>
            </a:fld>
            <a:endParaRPr lang="en-IN"/>
          </a:p>
        </p:txBody>
      </p:sp>
    </p:spTree>
    <p:extLst>
      <p:ext uri="{BB962C8B-B14F-4D97-AF65-F5344CB8AC3E}">
        <p14:creationId xmlns:p14="http://schemas.microsoft.com/office/powerpoint/2010/main" val="1119429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procedure for analysis began with data cleaning and </a:t>
            </a:r>
            <a:r>
              <a:rPr lang="en-GB" dirty="0" err="1" smtClean="0"/>
              <a:t>preprocessing</a:t>
            </a:r>
            <a:r>
              <a:rPr lang="en-GB" dirty="0" smtClean="0"/>
              <a:t>. The data collected was in the form of rough notes and bills provided by the company which was then tabulated in excel and cleaned . It had outliers, some </a:t>
            </a:r>
            <a:r>
              <a:rPr lang="en-GB" dirty="0" err="1" smtClean="0"/>
              <a:t>mis</a:t>
            </a:r>
            <a:r>
              <a:rPr lang="en-GB" dirty="0" smtClean="0"/>
              <a:t>-spelled words, other terms which I </a:t>
            </a:r>
            <a:r>
              <a:rPr lang="en-GB" dirty="0" err="1" smtClean="0"/>
              <a:t>wasnt</a:t>
            </a:r>
            <a:r>
              <a:rPr lang="en-GB" dirty="0" smtClean="0"/>
              <a:t> aware of. These problems were resolved by having a conversation with the managerial team of the company. After the data cleaning, the analysis began. Several</a:t>
            </a:r>
            <a:r>
              <a:rPr lang="en-GB" baseline="0" dirty="0" smtClean="0"/>
              <a:t> analysis were performed such as ------ MOVING ON TO OUR NEXT SLIDE</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6</a:t>
            </a:fld>
            <a:endParaRPr lang="en-IN"/>
          </a:p>
        </p:txBody>
      </p:sp>
    </p:spTree>
    <p:extLst>
      <p:ext uri="{BB962C8B-B14F-4D97-AF65-F5344CB8AC3E}">
        <p14:creationId xmlns:p14="http://schemas.microsoft.com/office/powerpoint/2010/main" val="4382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Before proceeding with the analysis let me just give you a brief outline of the products of the </a:t>
            </a:r>
            <a:r>
              <a:rPr lang="en-GB" dirty="0" err="1" smtClean="0"/>
              <a:t>companyThe</a:t>
            </a:r>
            <a:r>
              <a:rPr lang="en-GB" dirty="0" smtClean="0"/>
              <a:t> thickness of the paper is measured in GSM that is grams per square meter and thickness of the sheet is measured in ply. Sheets are crafted by layering various papers as per requirement. For instance, 230 *150 of 3 ply implies that the sheet contain three layers of paper the outer layers will be of 230 </a:t>
            </a:r>
            <a:r>
              <a:rPr lang="en-GB" dirty="0" err="1" smtClean="0"/>
              <a:t>gSm</a:t>
            </a:r>
            <a:r>
              <a:rPr lang="en-GB" dirty="0" smtClean="0"/>
              <a:t> and 150 gsm and the middle layer will be of 100 gsm paper. </a:t>
            </a:r>
          </a:p>
          <a:p>
            <a:endParaRPr lang="en-GB" dirty="0" smtClean="0"/>
          </a:p>
          <a:p>
            <a:r>
              <a:rPr lang="en-GB" dirty="0" smtClean="0"/>
              <a:t>PRODUCT WISE-DEMAND</a:t>
            </a:r>
            <a:r>
              <a:rPr lang="en-GB" baseline="0" dirty="0" smtClean="0"/>
              <a:t> GRAPH shows that the top selling product is 250-double (which is a sheet made up of layers of 250 gsm paper) followed by ALL SEMI. </a:t>
            </a:r>
          </a:p>
          <a:p>
            <a:r>
              <a:rPr lang="en-GB" baseline="0" dirty="0" smtClean="0"/>
              <a:t>NEXT THE graph shows that 5 ply is the most in demand thickness category.</a:t>
            </a:r>
          </a:p>
          <a:p>
            <a:r>
              <a:rPr lang="en-GB" baseline="0" dirty="0" smtClean="0"/>
              <a:t>Customer wise demand shows that NS EXPORTS &amp; MARQUE IMPEX ARE the KEY CUSTOMERS which contributes to about 72% of the total sales of the company.</a:t>
            </a:r>
          </a:p>
          <a:p>
            <a:r>
              <a:rPr lang="en-GB" baseline="0" dirty="0" smtClean="0"/>
              <a:t>Table</a:t>
            </a:r>
          </a:p>
          <a:p>
            <a:r>
              <a:rPr lang="en-GB" baseline="0" dirty="0" smtClean="0"/>
              <a:t>Revenue trend</a:t>
            </a:r>
          </a:p>
          <a:p>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7</a:t>
            </a:fld>
            <a:endParaRPr lang="en-IN"/>
          </a:p>
        </p:txBody>
      </p:sp>
    </p:spTree>
    <p:extLst>
      <p:ext uri="{BB962C8B-B14F-4D97-AF65-F5344CB8AC3E}">
        <p14:creationId xmlns:p14="http://schemas.microsoft.com/office/powerpoint/2010/main" val="315827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the key findings of the project are that the KEY</a:t>
            </a:r>
            <a:r>
              <a:rPr lang="en-GB" baseline="0" dirty="0" smtClean="0"/>
              <a:t> CUSTOMERS ARE MARQUE IMPEX AND NS EXPORTS AND the star product is 250-double. MI AND NS contributes to about 72% of the total orders out of which 83% orders are of 250-double category.</a:t>
            </a:r>
          </a:p>
          <a:p>
            <a:endParaRPr lang="en-GB" baseline="0" dirty="0" smtClean="0"/>
          </a:p>
          <a:p>
            <a:r>
              <a:rPr lang="en-GB" baseline="0" dirty="0" smtClean="0"/>
              <a:t>The quantity sold in MAY and the quantity sold in June were take and the percentage increase in sales was calculated which revealed that there was a 54% increase in sales in the month of </a:t>
            </a:r>
            <a:r>
              <a:rPr lang="en-GB" baseline="0" dirty="0" err="1" smtClean="0"/>
              <a:t>june-july</a:t>
            </a:r>
            <a:r>
              <a:rPr lang="en-GB" baseline="0" dirty="0" smtClean="0"/>
              <a:t> so the company should be prepared for projected 54% hike in sales.</a:t>
            </a:r>
          </a:p>
          <a:p>
            <a:endParaRPr lang="en-GB" baseline="0" dirty="0" smtClean="0"/>
          </a:p>
          <a:p>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8</a:t>
            </a:fld>
            <a:endParaRPr lang="en-IN"/>
          </a:p>
        </p:txBody>
      </p:sp>
    </p:spTree>
    <p:extLst>
      <p:ext uri="{BB962C8B-B14F-4D97-AF65-F5344CB8AC3E}">
        <p14:creationId xmlns:p14="http://schemas.microsoft.com/office/powerpoint/2010/main" val="104880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MARQUE IMPEX AND NS CONTRIBUTES TO ABOUT 72% OF THE TOTAL SALE QUANTITY OUT OF WHICH 83% INCLUDES</a:t>
            </a:r>
            <a:r>
              <a:rPr lang="en-GB" baseline="0" dirty="0" smtClean="0"/>
              <a:t> THE 250-DOUBLE . Therefore, to avoid inventory issues the company should focus on its key customers and their requirement. The company could utilize its additional manpower in enquiry generation, customer relations and market research especially in the month of </a:t>
            </a:r>
            <a:r>
              <a:rPr lang="en-GB" baseline="0" dirty="0" err="1" smtClean="0"/>
              <a:t>Novemeber</a:t>
            </a:r>
            <a:r>
              <a:rPr lang="en-GB" baseline="0" dirty="0" smtClean="0"/>
              <a:t> when the sales are low. Any trainings that need to be provided should be provided in the month of October.</a:t>
            </a:r>
          </a:p>
          <a:p>
            <a:endParaRPr lang="en-GB" baseline="0" dirty="0" smtClean="0"/>
          </a:p>
          <a:p>
            <a:r>
              <a:rPr lang="en-GB" baseline="0" dirty="0" smtClean="0"/>
              <a:t>AS 250 double with 5 ply is the most in demand product stock of the same should be kept adequately in high sales period. </a:t>
            </a:r>
          </a:p>
          <a:p>
            <a:endParaRPr lang="en-GB" dirty="0" smtClean="0"/>
          </a:p>
          <a:p>
            <a:r>
              <a:rPr lang="en-GB" dirty="0" smtClean="0"/>
              <a:t>In conclusion , analysing the company’s sales data provided valuable information to make decisions. This includes improving how to manage inventory, predicting how much spike in the sales </a:t>
            </a:r>
            <a:r>
              <a:rPr lang="en-GB" dirty="0" err="1" smtClean="0"/>
              <a:t>cpuld</a:t>
            </a:r>
            <a:r>
              <a:rPr lang="en-GB" dirty="0" smtClean="0"/>
              <a:t> be observed , managing the staff when the sales are low. By following the suggestions, the company can steer the business thru tough times and make the most of </a:t>
            </a:r>
            <a:r>
              <a:rPr lang="en-GB" dirty="0" err="1" smtClean="0"/>
              <a:t>opportunites</a:t>
            </a:r>
            <a:r>
              <a:rPr lang="en-GB" dirty="0" smtClean="0"/>
              <a:t> in the corrugated box manufacturing industry.</a:t>
            </a:r>
            <a:endParaRPr lang="en-IN" dirty="0"/>
          </a:p>
        </p:txBody>
      </p:sp>
      <p:sp>
        <p:nvSpPr>
          <p:cNvPr id="4" name="Slide Number Placeholder 3"/>
          <p:cNvSpPr>
            <a:spLocks noGrp="1"/>
          </p:cNvSpPr>
          <p:nvPr>
            <p:ph type="sldNum" sz="quarter" idx="10"/>
          </p:nvPr>
        </p:nvSpPr>
        <p:spPr/>
        <p:txBody>
          <a:bodyPr/>
          <a:lstStyle/>
          <a:p>
            <a:fld id="{9A9FE337-86F9-4CA0-A946-8286C42FB876}" type="slidenum">
              <a:rPr lang="en-IN" smtClean="0"/>
              <a:t>9</a:t>
            </a:fld>
            <a:endParaRPr lang="en-IN"/>
          </a:p>
        </p:txBody>
      </p:sp>
    </p:spTree>
    <p:extLst>
      <p:ext uri="{BB962C8B-B14F-4D97-AF65-F5344CB8AC3E}">
        <p14:creationId xmlns:p14="http://schemas.microsoft.com/office/powerpoint/2010/main" val="54354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F178BD-89C7-4B55-B7F4-D287931E85A8}" type="datetime1">
              <a:rPr lang="en-IN" smtClean="0"/>
              <a:t>02-05-2024</a:t>
            </a:fld>
            <a:endParaRPr lang="en-IN"/>
          </a:p>
        </p:txBody>
      </p:sp>
      <p:sp>
        <p:nvSpPr>
          <p:cNvPr id="5" name="Footer Placeholder 4"/>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6" name="Slide Number Placeholder 5"/>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67823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0A3B8-307D-4A2B-BA6E-6A639DB2AB25}"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265645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4668C0-DB45-413D-B84D-D814D67F5126}"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335596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561ED-189B-48CD-A3FA-7DBB277567F2}"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765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266024-D194-4046-A8C9-5E7213F6BF7C}"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268611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265C270-4B3E-4215-9706-677D3A83C391}" type="datetime1">
              <a:rPr lang="en-IN" smtClean="0"/>
              <a:t>02-05-2024</a:t>
            </a:fld>
            <a:endParaRPr lang="en-IN"/>
          </a:p>
        </p:txBody>
      </p:sp>
      <p:sp>
        <p:nvSpPr>
          <p:cNvPr id="4" name="Footer Placeholder 3"/>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5" name="Slide Number Placeholder 4"/>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42465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2349954-C4FE-46C1-BC30-03A25E393A0C}" type="datetime1">
              <a:rPr lang="en-IN" smtClean="0"/>
              <a:t>02-05-2024</a:t>
            </a:fld>
            <a:endParaRPr lang="en-IN"/>
          </a:p>
        </p:txBody>
      </p:sp>
      <p:sp>
        <p:nvSpPr>
          <p:cNvPr id="4" name="Footer Placeholder 3"/>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5" name="Slide Number Placeholder 4"/>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2649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71C7A-BCD5-458E-8B8D-B92CB2C70B9C}" type="datetime1">
              <a:rPr lang="en-IN" smtClean="0"/>
              <a:t>02-05-2024</a:t>
            </a:fld>
            <a:endParaRPr lang="en-IN"/>
          </a:p>
        </p:txBody>
      </p:sp>
      <p:sp>
        <p:nvSpPr>
          <p:cNvPr id="5" name="Footer Placeholder 4"/>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6" name="Slide Number Placeholder 5"/>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3741894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9DB8E9-6E35-47A6-8A0F-8B7C13E2E143}" type="datetime1">
              <a:rPr lang="en-IN" smtClean="0"/>
              <a:t>02-05-2024</a:t>
            </a:fld>
            <a:endParaRPr lang="en-IN"/>
          </a:p>
        </p:txBody>
      </p:sp>
      <p:sp>
        <p:nvSpPr>
          <p:cNvPr id="5" name="Footer Placeholder 4"/>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6" name="Slide Number Placeholder 5"/>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68673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E6A28-C4E1-4A17-A258-BC0D583DFB57}" type="datetime1">
              <a:rPr lang="en-IN" smtClean="0"/>
              <a:t>02-05-2024</a:t>
            </a:fld>
            <a:endParaRPr lang="en-IN"/>
          </a:p>
        </p:txBody>
      </p:sp>
      <p:sp>
        <p:nvSpPr>
          <p:cNvPr id="5" name="Footer Placeholder 4"/>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6" name="Slide Number Placeholder 5"/>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2477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29F69E-2596-4236-9A86-06A99667B650}" type="datetime1">
              <a:rPr lang="en-IN" smtClean="0"/>
              <a:t>02-05-2024</a:t>
            </a:fld>
            <a:endParaRPr lang="en-IN"/>
          </a:p>
        </p:txBody>
      </p:sp>
      <p:sp>
        <p:nvSpPr>
          <p:cNvPr id="5" name="Footer Placeholder 4"/>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6" name="Slide Number Placeholder 5"/>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379252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E10681-2C10-4EBB-9827-E739A3554948}"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92228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88E233-EB61-408A-A42D-B8D97B814E0A}" type="datetime1">
              <a:rPr lang="en-IN" smtClean="0"/>
              <a:t>02-05-2024</a:t>
            </a:fld>
            <a:endParaRPr lang="en-IN"/>
          </a:p>
        </p:txBody>
      </p:sp>
      <p:sp>
        <p:nvSpPr>
          <p:cNvPr id="8" name="Footer Placeholder 7"/>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9" name="Slide Number Placeholder 8"/>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418424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2FA7AD-125B-48D4-93B7-783BC76920FE}" type="datetime1">
              <a:rPr lang="en-IN" smtClean="0"/>
              <a:t>02-05-2024</a:t>
            </a:fld>
            <a:endParaRPr lang="en-IN"/>
          </a:p>
        </p:txBody>
      </p:sp>
      <p:sp>
        <p:nvSpPr>
          <p:cNvPr id="4" name="Footer Placeholder 3"/>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5" name="Slide Number Placeholder 4"/>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84146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AF57E-5BA6-4AFC-AEAE-C33FF10E370E}" type="datetime1">
              <a:rPr lang="en-IN" smtClean="0"/>
              <a:t>02-05-2024</a:t>
            </a:fld>
            <a:endParaRPr lang="en-IN"/>
          </a:p>
        </p:txBody>
      </p:sp>
      <p:sp>
        <p:nvSpPr>
          <p:cNvPr id="3" name="Footer Placeholder 2"/>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4" name="Slide Number Placeholder 3"/>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156145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F985A5-C9DE-4ED6-BBEF-0662EBC0C3AE}"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340107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23A28E-E3B3-4877-8856-A9305AEF53F2}" type="datetime1">
              <a:rPr lang="en-IN" smtClean="0"/>
              <a:t>02-05-2024</a:t>
            </a:fld>
            <a:endParaRPr lang="en-IN"/>
          </a:p>
        </p:txBody>
      </p:sp>
      <p:sp>
        <p:nvSpPr>
          <p:cNvPr id="6" name="Footer Placeholder 5"/>
          <p:cNvSpPr>
            <a:spLocks noGrp="1"/>
          </p:cNvSpPr>
          <p:nvPr>
            <p:ph type="ftr" sz="quarter" idx="11"/>
          </p:nvPr>
        </p:nvSpPr>
        <p:spPr/>
        <p:txBody>
          <a:bodyPr/>
          <a:lstStyle/>
          <a:p>
            <a:r>
              <a:rPr lang="en-GB" smtClean="0"/>
              <a:t>Inventory Management and Demand Forecasting of the Bright Box Company, a Manufacturing Firm, in 2024- By Aaliya Ansari</a:t>
            </a:r>
            <a:endParaRPr lang="en-IN"/>
          </a:p>
        </p:txBody>
      </p:sp>
      <p:sp>
        <p:nvSpPr>
          <p:cNvPr id="7" name="Slide Number Placeholder 6"/>
          <p:cNvSpPr>
            <a:spLocks noGrp="1"/>
          </p:cNvSpPr>
          <p:nvPr>
            <p:ph type="sldNum" sz="quarter" idx="12"/>
          </p:nvPr>
        </p:nvSpPr>
        <p:spPr/>
        <p:txBody>
          <a:bodyPr/>
          <a:lstStyle/>
          <a:p>
            <a:fld id="{C37A88C9-F283-4E5A-A6A0-14ADF2F60138}" type="slidenum">
              <a:rPr lang="en-IN" smtClean="0"/>
              <a:t>‹#›</a:t>
            </a:fld>
            <a:endParaRPr lang="en-IN"/>
          </a:p>
        </p:txBody>
      </p:sp>
    </p:spTree>
    <p:extLst>
      <p:ext uri="{BB962C8B-B14F-4D97-AF65-F5344CB8AC3E}">
        <p14:creationId xmlns:p14="http://schemas.microsoft.com/office/powerpoint/2010/main" val="98829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C6C502-09A3-4197-BE86-8CFD5EF91CC7}" type="datetime1">
              <a:rPr lang="en-IN" smtClean="0"/>
              <a:t>02-05-2024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GB" smtClean="0"/>
              <a:t>Inventory Management and Demand Forecasting of the Bright Box Company, a Manufacturing Firm, in 2024- By Aaliya Ansari</a:t>
            </a:r>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37A88C9-F283-4E5A-A6A0-14ADF2F60138}" type="slidenum">
              <a:rPr lang="en-IN" smtClean="0"/>
              <a:t>‹#›</a:t>
            </a:fld>
            <a:endParaRPr lang="en-IN"/>
          </a:p>
        </p:txBody>
      </p:sp>
    </p:spTree>
    <p:extLst>
      <p:ext uri="{BB962C8B-B14F-4D97-AF65-F5344CB8AC3E}">
        <p14:creationId xmlns:p14="http://schemas.microsoft.com/office/powerpoint/2010/main" val="27727341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33475" y="0"/>
            <a:ext cx="9925050" cy="1409442"/>
          </a:xfrm>
        </p:spPr>
        <p:txBody>
          <a:bodyPr anchor="ctr">
            <a:normAutofit/>
          </a:bodyPr>
          <a:lstStyle/>
          <a:p>
            <a:pPr>
              <a:lnSpc>
                <a:spcPct val="150000"/>
              </a:lnSpc>
            </a:pPr>
            <a:r>
              <a:rPr lang="en-IN" sz="2400" b="1" dirty="0" smtClean="0">
                <a:latin typeface="Times New Roman" panose="02020603050405020304" pitchFamily="18" charset="0"/>
                <a:cs typeface="Times New Roman" panose="02020603050405020304" pitchFamily="18" charset="0"/>
              </a:rPr>
              <a:t>INVENTORY MANAGEMENT AND DEMAND FORECASTING OF THE BRIGHT BOX COMPANY, A MANUFACTURING FIRM, IN 2024</a:t>
            </a:r>
            <a:endParaRPr lang="en-IN"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124200" y="5410200"/>
            <a:ext cx="5943600" cy="1447800"/>
          </a:xfrm>
        </p:spPr>
        <p:txBody>
          <a:bodyPr>
            <a:noAutofit/>
          </a:bodyPr>
          <a:lstStyle/>
          <a:p>
            <a:pPr>
              <a:lnSpc>
                <a:spcPct val="150000"/>
              </a:lnSpc>
              <a:spcBef>
                <a:spcPts val="0"/>
              </a:spcBef>
            </a:pPr>
            <a:r>
              <a:rPr lang="en-US" sz="1800" b="1" dirty="0" smtClean="0">
                <a:latin typeface="Times New Roman" panose="02020603050405020304" pitchFamily="18" charset="0"/>
                <a:cs typeface="Times New Roman" panose="02020603050405020304" pitchFamily="18" charset="0"/>
              </a:rPr>
              <a:t>The BDM Capstone Project, Presented By-</a:t>
            </a:r>
            <a:endParaRPr lang="en-IN" sz="1800" dirty="0" smtClean="0">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err="1" smtClean="0">
                <a:latin typeface="Times New Roman" panose="02020603050405020304" pitchFamily="18" charset="0"/>
                <a:cs typeface="Times New Roman" panose="02020603050405020304" pitchFamily="18" charset="0"/>
              </a:rPr>
              <a:t>Aaliya</a:t>
            </a:r>
            <a:r>
              <a:rPr lang="en-US" sz="1800" dirty="0" smtClean="0">
                <a:latin typeface="Times New Roman" panose="02020603050405020304" pitchFamily="18" charset="0"/>
                <a:cs typeface="Times New Roman" panose="02020603050405020304" pitchFamily="18" charset="0"/>
              </a:rPr>
              <a:t> Ansari</a:t>
            </a:r>
            <a:endParaRPr lang="en-IN" sz="1800" dirty="0" smtClean="0">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23ds3000181</a:t>
            </a:r>
            <a:endParaRPr lang="en-IN" sz="1800" dirty="0">
              <a:latin typeface="Times New Roman" panose="02020603050405020304" pitchFamily="18" charset="0"/>
              <a:cs typeface="Times New Roman" panose="02020603050405020304" pitchFamily="18" charset="0"/>
            </a:endParaRPr>
          </a:p>
        </p:txBody>
      </p:sp>
      <p:pic>
        <p:nvPicPr>
          <p:cNvPr id="5" name="Picture 4" descr="IIT Madras - Wikipedia"/>
          <p:cNvPicPr/>
          <p:nvPr/>
        </p:nvPicPr>
        <p:blipFill>
          <a:blip r:embed="rId4"/>
          <a:srcRect/>
          <a:stretch>
            <a:fillRect/>
          </a:stretch>
        </p:blipFill>
        <p:spPr>
          <a:xfrm>
            <a:off x="4488338" y="1409442"/>
            <a:ext cx="3215323" cy="3215323"/>
          </a:xfrm>
          <a:prstGeom prst="rect">
            <a:avLst/>
          </a:prstGeom>
          <a:ln/>
        </p:spPr>
      </p:pic>
      <p:sp>
        <p:nvSpPr>
          <p:cNvPr id="6" name="Text Box 128"/>
          <p:cNvSpPr txBox="1"/>
          <p:nvPr/>
        </p:nvSpPr>
        <p:spPr>
          <a:xfrm>
            <a:off x="1" y="4662865"/>
            <a:ext cx="12191999" cy="55399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0" tIns="0" rIns="1097280" bIns="0" numCol="1" spcCol="0" rtlCol="0" fromWordArt="0" anchor="b" anchorCtr="0" forceAA="0" compatLnSpc="1">
            <a:prstTxWarp prst="textNoShape">
              <a:avLst/>
            </a:prstTxWarp>
            <a:spAutoFit/>
          </a:bodyPr>
          <a:lstStyle/>
          <a:p>
            <a:pPr algn="ctr">
              <a:spcAft>
                <a:spcPts val="0"/>
              </a:spcAft>
            </a:pPr>
            <a:r>
              <a:rPr lang="en-US" sz="1200"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IITM Online BS Degree Program,</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n-US" sz="1200"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Indian Institute of Technology, Madras, Chennai</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en-US" sz="1200" cap="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Tamil Nadu, India, 600036</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541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716571"/>
            <a:ext cx="10353762" cy="3424859"/>
          </a:xfrm>
        </p:spPr>
        <p:txBody>
          <a:bodyPr>
            <a:normAutofit/>
          </a:bodyPr>
          <a:lstStyle/>
          <a:p>
            <a:r>
              <a:rPr lang="en-GB" sz="3600" dirty="0" smtClean="0">
                <a:latin typeface="Times New Roman" panose="02020603050405020304" pitchFamily="18" charset="0"/>
                <a:cs typeface="Times New Roman" panose="02020603050405020304" pitchFamily="18" charset="0"/>
              </a:rPr>
              <a:t>THANK YOU!</a:t>
            </a:r>
            <a:endParaRPr lang="en-IN" sz="3600" dirty="0">
              <a:latin typeface="Times New Roman" panose="02020603050405020304" pitchFamily="18" charset="0"/>
              <a:cs typeface="Times New Roman" panose="02020603050405020304" pitchFamily="18" charset="0"/>
            </a:endParaRPr>
          </a:p>
        </p:txBody>
      </p:sp>
      <p:sp>
        <p:nvSpPr>
          <p:cNvPr id="8" name="Slide Number Placeholder 6"/>
          <p:cNvSpPr>
            <a:spLocks noGrp="1"/>
          </p:cNvSpPr>
          <p:nvPr>
            <p:ph type="sldNum" sz="quarter" idx="12"/>
          </p:nvPr>
        </p:nvSpPr>
        <p:spPr>
          <a:xfrm>
            <a:off x="11068334" y="6492875"/>
            <a:ext cx="1108127" cy="365125"/>
          </a:xfrm>
        </p:spPr>
        <p:txBody>
          <a:bodyPr/>
          <a:lstStyle/>
          <a:p>
            <a:r>
              <a:rPr lang="en-IN" sz="1200" dirty="0" smtClean="0">
                <a:solidFill>
                  <a:schemeClr val="tx1">
                    <a:lumMod val="50000"/>
                  </a:schemeClr>
                </a:solidFill>
              </a:rPr>
              <a:t>SLIDE | 10</a:t>
            </a:r>
            <a:endParaRPr lang="en-IN" sz="1200" dirty="0">
              <a:solidFill>
                <a:schemeClr val="tx1">
                  <a:lumMod val="50000"/>
                </a:schemeClr>
              </a:solidFill>
            </a:endParaRPr>
          </a:p>
        </p:txBody>
      </p:sp>
    </p:spTree>
    <p:extLst>
      <p:ext uri="{BB962C8B-B14F-4D97-AF65-F5344CB8AC3E}">
        <p14:creationId xmlns:p14="http://schemas.microsoft.com/office/powerpoint/2010/main" val="2447102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6640"/>
            <a:ext cx="10353761" cy="1326321"/>
          </a:xfrm>
        </p:spPr>
        <p:txBody>
          <a:bodyPr>
            <a:normAutofit/>
          </a:bodyPr>
          <a:lstStyle/>
          <a:p>
            <a:r>
              <a:rPr lang="en-GB" sz="3600" dirty="0" smtClean="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785792"/>
            <a:ext cx="10353762" cy="4350579"/>
          </a:xfrm>
        </p:spPr>
        <p:txBody>
          <a:bodyPr>
            <a:noAutofit/>
          </a:bodyPr>
          <a:lstStyle/>
          <a:p>
            <a:pPr algn="ctr">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THE ORGANIZATION</a:t>
            </a:r>
          </a:p>
          <a:p>
            <a:pPr algn="ctr">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PROBLEM STATEMENTS</a:t>
            </a:r>
          </a:p>
          <a:p>
            <a:pPr algn="ctr">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DATA COLLECTION</a:t>
            </a:r>
          </a:p>
          <a:p>
            <a:pPr algn="ctr">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ANALYSIS</a:t>
            </a:r>
          </a:p>
          <a:p>
            <a:pPr algn="ctr">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KEY FINDINGS</a:t>
            </a:r>
          </a:p>
          <a:p>
            <a:pPr algn="ctr">
              <a:lnSpc>
                <a:spcPct val="150000"/>
              </a:lnSpc>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RECOMMENDATIONS</a:t>
            </a:r>
            <a:endParaRPr lang="en-IN" sz="24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a:xfrm>
            <a:off x="11267556" y="6492875"/>
            <a:ext cx="908905" cy="365125"/>
          </a:xfrm>
        </p:spPr>
        <p:txBody>
          <a:bodyPr/>
          <a:lstStyle/>
          <a:p>
            <a:r>
              <a:rPr lang="en-IN" sz="1200" dirty="0" smtClean="0">
                <a:solidFill>
                  <a:schemeClr val="tx1">
                    <a:lumMod val="50000"/>
                  </a:schemeClr>
                </a:solidFill>
              </a:rPr>
              <a:t>SLIDE | </a:t>
            </a:r>
            <a:fld id="{C37A88C9-F283-4E5A-A6A0-14ADF2F60138}" type="slidenum">
              <a:rPr lang="en-IN" sz="1200" smtClean="0">
                <a:solidFill>
                  <a:schemeClr val="tx1">
                    <a:lumMod val="50000"/>
                  </a:schemeClr>
                </a:solidFill>
              </a:rPr>
              <a:t>2</a:t>
            </a:fld>
            <a:endParaRPr lang="en-IN" sz="1200" dirty="0">
              <a:solidFill>
                <a:schemeClr val="tx1">
                  <a:lumMod val="50000"/>
                </a:schemeClr>
              </a:solidFill>
            </a:endParaRPr>
          </a:p>
        </p:txBody>
      </p:sp>
    </p:spTree>
    <p:extLst>
      <p:ext uri="{BB962C8B-B14F-4D97-AF65-F5344CB8AC3E}">
        <p14:creationId xmlns:p14="http://schemas.microsoft.com/office/powerpoint/2010/main" val="3396614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640"/>
            <a:ext cx="12191999" cy="1326321"/>
          </a:xfrm>
        </p:spPr>
        <p:txBody>
          <a:bodyPr>
            <a:normAutofit/>
          </a:bodyPr>
          <a:lstStyle/>
          <a:p>
            <a:r>
              <a:rPr lang="en-GB" sz="3600" dirty="0" smtClean="0">
                <a:latin typeface="Times New Roman" panose="02020603050405020304" pitchFamily="18" charset="0"/>
                <a:cs typeface="Times New Roman" panose="02020603050405020304" pitchFamily="18" charset="0"/>
              </a:rPr>
              <a:t>ORGANIZATION: THE BRIGHT BOX COMPANY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959584"/>
            <a:ext cx="10353762" cy="3695136"/>
          </a:xfrm>
        </p:spPr>
        <p:txBody>
          <a:bodyPr>
            <a:normAutofit/>
          </a:bodyPr>
          <a:lstStyle/>
          <a:p>
            <a:pPr>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Owner- Mr. </a:t>
            </a:r>
            <a:r>
              <a:rPr lang="en-GB" sz="2400" dirty="0" err="1" smtClean="0">
                <a:latin typeface="Times New Roman" panose="02020603050405020304" pitchFamily="18" charset="0"/>
                <a:cs typeface="Times New Roman" panose="02020603050405020304" pitchFamily="18" charset="0"/>
              </a:rPr>
              <a:t>Humayun</a:t>
            </a:r>
            <a:r>
              <a:rPr lang="en-GB" sz="2400" dirty="0" smtClean="0">
                <a:latin typeface="Times New Roman" panose="02020603050405020304" pitchFamily="18" charset="0"/>
                <a:cs typeface="Times New Roman" panose="02020603050405020304" pitchFamily="18" charset="0"/>
              </a:rPr>
              <a:t> Anwar</a:t>
            </a:r>
          </a:p>
          <a:p>
            <a:pPr>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Year of Establishment- 1993</a:t>
            </a:r>
          </a:p>
          <a:p>
            <a:pPr>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Business Type- B2B</a:t>
            </a:r>
          </a:p>
          <a:p>
            <a:pPr>
              <a:buFont typeface="Times New Roman" panose="02020603050405020304" pitchFamily="18" charset="0"/>
              <a:buChar char="֎"/>
            </a:pPr>
            <a:r>
              <a:rPr lang="en-GB" sz="2400" dirty="0" smtClean="0">
                <a:latin typeface="Times New Roman" panose="02020603050405020304" pitchFamily="18" charset="0"/>
                <a:cs typeface="Times New Roman" panose="02020603050405020304" pitchFamily="18" charset="0"/>
              </a:rPr>
              <a:t> Product Line- Cartons, Corrugated Boxes &amp; Sheets</a:t>
            </a:r>
          </a:p>
        </p:txBody>
      </p:sp>
      <p:sp>
        <p:nvSpPr>
          <p:cNvPr id="7" name="Rectangle 6"/>
          <p:cNvSpPr/>
          <p:nvPr/>
        </p:nvSpPr>
        <p:spPr>
          <a:xfrm>
            <a:off x="8563663" y="1935921"/>
            <a:ext cx="2694671" cy="220386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385534" y="4262525"/>
            <a:ext cx="3050928" cy="249523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216778" y="4426447"/>
            <a:ext cx="4929453" cy="2167387"/>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146802" y="2311426"/>
            <a:ext cx="1999429" cy="1452854"/>
          </a:xfrm>
          <a:prstGeom prst="rect">
            <a:avLst/>
          </a:prstGeom>
          <a:blipFill dpi="0" rotWithShape="1">
            <a:blip r:embed="rId6" cstate="print">
              <a:alphaModFix amt="19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6"/>
          <p:cNvSpPr>
            <a:spLocks noGrp="1"/>
          </p:cNvSpPr>
          <p:nvPr>
            <p:ph type="sldNum" sz="quarter" idx="12"/>
          </p:nvPr>
        </p:nvSpPr>
        <p:spPr>
          <a:xfrm>
            <a:off x="11267556" y="6492875"/>
            <a:ext cx="908905" cy="365125"/>
          </a:xfrm>
        </p:spPr>
        <p:txBody>
          <a:bodyPr/>
          <a:lstStyle/>
          <a:p>
            <a:r>
              <a:rPr lang="en-IN" sz="1200" dirty="0" smtClean="0">
                <a:solidFill>
                  <a:schemeClr val="tx1">
                    <a:lumMod val="50000"/>
                  </a:schemeClr>
                </a:solidFill>
              </a:rPr>
              <a:t>SLIDE | 3</a:t>
            </a:r>
            <a:endParaRPr lang="en-IN" sz="1200" dirty="0">
              <a:solidFill>
                <a:schemeClr val="tx1">
                  <a:lumMod val="50000"/>
                </a:schemeClr>
              </a:solidFill>
            </a:endParaRPr>
          </a:p>
        </p:txBody>
      </p:sp>
    </p:spTree>
    <p:extLst>
      <p:ext uri="{BB962C8B-B14F-4D97-AF65-F5344CB8AC3E}">
        <p14:creationId xmlns:p14="http://schemas.microsoft.com/office/powerpoint/2010/main" val="3865182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322992"/>
            <a:ext cx="10353762" cy="1325563"/>
          </a:xfrm>
        </p:spPr>
        <p:txBody>
          <a:bodyPr>
            <a:normAutofit/>
          </a:bodyPr>
          <a:lstStyle/>
          <a:p>
            <a:r>
              <a:rPr lang="en-GB" sz="3600" dirty="0" smtClean="0">
                <a:latin typeface="Times New Roman" panose="02020603050405020304" pitchFamily="18" charset="0"/>
                <a:cs typeface="Times New Roman" panose="02020603050405020304" pitchFamily="18" charset="0"/>
              </a:rPr>
              <a:t>PROBLEM STATEMENTs</a:t>
            </a:r>
            <a:endParaRPr lang="en-IN" sz="3600" dirty="0">
              <a:latin typeface="Times New Roman" panose="02020603050405020304" pitchFamily="18" charset="0"/>
              <a:cs typeface="Times New Roman" panose="02020603050405020304" pitchFamily="18" charset="0"/>
            </a:endParaRPr>
          </a:p>
        </p:txBody>
      </p:sp>
      <p:sp>
        <p:nvSpPr>
          <p:cNvPr id="16" name="Text Placeholder 15"/>
          <p:cNvSpPr>
            <a:spLocks noGrp="1"/>
          </p:cNvSpPr>
          <p:nvPr>
            <p:ph type="body" sz="half" idx="15"/>
          </p:nvPr>
        </p:nvSpPr>
        <p:spPr>
          <a:xfrm>
            <a:off x="913794" y="1944014"/>
            <a:ext cx="7353906" cy="3958356"/>
          </a:xfrm>
        </p:spPr>
        <p:txBody>
          <a:bodyPr>
            <a:noAutofit/>
          </a:bodyPr>
          <a:lstStyle/>
          <a:p>
            <a:pPr marL="457200" indent="-457200" algn="l">
              <a:buAutoNum type="arabicPeriod"/>
            </a:pPr>
            <a:r>
              <a:rPr lang="en-GB" sz="2400" dirty="0" smtClean="0">
                <a:latin typeface="Times New Roman" panose="02020603050405020304" pitchFamily="18" charset="0"/>
                <a:cs typeface="Times New Roman" panose="02020603050405020304" pitchFamily="18" charset="0"/>
              </a:rPr>
              <a:t>Management </a:t>
            </a:r>
            <a:r>
              <a:rPr lang="en-GB" sz="2400" dirty="0">
                <a:latin typeface="Times New Roman" panose="02020603050405020304" pitchFamily="18" charset="0"/>
                <a:cs typeface="Times New Roman" panose="02020603050405020304" pitchFamily="18" charset="0"/>
              </a:rPr>
              <a:t>of Inventory during low demand in Industrial market, in Moradabad, Uttar Pradesh</a:t>
            </a:r>
            <a:r>
              <a:rPr lang="en-GB" sz="2400" dirty="0" smtClean="0">
                <a:latin typeface="Times New Roman" panose="02020603050405020304" pitchFamily="18" charset="0"/>
                <a:cs typeface="Times New Roman" panose="02020603050405020304" pitchFamily="18" charset="0"/>
              </a:rPr>
              <a:t>.</a:t>
            </a:r>
          </a:p>
          <a:p>
            <a:pPr marL="457200" indent="-457200" algn="l">
              <a:lnSpc>
                <a:spcPct val="100000"/>
              </a:lnSpc>
              <a:buAutoNum type="arabicPeriod"/>
            </a:pPr>
            <a:endParaRPr lang="en-GB" sz="2400" dirty="0" smtClean="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GB" sz="2400" dirty="0">
                <a:latin typeface="Times New Roman" panose="02020603050405020304" pitchFamily="18" charset="0"/>
                <a:cs typeface="Times New Roman" panose="02020603050405020304" pitchFamily="18" charset="0"/>
              </a:rPr>
              <a:t>Identification of future scope and demand in the market for corrugated box manufacturing industry</a:t>
            </a:r>
            <a:r>
              <a:rPr lang="en-GB" sz="2400" dirty="0" smtClean="0">
                <a:latin typeface="Times New Roman" panose="02020603050405020304" pitchFamily="18" charset="0"/>
                <a:cs typeface="Times New Roman" panose="02020603050405020304" pitchFamily="18" charset="0"/>
              </a:rPr>
              <a:t>.</a:t>
            </a:r>
          </a:p>
          <a:p>
            <a:pPr marL="457200" indent="-457200" algn="l">
              <a:lnSpc>
                <a:spcPct val="100000"/>
              </a:lnSpc>
              <a:buFont typeface="Arial" panose="020B0604020202020204" pitchFamily="34" charset="0"/>
              <a:buAutoNum type="arabicPeriod"/>
            </a:pPr>
            <a:endParaRPr lang="en-GB" sz="2400" dirty="0" smtClean="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GB" sz="2400" dirty="0" smtClean="0">
                <a:latin typeface="Times New Roman" panose="02020603050405020304" pitchFamily="18" charset="0"/>
                <a:cs typeface="Times New Roman" panose="02020603050405020304" pitchFamily="18" charset="0"/>
              </a:rPr>
              <a:t>Management </a:t>
            </a:r>
            <a:r>
              <a:rPr lang="en-GB" sz="2400" dirty="0">
                <a:latin typeface="Times New Roman" panose="02020603050405020304" pitchFamily="18" charset="0"/>
                <a:cs typeface="Times New Roman" panose="02020603050405020304" pitchFamily="18" charset="0"/>
              </a:rPr>
              <a:t>of working capital &amp; manpower with low sales</a:t>
            </a:r>
            <a:r>
              <a:rPr lang="en-GB"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24" name="Rectangle 23"/>
          <p:cNvSpPr/>
          <p:nvPr/>
        </p:nvSpPr>
        <p:spPr>
          <a:xfrm>
            <a:off x="7715250" y="1944014"/>
            <a:ext cx="3552306" cy="206960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7715250" y="4145300"/>
            <a:ext cx="3552306" cy="2069603"/>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Slide Number Placeholder 6"/>
          <p:cNvSpPr>
            <a:spLocks noGrp="1"/>
          </p:cNvSpPr>
          <p:nvPr>
            <p:ph type="sldNum" sz="quarter" idx="12"/>
          </p:nvPr>
        </p:nvSpPr>
        <p:spPr>
          <a:xfrm>
            <a:off x="11267556" y="6492875"/>
            <a:ext cx="908905" cy="365125"/>
          </a:xfrm>
        </p:spPr>
        <p:txBody>
          <a:bodyPr/>
          <a:lstStyle/>
          <a:p>
            <a:r>
              <a:rPr lang="en-IN" sz="1200" dirty="0" smtClean="0">
                <a:solidFill>
                  <a:schemeClr val="tx1">
                    <a:lumMod val="50000"/>
                  </a:schemeClr>
                </a:solidFill>
              </a:rPr>
              <a:t>SLIDE | 4</a:t>
            </a:r>
            <a:endParaRPr lang="en-IN" sz="1200" dirty="0">
              <a:solidFill>
                <a:schemeClr val="tx1">
                  <a:lumMod val="50000"/>
                </a:schemeClr>
              </a:solidFill>
            </a:endParaRPr>
          </a:p>
        </p:txBody>
      </p:sp>
    </p:spTree>
    <p:extLst>
      <p:ext uri="{BB962C8B-B14F-4D97-AF65-F5344CB8AC3E}">
        <p14:creationId xmlns:p14="http://schemas.microsoft.com/office/powerpoint/2010/main" val="1920950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6640"/>
            <a:ext cx="10353761" cy="1326321"/>
          </a:xfrm>
        </p:spPr>
        <p:txBody>
          <a:bodyPr>
            <a:normAutofit/>
          </a:bodyPr>
          <a:lstStyle/>
          <a:p>
            <a:r>
              <a:rPr lang="en-GB" sz="3600" dirty="0" smtClean="0">
                <a:latin typeface="Times New Roman" panose="02020603050405020304" pitchFamily="18" charset="0"/>
                <a:cs typeface="Times New Roman" panose="02020603050405020304" pitchFamily="18" charset="0"/>
              </a:rPr>
              <a:t>DATA COLLECTION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945936"/>
            <a:ext cx="5982305" cy="23044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Type of data </a:t>
            </a:r>
            <a:r>
              <a:rPr lang="en-GB" sz="2400" dirty="0" smtClean="0">
                <a:latin typeface="Times New Roman" panose="02020603050405020304" pitchFamily="18" charset="0"/>
                <a:cs typeface="Times New Roman" panose="02020603050405020304" pitchFamily="18" charset="0"/>
              </a:rPr>
              <a:t>collection- Primary</a:t>
            </a:r>
          </a:p>
          <a:p>
            <a:pPr lvl="1"/>
            <a:r>
              <a:rPr lang="en-GB" sz="2400" dirty="0" smtClean="0">
                <a:latin typeface="Times New Roman" panose="02020603050405020304" pitchFamily="18" charset="0"/>
                <a:cs typeface="Times New Roman" panose="02020603050405020304" pitchFamily="18" charset="0"/>
              </a:rPr>
              <a:t>Daily </a:t>
            </a:r>
            <a:r>
              <a:rPr lang="en-GB" sz="2400" dirty="0">
                <a:latin typeface="Times New Roman" panose="02020603050405020304" pitchFamily="18" charset="0"/>
                <a:cs typeface="Times New Roman" panose="02020603050405020304" pitchFamily="18" charset="0"/>
              </a:rPr>
              <a:t>sales </a:t>
            </a:r>
            <a:r>
              <a:rPr lang="en-GB" sz="2400" dirty="0" smtClean="0">
                <a:latin typeface="Times New Roman" panose="02020603050405020304" pitchFamily="18" charset="0"/>
                <a:cs typeface="Times New Roman" panose="02020603050405020304" pitchFamily="18" charset="0"/>
              </a:rPr>
              <a:t>data</a:t>
            </a:r>
          </a:p>
          <a:p>
            <a:pPr lvl="1"/>
            <a:r>
              <a:rPr lang="en-GB" sz="2400" dirty="0" smtClean="0">
                <a:latin typeface="Times New Roman" panose="02020603050405020304" pitchFamily="18" charset="0"/>
                <a:cs typeface="Times New Roman" panose="02020603050405020304" pitchFamily="18" charset="0"/>
              </a:rPr>
              <a:t>Monthly Revenue &amp; Expenditure data</a:t>
            </a:r>
          </a:p>
          <a:p>
            <a:pPr marL="0" indent="0">
              <a:buNone/>
            </a:pPr>
            <a:endParaRPr lang="en-GB" sz="2400" dirty="0" smtClean="0">
              <a:latin typeface="Times New Roman" panose="02020603050405020304" pitchFamily="18" charset="0"/>
              <a:cs typeface="Times New Roman" panose="02020603050405020304" pitchFamily="18" charset="0"/>
            </a:endParaRPr>
          </a:p>
        </p:txBody>
      </p:sp>
      <p:sp>
        <p:nvSpPr>
          <p:cNvPr id="11" name="Rectangle 10"/>
          <p:cNvSpPr/>
          <p:nvPr/>
        </p:nvSpPr>
        <p:spPr>
          <a:xfrm>
            <a:off x="7068315" y="3855843"/>
            <a:ext cx="4257156" cy="227960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4"/>
          <a:stretch>
            <a:fillRect/>
          </a:stretch>
        </p:blipFill>
        <p:spPr>
          <a:xfrm>
            <a:off x="913795" y="3855843"/>
            <a:ext cx="5982305" cy="2279610"/>
          </a:xfrm>
          <a:prstGeom prst="rect">
            <a:avLst/>
          </a:prstGeom>
        </p:spPr>
      </p:pic>
      <p:pic>
        <p:nvPicPr>
          <p:cNvPr id="13" name="Picture 12"/>
          <p:cNvPicPr>
            <a:picLocks noChangeAspect="1"/>
          </p:cNvPicPr>
          <p:nvPr/>
        </p:nvPicPr>
        <p:blipFill>
          <a:blip r:embed="rId5"/>
          <a:stretch>
            <a:fillRect/>
          </a:stretch>
        </p:blipFill>
        <p:spPr>
          <a:xfrm>
            <a:off x="7048500" y="2096064"/>
            <a:ext cx="4257156" cy="1599637"/>
          </a:xfrm>
          <a:prstGeom prst="rect">
            <a:avLst/>
          </a:prstGeom>
        </p:spPr>
      </p:pic>
      <p:sp>
        <p:nvSpPr>
          <p:cNvPr id="18" name="Slide Number Placeholder 6"/>
          <p:cNvSpPr txBox="1">
            <a:spLocks/>
          </p:cNvSpPr>
          <p:nvPr/>
        </p:nvSpPr>
        <p:spPr>
          <a:xfrm>
            <a:off x="11267556" y="6492875"/>
            <a:ext cx="908905"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smtClean="0">
                <a:solidFill>
                  <a:schemeClr val="tx1">
                    <a:lumMod val="50000"/>
                  </a:schemeClr>
                </a:solidFill>
              </a:rPr>
              <a:t>SLIDE | 5</a:t>
            </a:r>
            <a:endParaRPr lang="en-IN" sz="1200" dirty="0">
              <a:solidFill>
                <a:schemeClr val="tx1">
                  <a:lumMod val="50000"/>
                </a:schemeClr>
              </a:solidFill>
            </a:endParaRPr>
          </a:p>
        </p:txBody>
      </p:sp>
    </p:spTree>
    <p:extLst>
      <p:ext uri="{BB962C8B-B14F-4D97-AF65-F5344CB8AC3E}">
        <p14:creationId xmlns:p14="http://schemas.microsoft.com/office/powerpoint/2010/main" val="3498009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6640"/>
            <a:ext cx="10353761" cy="1326321"/>
          </a:xfrm>
        </p:spPr>
        <p:txBody>
          <a:bodyPr>
            <a:normAutofit/>
          </a:bodyPr>
          <a:lstStyle/>
          <a:p>
            <a:r>
              <a:rPr lang="en-GB" sz="3600" dirty="0" smtClean="0">
                <a:latin typeface="Times New Roman" panose="02020603050405020304" pitchFamily="18" charset="0"/>
                <a:cs typeface="Times New Roman" panose="02020603050405020304" pitchFamily="18" charset="0"/>
              </a:rPr>
              <a:t>Analysis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0775" y="1959584"/>
            <a:ext cx="4866756" cy="4550396"/>
          </a:xfrm>
        </p:spPr>
        <p:txBody>
          <a:bodyPr>
            <a:noAutofit/>
          </a:bodyPr>
          <a:lstStyle/>
          <a:p>
            <a:r>
              <a:rPr lang="en-GB" sz="2400" dirty="0" smtClean="0">
                <a:latin typeface="Times New Roman" panose="02020603050405020304" pitchFamily="18" charset="0"/>
                <a:cs typeface="Times New Roman" panose="02020603050405020304" pitchFamily="18" charset="0"/>
              </a:rPr>
              <a:t>Data Cleaning &amp; Pre-processing</a:t>
            </a:r>
          </a:p>
          <a:p>
            <a:r>
              <a:rPr lang="en-GB" sz="2400" dirty="0" smtClean="0">
                <a:latin typeface="Times New Roman" panose="02020603050405020304" pitchFamily="18" charset="0"/>
                <a:cs typeface="Times New Roman" panose="02020603050405020304" pitchFamily="18" charset="0"/>
              </a:rPr>
              <a:t>Product Category Analysis</a:t>
            </a:r>
          </a:p>
          <a:p>
            <a:r>
              <a:rPr lang="en-GB" sz="2400" dirty="0" smtClean="0">
                <a:latin typeface="Times New Roman" panose="02020603050405020304" pitchFamily="18" charset="0"/>
                <a:cs typeface="Times New Roman" panose="02020603050405020304" pitchFamily="18" charset="0"/>
              </a:rPr>
              <a:t>Customer Analysis</a:t>
            </a:r>
          </a:p>
          <a:p>
            <a:r>
              <a:rPr lang="en-GB" sz="2400" dirty="0" smtClean="0">
                <a:latin typeface="Times New Roman" panose="02020603050405020304" pitchFamily="18" charset="0"/>
                <a:cs typeface="Times New Roman" panose="02020603050405020304" pitchFamily="18" charset="0"/>
              </a:rPr>
              <a:t>Revenue Analysis</a:t>
            </a:r>
          </a:p>
          <a:p>
            <a:r>
              <a:rPr lang="en-GB" sz="2400" dirty="0" smtClean="0">
                <a:latin typeface="Times New Roman" panose="02020603050405020304" pitchFamily="18" charset="0"/>
                <a:cs typeface="Times New Roman" panose="02020603050405020304" pitchFamily="18" charset="0"/>
              </a:rPr>
              <a:t>Monthly Expenditure Analysis</a:t>
            </a:r>
          </a:p>
        </p:txBody>
      </p:sp>
      <p:sp>
        <p:nvSpPr>
          <p:cNvPr id="4" name="Content Placeholder 2"/>
          <p:cNvSpPr txBox="1">
            <a:spLocks/>
          </p:cNvSpPr>
          <p:nvPr/>
        </p:nvSpPr>
        <p:spPr>
          <a:xfrm>
            <a:off x="6517530" y="1959584"/>
            <a:ext cx="5159459" cy="455039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Profitability Analysis</a:t>
            </a:r>
          </a:p>
          <a:p>
            <a:r>
              <a:rPr lang="en-GB" sz="2400" dirty="0" smtClean="0">
                <a:latin typeface="Times New Roman" panose="02020603050405020304" pitchFamily="18" charset="0"/>
                <a:cs typeface="Times New Roman" panose="02020603050405020304" pitchFamily="18" charset="0"/>
              </a:rPr>
              <a:t>Fixed Cost Expenses Analysis</a:t>
            </a:r>
          </a:p>
          <a:p>
            <a:r>
              <a:rPr lang="en-GB" sz="2400" dirty="0">
                <a:latin typeface="Times New Roman" panose="02020603050405020304" pitchFamily="18" charset="0"/>
                <a:cs typeface="Times New Roman" panose="02020603050405020304" pitchFamily="18" charset="0"/>
              </a:rPr>
              <a:t>Forecasting</a:t>
            </a:r>
          </a:p>
          <a:p>
            <a:endParaRPr lang="en-GB" sz="2400" dirty="0" smtClean="0">
              <a:latin typeface="Times New Roman" panose="02020603050405020304" pitchFamily="18" charset="0"/>
              <a:cs typeface="Times New Roman" panose="02020603050405020304" pitchFamily="18" charset="0"/>
            </a:endParaRPr>
          </a:p>
        </p:txBody>
      </p:sp>
      <p:sp>
        <p:nvSpPr>
          <p:cNvPr id="9" name="Slide Number Placeholder 6"/>
          <p:cNvSpPr txBox="1">
            <a:spLocks/>
          </p:cNvSpPr>
          <p:nvPr/>
        </p:nvSpPr>
        <p:spPr>
          <a:xfrm>
            <a:off x="11267556" y="6492875"/>
            <a:ext cx="908905"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smtClean="0">
                <a:solidFill>
                  <a:schemeClr val="tx1">
                    <a:lumMod val="50000"/>
                  </a:schemeClr>
                </a:solidFill>
              </a:rPr>
              <a:t>SLIDE | </a:t>
            </a:r>
            <a:r>
              <a:rPr lang="en-IN" sz="1200" dirty="0">
                <a:solidFill>
                  <a:schemeClr val="tx1">
                    <a:lumMod val="50000"/>
                  </a:schemeClr>
                </a:solidFill>
              </a:rPr>
              <a:t>6</a:t>
            </a:r>
          </a:p>
        </p:txBody>
      </p:sp>
    </p:spTree>
    <p:extLst>
      <p:ext uri="{BB962C8B-B14F-4D97-AF65-F5344CB8AC3E}">
        <p14:creationId xmlns:p14="http://schemas.microsoft.com/office/powerpoint/2010/main" val="365789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latin typeface="Times New Roman" panose="02020603050405020304" pitchFamily="18" charset="0"/>
                <a:cs typeface="Times New Roman" panose="02020603050405020304" pitchFamily="18" charset="0"/>
              </a:rPr>
              <a:t>Analysis</a:t>
            </a:r>
            <a:endParaRPr lang="en-IN" sz="3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8522388-538F-6FDE-BB17-FB628A502336}"/>
              </a:ext>
            </a:extLst>
          </p:cNvPr>
          <p:cNvPicPr/>
          <p:nvPr/>
        </p:nvPicPr>
        <p:blipFill rotWithShape="1">
          <a:blip r:embed="rId3">
            <a:extLst>
              <a:ext uri="{28A0092B-C50C-407E-A947-70E740481C1C}">
                <a14:useLocalDpi xmlns:a14="http://schemas.microsoft.com/office/drawing/2010/main" val="0"/>
              </a:ext>
            </a:extLst>
          </a:blip>
          <a:srcRect l="1329" t="2858" r="2496" b="3370"/>
          <a:stretch/>
        </p:blipFill>
        <p:spPr>
          <a:xfrm>
            <a:off x="1" y="2321916"/>
            <a:ext cx="3971498" cy="2238234"/>
          </a:xfrm>
          <a:prstGeom prst="rect">
            <a:avLst/>
          </a:prstGeom>
        </p:spPr>
      </p:pic>
      <p:pic>
        <p:nvPicPr>
          <p:cNvPr id="11" name="Picture 10"/>
          <p:cNvPicPr/>
          <p:nvPr/>
        </p:nvPicPr>
        <p:blipFill rotWithShape="1">
          <a:blip r:embed="rId4"/>
          <a:srcRect l="1464" t="3286" r="2144" b="-1"/>
          <a:stretch/>
        </p:blipFill>
        <p:spPr>
          <a:xfrm>
            <a:off x="-1" y="4629898"/>
            <a:ext cx="3971499" cy="2228102"/>
          </a:xfrm>
          <a:prstGeom prst="rect">
            <a:avLst/>
          </a:prstGeom>
        </p:spPr>
      </p:pic>
      <p:pic>
        <p:nvPicPr>
          <p:cNvPr id="12" name="Picture 11"/>
          <p:cNvPicPr/>
          <p:nvPr/>
        </p:nvPicPr>
        <p:blipFill rotWithShape="1">
          <a:blip r:embed="rId5"/>
          <a:srcRect l="1328" r="2053" b="3174"/>
          <a:stretch/>
        </p:blipFill>
        <p:spPr bwMode="auto">
          <a:xfrm>
            <a:off x="4026090" y="4629898"/>
            <a:ext cx="4244454" cy="2214166"/>
          </a:xfrm>
          <a:prstGeom prst="rect">
            <a:avLst/>
          </a:prstGeom>
          <a:ln>
            <a:noFill/>
          </a:ln>
          <a:extLst>
            <a:ext uri="{53640926-AAD7-44D8-BBD7-CCE9431645EC}">
              <a14:shadowObscured xmlns:a14="http://schemas.microsoft.com/office/drawing/2010/main"/>
            </a:ext>
          </a:extLst>
        </p:spPr>
      </p:pic>
      <p:pic>
        <p:nvPicPr>
          <p:cNvPr id="14" name="Picture 13"/>
          <p:cNvPicPr/>
          <p:nvPr/>
        </p:nvPicPr>
        <p:blipFill>
          <a:blip r:embed="rId6"/>
          <a:stretch>
            <a:fillRect/>
          </a:stretch>
        </p:blipFill>
        <p:spPr>
          <a:xfrm>
            <a:off x="8325134" y="2321916"/>
            <a:ext cx="3866866" cy="2229191"/>
          </a:xfrm>
          <a:prstGeom prst="rect">
            <a:avLst/>
          </a:prstGeom>
        </p:spPr>
      </p:pic>
      <p:pic>
        <p:nvPicPr>
          <p:cNvPr id="15" name="Picture 14"/>
          <p:cNvPicPr/>
          <p:nvPr/>
        </p:nvPicPr>
        <p:blipFill>
          <a:blip r:embed="rId7"/>
          <a:stretch>
            <a:fillRect/>
          </a:stretch>
        </p:blipFill>
        <p:spPr>
          <a:xfrm>
            <a:off x="8325134" y="4625407"/>
            <a:ext cx="3856217" cy="2206596"/>
          </a:xfrm>
          <a:prstGeom prst="rect">
            <a:avLst/>
          </a:prstGeom>
        </p:spPr>
      </p:pic>
      <p:pic>
        <p:nvPicPr>
          <p:cNvPr id="16" name="Picture 15"/>
          <p:cNvPicPr/>
          <p:nvPr/>
        </p:nvPicPr>
        <p:blipFill rotWithShape="1">
          <a:blip r:embed="rId8"/>
          <a:srcRect t="1778" r="1524"/>
          <a:stretch/>
        </p:blipFill>
        <p:spPr>
          <a:xfrm>
            <a:off x="8325134" y="0"/>
            <a:ext cx="3856217" cy="2247616"/>
          </a:xfrm>
          <a:prstGeom prst="rect">
            <a:avLst/>
          </a:prstGeom>
        </p:spPr>
      </p:pic>
      <p:pic>
        <p:nvPicPr>
          <p:cNvPr id="8" name="Picture 7">
            <a:extLst>
              <a:ext uri="{FF2B5EF4-FFF2-40B4-BE49-F238E27FC236}">
                <a16:creationId xmlns:a16="http://schemas.microsoft.com/office/drawing/2014/main" id="{894FCB7D-5E89-A127-6AF0-523CC92FB66D}"/>
              </a:ext>
            </a:extLst>
          </p:cNvPr>
          <p:cNvPicPr/>
          <p:nvPr/>
        </p:nvPicPr>
        <p:blipFill rotWithShape="1">
          <a:blip r:embed="rId9"/>
          <a:srcRect t="2905" r="2606" b="2812"/>
          <a:stretch/>
        </p:blipFill>
        <p:spPr>
          <a:xfrm>
            <a:off x="1" y="0"/>
            <a:ext cx="3971498" cy="2238232"/>
          </a:xfrm>
          <a:prstGeom prst="rect">
            <a:avLst/>
          </a:prstGeom>
        </p:spPr>
      </p:pic>
      <p:pic>
        <p:nvPicPr>
          <p:cNvPr id="13" name="Picture 12"/>
          <p:cNvPicPr/>
          <p:nvPr/>
        </p:nvPicPr>
        <p:blipFill>
          <a:blip r:embed="rId10"/>
          <a:stretch>
            <a:fillRect/>
          </a:stretch>
        </p:blipFill>
        <p:spPr>
          <a:xfrm>
            <a:off x="4026090" y="0"/>
            <a:ext cx="4244454" cy="2238232"/>
          </a:xfrm>
          <a:prstGeom prst="rect">
            <a:avLst/>
          </a:prstGeom>
        </p:spPr>
      </p:pic>
      <p:pic>
        <p:nvPicPr>
          <p:cNvPr id="17" name="Picture 16"/>
          <p:cNvPicPr>
            <a:picLocks noChangeAspect="1"/>
          </p:cNvPicPr>
          <p:nvPr/>
        </p:nvPicPr>
        <p:blipFill>
          <a:blip r:embed="rId11"/>
          <a:stretch>
            <a:fillRect/>
          </a:stretch>
        </p:blipFill>
        <p:spPr>
          <a:xfrm>
            <a:off x="4432585" y="2233805"/>
            <a:ext cx="3326831" cy="2390390"/>
          </a:xfrm>
          <a:prstGeom prst="rect">
            <a:avLst/>
          </a:prstGeom>
        </p:spPr>
      </p:pic>
      <p:sp>
        <p:nvSpPr>
          <p:cNvPr id="20" name="Slide Number Placeholder 6"/>
          <p:cNvSpPr>
            <a:spLocks noGrp="1"/>
          </p:cNvSpPr>
          <p:nvPr>
            <p:ph type="sldNum" sz="quarter" idx="12"/>
          </p:nvPr>
        </p:nvSpPr>
        <p:spPr>
          <a:xfrm>
            <a:off x="11267556" y="6492875"/>
            <a:ext cx="908905" cy="365125"/>
          </a:xfrm>
        </p:spPr>
        <p:txBody>
          <a:bodyPr/>
          <a:lstStyle/>
          <a:p>
            <a:r>
              <a:rPr lang="en-IN" sz="1200" dirty="0" smtClean="0">
                <a:solidFill>
                  <a:schemeClr val="tx1">
                    <a:lumMod val="50000"/>
                  </a:schemeClr>
                </a:solidFill>
              </a:rPr>
              <a:t>SLIDE | </a:t>
            </a:r>
            <a:r>
              <a:rPr lang="en-IN" sz="1200" dirty="0">
                <a:solidFill>
                  <a:schemeClr val="tx1">
                    <a:lumMod val="50000"/>
                  </a:schemeClr>
                </a:solidFill>
              </a:rPr>
              <a:t>7</a:t>
            </a:r>
          </a:p>
        </p:txBody>
      </p:sp>
    </p:spTree>
    <p:extLst>
      <p:ext uri="{BB962C8B-B14F-4D97-AF65-F5344CB8AC3E}">
        <p14:creationId xmlns:p14="http://schemas.microsoft.com/office/powerpoint/2010/main" val="2459288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6640"/>
            <a:ext cx="10353761" cy="1326321"/>
          </a:xfrm>
        </p:spPr>
        <p:txBody>
          <a:bodyPr>
            <a:normAutofit/>
          </a:bodyPr>
          <a:lstStyle/>
          <a:p>
            <a:r>
              <a:rPr lang="en-GB" sz="3600" dirty="0" smtClean="0">
                <a:latin typeface="Times New Roman" panose="02020603050405020304" pitchFamily="18" charset="0"/>
                <a:cs typeface="Times New Roman" panose="02020603050405020304" pitchFamily="18" charset="0"/>
              </a:rPr>
              <a:t>Key findings</a:t>
            </a:r>
            <a:endParaRPr lang="en-IN" sz="3600" dirty="0"/>
          </a:p>
        </p:txBody>
      </p:sp>
      <p:sp>
        <p:nvSpPr>
          <p:cNvPr id="3" name="Content Placeholder 2"/>
          <p:cNvSpPr>
            <a:spLocks noGrp="1"/>
          </p:cNvSpPr>
          <p:nvPr>
            <p:ph idx="1"/>
          </p:nvPr>
        </p:nvSpPr>
        <p:spPr>
          <a:xfrm>
            <a:off x="913794" y="1791914"/>
            <a:ext cx="6674360" cy="4318289"/>
          </a:xfrm>
        </p:spPr>
        <p:txBody>
          <a:bodyPr>
            <a:noAutofit/>
          </a:bodyPr>
          <a:lstStyle/>
          <a:p>
            <a:r>
              <a:rPr lang="en-GB" sz="1800" dirty="0" smtClean="0">
                <a:effectLst/>
                <a:latin typeface="Times New Roman" panose="02020603050405020304" pitchFamily="18" charset="0"/>
                <a:cs typeface="Times New Roman" panose="02020603050405020304" pitchFamily="18" charset="0"/>
              </a:rPr>
              <a:t>Star Performers-</a:t>
            </a:r>
          </a:p>
          <a:p>
            <a:pPr marL="457200" lvl="1" indent="0">
              <a:buNone/>
            </a:pPr>
            <a:r>
              <a:rPr lang="en-GB" sz="1600" dirty="0" smtClean="0">
                <a:effectLst/>
                <a:latin typeface="Times New Roman" panose="02020603050405020304" pitchFamily="18" charset="0"/>
                <a:cs typeface="Times New Roman" panose="02020603050405020304" pitchFamily="18" charset="0"/>
              </a:rPr>
              <a:t>Top </a:t>
            </a:r>
            <a:r>
              <a:rPr lang="en-GB" sz="1600" dirty="0">
                <a:effectLst/>
                <a:latin typeface="Times New Roman" panose="02020603050405020304" pitchFamily="18" charset="0"/>
                <a:cs typeface="Times New Roman" panose="02020603050405020304" pitchFamily="18" charset="0"/>
              </a:rPr>
              <a:t>Customers- Marque </a:t>
            </a:r>
            <a:r>
              <a:rPr lang="en-GB" sz="1600" dirty="0" err="1">
                <a:effectLst/>
                <a:latin typeface="Times New Roman" panose="02020603050405020304" pitchFamily="18" charset="0"/>
                <a:cs typeface="Times New Roman" panose="02020603050405020304" pitchFamily="18" charset="0"/>
              </a:rPr>
              <a:t>Impex</a:t>
            </a:r>
            <a:r>
              <a:rPr lang="en-GB" sz="1600" dirty="0">
                <a:effectLst/>
                <a:latin typeface="Times New Roman" panose="02020603050405020304" pitchFamily="18" charset="0"/>
                <a:cs typeface="Times New Roman" panose="02020603050405020304" pitchFamily="18" charset="0"/>
              </a:rPr>
              <a:t> &amp; NS </a:t>
            </a:r>
            <a:r>
              <a:rPr lang="en-GB" sz="1600" dirty="0" smtClean="0">
                <a:effectLst/>
                <a:latin typeface="Times New Roman" panose="02020603050405020304" pitchFamily="18" charset="0"/>
                <a:cs typeface="Times New Roman" panose="02020603050405020304" pitchFamily="18" charset="0"/>
              </a:rPr>
              <a:t>Exports</a:t>
            </a:r>
          </a:p>
          <a:p>
            <a:pPr marL="457200" lvl="1" indent="0">
              <a:buNone/>
            </a:pPr>
            <a:r>
              <a:rPr lang="en-GB" sz="1600" dirty="0" smtClean="0">
                <a:effectLst/>
                <a:latin typeface="Times New Roman" panose="02020603050405020304" pitchFamily="18" charset="0"/>
                <a:cs typeface="Times New Roman" panose="02020603050405020304" pitchFamily="18" charset="0"/>
              </a:rPr>
              <a:t>Top product- 250 double</a:t>
            </a:r>
          </a:p>
          <a:p>
            <a:pPr marL="914400" lvl="2" indent="0">
              <a:buNone/>
            </a:pPr>
            <a:r>
              <a:rPr lang="en-GB" sz="1400" u="sng" dirty="0" smtClean="0">
                <a:effectLst/>
                <a:latin typeface="Times New Roman" panose="02020603050405020304" pitchFamily="18" charset="0"/>
                <a:cs typeface="Times New Roman" panose="02020603050405020304" pitchFamily="18" charset="0"/>
              </a:rPr>
              <a:t>Contributing 72% orders overall &amp; 83% orders in 250 double category.</a:t>
            </a:r>
          </a:p>
          <a:p>
            <a:r>
              <a:rPr lang="en-IN" sz="1800" dirty="0" smtClean="0">
                <a:effectLst/>
                <a:latin typeface="Times New Roman" panose="02020603050405020304" pitchFamily="18" charset="0"/>
                <a:cs typeface="Times New Roman" panose="02020603050405020304" pitchFamily="18" charset="0"/>
              </a:rPr>
              <a:t>Products with constant demand- “250 X 150”, 150 Double, 275 LBS &amp; 200 LBS.</a:t>
            </a:r>
          </a:p>
          <a:p>
            <a:r>
              <a:rPr lang="en-IN" sz="1800" dirty="0" smtClean="0">
                <a:effectLst/>
                <a:latin typeface="Times New Roman" panose="02020603050405020304" pitchFamily="18" charset="0"/>
                <a:cs typeface="Times New Roman" panose="02020603050405020304" pitchFamily="18" charset="0"/>
              </a:rPr>
              <a:t>There is a 54</a:t>
            </a:r>
            <a:r>
              <a:rPr lang="en-IN" sz="1800" dirty="0">
                <a:effectLst/>
                <a:latin typeface="Times New Roman" panose="02020603050405020304" pitchFamily="18" charset="0"/>
                <a:cs typeface="Times New Roman" panose="02020603050405020304" pitchFamily="18" charset="0"/>
              </a:rPr>
              <a:t>% hike in sales for the month of June-July </a:t>
            </a:r>
            <a:r>
              <a:rPr lang="en-IN" sz="1800" dirty="0" smtClean="0">
                <a:effectLst/>
                <a:latin typeface="Times New Roman" panose="02020603050405020304" pitchFamily="18" charset="0"/>
                <a:cs typeface="Times New Roman" panose="02020603050405020304" pitchFamily="18" charset="0"/>
              </a:rPr>
              <a:t>2024</a:t>
            </a:r>
          </a:p>
          <a:p>
            <a:r>
              <a:rPr lang="en-GB" sz="1800" dirty="0" smtClean="0">
                <a:effectLst/>
                <a:latin typeface="Times New Roman" panose="02020603050405020304" pitchFamily="18" charset="0"/>
                <a:cs typeface="Times New Roman" panose="02020603050405020304" pitchFamily="18" charset="0"/>
              </a:rPr>
              <a:t>Sales v/s employees Ratio-</a:t>
            </a:r>
            <a:endParaRPr lang="en-IN" sz="1800" dirty="0" smtClean="0">
              <a:effectLst/>
              <a:latin typeface="Times New Roman" panose="02020603050405020304" pitchFamily="18" charset="0"/>
              <a:cs typeface="Times New Roman" panose="02020603050405020304" pitchFamily="18" charset="0"/>
            </a:endParaRPr>
          </a:p>
          <a:p>
            <a:pPr marL="457200" lvl="1" indent="0">
              <a:buNone/>
            </a:pPr>
            <a:r>
              <a:rPr lang="en-GB" sz="1600" dirty="0" smtClean="0">
                <a:effectLst/>
                <a:latin typeface="Times New Roman" panose="02020603050405020304" pitchFamily="18" charset="0"/>
                <a:cs typeface="Times New Roman" panose="02020603050405020304" pitchFamily="18" charset="0"/>
              </a:rPr>
              <a:t>Sale </a:t>
            </a:r>
            <a:r>
              <a:rPr lang="en-GB" sz="1600" dirty="0">
                <a:effectLst/>
                <a:latin typeface="Times New Roman" panose="02020603050405020304" pitchFamily="18" charset="0"/>
                <a:cs typeface="Times New Roman" panose="02020603050405020304" pitchFamily="18" charset="0"/>
              </a:rPr>
              <a:t>of 20,000 units consume 25 </a:t>
            </a:r>
            <a:r>
              <a:rPr lang="en-GB" sz="1600" dirty="0" smtClean="0">
                <a:effectLst/>
                <a:latin typeface="Times New Roman" panose="02020603050405020304" pitchFamily="18" charset="0"/>
                <a:cs typeface="Times New Roman" panose="02020603050405020304" pitchFamily="18" charset="0"/>
              </a:rPr>
              <a:t>employees</a:t>
            </a:r>
          </a:p>
          <a:p>
            <a:pPr marL="457200" lvl="1" indent="0">
              <a:buNone/>
            </a:pPr>
            <a:r>
              <a:rPr lang="en-GB" sz="1600" dirty="0" smtClean="0">
                <a:effectLst/>
                <a:latin typeface="Times New Roman" panose="02020603050405020304" pitchFamily="18" charset="0"/>
                <a:cs typeface="Times New Roman" panose="02020603050405020304" pitchFamily="18" charset="0"/>
              </a:rPr>
              <a:t>The </a:t>
            </a:r>
            <a:r>
              <a:rPr lang="en-GB" sz="1600" dirty="0">
                <a:effectLst/>
                <a:latin typeface="Times New Roman" panose="02020603050405020304" pitchFamily="18" charset="0"/>
                <a:cs typeface="Times New Roman" panose="02020603050405020304" pitchFamily="18" charset="0"/>
              </a:rPr>
              <a:t>sale of 30,000-40,000 units consume 30 employees </a:t>
            </a:r>
            <a:endParaRPr lang="en-GB" sz="1600" dirty="0" smtClean="0">
              <a:effectLst/>
              <a:latin typeface="Times New Roman" panose="02020603050405020304" pitchFamily="18" charset="0"/>
              <a:cs typeface="Times New Roman" panose="02020603050405020304" pitchFamily="18" charset="0"/>
            </a:endParaRPr>
          </a:p>
          <a:p>
            <a:pPr marL="457200" lvl="1" indent="0">
              <a:buNone/>
            </a:pPr>
            <a:r>
              <a:rPr lang="en-GB" sz="1600" dirty="0" smtClean="0">
                <a:effectLst/>
                <a:latin typeface="Times New Roman" panose="02020603050405020304" pitchFamily="18" charset="0"/>
                <a:cs typeface="Times New Roman" panose="02020603050405020304" pitchFamily="18" charset="0"/>
              </a:rPr>
              <a:t>The </a:t>
            </a:r>
            <a:r>
              <a:rPr lang="en-GB" sz="1600" dirty="0">
                <a:effectLst/>
                <a:latin typeface="Times New Roman" panose="02020603050405020304" pitchFamily="18" charset="0"/>
                <a:cs typeface="Times New Roman" panose="02020603050405020304" pitchFamily="18" charset="0"/>
              </a:rPr>
              <a:t>sales of 50,000-60,000 units consume 35 </a:t>
            </a:r>
            <a:r>
              <a:rPr lang="en-GB" sz="1600" dirty="0" smtClean="0">
                <a:effectLst/>
                <a:latin typeface="Times New Roman" panose="02020603050405020304" pitchFamily="18" charset="0"/>
                <a:cs typeface="Times New Roman" panose="02020603050405020304" pitchFamily="18" charset="0"/>
              </a:rPr>
              <a:t>employees</a:t>
            </a:r>
            <a:endParaRPr lang="en-GB" sz="1600" dirty="0">
              <a:effectLst/>
              <a:latin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cs typeface="Times New Roman" panose="02020603050405020304" pitchFamily="18" charset="0"/>
            </a:endParaRPr>
          </a:p>
        </p:txBody>
      </p:sp>
      <p:sp>
        <p:nvSpPr>
          <p:cNvPr id="8" name="Slide Number Placeholder 6"/>
          <p:cNvSpPr>
            <a:spLocks noGrp="1"/>
          </p:cNvSpPr>
          <p:nvPr>
            <p:ph type="sldNum" sz="quarter" idx="12"/>
          </p:nvPr>
        </p:nvSpPr>
        <p:spPr>
          <a:xfrm>
            <a:off x="11267556" y="6492875"/>
            <a:ext cx="908905" cy="365125"/>
          </a:xfrm>
        </p:spPr>
        <p:txBody>
          <a:bodyPr/>
          <a:lstStyle/>
          <a:p>
            <a:r>
              <a:rPr lang="en-IN" sz="1200" dirty="0" smtClean="0">
                <a:solidFill>
                  <a:schemeClr val="tx1">
                    <a:lumMod val="50000"/>
                  </a:schemeClr>
                </a:solidFill>
              </a:rPr>
              <a:t>SLIDE | 8</a:t>
            </a:r>
            <a:endParaRPr lang="en-IN" sz="1200" dirty="0">
              <a:solidFill>
                <a:schemeClr val="tx1">
                  <a:lumMod val="50000"/>
                </a:schemeClr>
              </a:solidFill>
            </a:endParaRPr>
          </a:p>
        </p:txBody>
      </p:sp>
      <p:pic>
        <p:nvPicPr>
          <p:cNvPr id="6" name="Picture 5"/>
          <p:cNvPicPr/>
          <p:nvPr/>
        </p:nvPicPr>
        <p:blipFill>
          <a:blip r:embed="rId3"/>
          <a:stretch>
            <a:fillRect/>
          </a:stretch>
        </p:blipFill>
        <p:spPr>
          <a:xfrm>
            <a:off x="7588154" y="4109632"/>
            <a:ext cx="3679400" cy="1571718"/>
          </a:xfrm>
          <a:prstGeom prst="rect">
            <a:avLst/>
          </a:prstGeom>
        </p:spPr>
      </p:pic>
      <p:pic>
        <p:nvPicPr>
          <p:cNvPr id="7" name="Picture 6"/>
          <p:cNvPicPr/>
          <p:nvPr/>
        </p:nvPicPr>
        <p:blipFill rotWithShape="1">
          <a:blip r:embed="rId4"/>
          <a:srcRect l="1328" r="2053" b="3174"/>
          <a:stretch/>
        </p:blipFill>
        <p:spPr bwMode="auto">
          <a:xfrm>
            <a:off x="7588154" y="2068724"/>
            <a:ext cx="3679400" cy="16351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42782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13795" y="336640"/>
            <a:ext cx="10353761" cy="1326321"/>
          </a:xfrm>
        </p:spPr>
        <p:txBody>
          <a:bodyPr>
            <a:normAutofit/>
          </a:bodyPr>
          <a:lstStyle/>
          <a:p>
            <a:r>
              <a:rPr lang="en-GB" sz="3600" dirty="0" smtClean="0">
                <a:latin typeface="Times New Roman" panose="02020603050405020304" pitchFamily="18" charset="0"/>
                <a:cs typeface="Times New Roman" panose="02020603050405020304" pitchFamily="18" charset="0"/>
              </a:rPr>
              <a:t>recommendations</a:t>
            </a:r>
            <a:endParaRPr lang="en-IN" sz="3600" dirty="0"/>
          </a:p>
        </p:txBody>
      </p:sp>
      <p:sp>
        <p:nvSpPr>
          <p:cNvPr id="9" name="Content Placeholder 2"/>
          <p:cNvSpPr>
            <a:spLocks noGrp="1"/>
          </p:cNvSpPr>
          <p:nvPr>
            <p:ph idx="1"/>
          </p:nvPr>
        </p:nvSpPr>
        <p:spPr>
          <a:xfrm>
            <a:off x="913794" y="1791915"/>
            <a:ext cx="7211887" cy="4700960"/>
          </a:xfrm>
        </p:spPr>
        <p:txBody>
          <a:bodyPr>
            <a:noAutofit/>
          </a:bodyPr>
          <a:lstStyle/>
          <a:p>
            <a:r>
              <a:rPr lang="en-GB" sz="1600" dirty="0" smtClean="0">
                <a:effectLst/>
                <a:latin typeface="Times New Roman" panose="02020603050405020304" pitchFamily="18" charset="0"/>
                <a:cs typeface="Times New Roman" panose="02020603050405020304" pitchFamily="18" charset="0"/>
              </a:rPr>
              <a:t>To </a:t>
            </a:r>
            <a:r>
              <a:rPr lang="en-GB" sz="1600" dirty="0">
                <a:effectLst/>
                <a:latin typeface="Times New Roman" panose="02020603050405020304" pitchFamily="18" charset="0"/>
                <a:cs typeface="Times New Roman" panose="02020603050405020304" pitchFamily="18" charset="0"/>
              </a:rPr>
              <a:t>avoid Inventory issues- Company may focus on their Key customers and their Star product only. Utilizing the additional manpower in enquiry generation, customer relations and market research.</a:t>
            </a:r>
            <a:endParaRPr lang="en-IN" sz="1600" dirty="0">
              <a:effectLst/>
              <a:latin typeface="Times New Roman" panose="02020603050405020304" pitchFamily="18" charset="0"/>
              <a:cs typeface="Times New Roman" panose="02020603050405020304" pitchFamily="18" charset="0"/>
            </a:endParaRPr>
          </a:p>
          <a:p>
            <a:r>
              <a:rPr lang="en-GB" sz="1600" dirty="0" smtClean="0">
                <a:effectLst/>
                <a:latin typeface="Times New Roman" panose="02020603050405020304" pitchFamily="18" charset="0"/>
                <a:cs typeface="Times New Roman" panose="02020603050405020304" pitchFamily="18" charset="0"/>
              </a:rPr>
              <a:t>The </a:t>
            </a:r>
            <a:r>
              <a:rPr lang="en-GB" sz="1600" dirty="0">
                <a:effectLst/>
                <a:latin typeface="Times New Roman" panose="02020603050405020304" pitchFamily="18" charset="0"/>
                <a:cs typeface="Times New Roman" panose="02020603050405020304" pitchFamily="18" charset="0"/>
              </a:rPr>
              <a:t>sales are lowest in November, hence during that time the extra manpower can be utilized for Market Research &amp; Sales </a:t>
            </a:r>
            <a:r>
              <a:rPr lang="en-GB" sz="1600" dirty="0" smtClean="0">
                <a:effectLst/>
                <a:latin typeface="Times New Roman" panose="02020603050405020304" pitchFamily="18" charset="0"/>
                <a:cs typeface="Times New Roman" panose="02020603050405020304" pitchFamily="18" charset="0"/>
              </a:rPr>
              <a:t>Enquiries.</a:t>
            </a:r>
          </a:p>
          <a:p>
            <a:pPr marL="457200" lvl="1" indent="0">
              <a:buNone/>
            </a:pPr>
            <a:r>
              <a:rPr lang="en-GB" sz="1400" u="sng" dirty="0" smtClean="0">
                <a:effectLst/>
                <a:latin typeface="Times New Roman" panose="02020603050405020304" pitchFamily="18" charset="0"/>
                <a:cs typeface="Times New Roman" panose="02020603050405020304" pitchFamily="18" charset="0"/>
              </a:rPr>
              <a:t>Providing required training in October.</a:t>
            </a:r>
          </a:p>
          <a:p>
            <a:r>
              <a:rPr lang="en-GB" sz="1600" dirty="0" smtClean="0">
                <a:effectLst/>
                <a:latin typeface="Times New Roman" panose="02020603050405020304" pitchFamily="18" charset="0"/>
                <a:cs typeface="Times New Roman" panose="02020603050405020304" pitchFamily="18" charset="0"/>
              </a:rPr>
              <a:t>Raw Material for 250 Double &amp; 5 ply must be kept adequately in stock as they are the most in demand. Specially during the Sales peak period of June &amp; July.</a:t>
            </a:r>
          </a:p>
          <a:p>
            <a:r>
              <a:rPr lang="en-GB" sz="1600" dirty="0">
                <a:effectLst/>
                <a:latin typeface="Times New Roman" panose="02020603050405020304" pitchFamily="18" charset="0"/>
                <a:cs typeface="Times New Roman" panose="02020603050405020304" pitchFamily="18" charset="0"/>
              </a:rPr>
              <a:t>Products other than the TSP should ONLY be manufactured as Made-To-Order, during the </a:t>
            </a:r>
            <a:r>
              <a:rPr lang="en-IN" sz="1600" dirty="0">
                <a:effectLst/>
                <a:latin typeface="Times New Roman" panose="02020603050405020304" pitchFamily="18" charset="0"/>
                <a:cs typeface="Times New Roman" panose="02020603050405020304" pitchFamily="18" charset="0"/>
              </a:rPr>
              <a:t>period of July to November.</a:t>
            </a:r>
          </a:p>
          <a:p>
            <a:r>
              <a:rPr lang="en-GB" sz="1600" dirty="0" smtClean="0">
                <a:effectLst/>
                <a:latin typeface="Times New Roman" panose="02020603050405020304" pitchFamily="18" charset="0"/>
                <a:cs typeface="Times New Roman" panose="02020603050405020304" pitchFamily="18" charset="0"/>
              </a:rPr>
              <a:t>Based on past years data the Company should stock enough gas and glue before the months of June &amp; October, and September respectively as there is an evident spike in prices.</a:t>
            </a:r>
          </a:p>
        </p:txBody>
      </p:sp>
      <p:sp>
        <p:nvSpPr>
          <p:cNvPr id="12" name="Slide Number Placeholder 6"/>
          <p:cNvSpPr>
            <a:spLocks noGrp="1"/>
          </p:cNvSpPr>
          <p:nvPr>
            <p:ph type="sldNum" sz="quarter" idx="12"/>
          </p:nvPr>
        </p:nvSpPr>
        <p:spPr>
          <a:xfrm>
            <a:off x="11267556" y="6492875"/>
            <a:ext cx="908905" cy="365125"/>
          </a:xfrm>
        </p:spPr>
        <p:txBody>
          <a:bodyPr/>
          <a:lstStyle/>
          <a:p>
            <a:r>
              <a:rPr lang="en-IN" sz="1200" dirty="0" smtClean="0">
                <a:solidFill>
                  <a:schemeClr val="tx1">
                    <a:lumMod val="50000"/>
                  </a:schemeClr>
                </a:solidFill>
              </a:rPr>
              <a:t>SLIDE | 9</a:t>
            </a:r>
            <a:endParaRPr lang="en-IN" sz="1200" dirty="0">
              <a:solidFill>
                <a:schemeClr val="tx1">
                  <a:lumMod val="50000"/>
                </a:schemeClr>
              </a:solidFill>
            </a:endParaRPr>
          </a:p>
        </p:txBody>
      </p:sp>
      <p:pic>
        <p:nvPicPr>
          <p:cNvPr id="3" name="Picture 2"/>
          <p:cNvPicPr>
            <a:picLocks noChangeAspect="1"/>
          </p:cNvPicPr>
          <p:nvPr/>
        </p:nvPicPr>
        <p:blipFill>
          <a:blip r:embed="rId3"/>
          <a:stretch>
            <a:fillRect/>
          </a:stretch>
        </p:blipFill>
        <p:spPr>
          <a:xfrm>
            <a:off x="8125682" y="3647077"/>
            <a:ext cx="3141873" cy="593740"/>
          </a:xfrm>
          <a:prstGeom prst="rect">
            <a:avLst/>
          </a:prstGeom>
        </p:spPr>
      </p:pic>
      <p:pic>
        <p:nvPicPr>
          <p:cNvPr id="4" name="Picture 3"/>
          <p:cNvPicPr>
            <a:picLocks noChangeAspect="1"/>
          </p:cNvPicPr>
          <p:nvPr/>
        </p:nvPicPr>
        <p:blipFill>
          <a:blip r:embed="rId4"/>
          <a:stretch>
            <a:fillRect/>
          </a:stretch>
        </p:blipFill>
        <p:spPr>
          <a:xfrm>
            <a:off x="8125681" y="4460833"/>
            <a:ext cx="3141873" cy="601374"/>
          </a:xfrm>
          <a:prstGeom prst="rect">
            <a:avLst/>
          </a:prstGeom>
        </p:spPr>
      </p:pic>
      <p:pic>
        <p:nvPicPr>
          <p:cNvPr id="11" name="Picture 10"/>
          <p:cNvPicPr/>
          <p:nvPr/>
        </p:nvPicPr>
        <p:blipFill rotWithShape="1">
          <a:blip r:embed="rId5"/>
          <a:srcRect l="1328" r="2053" b="3174"/>
          <a:stretch/>
        </p:blipFill>
        <p:spPr bwMode="auto">
          <a:xfrm>
            <a:off x="8125681" y="1791915"/>
            <a:ext cx="3141873" cy="16351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16357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493</TotalTime>
  <Words>1299</Words>
  <Application>Microsoft Office PowerPoint</Application>
  <PresentationFormat>Widescreen</PresentationFormat>
  <Paragraphs>97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Times New Roman</vt:lpstr>
      <vt:lpstr>Damask</vt:lpstr>
      <vt:lpstr>INVENTORY MANAGEMENT AND DEMAND FORECASTING OF THE BRIGHT BOX COMPANY, A MANUFACTURING FIRM, IN 2024</vt:lpstr>
      <vt:lpstr>CONTENTS</vt:lpstr>
      <vt:lpstr>ORGANIZATION: THE BRIGHT BOX COMPANY</vt:lpstr>
      <vt:lpstr>PROBLEM STATEMENTs</vt:lpstr>
      <vt:lpstr>DATA COLLECTION</vt:lpstr>
      <vt:lpstr>Analysis</vt:lpstr>
      <vt:lpstr>Analysis</vt:lpstr>
      <vt:lpstr>Key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AND DEMAND FORECASTING OF THE BRIGHT BOX COMPANY, A MANUFACTURING FIRM, IN 2024</dc:title>
  <dc:creator>karanth</dc:creator>
  <cp:lastModifiedBy>karanth</cp:lastModifiedBy>
  <cp:revision>31</cp:revision>
  <dcterms:created xsi:type="dcterms:W3CDTF">2024-05-01T16:08:46Z</dcterms:created>
  <dcterms:modified xsi:type="dcterms:W3CDTF">2024-05-02T12:14:24Z</dcterms:modified>
</cp:coreProperties>
</file>