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1" r:id="rId11"/>
    <p:sldId id="270" r:id="rId12"/>
    <p:sldId id="272" r:id="rId13"/>
    <p:sldId id="263" r:id="rId14"/>
    <p:sldId id="264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79695" autoAdjust="0"/>
  </p:normalViewPr>
  <p:slideViewPr>
    <p:cSldViewPr snapToGrid="0">
      <p:cViewPr varScale="1">
        <p:scale>
          <a:sx n="89" d="100"/>
          <a:sy n="89" d="100"/>
        </p:scale>
        <p:origin x="1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3073-4594-4BE1-9B32-E49600D2BF2F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3951F-B1B9-42FA-9239-D02C15AE6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한식재단의 음식분류 및 한국인이 즐겨 먹는 음식통계 참고하여 선정된 </a:t>
            </a:r>
            <a:r>
              <a:rPr lang="en-US" altLang="ko-KR" dirty="0"/>
              <a:t>150</a:t>
            </a:r>
            <a:r>
              <a:rPr lang="ko-KR" altLang="en-US" dirty="0"/>
              <a:t>종의 음식 중 잔 반찬들을 제외한 </a:t>
            </a:r>
            <a:r>
              <a:rPr lang="en-US" altLang="ko-KR" dirty="0"/>
              <a:t>93</a:t>
            </a:r>
            <a:r>
              <a:rPr lang="ko-KR" altLang="en-US" dirty="0"/>
              <a:t>가지 음식들로 재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augmentation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</a:t>
            </a:r>
            <a:r>
              <a:rPr lang="ko-KR" altLang="en-US" dirty="0"/>
              <a:t>고침필요</a:t>
            </a:r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5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계획한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 = 32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이였지만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중 정확도가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변화를 안하고 감소를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epcoh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지속을 하여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 minimum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빠졌다고 판단해서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epoch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중단을 하였다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학습된 분류기의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0.65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되었다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6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7787-1092-491E-A8AC-021B93B4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7BBC7-C4AA-4F06-9674-EBE89B4C8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D52C9-92D5-41A2-B0F3-9E69FCCA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57A60-D8DD-45FA-B8B6-AA5FEFE3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12135-9E72-49AA-BC0D-1C54044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C5B24-2289-4208-83A8-FA0B993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38CA9C-DB2B-496D-B94B-292485E1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B51A4-F88A-430D-A305-3A51789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095DF-A68E-4B47-A983-33950645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B2459-D305-4FC9-A4B4-B49FF9B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1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1EB884-1955-4751-8929-73C0484E6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A5270-5AE6-4D44-83E3-F2655BE4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8482E-9D94-4CD0-9C23-D997FF12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D20CC-34AB-4608-9154-72F26AED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71602-C568-41E8-B346-55AC6562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D24BA-B2FD-442C-8F3D-3794FFBD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437F8-E898-47D2-996A-69A4A73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5B67F-0675-408B-BE65-1E66667B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CEA6E-1DD3-4D39-B021-0F1BBB01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4A19-BB8B-4583-BD33-6EAC284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4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433D-DDB1-4B38-BDEB-DBCF915A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1103B-CF0B-4405-A8C7-27322B3D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AB466-019E-462B-8C05-1183A66A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35499-3F05-4776-8B55-E9078434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63BE-06B3-48DF-A6FA-28604651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BFDB5-A43D-435C-A63C-30A5EBB3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7095E-CC14-4DA3-BE7C-8376B4B83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043CF-2701-4862-83E1-96D58433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27BC-CF8C-45AC-AA2A-4B07EC10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15CD2-BC87-4FB1-BE2C-B0B917F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DE497-9A1D-4CC0-AB76-00082EB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D22FF-EFFA-4AAF-9181-6B6B37DD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DB204-4F93-4591-BD01-3237D538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32ED-CCBC-4730-90EF-11E27E4E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32A9FA-6CB0-49B0-B697-6C4486B1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7294D-8EEC-4E59-9EDF-D20E961D1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964F7-A74E-4170-A611-67CF4799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C153A-1A7D-4F2D-92B2-98DE0986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4D287-9B62-42DF-BF7D-8587D130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D50BE-E90F-49DB-BC19-0D866B7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DEF72F-59AA-44B0-8066-E7F0542D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C00727-11D5-4AE4-9BEB-6005E3BD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7A3BF2-C68D-4C90-A29F-B63388C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9A3CC-DFF7-42CD-A715-3A5B2E5E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95A09-43A5-4AD1-8139-DDEC733F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12EDE-7A83-4014-B51E-A2A5BDF7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9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DA2FC-AB1F-4313-9DA1-85531A41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36F51-B399-4F9A-9EE7-5CF0FC38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974DC3-EC48-4821-9BC0-6CD95A53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82C78-1922-4D99-8E3F-3239FA03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21B1F-44A3-4EC1-B1CC-4068AC6B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1F7ED-782D-4C87-B563-BA6F45B5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2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A2E01-5B67-492B-AEFF-D116BAAE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32D80-D84A-4FAD-9086-325BFFF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9CC38-DDC5-4890-9BC2-064DAA26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6982E-1ABA-4EB2-B26F-2B4CC478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4DB62-0238-47A9-946A-39E84E70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F6A9C-29C2-4D75-A7E5-B2EBA971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1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B14EC-5F59-444F-9FDB-BBD15D0A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9C26C-953C-4BEA-B43B-97F9B3C9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5D30-3875-45F4-BFCD-041C96F75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6363-120C-40C5-B6C7-1C72AB4B8353}" type="datetimeFigureOut">
              <a:rPr lang="ko-KR" altLang="en-US" smtClean="0"/>
              <a:t>2019. 6. 24.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29C27-8F68-4ABE-A5E8-DC647578C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18326-36D5-4C77-8E1A-046637CB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17BFC-F81E-4528-B24B-466653CF6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식품 분류기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42DB9-65CD-4E7F-8A03-0DB81C907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작위적인공조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김태주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진소라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황태희</a:t>
            </a:r>
          </a:p>
        </p:txBody>
      </p:sp>
    </p:spTree>
    <p:extLst>
      <p:ext uri="{BB962C8B-B14F-4D97-AF65-F5344CB8AC3E}">
        <p14:creationId xmlns:p14="http://schemas.microsoft.com/office/powerpoint/2010/main" val="19815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6627" y="103511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3-4.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9E9FA-5982-4E9A-81C5-26AE5E3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15" y="1765301"/>
            <a:ext cx="6857369" cy="39708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7A8D36-4562-47CA-9E51-4C058BA9BAD4}"/>
              </a:ext>
            </a:extLst>
          </p:cNvPr>
          <p:cNvSpPr/>
          <p:nvPr/>
        </p:nvSpPr>
        <p:spPr>
          <a:xfrm>
            <a:off x="912812" y="688286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 검출을 위한 조건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데이터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Food Small Data (30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카테고리당 이미지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9,000)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Pre_training (feature extraction)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D10BDD-C861-44C8-8C8E-28A9117C9BCC}"/>
              </a:ext>
            </a:extLst>
          </p:cNvPr>
          <p:cNvSpPr/>
          <p:nvPr/>
        </p:nvSpPr>
        <p:spPr>
          <a:xfrm>
            <a:off x="5988050" y="5861388"/>
            <a:ext cx="377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82%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가장 높은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C28180-E3AE-4152-ADB9-957FFA6C87A5}"/>
              </a:ext>
            </a:extLst>
          </p:cNvPr>
          <p:cNvSpPr/>
          <p:nvPr/>
        </p:nvSpPr>
        <p:spPr>
          <a:xfrm>
            <a:off x="5524500" y="5308600"/>
            <a:ext cx="927100" cy="4148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5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7037" y="103511"/>
            <a:ext cx="3238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3-5</a:t>
            </a:r>
            <a:r>
              <a:rPr lang="en-US" altLang="ko-KR" sz="32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과정 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E08495-2B28-4201-9F19-92864B3FF79E}"/>
              </a:ext>
            </a:extLst>
          </p:cNvPr>
          <p:cNvSpPr/>
          <p:nvPr/>
        </p:nvSpPr>
        <p:spPr>
          <a:xfrm>
            <a:off x="749300" y="1166842"/>
            <a:ext cx="10655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한식재단의 데이터베이스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이미지 셋을 가지고 시작하였으나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추천기를 설계하는 과정에서 주 음식이 될 수 있는 음식을 선정하여 음식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93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재선정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 hub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이용한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모델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keras.models.save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load_model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h5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불러올 때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키워드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(*kwag)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읽지 못해 로드 할 수 없는 오류가 발생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정확도와 접근성을 기준으로 선정한 모델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모델을 변경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 hub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 받아왔지만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keras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trained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불러옴으로써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사용이 가능해지었기 때문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small food data(30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big food data (93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 900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validation 100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학습 데이터 변경</a:t>
            </a:r>
          </a:p>
        </p:txBody>
      </p:sp>
    </p:spTree>
    <p:extLst>
      <p:ext uri="{BB962C8B-B14F-4D97-AF65-F5344CB8AC3E}">
        <p14:creationId xmlns:p14="http://schemas.microsoft.com/office/powerpoint/2010/main" val="166555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8799" y="103511"/>
            <a:ext cx="3270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3-6. </a:t>
            </a:r>
            <a:r>
              <a:rPr lang="en-US" altLang="ko-KR" sz="3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</a:t>
            </a:r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3447D-BE07-4D31-8EFB-77EFB4D9401D}"/>
              </a:ext>
            </a:extLst>
          </p:cNvPr>
          <p:cNvSpPr/>
          <p:nvPr/>
        </p:nvSpPr>
        <p:spPr>
          <a:xfrm>
            <a:off x="5461000" y="1488241"/>
            <a:ext cx="6045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indent="63500" algn="just">
              <a:spcAft>
                <a:spcPts val="1200"/>
              </a:spcAft>
            </a:pP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DneseNet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구성하는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 Block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>
              <a:spcAft>
                <a:spcPts val="1200"/>
              </a:spcAft>
            </a:pP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계층들은 이전의 계층까지의 정보인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collective knowledge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계층에게 전달함으로써 모델의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Overfitting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Vanish gradient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줄여준다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76" name="그림 1">
            <a:extLst>
              <a:ext uri="{FF2B5EF4-FFF2-40B4-BE49-F238E27FC236}">
                <a16:creationId xmlns:a16="http://schemas.microsoft.com/office/drawing/2014/main" id="{3147659C-F4C1-43E8-B712-1FBD7B11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429000"/>
            <a:ext cx="55118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6FB00B-F06F-4A3A-864C-3C65DC742A1E}"/>
              </a:ext>
            </a:extLst>
          </p:cNvPr>
          <p:cNvSpPr/>
          <p:nvPr/>
        </p:nvSpPr>
        <p:spPr>
          <a:xfrm>
            <a:off x="882395" y="3543301"/>
            <a:ext cx="47945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indent="63500" algn="just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CIFA-10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Test Error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측정한 것이다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(CIFA-10 ~ 10class x 6,000image)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적은 양의 데이터 셋에서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강력한 힘을 발휘하는 것을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127000" indent="63500" algn="just">
              <a:spcAft>
                <a:spcPts val="1200"/>
              </a:spcAft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한식 이미지 데이터 셋은 클래스 당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1,000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장의 이미지를 가지고 있는 적은 양의 데이터 셋이기에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적은 양의 데이터 셋에 상대적으로 강하다는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DenseNet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사용하도록 설계를 변경하였다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2" descr="1*rmHdoPjGUjRek6ozH7altw">
            <a:extLst>
              <a:ext uri="{FF2B5EF4-FFF2-40B4-BE49-F238E27FC236}">
                <a16:creationId xmlns:a16="http://schemas.microsoft.com/office/drawing/2014/main" id="{789CFE51-E64C-4B85-BF10-ED217CFDA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3" y="1142999"/>
            <a:ext cx="39830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A15470-F7D5-4027-95FF-6A262020B964}"/>
              </a:ext>
            </a:extLst>
          </p:cNvPr>
          <p:cNvSpPr/>
          <p:nvPr/>
        </p:nvSpPr>
        <p:spPr>
          <a:xfrm>
            <a:off x="863600" y="889000"/>
            <a:ext cx="10769600" cy="242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34DB50-F585-44E7-9259-F352CB0A29AD}"/>
              </a:ext>
            </a:extLst>
          </p:cNvPr>
          <p:cNvSpPr/>
          <p:nvPr/>
        </p:nvSpPr>
        <p:spPr>
          <a:xfrm>
            <a:off x="863600" y="3406674"/>
            <a:ext cx="10769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2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12821" y="103511"/>
            <a:ext cx="3074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분류       </a:t>
            </a:r>
          </a:p>
        </p:txBody>
      </p:sp>
      <p:pic>
        <p:nvPicPr>
          <p:cNvPr id="4098" name="그림 1">
            <a:extLst>
              <a:ext uri="{FF2B5EF4-FFF2-40B4-BE49-F238E27FC236}">
                <a16:creationId xmlns:a16="http://schemas.microsoft.com/office/drawing/2014/main" id="{E2DED612-6B23-449D-843D-0C5A99F9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0" y="1300880"/>
            <a:ext cx="3237140" cy="425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C966E9-C4AA-4847-A705-E694695253B9}"/>
              </a:ext>
            </a:extLst>
          </p:cNvPr>
          <p:cNvSpPr/>
          <p:nvPr/>
        </p:nvSpPr>
        <p:spPr>
          <a:xfrm>
            <a:off x="5027840" y="130636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DenseNet201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fine-tuning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계층의 동결을 해제하여 학습을 하였다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Dropout = 0.5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 = RMSprop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Learning rate = 0.001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Loss = catergorical_crossentropy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Activation = relu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분류에서는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softmax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</a:t>
            </a: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= 839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Epcoh = 32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48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405EC883-6DEC-4E15-A49E-7D3974BF77F0}"/>
              </a:ext>
            </a:extLst>
          </p:cNvPr>
          <p:cNvSpPr/>
          <p:nvPr/>
        </p:nvSpPr>
        <p:spPr>
          <a:xfrm>
            <a:off x="4677314" y="1599373"/>
            <a:ext cx="3658607" cy="3606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17628" y="103511"/>
            <a:ext cx="3084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설계   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34A650-78E8-4C20-A06E-3E4BE3D98A62}"/>
              </a:ext>
            </a:extLst>
          </p:cNvPr>
          <p:cNvSpPr/>
          <p:nvPr/>
        </p:nvSpPr>
        <p:spPr>
          <a:xfrm>
            <a:off x="5288425" y="2324929"/>
            <a:ext cx="1179442" cy="109993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59FB5A-CAF0-464A-95C1-F3168C206AB5}"/>
              </a:ext>
            </a:extLst>
          </p:cNvPr>
          <p:cNvSpPr/>
          <p:nvPr/>
        </p:nvSpPr>
        <p:spPr>
          <a:xfrm>
            <a:off x="5599839" y="2676976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좋음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AF7284-89D3-46DE-8C92-93C9B80ACB37}"/>
              </a:ext>
            </a:extLst>
          </p:cNvPr>
          <p:cNvSpPr/>
          <p:nvPr/>
        </p:nvSpPr>
        <p:spPr>
          <a:xfrm>
            <a:off x="6546374" y="2324929"/>
            <a:ext cx="1179442" cy="1099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C3280A-464D-4BA6-A743-54575890D609}"/>
              </a:ext>
            </a:extLst>
          </p:cNvPr>
          <p:cNvSpPr/>
          <p:nvPr/>
        </p:nvSpPr>
        <p:spPr>
          <a:xfrm>
            <a:off x="6843734" y="2676976"/>
            <a:ext cx="55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피곤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02E1BF-6F69-4BBA-8E4F-7C125724192D}"/>
              </a:ext>
            </a:extLst>
          </p:cNvPr>
          <p:cNvSpPr/>
          <p:nvPr/>
        </p:nvSpPr>
        <p:spPr>
          <a:xfrm>
            <a:off x="5288425" y="3554068"/>
            <a:ext cx="1179442" cy="109993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5A372-8874-4130-BFF9-6BDDE53077F6}"/>
              </a:ext>
            </a:extLst>
          </p:cNvPr>
          <p:cNvSpPr/>
          <p:nvPr/>
        </p:nvSpPr>
        <p:spPr>
          <a:xfrm>
            <a:off x="5434357" y="3906115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스트레스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964BA3-DC7B-45DA-B418-5D4E9DD5F3A4}"/>
              </a:ext>
            </a:extLst>
          </p:cNvPr>
          <p:cNvSpPr/>
          <p:nvPr/>
        </p:nvSpPr>
        <p:spPr>
          <a:xfrm>
            <a:off x="6546374" y="3554068"/>
            <a:ext cx="1179442" cy="1099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08C6EB-C360-4421-BA6D-B0282AF77996}"/>
              </a:ext>
            </a:extLst>
          </p:cNvPr>
          <p:cNvSpPr/>
          <p:nvPr/>
        </p:nvSpPr>
        <p:spPr>
          <a:xfrm>
            <a:off x="6871841" y="3906115"/>
            <a:ext cx="55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우울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02F1C0-5837-4F16-A94E-C2D5159BD589}"/>
              </a:ext>
            </a:extLst>
          </p:cNvPr>
          <p:cNvSpPr/>
          <p:nvPr/>
        </p:nvSpPr>
        <p:spPr>
          <a:xfrm>
            <a:off x="5731770" y="1462709"/>
            <a:ext cx="143661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기분 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B525F8-53D9-47A7-BE9E-5611CA897EC0}"/>
              </a:ext>
            </a:extLst>
          </p:cNvPr>
          <p:cNvSpPr/>
          <p:nvPr/>
        </p:nvSpPr>
        <p:spPr>
          <a:xfrm>
            <a:off x="741902" y="1970374"/>
            <a:ext cx="129234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#</a:t>
            </a:r>
            <a:endParaRPr lang="ko-KR" altLang="en-US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8AAED5-D5D3-4460-B5F4-647245FD856B}"/>
              </a:ext>
            </a:extLst>
          </p:cNvPr>
          <p:cNvSpPr/>
          <p:nvPr/>
        </p:nvSpPr>
        <p:spPr>
          <a:xfrm>
            <a:off x="2585474" y="2690870"/>
            <a:ext cx="1978406" cy="1427314"/>
          </a:xfrm>
          <a:prstGeom prst="rightArrow">
            <a:avLst>
              <a:gd name="adj1" fmla="val 65801"/>
              <a:gd name="adj2" fmla="val 39555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406FAA-153C-4458-88B5-6A5B4D6949AD}"/>
              </a:ext>
            </a:extLst>
          </p:cNvPr>
          <p:cNvSpPr/>
          <p:nvPr/>
        </p:nvSpPr>
        <p:spPr>
          <a:xfrm>
            <a:off x="2549612" y="2923975"/>
            <a:ext cx="1690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Machine Learning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6E24C8-6AB6-495E-9A04-098702269182}"/>
              </a:ext>
            </a:extLst>
          </p:cNvPr>
          <p:cNvSpPr/>
          <p:nvPr/>
        </p:nvSpPr>
        <p:spPr>
          <a:xfrm>
            <a:off x="8519691" y="2687371"/>
            <a:ext cx="1546887" cy="1427314"/>
          </a:xfrm>
          <a:prstGeom prst="rightArrow">
            <a:avLst>
              <a:gd name="adj1" fmla="val 65801"/>
              <a:gd name="adj2" fmla="val 39555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FA99DA-A942-4211-A657-7D8B5BA4D677}"/>
              </a:ext>
            </a:extLst>
          </p:cNvPr>
          <p:cNvSpPr/>
          <p:nvPr/>
        </p:nvSpPr>
        <p:spPr>
          <a:xfrm>
            <a:off x="491289" y="3693416"/>
            <a:ext cx="179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#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야근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#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혼술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BBE7F9-B43F-4923-A47D-D7842EF0B1CC}"/>
              </a:ext>
            </a:extLst>
          </p:cNvPr>
          <p:cNvSpPr/>
          <p:nvPr/>
        </p:nvSpPr>
        <p:spPr>
          <a:xfrm>
            <a:off x="8730109" y="3139418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189D75-4079-4EB7-94E0-253CD6CC2FB8}"/>
              </a:ext>
            </a:extLst>
          </p:cNvPr>
          <p:cNvSpPr/>
          <p:nvPr/>
        </p:nvSpPr>
        <p:spPr>
          <a:xfrm>
            <a:off x="10206660" y="3046308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 추천</a:t>
            </a:r>
          </a:p>
        </p:txBody>
      </p:sp>
    </p:spTree>
    <p:extLst>
      <p:ext uri="{BB962C8B-B14F-4D97-AF65-F5344CB8AC3E}">
        <p14:creationId xmlns:p14="http://schemas.microsoft.com/office/powerpoint/2010/main" val="23369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17628" y="103511"/>
            <a:ext cx="3084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설계      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5E3923F-1C73-41BC-BD8A-7019119C5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20026"/>
              </p:ext>
            </p:extLst>
          </p:nvPr>
        </p:nvGraphicFramePr>
        <p:xfrm>
          <a:off x="742122" y="847312"/>
          <a:ext cx="10349948" cy="567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266">
                  <a:extLst>
                    <a:ext uri="{9D8B030D-6E8A-4147-A177-3AD203B41FA5}">
                      <a16:colId xmlns:a16="http://schemas.microsoft.com/office/drawing/2014/main" val="2766728537"/>
                    </a:ext>
                  </a:extLst>
                </a:gridCol>
                <a:gridCol w="7868703">
                  <a:extLst>
                    <a:ext uri="{9D8B030D-6E8A-4147-A177-3AD203B41FA5}">
                      <a16:colId xmlns:a16="http://schemas.microsoft.com/office/drawing/2014/main" val="225470003"/>
                    </a:ext>
                  </a:extLst>
                </a:gridCol>
                <a:gridCol w="1411979">
                  <a:extLst>
                    <a:ext uri="{9D8B030D-6E8A-4147-A177-3AD203B41FA5}">
                      <a16:colId xmlns:a16="http://schemas.microsoft.com/office/drawing/2014/main" val="312380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기분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선정 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0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 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육회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떡갈비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불고기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삼겹살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훈제오리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닭갈비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양념치킨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편육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닭볶음탕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제육볶음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장조림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메추리알 장조림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족 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수육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곱창구이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곱창전골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단백질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육류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7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우울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물 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황태구이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장어구이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조기구이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조개구이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북엇국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추어탕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오징어튀김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멍게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산 낙지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회 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홍어무침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새우볶음밥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주꾸미 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양념게장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생선전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코다리조림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꽁치조림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동태찌개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해물 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양념치킨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짜장면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쫄면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콩국수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알 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주먹밥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잡채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유부초밥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떡꼬치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호박전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간장게장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갈치구이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갈치조림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고등어구이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고등어조림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과메기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단백질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어류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64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피곤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육회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물 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장어구이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삼겹살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조개구이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삼계탕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오징어 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멍게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산 낙지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피자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양념치킨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편육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만두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물냉면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짜장면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열무국수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막국수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라면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칼국수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짬뽕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쫄면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잔치국수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수제비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비빔냉면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콩국수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회 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홍어무침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잡채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유부초밥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잡곡밥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알 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주먹밥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비빔밥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새우볶음밥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누룽지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두부김치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제육볶음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주꾸미 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라볶이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보쌈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떡꼬치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호박전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생선전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파전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호박죽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전복죽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족발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순대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수육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감자전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감자탕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계란국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계란말이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계란국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곰탕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설렁탕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김치볶음밥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김치찌개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일품음식 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+ 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무기질이 풍부한 음식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4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스트레스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황태구이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닭갈비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매운탕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쫄면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육개장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양념게장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비빔냉면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회 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홍어무침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두부김치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제육볶음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주꾸미 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감자조림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고추튀김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김치전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라볶이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닭볶음탕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코다리조림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동태찌개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해물 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콩국수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매운 음식 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+ 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고당도 음식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78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27590" y="63755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QnA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E5FBF9-9B71-4E5B-9D2D-C46EB0DFA9A6}"/>
              </a:ext>
            </a:extLst>
          </p:cNvPr>
          <p:cNvSpPr/>
          <p:nvPr/>
        </p:nvSpPr>
        <p:spPr>
          <a:xfrm>
            <a:off x="3946212" y="2255145"/>
            <a:ext cx="429957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921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D7151-D7F1-44EE-A488-FF62A323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680"/>
          </a:xfrm>
        </p:spPr>
        <p:txBody>
          <a:bodyPr/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	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음식분류기 소개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	  	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		    CNN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	 	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분류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	      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설계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 	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QnA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>
            <a:extLst>
              <a:ext uri="{FF2B5EF4-FFF2-40B4-BE49-F238E27FC236}">
                <a16:creationId xmlns:a16="http://schemas.microsoft.com/office/drawing/2014/main" id="{422EBB6E-DC63-4815-B5E7-87BF5246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3" y="2214561"/>
            <a:ext cx="2952135" cy="226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B0DF1F-4232-46D0-99E2-6F960A0414D0}"/>
              </a:ext>
            </a:extLst>
          </p:cNvPr>
          <p:cNvSpPr/>
          <p:nvPr/>
        </p:nvSpPr>
        <p:spPr>
          <a:xfrm>
            <a:off x="897194" y="782817"/>
            <a:ext cx="3082413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E5FA1C-3F71-487F-B759-F0E649ED2AF5}"/>
              </a:ext>
            </a:extLst>
          </p:cNvPr>
          <p:cNvSpPr/>
          <p:nvPr/>
        </p:nvSpPr>
        <p:spPr>
          <a:xfrm>
            <a:off x="8212393" y="782817"/>
            <a:ext cx="3082413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F865B-9C44-4865-B6AF-3C028653F316}"/>
              </a:ext>
            </a:extLst>
          </p:cNvPr>
          <p:cNvSpPr/>
          <p:nvPr/>
        </p:nvSpPr>
        <p:spPr>
          <a:xfrm>
            <a:off x="549380" y="4863052"/>
            <a:ext cx="3571568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Hash Tag</a:t>
            </a:r>
          </a:p>
          <a:p>
            <a:pPr algn="ctr"/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무더위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혼밥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몸보신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487BA-8258-43C8-8CBA-7E5CCEF1E85D}"/>
              </a:ext>
            </a:extLst>
          </p:cNvPr>
          <p:cNvSpPr/>
          <p:nvPr/>
        </p:nvSpPr>
        <p:spPr>
          <a:xfrm>
            <a:off x="897193" y="184522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D1096-7113-47C2-8BFA-63D28149241B}"/>
              </a:ext>
            </a:extLst>
          </p:cNvPr>
          <p:cNvSpPr/>
          <p:nvPr/>
        </p:nvSpPr>
        <p:spPr>
          <a:xfrm>
            <a:off x="897193" y="449372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920A50D-4E69-4B4B-BBB3-EE391E2088FD}"/>
              </a:ext>
            </a:extLst>
          </p:cNvPr>
          <p:cNvSpPr/>
          <p:nvPr/>
        </p:nvSpPr>
        <p:spPr>
          <a:xfrm>
            <a:off x="4246209" y="2492679"/>
            <a:ext cx="3777330" cy="1816274"/>
          </a:xfrm>
          <a:prstGeom prst="rightArrow">
            <a:avLst>
              <a:gd name="adj1" fmla="val 50000"/>
              <a:gd name="adj2" fmla="val 40345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2A77C7-34CE-4564-92C4-B846D227A57B}"/>
              </a:ext>
            </a:extLst>
          </p:cNvPr>
          <p:cNvSpPr/>
          <p:nvPr/>
        </p:nvSpPr>
        <p:spPr>
          <a:xfrm>
            <a:off x="4664914" y="3108428"/>
            <a:ext cx="2698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 Learning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6517D-FC89-4B76-A06C-6895E2D1F6BD}"/>
              </a:ext>
            </a:extLst>
          </p:cNvPr>
          <p:cNvSpPr/>
          <p:nvPr/>
        </p:nvSpPr>
        <p:spPr>
          <a:xfrm>
            <a:off x="0" y="103511"/>
            <a:ext cx="3049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 분류기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0E726C-3960-468A-907E-C2964CB30F1D}"/>
              </a:ext>
            </a:extLst>
          </p:cNvPr>
          <p:cNvSpPr/>
          <p:nvPr/>
        </p:nvSpPr>
        <p:spPr>
          <a:xfrm>
            <a:off x="8564387" y="3108428"/>
            <a:ext cx="2358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추천된 음식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6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7D9EF2-A5E9-4B27-A5F6-11910288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3" y="814467"/>
            <a:ext cx="6985870" cy="51799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E2C645-EF0B-4AE0-A81E-0AA58F1A2743}"/>
              </a:ext>
            </a:extLst>
          </p:cNvPr>
          <p:cNvSpPr/>
          <p:nvPr/>
        </p:nvSpPr>
        <p:spPr>
          <a:xfrm>
            <a:off x="3353997" y="6125043"/>
            <a:ext cx="1612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F74D14-9D0D-4D5C-9665-91BDB9375C6A}"/>
              </a:ext>
            </a:extLst>
          </p:cNvPr>
          <p:cNvSpPr/>
          <p:nvPr/>
        </p:nvSpPr>
        <p:spPr>
          <a:xfrm>
            <a:off x="8574895" y="1693060"/>
            <a:ext cx="31745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구이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밥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쌈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만두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볶음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93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가지로 재 선정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C2B951-0801-49AB-9187-BF7640DD16EF}"/>
              </a:ext>
            </a:extLst>
          </p:cNvPr>
          <p:cNvSpPr/>
          <p:nvPr/>
        </p:nvSpPr>
        <p:spPr>
          <a:xfrm>
            <a:off x="7897857" y="3177367"/>
            <a:ext cx="1253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 메뉴</a:t>
            </a: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BA2AA865-90FA-421E-93EC-0503740B593B}"/>
              </a:ext>
            </a:extLst>
          </p:cNvPr>
          <p:cNvSpPr/>
          <p:nvPr/>
        </p:nvSpPr>
        <p:spPr>
          <a:xfrm>
            <a:off x="9344418" y="1929052"/>
            <a:ext cx="174830" cy="3081403"/>
          </a:xfrm>
          <a:prstGeom prst="leftBrace">
            <a:avLst>
              <a:gd name="adj1" fmla="val 8333"/>
              <a:gd name="adj2" fmla="val 50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D435C-BE64-45A9-9929-E92B8632E0C5}"/>
              </a:ext>
            </a:extLst>
          </p:cNvPr>
          <p:cNvSpPr/>
          <p:nvPr/>
        </p:nvSpPr>
        <p:spPr>
          <a:xfrm>
            <a:off x="36871" y="103511"/>
            <a:ext cx="2975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          </a:t>
            </a:r>
          </a:p>
        </p:txBody>
      </p:sp>
    </p:spTree>
    <p:extLst>
      <p:ext uri="{BB962C8B-B14F-4D97-AF65-F5344CB8AC3E}">
        <p14:creationId xmlns:p14="http://schemas.microsoft.com/office/powerpoint/2010/main" val="141957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47284" y="103511"/>
            <a:ext cx="3143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CNN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        </a:t>
            </a: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4B52CBF6-F4AC-4D00-9C93-5C37B1D4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" y="2170443"/>
            <a:ext cx="3009415" cy="238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1">
            <a:extLst>
              <a:ext uri="{FF2B5EF4-FFF2-40B4-BE49-F238E27FC236}">
                <a16:creationId xmlns:a16="http://schemas.microsoft.com/office/drawing/2014/main" id="{56F5C706-58A3-43F8-972E-54102A38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86" y="3021292"/>
            <a:ext cx="1937481" cy="153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>
            <a:extLst>
              <a:ext uri="{FF2B5EF4-FFF2-40B4-BE49-F238E27FC236}">
                <a16:creationId xmlns:a16="http://schemas.microsoft.com/office/drawing/2014/main" id="{EA7BA724-4E03-4487-86D9-E3A2CEB1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27" y="3021291"/>
            <a:ext cx="1937481" cy="153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그림 1">
            <a:extLst>
              <a:ext uri="{FF2B5EF4-FFF2-40B4-BE49-F238E27FC236}">
                <a16:creationId xmlns:a16="http://schemas.microsoft.com/office/drawing/2014/main" id="{4DBB5358-F201-411F-8BA8-AF24AE4A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9" y="1758462"/>
            <a:ext cx="1850130" cy="28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4DB7B7-B014-4051-9B2C-4D843C692E8C}"/>
              </a:ext>
            </a:extLst>
          </p:cNvPr>
          <p:cNvSpPr/>
          <p:nvPr/>
        </p:nvSpPr>
        <p:spPr>
          <a:xfrm>
            <a:off x="631239" y="4695394"/>
            <a:ext cx="3082413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89881-03CC-4923-89C4-791BA03FE413}"/>
              </a:ext>
            </a:extLst>
          </p:cNvPr>
          <p:cNvSpPr/>
          <p:nvPr/>
        </p:nvSpPr>
        <p:spPr>
          <a:xfrm>
            <a:off x="3713652" y="4685869"/>
            <a:ext cx="2105665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Resize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04FD72-0188-49D2-84A2-B4BAC6A9BCB9}"/>
              </a:ext>
            </a:extLst>
          </p:cNvPr>
          <p:cNvSpPr/>
          <p:nvPr/>
        </p:nvSpPr>
        <p:spPr>
          <a:xfrm>
            <a:off x="5801351" y="4695394"/>
            <a:ext cx="2375752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Augmentation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43B060-3746-453E-8B12-249EDB4F1BFE}"/>
              </a:ext>
            </a:extLst>
          </p:cNvPr>
          <p:cNvSpPr/>
          <p:nvPr/>
        </p:nvSpPr>
        <p:spPr>
          <a:xfrm>
            <a:off x="8086729" y="4685869"/>
            <a:ext cx="2105665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FC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층 쌓기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6BB039A-2A6A-4EF7-A867-337BE6677491}"/>
              </a:ext>
            </a:extLst>
          </p:cNvPr>
          <p:cNvSpPr/>
          <p:nvPr/>
        </p:nvSpPr>
        <p:spPr>
          <a:xfrm>
            <a:off x="3509425" y="3455377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F1101E1-B0DA-4B33-A7D4-689ACF2D7AA9}"/>
              </a:ext>
            </a:extLst>
          </p:cNvPr>
          <p:cNvSpPr/>
          <p:nvPr/>
        </p:nvSpPr>
        <p:spPr>
          <a:xfrm>
            <a:off x="5728540" y="3517968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816FEEB-308B-4757-9AD1-54D7D77F43A7}"/>
              </a:ext>
            </a:extLst>
          </p:cNvPr>
          <p:cNvSpPr/>
          <p:nvPr/>
        </p:nvSpPr>
        <p:spPr>
          <a:xfrm>
            <a:off x="7977355" y="3517968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19206B2-0041-4A19-B856-81E2F438B368}"/>
              </a:ext>
            </a:extLst>
          </p:cNvPr>
          <p:cNvSpPr/>
          <p:nvPr/>
        </p:nvSpPr>
        <p:spPr>
          <a:xfrm>
            <a:off x="10190133" y="3517968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8D06D4-622A-465F-AC63-FC477F966CBF}"/>
              </a:ext>
            </a:extLst>
          </p:cNvPr>
          <p:cNvSpPr/>
          <p:nvPr/>
        </p:nvSpPr>
        <p:spPr>
          <a:xfrm>
            <a:off x="10553075" y="3326958"/>
            <a:ext cx="1378834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삼계탕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35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28077" y="103511"/>
            <a:ext cx="3511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3-1. Augmentation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6D7079-73E4-40ED-9FDC-83B6C862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89439"/>
              </p:ext>
            </p:extLst>
          </p:nvPr>
        </p:nvGraphicFramePr>
        <p:xfrm>
          <a:off x="2162175" y="1167227"/>
          <a:ext cx="7675336" cy="509773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72662">
                  <a:extLst>
                    <a:ext uri="{9D8B030D-6E8A-4147-A177-3AD203B41FA5}">
                      <a16:colId xmlns:a16="http://schemas.microsoft.com/office/drawing/2014/main" val="1286686216"/>
                    </a:ext>
                  </a:extLst>
                </a:gridCol>
                <a:gridCol w="5002674">
                  <a:extLst>
                    <a:ext uri="{9D8B030D-6E8A-4147-A177-3AD203B41FA5}">
                      <a16:colId xmlns:a16="http://schemas.microsoft.com/office/drawing/2014/main" val="2432340186"/>
                    </a:ext>
                  </a:extLst>
                </a:gridCol>
              </a:tblGrid>
              <a:tr h="796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Recale = 1./255  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0~255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내의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RGB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계수를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1/255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스케일링해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0~1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의 범위로 변환시킨다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360168"/>
                  </a:ext>
                </a:extLst>
              </a:tr>
              <a:tr h="710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rotation_range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40 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주어진 각도 내에서 이미지를 회전시킨다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</a:t>
                      </a:r>
                      <a:r>
                        <a:rPr lang="ko-KR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입력값이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40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이므로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-40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~40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내에서 회전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29955"/>
                  </a:ext>
                </a:extLst>
              </a:tr>
              <a:tr h="710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height_shift_range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 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수평으로 랜덤하게 평행 이동시킨다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(0.2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는 원본 이미지의 가로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세로 길이에 대한 비율 값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10169"/>
                  </a:ext>
                </a:extLst>
              </a:tr>
              <a:tr h="538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width_shift_range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수직으로 평행 이동시킨다</a:t>
                      </a: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(height_shift_range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와 동일한 비율 값</a:t>
                      </a: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40812"/>
                  </a:ext>
                </a:extLst>
              </a:tr>
              <a:tr h="463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shear_range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임의로 전단 변환을 시킨다</a:t>
                      </a: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8578"/>
                  </a:ext>
                </a:extLst>
              </a:tr>
              <a:tr h="503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zoom_range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임의로 확대한다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72701"/>
                  </a:ext>
                </a:extLst>
              </a:tr>
              <a:tr h="463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horizontal_flip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True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이미지의 좌우를 뒤집는다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44668"/>
                  </a:ext>
                </a:extLst>
              </a:tr>
              <a:tr h="854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fll_mode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“nearest”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위의 기능들로 이미지를 이동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변환시킬 때 생기는 공백을 채울 픽셀의 종류이다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사용한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nearest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는 공백을 근접한 픽셀로 채운다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5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71FB00C-C788-4631-8602-9A7432F363C3}"/>
              </a:ext>
            </a:extLst>
          </p:cNvPr>
          <p:cNvSpPr/>
          <p:nvPr/>
        </p:nvSpPr>
        <p:spPr>
          <a:xfrm>
            <a:off x="652012" y="688286"/>
            <a:ext cx="9835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1200"/>
              </a:spcAft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Augmentation 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 이미지를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(224x224)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 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Overfitting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성능 개선을 위해 사용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endParaRPr lang="ko-KR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177A49-5D65-42A7-A252-900847C2F73E}"/>
              </a:ext>
            </a:extLst>
          </p:cNvPr>
          <p:cNvSpPr/>
          <p:nvPr/>
        </p:nvSpPr>
        <p:spPr>
          <a:xfrm>
            <a:off x="4970499" y="6272253"/>
            <a:ext cx="225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23874" y="103511"/>
            <a:ext cx="35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3-2. Pre-Training  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3E2002-BDAF-4A33-9259-B492709AFD59}"/>
              </a:ext>
            </a:extLst>
          </p:cNvPr>
          <p:cNvSpPr/>
          <p:nvPr/>
        </p:nvSpPr>
        <p:spPr>
          <a:xfrm>
            <a:off x="706663" y="676717"/>
            <a:ext cx="10570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1200"/>
              </a:spcAft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 :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정확도를 증가시키는 방법으로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pre-trained model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가중치를 사용하여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랜덤하게 가중치를 시작하는 것보다 나은 가중치를 받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</a:t>
            </a:r>
            <a:endParaRPr lang="ko-KR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93D88-B32A-4163-9EA9-E3C54E2F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3429000"/>
            <a:ext cx="4791075" cy="1504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594D84-3258-4077-88B2-F79E1D16B9F7}"/>
              </a:ext>
            </a:extLst>
          </p:cNvPr>
          <p:cNvSpPr/>
          <p:nvPr/>
        </p:nvSpPr>
        <p:spPr>
          <a:xfrm>
            <a:off x="632731" y="3519756"/>
            <a:ext cx="56876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6530" algn="just"/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성능을 조금 더 증가시키기 위해서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fine-tuning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선정된 모델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DenesNet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상위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계층의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동결을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풀어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Avergae-Pooling, Batch-normalization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추가하여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fine-tuning)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08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28169" y="103511"/>
            <a:ext cx="4876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3-3. Batch-Normalization  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FC9313-F259-4D7A-B186-7A4ED79F165F}"/>
              </a:ext>
            </a:extLst>
          </p:cNvPr>
          <p:cNvSpPr/>
          <p:nvPr/>
        </p:nvSpPr>
        <p:spPr>
          <a:xfrm>
            <a:off x="880473" y="3493341"/>
            <a:ext cx="29546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18,321,984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CB7A0-D2AB-4277-A21E-E829C680534E}"/>
              </a:ext>
            </a:extLst>
          </p:cNvPr>
          <p:cNvSpPr/>
          <p:nvPr/>
        </p:nvSpPr>
        <p:spPr>
          <a:xfrm>
            <a:off x="923960" y="3188541"/>
            <a:ext cx="2857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Fine-tuning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 자유 피라미터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D47507-56F4-4995-8B66-1D228BC3DD1C}"/>
              </a:ext>
            </a:extLst>
          </p:cNvPr>
          <p:cNvSpPr/>
          <p:nvPr/>
        </p:nvSpPr>
        <p:spPr>
          <a:xfrm>
            <a:off x="866774" y="686594"/>
            <a:ext cx="10582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Batch-Normalizaion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: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훈련 과정 중에 사용된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Batch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데이터의 평균과 분산에 대한 지수 이동 평균을 내부에서 유지하며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데이터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가중치 값의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정규화로 학습 속도 증가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12C46D-85E0-4B75-91B9-AF7FB7C8090A}"/>
              </a:ext>
            </a:extLst>
          </p:cNvPr>
          <p:cNvSpPr/>
          <p:nvPr/>
        </p:nvSpPr>
        <p:spPr>
          <a:xfrm>
            <a:off x="8272863" y="2973098"/>
            <a:ext cx="3305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Overfitting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6544AF-8105-4FCB-931C-AD572EC2CA70}"/>
              </a:ext>
            </a:extLst>
          </p:cNvPr>
          <p:cNvSpPr/>
          <p:nvPr/>
        </p:nvSpPr>
        <p:spPr>
          <a:xfrm>
            <a:off x="8257893" y="3969071"/>
            <a:ext cx="29956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Vanish Gradient</a:t>
            </a:r>
            <a:endParaRPr lang="ko-KR" altLang="en-US" sz="32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540AD2F-BB87-490D-8072-D531A77DB001}"/>
              </a:ext>
            </a:extLst>
          </p:cNvPr>
          <p:cNvSpPr/>
          <p:nvPr/>
        </p:nvSpPr>
        <p:spPr>
          <a:xfrm rot="21102438">
            <a:off x="4186615" y="3490297"/>
            <a:ext cx="3707079" cy="24144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4E1F1D8-270C-4D47-A959-F69421A33206}"/>
              </a:ext>
            </a:extLst>
          </p:cNvPr>
          <p:cNvSpPr/>
          <p:nvPr/>
        </p:nvSpPr>
        <p:spPr>
          <a:xfrm rot="350341">
            <a:off x="4165387" y="3958075"/>
            <a:ext cx="3762247" cy="22427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069596A0-0CB7-4705-9483-3BF2D526B6A1}"/>
              </a:ext>
            </a:extLst>
          </p:cNvPr>
          <p:cNvSpPr/>
          <p:nvPr/>
        </p:nvSpPr>
        <p:spPr>
          <a:xfrm rot="21090443">
            <a:off x="5989636" y="3347440"/>
            <a:ext cx="476250" cy="447675"/>
          </a:xfrm>
          <a:prstGeom prst="mathMultiply">
            <a:avLst>
              <a:gd name="adj1" fmla="val 1075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1F345F9A-1382-4A3E-8D6F-CDF918AB48F4}"/>
              </a:ext>
            </a:extLst>
          </p:cNvPr>
          <p:cNvSpPr/>
          <p:nvPr/>
        </p:nvSpPr>
        <p:spPr>
          <a:xfrm rot="293391">
            <a:off x="6025438" y="3860663"/>
            <a:ext cx="476250" cy="447675"/>
          </a:xfrm>
          <a:prstGeom prst="mathMultiply">
            <a:avLst>
              <a:gd name="adj1" fmla="val 1075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B7E90E-C435-445C-9F69-E1AD88BD6704}"/>
              </a:ext>
            </a:extLst>
          </p:cNvPr>
          <p:cNvSpPr/>
          <p:nvPr/>
        </p:nvSpPr>
        <p:spPr>
          <a:xfrm>
            <a:off x="5210097" y="2693508"/>
            <a:ext cx="214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Batch-Normalizaion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6627" y="103511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3-4.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선정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581BBF-9A1F-4997-AC42-1B3CDA385EA9}"/>
              </a:ext>
            </a:extLst>
          </p:cNvPr>
          <p:cNvSpPr/>
          <p:nvPr/>
        </p:nvSpPr>
        <p:spPr>
          <a:xfrm>
            <a:off x="857829" y="688286"/>
            <a:ext cx="4656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CNN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위해 어떤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Network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사용할 것인가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?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0B2409-B960-4ADC-AC29-CC8076B9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59478"/>
              </p:ext>
            </p:extLst>
          </p:nvPr>
        </p:nvGraphicFramePr>
        <p:xfrm>
          <a:off x="1239837" y="1900765"/>
          <a:ext cx="9712326" cy="3584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7442">
                  <a:extLst>
                    <a:ext uri="{9D8B030D-6E8A-4147-A177-3AD203B41FA5}">
                      <a16:colId xmlns:a16="http://schemas.microsoft.com/office/drawing/2014/main" val="979854769"/>
                    </a:ext>
                  </a:extLst>
                </a:gridCol>
                <a:gridCol w="3237442">
                  <a:extLst>
                    <a:ext uri="{9D8B030D-6E8A-4147-A177-3AD203B41FA5}">
                      <a16:colId xmlns:a16="http://schemas.microsoft.com/office/drawing/2014/main" val="2713828614"/>
                    </a:ext>
                  </a:extLst>
                </a:gridCol>
                <a:gridCol w="3237442">
                  <a:extLst>
                    <a:ext uri="{9D8B030D-6E8A-4147-A177-3AD203B41FA5}">
                      <a16:colId xmlns:a16="http://schemas.microsoft.com/office/drawing/2014/main" val="1371757804"/>
                    </a:ext>
                  </a:extLst>
                </a:gridCol>
              </a:tblGrid>
              <a:tr h="923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CNN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모델 선정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접근성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808520"/>
                  </a:ext>
                </a:extLst>
              </a:tr>
              <a:tr h="134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사용하고 있는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keras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라이브러리에 삽입 되어 있는가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Tensorflow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Hub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존재하는가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Tensorflow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Hub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학습된 모델이 있는가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정확도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124004"/>
                  </a:ext>
                </a:extLst>
              </a:tr>
              <a:tr h="923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선정된 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GoogLeNet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(InceptionV3)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MobileNet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ResNet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ResNet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28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95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1109</Words>
  <Application>Microsoft Macintosh PowerPoint</Application>
  <PresentationFormat>와이드스크린</PresentationFormat>
  <Paragraphs>144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배달의민족 주아</vt:lpstr>
      <vt:lpstr>배달의민족 한나체 Pro</vt:lpstr>
      <vt:lpstr>Arial</vt:lpstr>
      <vt:lpstr>Wingdings</vt:lpstr>
      <vt:lpstr>Office 테마</vt:lpstr>
      <vt:lpstr>식품 분류기</vt:lpstr>
      <vt:lpstr>INDEX  1.   음식분류기 소개 2.           데이터셋 3.        CNN 설계 4.     이미지 분류 5.        추천기 설계 6.                   QnA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 분류기</dc:title>
  <dc:creator>So Ra Chin</dc:creator>
  <cp:lastModifiedBy>TAEHEE HWANG</cp:lastModifiedBy>
  <cp:revision>35</cp:revision>
  <dcterms:created xsi:type="dcterms:W3CDTF">2019-06-23T06:46:49Z</dcterms:created>
  <dcterms:modified xsi:type="dcterms:W3CDTF">2019-06-24T04:06:20Z</dcterms:modified>
</cp:coreProperties>
</file>