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75" r:id="rId4"/>
    <p:sldId id="276" r:id="rId5"/>
    <p:sldId id="277" r:id="rId6"/>
    <p:sldId id="264" r:id="rId7"/>
    <p:sldId id="258" r:id="rId8"/>
    <p:sldId id="280" r:id="rId9"/>
    <p:sldId id="261" r:id="rId10"/>
    <p:sldId id="282" r:id="rId11"/>
    <p:sldId id="260" r:id="rId12"/>
    <p:sldId id="27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howGuides="1">
      <p:cViewPr varScale="1">
        <p:scale>
          <a:sx n="45" d="100"/>
          <a:sy n="45" d="100"/>
        </p:scale>
        <p:origin x="48" y="931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16681-3C5D-427D-85BB-C9BF8675B4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2BCA1A-264A-4513-BF5A-082250592CDC}">
      <dgm:prSet custT="1"/>
      <dgm:spPr/>
      <dgm:t>
        <a:bodyPr/>
        <a:lstStyle/>
        <a:p>
          <a:r>
            <a:rPr lang="en-US" sz="1800" dirty="0"/>
            <a:t>1. What does the change in </a:t>
          </a:r>
          <a:r>
            <a:rPr lang="en-US" sz="1800" b="1" dirty="0">
              <a:solidFill>
                <a:schemeClr val="accent2"/>
              </a:solidFill>
            </a:rPr>
            <a:t>school enrollment </a:t>
          </a:r>
          <a:r>
            <a:rPr lang="en-US" sz="1800" dirty="0"/>
            <a:t>for all grades look like when comparing the 2017-18, 2018-19 and 2019-20 school years, for all K-12 public schools in Essex County, New Jersey?</a:t>
          </a:r>
        </a:p>
      </dgm:t>
    </dgm:pt>
    <dgm:pt modelId="{AF7EC0DC-6E6C-406E-AEFB-2E375FDBF9D5}" type="parTrans" cxnId="{00FF6BF2-89A2-4C7F-8E35-1B2827F78A89}">
      <dgm:prSet/>
      <dgm:spPr/>
      <dgm:t>
        <a:bodyPr/>
        <a:lstStyle/>
        <a:p>
          <a:endParaRPr lang="en-US"/>
        </a:p>
      </dgm:t>
    </dgm:pt>
    <dgm:pt modelId="{4EE70632-6D14-427A-A1CC-BE617CAF3A8F}" type="sibTrans" cxnId="{00FF6BF2-89A2-4C7F-8E35-1B2827F78A89}">
      <dgm:prSet/>
      <dgm:spPr/>
      <dgm:t>
        <a:bodyPr/>
        <a:lstStyle/>
        <a:p>
          <a:endParaRPr lang="en-US"/>
        </a:p>
      </dgm:t>
    </dgm:pt>
    <dgm:pt modelId="{B691DFA0-C39C-4C2A-93B0-B7644FAFEE74}">
      <dgm:prSet custT="1"/>
      <dgm:spPr/>
      <dgm:t>
        <a:bodyPr/>
        <a:lstStyle/>
        <a:p>
          <a:r>
            <a:rPr lang="en-US" sz="1800" dirty="0"/>
            <a:t>2. What is the difference in </a:t>
          </a:r>
          <a:r>
            <a:rPr lang="en-US" sz="1800" b="1" dirty="0">
              <a:solidFill>
                <a:schemeClr val="accent4"/>
              </a:solidFill>
            </a:rPr>
            <a:t>test scores </a:t>
          </a:r>
          <a:r>
            <a:rPr lang="en-US" sz="1800" dirty="0"/>
            <a:t>when comparing the 2017-18, 2018-19 and 2019-20 school years, for all K-12 public schools in Essex County, New Jersey? </a:t>
          </a:r>
        </a:p>
      </dgm:t>
    </dgm:pt>
    <dgm:pt modelId="{07A4EADE-D29C-44A3-A197-A4CC64517A12}" type="parTrans" cxnId="{07C31D6F-A189-4A51-8EA1-F136E27BE4F6}">
      <dgm:prSet/>
      <dgm:spPr/>
      <dgm:t>
        <a:bodyPr/>
        <a:lstStyle/>
        <a:p>
          <a:endParaRPr lang="en-US"/>
        </a:p>
      </dgm:t>
    </dgm:pt>
    <dgm:pt modelId="{B67C87D1-5497-4CC9-82EF-C1A2B72B577D}" type="sibTrans" cxnId="{07C31D6F-A189-4A51-8EA1-F136E27BE4F6}">
      <dgm:prSet/>
      <dgm:spPr/>
      <dgm:t>
        <a:bodyPr/>
        <a:lstStyle/>
        <a:p>
          <a:endParaRPr lang="en-US"/>
        </a:p>
      </dgm:t>
    </dgm:pt>
    <dgm:pt modelId="{7AB8B985-B894-4A8D-92BB-3D3FE15993B8}">
      <dgm:prSet custT="1"/>
      <dgm:spPr/>
      <dgm:t>
        <a:bodyPr/>
        <a:lstStyle/>
        <a:p>
          <a:r>
            <a:rPr lang="en-US" sz="1800" dirty="0"/>
            <a:t>3. What is the change in 4 and 5-year school </a:t>
          </a:r>
          <a:r>
            <a:rPr lang="en-US" sz="1800" b="1" dirty="0">
              <a:solidFill>
                <a:schemeClr val="accent3"/>
              </a:solidFill>
            </a:rPr>
            <a:t>graduation rates </a:t>
          </a:r>
          <a:r>
            <a:rPr lang="en-US" sz="1800" dirty="0"/>
            <a:t>for the last 4 years, for all public schools in Essex County, New Jersey?</a:t>
          </a:r>
        </a:p>
      </dgm:t>
    </dgm:pt>
    <dgm:pt modelId="{B86F188E-4A6D-493A-A8D6-08525FA373AE}" type="parTrans" cxnId="{AE529848-2602-4C50-8E65-3D68A32DB885}">
      <dgm:prSet/>
      <dgm:spPr/>
      <dgm:t>
        <a:bodyPr/>
        <a:lstStyle/>
        <a:p>
          <a:endParaRPr lang="en-US"/>
        </a:p>
      </dgm:t>
    </dgm:pt>
    <dgm:pt modelId="{9C3B86A3-CB51-45F2-A0FF-7C67B40F1A21}" type="sibTrans" cxnId="{AE529848-2602-4C50-8E65-3D68A32DB885}">
      <dgm:prSet/>
      <dgm:spPr/>
      <dgm:t>
        <a:bodyPr/>
        <a:lstStyle/>
        <a:p>
          <a:endParaRPr lang="en-US"/>
        </a:p>
      </dgm:t>
    </dgm:pt>
    <dgm:pt modelId="{0256F60A-0AEE-4F85-B5E5-506CF18559E8}" type="pres">
      <dgm:prSet presAssocID="{53D16681-3C5D-427D-85BB-C9BF8675B438}" presName="vert0" presStyleCnt="0">
        <dgm:presLayoutVars>
          <dgm:dir/>
          <dgm:animOne val="branch"/>
          <dgm:animLvl val="lvl"/>
        </dgm:presLayoutVars>
      </dgm:prSet>
      <dgm:spPr/>
    </dgm:pt>
    <dgm:pt modelId="{D37C3C55-BE42-4C17-A9A0-17373C54A64D}" type="pres">
      <dgm:prSet presAssocID="{BB2BCA1A-264A-4513-BF5A-082250592CDC}" presName="thickLine" presStyleLbl="alignNode1" presStyleIdx="0" presStyleCnt="3"/>
      <dgm:spPr/>
    </dgm:pt>
    <dgm:pt modelId="{DF4376D8-78BE-4A9C-96FA-75B3EAEA217C}" type="pres">
      <dgm:prSet presAssocID="{BB2BCA1A-264A-4513-BF5A-082250592CDC}" presName="horz1" presStyleCnt="0"/>
      <dgm:spPr/>
    </dgm:pt>
    <dgm:pt modelId="{27FBB04B-9C6B-49F1-B56B-EF428909D5F7}" type="pres">
      <dgm:prSet presAssocID="{BB2BCA1A-264A-4513-BF5A-082250592CDC}" presName="tx1" presStyleLbl="revTx" presStyleIdx="0" presStyleCnt="3"/>
      <dgm:spPr/>
    </dgm:pt>
    <dgm:pt modelId="{085B5C6C-C8CF-4010-880D-E15EF262AF26}" type="pres">
      <dgm:prSet presAssocID="{BB2BCA1A-264A-4513-BF5A-082250592CDC}" presName="vert1" presStyleCnt="0"/>
      <dgm:spPr/>
    </dgm:pt>
    <dgm:pt modelId="{9AF25092-B6CF-4788-B157-8C6B96BE8E75}" type="pres">
      <dgm:prSet presAssocID="{B691DFA0-C39C-4C2A-93B0-B7644FAFEE74}" presName="thickLine" presStyleLbl="alignNode1" presStyleIdx="1" presStyleCnt="3"/>
      <dgm:spPr/>
    </dgm:pt>
    <dgm:pt modelId="{2FD3C9C4-103D-4305-8A88-68444B4A77B7}" type="pres">
      <dgm:prSet presAssocID="{B691DFA0-C39C-4C2A-93B0-B7644FAFEE74}" presName="horz1" presStyleCnt="0"/>
      <dgm:spPr/>
    </dgm:pt>
    <dgm:pt modelId="{ABDE7FD1-A54F-44A8-BBEE-2FACE642ED73}" type="pres">
      <dgm:prSet presAssocID="{B691DFA0-C39C-4C2A-93B0-B7644FAFEE74}" presName="tx1" presStyleLbl="revTx" presStyleIdx="1" presStyleCnt="3"/>
      <dgm:spPr/>
    </dgm:pt>
    <dgm:pt modelId="{2C9AF299-24CE-4600-9993-644E08FFBEAD}" type="pres">
      <dgm:prSet presAssocID="{B691DFA0-C39C-4C2A-93B0-B7644FAFEE74}" presName="vert1" presStyleCnt="0"/>
      <dgm:spPr/>
    </dgm:pt>
    <dgm:pt modelId="{BA812732-55F9-469E-A023-9C8D9BE0F756}" type="pres">
      <dgm:prSet presAssocID="{7AB8B985-B894-4A8D-92BB-3D3FE15993B8}" presName="thickLine" presStyleLbl="alignNode1" presStyleIdx="2" presStyleCnt="3"/>
      <dgm:spPr/>
    </dgm:pt>
    <dgm:pt modelId="{39A49293-96DC-4025-9A43-C16D212E4BE7}" type="pres">
      <dgm:prSet presAssocID="{7AB8B985-B894-4A8D-92BB-3D3FE15993B8}" presName="horz1" presStyleCnt="0"/>
      <dgm:spPr/>
    </dgm:pt>
    <dgm:pt modelId="{D0ED078E-2BFA-4EC4-AD5D-5A031F669FCD}" type="pres">
      <dgm:prSet presAssocID="{7AB8B985-B894-4A8D-92BB-3D3FE15993B8}" presName="tx1" presStyleLbl="revTx" presStyleIdx="2" presStyleCnt="3"/>
      <dgm:spPr/>
    </dgm:pt>
    <dgm:pt modelId="{70D67B64-8DD1-42D6-9977-F2EC39CAB335}" type="pres">
      <dgm:prSet presAssocID="{7AB8B985-B894-4A8D-92BB-3D3FE15993B8}" presName="vert1" presStyleCnt="0"/>
      <dgm:spPr/>
    </dgm:pt>
  </dgm:ptLst>
  <dgm:cxnLst>
    <dgm:cxn modelId="{9E38B447-DB45-4536-A114-FE8DDD1B8BCA}" type="presOf" srcId="{BB2BCA1A-264A-4513-BF5A-082250592CDC}" destId="{27FBB04B-9C6B-49F1-B56B-EF428909D5F7}" srcOrd="0" destOrd="0" presId="urn:microsoft.com/office/officeart/2008/layout/LinedList"/>
    <dgm:cxn modelId="{AE529848-2602-4C50-8E65-3D68A32DB885}" srcId="{53D16681-3C5D-427D-85BB-C9BF8675B438}" destId="{7AB8B985-B894-4A8D-92BB-3D3FE15993B8}" srcOrd="2" destOrd="0" parTransId="{B86F188E-4A6D-493A-A8D6-08525FA373AE}" sibTransId="{9C3B86A3-CB51-45F2-A0FF-7C67B40F1A21}"/>
    <dgm:cxn modelId="{07C31D6F-A189-4A51-8EA1-F136E27BE4F6}" srcId="{53D16681-3C5D-427D-85BB-C9BF8675B438}" destId="{B691DFA0-C39C-4C2A-93B0-B7644FAFEE74}" srcOrd="1" destOrd="0" parTransId="{07A4EADE-D29C-44A3-A197-A4CC64517A12}" sibTransId="{B67C87D1-5497-4CC9-82EF-C1A2B72B577D}"/>
    <dgm:cxn modelId="{B434B186-95BD-4212-B713-1D493D9AF303}" type="presOf" srcId="{B691DFA0-C39C-4C2A-93B0-B7644FAFEE74}" destId="{ABDE7FD1-A54F-44A8-BBEE-2FACE642ED73}" srcOrd="0" destOrd="0" presId="urn:microsoft.com/office/officeart/2008/layout/LinedList"/>
    <dgm:cxn modelId="{A09736C4-3133-4F35-9857-19BCE8976FFD}" type="presOf" srcId="{7AB8B985-B894-4A8D-92BB-3D3FE15993B8}" destId="{D0ED078E-2BFA-4EC4-AD5D-5A031F669FCD}" srcOrd="0" destOrd="0" presId="urn:microsoft.com/office/officeart/2008/layout/LinedList"/>
    <dgm:cxn modelId="{51122CEF-5372-475A-9650-08114943900D}" type="presOf" srcId="{53D16681-3C5D-427D-85BB-C9BF8675B438}" destId="{0256F60A-0AEE-4F85-B5E5-506CF18559E8}" srcOrd="0" destOrd="0" presId="urn:microsoft.com/office/officeart/2008/layout/LinedList"/>
    <dgm:cxn modelId="{00FF6BF2-89A2-4C7F-8E35-1B2827F78A89}" srcId="{53D16681-3C5D-427D-85BB-C9BF8675B438}" destId="{BB2BCA1A-264A-4513-BF5A-082250592CDC}" srcOrd="0" destOrd="0" parTransId="{AF7EC0DC-6E6C-406E-AEFB-2E375FDBF9D5}" sibTransId="{4EE70632-6D14-427A-A1CC-BE617CAF3A8F}"/>
    <dgm:cxn modelId="{DC884D4E-4321-42C6-8F6E-5874935AD9B3}" type="presParOf" srcId="{0256F60A-0AEE-4F85-B5E5-506CF18559E8}" destId="{D37C3C55-BE42-4C17-A9A0-17373C54A64D}" srcOrd="0" destOrd="0" presId="urn:microsoft.com/office/officeart/2008/layout/LinedList"/>
    <dgm:cxn modelId="{3E9BE702-93AC-421E-A9D8-D42D81F5B0AF}" type="presParOf" srcId="{0256F60A-0AEE-4F85-B5E5-506CF18559E8}" destId="{DF4376D8-78BE-4A9C-96FA-75B3EAEA217C}" srcOrd="1" destOrd="0" presId="urn:microsoft.com/office/officeart/2008/layout/LinedList"/>
    <dgm:cxn modelId="{F00B0233-A3ED-4FDF-8CDC-7F8BA4F13053}" type="presParOf" srcId="{DF4376D8-78BE-4A9C-96FA-75B3EAEA217C}" destId="{27FBB04B-9C6B-49F1-B56B-EF428909D5F7}" srcOrd="0" destOrd="0" presId="urn:microsoft.com/office/officeart/2008/layout/LinedList"/>
    <dgm:cxn modelId="{00507D46-9FE1-45C3-A855-2882654C212C}" type="presParOf" srcId="{DF4376D8-78BE-4A9C-96FA-75B3EAEA217C}" destId="{085B5C6C-C8CF-4010-880D-E15EF262AF26}" srcOrd="1" destOrd="0" presId="urn:microsoft.com/office/officeart/2008/layout/LinedList"/>
    <dgm:cxn modelId="{4B7576B2-3838-4747-8DDA-AD965A461088}" type="presParOf" srcId="{0256F60A-0AEE-4F85-B5E5-506CF18559E8}" destId="{9AF25092-B6CF-4788-B157-8C6B96BE8E75}" srcOrd="2" destOrd="0" presId="urn:microsoft.com/office/officeart/2008/layout/LinedList"/>
    <dgm:cxn modelId="{837A1202-FB31-4BB1-BBE9-40D86C35AD79}" type="presParOf" srcId="{0256F60A-0AEE-4F85-B5E5-506CF18559E8}" destId="{2FD3C9C4-103D-4305-8A88-68444B4A77B7}" srcOrd="3" destOrd="0" presId="urn:microsoft.com/office/officeart/2008/layout/LinedList"/>
    <dgm:cxn modelId="{F5CAA989-9C90-4DAF-81A8-679B3258BF35}" type="presParOf" srcId="{2FD3C9C4-103D-4305-8A88-68444B4A77B7}" destId="{ABDE7FD1-A54F-44A8-BBEE-2FACE642ED73}" srcOrd="0" destOrd="0" presId="urn:microsoft.com/office/officeart/2008/layout/LinedList"/>
    <dgm:cxn modelId="{E6359582-C8C5-434F-A813-2FDDE95D3AD6}" type="presParOf" srcId="{2FD3C9C4-103D-4305-8A88-68444B4A77B7}" destId="{2C9AF299-24CE-4600-9993-644E08FFBEAD}" srcOrd="1" destOrd="0" presId="urn:microsoft.com/office/officeart/2008/layout/LinedList"/>
    <dgm:cxn modelId="{0F32B6D1-1BD6-4C1A-8F13-0E6931589F5E}" type="presParOf" srcId="{0256F60A-0AEE-4F85-B5E5-506CF18559E8}" destId="{BA812732-55F9-469E-A023-9C8D9BE0F756}" srcOrd="4" destOrd="0" presId="urn:microsoft.com/office/officeart/2008/layout/LinedList"/>
    <dgm:cxn modelId="{BC1BE5D9-A2E8-403B-9CE8-FBBDC86AE632}" type="presParOf" srcId="{0256F60A-0AEE-4F85-B5E5-506CF18559E8}" destId="{39A49293-96DC-4025-9A43-C16D212E4BE7}" srcOrd="5" destOrd="0" presId="urn:microsoft.com/office/officeart/2008/layout/LinedList"/>
    <dgm:cxn modelId="{8431A75B-ABD4-4E6B-A007-BA3F364784F3}" type="presParOf" srcId="{39A49293-96DC-4025-9A43-C16D212E4BE7}" destId="{D0ED078E-2BFA-4EC4-AD5D-5A031F669FCD}" srcOrd="0" destOrd="0" presId="urn:microsoft.com/office/officeart/2008/layout/LinedList"/>
    <dgm:cxn modelId="{E84BE4C7-9967-4BF5-9D89-6138DF43EE6B}" type="presParOf" srcId="{39A49293-96DC-4025-9A43-C16D212E4BE7}" destId="{70D67B64-8DD1-42D6-9977-F2EC39CAB3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C3C55-BE42-4C17-A9A0-17373C54A64D}">
      <dsp:nvSpPr>
        <dsp:cNvPr id="0" name=""/>
        <dsp:cNvSpPr/>
      </dsp:nvSpPr>
      <dsp:spPr>
        <a:xfrm>
          <a:off x="0" y="2778"/>
          <a:ext cx="61959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B04B-9C6B-49F1-B56B-EF428909D5F7}">
      <dsp:nvSpPr>
        <dsp:cNvPr id="0" name=""/>
        <dsp:cNvSpPr/>
      </dsp:nvSpPr>
      <dsp:spPr>
        <a:xfrm>
          <a:off x="0" y="2778"/>
          <a:ext cx="6195986" cy="189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What does the change in </a:t>
          </a:r>
          <a:r>
            <a:rPr lang="en-US" sz="1800" b="1" kern="1200" dirty="0">
              <a:solidFill>
                <a:schemeClr val="accent2"/>
              </a:solidFill>
            </a:rPr>
            <a:t>school enrollment </a:t>
          </a:r>
          <a:r>
            <a:rPr lang="en-US" sz="1800" kern="1200" dirty="0"/>
            <a:t>for all grades look like when comparing the 2017-18, 2018-19 and 2019-20 school years, for all K-12 public schools in Essex County, New Jersey?</a:t>
          </a:r>
        </a:p>
      </dsp:txBody>
      <dsp:txXfrm>
        <a:off x="0" y="2778"/>
        <a:ext cx="6195986" cy="1894681"/>
      </dsp:txXfrm>
    </dsp:sp>
    <dsp:sp modelId="{9AF25092-B6CF-4788-B157-8C6B96BE8E75}">
      <dsp:nvSpPr>
        <dsp:cNvPr id="0" name=""/>
        <dsp:cNvSpPr/>
      </dsp:nvSpPr>
      <dsp:spPr>
        <a:xfrm>
          <a:off x="0" y="1897459"/>
          <a:ext cx="61959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7FD1-A54F-44A8-BBEE-2FACE642ED73}">
      <dsp:nvSpPr>
        <dsp:cNvPr id="0" name=""/>
        <dsp:cNvSpPr/>
      </dsp:nvSpPr>
      <dsp:spPr>
        <a:xfrm>
          <a:off x="0" y="1897459"/>
          <a:ext cx="6195986" cy="189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What is the difference in </a:t>
          </a:r>
          <a:r>
            <a:rPr lang="en-US" sz="1800" b="1" kern="1200" dirty="0">
              <a:solidFill>
                <a:schemeClr val="accent4"/>
              </a:solidFill>
            </a:rPr>
            <a:t>test scores </a:t>
          </a:r>
          <a:r>
            <a:rPr lang="en-US" sz="1800" kern="1200" dirty="0"/>
            <a:t>when comparing the 2017-18, 2018-19 and 2019-20 school years, for all K-12 public schools in Essex County, New Jersey? </a:t>
          </a:r>
        </a:p>
      </dsp:txBody>
      <dsp:txXfrm>
        <a:off x="0" y="1897459"/>
        <a:ext cx="6195986" cy="1894681"/>
      </dsp:txXfrm>
    </dsp:sp>
    <dsp:sp modelId="{BA812732-55F9-469E-A023-9C8D9BE0F756}">
      <dsp:nvSpPr>
        <dsp:cNvPr id="0" name=""/>
        <dsp:cNvSpPr/>
      </dsp:nvSpPr>
      <dsp:spPr>
        <a:xfrm>
          <a:off x="0" y="3792140"/>
          <a:ext cx="61959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D078E-2BFA-4EC4-AD5D-5A031F669FCD}">
      <dsp:nvSpPr>
        <dsp:cNvPr id="0" name=""/>
        <dsp:cNvSpPr/>
      </dsp:nvSpPr>
      <dsp:spPr>
        <a:xfrm>
          <a:off x="0" y="3792140"/>
          <a:ext cx="6195986" cy="189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What is the change in 4 and 5-year school </a:t>
          </a:r>
          <a:r>
            <a:rPr lang="en-US" sz="1800" b="1" kern="1200" dirty="0">
              <a:solidFill>
                <a:schemeClr val="accent3"/>
              </a:solidFill>
            </a:rPr>
            <a:t>graduation rates </a:t>
          </a:r>
          <a:r>
            <a:rPr lang="en-US" sz="1800" kern="1200" dirty="0"/>
            <a:t>for the last 4 years, for all public schools in Essex County, New Jersey?</a:t>
          </a:r>
        </a:p>
      </dsp:txBody>
      <dsp:txXfrm>
        <a:off x="0" y="3792140"/>
        <a:ext cx="6195986" cy="1894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llotpedia.org/School_responses_in_New_Jersey_to_the_coronavirus_(COVID-19)_pandemic#Timeline_by_school_yea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c.doe.state.nj.us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TheImpactofCOVID-19onEducationinEssexCountyNewJersey/AnalysisofCOVID-19andEducationinEssexCountyNewJersey?:language=en-US&amp;:display_count=n&amp;:origin=viz_share_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977473"/>
            <a:ext cx="8999743" cy="2680127"/>
          </a:xfrm>
        </p:spPr>
        <p:txBody>
          <a:bodyPr/>
          <a:lstStyle/>
          <a:p>
            <a:r>
              <a:rPr lang="en-US" dirty="0"/>
              <a:t>The Impact of COVID-19 on Education in Essex County, New Jersey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3810000"/>
            <a:ext cx="7516442" cy="1116085"/>
          </a:xfrm>
        </p:spPr>
        <p:txBody>
          <a:bodyPr/>
          <a:lstStyle/>
          <a:p>
            <a:r>
              <a:rPr lang="en-US" dirty="0"/>
              <a:t>By Aaliyah Hänni</a:t>
            </a:r>
          </a:p>
          <a:p>
            <a:r>
              <a:rPr lang="en-US" dirty="0"/>
              <a:t>December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0000">
        <p159:morph option="byObject"/>
      </p:transition>
    </mc:Choice>
    <mc:Fallback>
      <p:transition spd="slow" advClick="0" advTm="2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Tests with the largest change in average score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7391986"/>
              </p:ext>
            </p:extLst>
          </p:nvPr>
        </p:nvGraphicFramePr>
        <p:xfrm>
          <a:off x="1625139" y="4800600"/>
          <a:ext cx="97511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338121328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Math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2017-2018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2019-2020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22.30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446.88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448.89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491.74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486.65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EC61A94-38C9-4EC9-8869-716DCF3E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51" y="1719738"/>
            <a:ext cx="5500370" cy="28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4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0">
        <p:circle/>
      </p:transition>
    </mc:Choice>
    <mc:Fallback>
      <p:transition spd="slow" advClick="0" advTm="20000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CFE08DE-F254-46C3-8B77-7FC9C7FB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8" y="381000"/>
            <a:ext cx="3555074" cy="1371600"/>
          </a:xfrm>
        </p:spPr>
        <p:txBody>
          <a:bodyPr anchor="ctr"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F7861-1E89-44CA-9080-142AA743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693208"/>
            <a:ext cx="6195986" cy="326838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A83E33-42C2-48C3-AEBE-294DBF1D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588" y="1264920"/>
            <a:ext cx="3910224" cy="4907280"/>
          </a:xfrm>
        </p:spPr>
        <p:txBody>
          <a:bodyPr/>
          <a:lstStyle/>
          <a:p>
            <a:r>
              <a:rPr lang="en-US" dirty="0"/>
              <a:t>Graduation Rates actually  </a:t>
            </a:r>
            <a:r>
              <a:rPr lang="en-US" b="1" i="1" dirty="0"/>
              <a:t>increased</a:t>
            </a:r>
            <a:r>
              <a:rPr lang="en-US" dirty="0"/>
              <a:t> in 2020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D4DEEBDD-9AF6-4490-8441-02F987044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70208"/>
              </p:ext>
            </p:extLst>
          </p:nvPr>
        </p:nvGraphicFramePr>
        <p:xfrm>
          <a:off x="1068213" y="2081370"/>
          <a:ext cx="3293422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711">
                  <a:extLst>
                    <a:ext uri="{9D8B030D-6E8A-4147-A177-3AD203B41FA5}">
                      <a16:colId xmlns:a16="http://schemas.microsoft.com/office/drawing/2014/main" val="233812132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Graduation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Graduation Rare (4-Year)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8042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89.7%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8762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90.4%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6BB6609-3233-42D4-8934-14A632B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In Conclusion…</a:t>
            </a:r>
          </a:p>
        </p:txBody>
      </p:sp>
      <p:pic>
        <p:nvPicPr>
          <p:cNvPr id="3074" name="Picture 2" descr="Text - School finally opens after COVID19 Students during exams">
            <a:extLst>
              <a:ext uri="{FF2B5EF4-FFF2-40B4-BE49-F238E27FC236}">
                <a16:creationId xmlns:a16="http://schemas.microsoft.com/office/drawing/2014/main" id="{F0FAD0A7-0720-44B4-A754-3ED0E3E8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7711" y="1676400"/>
            <a:ext cx="4713402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19580"/>
      </p:ext>
    </p:extLst>
  </p:cSld>
  <p:clrMapOvr>
    <a:masterClrMapping/>
  </p:clrMapOvr>
  <p:transition spd="slow" advClick="0" advTm="2000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F4FFAC-2880-4A4B-A5FF-34B90493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8" y="381000"/>
            <a:ext cx="391022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F5E954-3C2F-4A1D-B045-33CB7BF9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588" y="1828800"/>
            <a:ext cx="3757824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latin typeface="+mn-lt"/>
                <a:ea typeface="+mn-ea"/>
                <a:cs typeface="+mn-cs"/>
              </a:rPr>
              <a:t>How the COVID-19 pandemic impact K-12 public school students in Essex County, New Jersey?</a:t>
            </a:r>
          </a:p>
        </p:txBody>
      </p:sp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F050F0EF-C4AB-49BF-8349-D52968FB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46429"/>
              </p:ext>
            </p:extLst>
          </p:nvPr>
        </p:nvGraphicFramePr>
        <p:xfrm>
          <a:off x="5180251" y="482600"/>
          <a:ext cx="6195986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F4FFAC-2880-4A4B-A5FF-34B90493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81000"/>
            <a:ext cx="353105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F5E954-3C2F-4A1D-B045-33CB7BF9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1828800"/>
            <a:ext cx="3962400" cy="4572000"/>
          </a:xfrm>
        </p:spPr>
        <p:txBody>
          <a:bodyPr>
            <a:normAutofit/>
          </a:bodyPr>
          <a:lstStyle/>
          <a:p>
            <a:r>
              <a:rPr lang="en-US" dirty="0"/>
              <a:t>In Essex County, New Jersey, </a:t>
            </a:r>
            <a:r>
              <a:rPr lang="en-US" b="1" dirty="0">
                <a:solidFill>
                  <a:schemeClr val="accent1"/>
                </a:solidFill>
              </a:rPr>
              <a:t>COVID-19 spread rapidly </a:t>
            </a:r>
            <a:r>
              <a:rPr lang="en-US" dirty="0"/>
              <a:t>in early 2020.</a:t>
            </a:r>
          </a:p>
          <a:p>
            <a:r>
              <a:rPr lang="en-US" dirty="0"/>
              <a:t>Effective March 18th, 2021, </a:t>
            </a:r>
            <a:r>
              <a:rPr lang="en-US" b="1" dirty="0">
                <a:solidFill>
                  <a:schemeClr val="accent2"/>
                </a:solidFill>
              </a:rPr>
              <a:t>all schools in New Jersey were closed </a:t>
            </a:r>
            <a:r>
              <a:rPr lang="en-US" dirty="0"/>
              <a:t>for the remaining school year.</a:t>
            </a:r>
            <a:br>
              <a:rPr lang="en-US" dirty="0"/>
            </a:br>
            <a:r>
              <a:rPr lang="en-US" sz="1100" i="1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en-US" sz="1100" i="1" u="sng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 responses in New Jersey to the coronavirus (COVID-19) pandemic</a:t>
            </a:r>
            <a:r>
              <a:rPr lang="en-US" sz="11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impact </a:t>
            </a:r>
            <a:r>
              <a:rPr lang="en-US" dirty="0"/>
              <a:t>of a school closure and of students who now have a 4-month gap in their education is </a:t>
            </a:r>
            <a:r>
              <a:rPr lang="en-US" b="1" dirty="0">
                <a:solidFill>
                  <a:schemeClr val="accent4"/>
                </a:solidFill>
              </a:rPr>
              <a:t>still largely unknown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215FB7-C89A-42F6-9B8B-85B911FD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19200"/>
            <a:ext cx="68389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030822"/>
      </p:ext>
    </p:extLst>
  </p:cSld>
  <p:clrMapOvr>
    <a:masterClrMapping/>
  </p:clrMapOvr>
  <p:transition spd="slow" advClick="0" advTm="2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39319D-06B2-42A6-9A19-9ED221ACB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18"/>
          <a:stretch/>
        </p:blipFill>
        <p:spPr bwMode="auto">
          <a:xfrm>
            <a:off x="5180251" y="781552"/>
            <a:ext cx="6195986" cy="5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an interactive dashboard that highlights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School Enrollment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Graduation Rates</a:t>
            </a:r>
            <a:r>
              <a:rPr lang="en-US" dirty="0"/>
              <a:t> </a:t>
            </a:r>
          </a:p>
          <a:p>
            <a:r>
              <a:rPr lang="en-US" dirty="0"/>
              <a:t>Dataset Source: New Jersey School Performance Report from the Official Site of the State of New Jersey (2017-18, 2018-19, and 2019-20 school years) </a:t>
            </a:r>
          </a:p>
          <a:p>
            <a:r>
              <a:rPr lang="en-US" dirty="0"/>
              <a:t>Dataset Source  Link:  </a:t>
            </a:r>
            <a:r>
              <a:rPr lang="en-US" u="sng" dirty="0">
                <a:hlinkClick r:id="rId3"/>
              </a:rPr>
              <a:t>https://rc.doe.state.nj.us/download</a:t>
            </a:r>
            <a:r>
              <a:rPr lang="en-US" dirty="0"/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32847"/>
      </p:ext>
    </p:extLst>
  </p:cSld>
  <p:clrMapOvr>
    <a:masterClrMapping/>
  </p:clrMapOvr>
  <p:transition spd="slow" advClick="0" advTm="20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F5C-055A-4FDF-93CA-BCD208C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2C873-6589-433C-8D4D-52BCE6679D1F}"/>
              </a:ext>
            </a:extLst>
          </p:cNvPr>
          <p:cNvSpPr txBox="1"/>
          <p:nvPr/>
        </p:nvSpPr>
        <p:spPr>
          <a:xfrm>
            <a:off x="1593437" y="1600200"/>
            <a:ext cx="978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Potential data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Cancellation of tests </a:t>
            </a:r>
            <a:r>
              <a:rPr lang="en-US" dirty="0"/>
              <a:t>and changes in testing requirements due to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Delays in graduation </a:t>
            </a:r>
            <a:r>
              <a:rPr lang="en-US" dirty="0"/>
              <a:t>and changes in graduation requirements due to COVID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unknown if some schools administered </a:t>
            </a:r>
            <a:r>
              <a:rPr lang="en-US" b="1" dirty="0"/>
              <a:t>different policies </a:t>
            </a:r>
            <a:r>
              <a:rPr lang="en-US" dirty="0"/>
              <a:t>when it came to how they handled the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400" b="1" dirty="0"/>
              <a:t>Data 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 this analysis would contain data from the </a:t>
            </a:r>
            <a:r>
              <a:rPr lang="en-US" b="1" dirty="0">
                <a:solidFill>
                  <a:schemeClr val="accent5"/>
                </a:solidFill>
              </a:rPr>
              <a:t>2020-2021 school year </a:t>
            </a:r>
            <a:r>
              <a:rPr lang="en-US" dirty="0"/>
              <a:t>(currently only data publicly available goes up to the 2019-2020 school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school data (this analysis only used public school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6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35915-FEE9-477B-BA1E-70A6371FE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" t="2222"/>
          <a:stretch/>
        </p:blipFill>
        <p:spPr>
          <a:xfrm>
            <a:off x="4970256" y="533400"/>
            <a:ext cx="6786668" cy="5412367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46B0CCB-09AC-4021-8E70-A41C1615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752600"/>
            <a:ext cx="3293422" cy="441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Publicly available on </a:t>
            </a:r>
            <a:r>
              <a:rPr lang="en-US" dirty="0">
                <a:hlinkClick r:id="rId3"/>
              </a:rPr>
              <a:t>T</a:t>
            </a:r>
            <a:r>
              <a:rPr lang="en-US" dirty="0">
                <a:hlinkClick r:id="rId3"/>
              </a:rPr>
              <a:t>ableau Public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Interactive dashboard: filterable, sortable, and tooltips display additional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Highlights the changes in school averages over the last few years</a:t>
            </a: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p:transition spd="slow" advClick="0" advTm="20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6225C-B1D8-4603-B4A5-C3149154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143000"/>
            <a:ext cx="11796485" cy="37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20000">
        <p14:reveal/>
      </p:transition>
    </mc:Choice>
    <mc:Fallback>
      <p:transition spd="slow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Grades with the largest changes in average enrollment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429192"/>
              </p:ext>
            </p:extLst>
          </p:nvPr>
        </p:nvGraphicFramePr>
        <p:xfrm>
          <a:off x="1625139" y="4800600"/>
          <a:ext cx="97511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338121328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2017-2018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2019-2020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32.41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40.81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42.82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E0D700-6C51-43F7-AABF-06004ED8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87" y="1524000"/>
            <a:ext cx="8471498" cy="26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4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00">
        <p:cut/>
      </p:transition>
    </mc:Choice>
    <mc:Fallback>
      <p:transition advClick="0" advTm="20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CD168-2685-446B-8EED-15DFB450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967154"/>
            <a:ext cx="10091056" cy="5433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FE642-CB00-4EF1-BD7C-E9E4C83E0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04" b="87782"/>
          <a:stretch/>
        </p:blipFill>
        <p:spPr>
          <a:xfrm>
            <a:off x="7389812" y="1143001"/>
            <a:ext cx="43288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p:transition spd="slow" advClick="0" advTm="20000">
    <p:randomBar dir="vert"/>
  </p:transition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474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Euphemia</vt:lpstr>
      <vt:lpstr>Open Sans</vt:lpstr>
      <vt:lpstr>Math 16x9</vt:lpstr>
      <vt:lpstr>The Impact of COVID-19 on Education in Essex County, New Jersey</vt:lpstr>
      <vt:lpstr>Research Question</vt:lpstr>
      <vt:lpstr>Motivation</vt:lpstr>
      <vt:lpstr>Methodology</vt:lpstr>
      <vt:lpstr>LIMITATIONS</vt:lpstr>
      <vt:lpstr>Final Product</vt:lpstr>
      <vt:lpstr>Add a Slide Title - 1</vt:lpstr>
      <vt:lpstr>RESULTS Grades with the largest changes in average enrollment</vt:lpstr>
      <vt:lpstr>PowerPoint Presentation</vt:lpstr>
      <vt:lpstr>RESULTS Tests with the largest change in average score</vt:lpstr>
      <vt:lpstr>RESULTS</vt:lpstr>
      <vt:lpstr>In Conclusion…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COVID-19 on Education in Essex County, New Jersey</dc:title>
  <dc:creator>Aaliyah Hanni</dc:creator>
  <cp:lastModifiedBy>Aaliyah Hanni</cp:lastModifiedBy>
  <cp:revision>8</cp:revision>
  <dcterms:created xsi:type="dcterms:W3CDTF">2021-12-05T01:04:35Z</dcterms:created>
  <dcterms:modified xsi:type="dcterms:W3CDTF">2021-12-06T00:18:13Z</dcterms:modified>
</cp:coreProperties>
</file>