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Montserrat"/>
      <p:regular r:id="rId20"/>
      <p:bold r:id="rId21"/>
      <p:italic r:id="rId22"/>
      <p:boldItalic r:id="rId23"/>
    </p:embeddedFont>
    <p:embeddedFont>
      <p:font typeface="Sarala"/>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Sarala-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Sarala-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889fcc27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89fcc27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c38bc40af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c38bc40af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Sai  ([Note to speaker]: You’ll need to discuss the dollar values on the Y axis.)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chemeClr val="dk1"/>
                </a:solidFill>
              </a:rPr>
              <a:t>for both graphs: </a:t>
            </a:r>
            <a:r>
              <a:rPr b="1" lang="en"/>
              <a:t>Y-axis shows $ values in millions and X-axis shows year of receiving the seed which is first funding amount.</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Left: seed vs year with our poisson regression model, looks to be a good fit</a:t>
            </a:r>
            <a:endParaRPr/>
          </a:p>
          <a:p>
            <a:pPr indent="457200" lvl="0" marL="0" rtl="0" algn="l">
              <a:spcBef>
                <a:spcPts val="0"/>
              </a:spcBef>
              <a:spcAft>
                <a:spcPts val="0"/>
              </a:spcAft>
              <a:buNone/>
            </a:pPr>
            <a:r>
              <a:rPr i="1" lang="en"/>
              <a:t>We Expected </a:t>
            </a:r>
            <a:r>
              <a:rPr lang="en"/>
              <a:t> </a:t>
            </a:r>
            <a:endParaRPr/>
          </a:p>
          <a:p>
            <a:pPr indent="457200" lvl="0" marL="457200" rtl="0" algn="l">
              <a:spcBef>
                <a:spcPts val="0"/>
              </a:spcBef>
              <a:spcAft>
                <a:spcPts val="0"/>
              </a:spcAft>
              <a:buNone/>
            </a:pPr>
            <a:r>
              <a:rPr lang="en"/>
              <a:t>A direct relationship between average seed funding and time. </a:t>
            </a:r>
            <a:endParaRPr/>
          </a:p>
          <a:p>
            <a:pPr indent="457200" lvl="0" marL="0" rtl="0" algn="l">
              <a:spcBef>
                <a:spcPts val="0"/>
              </a:spcBef>
              <a:spcAft>
                <a:spcPts val="0"/>
              </a:spcAft>
              <a:buNone/>
            </a:pPr>
            <a:r>
              <a:rPr i="1" lang="en"/>
              <a:t>Found</a:t>
            </a:r>
            <a:r>
              <a:rPr lang="en"/>
              <a:t> </a:t>
            </a:r>
            <a:endParaRPr/>
          </a:p>
          <a:p>
            <a:pPr indent="457200" lvl="0" marL="457200" rtl="0" algn="l">
              <a:spcBef>
                <a:spcPts val="0"/>
              </a:spcBef>
              <a:spcAft>
                <a:spcPts val="0"/>
              </a:spcAft>
              <a:buNone/>
            </a:pPr>
            <a:r>
              <a:rPr lang="en"/>
              <a:t>A log-linear relationship with a 13.5% annual growth in average seed investments into </a:t>
            </a:r>
            <a:r>
              <a:rPr lang="en"/>
              <a:t>startups</a:t>
            </a:r>
            <a:r>
              <a:rPr lang="en"/>
              <a:t> over time!</a:t>
            </a:r>
            <a:endParaRPr/>
          </a:p>
          <a:p>
            <a:pPr indent="457200" lvl="0" marL="457200" rtl="0" algn="l">
              <a:spcBef>
                <a:spcPts val="0"/>
              </a:spcBef>
              <a:spcAft>
                <a:spcPts val="0"/>
              </a:spcAft>
              <a:buNone/>
            </a:pPr>
            <a:r>
              <a:t/>
            </a:r>
            <a:endParaRPr/>
          </a:p>
          <a:p>
            <a:pPr indent="0" lvl="0" marL="0" rtl="0" algn="l">
              <a:spcBef>
                <a:spcPts val="0"/>
              </a:spcBef>
              <a:spcAft>
                <a:spcPts val="0"/>
              </a:spcAft>
              <a:buNone/>
            </a:pPr>
            <a:r>
              <a:rPr lang="en"/>
              <a:t>Right:</a:t>
            </a:r>
            <a:endParaRPr/>
          </a:p>
          <a:p>
            <a:pPr indent="0" lvl="0" marL="457200" rtl="0" algn="l">
              <a:spcBef>
                <a:spcPts val="0"/>
              </a:spcBef>
              <a:spcAft>
                <a:spcPts val="0"/>
              </a:spcAft>
              <a:buNone/>
            </a:pPr>
            <a:r>
              <a:rPr lang="en"/>
              <a:t>A </a:t>
            </a:r>
            <a:r>
              <a:rPr lang="en"/>
              <a:t>different</a:t>
            </a:r>
            <a:r>
              <a:rPr lang="en"/>
              <a:t> perspective looking at the seed funding amount as percentile divisions of companies over the years. </a:t>
            </a:r>
            <a:endParaRPr/>
          </a:p>
          <a:p>
            <a:pPr indent="0" lvl="0" marL="457200" rtl="0" algn="l">
              <a:spcBef>
                <a:spcPts val="0"/>
              </a:spcBef>
              <a:spcAft>
                <a:spcPts val="0"/>
              </a:spcAft>
              <a:buNone/>
            </a:pPr>
            <a:r>
              <a:rPr lang="en"/>
              <a:t>To understand better what we show here is that each point on the graph shows, </a:t>
            </a:r>
            <a:r>
              <a:rPr lang="en" sz="1050">
                <a:solidFill>
                  <a:schemeClr val="dk1"/>
                </a:solidFill>
              </a:rPr>
              <a:t>say for the 90th percentile, that 90% of companies received funding amounts that much </a:t>
            </a:r>
            <a:r>
              <a:rPr lang="en" sz="1050">
                <a:solidFill>
                  <a:schemeClr val="dk1"/>
                </a:solidFill>
              </a:rPr>
              <a:t>or lower in millions</a:t>
            </a:r>
            <a:r>
              <a:rPr lang="en" sz="1050">
                <a:solidFill>
                  <a:schemeClr val="dk1"/>
                </a:solidFill>
              </a:rPr>
              <a:t> as a reading on the Y-axis and the year from the X-axis.</a:t>
            </a:r>
            <a:endParaRPr sz="1050">
              <a:solidFill>
                <a:schemeClr val="dk1"/>
              </a:solidFill>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That big spike is the dot-com bubble an instance where capital markets kept fueling the start-up race, till everything crashed. </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What’s interesting is that even after the big crash, the amount of money raised via seed investments kept growing after that big dip. </a:t>
            </a:r>
            <a:endParaRPr/>
          </a:p>
          <a:p>
            <a:pPr indent="457200" lvl="0" marL="457200" rtl="0" algn="l">
              <a:spcBef>
                <a:spcPts val="0"/>
              </a:spcBef>
              <a:spcAft>
                <a:spcPts val="0"/>
              </a:spcAft>
              <a:buNone/>
            </a:pPr>
            <a:r>
              <a:rPr lang="en"/>
              <a:t>The companies at the top levels show an increasing trend but the ones at bottom stay flat in terms of investments (except during the dot-com bubble! Which is also interesting). </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This graph also shows that the range of funding amounts increased over time!</a:t>
            </a:r>
            <a:endParaRPr/>
          </a:p>
          <a:p>
            <a:pPr indent="0" lvl="0" marL="0" rtl="0" algn="l">
              <a:spcBef>
                <a:spcPts val="0"/>
              </a:spcBef>
              <a:spcAft>
                <a:spcPts val="0"/>
              </a:spcAft>
              <a:buNone/>
            </a:pPr>
            <a:r>
              <a:rPr lang="en"/>
              <a:t>Now moving on, Aaliyah will talk more about seed funding and venture funding relationships.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c3cace8db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c3cace8db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Aaliyah -</a:t>
            </a:r>
            <a:endParaRPr/>
          </a:p>
          <a:p>
            <a:pPr indent="0" lvl="0" marL="0" rtl="0" algn="l">
              <a:spcBef>
                <a:spcPts val="0"/>
              </a:spcBef>
              <a:spcAft>
                <a:spcPts val="0"/>
              </a:spcAft>
              <a:buNone/>
            </a:pPr>
            <a:r>
              <a:rPr b="1" i="1" lang="en"/>
              <a:t>A </a:t>
            </a:r>
            <a:r>
              <a:rPr b="1" i="1" lang="en"/>
              <a:t>question of interest for investors is,</a:t>
            </a:r>
            <a:r>
              <a:rPr lang="en"/>
              <a:t> does the proportion of companies that receive seed funding also get venture funding?</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
              <a:t>Null Hypothesis: </a:t>
            </a:r>
            <a:r>
              <a:rPr lang="en"/>
              <a:t>Receiving seed funding should not impact whether or not an industry has a venture round</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
              <a:t>Expectation:</a:t>
            </a:r>
            <a:r>
              <a:rPr lang="en"/>
              <a:t> Companies that have a seed round are more likely to get ventu</a:t>
            </a:r>
            <a:r>
              <a:rPr lang="en"/>
              <a:t>re funding, because as Jonathan said,  if a company has both, a seed round always comes before venture. </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
                <a:solidFill>
                  <a:schemeClr val="dk1"/>
                </a:solidFill>
                <a:latin typeface="Montserrat"/>
                <a:ea typeface="Montserrat"/>
                <a:cs typeface="Montserrat"/>
                <a:sym typeface="Montserrat"/>
              </a:rPr>
              <a:t>Results:</a:t>
            </a:r>
            <a:r>
              <a:rPr lang="en">
                <a:solidFill>
                  <a:schemeClr val="dk1"/>
                </a:solidFill>
                <a:latin typeface="Montserrat"/>
                <a:ea typeface="Montserrat"/>
                <a:cs typeface="Montserrat"/>
                <a:sym typeface="Montserrat"/>
              </a:rPr>
              <a:t> </a:t>
            </a:r>
            <a:r>
              <a:rPr lang="en" sz="1400">
                <a:solidFill>
                  <a:schemeClr val="dk1"/>
                </a:solidFill>
                <a:latin typeface="Montserrat"/>
                <a:ea typeface="Montserrat"/>
                <a:cs typeface="Montserrat"/>
                <a:sym typeface="Montserrat"/>
              </a:rPr>
              <a:t>We found that the companies who did not have a seed round were nearly four times as likely to have a venture round.</a:t>
            </a:r>
            <a:endParaRPr sz="14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rPr lang="en">
                <a:solidFill>
                  <a:schemeClr val="dk1"/>
                </a:solidFill>
                <a:latin typeface="Montserrat"/>
                <a:ea typeface="Montserrat"/>
                <a:cs typeface="Montserrat"/>
                <a:sym typeface="Montserrat"/>
              </a:rPr>
              <a:t>This is </a:t>
            </a:r>
            <a:r>
              <a:rPr b="1" lang="en">
                <a:solidFill>
                  <a:schemeClr val="dk1"/>
                </a:solidFill>
                <a:latin typeface="Montserrat"/>
                <a:ea typeface="Montserrat"/>
                <a:cs typeface="Montserrat"/>
                <a:sym typeface="Montserrat"/>
              </a:rPr>
              <a:t>shocking</a:t>
            </a:r>
            <a:r>
              <a:rPr lang="en">
                <a:solidFill>
                  <a:schemeClr val="dk1"/>
                </a:solidFill>
                <a:latin typeface="Montserrat"/>
                <a:ea typeface="Montserrat"/>
                <a:cs typeface="Montserrat"/>
                <a:sym typeface="Montserrat"/>
              </a:rPr>
              <a:t>, as our personal experience and understanding of seed and venture funding led us to believe that we would get complete opposite results -&gt; that companies who did not have a seed round</a:t>
            </a:r>
            <a:r>
              <a:rPr b="1" i="1" lang="en">
                <a:solidFill>
                  <a:schemeClr val="dk1"/>
                </a:solidFill>
                <a:latin typeface="Montserrat"/>
                <a:ea typeface="Montserrat"/>
                <a:cs typeface="Montserrat"/>
                <a:sym typeface="Montserrat"/>
              </a:rPr>
              <a:t> would not be as likely</a:t>
            </a:r>
            <a:r>
              <a:rPr lang="en">
                <a:solidFill>
                  <a:schemeClr val="dk1"/>
                </a:solidFill>
                <a:latin typeface="Montserrat"/>
                <a:ea typeface="Montserrat"/>
                <a:cs typeface="Montserrat"/>
                <a:sym typeface="Montserrat"/>
              </a:rPr>
              <a:t> to get a venture round</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a:solidFill>
                  <a:schemeClr val="dk1"/>
                </a:solidFill>
              </a:rPr>
              <a:t>So… Why?</a:t>
            </a:r>
            <a:endParaRPr>
              <a:solidFill>
                <a:schemeClr val="dk1"/>
              </a:solidFill>
            </a:endParaRPr>
          </a:p>
          <a:p>
            <a:pPr indent="0" lvl="0" marL="0" rtl="0" algn="l">
              <a:spcBef>
                <a:spcPts val="0"/>
              </a:spcBef>
              <a:spcAft>
                <a:spcPts val="0"/>
              </a:spcAft>
              <a:buNone/>
            </a:pPr>
            <a:r>
              <a:rPr lang="en">
                <a:solidFill>
                  <a:schemeClr val="dk1"/>
                </a:solidFill>
              </a:rPr>
              <a:t>Either </a:t>
            </a:r>
            <a:r>
              <a:rPr b="1" i="1" lang="en">
                <a:solidFill>
                  <a:schemeClr val="dk1"/>
                </a:solidFill>
              </a:rPr>
              <a:t>we </a:t>
            </a:r>
            <a:r>
              <a:rPr lang="en">
                <a:solidFill>
                  <a:schemeClr val="dk1"/>
                </a:solidFill>
              </a:rPr>
              <a:t>are biased or  </a:t>
            </a:r>
            <a:r>
              <a:rPr b="1" i="1" lang="en">
                <a:solidFill>
                  <a:schemeClr val="dk1"/>
                </a:solidFill>
              </a:rPr>
              <a:t>our data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p>
          <a:p>
            <a:pPr indent="0" lvl="0" marL="0" rtl="0" algn="l">
              <a:spcBef>
                <a:spcPts val="0"/>
              </a:spcBef>
              <a:spcAft>
                <a:spcPts val="0"/>
              </a:spcAft>
              <a:buNone/>
            </a:pPr>
            <a:r>
              <a:rPr lang="en"/>
              <a:t>On the next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Reference: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Test Used: Chi Square Test for Independence </a:t>
            </a:r>
            <a:endParaRPr/>
          </a:p>
          <a:p>
            <a:pPr indent="0" lvl="0" marL="0" rtl="0" algn="l">
              <a:spcBef>
                <a:spcPts val="0"/>
              </a:spcBef>
              <a:spcAft>
                <a:spcPts val="0"/>
              </a:spcAft>
              <a:buNone/>
            </a:pPr>
            <a:r>
              <a:rPr lang="en"/>
              <a:t>Results: Variables are dependent</a:t>
            </a:r>
            <a:endParaRPr/>
          </a:p>
          <a:p>
            <a:pPr indent="0" lvl="0" marL="0" rtl="0" algn="l">
              <a:spcBef>
                <a:spcPts val="0"/>
              </a:spcBef>
              <a:spcAft>
                <a:spcPts val="0"/>
              </a:spcAft>
              <a:buNone/>
            </a:pPr>
            <a:r>
              <a:rPr lang="en"/>
              <a:t>Interpretation: What we expected vs what we found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c3cace8db3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c3cace8db3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Aaliyah - </a:t>
            </a:r>
            <a:endParaRPr/>
          </a:p>
          <a:p>
            <a:pPr indent="0" lvl="0" marL="0" rtl="0" algn="l">
              <a:spcBef>
                <a:spcPts val="0"/>
              </a:spcBef>
              <a:spcAft>
                <a:spcPts val="0"/>
              </a:spcAft>
              <a:buNone/>
            </a:pPr>
            <a:r>
              <a:rPr lang="en"/>
              <a:t>Researching this </a:t>
            </a:r>
            <a:r>
              <a:rPr lang="en"/>
              <a:t>question</a:t>
            </a:r>
            <a:r>
              <a:rPr lang="en"/>
              <a:t> we found: </a:t>
            </a:r>
            <a:endParaRPr/>
          </a:p>
          <a:p>
            <a:pPr indent="0" lvl="0" marL="0" rtl="0" algn="l">
              <a:spcBef>
                <a:spcPts val="0"/>
              </a:spcBef>
              <a:spcAft>
                <a:spcPts val="0"/>
              </a:spcAft>
              <a:buNone/>
            </a:pPr>
            <a:r>
              <a:rPr lang="en"/>
              <a:t>We found that, “</a:t>
            </a:r>
            <a:r>
              <a:rPr lang="en" sz="1350">
                <a:solidFill>
                  <a:srgbClr val="767676"/>
                </a:solidFill>
              </a:rPr>
              <a:t>only 0.05% of startups raise venture capital.</a:t>
            </a:r>
            <a:r>
              <a:rPr lang="en"/>
              <a:t>” While, in our dataset 64% of startups raise venture capital. This led us to the conclusion that the is a </a:t>
            </a:r>
            <a:r>
              <a:rPr lang="en"/>
              <a:t>result</a:t>
            </a:r>
            <a:r>
              <a:rPr lang="en"/>
              <a:t> of our dataset being heavily biased </a:t>
            </a:r>
            <a:r>
              <a:rPr lang="en"/>
              <a:t>towards</a:t>
            </a:r>
            <a:r>
              <a:rPr lang="en"/>
              <a:t> successful startups.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researching this question further, showed that there are ins</a:t>
            </a:r>
            <a:r>
              <a:rPr lang="en"/>
              <a:t>tances where startups will go straight to venture funding such as when the founders have prior experience, long-</a:t>
            </a:r>
            <a:r>
              <a:rPr lang="en"/>
              <a:t>standing</a:t>
            </a:r>
            <a:r>
              <a:rPr lang="en"/>
              <a:t> relationships, reasonable non-experimentive markets. But these tend to be the </a:t>
            </a:r>
            <a:r>
              <a:rPr lang="en"/>
              <a:t>expectation</a:t>
            </a:r>
            <a:r>
              <a:rPr lang="en"/>
              <a:t>, rather than the rule.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Reference:</a:t>
            </a:r>
            <a:endParaRPr/>
          </a:p>
          <a:p>
            <a:pPr indent="0" lvl="0" marL="0" rtl="0" algn="l">
              <a:spcBef>
                <a:spcPts val="0"/>
              </a:spcBef>
              <a:spcAft>
                <a:spcPts val="0"/>
              </a:spcAft>
              <a:buNone/>
            </a:pPr>
            <a:r>
              <a:rPr lang="en"/>
              <a:t>Use of Bayes Theorem</a:t>
            </a:r>
            <a:endParaRPr/>
          </a:p>
          <a:p>
            <a:pPr indent="0" lvl="0" marL="0" rtl="0" algn="l">
              <a:spcBef>
                <a:spcPts val="0"/>
              </a:spcBef>
              <a:spcAft>
                <a:spcPts val="0"/>
              </a:spcAft>
              <a:buClr>
                <a:schemeClr val="dk1"/>
              </a:buClr>
              <a:buSzPts val="1100"/>
              <a:buFont typeface="Arial"/>
              <a:buNone/>
            </a:pPr>
            <a:r>
              <a:rPr lang="en">
                <a:solidFill>
                  <a:schemeClr val="dk1"/>
                </a:solidFill>
              </a:rPr>
              <a:t>P(venture | seed) = 0.28</a:t>
            </a:r>
            <a:endParaRPr>
              <a:solidFill>
                <a:schemeClr val="dk1"/>
              </a:solidFill>
            </a:endParaRPr>
          </a:p>
          <a:p>
            <a:pPr indent="0" lvl="0" marL="0" rtl="0" algn="l">
              <a:spcBef>
                <a:spcPts val="0"/>
              </a:spcBef>
              <a:spcAft>
                <a:spcPts val="0"/>
              </a:spcAft>
              <a:buNone/>
            </a:pPr>
            <a:r>
              <a:rPr lang="en">
                <a:solidFill>
                  <a:schemeClr val="dk1"/>
                </a:solidFill>
              </a:rPr>
              <a:t>P(venture | !seed) = 0.81</a:t>
            </a:r>
            <a:endParaRPr>
              <a:solidFill>
                <a:schemeClr val="dk1"/>
              </a:solidFill>
            </a:endParaRPr>
          </a:p>
          <a:p>
            <a:pPr indent="0" lvl="0" marL="0" rtl="0" algn="l">
              <a:spcBef>
                <a:spcPts val="0"/>
              </a:spcBef>
              <a:spcAft>
                <a:spcPts val="0"/>
              </a:spcAft>
              <a:buNone/>
            </a:pPr>
            <a:r>
              <a:rPr lang="en">
                <a:solidFill>
                  <a:schemeClr val="dk1"/>
                </a:solidFill>
              </a:rPr>
              <a:t>Seed -&gt; Venture</a:t>
            </a:r>
            <a:endParaRPr>
              <a:solidFill>
                <a:schemeClr val="dk1"/>
              </a:solidFill>
            </a:endParaRPr>
          </a:p>
          <a:p>
            <a:pPr indent="0" lvl="0" marL="0" rtl="0" algn="l">
              <a:spcBef>
                <a:spcPts val="0"/>
              </a:spcBef>
              <a:spcAft>
                <a:spcPts val="0"/>
              </a:spcAft>
              <a:buNone/>
            </a:pPr>
            <a:r>
              <a:rPr lang="en">
                <a:solidFill>
                  <a:schemeClr val="dk1"/>
                </a:solidFill>
              </a:rPr>
              <a:t>Expected: A company that has a seed round is more likely to have venture round</a:t>
            </a:r>
            <a:endParaRPr>
              <a:solidFill>
                <a:schemeClr val="dk1"/>
              </a:solidFill>
            </a:endParaRPr>
          </a:p>
          <a:p>
            <a:pPr indent="0" lvl="0" marL="0" rtl="0" algn="l">
              <a:spcBef>
                <a:spcPts val="0"/>
              </a:spcBef>
              <a:spcAft>
                <a:spcPts val="0"/>
              </a:spcAft>
              <a:buNone/>
            </a:pPr>
            <a:r>
              <a:rPr lang="en">
                <a:solidFill>
                  <a:schemeClr val="dk1"/>
                </a:solidFill>
              </a:rPr>
              <a:t>Results: 4x as likely to get venture funding if you do not have a seed round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Why? Biased data or biased opinions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c39961033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c39961033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Aaliyah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Summarizing the results of all the hard work of our team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a:t>
            </a:r>
            <a:endParaRPr/>
          </a:p>
          <a:p>
            <a:pPr indent="0" lvl="0" marL="0" rtl="0" algn="l">
              <a:spcBef>
                <a:spcPts val="0"/>
              </a:spcBef>
              <a:spcAft>
                <a:spcPts val="0"/>
              </a:spcAft>
              <a:buNone/>
            </a:pPr>
            <a:r>
              <a:rPr lang="en"/>
              <a:t>Of the groups presenting today we would predict </a:t>
            </a:r>
            <a:r>
              <a:rPr lang="en" sz="1050">
                <a:solidFill>
                  <a:schemeClr val="dk1"/>
                </a:solidFill>
              </a:rPr>
              <a:t>Airline cancellations to raise the most as a startup.</a:t>
            </a:r>
            <a:endParaRPr sz="1050">
              <a:solidFill>
                <a:schemeClr val="dk1"/>
              </a:solidFill>
            </a:endParaRPr>
          </a:p>
          <a:p>
            <a:pPr indent="0" lvl="0" marL="0" rtl="0" algn="l">
              <a:spcBef>
                <a:spcPts val="0"/>
              </a:spcBef>
              <a:spcAft>
                <a:spcPts val="0"/>
              </a:spcAft>
              <a:buNone/>
            </a:pPr>
            <a:r>
              <a:rPr lang="en" sz="1050">
                <a:solidFill>
                  <a:schemeClr val="dk1"/>
                </a:solidFill>
              </a:rPr>
              <a:t>2.Unexpectedly...</a:t>
            </a:r>
            <a:endParaRPr sz="1050">
              <a:solidFill>
                <a:schemeClr val="dk1"/>
              </a:solidFill>
            </a:endParaRPr>
          </a:p>
          <a:p>
            <a:pPr indent="0" lvl="0" marL="0" rtl="0" algn="l">
              <a:spcBef>
                <a:spcPts val="0"/>
              </a:spcBef>
              <a:spcAft>
                <a:spcPts val="0"/>
              </a:spcAft>
              <a:buNone/>
            </a:pPr>
            <a:r>
              <a:rPr lang="en" sz="1050">
                <a:solidFill>
                  <a:schemeClr val="dk1"/>
                </a:solidFill>
              </a:rPr>
              <a:t>3.</a:t>
            </a:r>
            <a:endParaRPr sz="1050">
              <a:solidFill>
                <a:schemeClr val="dk1"/>
              </a:solidFill>
            </a:endParaRPr>
          </a:p>
          <a:p>
            <a:pPr indent="0" lvl="0" marL="0" rtl="0" algn="l">
              <a:spcBef>
                <a:spcPts val="0"/>
              </a:spcBef>
              <a:spcAft>
                <a:spcPts val="0"/>
              </a:spcAft>
              <a:buNone/>
            </a:pPr>
            <a:r>
              <a:rPr lang="en" sz="1050">
                <a:solidFill>
                  <a:schemeClr val="dk1"/>
                </a:solidFill>
              </a:rPr>
              <a:t>4.</a:t>
            </a:r>
            <a:endParaRPr sz="105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For reference:</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Original Questions</a:t>
            </a:r>
            <a:endParaRPr>
              <a:solidFill>
                <a:schemeClr val="dk1"/>
              </a:solidFill>
              <a:latin typeface="Montserrat"/>
              <a:ea typeface="Montserrat"/>
              <a:cs typeface="Montserrat"/>
              <a:sym typeface="Montserrat"/>
            </a:endParaRPr>
          </a:p>
          <a:p>
            <a:pPr indent="-298450" lvl="0" marL="457200" rtl="0" algn="l">
              <a:lnSpc>
                <a:spcPct val="115000"/>
              </a:lnSpc>
              <a:spcBef>
                <a:spcPts val="0"/>
              </a:spcBef>
              <a:spcAft>
                <a:spcPts val="0"/>
              </a:spcAft>
              <a:buClr>
                <a:schemeClr val="dk1"/>
              </a:buClr>
              <a:buSzPts val="1100"/>
              <a:buFont typeface="Montserrat"/>
              <a:buAutoNum type="arabicPeriod"/>
            </a:pPr>
            <a:r>
              <a:rPr lang="en">
                <a:solidFill>
                  <a:schemeClr val="dk1"/>
                </a:solidFill>
                <a:latin typeface="Montserrat"/>
                <a:ea typeface="Montserrat"/>
                <a:cs typeface="Montserrat"/>
                <a:sym typeface="Montserrat"/>
              </a:rPr>
              <a:t>Is the average amount of money raised correlated with the industry the company is in?</a:t>
            </a:r>
            <a:endParaRPr>
              <a:solidFill>
                <a:schemeClr val="dk1"/>
              </a:solidFill>
              <a:latin typeface="Montserrat"/>
              <a:ea typeface="Montserrat"/>
              <a:cs typeface="Montserrat"/>
              <a:sym typeface="Montserrat"/>
            </a:endParaRPr>
          </a:p>
          <a:p>
            <a:pPr indent="-298450" lvl="0" marL="457200" rtl="0" algn="l">
              <a:lnSpc>
                <a:spcPct val="115000"/>
              </a:lnSpc>
              <a:spcBef>
                <a:spcPts val="0"/>
              </a:spcBef>
              <a:spcAft>
                <a:spcPts val="0"/>
              </a:spcAft>
              <a:buClr>
                <a:schemeClr val="dk1"/>
              </a:buClr>
              <a:buSzPts val="1100"/>
              <a:buFont typeface="Montserrat"/>
              <a:buAutoNum type="arabicPeriod"/>
            </a:pPr>
            <a:r>
              <a:rPr lang="en">
                <a:solidFill>
                  <a:schemeClr val="dk1"/>
                </a:solidFill>
                <a:latin typeface="Montserrat"/>
                <a:ea typeface="Montserrat"/>
                <a:cs typeface="Montserrat"/>
                <a:sym typeface="Montserrat"/>
              </a:rPr>
              <a:t>Can a company expect to have more financing rounds if they’re in a particular industry?</a:t>
            </a:r>
            <a:endParaRPr>
              <a:solidFill>
                <a:schemeClr val="dk1"/>
              </a:solidFill>
              <a:latin typeface="Montserrat"/>
              <a:ea typeface="Montserrat"/>
              <a:cs typeface="Montserrat"/>
              <a:sym typeface="Montserrat"/>
            </a:endParaRPr>
          </a:p>
          <a:p>
            <a:pPr indent="-298450" lvl="0" marL="457200" rtl="0" algn="l">
              <a:lnSpc>
                <a:spcPct val="115000"/>
              </a:lnSpc>
              <a:spcBef>
                <a:spcPts val="0"/>
              </a:spcBef>
              <a:spcAft>
                <a:spcPts val="0"/>
              </a:spcAft>
              <a:buClr>
                <a:schemeClr val="dk1"/>
              </a:buClr>
              <a:buSzPts val="1100"/>
              <a:buFont typeface="Montserrat"/>
              <a:buAutoNum type="arabicPeriod"/>
            </a:pPr>
            <a:r>
              <a:rPr lang="en">
                <a:solidFill>
                  <a:schemeClr val="dk1"/>
                </a:solidFill>
                <a:latin typeface="Montserrat"/>
                <a:ea typeface="Montserrat"/>
                <a:cs typeface="Montserrat"/>
                <a:sym typeface="Montserrat"/>
              </a:rPr>
              <a:t>Does the amount of money raised in the seed round correlate with the year it was raised?</a:t>
            </a:r>
            <a:endParaRPr>
              <a:solidFill>
                <a:schemeClr val="dk1"/>
              </a:solidFill>
              <a:latin typeface="Montserrat"/>
              <a:ea typeface="Montserrat"/>
              <a:cs typeface="Montserrat"/>
              <a:sym typeface="Montserrat"/>
            </a:endParaRPr>
          </a:p>
          <a:p>
            <a:pPr indent="-298450" lvl="0" marL="457200" rtl="0" algn="l">
              <a:lnSpc>
                <a:spcPct val="115000"/>
              </a:lnSpc>
              <a:spcBef>
                <a:spcPts val="0"/>
              </a:spcBef>
              <a:spcAft>
                <a:spcPts val="0"/>
              </a:spcAft>
              <a:buClr>
                <a:schemeClr val="dk1"/>
              </a:buClr>
              <a:buSzPts val="1100"/>
              <a:buFont typeface="Montserrat"/>
              <a:buAutoNum type="arabicPeriod"/>
            </a:pPr>
            <a:r>
              <a:rPr lang="en">
                <a:solidFill>
                  <a:schemeClr val="dk1"/>
                </a:solidFill>
                <a:latin typeface="Montserrat"/>
                <a:ea typeface="Montserrat"/>
                <a:cs typeface="Montserrat"/>
                <a:sym typeface="Montserrat"/>
              </a:rPr>
              <a:t>Does the proportion of companies that get seed funding also get venture funding?</a:t>
            </a:r>
            <a:endParaRPr>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
                <a:solidFill>
                  <a:schemeClr val="dk1"/>
                </a:solidFill>
                <a:latin typeface="Montserrat"/>
                <a:ea typeface="Montserrat"/>
                <a:cs typeface="Montserrat"/>
                <a:sym typeface="Montserrat"/>
              </a:rPr>
              <a:t>Want to enter values..</a:t>
            </a:r>
            <a:endParaRPr>
              <a:solidFill>
                <a:schemeClr val="dk1"/>
              </a:solidFill>
              <a:latin typeface="Montserrat"/>
              <a:ea typeface="Montserrat"/>
              <a:cs typeface="Montserrat"/>
              <a:sym typeface="Montserra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89c9ac616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89c9ac616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r>
              <a:rPr lang="en"/>
              <a: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71fdc4dfea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71fdc4dfea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Github link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1fdc4dfea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1fdc4dfea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Jon</a:t>
            </a:r>
            <a:endParaRPr/>
          </a:p>
          <a:p>
            <a:pPr indent="0" lvl="0" marL="0" rtl="0" algn="l">
              <a:spcBef>
                <a:spcPts val="0"/>
              </a:spcBef>
              <a:spcAft>
                <a:spcPts val="0"/>
              </a:spcAft>
              <a:buNone/>
            </a:pPr>
            <a:r>
              <a:rPr lang="en"/>
              <a:t>Ideas: Have a graph that’s meaningful but not labeled - as a potential teaser.</a:t>
            </a:r>
            <a:endParaRPr/>
          </a:p>
          <a:p>
            <a:pPr indent="0" lvl="0" marL="0" rtl="0" algn="l">
              <a:spcBef>
                <a:spcPts val="0"/>
              </a:spcBef>
              <a:spcAft>
                <a:spcPts val="0"/>
              </a:spcAft>
              <a:buNone/>
            </a:pPr>
            <a:r>
              <a:rPr lang="en" sz="1200">
                <a:solidFill>
                  <a:schemeClr val="dk1"/>
                </a:solidFill>
                <a:latin typeface="Montserrat"/>
                <a:ea typeface="Montserrat"/>
                <a:cs typeface="Montserrat"/>
                <a:sym typeface="Montserrat"/>
              </a:rPr>
              <a:t>Developing a new business takes money, expertise, and time.  Most entrepreneurs begin by working a side project off the sides of their desks.  If that goes well, the entrepreneur may make the leap to working on their idea full time and fund with their own personal savings.</a:t>
            </a:r>
            <a:endParaRPr sz="1200">
              <a:solidFill>
                <a:schemeClr val="dk1"/>
              </a:solidFill>
              <a:latin typeface="Montserrat"/>
              <a:ea typeface="Montserrat"/>
              <a:cs typeface="Montserrat"/>
              <a:sym typeface="Montserrat"/>
            </a:endParaRPr>
          </a:p>
          <a:p>
            <a:pPr indent="0" lvl="0" marL="0" rtl="0" algn="l">
              <a:spcBef>
                <a:spcPts val="1600"/>
              </a:spcBef>
              <a:spcAft>
                <a:spcPts val="0"/>
              </a:spcAft>
              <a:buNone/>
            </a:pPr>
            <a:r>
              <a:rPr lang="en" sz="1200">
                <a:solidFill>
                  <a:schemeClr val="dk1"/>
                </a:solidFill>
                <a:latin typeface="Montserrat"/>
                <a:ea typeface="Montserrat"/>
                <a:cs typeface="Montserrat"/>
                <a:sym typeface="Montserrat"/>
              </a:rPr>
              <a:t>As a company grows, it often requires the entrepreneur to give up their day job and jump in with both feet - this also includes hiring staff, etc.  Personal savings will take you so far but eventually, many entrepreneurs turn to outside investment.  </a:t>
            </a:r>
            <a:endParaRPr sz="1200">
              <a:solidFill>
                <a:schemeClr val="dk1"/>
              </a:solidFill>
              <a:latin typeface="Montserrat"/>
              <a:ea typeface="Montserrat"/>
              <a:cs typeface="Montserrat"/>
              <a:sym typeface="Montserrat"/>
            </a:endParaRPr>
          </a:p>
          <a:p>
            <a:pPr indent="0" lvl="0" marL="0" rtl="0" algn="l">
              <a:spcBef>
                <a:spcPts val="1600"/>
              </a:spcBef>
              <a:spcAft>
                <a:spcPts val="0"/>
              </a:spcAft>
              <a:buNone/>
            </a:pPr>
            <a:r>
              <a:rPr lang="en" sz="1200">
                <a:solidFill>
                  <a:schemeClr val="dk1"/>
                </a:solidFill>
                <a:latin typeface="Montserrat"/>
                <a:ea typeface="Montserrat"/>
                <a:cs typeface="Montserrat"/>
                <a:sym typeface="Montserrat"/>
              </a:rPr>
              <a:t>While there are many different kinds of investment, this study will explore two of the most common: seed and venture and seek to understand some underlying relationships that an entrepreneur can benefit from knowing about.</a:t>
            </a:r>
            <a:endParaRPr sz="1200">
              <a:solidFill>
                <a:schemeClr val="dk1"/>
              </a:solidFill>
              <a:latin typeface="Montserrat"/>
              <a:ea typeface="Montserrat"/>
              <a:cs typeface="Montserrat"/>
              <a:sym typeface="Montserrat"/>
            </a:endParaRPr>
          </a:p>
          <a:p>
            <a:pPr indent="0" lvl="0" marL="0" rtl="0" algn="l">
              <a:spcBef>
                <a:spcPts val="16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71fdc4dfe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1fdc4dfe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Jon - may need to address that seed != Angel in our dataset</a:t>
            </a:r>
            <a:endParaRPr/>
          </a:p>
          <a:p>
            <a:pPr indent="0" lvl="0" marL="0" rtl="0" algn="l">
              <a:spcBef>
                <a:spcPts val="0"/>
              </a:spcBef>
              <a:spcAft>
                <a:spcPts val="0"/>
              </a:spcAft>
              <a:buNone/>
            </a:pPr>
            <a:r>
              <a:rPr lang="en"/>
              <a:t>Since a company would never do a seed round after a venture round, we can use a seed round as a predictor of a venture round</a:t>
            </a:r>
            <a:endParaRPr/>
          </a:p>
          <a:p>
            <a:pPr indent="0" lvl="0" marL="0" rtl="0" algn="l">
              <a:spcBef>
                <a:spcPts val="0"/>
              </a:spcBef>
              <a:spcAft>
                <a:spcPts val="0"/>
              </a:spcAft>
              <a:buNone/>
            </a:pPr>
            <a:r>
              <a:rPr lang="en"/>
              <a:t>Crunchbase?</a:t>
            </a:r>
            <a:endParaRPr/>
          </a:p>
          <a:p>
            <a:pPr indent="0" lvl="0" marL="0" rtl="0" algn="l">
              <a:spcBef>
                <a:spcPts val="0"/>
              </a:spcBef>
              <a:spcAft>
                <a:spcPts val="0"/>
              </a:spcAft>
              <a:buNone/>
            </a:pPr>
            <a:r>
              <a:rPr lang="en"/>
              <a:t>And now I’m going to turn it over to Kevin to discuss our issues and biases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c3cace8d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c3cace8d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Kevin - </a:t>
            </a:r>
            <a:endParaRPr/>
          </a:p>
          <a:p>
            <a:pPr indent="0" lvl="0" marL="0" rtl="0" algn="l">
              <a:spcBef>
                <a:spcPts val="0"/>
              </a:spcBef>
              <a:spcAft>
                <a:spcPts val="0"/>
              </a:spcAft>
              <a:buNone/>
            </a:pPr>
            <a:r>
              <a:rPr lang="en"/>
              <a:t>Point 1: </a:t>
            </a:r>
            <a:r>
              <a:rPr lang="en" sz="1050">
                <a:solidFill>
                  <a:schemeClr val="dk1"/>
                </a:solidFill>
              </a:rPr>
              <a:t>90% of startups fail according to the small business administration</a:t>
            </a:r>
            <a:endParaRPr sz="1050">
              <a:solidFill>
                <a:schemeClr val="dk1"/>
              </a:solidFill>
            </a:endParaRPr>
          </a:p>
          <a:p>
            <a:pPr indent="0" lvl="0" marL="0" rtl="0" algn="l">
              <a:spcBef>
                <a:spcPts val="0"/>
              </a:spcBef>
              <a:spcAft>
                <a:spcPts val="0"/>
              </a:spcAft>
              <a:buNone/>
            </a:pPr>
            <a:r>
              <a:rPr lang="en" sz="1050">
                <a:solidFill>
                  <a:schemeClr val="dk1"/>
                </a:solidFill>
              </a:rPr>
              <a:t>Point 2: Focus our analysis on just US startups</a:t>
            </a:r>
            <a:endParaRPr sz="1050">
              <a:solidFill>
                <a:schemeClr val="dk1"/>
              </a:solidFill>
            </a:endParaRPr>
          </a:p>
          <a:p>
            <a:pPr indent="0" lvl="0" marL="0" rtl="0" algn="l">
              <a:spcBef>
                <a:spcPts val="0"/>
              </a:spcBef>
              <a:spcAft>
                <a:spcPts val="0"/>
              </a:spcAft>
              <a:buNone/>
            </a:pPr>
            <a:r>
              <a:rPr lang="en" sz="1050">
                <a:solidFill>
                  <a:schemeClr val="dk1"/>
                </a:solidFill>
              </a:rPr>
              <a:t>Point 3: Overrepresentation of software and biotech startups will affect our funding growth over time findings</a:t>
            </a:r>
            <a:endParaRPr sz="1050">
              <a:solidFill>
                <a:schemeClr val="dk1"/>
              </a:solidFill>
            </a:endParaRPr>
          </a:p>
          <a:p>
            <a:pPr indent="0" lvl="0" marL="0" rtl="0" algn="l">
              <a:spcBef>
                <a:spcPts val="0"/>
              </a:spcBef>
              <a:spcAft>
                <a:spcPts val="0"/>
              </a:spcAft>
              <a:buNone/>
            </a:pPr>
            <a:r>
              <a:rPr lang="en" sz="1050">
                <a:solidFill>
                  <a:schemeClr val="dk1"/>
                </a:solidFill>
              </a:rPr>
              <a:t>Point 4: sparse, decided to focus on 1980-2014</a:t>
            </a:r>
            <a:endParaRPr sz="1050">
              <a:solidFill>
                <a:schemeClr val="dk1"/>
              </a:solidFill>
            </a:endParaRPr>
          </a:p>
          <a:p>
            <a:pPr indent="0" lvl="0" marL="0" rtl="0" algn="l">
              <a:spcBef>
                <a:spcPts val="0"/>
              </a:spcBef>
              <a:spcAft>
                <a:spcPts val="0"/>
              </a:spcAft>
              <a:buNone/>
            </a:pPr>
            <a:r>
              <a:t/>
            </a:r>
            <a:endParaRPr sz="105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We should discuss how we addressed issues and biases - how we navigated around</a:t>
            </a:r>
            <a:endParaRPr/>
          </a:p>
          <a:p>
            <a:pPr indent="0" lvl="0" marL="0" rtl="0" algn="l">
              <a:spcBef>
                <a:spcPts val="0"/>
              </a:spcBef>
              <a:spcAft>
                <a:spcPts val="0"/>
              </a:spcAft>
              <a:buClr>
                <a:schemeClr val="dk1"/>
              </a:buClr>
              <a:buSzPts val="1100"/>
              <a:buFont typeface="Arial"/>
              <a:buNone/>
            </a:pPr>
            <a:r>
              <a:t/>
            </a:r>
            <a:endParaRPr sz="105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71fdc4dfe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71fdc4dfe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Kevin - potentially give an abridged version of the questions - including how one leads to another</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By the end of this presentation, you will know how much capital you would be expected to raise if you pursued your project ideas as an entrepreneur</a:t>
            </a:r>
            <a:endParaRPr/>
          </a:p>
          <a:p>
            <a:pPr indent="0" lvl="0" marL="0" rtl="0" algn="l">
              <a:spcBef>
                <a:spcPts val="0"/>
              </a:spcBef>
              <a:spcAft>
                <a:spcPts val="0"/>
              </a:spcAft>
              <a:buNone/>
            </a:pPr>
            <a:r>
              <a:rPr lang="en"/>
              <a:t>What questions are most interesting to entrepreneurs? 1, 2, and 3</a:t>
            </a:r>
            <a:endParaRPr/>
          </a:p>
          <a:p>
            <a:pPr indent="0" lvl="0" marL="0" rtl="0" algn="l">
              <a:spcBef>
                <a:spcPts val="0"/>
              </a:spcBef>
              <a:spcAft>
                <a:spcPts val="0"/>
              </a:spcAft>
              <a:buNone/>
            </a:pPr>
            <a:r>
              <a:rPr lang="en"/>
              <a:t>What questions are most interesting to investors? 4</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71fdc4dfe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1fdc4dfe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Caleb -</a:t>
            </a:r>
            <a:endParaRPr/>
          </a:p>
          <a:p>
            <a:pPr indent="0" lvl="0" marL="0" rtl="0" algn="l">
              <a:spcBef>
                <a:spcPts val="0"/>
              </a:spcBef>
              <a:spcAft>
                <a:spcPts val="0"/>
              </a:spcAft>
              <a:buNone/>
            </a:pPr>
            <a:r>
              <a:rPr lang="en"/>
              <a:t>It would be good to call out we chose industries that correlate with the other teams, to find out who will likely make the most money fundraising</a:t>
            </a:r>
            <a:endParaRPr/>
          </a:p>
          <a:p>
            <a:pPr indent="0" lvl="0" marL="0" rtl="0" algn="l">
              <a:spcBef>
                <a:spcPts val="0"/>
              </a:spcBef>
              <a:spcAft>
                <a:spcPts val="0"/>
              </a:spcAft>
              <a:buNone/>
            </a:pPr>
            <a:r>
              <a:rPr lang="en"/>
              <a:t>Transportation includes Space-X</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c3e99d2bd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c3e99d2bd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Caleb</a:t>
            </a:r>
            <a:endParaRPr/>
          </a:p>
          <a:p>
            <a:pPr indent="0" lvl="0" marL="0" rtl="0" algn="l">
              <a:spcBef>
                <a:spcPts val="0"/>
              </a:spcBef>
              <a:spcAft>
                <a:spcPts val="0"/>
              </a:spcAft>
              <a:buNone/>
            </a:pPr>
            <a:r>
              <a:rPr lang="en"/>
              <a:t>DAta integers and generally low, so comparisons are at </a:t>
            </a:r>
            <a:r>
              <a:rPr lang="en"/>
              <a:t>details</a:t>
            </a:r>
            <a:r>
              <a:rPr lang="en"/>
              <a:t> level</a:t>
            </a:r>
            <a:endParaRPr/>
          </a:p>
          <a:p>
            <a:pPr indent="0" lvl="0" marL="0" rtl="0" algn="l">
              <a:spcBef>
                <a:spcPts val="0"/>
              </a:spcBef>
              <a:spcAft>
                <a:spcPts val="0"/>
              </a:spcAft>
              <a:buNone/>
            </a:pPr>
            <a:r>
              <a:rPr lang="en"/>
              <a:t>Average just above 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c56fdf7c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c56fdf7c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Caleb</a:t>
            </a:r>
            <a:endParaRPr/>
          </a:p>
          <a:p>
            <a:pPr indent="0" lvl="0" marL="0" rtl="0" algn="l">
              <a:spcBef>
                <a:spcPts val="0"/>
              </a:spcBef>
              <a:spcAft>
                <a:spcPts val="0"/>
              </a:spcAft>
              <a:buNone/>
            </a:pPr>
            <a:r>
              <a:rPr lang="en"/>
              <a:t>Not exact, but everything within 2 places</a:t>
            </a:r>
            <a:endParaRPr/>
          </a:p>
          <a:p>
            <a:pPr indent="0" lvl="0" marL="0" rtl="0" algn="l">
              <a:spcBef>
                <a:spcPts val="0"/>
              </a:spcBef>
              <a:spcAft>
                <a:spcPts val="0"/>
              </a:spcAft>
              <a:buNone/>
            </a:pPr>
            <a:r>
              <a:rPr lang="en"/>
              <a:t>Scale is very different: Over 6x difference between top and bottom in funding, vs ⅔ in rounds</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c3204dae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c3204dae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Sai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Another question that might be super interesting to Entrepreneurs. </a:t>
            </a:r>
            <a:r>
              <a:rPr i="1" lang="en">
                <a:solidFill>
                  <a:schemeClr val="dk1"/>
                </a:solidFill>
                <a:latin typeface="Montserrat"/>
                <a:ea typeface="Montserrat"/>
                <a:cs typeface="Montserrat"/>
                <a:sym typeface="Montserrat"/>
              </a:rPr>
              <a:t>How has the amount of seed funding received change in the past 40 years?</a:t>
            </a:r>
            <a:endParaRPr i="1">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Started off with defining a Null Hypothesis: Average seed funding amounts </a:t>
            </a:r>
            <a:r>
              <a:rPr b="1" lang="en"/>
              <a:t>don’t have any association</a:t>
            </a:r>
            <a:r>
              <a:rPr lang="en"/>
              <a:t> with Time. Seed neither strictly decreases nor increases over the years.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question needed a little bit more work to get through the issues and biases.</a:t>
            </a:r>
            <a:endParaRPr/>
          </a:p>
          <a:p>
            <a:pPr indent="0" lvl="0" marL="0" rtl="0" algn="l">
              <a:spcBef>
                <a:spcPts val="0"/>
              </a:spcBef>
              <a:spcAft>
                <a:spcPts val="0"/>
              </a:spcAft>
              <a:buNone/>
            </a:pPr>
            <a:r>
              <a:rPr lang="en"/>
              <a:t>Did some </a:t>
            </a:r>
            <a:r>
              <a:rPr lang="en">
                <a:solidFill>
                  <a:schemeClr val="dk1"/>
                </a:solidFill>
              </a:rPr>
              <a:t>Preliminary Analysis</a:t>
            </a:r>
            <a:r>
              <a:rPr lang="en"/>
              <a:t>, which gave us some very useful information to work with, in order to </a:t>
            </a:r>
            <a:r>
              <a:rPr lang="en"/>
              <a:t>answer</a:t>
            </a:r>
            <a:r>
              <a:rPr lang="en"/>
              <a:t> our main question.</a:t>
            </a:r>
            <a:endParaRPr/>
          </a:p>
          <a:p>
            <a:pPr indent="0" lvl="0" marL="0" rtl="0" algn="l">
              <a:spcBef>
                <a:spcPts val="0"/>
              </a:spcBef>
              <a:spcAft>
                <a:spcPts val="0"/>
              </a:spcAft>
              <a:buNone/>
            </a:pPr>
            <a:r>
              <a:rPr lang="en"/>
              <a:t>Some important findings were that:</a:t>
            </a:r>
            <a:endParaRPr/>
          </a:p>
          <a:p>
            <a:pPr indent="-298450" lvl="0" marL="457200" rtl="0" algn="l">
              <a:spcBef>
                <a:spcPts val="0"/>
              </a:spcBef>
              <a:spcAft>
                <a:spcPts val="0"/>
              </a:spcAft>
              <a:buSzPts val="1100"/>
              <a:buChar char="-"/>
            </a:pPr>
            <a:r>
              <a:rPr lang="en"/>
              <a:t>We confirmed that there was a mostly </a:t>
            </a:r>
            <a:r>
              <a:rPr b="1" lang="en" sz="1000">
                <a:solidFill>
                  <a:schemeClr val="dk1"/>
                </a:solidFill>
                <a:latin typeface="Montserrat"/>
                <a:ea typeface="Montserrat"/>
                <a:cs typeface="Montserrat"/>
                <a:sym typeface="Montserrat"/>
              </a:rPr>
              <a:t>Uniform distribution</a:t>
            </a:r>
            <a:r>
              <a:rPr lang="en" sz="1000">
                <a:solidFill>
                  <a:schemeClr val="dk1"/>
                </a:solidFill>
                <a:latin typeface="Montserrat"/>
                <a:ea typeface="Montserrat"/>
                <a:cs typeface="Montserrat"/>
                <a:sym typeface="Montserrat"/>
              </a:rPr>
              <a:t> in the</a:t>
            </a:r>
            <a:r>
              <a:rPr b="1" lang="en" sz="1000">
                <a:solidFill>
                  <a:schemeClr val="dk1"/>
                </a:solidFill>
                <a:latin typeface="Montserrat"/>
                <a:ea typeface="Montserrat"/>
                <a:cs typeface="Montserrat"/>
                <a:sym typeface="Montserrat"/>
              </a:rPr>
              <a:t> proportion </a:t>
            </a:r>
            <a:r>
              <a:rPr lang="en" sz="1000">
                <a:solidFill>
                  <a:schemeClr val="dk1"/>
                </a:solidFill>
                <a:latin typeface="Montserrat"/>
                <a:ea typeface="Montserrat"/>
                <a:cs typeface="Montserrat"/>
                <a:sym typeface="Montserrat"/>
              </a:rPr>
              <a:t>of Companies </a:t>
            </a:r>
            <a:r>
              <a:rPr b="1" lang="en" sz="1000">
                <a:solidFill>
                  <a:schemeClr val="dk1"/>
                </a:solidFill>
                <a:latin typeface="Montserrat"/>
                <a:ea typeface="Montserrat"/>
                <a:cs typeface="Montserrat"/>
                <a:sym typeface="Montserrat"/>
              </a:rPr>
              <a:t>receiving Seed</a:t>
            </a:r>
            <a:r>
              <a:rPr lang="en" sz="1000">
                <a:solidFill>
                  <a:schemeClr val="dk1"/>
                </a:solidFill>
                <a:latin typeface="Montserrat"/>
                <a:ea typeface="Montserrat"/>
                <a:cs typeface="Montserrat"/>
                <a:sym typeface="Montserrat"/>
              </a:rPr>
              <a:t> funding over the years</a:t>
            </a:r>
            <a:r>
              <a:rPr lang="en"/>
              <a:t>. </a:t>
            </a:r>
            <a:endParaRPr/>
          </a:p>
          <a:p>
            <a:pPr indent="-298450" lvl="0" marL="457200" rtl="0" algn="l">
              <a:spcBef>
                <a:spcPts val="0"/>
              </a:spcBef>
              <a:spcAft>
                <a:spcPts val="0"/>
              </a:spcAft>
              <a:buSzPts val="1100"/>
              <a:buChar char="-"/>
            </a:pPr>
            <a:r>
              <a:rPr lang="en"/>
              <a:t>We found that a </a:t>
            </a:r>
            <a:r>
              <a:rPr b="1" lang="en"/>
              <a:t>linear model</a:t>
            </a:r>
            <a:r>
              <a:rPr lang="en"/>
              <a:t> did </a:t>
            </a:r>
            <a:r>
              <a:rPr b="1" lang="en"/>
              <a:t>did not explain the relationship</a:t>
            </a:r>
            <a:r>
              <a:rPr lang="en"/>
              <a:t> between</a:t>
            </a:r>
            <a:r>
              <a:rPr lang="en"/>
              <a:t> Seed and Time well.</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t>Later, based on our findings we finally settled on a model for the data:</a:t>
            </a:r>
            <a:endParaRPr/>
          </a:p>
          <a:p>
            <a:pPr indent="0" lvl="0" marL="457200" rtl="0" algn="l">
              <a:spcBef>
                <a:spcPts val="0"/>
              </a:spcBef>
              <a:spcAft>
                <a:spcPts val="0"/>
              </a:spcAft>
              <a:buNone/>
            </a:pPr>
            <a:r>
              <a:rPr lang="en"/>
              <a:t>We saw that the seed-time relationship was best described by a Poisson Regression model that fit the</a:t>
            </a:r>
            <a:r>
              <a:rPr lang="en"/>
              <a:t> more non-linear relationship represented in our data</a:t>
            </a:r>
            <a:r>
              <a:rPr lang="en"/>
              <a:t>. </a:t>
            </a:r>
            <a:endParaRPr/>
          </a:p>
          <a:p>
            <a:pPr indent="0" lvl="0" marL="457200" rtl="0" algn="l">
              <a:spcBef>
                <a:spcPts val="0"/>
              </a:spcBef>
              <a:spcAft>
                <a:spcPts val="0"/>
              </a:spcAft>
              <a:buNone/>
            </a:pPr>
            <a:r>
              <a:rPr lang="en"/>
              <a:t>This also allowed us to test our null hypothesis using the poisson regression, which confirmed enough evidence to reject the null and prove association!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Interpreting the model further, We realized that the seed funding over the years grew more exponentially rather than linearly.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biggest takeaway from this analysis was that there was 13.5% annual growth in seed funding over time!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s://www.freepik.com/home" TargetMode="External"/><Relationship Id="rId5" Type="http://schemas.openxmlformats.org/officeDocument/2006/relationships/hyperlink" Target="https://stories.freepik.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0" y="0"/>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idx="1" type="subTitle"/>
          </p:nvPr>
        </p:nvSpPr>
        <p:spPr>
          <a:xfrm>
            <a:off x="600663" y="3049987"/>
            <a:ext cx="3771000" cy="411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350"/>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1" name="Google Shape;11;p2"/>
          <p:cNvSpPr/>
          <p:nvPr/>
        </p:nvSpPr>
        <p:spPr>
          <a:xfrm>
            <a:off x="8430775" y="0"/>
            <a:ext cx="713100" cy="356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570800" y="980253"/>
            <a:ext cx="3720000" cy="2206500"/>
          </a:xfrm>
          <a:prstGeom prst="rect">
            <a:avLst/>
          </a:prstGeom>
        </p:spPr>
        <p:txBody>
          <a:bodyPr anchorCtr="0" anchor="b" bIns="91425" lIns="91425" spcFirstLastPara="1" rIns="91425" wrap="square" tIns="91425">
            <a:noAutofit/>
          </a:bodyPr>
          <a:lstStyle>
            <a:lvl1pPr lvl="0">
              <a:lnSpc>
                <a:spcPct val="85000"/>
              </a:lnSpc>
              <a:spcBef>
                <a:spcPts val="0"/>
              </a:spcBef>
              <a:spcAft>
                <a:spcPts val="0"/>
              </a:spcAft>
              <a:buSzPts val="5200"/>
              <a:buFont typeface="Sarala"/>
              <a:buNone/>
              <a:defRPr sz="5200"/>
            </a:lvl1pPr>
            <a:lvl2pPr lvl="1">
              <a:lnSpc>
                <a:spcPct val="90000"/>
              </a:lnSpc>
              <a:spcBef>
                <a:spcPts val="0"/>
              </a:spcBef>
              <a:spcAft>
                <a:spcPts val="0"/>
              </a:spcAft>
              <a:buSzPts val="5200"/>
              <a:buNone/>
              <a:defRPr sz="5200"/>
            </a:lvl2pPr>
            <a:lvl3pPr lvl="2">
              <a:lnSpc>
                <a:spcPct val="90000"/>
              </a:lnSpc>
              <a:spcBef>
                <a:spcPts val="0"/>
              </a:spcBef>
              <a:spcAft>
                <a:spcPts val="0"/>
              </a:spcAft>
              <a:buSzPts val="5200"/>
              <a:buNone/>
              <a:defRPr sz="5200"/>
            </a:lvl3pPr>
            <a:lvl4pPr lvl="3">
              <a:lnSpc>
                <a:spcPct val="90000"/>
              </a:lnSpc>
              <a:spcBef>
                <a:spcPts val="0"/>
              </a:spcBef>
              <a:spcAft>
                <a:spcPts val="0"/>
              </a:spcAft>
              <a:buSzPts val="5200"/>
              <a:buNone/>
              <a:defRPr sz="5200"/>
            </a:lvl4pPr>
            <a:lvl5pPr lvl="4">
              <a:lnSpc>
                <a:spcPct val="90000"/>
              </a:lnSpc>
              <a:spcBef>
                <a:spcPts val="0"/>
              </a:spcBef>
              <a:spcAft>
                <a:spcPts val="0"/>
              </a:spcAft>
              <a:buSzPts val="5200"/>
              <a:buNone/>
              <a:defRPr sz="5200"/>
            </a:lvl5pPr>
            <a:lvl6pPr lvl="5">
              <a:lnSpc>
                <a:spcPct val="90000"/>
              </a:lnSpc>
              <a:spcBef>
                <a:spcPts val="0"/>
              </a:spcBef>
              <a:spcAft>
                <a:spcPts val="0"/>
              </a:spcAft>
              <a:buSzPts val="5200"/>
              <a:buNone/>
              <a:defRPr sz="5200"/>
            </a:lvl6pPr>
            <a:lvl7pPr lvl="6">
              <a:lnSpc>
                <a:spcPct val="90000"/>
              </a:lnSpc>
              <a:spcBef>
                <a:spcPts val="0"/>
              </a:spcBef>
              <a:spcAft>
                <a:spcPts val="0"/>
              </a:spcAft>
              <a:buSzPts val="5200"/>
              <a:buNone/>
              <a:defRPr sz="5200"/>
            </a:lvl7pPr>
            <a:lvl8pPr lvl="7">
              <a:lnSpc>
                <a:spcPct val="90000"/>
              </a:lnSpc>
              <a:spcBef>
                <a:spcPts val="0"/>
              </a:spcBef>
              <a:spcAft>
                <a:spcPts val="0"/>
              </a:spcAft>
              <a:buSzPts val="5200"/>
              <a:buNone/>
              <a:defRPr sz="5200"/>
            </a:lvl8pPr>
            <a:lvl9pPr lvl="8">
              <a:lnSpc>
                <a:spcPct val="90000"/>
              </a:lnSpc>
              <a:spcBef>
                <a:spcPts val="0"/>
              </a:spcBef>
              <a:spcAft>
                <a:spcPts val="0"/>
              </a:spcAft>
              <a:buSzPts val="5200"/>
              <a:buNone/>
              <a:defRPr sz="5200"/>
            </a:lvl9pPr>
          </a:lstStyle>
          <a:p/>
        </p:txBody>
      </p:sp>
      <p:sp>
        <p:nvSpPr>
          <p:cNvPr id="13" name="Google Shape;13;p2"/>
          <p:cNvSpPr/>
          <p:nvPr/>
        </p:nvSpPr>
        <p:spPr>
          <a:xfrm>
            <a:off x="125" y="4063975"/>
            <a:ext cx="2175600" cy="723600"/>
          </a:xfrm>
          <a:prstGeom prst="rect">
            <a:avLst/>
          </a:prstGeom>
          <a:solidFill>
            <a:srgbClr val="F6B1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13225" y="0"/>
            <a:ext cx="4178400" cy="356400"/>
          </a:xfrm>
          <a:prstGeom prst="rect">
            <a:avLst/>
          </a:prstGeom>
          <a:solidFill>
            <a:srgbClr val="F6B1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430775" y="0"/>
            <a:ext cx="713100" cy="356400"/>
          </a:xfrm>
          <a:prstGeom prst="rect">
            <a:avLst/>
          </a:prstGeom>
          <a:solidFill>
            <a:srgbClr val="FF72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6853800" y="4787100"/>
            <a:ext cx="2290500" cy="356400"/>
          </a:xfrm>
          <a:prstGeom prst="rect">
            <a:avLst/>
          </a:prstGeom>
          <a:solidFill>
            <a:srgbClr val="F6B1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2" name="Shape 62"/>
        <p:cNvGrpSpPr/>
        <p:nvPr/>
      </p:nvGrpSpPr>
      <p:grpSpPr>
        <a:xfrm>
          <a:off x="0" y="0"/>
          <a:ext cx="0" cy="0"/>
          <a:chOff x="0" y="0"/>
          <a:chExt cx="0" cy="0"/>
        </a:xfrm>
      </p:grpSpPr>
      <p:sp>
        <p:nvSpPr>
          <p:cNvPr id="63" name="Google Shape;63;p11"/>
          <p:cNvSpPr txBox="1"/>
          <p:nvPr>
            <p:ph hasCustomPrompt="1" type="title"/>
          </p:nvPr>
        </p:nvSpPr>
        <p:spPr>
          <a:xfrm>
            <a:off x="1946840" y="1774892"/>
            <a:ext cx="6619800" cy="1449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7200"/>
              <a:buNone/>
              <a:defRPr sz="85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4" name="Google Shape;64;p11"/>
          <p:cNvSpPr txBox="1"/>
          <p:nvPr>
            <p:ph idx="1" type="body"/>
          </p:nvPr>
        </p:nvSpPr>
        <p:spPr>
          <a:xfrm>
            <a:off x="1900825" y="3105792"/>
            <a:ext cx="6619800" cy="375300"/>
          </a:xfrm>
          <a:prstGeom prst="rect">
            <a:avLst/>
          </a:prstGeom>
        </p:spPr>
        <p:txBody>
          <a:bodyPr anchorCtr="0" anchor="t" bIns="91425" lIns="91425" spcFirstLastPara="1" rIns="91425" wrap="square" tIns="91425">
            <a:noAutofit/>
          </a:bodyPr>
          <a:lstStyle>
            <a:lvl1pPr indent="-317500" lvl="0" marL="457200" algn="r">
              <a:spcBef>
                <a:spcPts val="0"/>
              </a:spcBef>
              <a:spcAft>
                <a:spcPts val="0"/>
              </a:spcAft>
              <a:buSzPts val="1400"/>
              <a:buChar char="●"/>
              <a:defRPr/>
            </a:lvl1pPr>
            <a:lvl2pPr indent="-342900" lvl="1" marL="914400" algn="ctr">
              <a:spcBef>
                <a:spcPts val="1600"/>
              </a:spcBef>
              <a:spcAft>
                <a:spcPts val="0"/>
              </a:spcAft>
              <a:buSzPts val="1800"/>
              <a:buChar char="○"/>
              <a:defRPr sz="1800"/>
            </a:lvl2pPr>
            <a:lvl3pPr indent="-342900" lvl="2" marL="1371600" algn="ctr">
              <a:spcBef>
                <a:spcPts val="1600"/>
              </a:spcBef>
              <a:spcAft>
                <a:spcPts val="0"/>
              </a:spcAft>
              <a:buSzPts val="1800"/>
              <a:buChar char="■"/>
              <a:defRPr sz="1800"/>
            </a:lvl3pPr>
            <a:lvl4pPr indent="-342900" lvl="3" marL="1828800" algn="ctr">
              <a:spcBef>
                <a:spcPts val="1600"/>
              </a:spcBef>
              <a:spcAft>
                <a:spcPts val="0"/>
              </a:spcAft>
              <a:buSzPts val="1800"/>
              <a:buChar char="●"/>
              <a:defRPr sz="1800"/>
            </a:lvl4pPr>
            <a:lvl5pPr indent="-342900" lvl="4" marL="2286000" algn="ctr">
              <a:spcBef>
                <a:spcPts val="1600"/>
              </a:spcBef>
              <a:spcAft>
                <a:spcPts val="0"/>
              </a:spcAft>
              <a:buSzPts val="1800"/>
              <a:buChar char="○"/>
              <a:defRPr sz="1800"/>
            </a:lvl5pPr>
            <a:lvl6pPr indent="-342900" lvl="5" marL="2743200" algn="ctr">
              <a:spcBef>
                <a:spcPts val="1600"/>
              </a:spcBef>
              <a:spcAft>
                <a:spcPts val="0"/>
              </a:spcAft>
              <a:buSzPts val="1800"/>
              <a:buChar char="■"/>
              <a:defRPr sz="1800"/>
            </a:lvl6pPr>
            <a:lvl7pPr indent="-342900" lvl="6" marL="3200400" algn="ctr">
              <a:spcBef>
                <a:spcPts val="1600"/>
              </a:spcBef>
              <a:spcAft>
                <a:spcPts val="0"/>
              </a:spcAft>
              <a:buSzPts val="1800"/>
              <a:buChar char="●"/>
              <a:defRPr sz="1800"/>
            </a:lvl7pPr>
            <a:lvl8pPr indent="-342900" lvl="7" marL="3657600" algn="ctr">
              <a:spcBef>
                <a:spcPts val="1600"/>
              </a:spcBef>
              <a:spcAft>
                <a:spcPts val="0"/>
              </a:spcAft>
              <a:buSzPts val="1800"/>
              <a:buChar char="○"/>
              <a:defRPr sz="1800"/>
            </a:lvl8pPr>
            <a:lvl9pPr indent="-342900" lvl="8" marL="4114800" algn="ctr">
              <a:spcBef>
                <a:spcPts val="1600"/>
              </a:spcBef>
              <a:spcAft>
                <a:spcPts val="1600"/>
              </a:spcAft>
              <a:buSzPts val="1800"/>
              <a:buChar char="■"/>
              <a:defRPr sz="1800"/>
            </a:lvl9pPr>
          </a:lstStyle>
          <a:p/>
        </p:txBody>
      </p:sp>
      <p:sp>
        <p:nvSpPr>
          <p:cNvPr id="65" name="Google Shape;65;p11"/>
          <p:cNvSpPr/>
          <p:nvPr/>
        </p:nvSpPr>
        <p:spPr>
          <a:xfrm>
            <a:off x="4572000" y="-10600"/>
            <a:ext cx="4572000" cy="729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1"/>
          <p:cNvSpPr/>
          <p:nvPr/>
        </p:nvSpPr>
        <p:spPr>
          <a:xfrm>
            <a:off x="4572000" y="4415325"/>
            <a:ext cx="4572000" cy="729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p:nvPr/>
        </p:nvSpPr>
        <p:spPr>
          <a:xfrm>
            <a:off x="6853800" y="4807300"/>
            <a:ext cx="2290200" cy="353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SECTION_TITLE_AND_DESCRIPTION_1">
    <p:spTree>
      <p:nvGrpSpPr>
        <p:cNvPr id="69" name="Shape 69"/>
        <p:cNvGrpSpPr/>
        <p:nvPr/>
      </p:nvGrpSpPr>
      <p:grpSpPr>
        <a:xfrm>
          <a:off x="0" y="0"/>
          <a:ext cx="0" cy="0"/>
          <a:chOff x="0" y="0"/>
          <a:chExt cx="0" cy="0"/>
        </a:xfrm>
      </p:grpSpPr>
      <p:sp>
        <p:nvSpPr>
          <p:cNvPr id="70" name="Google Shape;70;p13"/>
          <p:cNvSpPr/>
          <p:nvPr/>
        </p:nvSpPr>
        <p:spPr>
          <a:xfrm>
            <a:off x="0" y="1756525"/>
            <a:ext cx="9144000" cy="3370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txBox="1"/>
          <p:nvPr>
            <p:ph type="title"/>
          </p:nvPr>
        </p:nvSpPr>
        <p:spPr>
          <a:xfrm>
            <a:off x="661250" y="2573524"/>
            <a:ext cx="2400600" cy="44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solidFill>
                  <a:schemeClr val="lt1"/>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72" name="Google Shape;72;p13"/>
          <p:cNvSpPr txBox="1"/>
          <p:nvPr>
            <p:ph idx="1" type="subTitle"/>
          </p:nvPr>
        </p:nvSpPr>
        <p:spPr>
          <a:xfrm>
            <a:off x="661250" y="2897968"/>
            <a:ext cx="2400600" cy="37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3" name="Google Shape;73;p13"/>
          <p:cNvSpPr txBox="1"/>
          <p:nvPr>
            <p:ph hasCustomPrompt="1" idx="2" type="title"/>
          </p:nvPr>
        </p:nvSpPr>
        <p:spPr>
          <a:xfrm>
            <a:off x="970850" y="2239374"/>
            <a:ext cx="1781400" cy="37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3000">
                <a:solidFill>
                  <a:schemeClr val="lt2"/>
                </a:solidFill>
              </a:defRPr>
            </a:lvl1pPr>
            <a:lvl2pPr lvl="1" rtl="0" algn="ctr">
              <a:spcBef>
                <a:spcPts val="0"/>
              </a:spcBef>
              <a:spcAft>
                <a:spcPts val="0"/>
              </a:spcAft>
              <a:buClr>
                <a:schemeClr val="accent1"/>
              </a:buClr>
              <a:buSzPts val="2400"/>
              <a:buNone/>
              <a:defRPr sz="2400">
                <a:solidFill>
                  <a:schemeClr val="accent1"/>
                </a:solidFill>
              </a:defRPr>
            </a:lvl2pPr>
            <a:lvl3pPr lvl="2" rtl="0" algn="ctr">
              <a:spcBef>
                <a:spcPts val="0"/>
              </a:spcBef>
              <a:spcAft>
                <a:spcPts val="0"/>
              </a:spcAft>
              <a:buClr>
                <a:schemeClr val="accent1"/>
              </a:buClr>
              <a:buSzPts val="2400"/>
              <a:buNone/>
              <a:defRPr sz="2400">
                <a:solidFill>
                  <a:schemeClr val="accent1"/>
                </a:solidFill>
              </a:defRPr>
            </a:lvl3pPr>
            <a:lvl4pPr lvl="3" rtl="0" algn="ctr">
              <a:spcBef>
                <a:spcPts val="0"/>
              </a:spcBef>
              <a:spcAft>
                <a:spcPts val="0"/>
              </a:spcAft>
              <a:buClr>
                <a:schemeClr val="accent1"/>
              </a:buClr>
              <a:buSzPts val="2400"/>
              <a:buNone/>
              <a:defRPr sz="2400">
                <a:solidFill>
                  <a:schemeClr val="accent1"/>
                </a:solidFill>
              </a:defRPr>
            </a:lvl4pPr>
            <a:lvl5pPr lvl="4" rtl="0" algn="ctr">
              <a:spcBef>
                <a:spcPts val="0"/>
              </a:spcBef>
              <a:spcAft>
                <a:spcPts val="0"/>
              </a:spcAft>
              <a:buClr>
                <a:schemeClr val="accent1"/>
              </a:buClr>
              <a:buSzPts val="2400"/>
              <a:buNone/>
              <a:defRPr sz="2400">
                <a:solidFill>
                  <a:schemeClr val="accent1"/>
                </a:solidFill>
              </a:defRPr>
            </a:lvl5pPr>
            <a:lvl6pPr lvl="5" rtl="0" algn="ctr">
              <a:spcBef>
                <a:spcPts val="0"/>
              </a:spcBef>
              <a:spcAft>
                <a:spcPts val="0"/>
              </a:spcAft>
              <a:buClr>
                <a:schemeClr val="accent1"/>
              </a:buClr>
              <a:buSzPts val="2400"/>
              <a:buNone/>
              <a:defRPr sz="2400">
                <a:solidFill>
                  <a:schemeClr val="accent1"/>
                </a:solidFill>
              </a:defRPr>
            </a:lvl6pPr>
            <a:lvl7pPr lvl="6" rtl="0" algn="ctr">
              <a:spcBef>
                <a:spcPts val="0"/>
              </a:spcBef>
              <a:spcAft>
                <a:spcPts val="0"/>
              </a:spcAft>
              <a:buClr>
                <a:schemeClr val="accent1"/>
              </a:buClr>
              <a:buSzPts val="2400"/>
              <a:buNone/>
              <a:defRPr sz="2400">
                <a:solidFill>
                  <a:schemeClr val="accent1"/>
                </a:solidFill>
              </a:defRPr>
            </a:lvl7pPr>
            <a:lvl8pPr lvl="7" rtl="0" algn="ctr">
              <a:spcBef>
                <a:spcPts val="0"/>
              </a:spcBef>
              <a:spcAft>
                <a:spcPts val="0"/>
              </a:spcAft>
              <a:buClr>
                <a:schemeClr val="accent1"/>
              </a:buClr>
              <a:buSzPts val="2400"/>
              <a:buNone/>
              <a:defRPr sz="2400">
                <a:solidFill>
                  <a:schemeClr val="accent1"/>
                </a:solidFill>
              </a:defRPr>
            </a:lvl8pPr>
            <a:lvl9pPr lvl="8" rtl="0" algn="ctr">
              <a:spcBef>
                <a:spcPts val="0"/>
              </a:spcBef>
              <a:spcAft>
                <a:spcPts val="0"/>
              </a:spcAft>
              <a:buClr>
                <a:schemeClr val="accent1"/>
              </a:buClr>
              <a:buSzPts val="2400"/>
              <a:buNone/>
              <a:defRPr sz="2400">
                <a:solidFill>
                  <a:schemeClr val="accent1"/>
                </a:solidFill>
              </a:defRPr>
            </a:lvl9pPr>
          </a:lstStyle>
          <a:p>
            <a:r>
              <a:t>xx%</a:t>
            </a:r>
          </a:p>
        </p:txBody>
      </p:sp>
      <p:sp>
        <p:nvSpPr>
          <p:cNvPr id="74" name="Google Shape;74;p13"/>
          <p:cNvSpPr txBox="1"/>
          <p:nvPr>
            <p:ph idx="3" type="title"/>
          </p:nvPr>
        </p:nvSpPr>
        <p:spPr>
          <a:xfrm>
            <a:off x="3371700" y="2573524"/>
            <a:ext cx="2400600" cy="44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solidFill>
                  <a:schemeClr val="lt1"/>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75" name="Google Shape;75;p13"/>
          <p:cNvSpPr txBox="1"/>
          <p:nvPr>
            <p:ph idx="4" type="subTitle"/>
          </p:nvPr>
        </p:nvSpPr>
        <p:spPr>
          <a:xfrm>
            <a:off x="3371700" y="2897968"/>
            <a:ext cx="2400600" cy="37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6" name="Google Shape;76;p13"/>
          <p:cNvSpPr txBox="1"/>
          <p:nvPr>
            <p:ph hasCustomPrompt="1" idx="5" type="title"/>
          </p:nvPr>
        </p:nvSpPr>
        <p:spPr>
          <a:xfrm>
            <a:off x="3681300" y="2239374"/>
            <a:ext cx="1781400" cy="37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3000">
                <a:solidFill>
                  <a:schemeClr val="lt2"/>
                </a:solidFill>
              </a:defRPr>
            </a:lvl1pPr>
            <a:lvl2pPr lvl="1" rtl="0" algn="ctr">
              <a:spcBef>
                <a:spcPts val="0"/>
              </a:spcBef>
              <a:spcAft>
                <a:spcPts val="0"/>
              </a:spcAft>
              <a:buClr>
                <a:schemeClr val="accent1"/>
              </a:buClr>
              <a:buSzPts val="2400"/>
              <a:buNone/>
              <a:defRPr sz="2400">
                <a:solidFill>
                  <a:schemeClr val="accent1"/>
                </a:solidFill>
              </a:defRPr>
            </a:lvl2pPr>
            <a:lvl3pPr lvl="2" rtl="0" algn="ctr">
              <a:spcBef>
                <a:spcPts val="0"/>
              </a:spcBef>
              <a:spcAft>
                <a:spcPts val="0"/>
              </a:spcAft>
              <a:buClr>
                <a:schemeClr val="accent1"/>
              </a:buClr>
              <a:buSzPts val="2400"/>
              <a:buNone/>
              <a:defRPr sz="2400">
                <a:solidFill>
                  <a:schemeClr val="accent1"/>
                </a:solidFill>
              </a:defRPr>
            </a:lvl3pPr>
            <a:lvl4pPr lvl="3" rtl="0" algn="ctr">
              <a:spcBef>
                <a:spcPts val="0"/>
              </a:spcBef>
              <a:spcAft>
                <a:spcPts val="0"/>
              </a:spcAft>
              <a:buClr>
                <a:schemeClr val="accent1"/>
              </a:buClr>
              <a:buSzPts val="2400"/>
              <a:buNone/>
              <a:defRPr sz="2400">
                <a:solidFill>
                  <a:schemeClr val="accent1"/>
                </a:solidFill>
              </a:defRPr>
            </a:lvl4pPr>
            <a:lvl5pPr lvl="4" rtl="0" algn="ctr">
              <a:spcBef>
                <a:spcPts val="0"/>
              </a:spcBef>
              <a:spcAft>
                <a:spcPts val="0"/>
              </a:spcAft>
              <a:buClr>
                <a:schemeClr val="accent1"/>
              </a:buClr>
              <a:buSzPts val="2400"/>
              <a:buNone/>
              <a:defRPr sz="2400">
                <a:solidFill>
                  <a:schemeClr val="accent1"/>
                </a:solidFill>
              </a:defRPr>
            </a:lvl5pPr>
            <a:lvl6pPr lvl="5" rtl="0" algn="ctr">
              <a:spcBef>
                <a:spcPts val="0"/>
              </a:spcBef>
              <a:spcAft>
                <a:spcPts val="0"/>
              </a:spcAft>
              <a:buClr>
                <a:schemeClr val="accent1"/>
              </a:buClr>
              <a:buSzPts val="2400"/>
              <a:buNone/>
              <a:defRPr sz="2400">
                <a:solidFill>
                  <a:schemeClr val="accent1"/>
                </a:solidFill>
              </a:defRPr>
            </a:lvl6pPr>
            <a:lvl7pPr lvl="6" rtl="0" algn="ctr">
              <a:spcBef>
                <a:spcPts val="0"/>
              </a:spcBef>
              <a:spcAft>
                <a:spcPts val="0"/>
              </a:spcAft>
              <a:buClr>
                <a:schemeClr val="accent1"/>
              </a:buClr>
              <a:buSzPts val="2400"/>
              <a:buNone/>
              <a:defRPr sz="2400">
                <a:solidFill>
                  <a:schemeClr val="accent1"/>
                </a:solidFill>
              </a:defRPr>
            </a:lvl7pPr>
            <a:lvl8pPr lvl="7" rtl="0" algn="ctr">
              <a:spcBef>
                <a:spcPts val="0"/>
              </a:spcBef>
              <a:spcAft>
                <a:spcPts val="0"/>
              </a:spcAft>
              <a:buClr>
                <a:schemeClr val="accent1"/>
              </a:buClr>
              <a:buSzPts val="2400"/>
              <a:buNone/>
              <a:defRPr sz="2400">
                <a:solidFill>
                  <a:schemeClr val="accent1"/>
                </a:solidFill>
              </a:defRPr>
            </a:lvl8pPr>
            <a:lvl9pPr lvl="8" rtl="0" algn="ctr">
              <a:spcBef>
                <a:spcPts val="0"/>
              </a:spcBef>
              <a:spcAft>
                <a:spcPts val="0"/>
              </a:spcAft>
              <a:buClr>
                <a:schemeClr val="accent1"/>
              </a:buClr>
              <a:buSzPts val="2400"/>
              <a:buNone/>
              <a:defRPr sz="2400">
                <a:solidFill>
                  <a:schemeClr val="accent1"/>
                </a:solidFill>
              </a:defRPr>
            </a:lvl9pPr>
          </a:lstStyle>
          <a:p>
            <a:r>
              <a:t>xx%</a:t>
            </a:r>
          </a:p>
        </p:txBody>
      </p:sp>
      <p:sp>
        <p:nvSpPr>
          <p:cNvPr id="77" name="Google Shape;77;p13"/>
          <p:cNvSpPr txBox="1"/>
          <p:nvPr>
            <p:ph idx="6" type="title"/>
          </p:nvPr>
        </p:nvSpPr>
        <p:spPr>
          <a:xfrm>
            <a:off x="6082150" y="2573524"/>
            <a:ext cx="2400600" cy="44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solidFill>
                  <a:schemeClr val="lt1"/>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78" name="Google Shape;78;p13"/>
          <p:cNvSpPr txBox="1"/>
          <p:nvPr>
            <p:ph idx="7" type="subTitle"/>
          </p:nvPr>
        </p:nvSpPr>
        <p:spPr>
          <a:xfrm>
            <a:off x="6082150" y="2897968"/>
            <a:ext cx="2400600" cy="37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9" name="Google Shape;79;p13"/>
          <p:cNvSpPr txBox="1"/>
          <p:nvPr>
            <p:ph hasCustomPrompt="1" idx="8" type="title"/>
          </p:nvPr>
        </p:nvSpPr>
        <p:spPr>
          <a:xfrm>
            <a:off x="6391750" y="2239374"/>
            <a:ext cx="1781400" cy="37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3000">
                <a:solidFill>
                  <a:schemeClr val="lt2"/>
                </a:solidFill>
              </a:defRPr>
            </a:lvl1pPr>
            <a:lvl2pPr lvl="1" rtl="0" algn="ctr">
              <a:spcBef>
                <a:spcPts val="0"/>
              </a:spcBef>
              <a:spcAft>
                <a:spcPts val="0"/>
              </a:spcAft>
              <a:buClr>
                <a:schemeClr val="accent1"/>
              </a:buClr>
              <a:buSzPts val="2400"/>
              <a:buNone/>
              <a:defRPr sz="2400">
                <a:solidFill>
                  <a:schemeClr val="accent1"/>
                </a:solidFill>
              </a:defRPr>
            </a:lvl2pPr>
            <a:lvl3pPr lvl="2" rtl="0" algn="ctr">
              <a:spcBef>
                <a:spcPts val="0"/>
              </a:spcBef>
              <a:spcAft>
                <a:spcPts val="0"/>
              </a:spcAft>
              <a:buClr>
                <a:schemeClr val="accent1"/>
              </a:buClr>
              <a:buSzPts val="2400"/>
              <a:buNone/>
              <a:defRPr sz="2400">
                <a:solidFill>
                  <a:schemeClr val="accent1"/>
                </a:solidFill>
              </a:defRPr>
            </a:lvl3pPr>
            <a:lvl4pPr lvl="3" rtl="0" algn="ctr">
              <a:spcBef>
                <a:spcPts val="0"/>
              </a:spcBef>
              <a:spcAft>
                <a:spcPts val="0"/>
              </a:spcAft>
              <a:buClr>
                <a:schemeClr val="accent1"/>
              </a:buClr>
              <a:buSzPts val="2400"/>
              <a:buNone/>
              <a:defRPr sz="2400">
                <a:solidFill>
                  <a:schemeClr val="accent1"/>
                </a:solidFill>
              </a:defRPr>
            </a:lvl4pPr>
            <a:lvl5pPr lvl="4" rtl="0" algn="ctr">
              <a:spcBef>
                <a:spcPts val="0"/>
              </a:spcBef>
              <a:spcAft>
                <a:spcPts val="0"/>
              </a:spcAft>
              <a:buClr>
                <a:schemeClr val="accent1"/>
              </a:buClr>
              <a:buSzPts val="2400"/>
              <a:buNone/>
              <a:defRPr sz="2400">
                <a:solidFill>
                  <a:schemeClr val="accent1"/>
                </a:solidFill>
              </a:defRPr>
            </a:lvl5pPr>
            <a:lvl6pPr lvl="5" rtl="0" algn="ctr">
              <a:spcBef>
                <a:spcPts val="0"/>
              </a:spcBef>
              <a:spcAft>
                <a:spcPts val="0"/>
              </a:spcAft>
              <a:buClr>
                <a:schemeClr val="accent1"/>
              </a:buClr>
              <a:buSzPts val="2400"/>
              <a:buNone/>
              <a:defRPr sz="2400">
                <a:solidFill>
                  <a:schemeClr val="accent1"/>
                </a:solidFill>
              </a:defRPr>
            </a:lvl6pPr>
            <a:lvl7pPr lvl="6" rtl="0" algn="ctr">
              <a:spcBef>
                <a:spcPts val="0"/>
              </a:spcBef>
              <a:spcAft>
                <a:spcPts val="0"/>
              </a:spcAft>
              <a:buClr>
                <a:schemeClr val="accent1"/>
              </a:buClr>
              <a:buSzPts val="2400"/>
              <a:buNone/>
              <a:defRPr sz="2400">
                <a:solidFill>
                  <a:schemeClr val="accent1"/>
                </a:solidFill>
              </a:defRPr>
            </a:lvl7pPr>
            <a:lvl8pPr lvl="7" rtl="0" algn="ctr">
              <a:spcBef>
                <a:spcPts val="0"/>
              </a:spcBef>
              <a:spcAft>
                <a:spcPts val="0"/>
              </a:spcAft>
              <a:buClr>
                <a:schemeClr val="accent1"/>
              </a:buClr>
              <a:buSzPts val="2400"/>
              <a:buNone/>
              <a:defRPr sz="2400">
                <a:solidFill>
                  <a:schemeClr val="accent1"/>
                </a:solidFill>
              </a:defRPr>
            </a:lvl8pPr>
            <a:lvl9pPr lvl="8" rtl="0" algn="ctr">
              <a:spcBef>
                <a:spcPts val="0"/>
              </a:spcBef>
              <a:spcAft>
                <a:spcPts val="0"/>
              </a:spcAft>
              <a:buClr>
                <a:schemeClr val="accent1"/>
              </a:buClr>
              <a:buSzPts val="2400"/>
              <a:buNone/>
              <a:defRPr sz="2400">
                <a:solidFill>
                  <a:schemeClr val="accent1"/>
                </a:solidFill>
              </a:defRPr>
            </a:lvl9pPr>
          </a:lstStyle>
          <a:p>
            <a:r>
              <a:t>xx%</a:t>
            </a:r>
          </a:p>
        </p:txBody>
      </p:sp>
      <p:sp>
        <p:nvSpPr>
          <p:cNvPr id="80" name="Google Shape;80;p13"/>
          <p:cNvSpPr txBox="1"/>
          <p:nvPr>
            <p:ph idx="9" type="title"/>
          </p:nvPr>
        </p:nvSpPr>
        <p:spPr>
          <a:xfrm>
            <a:off x="661250" y="3836962"/>
            <a:ext cx="2400600" cy="44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solidFill>
                  <a:schemeClr val="lt1"/>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81" name="Google Shape;81;p13"/>
          <p:cNvSpPr txBox="1"/>
          <p:nvPr>
            <p:ph idx="13" type="subTitle"/>
          </p:nvPr>
        </p:nvSpPr>
        <p:spPr>
          <a:xfrm>
            <a:off x="661250" y="4161414"/>
            <a:ext cx="2400600" cy="37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2" name="Google Shape;82;p13"/>
          <p:cNvSpPr txBox="1"/>
          <p:nvPr>
            <p:ph hasCustomPrompt="1" idx="14" type="title"/>
          </p:nvPr>
        </p:nvSpPr>
        <p:spPr>
          <a:xfrm>
            <a:off x="970850" y="3502812"/>
            <a:ext cx="1781400" cy="37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3000">
                <a:solidFill>
                  <a:schemeClr val="lt2"/>
                </a:solidFill>
              </a:defRPr>
            </a:lvl1pPr>
            <a:lvl2pPr lvl="1" rtl="0" algn="ctr">
              <a:spcBef>
                <a:spcPts val="0"/>
              </a:spcBef>
              <a:spcAft>
                <a:spcPts val="0"/>
              </a:spcAft>
              <a:buClr>
                <a:schemeClr val="accent1"/>
              </a:buClr>
              <a:buSzPts val="2400"/>
              <a:buNone/>
              <a:defRPr sz="2400">
                <a:solidFill>
                  <a:schemeClr val="accent1"/>
                </a:solidFill>
              </a:defRPr>
            </a:lvl2pPr>
            <a:lvl3pPr lvl="2" rtl="0" algn="ctr">
              <a:spcBef>
                <a:spcPts val="0"/>
              </a:spcBef>
              <a:spcAft>
                <a:spcPts val="0"/>
              </a:spcAft>
              <a:buClr>
                <a:schemeClr val="accent1"/>
              </a:buClr>
              <a:buSzPts val="2400"/>
              <a:buNone/>
              <a:defRPr sz="2400">
                <a:solidFill>
                  <a:schemeClr val="accent1"/>
                </a:solidFill>
              </a:defRPr>
            </a:lvl3pPr>
            <a:lvl4pPr lvl="3" rtl="0" algn="ctr">
              <a:spcBef>
                <a:spcPts val="0"/>
              </a:spcBef>
              <a:spcAft>
                <a:spcPts val="0"/>
              </a:spcAft>
              <a:buClr>
                <a:schemeClr val="accent1"/>
              </a:buClr>
              <a:buSzPts val="2400"/>
              <a:buNone/>
              <a:defRPr sz="2400">
                <a:solidFill>
                  <a:schemeClr val="accent1"/>
                </a:solidFill>
              </a:defRPr>
            </a:lvl4pPr>
            <a:lvl5pPr lvl="4" rtl="0" algn="ctr">
              <a:spcBef>
                <a:spcPts val="0"/>
              </a:spcBef>
              <a:spcAft>
                <a:spcPts val="0"/>
              </a:spcAft>
              <a:buClr>
                <a:schemeClr val="accent1"/>
              </a:buClr>
              <a:buSzPts val="2400"/>
              <a:buNone/>
              <a:defRPr sz="2400">
                <a:solidFill>
                  <a:schemeClr val="accent1"/>
                </a:solidFill>
              </a:defRPr>
            </a:lvl5pPr>
            <a:lvl6pPr lvl="5" rtl="0" algn="ctr">
              <a:spcBef>
                <a:spcPts val="0"/>
              </a:spcBef>
              <a:spcAft>
                <a:spcPts val="0"/>
              </a:spcAft>
              <a:buClr>
                <a:schemeClr val="accent1"/>
              </a:buClr>
              <a:buSzPts val="2400"/>
              <a:buNone/>
              <a:defRPr sz="2400">
                <a:solidFill>
                  <a:schemeClr val="accent1"/>
                </a:solidFill>
              </a:defRPr>
            </a:lvl6pPr>
            <a:lvl7pPr lvl="6" rtl="0" algn="ctr">
              <a:spcBef>
                <a:spcPts val="0"/>
              </a:spcBef>
              <a:spcAft>
                <a:spcPts val="0"/>
              </a:spcAft>
              <a:buClr>
                <a:schemeClr val="accent1"/>
              </a:buClr>
              <a:buSzPts val="2400"/>
              <a:buNone/>
              <a:defRPr sz="2400">
                <a:solidFill>
                  <a:schemeClr val="accent1"/>
                </a:solidFill>
              </a:defRPr>
            </a:lvl7pPr>
            <a:lvl8pPr lvl="7" rtl="0" algn="ctr">
              <a:spcBef>
                <a:spcPts val="0"/>
              </a:spcBef>
              <a:spcAft>
                <a:spcPts val="0"/>
              </a:spcAft>
              <a:buClr>
                <a:schemeClr val="accent1"/>
              </a:buClr>
              <a:buSzPts val="2400"/>
              <a:buNone/>
              <a:defRPr sz="2400">
                <a:solidFill>
                  <a:schemeClr val="accent1"/>
                </a:solidFill>
              </a:defRPr>
            </a:lvl8pPr>
            <a:lvl9pPr lvl="8" rtl="0" algn="ctr">
              <a:spcBef>
                <a:spcPts val="0"/>
              </a:spcBef>
              <a:spcAft>
                <a:spcPts val="0"/>
              </a:spcAft>
              <a:buClr>
                <a:schemeClr val="accent1"/>
              </a:buClr>
              <a:buSzPts val="2400"/>
              <a:buNone/>
              <a:defRPr sz="2400">
                <a:solidFill>
                  <a:schemeClr val="accent1"/>
                </a:solidFill>
              </a:defRPr>
            </a:lvl9pPr>
          </a:lstStyle>
          <a:p>
            <a:r>
              <a:t>xx%</a:t>
            </a:r>
          </a:p>
        </p:txBody>
      </p:sp>
      <p:sp>
        <p:nvSpPr>
          <p:cNvPr id="83" name="Google Shape;83;p13"/>
          <p:cNvSpPr txBox="1"/>
          <p:nvPr>
            <p:ph idx="15" type="title"/>
          </p:nvPr>
        </p:nvSpPr>
        <p:spPr>
          <a:xfrm>
            <a:off x="3371700" y="3836962"/>
            <a:ext cx="2400600" cy="44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solidFill>
                  <a:schemeClr val="lt1"/>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84" name="Google Shape;84;p13"/>
          <p:cNvSpPr txBox="1"/>
          <p:nvPr>
            <p:ph idx="16" type="subTitle"/>
          </p:nvPr>
        </p:nvSpPr>
        <p:spPr>
          <a:xfrm>
            <a:off x="3371700" y="4161414"/>
            <a:ext cx="2400600" cy="37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5" name="Google Shape;85;p13"/>
          <p:cNvSpPr txBox="1"/>
          <p:nvPr>
            <p:ph hasCustomPrompt="1" idx="17" type="title"/>
          </p:nvPr>
        </p:nvSpPr>
        <p:spPr>
          <a:xfrm>
            <a:off x="3681300" y="3502812"/>
            <a:ext cx="1781400" cy="37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3000">
                <a:solidFill>
                  <a:schemeClr val="lt2"/>
                </a:solidFill>
              </a:defRPr>
            </a:lvl1pPr>
            <a:lvl2pPr lvl="1" rtl="0" algn="ctr">
              <a:spcBef>
                <a:spcPts val="0"/>
              </a:spcBef>
              <a:spcAft>
                <a:spcPts val="0"/>
              </a:spcAft>
              <a:buClr>
                <a:schemeClr val="accent1"/>
              </a:buClr>
              <a:buSzPts val="2400"/>
              <a:buNone/>
              <a:defRPr sz="2400">
                <a:solidFill>
                  <a:schemeClr val="accent1"/>
                </a:solidFill>
              </a:defRPr>
            </a:lvl2pPr>
            <a:lvl3pPr lvl="2" rtl="0" algn="ctr">
              <a:spcBef>
                <a:spcPts val="0"/>
              </a:spcBef>
              <a:spcAft>
                <a:spcPts val="0"/>
              </a:spcAft>
              <a:buClr>
                <a:schemeClr val="accent1"/>
              </a:buClr>
              <a:buSzPts val="2400"/>
              <a:buNone/>
              <a:defRPr sz="2400">
                <a:solidFill>
                  <a:schemeClr val="accent1"/>
                </a:solidFill>
              </a:defRPr>
            </a:lvl3pPr>
            <a:lvl4pPr lvl="3" rtl="0" algn="ctr">
              <a:spcBef>
                <a:spcPts val="0"/>
              </a:spcBef>
              <a:spcAft>
                <a:spcPts val="0"/>
              </a:spcAft>
              <a:buClr>
                <a:schemeClr val="accent1"/>
              </a:buClr>
              <a:buSzPts val="2400"/>
              <a:buNone/>
              <a:defRPr sz="2400">
                <a:solidFill>
                  <a:schemeClr val="accent1"/>
                </a:solidFill>
              </a:defRPr>
            </a:lvl4pPr>
            <a:lvl5pPr lvl="4" rtl="0" algn="ctr">
              <a:spcBef>
                <a:spcPts val="0"/>
              </a:spcBef>
              <a:spcAft>
                <a:spcPts val="0"/>
              </a:spcAft>
              <a:buClr>
                <a:schemeClr val="accent1"/>
              </a:buClr>
              <a:buSzPts val="2400"/>
              <a:buNone/>
              <a:defRPr sz="2400">
                <a:solidFill>
                  <a:schemeClr val="accent1"/>
                </a:solidFill>
              </a:defRPr>
            </a:lvl5pPr>
            <a:lvl6pPr lvl="5" rtl="0" algn="ctr">
              <a:spcBef>
                <a:spcPts val="0"/>
              </a:spcBef>
              <a:spcAft>
                <a:spcPts val="0"/>
              </a:spcAft>
              <a:buClr>
                <a:schemeClr val="accent1"/>
              </a:buClr>
              <a:buSzPts val="2400"/>
              <a:buNone/>
              <a:defRPr sz="2400">
                <a:solidFill>
                  <a:schemeClr val="accent1"/>
                </a:solidFill>
              </a:defRPr>
            </a:lvl6pPr>
            <a:lvl7pPr lvl="6" rtl="0" algn="ctr">
              <a:spcBef>
                <a:spcPts val="0"/>
              </a:spcBef>
              <a:spcAft>
                <a:spcPts val="0"/>
              </a:spcAft>
              <a:buClr>
                <a:schemeClr val="accent1"/>
              </a:buClr>
              <a:buSzPts val="2400"/>
              <a:buNone/>
              <a:defRPr sz="2400">
                <a:solidFill>
                  <a:schemeClr val="accent1"/>
                </a:solidFill>
              </a:defRPr>
            </a:lvl7pPr>
            <a:lvl8pPr lvl="7" rtl="0" algn="ctr">
              <a:spcBef>
                <a:spcPts val="0"/>
              </a:spcBef>
              <a:spcAft>
                <a:spcPts val="0"/>
              </a:spcAft>
              <a:buClr>
                <a:schemeClr val="accent1"/>
              </a:buClr>
              <a:buSzPts val="2400"/>
              <a:buNone/>
              <a:defRPr sz="2400">
                <a:solidFill>
                  <a:schemeClr val="accent1"/>
                </a:solidFill>
              </a:defRPr>
            </a:lvl8pPr>
            <a:lvl9pPr lvl="8" rtl="0" algn="ctr">
              <a:spcBef>
                <a:spcPts val="0"/>
              </a:spcBef>
              <a:spcAft>
                <a:spcPts val="0"/>
              </a:spcAft>
              <a:buClr>
                <a:schemeClr val="accent1"/>
              </a:buClr>
              <a:buSzPts val="2400"/>
              <a:buNone/>
              <a:defRPr sz="2400">
                <a:solidFill>
                  <a:schemeClr val="accent1"/>
                </a:solidFill>
              </a:defRPr>
            </a:lvl9pPr>
          </a:lstStyle>
          <a:p>
            <a:r>
              <a:t>xx%</a:t>
            </a:r>
          </a:p>
        </p:txBody>
      </p:sp>
      <p:sp>
        <p:nvSpPr>
          <p:cNvPr id="86" name="Google Shape;86;p13"/>
          <p:cNvSpPr txBox="1"/>
          <p:nvPr>
            <p:ph idx="18" type="title"/>
          </p:nvPr>
        </p:nvSpPr>
        <p:spPr>
          <a:xfrm>
            <a:off x="6082150" y="3836962"/>
            <a:ext cx="2400600" cy="44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solidFill>
                  <a:schemeClr val="lt1"/>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87" name="Google Shape;87;p13"/>
          <p:cNvSpPr txBox="1"/>
          <p:nvPr>
            <p:ph idx="19" type="subTitle"/>
          </p:nvPr>
        </p:nvSpPr>
        <p:spPr>
          <a:xfrm>
            <a:off x="6082150" y="4161414"/>
            <a:ext cx="2400600" cy="37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13"/>
          <p:cNvSpPr txBox="1"/>
          <p:nvPr>
            <p:ph hasCustomPrompt="1" idx="20" type="title"/>
          </p:nvPr>
        </p:nvSpPr>
        <p:spPr>
          <a:xfrm>
            <a:off x="6391750" y="3502812"/>
            <a:ext cx="1781400" cy="37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3000">
                <a:solidFill>
                  <a:schemeClr val="lt2"/>
                </a:solidFill>
              </a:defRPr>
            </a:lvl1pPr>
            <a:lvl2pPr lvl="1" rtl="0" algn="ctr">
              <a:spcBef>
                <a:spcPts val="0"/>
              </a:spcBef>
              <a:spcAft>
                <a:spcPts val="0"/>
              </a:spcAft>
              <a:buClr>
                <a:schemeClr val="accent1"/>
              </a:buClr>
              <a:buSzPts val="2400"/>
              <a:buNone/>
              <a:defRPr sz="2400">
                <a:solidFill>
                  <a:schemeClr val="accent1"/>
                </a:solidFill>
              </a:defRPr>
            </a:lvl2pPr>
            <a:lvl3pPr lvl="2" rtl="0" algn="ctr">
              <a:spcBef>
                <a:spcPts val="0"/>
              </a:spcBef>
              <a:spcAft>
                <a:spcPts val="0"/>
              </a:spcAft>
              <a:buClr>
                <a:schemeClr val="accent1"/>
              </a:buClr>
              <a:buSzPts val="2400"/>
              <a:buNone/>
              <a:defRPr sz="2400">
                <a:solidFill>
                  <a:schemeClr val="accent1"/>
                </a:solidFill>
              </a:defRPr>
            </a:lvl3pPr>
            <a:lvl4pPr lvl="3" rtl="0" algn="ctr">
              <a:spcBef>
                <a:spcPts val="0"/>
              </a:spcBef>
              <a:spcAft>
                <a:spcPts val="0"/>
              </a:spcAft>
              <a:buClr>
                <a:schemeClr val="accent1"/>
              </a:buClr>
              <a:buSzPts val="2400"/>
              <a:buNone/>
              <a:defRPr sz="2400">
                <a:solidFill>
                  <a:schemeClr val="accent1"/>
                </a:solidFill>
              </a:defRPr>
            </a:lvl4pPr>
            <a:lvl5pPr lvl="4" rtl="0" algn="ctr">
              <a:spcBef>
                <a:spcPts val="0"/>
              </a:spcBef>
              <a:spcAft>
                <a:spcPts val="0"/>
              </a:spcAft>
              <a:buClr>
                <a:schemeClr val="accent1"/>
              </a:buClr>
              <a:buSzPts val="2400"/>
              <a:buNone/>
              <a:defRPr sz="2400">
                <a:solidFill>
                  <a:schemeClr val="accent1"/>
                </a:solidFill>
              </a:defRPr>
            </a:lvl5pPr>
            <a:lvl6pPr lvl="5" rtl="0" algn="ctr">
              <a:spcBef>
                <a:spcPts val="0"/>
              </a:spcBef>
              <a:spcAft>
                <a:spcPts val="0"/>
              </a:spcAft>
              <a:buClr>
                <a:schemeClr val="accent1"/>
              </a:buClr>
              <a:buSzPts val="2400"/>
              <a:buNone/>
              <a:defRPr sz="2400">
                <a:solidFill>
                  <a:schemeClr val="accent1"/>
                </a:solidFill>
              </a:defRPr>
            </a:lvl6pPr>
            <a:lvl7pPr lvl="6" rtl="0" algn="ctr">
              <a:spcBef>
                <a:spcPts val="0"/>
              </a:spcBef>
              <a:spcAft>
                <a:spcPts val="0"/>
              </a:spcAft>
              <a:buClr>
                <a:schemeClr val="accent1"/>
              </a:buClr>
              <a:buSzPts val="2400"/>
              <a:buNone/>
              <a:defRPr sz="2400">
                <a:solidFill>
                  <a:schemeClr val="accent1"/>
                </a:solidFill>
              </a:defRPr>
            </a:lvl7pPr>
            <a:lvl8pPr lvl="7" rtl="0" algn="ctr">
              <a:spcBef>
                <a:spcPts val="0"/>
              </a:spcBef>
              <a:spcAft>
                <a:spcPts val="0"/>
              </a:spcAft>
              <a:buClr>
                <a:schemeClr val="accent1"/>
              </a:buClr>
              <a:buSzPts val="2400"/>
              <a:buNone/>
              <a:defRPr sz="2400">
                <a:solidFill>
                  <a:schemeClr val="accent1"/>
                </a:solidFill>
              </a:defRPr>
            </a:lvl8pPr>
            <a:lvl9pPr lvl="8" rtl="0" algn="ctr">
              <a:spcBef>
                <a:spcPts val="0"/>
              </a:spcBef>
              <a:spcAft>
                <a:spcPts val="0"/>
              </a:spcAft>
              <a:buClr>
                <a:schemeClr val="accent1"/>
              </a:buClr>
              <a:buSzPts val="2400"/>
              <a:buNone/>
              <a:defRPr sz="2400">
                <a:solidFill>
                  <a:schemeClr val="accent1"/>
                </a:solidFill>
              </a:defRPr>
            </a:lvl9pPr>
          </a:lstStyle>
          <a:p>
            <a:r>
              <a:t>xx%</a:t>
            </a:r>
          </a:p>
        </p:txBody>
      </p:sp>
      <p:sp>
        <p:nvSpPr>
          <p:cNvPr id="89" name="Google Shape;89;p13"/>
          <p:cNvSpPr txBox="1"/>
          <p:nvPr>
            <p:ph idx="21" type="title"/>
          </p:nvPr>
        </p:nvSpPr>
        <p:spPr>
          <a:xfrm>
            <a:off x="596975" y="655216"/>
            <a:ext cx="79500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p:txBody>
      </p:sp>
      <p:sp>
        <p:nvSpPr>
          <p:cNvPr id="90" name="Google Shape;90;p13"/>
          <p:cNvSpPr/>
          <p:nvPr/>
        </p:nvSpPr>
        <p:spPr>
          <a:xfrm>
            <a:off x="8784650" y="0"/>
            <a:ext cx="359100" cy="356400"/>
          </a:xfrm>
          <a:prstGeom prst="rect">
            <a:avLst/>
          </a:prstGeom>
          <a:solidFill>
            <a:srgbClr val="F6B1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0" y="1603600"/>
            <a:ext cx="713100" cy="356400"/>
          </a:xfrm>
          <a:prstGeom prst="rect">
            <a:avLst/>
          </a:prstGeom>
          <a:solidFill>
            <a:srgbClr val="F6B1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SECTION_TITLE_AND_DESCRIPTION_1_1">
    <p:spTree>
      <p:nvGrpSpPr>
        <p:cNvPr id="92" name="Shape 92"/>
        <p:cNvGrpSpPr/>
        <p:nvPr/>
      </p:nvGrpSpPr>
      <p:grpSpPr>
        <a:xfrm>
          <a:off x="0" y="0"/>
          <a:ext cx="0" cy="0"/>
          <a:chOff x="0" y="0"/>
          <a:chExt cx="0" cy="0"/>
        </a:xfrm>
      </p:grpSpPr>
      <p:sp>
        <p:nvSpPr>
          <p:cNvPr id="93" name="Google Shape;93;p14"/>
          <p:cNvSpPr txBox="1"/>
          <p:nvPr>
            <p:ph type="title"/>
          </p:nvPr>
        </p:nvSpPr>
        <p:spPr>
          <a:xfrm>
            <a:off x="813650" y="2961130"/>
            <a:ext cx="2400600" cy="44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20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4" name="Google Shape;94;p14"/>
          <p:cNvSpPr txBox="1"/>
          <p:nvPr>
            <p:ph idx="1" type="subTitle"/>
          </p:nvPr>
        </p:nvSpPr>
        <p:spPr>
          <a:xfrm>
            <a:off x="813650" y="3280291"/>
            <a:ext cx="2400600" cy="56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5" name="Google Shape;95;p14"/>
          <p:cNvSpPr txBox="1"/>
          <p:nvPr>
            <p:ph idx="2" type="title"/>
          </p:nvPr>
        </p:nvSpPr>
        <p:spPr>
          <a:xfrm>
            <a:off x="3371700" y="2961130"/>
            <a:ext cx="2400600" cy="44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20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6" name="Google Shape;96;p14"/>
          <p:cNvSpPr txBox="1"/>
          <p:nvPr>
            <p:ph idx="3" type="subTitle"/>
          </p:nvPr>
        </p:nvSpPr>
        <p:spPr>
          <a:xfrm>
            <a:off x="3371700" y="3280291"/>
            <a:ext cx="2400600" cy="56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7" name="Google Shape;97;p14"/>
          <p:cNvSpPr txBox="1"/>
          <p:nvPr>
            <p:ph idx="4" type="title"/>
          </p:nvPr>
        </p:nvSpPr>
        <p:spPr>
          <a:xfrm>
            <a:off x="5929750" y="2961130"/>
            <a:ext cx="2400600" cy="44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20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8" name="Google Shape;98;p14"/>
          <p:cNvSpPr txBox="1"/>
          <p:nvPr>
            <p:ph idx="5" type="subTitle"/>
          </p:nvPr>
        </p:nvSpPr>
        <p:spPr>
          <a:xfrm>
            <a:off x="5929750" y="3280291"/>
            <a:ext cx="2400600" cy="56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9" name="Google Shape;99;p14"/>
          <p:cNvSpPr/>
          <p:nvPr/>
        </p:nvSpPr>
        <p:spPr>
          <a:xfrm>
            <a:off x="0" y="4419900"/>
            <a:ext cx="9144000" cy="72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txBox="1"/>
          <p:nvPr>
            <p:ph idx="6" type="title"/>
          </p:nvPr>
        </p:nvSpPr>
        <p:spPr>
          <a:xfrm>
            <a:off x="596975" y="655216"/>
            <a:ext cx="79500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p:txBody>
      </p:sp>
      <p:sp>
        <p:nvSpPr>
          <p:cNvPr id="101" name="Google Shape;101;p14"/>
          <p:cNvSpPr/>
          <p:nvPr/>
        </p:nvSpPr>
        <p:spPr>
          <a:xfrm>
            <a:off x="8430775" y="0"/>
            <a:ext cx="713100" cy="356400"/>
          </a:xfrm>
          <a:prstGeom prst="rect">
            <a:avLst/>
          </a:prstGeom>
          <a:solidFill>
            <a:srgbClr val="FF72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SECTION_TITLE_AND_DESCRIPTION_1_1_1">
    <p:spTree>
      <p:nvGrpSpPr>
        <p:cNvPr id="102" name="Shape 102"/>
        <p:cNvGrpSpPr/>
        <p:nvPr/>
      </p:nvGrpSpPr>
      <p:grpSpPr>
        <a:xfrm>
          <a:off x="0" y="0"/>
          <a:ext cx="0" cy="0"/>
          <a:chOff x="0" y="0"/>
          <a:chExt cx="0" cy="0"/>
        </a:xfrm>
      </p:grpSpPr>
      <p:sp>
        <p:nvSpPr>
          <p:cNvPr id="103" name="Google Shape;103;p15"/>
          <p:cNvSpPr/>
          <p:nvPr/>
        </p:nvSpPr>
        <p:spPr>
          <a:xfrm>
            <a:off x="712175" y="3051975"/>
            <a:ext cx="7730400" cy="358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a:off x="5300" y="0"/>
            <a:ext cx="9144000" cy="719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a:off x="5300" y="4416875"/>
            <a:ext cx="9144000" cy="767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txBox="1"/>
          <p:nvPr>
            <p:ph type="title"/>
          </p:nvPr>
        </p:nvSpPr>
        <p:spPr>
          <a:xfrm>
            <a:off x="3277050" y="3007434"/>
            <a:ext cx="2589900" cy="447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600"/>
              <a:buNone/>
              <a:defRPr sz="1600">
                <a:solidFill>
                  <a:schemeClr val="dk1"/>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07" name="Google Shape;107;p15"/>
          <p:cNvSpPr txBox="1"/>
          <p:nvPr>
            <p:ph idx="1" type="subTitle"/>
          </p:nvPr>
        </p:nvSpPr>
        <p:spPr>
          <a:xfrm>
            <a:off x="1551975" y="1688475"/>
            <a:ext cx="6040200" cy="144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200"/>
              <a:buNone/>
              <a:defRPr sz="25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08" name="Google Shape;108;p15"/>
          <p:cNvSpPr/>
          <p:nvPr/>
        </p:nvSpPr>
        <p:spPr>
          <a:xfrm>
            <a:off x="7592175" y="4775700"/>
            <a:ext cx="1557000" cy="36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a:off x="5300" y="541150"/>
            <a:ext cx="706800" cy="356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of text 1">
  <p:cSld name="TITLE_ONLY_1">
    <p:spTree>
      <p:nvGrpSpPr>
        <p:cNvPr id="110" name="Shape 110"/>
        <p:cNvGrpSpPr/>
        <p:nvPr/>
      </p:nvGrpSpPr>
      <p:grpSpPr>
        <a:xfrm>
          <a:off x="0" y="0"/>
          <a:ext cx="0" cy="0"/>
          <a:chOff x="0" y="0"/>
          <a:chExt cx="0" cy="0"/>
        </a:xfrm>
      </p:grpSpPr>
      <p:sp>
        <p:nvSpPr>
          <p:cNvPr id="111" name="Google Shape;111;p16"/>
          <p:cNvSpPr/>
          <p:nvPr/>
        </p:nvSpPr>
        <p:spPr>
          <a:xfrm>
            <a:off x="4470525" y="3701400"/>
            <a:ext cx="4673400" cy="940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p:nvPr/>
        </p:nvSpPr>
        <p:spPr>
          <a:xfrm>
            <a:off x="5111875" y="0"/>
            <a:ext cx="4032000" cy="425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txBox="1"/>
          <p:nvPr>
            <p:ph type="title"/>
          </p:nvPr>
        </p:nvSpPr>
        <p:spPr>
          <a:xfrm>
            <a:off x="5462775" y="1331400"/>
            <a:ext cx="2320800" cy="1262400"/>
          </a:xfrm>
          <a:prstGeom prst="rect">
            <a:avLst/>
          </a:prstGeom>
        </p:spPr>
        <p:txBody>
          <a:bodyPr anchorCtr="0" anchor="b" bIns="91425" lIns="91425" spcFirstLastPara="1" rIns="91425" wrap="square" tIns="91425">
            <a:noAutofit/>
          </a:bodyPr>
          <a:lstStyle>
            <a:lvl1pPr lvl="0" rtl="0" algn="ctr">
              <a:lnSpc>
                <a:spcPct val="90000"/>
              </a:lnSpc>
              <a:spcBef>
                <a:spcPts val="0"/>
              </a:spcBef>
              <a:spcAft>
                <a:spcPts val="0"/>
              </a:spcAft>
              <a:buSzPts val="2600"/>
              <a:buNone/>
              <a:defRPr/>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p:txBody>
      </p:sp>
      <p:sp>
        <p:nvSpPr>
          <p:cNvPr id="114" name="Google Shape;114;p16"/>
          <p:cNvSpPr txBox="1"/>
          <p:nvPr>
            <p:ph idx="1" type="subTitle"/>
          </p:nvPr>
        </p:nvSpPr>
        <p:spPr>
          <a:xfrm>
            <a:off x="5449675" y="2549700"/>
            <a:ext cx="2346900" cy="126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5" name="Google Shape;115;p16"/>
          <p:cNvSpPr/>
          <p:nvPr/>
        </p:nvSpPr>
        <p:spPr>
          <a:xfrm>
            <a:off x="0" y="0"/>
            <a:ext cx="713100" cy="716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a:off x="0" y="4786500"/>
            <a:ext cx="1491900" cy="357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of text 2">
  <p:cSld name="TITLE_ONLY_1_1">
    <p:spTree>
      <p:nvGrpSpPr>
        <p:cNvPr id="117" name="Shape 117"/>
        <p:cNvGrpSpPr/>
        <p:nvPr/>
      </p:nvGrpSpPr>
      <p:grpSpPr>
        <a:xfrm>
          <a:off x="0" y="0"/>
          <a:ext cx="0" cy="0"/>
          <a:chOff x="0" y="0"/>
          <a:chExt cx="0" cy="0"/>
        </a:xfrm>
      </p:grpSpPr>
      <p:sp>
        <p:nvSpPr>
          <p:cNvPr id="118" name="Google Shape;118;p17"/>
          <p:cNvSpPr/>
          <p:nvPr/>
        </p:nvSpPr>
        <p:spPr>
          <a:xfrm flipH="1">
            <a:off x="0" y="3701400"/>
            <a:ext cx="4518600" cy="940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p:nvPr/>
        </p:nvSpPr>
        <p:spPr>
          <a:xfrm flipH="1">
            <a:off x="50" y="0"/>
            <a:ext cx="4032000" cy="425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p:nvPr/>
        </p:nvSpPr>
        <p:spPr>
          <a:xfrm flipH="1">
            <a:off x="8430825" y="0"/>
            <a:ext cx="713100" cy="716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7"/>
          <p:cNvSpPr/>
          <p:nvPr/>
        </p:nvSpPr>
        <p:spPr>
          <a:xfrm flipH="1">
            <a:off x="7652025" y="4786500"/>
            <a:ext cx="1491900" cy="357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txBox="1"/>
          <p:nvPr>
            <p:ph type="title"/>
          </p:nvPr>
        </p:nvSpPr>
        <p:spPr>
          <a:xfrm>
            <a:off x="1312150" y="1331500"/>
            <a:ext cx="2417400" cy="1262400"/>
          </a:xfrm>
          <a:prstGeom prst="rect">
            <a:avLst/>
          </a:prstGeom>
        </p:spPr>
        <p:txBody>
          <a:bodyPr anchorCtr="0" anchor="b" bIns="91425" lIns="91425" spcFirstLastPara="1" rIns="91425" wrap="square" tIns="91425">
            <a:noAutofit/>
          </a:bodyPr>
          <a:lstStyle>
            <a:lvl1pPr lvl="0" rtl="0" algn="ctr">
              <a:lnSpc>
                <a:spcPct val="90000"/>
              </a:lnSpc>
              <a:spcBef>
                <a:spcPts val="0"/>
              </a:spcBef>
              <a:spcAft>
                <a:spcPts val="0"/>
              </a:spcAft>
              <a:buSzPts val="2600"/>
              <a:buNone/>
              <a:defRPr/>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p:txBody>
      </p:sp>
      <p:sp>
        <p:nvSpPr>
          <p:cNvPr id="123" name="Google Shape;123;p17"/>
          <p:cNvSpPr txBox="1"/>
          <p:nvPr>
            <p:ph idx="1" type="subTitle"/>
          </p:nvPr>
        </p:nvSpPr>
        <p:spPr>
          <a:xfrm>
            <a:off x="1332300" y="2549613"/>
            <a:ext cx="2376900" cy="126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p:cSld name="SECTION_TITLE_AND_DESCRIPTION_1_1_2">
    <p:spTree>
      <p:nvGrpSpPr>
        <p:cNvPr id="124" name="Shape 124"/>
        <p:cNvGrpSpPr/>
        <p:nvPr/>
      </p:nvGrpSpPr>
      <p:grpSpPr>
        <a:xfrm>
          <a:off x="0" y="0"/>
          <a:ext cx="0" cy="0"/>
          <a:chOff x="0" y="0"/>
          <a:chExt cx="0" cy="0"/>
        </a:xfrm>
      </p:grpSpPr>
      <p:sp>
        <p:nvSpPr>
          <p:cNvPr id="125" name="Google Shape;125;p18"/>
          <p:cNvSpPr/>
          <p:nvPr/>
        </p:nvSpPr>
        <p:spPr>
          <a:xfrm>
            <a:off x="712550" y="2307375"/>
            <a:ext cx="3141300" cy="2836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a:off x="5289448" y="2307375"/>
            <a:ext cx="3141300" cy="2836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txBox="1"/>
          <p:nvPr>
            <p:ph type="title"/>
          </p:nvPr>
        </p:nvSpPr>
        <p:spPr>
          <a:xfrm>
            <a:off x="1082306" y="2838793"/>
            <a:ext cx="24006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2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28" name="Google Shape;128;p18"/>
          <p:cNvSpPr txBox="1"/>
          <p:nvPr>
            <p:ph idx="1" type="subTitle"/>
          </p:nvPr>
        </p:nvSpPr>
        <p:spPr>
          <a:xfrm>
            <a:off x="1082306" y="3333294"/>
            <a:ext cx="2400600" cy="98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9" name="Google Shape;129;p18"/>
          <p:cNvSpPr txBox="1"/>
          <p:nvPr>
            <p:ph idx="2" type="title"/>
          </p:nvPr>
        </p:nvSpPr>
        <p:spPr>
          <a:xfrm>
            <a:off x="5653500" y="2838793"/>
            <a:ext cx="24006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2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30" name="Google Shape;130;p18"/>
          <p:cNvSpPr txBox="1"/>
          <p:nvPr>
            <p:ph idx="3" type="subTitle"/>
          </p:nvPr>
        </p:nvSpPr>
        <p:spPr>
          <a:xfrm>
            <a:off x="5653500" y="3333294"/>
            <a:ext cx="2400600" cy="98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1" name="Google Shape;131;p18"/>
          <p:cNvSpPr txBox="1"/>
          <p:nvPr>
            <p:ph idx="4" type="title"/>
          </p:nvPr>
        </p:nvSpPr>
        <p:spPr>
          <a:xfrm>
            <a:off x="596975" y="655216"/>
            <a:ext cx="79500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p:txBody>
      </p:sp>
      <p:sp>
        <p:nvSpPr>
          <p:cNvPr id="132" name="Google Shape;132;p18"/>
          <p:cNvSpPr/>
          <p:nvPr/>
        </p:nvSpPr>
        <p:spPr>
          <a:xfrm>
            <a:off x="0" y="4772325"/>
            <a:ext cx="9144000" cy="3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8"/>
          <p:cNvSpPr/>
          <p:nvPr/>
        </p:nvSpPr>
        <p:spPr>
          <a:xfrm flipH="1">
            <a:off x="8433163" y="0"/>
            <a:ext cx="707700" cy="367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p:nvPr/>
        </p:nvSpPr>
        <p:spPr>
          <a:xfrm flipH="1">
            <a:off x="3088" y="0"/>
            <a:ext cx="707700" cy="724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
  <p:cSld name="SECTION_TITLE_AND_DESCRIPTION_1_1_3">
    <p:spTree>
      <p:nvGrpSpPr>
        <p:cNvPr id="135" name="Shape 135"/>
        <p:cNvGrpSpPr/>
        <p:nvPr/>
      </p:nvGrpSpPr>
      <p:grpSpPr>
        <a:xfrm>
          <a:off x="0" y="0"/>
          <a:ext cx="0" cy="0"/>
          <a:chOff x="0" y="0"/>
          <a:chExt cx="0" cy="0"/>
        </a:xfrm>
      </p:grpSpPr>
      <p:sp>
        <p:nvSpPr>
          <p:cNvPr id="136" name="Google Shape;136;p19"/>
          <p:cNvSpPr txBox="1"/>
          <p:nvPr>
            <p:ph type="title"/>
          </p:nvPr>
        </p:nvSpPr>
        <p:spPr>
          <a:xfrm>
            <a:off x="923550" y="2104063"/>
            <a:ext cx="2190900" cy="447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None/>
              <a:defRPr sz="2000">
                <a:solidFill>
                  <a:schemeClr val="dk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7" name="Google Shape;137;p19"/>
          <p:cNvSpPr txBox="1"/>
          <p:nvPr>
            <p:ph idx="1" type="subTitle"/>
          </p:nvPr>
        </p:nvSpPr>
        <p:spPr>
          <a:xfrm>
            <a:off x="923550" y="2475136"/>
            <a:ext cx="2190900" cy="56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8" name="Google Shape;138;p19"/>
          <p:cNvSpPr txBox="1"/>
          <p:nvPr>
            <p:ph idx="2" type="title"/>
          </p:nvPr>
        </p:nvSpPr>
        <p:spPr>
          <a:xfrm>
            <a:off x="923550" y="3506341"/>
            <a:ext cx="2190900" cy="447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None/>
              <a:defRPr sz="2000">
                <a:solidFill>
                  <a:schemeClr val="dk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9" name="Google Shape;139;p19"/>
          <p:cNvSpPr txBox="1"/>
          <p:nvPr>
            <p:ph idx="3" type="subTitle"/>
          </p:nvPr>
        </p:nvSpPr>
        <p:spPr>
          <a:xfrm>
            <a:off x="923550" y="3877413"/>
            <a:ext cx="2190900" cy="56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0" name="Google Shape;140;p19"/>
          <p:cNvSpPr txBox="1"/>
          <p:nvPr>
            <p:ph idx="4" type="title"/>
          </p:nvPr>
        </p:nvSpPr>
        <p:spPr>
          <a:xfrm>
            <a:off x="6029625" y="2104063"/>
            <a:ext cx="2190900" cy="447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2000">
                <a:solidFill>
                  <a:schemeClr val="dk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1" name="Google Shape;141;p19"/>
          <p:cNvSpPr txBox="1"/>
          <p:nvPr>
            <p:ph idx="5" type="subTitle"/>
          </p:nvPr>
        </p:nvSpPr>
        <p:spPr>
          <a:xfrm>
            <a:off x="6029625" y="2475137"/>
            <a:ext cx="21909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2" name="Google Shape;142;p19"/>
          <p:cNvSpPr txBox="1"/>
          <p:nvPr>
            <p:ph idx="6" type="title"/>
          </p:nvPr>
        </p:nvSpPr>
        <p:spPr>
          <a:xfrm>
            <a:off x="6029625" y="3506343"/>
            <a:ext cx="2190900" cy="447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2000">
                <a:solidFill>
                  <a:schemeClr val="dk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3" name="Google Shape;143;p19"/>
          <p:cNvSpPr txBox="1"/>
          <p:nvPr>
            <p:ph idx="7" type="subTitle"/>
          </p:nvPr>
        </p:nvSpPr>
        <p:spPr>
          <a:xfrm>
            <a:off x="6029625" y="3877414"/>
            <a:ext cx="21909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4" name="Google Shape;144;p19"/>
          <p:cNvSpPr txBox="1"/>
          <p:nvPr>
            <p:ph idx="8" type="title"/>
          </p:nvPr>
        </p:nvSpPr>
        <p:spPr>
          <a:xfrm>
            <a:off x="596975" y="655216"/>
            <a:ext cx="79500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p:txBody>
      </p:sp>
      <p:sp>
        <p:nvSpPr>
          <p:cNvPr id="145" name="Google Shape;145;p19"/>
          <p:cNvSpPr/>
          <p:nvPr/>
        </p:nvSpPr>
        <p:spPr>
          <a:xfrm>
            <a:off x="5575" y="-5125"/>
            <a:ext cx="707700" cy="145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9"/>
          <p:cNvSpPr/>
          <p:nvPr/>
        </p:nvSpPr>
        <p:spPr>
          <a:xfrm>
            <a:off x="8435675" y="719350"/>
            <a:ext cx="707700" cy="145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9"/>
          <p:cNvSpPr/>
          <p:nvPr/>
        </p:nvSpPr>
        <p:spPr>
          <a:xfrm>
            <a:off x="5575" y="4783500"/>
            <a:ext cx="707700" cy="360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1">
  <p:cSld name="SECTION_TITLE_AND_DESCRIPTION_1_1_4">
    <p:spTree>
      <p:nvGrpSpPr>
        <p:cNvPr id="148" name="Shape 148"/>
        <p:cNvGrpSpPr/>
        <p:nvPr/>
      </p:nvGrpSpPr>
      <p:grpSpPr>
        <a:xfrm>
          <a:off x="0" y="0"/>
          <a:ext cx="0" cy="0"/>
          <a:chOff x="0" y="0"/>
          <a:chExt cx="0" cy="0"/>
        </a:xfrm>
      </p:grpSpPr>
      <p:sp>
        <p:nvSpPr>
          <p:cNvPr id="149" name="Google Shape;149;p20"/>
          <p:cNvSpPr/>
          <p:nvPr/>
        </p:nvSpPr>
        <p:spPr>
          <a:xfrm>
            <a:off x="0" y="4776850"/>
            <a:ext cx="9144000" cy="362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0"/>
          <p:cNvSpPr txBox="1"/>
          <p:nvPr>
            <p:ph type="title"/>
          </p:nvPr>
        </p:nvSpPr>
        <p:spPr>
          <a:xfrm>
            <a:off x="596975" y="655216"/>
            <a:ext cx="79500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p:nvPr/>
        </p:nvSpPr>
        <p:spPr>
          <a:xfrm>
            <a:off x="4573925" y="350"/>
            <a:ext cx="45702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4836250" y="2931900"/>
            <a:ext cx="4035300" cy="6621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chemeClr val="lt1"/>
              </a:buClr>
              <a:buSzPts val="3200"/>
              <a:buNone/>
              <a:defRPr sz="4300">
                <a:solidFill>
                  <a:schemeClr val="lt1"/>
                </a:solidFill>
              </a:defRPr>
            </a:lvl1pPr>
            <a:lvl2pPr lvl="1" algn="ctr">
              <a:lnSpc>
                <a:spcPct val="80000"/>
              </a:lnSpc>
              <a:spcBef>
                <a:spcPts val="0"/>
              </a:spcBef>
              <a:spcAft>
                <a:spcPts val="0"/>
              </a:spcAft>
              <a:buSzPts val="3600"/>
              <a:buNone/>
              <a:defRPr sz="3600"/>
            </a:lvl2pPr>
            <a:lvl3pPr lvl="2" algn="ctr">
              <a:lnSpc>
                <a:spcPct val="80000"/>
              </a:lnSpc>
              <a:spcBef>
                <a:spcPts val="0"/>
              </a:spcBef>
              <a:spcAft>
                <a:spcPts val="0"/>
              </a:spcAft>
              <a:buSzPts val="3600"/>
              <a:buNone/>
              <a:defRPr sz="3600"/>
            </a:lvl3pPr>
            <a:lvl4pPr lvl="3" algn="ctr">
              <a:lnSpc>
                <a:spcPct val="80000"/>
              </a:lnSpc>
              <a:spcBef>
                <a:spcPts val="0"/>
              </a:spcBef>
              <a:spcAft>
                <a:spcPts val="0"/>
              </a:spcAft>
              <a:buSzPts val="3600"/>
              <a:buNone/>
              <a:defRPr sz="3600"/>
            </a:lvl4pPr>
            <a:lvl5pPr lvl="4" algn="ctr">
              <a:lnSpc>
                <a:spcPct val="80000"/>
              </a:lnSpc>
              <a:spcBef>
                <a:spcPts val="0"/>
              </a:spcBef>
              <a:spcAft>
                <a:spcPts val="0"/>
              </a:spcAft>
              <a:buSzPts val="3600"/>
              <a:buNone/>
              <a:defRPr sz="3600"/>
            </a:lvl5pPr>
            <a:lvl6pPr lvl="5" algn="ctr">
              <a:lnSpc>
                <a:spcPct val="80000"/>
              </a:lnSpc>
              <a:spcBef>
                <a:spcPts val="0"/>
              </a:spcBef>
              <a:spcAft>
                <a:spcPts val="0"/>
              </a:spcAft>
              <a:buSzPts val="3600"/>
              <a:buNone/>
              <a:defRPr sz="3600"/>
            </a:lvl6pPr>
            <a:lvl7pPr lvl="6" algn="ctr">
              <a:lnSpc>
                <a:spcPct val="80000"/>
              </a:lnSpc>
              <a:spcBef>
                <a:spcPts val="0"/>
              </a:spcBef>
              <a:spcAft>
                <a:spcPts val="0"/>
              </a:spcAft>
              <a:buSzPts val="3600"/>
              <a:buNone/>
              <a:defRPr sz="3600"/>
            </a:lvl7pPr>
            <a:lvl8pPr lvl="7" algn="ctr">
              <a:lnSpc>
                <a:spcPct val="80000"/>
              </a:lnSpc>
              <a:spcBef>
                <a:spcPts val="0"/>
              </a:spcBef>
              <a:spcAft>
                <a:spcPts val="0"/>
              </a:spcAft>
              <a:buSzPts val="3600"/>
              <a:buNone/>
              <a:defRPr sz="3600"/>
            </a:lvl8pPr>
            <a:lvl9pPr lvl="8" algn="ctr">
              <a:lnSpc>
                <a:spcPct val="80000"/>
              </a:lnSpc>
              <a:spcBef>
                <a:spcPts val="0"/>
              </a:spcBef>
              <a:spcAft>
                <a:spcPts val="0"/>
              </a:spcAft>
              <a:buSzPts val="3600"/>
              <a:buNone/>
              <a:defRPr sz="3600"/>
            </a:lvl9pPr>
          </a:lstStyle>
          <a:p/>
        </p:txBody>
      </p:sp>
      <p:sp>
        <p:nvSpPr>
          <p:cNvPr id="20" name="Google Shape;20;p3"/>
          <p:cNvSpPr txBox="1"/>
          <p:nvPr>
            <p:ph hasCustomPrompt="1" idx="2" type="title"/>
          </p:nvPr>
        </p:nvSpPr>
        <p:spPr>
          <a:xfrm>
            <a:off x="5786125" y="956698"/>
            <a:ext cx="2135400" cy="197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12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1" name="Google Shape;21;p3"/>
          <p:cNvSpPr txBox="1"/>
          <p:nvPr>
            <p:ph idx="1" type="subTitle"/>
          </p:nvPr>
        </p:nvSpPr>
        <p:spPr>
          <a:xfrm>
            <a:off x="5277425" y="3594000"/>
            <a:ext cx="3152700" cy="59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2" name="Google Shape;22;p3"/>
          <p:cNvSpPr/>
          <p:nvPr/>
        </p:nvSpPr>
        <p:spPr>
          <a:xfrm>
            <a:off x="-10850" y="-5125"/>
            <a:ext cx="724200" cy="724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6853800" y="4776850"/>
            <a:ext cx="2300400" cy="363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10850" y="4776850"/>
            <a:ext cx="724200" cy="363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SECTION_TITLE_AND_DESCRIPTION_1_1_4_2">
    <p:spTree>
      <p:nvGrpSpPr>
        <p:cNvPr id="151" name="Shape 151"/>
        <p:cNvGrpSpPr/>
        <p:nvPr/>
      </p:nvGrpSpPr>
      <p:grpSpPr>
        <a:xfrm>
          <a:off x="0" y="0"/>
          <a:ext cx="0" cy="0"/>
          <a:chOff x="0" y="0"/>
          <a:chExt cx="0" cy="0"/>
        </a:xfrm>
      </p:grpSpPr>
      <p:sp>
        <p:nvSpPr>
          <p:cNvPr id="152" name="Google Shape;152;p21"/>
          <p:cNvSpPr/>
          <p:nvPr/>
        </p:nvSpPr>
        <p:spPr>
          <a:xfrm>
            <a:off x="0" y="719350"/>
            <a:ext cx="713100" cy="4419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1"/>
          <p:cNvSpPr/>
          <p:nvPr/>
        </p:nvSpPr>
        <p:spPr>
          <a:xfrm>
            <a:off x="8430775" y="2571750"/>
            <a:ext cx="713100" cy="256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1"/>
          <p:cNvSpPr/>
          <p:nvPr/>
        </p:nvSpPr>
        <p:spPr>
          <a:xfrm>
            <a:off x="8430775" y="-1600"/>
            <a:ext cx="713100" cy="720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1"/>
          <p:cNvSpPr txBox="1"/>
          <p:nvPr>
            <p:ph type="title"/>
          </p:nvPr>
        </p:nvSpPr>
        <p:spPr>
          <a:xfrm>
            <a:off x="596975" y="655216"/>
            <a:ext cx="79500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SECTION_TITLE_AND_DESCRIPTION_1_2">
    <p:spTree>
      <p:nvGrpSpPr>
        <p:cNvPr id="156" name="Shape 156"/>
        <p:cNvGrpSpPr/>
        <p:nvPr/>
      </p:nvGrpSpPr>
      <p:grpSpPr>
        <a:xfrm>
          <a:off x="0" y="0"/>
          <a:ext cx="0" cy="0"/>
          <a:chOff x="0" y="0"/>
          <a:chExt cx="0" cy="0"/>
        </a:xfrm>
      </p:grpSpPr>
      <p:sp>
        <p:nvSpPr>
          <p:cNvPr id="157" name="Google Shape;157;p22"/>
          <p:cNvSpPr/>
          <p:nvPr/>
        </p:nvSpPr>
        <p:spPr>
          <a:xfrm>
            <a:off x="5300" y="2162570"/>
            <a:ext cx="9133500" cy="447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2"/>
          <p:cNvSpPr/>
          <p:nvPr/>
        </p:nvSpPr>
        <p:spPr>
          <a:xfrm>
            <a:off x="5300" y="3502195"/>
            <a:ext cx="9133500" cy="447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p:nvPr/>
        </p:nvSpPr>
        <p:spPr>
          <a:xfrm>
            <a:off x="5300" y="0"/>
            <a:ext cx="9133500" cy="175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2"/>
          <p:cNvSpPr txBox="1"/>
          <p:nvPr>
            <p:ph type="title"/>
          </p:nvPr>
        </p:nvSpPr>
        <p:spPr>
          <a:xfrm>
            <a:off x="986300" y="2162570"/>
            <a:ext cx="2055300" cy="44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61" name="Google Shape;161;p22"/>
          <p:cNvSpPr txBox="1"/>
          <p:nvPr>
            <p:ph idx="1" type="subTitle"/>
          </p:nvPr>
        </p:nvSpPr>
        <p:spPr>
          <a:xfrm>
            <a:off x="813650" y="2609843"/>
            <a:ext cx="2400600" cy="62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2" name="Google Shape;162;p22"/>
          <p:cNvSpPr txBox="1"/>
          <p:nvPr>
            <p:ph idx="2" type="title"/>
          </p:nvPr>
        </p:nvSpPr>
        <p:spPr>
          <a:xfrm>
            <a:off x="3544350" y="2162570"/>
            <a:ext cx="2055300" cy="44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63" name="Google Shape;163;p22"/>
          <p:cNvSpPr txBox="1"/>
          <p:nvPr>
            <p:ph idx="3" type="subTitle"/>
          </p:nvPr>
        </p:nvSpPr>
        <p:spPr>
          <a:xfrm>
            <a:off x="3371700" y="2609843"/>
            <a:ext cx="2400600" cy="62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4" name="Google Shape;164;p22"/>
          <p:cNvSpPr txBox="1"/>
          <p:nvPr>
            <p:ph idx="4" type="title"/>
          </p:nvPr>
        </p:nvSpPr>
        <p:spPr>
          <a:xfrm>
            <a:off x="6102400" y="2162570"/>
            <a:ext cx="2055300" cy="44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65" name="Google Shape;165;p22"/>
          <p:cNvSpPr txBox="1"/>
          <p:nvPr>
            <p:ph idx="5" type="subTitle"/>
          </p:nvPr>
        </p:nvSpPr>
        <p:spPr>
          <a:xfrm>
            <a:off x="5929750" y="2609843"/>
            <a:ext cx="2400600" cy="62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6" name="Google Shape;166;p22"/>
          <p:cNvSpPr txBox="1"/>
          <p:nvPr>
            <p:ph idx="6" type="title"/>
          </p:nvPr>
        </p:nvSpPr>
        <p:spPr>
          <a:xfrm>
            <a:off x="986300" y="3502195"/>
            <a:ext cx="2055300" cy="44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67" name="Google Shape;167;p22"/>
          <p:cNvSpPr txBox="1"/>
          <p:nvPr>
            <p:ph idx="7" type="subTitle"/>
          </p:nvPr>
        </p:nvSpPr>
        <p:spPr>
          <a:xfrm>
            <a:off x="813650" y="3949481"/>
            <a:ext cx="2400600" cy="62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8" name="Google Shape;168;p22"/>
          <p:cNvSpPr txBox="1"/>
          <p:nvPr>
            <p:ph idx="8" type="title"/>
          </p:nvPr>
        </p:nvSpPr>
        <p:spPr>
          <a:xfrm>
            <a:off x="3544350" y="3502195"/>
            <a:ext cx="2055300" cy="44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69" name="Google Shape;169;p22"/>
          <p:cNvSpPr txBox="1"/>
          <p:nvPr>
            <p:ph idx="9" type="subTitle"/>
          </p:nvPr>
        </p:nvSpPr>
        <p:spPr>
          <a:xfrm>
            <a:off x="3371700" y="3949481"/>
            <a:ext cx="2400600" cy="62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0" name="Google Shape;170;p22"/>
          <p:cNvSpPr txBox="1"/>
          <p:nvPr>
            <p:ph idx="13" type="title"/>
          </p:nvPr>
        </p:nvSpPr>
        <p:spPr>
          <a:xfrm>
            <a:off x="6102400" y="3502195"/>
            <a:ext cx="2055300" cy="44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71" name="Google Shape;171;p22"/>
          <p:cNvSpPr txBox="1"/>
          <p:nvPr>
            <p:ph idx="14" type="subTitle"/>
          </p:nvPr>
        </p:nvSpPr>
        <p:spPr>
          <a:xfrm>
            <a:off x="5929750" y="3949481"/>
            <a:ext cx="2400600" cy="62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2" name="Google Shape;172;p22"/>
          <p:cNvSpPr txBox="1"/>
          <p:nvPr>
            <p:ph idx="15" type="title"/>
          </p:nvPr>
        </p:nvSpPr>
        <p:spPr>
          <a:xfrm>
            <a:off x="596975" y="655216"/>
            <a:ext cx="79500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p:txBody>
      </p:sp>
      <p:sp>
        <p:nvSpPr>
          <p:cNvPr id="173" name="Google Shape;173;p22"/>
          <p:cNvSpPr/>
          <p:nvPr/>
        </p:nvSpPr>
        <p:spPr>
          <a:xfrm>
            <a:off x="7926175" y="0"/>
            <a:ext cx="1217700" cy="362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2"/>
          <p:cNvSpPr/>
          <p:nvPr/>
        </p:nvSpPr>
        <p:spPr>
          <a:xfrm>
            <a:off x="0" y="1028700"/>
            <a:ext cx="713100" cy="362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TITLE_1">
    <p:spTree>
      <p:nvGrpSpPr>
        <p:cNvPr id="175" name="Shape 175"/>
        <p:cNvGrpSpPr/>
        <p:nvPr/>
      </p:nvGrpSpPr>
      <p:grpSpPr>
        <a:xfrm>
          <a:off x="0" y="0"/>
          <a:ext cx="0" cy="0"/>
          <a:chOff x="0" y="0"/>
          <a:chExt cx="0" cy="0"/>
        </a:xfrm>
      </p:grpSpPr>
      <p:sp>
        <p:nvSpPr>
          <p:cNvPr id="176" name="Google Shape;176;p23"/>
          <p:cNvSpPr/>
          <p:nvPr/>
        </p:nvSpPr>
        <p:spPr>
          <a:xfrm>
            <a:off x="0" y="0"/>
            <a:ext cx="38874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3"/>
          <p:cNvSpPr txBox="1"/>
          <p:nvPr>
            <p:ph type="ctrTitle"/>
          </p:nvPr>
        </p:nvSpPr>
        <p:spPr>
          <a:xfrm>
            <a:off x="592425" y="594400"/>
            <a:ext cx="2691300" cy="13938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5200"/>
              <a:buFont typeface="Work Sans Regular"/>
              <a:buNone/>
              <a:defRPr sz="5000"/>
            </a:lvl1pPr>
            <a:lvl2pPr lvl="1" rtl="0">
              <a:lnSpc>
                <a:spcPct val="90000"/>
              </a:lnSpc>
              <a:spcBef>
                <a:spcPts val="0"/>
              </a:spcBef>
              <a:spcAft>
                <a:spcPts val="0"/>
              </a:spcAft>
              <a:buSzPts val="5200"/>
              <a:buNone/>
              <a:defRPr sz="5200"/>
            </a:lvl2pPr>
            <a:lvl3pPr lvl="2" rtl="0">
              <a:lnSpc>
                <a:spcPct val="90000"/>
              </a:lnSpc>
              <a:spcBef>
                <a:spcPts val="0"/>
              </a:spcBef>
              <a:spcAft>
                <a:spcPts val="0"/>
              </a:spcAft>
              <a:buSzPts val="5200"/>
              <a:buNone/>
              <a:defRPr sz="5200"/>
            </a:lvl3pPr>
            <a:lvl4pPr lvl="3" rtl="0">
              <a:lnSpc>
                <a:spcPct val="90000"/>
              </a:lnSpc>
              <a:spcBef>
                <a:spcPts val="0"/>
              </a:spcBef>
              <a:spcAft>
                <a:spcPts val="0"/>
              </a:spcAft>
              <a:buSzPts val="5200"/>
              <a:buNone/>
              <a:defRPr sz="5200"/>
            </a:lvl4pPr>
            <a:lvl5pPr lvl="4" rtl="0">
              <a:lnSpc>
                <a:spcPct val="90000"/>
              </a:lnSpc>
              <a:spcBef>
                <a:spcPts val="0"/>
              </a:spcBef>
              <a:spcAft>
                <a:spcPts val="0"/>
              </a:spcAft>
              <a:buSzPts val="5200"/>
              <a:buNone/>
              <a:defRPr sz="5200"/>
            </a:lvl5pPr>
            <a:lvl6pPr lvl="5" rtl="0">
              <a:lnSpc>
                <a:spcPct val="90000"/>
              </a:lnSpc>
              <a:spcBef>
                <a:spcPts val="0"/>
              </a:spcBef>
              <a:spcAft>
                <a:spcPts val="0"/>
              </a:spcAft>
              <a:buSzPts val="5200"/>
              <a:buNone/>
              <a:defRPr sz="5200"/>
            </a:lvl6pPr>
            <a:lvl7pPr lvl="6" rtl="0">
              <a:lnSpc>
                <a:spcPct val="90000"/>
              </a:lnSpc>
              <a:spcBef>
                <a:spcPts val="0"/>
              </a:spcBef>
              <a:spcAft>
                <a:spcPts val="0"/>
              </a:spcAft>
              <a:buSzPts val="5200"/>
              <a:buNone/>
              <a:defRPr sz="5200"/>
            </a:lvl7pPr>
            <a:lvl8pPr lvl="7" rtl="0">
              <a:lnSpc>
                <a:spcPct val="90000"/>
              </a:lnSpc>
              <a:spcBef>
                <a:spcPts val="0"/>
              </a:spcBef>
              <a:spcAft>
                <a:spcPts val="0"/>
              </a:spcAft>
              <a:buSzPts val="5200"/>
              <a:buNone/>
              <a:defRPr sz="5200"/>
            </a:lvl8pPr>
            <a:lvl9pPr lvl="8" rtl="0">
              <a:lnSpc>
                <a:spcPct val="90000"/>
              </a:lnSpc>
              <a:spcBef>
                <a:spcPts val="0"/>
              </a:spcBef>
              <a:spcAft>
                <a:spcPts val="0"/>
              </a:spcAft>
              <a:buSzPts val="5200"/>
              <a:buNone/>
              <a:defRPr sz="5200"/>
            </a:lvl9pPr>
          </a:lstStyle>
          <a:p/>
        </p:txBody>
      </p:sp>
      <p:sp>
        <p:nvSpPr>
          <p:cNvPr id="178" name="Google Shape;178;p23"/>
          <p:cNvSpPr txBox="1"/>
          <p:nvPr>
            <p:ph idx="1" type="subTitle"/>
          </p:nvPr>
        </p:nvSpPr>
        <p:spPr>
          <a:xfrm>
            <a:off x="592423" y="1908225"/>
            <a:ext cx="2691300" cy="102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
        <p:nvSpPr>
          <p:cNvPr id="179" name="Google Shape;179;p23"/>
          <p:cNvSpPr txBox="1"/>
          <p:nvPr/>
        </p:nvSpPr>
        <p:spPr>
          <a:xfrm>
            <a:off x="602175" y="3532850"/>
            <a:ext cx="2691300" cy="667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900">
                <a:solidFill>
                  <a:schemeClr val="dk1"/>
                </a:solidFill>
                <a:latin typeface="Montserrat"/>
                <a:ea typeface="Montserrat"/>
                <a:cs typeface="Montserrat"/>
                <a:sym typeface="Montserrat"/>
              </a:rPr>
              <a:t>CREDITS: This presentation template was created by </a:t>
            </a:r>
            <a:r>
              <a:rPr b="1" lang="en" sz="900">
                <a:solidFill>
                  <a:schemeClr val="dk1"/>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900">
                <a:solidFill>
                  <a:schemeClr val="dk1"/>
                </a:solidFill>
                <a:latin typeface="Montserrat"/>
                <a:ea typeface="Montserrat"/>
                <a:cs typeface="Montserrat"/>
                <a:sym typeface="Montserrat"/>
              </a:rPr>
              <a:t>, including icons by </a:t>
            </a:r>
            <a:r>
              <a:rPr b="1" lang="en" sz="900">
                <a:solidFill>
                  <a:schemeClr val="dk1"/>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900">
                <a:solidFill>
                  <a:schemeClr val="dk1"/>
                </a:solidFill>
                <a:latin typeface="Montserrat"/>
                <a:ea typeface="Montserrat"/>
                <a:cs typeface="Montserrat"/>
                <a:sym typeface="Montserrat"/>
              </a:rPr>
              <a:t>, infographics &amp; images by </a:t>
            </a:r>
            <a:r>
              <a:rPr b="1" lang="en" sz="900">
                <a:solidFill>
                  <a:schemeClr val="dk1"/>
                </a:solidFill>
                <a:uFill>
                  <a:noFill/>
                </a:uFill>
                <a:latin typeface="Montserrat"/>
                <a:ea typeface="Montserrat"/>
                <a:cs typeface="Montserrat"/>
                <a:sym typeface="Montserrat"/>
                <a:hlinkClick r:id="rId4">
                  <a:extLst>
                    <a:ext uri="{A12FA001-AC4F-418D-AE19-62706E023703}">
                      <ahyp:hlinkClr val="tx"/>
                    </a:ext>
                  </a:extLst>
                </a:hlinkClick>
              </a:rPr>
              <a:t>Freepik</a:t>
            </a:r>
            <a:r>
              <a:rPr lang="en" sz="900">
                <a:solidFill>
                  <a:schemeClr val="dk1"/>
                </a:solidFill>
                <a:latin typeface="Montserrat"/>
                <a:ea typeface="Montserrat"/>
                <a:cs typeface="Montserrat"/>
                <a:sym typeface="Montserrat"/>
              </a:rPr>
              <a:t> and illustrations by </a:t>
            </a:r>
            <a:r>
              <a:rPr b="1" lang="en" sz="900">
                <a:solidFill>
                  <a:schemeClr val="dk1"/>
                </a:solidFill>
                <a:uFill>
                  <a:noFill/>
                </a:uFill>
                <a:latin typeface="Montserrat"/>
                <a:ea typeface="Montserrat"/>
                <a:cs typeface="Montserrat"/>
                <a:sym typeface="Montserrat"/>
                <a:hlinkClick r:id="rId5">
                  <a:extLst>
                    <a:ext uri="{A12FA001-AC4F-418D-AE19-62706E023703}">
                      <ahyp:hlinkClr val="tx"/>
                    </a:ext>
                  </a:extLst>
                </a:hlinkClick>
              </a:rPr>
              <a:t>Stories</a:t>
            </a:r>
            <a:endParaRPr sz="900">
              <a:solidFill>
                <a:schemeClr val="dk1"/>
              </a:solidFill>
              <a:latin typeface="Montserrat"/>
              <a:ea typeface="Montserrat"/>
              <a:cs typeface="Montserrat"/>
              <a:sym typeface="Montserrat"/>
            </a:endParaRPr>
          </a:p>
          <a:p>
            <a:pPr indent="0" lvl="0" marL="0" rtl="0" algn="ctr">
              <a:lnSpc>
                <a:spcPct val="100000"/>
              </a:lnSpc>
              <a:spcBef>
                <a:spcPts val="300"/>
              </a:spcBef>
              <a:spcAft>
                <a:spcPts val="0"/>
              </a:spcAft>
              <a:buNone/>
            </a:pPr>
            <a:r>
              <a:rPr lang="en" sz="850">
                <a:solidFill>
                  <a:schemeClr val="dk1"/>
                </a:solidFill>
                <a:latin typeface="Montserrat"/>
                <a:ea typeface="Montserrat"/>
                <a:cs typeface="Montserrat"/>
                <a:sym typeface="Montserrat"/>
              </a:rPr>
              <a:t>. </a:t>
            </a:r>
            <a:endParaRPr sz="850">
              <a:solidFill>
                <a:schemeClr val="dk1"/>
              </a:solidFill>
              <a:latin typeface="Montserrat"/>
              <a:ea typeface="Montserrat"/>
              <a:cs typeface="Montserrat"/>
              <a:sym typeface="Montserrat"/>
            </a:endParaRPr>
          </a:p>
          <a:p>
            <a:pPr indent="0" lvl="0" marL="0" rtl="0" algn="ctr">
              <a:lnSpc>
                <a:spcPct val="115000"/>
              </a:lnSpc>
              <a:spcBef>
                <a:spcPts val="300"/>
              </a:spcBef>
              <a:spcAft>
                <a:spcPts val="0"/>
              </a:spcAft>
              <a:buNone/>
            </a:pPr>
            <a:r>
              <a:t/>
            </a:r>
            <a:endParaRPr sz="9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sz="900">
              <a:solidFill>
                <a:schemeClr val="dk1"/>
              </a:solidFill>
              <a:latin typeface="Montserrat"/>
              <a:ea typeface="Montserrat"/>
              <a:cs typeface="Montserrat"/>
              <a:sym typeface="Montserrat"/>
            </a:endParaRPr>
          </a:p>
        </p:txBody>
      </p:sp>
      <p:grpSp>
        <p:nvGrpSpPr>
          <p:cNvPr id="180" name="Google Shape;180;p23"/>
          <p:cNvGrpSpPr/>
          <p:nvPr/>
        </p:nvGrpSpPr>
        <p:grpSpPr>
          <a:xfrm>
            <a:off x="0" y="0"/>
            <a:ext cx="9143975" cy="5143500"/>
            <a:chOff x="0" y="0"/>
            <a:chExt cx="9143975" cy="5143500"/>
          </a:xfrm>
        </p:grpSpPr>
        <p:sp>
          <p:nvSpPr>
            <p:cNvPr id="181" name="Google Shape;181;p23"/>
            <p:cNvSpPr/>
            <p:nvPr/>
          </p:nvSpPr>
          <p:spPr>
            <a:xfrm>
              <a:off x="3538075" y="0"/>
              <a:ext cx="3315900" cy="71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3"/>
            <p:cNvSpPr/>
            <p:nvPr/>
          </p:nvSpPr>
          <p:spPr>
            <a:xfrm>
              <a:off x="8430775" y="0"/>
              <a:ext cx="713100" cy="356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3"/>
            <p:cNvSpPr/>
            <p:nvPr/>
          </p:nvSpPr>
          <p:spPr>
            <a:xfrm>
              <a:off x="0" y="4787100"/>
              <a:ext cx="713100" cy="356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3"/>
            <p:cNvSpPr/>
            <p:nvPr/>
          </p:nvSpPr>
          <p:spPr>
            <a:xfrm>
              <a:off x="7791875" y="4787100"/>
              <a:ext cx="1352100" cy="356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3"/>
            <p:cNvSpPr/>
            <p:nvPr/>
          </p:nvSpPr>
          <p:spPr>
            <a:xfrm>
              <a:off x="3887725" y="1075800"/>
              <a:ext cx="2293200" cy="356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txBox="1"/>
          <p:nvPr>
            <p:ph idx="1" type="body"/>
          </p:nvPr>
        </p:nvSpPr>
        <p:spPr>
          <a:xfrm>
            <a:off x="611275" y="1423030"/>
            <a:ext cx="7921500" cy="3161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accent2"/>
              </a:buClr>
              <a:buSzPts val="1400"/>
              <a:buFont typeface="Lato"/>
              <a:buChar char="●"/>
              <a:defRPr sz="1100"/>
            </a:lvl1pPr>
            <a:lvl2pPr indent="-317500" lvl="1" marL="914400">
              <a:spcBef>
                <a:spcPts val="1600"/>
              </a:spcBef>
              <a:spcAft>
                <a:spcPts val="0"/>
              </a:spcAft>
              <a:buClr>
                <a:srgbClr val="555555"/>
              </a:buClr>
              <a:buSzPts val="1400"/>
              <a:buFont typeface="Lato"/>
              <a:buChar char="○"/>
              <a:defRPr sz="1200"/>
            </a:lvl2pPr>
            <a:lvl3pPr indent="-317500" lvl="2" marL="1371600">
              <a:spcBef>
                <a:spcPts val="1600"/>
              </a:spcBef>
              <a:spcAft>
                <a:spcPts val="0"/>
              </a:spcAft>
              <a:buClr>
                <a:srgbClr val="555555"/>
              </a:buClr>
              <a:buSzPts val="1400"/>
              <a:buFont typeface="Lato"/>
              <a:buChar char="■"/>
              <a:defRPr sz="1200"/>
            </a:lvl3pPr>
            <a:lvl4pPr indent="-317500" lvl="3" marL="1828800">
              <a:spcBef>
                <a:spcPts val="1600"/>
              </a:spcBef>
              <a:spcAft>
                <a:spcPts val="0"/>
              </a:spcAft>
              <a:buClr>
                <a:srgbClr val="555555"/>
              </a:buClr>
              <a:buSzPts val="1400"/>
              <a:buFont typeface="Lato"/>
              <a:buChar char="●"/>
              <a:defRPr sz="1200"/>
            </a:lvl4pPr>
            <a:lvl5pPr indent="-317500" lvl="4" marL="2286000">
              <a:spcBef>
                <a:spcPts val="1600"/>
              </a:spcBef>
              <a:spcAft>
                <a:spcPts val="0"/>
              </a:spcAft>
              <a:buClr>
                <a:srgbClr val="555555"/>
              </a:buClr>
              <a:buSzPts val="1400"/>
              <a:buFont typeface="Lato"/>
              <a:buChar char="○"/>
              <a:defRPr sz="1200"/>
            </a:lvl5pPr>
            <a:lvl6pPr indent="-317500" lvl="5" marL="2743200">
              <a:spcBef>
                <a:spcPts val="1600"/>
              </a:spcBef>
              <a:spcAft>
                <a:spcPts val="0"/>
              </a:spcAft>
              <a:buClr>
                <a:srgbClr val="555555"/>
              </a:buClr>
              <a:buSzPts val="1400"/>
              <a:buFont typeface="Lato"/>
              <a:buChar char="■"/>
              <a:defRPr sz="1200"/>
            </a:lvl6pPr>
            <a:lvl7pPr indent="-317500" lvl="6" marL="3200400">
              <a:spcBef>
                <a:spcPts val="1600"/>
              </a:spcBef>
              <a:spcAft>
                <a:spcPts val="0"/>
              </a:spcAft>
              <a:buClr>
                <a:srgbClr val="555555"/>
              </a:buClr>
              <a:buSzPts val="1400"/>
              <a:buFont typeface="Lato"/>
              <a:buChar char="●"/>
              <a:defRPr sz="1200"/>
            </a:lvl7pPr>
            <a:lvl8pPr indent="-317500" lvl="7" marL="3657600">
              <a:spcBef>
                <a:spcPts val="1600"/>
              </a:spcBef>
              <a:spcAft>
                <a:spcPts val="0"/>
              </a:spcAft>
              <a:buClr>
                <a:srgbClr val="555555"/>
              </a:buClr>
              <a:buSzPts val="1400"/>
              <a:buFont typeface="Lato"/>
              <a:buChar char="○"/>
              <a:defRPr sz="1200"/>
            </a:lvl8pPr>
            <a:lvl9pPr indent="-317500" lvl="8" marL="4114800">
              <a:spcBef>
                <a:spcPts val="1600"/>
              </a:spcBef>
              <a:spcAft>
                <a:spcPts val="1600"/>
              </a:spcAft>
              <a:buClr>
                <a:srgbClr val="555555"/>
              </a:buClr>
              <a:buSzPts val="1400"/>
              <a:buFont typeface="Lato"/>
              <a:buChar char="■"/>
              <a:defRPr sz="1200"/>
            </a:lvl9pPr>
          </a:lstStyle>
          <a:p/>
        </p:txBody>
      </p:sp>
      <p:sp>
        <p:nvSpPr>
          <p:cNvPr id="27" name="Google Shape;27;p4"/>
          <p:cNvSpPr/>
          <p:nvPr/>
        </p:nvSpPr>
        <p:spPr>
          <a:xfrm>
            <a:off x="0" y="0"/>
            <a:ext cx="713100" cy="723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0" y="4807300"/>
            <a:ext cx="9144000" cy="353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txBox="1"/>
          <p:nvPr>
            <p:ph type="title"/>
          </p:nvPr>
        </p:nvSpPr>
        <p:spPr>
          <a:xfrm>
            <a:off x="596975" y="655216"/>
            <a:ext cx="79500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p:txBody>
      </p:sp>
      <p:sp>
        <p:nvSpPr>
          <p:cNvPr id="30" name="Google Shape;30;p4"/>
          <p:cNvSpPr/>
          <p:nvPr/>
        </p:nvSpPr>
        <p:spPr>
          <a:xfrm>
            <a:off x="8430900" y="719350"/>
            <a:ext cx="713100" cy="723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txBox="1"/>
          <p:nvPr>
            <p:ph idx="1" type="body"/>
          </p:nvPr>
        </p:nvSpPr>
        <p:spPr>
          <a:xfrm>
            <a:off x="606475" y="2293394"/>
            <a:ext cx="3365400" cy="23061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accent2"/>
              </a:buClr>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3" name="Google Shape;33;p5"/>
          <p:cNvSpPr txBox="1"/>
          <p:nvPr>
            <p:ph idx="2" type="body"/>
          </p:nvPr>
        </p:nvSpPr>
        <p:spPr>
          <a:xfrm>
            <a:off x="5172150" y="2007458"/>
            <a:ext cx="3365400" cy="2530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accent2"/>
              </a:buClr>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4" name="Google Shape;34;p5"/>
          <p:cNvSpPr txBox="1"/>
          <p:nvPr>
            <p:ph type="title"/>
          </p:nvPr>
        </p:nvSpPr>
        <p:spPr>
          <a:xfrm>
            <a:off x="596975" y="655216"/>
            <a:ext cx="79500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p:txBody>
      </p:sp>
      <p:sp>
        <p:nvSpPr>
          <p:cNvPr id="35" name="Google Shape;35;p5"/>
          <p:cNvSpPr/>
          <p:nvPr/>
        </p:nvSpPr>
        <p:spPr>
          <a:xfrm>
            <a:off x="0" y="0"/>
            <a:ext cx="713100" cy="356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a:off x="8430750" y="4419900"/>
            <a:ext cx="713100" cy="72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6"/>
          <p:cNvSpPr txBox="1"/>
          <p:nvPr>
            <p:ph type="title"/>
          </p:nvPr>
        </p:nvSpPr>
        <p:spPr>
          <a:xfrm>
            <a:off x="596975" y="655216"/>
            <a:ext cx="79500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p:txBody>
      </p:sp>
      <p:sp>
        <p:nvSpPr>
          <p:cNvPr id="39" name="Google Shape;39;p6"/>
          <p:cNvSpPr/>
          <p:nvPr/>
        </p:nvSpPr>
        <p:spPr>
          <a:xfrm>
            <a:off x="5575" y="4771375"/>
            <a:ext cx="9144000" cy="367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6"/>
          <p:cNvSpPr/>
          <p:nvPr/>
        </p:nvSpPr>
        <p:spPr>
          <a:xfrm>
            <a:off x="5575" y="-5125"/>
            <a:ext cx="707700" cy="367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p:nvPr/>
        </p:nvSpPr>
        <p:spPr>
          <a:xfrm>
            <a:off x="8435650" y="-5125"/>
            <a:ext cx="707700" cy="724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1"/>
        </a:solidFill>
      </p:bgPr>
    </p:bg>
    <p:spTree>
      <p:nvGrpSpPr>
        <p:cNvPr id="42" name="Shape 42"/>
        <p:cNvGrpSpPr/>
        <p:nvPr/>
      </p:nvGrpSpPr>
      <p:grpSpPr>
        <a:xfrm>
          <a:off x="0" y="0"/>
          <a:ext cx="0" cy="0"/>
          <a:chOff x="0" y="0"/>
          <a:chExt cx="0" cy="0"/>
        </a:xfrm>
      </p:grpSpPr>
      <p:sp>
        <p:nvSpPr>
          <p:cNvPr id="43" name="Google Shape;43;p7"/>
          <p:cNvSpPr/>
          <p:nvPr/>
        </p:nvSpPr>
        <p:spPr>
          <a:xfrm>
            <a:off x="6853800" y="0"/>
            <a:ext cx="2290200" cy="72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
          <p:cNvSpPr txBox="1"/>
          <p:nvPr>
            <p:ph type="title"/>
          </p:nvPr>
        </p:nvSpPr>
        <p:spPr>
          <a:xfrm>
            <a:off x="609947" y="564207"/>
            <a:ext cx="2460000" cy="11244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26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5" name="Google Shape;45;p7"/>
          <p:cNvSpPr txBox="1"/>
          <p:nvPr>
            <p:ph idx="1" type="subTitle"/>
          </p:nvPr>
        </p:nvSpPr>
        <p:spPr>
          <a:xfrm>
            <a:off x="609958" y="1659000"/>
            <a:ext cx="2290200" cy="182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
        <p:nvSpPr>
          <p:cNvPr id="46" name="Google Shape;46;p7"/>
          <p:cNvSpPr/>
          <p:nvPr/>
        </p:nvSpPr>
        <p:spPr>
          <a:xfrm>
            <a:off x="713225" y="4776850"/>
            <a:ext cx="6140700" cy="3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7"/>
          <p:cNvSpPr/>
          <p:nvPr/>
        </p:nvSpPr>
        <p:spPr>
          <a:xfrm>
            <a:off x="0" y="4050475"/>
            <a:ext cx="713100" cy="366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1"/>
        </a:solidFill>
      </p:bgPr>
    </p:bg>
    <p:spTree>
      <p:nvGrpSpPr>
        <p:cNvPr id="48" name="Shape 48"/>
        <p:cNvGrpSpPr/>
        <p:nvPr/>
      </p:nvGrpSpPr>
      <p:grpSpPr>
        <a:xfrm>
          <a:off x="0" y="0"/>
          <a:ext cx="0" cy="0"/>
          <a:chOff x="0" y="0"/>
          <a:chExt cx="0" cy="0"/>
        </a:xfrm>
      </p:grpSpPr>
      <p:sp>
        <p:nvSpPr>
          <p:cNvPr id="49" name="Google Shape;49;p8"/>
          <p:cNvSpPr txBox="1"/>
          <p:nvPr>
            <p:ph type="title"/>
          </p:nvPr>
        </p:nvSpPr>
        <p:spPr>
          <a:xfrm>
            <a:off x="5354250" y="533873"/>
            <a:ext cx="2999100" cy="2213100"/>
          </a:xfrm>
          <a:prstGeom prst="rect">
            <a:avLst/>
          </a:prstGeom>
        </p:spPr>
        <p:txBody>
          <a:bodyPr anchorCtr="0" anchor="b" bIns="91425" lIns="91425" spcFirstLastPara="1" rIns="91425" wrap="square" tIns="91425">
            <a:noAutofit/>
          </a:bodyPr>
          <a:lstStyle>
            <a:lvl1pPr lvl="0" algn="ctr">
              <a:lnSpc>
                <a:spcPct val="95000"/>
              </a:lnSpc>
              <a:spcBef>
                <a:spcPts val="0"/>
              </a:spcBef>
              <a:spcAft>
                <a:spcPts val="0"/>
              </a:spcAft>
              <a:buSzPts val="3000"/>
              <a:buNone/>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0" name="Google Shape;50;p8"/>
          <p:cNvSpPr/>
          <p:nvPr/>
        </p:nvSpPr>
        <p:spPr>
          <a:xfrm>
            <a:off x="0" y="0"/>
            <a:ext cx="713100" cy="723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8"/>
          <p:cNvSpPr/>
          <p:nvPr/>
        </p:nvSpPr>
        <p:spPr>
          <a:xfrm>
            <a:off x="6853800" y="3696300"/>
            <a:ext cx="2290200" cy="723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2" name="Shape 52"/>
        <p:cNvGrpSpPr/>
        <p:nvPr/>
      </p:nvGrpSpPr>
      <p:grpSpPr>
        <a:xfrm>
          <a:off x="0" y="0"/>
          <a:ext cx="0" cy="0"/>
          <a:chOff x="0" y="0"/>
          <a:chExt cx="0" cy="0"/>
        </a:xfrm>
      </p:grpSpPr>
      <p:sp>
        <p:nvSpPr>
          <p:cNvPr id="53" name="Google Shape;53;p9"/>
          <p:cNvSpPr txBox="1"/>
          <p:nvPr>
            <p:ph idx="1" type="body"/>
          </p:nvPr>
        </p:nvSpPr>
        <p:spPr>
          <a:xfrm>
            <a:off x="490000" y="1977597"/>
            <a:ext cx="2686500" cy="186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400"/>
            </a:lvl1pPr>
            <a:lvl2pPr indent="-317500" lvl="1" marL="914400" rtl="0">
              <a:spcBef>
                <a:spcPts val="10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54" name="Google Shape;54;p9"/>
          <p:cNvSpPr txBox="1"/>
          <p:nvPr>
            <p:ph type="title"/>
          </p:nvPr>
        </p:nvSpPr>
        <p:spPr>
          <a:xfrm>
            <a:off x="599000" y="553250"/>
            <a:ext cx="2733300" cy="11244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5" name="Google Shape;55;p9"/>
          <p:cNvSpPr/>
          <p:nvPr/>
        </p:nvSpPr>
        <p:spPr>
          <a:xfrm>
            <a:off x="11050" y="4424050"/>
            <a:ext cx="2279400" cy="719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9"/>
          <p:cNvSpPr/>
          <p:nvPr/>
        </p:nvSpPr>
        <p:spPr>
          <a:xfrm>
            <a:off x="8430775" y="4419900"/>
            <a:ext cx="713100" cy="71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7" name="Shape 57"/>
        <p:cNvGrpSpPr/>
        <p:nvPr/>
      </p:nvGrpSpPr>
      <p:grpSpPr>
        <a:xfrm>
          <a:off x="0" y="0"/>
          <a:ext cx="0" cy="0"/>
          <a:chOff x="0" y="0"/>
          <a:chExt cx="0" cy="0"/>
        </a:xfrm>
      </p:grpSpPr>
      <p:sp>
        <p:nvSpPr>
          <p:cNvPr id="58" name="Google Shape;58;p10"/>
          <p:cNvSpPr txBox="1"/>
          <p:nvPr>
            <p:ph type="title"/>
          </p:nvPr>
        </p:nvSpPr>
        <p:spPr>
          <a:xfrm>
            <a:off x="596975" y="655216"/>
            <a:ext cx="79500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p:txBody>
      </p:sp>
      <p:sp>
        <p:nvSpPr>
          <p:cNvPr id="59" name="Google Shape;59;p10"/>
          <p:cNvSpPr/>
          <p:nvPr/>
        </p:nvSpPr>
        <p:spPr>
          <a:xfrm>
            <a:off x="2290350" y="2212200"/>
            <a:ext cx="4563600" cy="719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0"/>
          <p:cNvSpPr/>
          <p:nvPr/>
        </p:nvSpPr>
        <p:spPr>
          <a:xfrm>
            <a:off x="-8425" y="2212200"/>
            <a:ext cx="721500" cy="719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0"/>
          <p:cNvSpPr/>
          <p:nvPr/>
        </p:nvSpPr>
        <p:spPr>
          <a:xfrm>
            <a:off x="8428075" y="2212200"/>
            <a:ext cx="721500" cy="719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500"/>
              <a:buFont typeface="Sarala"/>
              <a:buNone/>
              <a:defRPr b="1" sz="3500">
                <a:solidFill>
                  <a:schemeClr val="dk1"/>
                </a:solidFill>
                <a:latin typeface="Sarala"/>
                <a:ea typeface="Sarala"/>
                <a:cs typeface="Sarala"/>
                <a:sym typeface="Sarala"/>
              </a:defRPr>
            </a:lvl1pPr>
            <a:lvl2pPr lvl="1">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2pPr>
            <a:lvl3pPr lvl="2">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3pPr>
            <a:lvl4pPr lvl="3">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4pPr>
            <a:lvl5pPr lvl="4">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5pPr>
            <a:lvl6pPr lvl="5">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6pPr>
            <a:lvl7pPr lvl="6">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7pPr>
            <a:lvl8pPr lvl="7">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8pPr>
            <a:lvl9pPr lvl="8">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indent="-317500" lvl="1" marL="9144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indent="-317500" lvl="2" marL="13716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indent="-317500" lvl="3" marL="18288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indent="-317500" lvl="4" marL="22860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indent="-317500" lvl="5" marL="27432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indent="-317500" lvl="6" marL="32004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indent="-317500" lvl="7" marL="36576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indent="-317500" lvl="8" marL="4114800">
              <a:lnSpc>
                <a:spcPct val="100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9.gif"/><Relationship Id="rId4" Type="http://schemas.openxmlformats.org/officeDocument/2006/relationships/image" Target="../media/image4.png"/><Relationship Id="rId5" Type="http://schemas.openxmlformats.org/officeDocument/2006/relationships/hyperlink" Target="https://github.com/kevSweet/Startup-Analysi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s://github.com/kevSweet/Startup-Analysis" TargetMode="External"/><Relationship Id="rId4" Type="http://schemas.openxmlformats.org/officeDocument/2006/relationships/hyperlink" Target="https://www.entrepreneur.com/article/230011" TargetMode="External"/><Relationship Id="rId5" Type="http://schemas.openxmlformats.org/officeDocument/2006/relationships/hyperlink" Target="https://www.kaggle.com/arindam235/startup-investments-crunchbase" TargetMode="External"/><Relationship Id="rId6" Type="http://schemas.openxmlformats.org/officeDocument/2006/relationships/hyperlink" Target="https://cdn.advocacy.sba.gov/wp-content/uploads/2020/06/04144224/2020-Small-Business-Economic-Profile-US.pdf" TargetMode="External"/><Relationship Id="rId7" Type="http://schemas.openxmlformats.org/officeDocument/2006/relationships/hyperlink" Target="https://www.fundera.com/resources/startup-funding-statistic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4"/>
          <p:cNvSpPr/>
          <p:nvPr/>
        </p:nvSpPr>
        <p:spPr>
          <a:xfrm>
            <a:off x="125" y="4063975"/>
            <a:ext cx="2175600" cy="723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4"/>
          <p:cNvSpPr txBox="1"/>
          <p:nvPr>
            <p:ph type="ctrTitle"/>
          </p:nvPr>
        </p:nvSpPr>
        <p:spPr>
          <a:xfrm>
            <a:off x="125" y="0"/>
            <a:ext cx="4586400" cy="51435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
              <a:t>Funding a Start-up</a:t>
            </a:r>
            <a:endParaRPr>
              <a:solidFill>
                <a:schemeClr val="lt1"/>
              </a:solidFill>
            </a:endParaRPr>
          </a:p>
          <a:p>
            <a:pPr indent="0" lvl="0" marL="457200" rtl="0" algn="l">
              <a:spcBef>
                <a:spcPts val="0"/>
              </a:spcBef>
              <a:spcAft>
                <a:spcPts val="0"/>
              </a:spcAft>
              <a:buNone/>
            </a:pPr>
            <a:r>
              <a:rPr b="0" lang="en" sz="1900">
                <a:solidFill>
                  <a:srgbClr val="000000"/>
                </a:solidFill>
              </a:rPr>
              <a:t>Evaluating the Business Impact of Funding Types, Sources, Amounts, and Timing</a:t>
            </a:r>
            <a:endParaRPr b="0" sz="1900">
              <a:solidFill>
                <a:srgbClr val="000000"/>
              </a:solidFill>
            </a:endParaRPr>
          </a:p>
        </p:txBody>
      </p:sp>
      <p:pic>
        <p:nvPicPr>
          <p:cNvPr id="192" name="Google Shape;192;p24"/>
          <p:cNvPicPr preferRelativeResize="0"/>
          <p:nvPr/>
        </p:nvPicPr>
        <p:blipFill>
          <a:blip r:embed="rId3">
            <a:alphaModFix/>
          </a:blip>
          <a:stretch>
            <a:fillRect/>
          </a:stretch>
        </p:blipFill>
        <p:spPr>
          <a:xfrm>
            <a:off x="5225037" y="404522"/>
            <a:ext cx="3172575" cy="2953601"/>
          </a:xfrm>
          <a:prstGeom prst="rect">
            <a:avLst/>
          </a:prstGeom>
          <a:noFill/>
          <a:ln>
            <a:noFill/>
          </a:ln>
        </p:spPr>
      </p:pic>
      <p:sp>
        <p:nvSpPr>
          <p:cNvPr id="193" name="Google Shape;193;p24"/>
          <p:cNvSpPr txBox="1"/>
          <p:nvPr/>
        </p:nvSpPr>
        <p:spPr>
          <a:xfrm>
            <a:off x="4608000" y="4063975"/>
            <a:ext cx="4536000" cy="5850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 sz="1300">
                <a:latin typeface="Montserrat"/>
                <a:ea typeface="Montserrat"/>
                <a:cs typeface="Montserrat"/>
                <a:sym typeface="Montserrat"/>
              </a:rPr>
              <a:t>Authors: Aaliyah Hänni, Caleb Case, Kevin Sweet, Jonathan Kerr, Sai Muktevi</a:t>
            </a:r>
            <a:endParaRPr sz="1300">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3"/>
          <p:cNvSpPr txBox="1"/>
          <p:nvPr>
            <p:ph type="title"/>
          </p:nvPr>
        </p:nvSpPr>
        <p:spPr>
          <a:xfrm>
            <a:off x="202056" y="125700"/>
            <a:ext cx="7840200" cy="112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2"/>
                </a:solidFill>
              </a:rPr>
              <a:t>Seed Funding</a:t>
            </a:r>
            <a:r>
              <a:rPr lang="en" sz="2800"/>
              <a:t> Over Time</a:t>
            </a:r>
            <a:endParaRPr sz="2800">
              <a:solidFill>
                <a:schemeClr val="accent1"/>
              </a:solidFill>
            </a:endParaRPr>
          </a:p>
        </p:txBody>
      </p:sp>
      <p:sp>
        <p:nvSpPr>
          <p:cNvPr id="328" name="Google Shape;328;p33"/>
          <p:cNvSpPr txBox="1"/>
          <p:nvPr>
            <p:ph idx="1" type="subTitle"/>
          </p:nvPr>
        </p:nvSpPr>
        <p:spPr>
          <a:xfrm>
            <a:off x="331950" y="590225"/>
            <a:ext cx="8480100" cy="36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200"/>
              <a:t>Exponential</a:t>
            </a:r>
            <a:r>
              <a:rPr i="1" lang="en" sz="1200"/>
              <a:t> growth and increasing disparity.</a:t>
            </a:r>
            <a:endParaRPr i="1" sz="1200"/>
          </a:p>
          <a:p>
            <a:pPr indent="0" lvl="0" marL="0" rtl="0" algn="l">
              <a:spcBef>
                <a:spcPts val="1600"/>
              </a:spcBef>
              <a:spcAft>
                <a:spcPts val="0"/>
              </a:spcAft>
              <a:buNone/>
            </a:pPr>
            <a:r>
              <a:t/>
            </a:r>
            <a:endParaRPr i="1" sz="1200"/>
          </a:p>
          <a:p>
            <a:pPr indent="0" lvl="0" marL="0" rtl="0" algn="l">
              <a:spcBef>
                <a:spcPts val="1600"/>
              </a:spcBef>
              <a:spcAft>
                <a:spcPts val="1600"/>
              </a:spcAft>
              <a:buClr>
                <a:schemeClr val="dk1"/>
              </a:buClr>
              <a:buSzPts val="1100"/>
              <a:buFont typeface="Arial"/>
              <a:buNone/>
            </a:pPr>
            <a:r>
              <a:t/>
            </a:r>
            <a:endParaRPr/>
          </a:p>
        </p:txBody>
      </p:sp>
      <p:sp>
        <p:nvSpPr>
          <p:cNvPr id="329" name="Google Shape;329;p33"/>
          <p:cNvSpPr/>
          <p:nvPr/>
        </p:nvSpPr>
        <p:spPr>
          <a:xfrm>
            <a:off x="713225" y="4776850"/>
            <a:ext cx="6140700" cy="366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3"/>
          <p:cNvSpPr/>
          <p:nvPr/>
        </p:nvSpPr>
        <p:spPr>
          <a:xfrm>
            <a:off x="6853800" y="0"/>
            <a:ext cx="2290200" cy="72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3"/>
          <p:cNvSpPr txBox="1"/>
          <p:nvPr/>
        </p:nvSpPr>
        <p:spPr>
          <a:xfrm>
            <a:off x="5201875" y="1260200"/>
            <a:ext cx="3277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The top gets bigger but the bottoms stays flat. </a:t>
            </a:r>
            <a:endParaRPr>
              <a:latin typeface="Montserrat"/>
              <a:ea typeface="Montserrat"/>
              <a:cs typeface="Montserrat"/>
              <a:sym typeface="Montserrat"/>
            </a:endParaRPr>
          </a:p>
        </p:txBody>
      </p:sp>
      <p:sp>
        <p:nvSpPr>
          <p:cNvPr id="332" name="Google Shape;332;p33"/>
          <p:cNvSpPr txBox="1"/>
          <p:nvPr/>
        </p:nvSpPr>
        <p:spPr>
          <a:xfrm>
            <a:off x="856588" y="1261413"/>
            <a:ext cx="3277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Montserrat"/>
                <a:ea typeface="Montserrat"/>
                <a:cs typeface="Montserrat"/>
                <a:sym typeface="Montserrat"/>
              </a:rPr>
              <a:t>13.5% </a:t>
            </a:r>
            <a:r>
              <a:rPr lang="en">
                <a:latin typeface="Montserrat"/>
                <a:ea typeface="Montserrat"/>
                <a:cs typeface="Montserrat"/>
                <a:sym typeface="Montserrat"/>
              </a:rPr>
              <a:t>Annual growth in the average seed funding.</a:t>
            </a:r>
            <a:endParaRPr>
              <a:latin typeface="Montserrat"/>
              <a:ea typeface="Montserrat"/>
              <a:cs typeface="Montserrat"/>
              <a:sym typeface="Montserrat"/>
            </a:endParaRPr>
          </a:p>
        </p:txBody>
      </p:sp>
      <p:pic>
        <p:nvPicPr>
          <p:cNvPr id="333" name="Google Shape;333;p33"/>
          <p:cNvPicPr preferRelativeResize="0"/>
          <p:nvPr/>
        </p:nvPicPr>
        <p:blipFill rotWithShape="1">
          <a:blip r:embed="rId3">
            <a:alphaModFix/>
          </a:blip>
          <a:srcRect b="10120" l="0" r="0" t="0"/>
          <a:stretch/>
        </p:blipFill>
        <p:spPr>
          <a:xfrm>
            <a:off x="4768200" y="1861726"/>
            <a:ext cx="3901450" cy="2164050"/>
          </a:xfrm>
          <a:prstGeom prst="rect">
            <a:avLst/>
          </a:prstGeom>
          <a:noFill/>
          <a:ln>
            <a:noFill/>
          </a:ln>
        </p:spPr>
      </p:pic>
      <p:pic>
        <p:nvPicPr>
          <p:cNvPr id="334" name="Google Shape;334;p33"/>
          <p:cNvPicPr preferRelativeResize="0"/>
          <p:nvPr/>
        </p:nvPicPr>
        <p:blipFill>
          <a:blip r:embed="rId4">
            <a:alphaModFix/>
          </a:blip>
          <a:stretch>
            <a:fillRect/>
          </a:stretch>
        </p:blipFill>
        <p:spPr>
          <a:xfrm>
            <a:off x="331938" y="1861733"/>
            <a:ext cx="3901450" cy="2407742"/>
          </a:xfrm>
          <a:prstGeom prst="rect">
            <a:avLst/>
          </a:prstGeom>
          <a:noFill/>
          <a:ln>
            <a:noFill/>
          </a:ln>
        </p:spPr>
      </p:pic>
      <p:sp>
        <p:nvSpPr>
          <p:cNvPr id="335" name="Google Shape;335;p33"/>
          <p:cNvSpPr txBox="1"/>
          <p:nvPr/>
        </p:nvSpPr>
        <p:spPr>
          <a:xfrm>
            <a:off x="7116388" y="2128763"/>
            <a:ext cx="9330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latin typeface="Montserrat"/>
                <a:ea typeface="Montserrat"/>
                <a:cs typeface="Montserrat"/>
                <a:sym typeface="Montserrat"/>
              </a:rPr>
              <a:t>Dotcom bubble</a:t>
            </a:r>
            <a:endParaRPr sz="500">
              <a:latin typeface="Montserrat"/>
              <a:ea typeface="Montserrat"/>
              <a:cs typeface="Montserrat"/>
              <a:sym typeface="Montserrat"/>
            </a:endParaRPr>
          </a:p>
        </p:txBody>
      </p:sp>
      <p:cxnSp>
        <p:nvCxnSpPr>
          <p:cNvPr id="336" name="Google Shape;336;p33"/>
          <p:cNvCxnSpPr>
            <a:stCxn id="335" idx="1"/>
          </p:cNvCxnSpPr>
          <p:nvPr/>
        </p:nvCxnSpPr>
        <p:spPr>
          <a:xfrm rot="10800000">
            <a:off x="6965188" y="2179163"/>
            <a:ext cx="151200" cy="80400"/>
          </a:xfrm>
          <a:prstGeom prst="straightConnector1">
            <a:avLst/>
          </a:prstGeom>
          <a:noFill/>
          <a:ln cap="flat" cmpd="sng" w="9525">
            <a:solidFill>
              <a:schemeClr val="dk2"/>
            </a:solidFill>
            <a:prstDash val="solid"/>
            <a:round/>
            <a:headEnd len="med" w="med" type="none"/>
            <a:tailEnd len="med" w="med" type="triangle"/>
          </a:ln>
        </p:spPr>
      </p:cxnSp>
      <p:sp>
        <p:nvSpPr>
          <p:cNvPr id="337" name="Google Shape;337;p33"/>
          <p:cNvSpPr txBox="1"/>
          <p:nvPr/>
        </p:nvSpPr>
        <p:spPr>
          <a:xfrm>
            <a:off x="6290900" y="3976975"/>
            <a:ext cx="999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Montserrat"/>
                <a:ea typeface="Montserrat"/>
                <a:cs typeface="Montserrat"/>
                <a:sym typeface="Montserrat"/>
              </a:rPr>
              <a:t>first_funding_at</a:t>
            </a:r>
            <a:endParaRPr sz="700">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4"/>
          <p:cNvSpPr txBox="1"/>
          <p:nvPr>
            <p:ph type="title"/>
          </p:nvPr>
        </p:nvSpPr>
        <p:spPr>
          <a:xfrm>
            <a:off x="322375" y="121700"/>
            <a:ext cx="5573100" cy="112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2"/>
                </a:solidFill>
              </a:rPr>
              <a:t>Seed and Venture </a:t>
            </a:r>
            <a:r>
              <a:rPr lang="en" sz="2800">
                <a:solidFill>
                  <a:srgbClr val="000000"/>
                </a:solidFill>
              </a:rPr>
              <a:t>Funding</a:t>
            </a:r>
            <a:endParaRPr sz="2800">
              <a:solidFill>
                <a:srgbClr val="000000"/>
              </a:solidFill>
            </a:endParaRPr>
          </a:p>
        </p:txBody>
      </p:sp>
      <p:sp>
        <p:nvSpPr>
          <p:cNvPr id="343" name="Google Shape;343;p34"/>
          <p:cNvSpPr txBox="1"/>
          <p:nvPr>
            <p:ph idx="4294967295" type="subTitle"/>
          </p:nvPr>
        </p:nvSpPr>
        <p:spPr>
          <a:xfrm>
            <a:off x="464600" y="539450"/>
            <a:ext cx="8051100" cy="28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1100"/>
              <a:t>Does the proportion of companies that get seed funding also get venture funding?</a:t>
            </a:r>
            <a:endParaRPr i="1" sz="1100"/>
          </a:p>
        </p:txBody>
      </p:sp>
      <p:sp>
        <p:nvSpPr>
          <p:cNvPr id="344" name="Google Shape;344;p34"/>
          <p:cNvSpPr/>
          <p:nvPr/>
        </p:nvSpPr>
        <p:spPr>
          <a:xfrm>
            <a:off x="6853800" y="0"/>
            <a:ext cx="2290200" cy="72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4"/>
          <p:cNvSpPr txBox="1"/>
          <p:nvPr/>
        </p:nvSpPr>
        <p:spPr>
          <a:xfrm>
            <a:off x="218575" y="868350"/>
            <a:ext cx="8718000" cy="3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Null Hypothesis</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1"/>
                </a:solidFill>
                <a:latin typeface="Montserrat"/>
                <a:ea typeface="Montserrat"/>
                <a:cs typeface="Montserrat"/>
                <a:sym typeface="Montserrat"/>
              </a:rPr>
              <a:t>The proportion of companies that receive seed funding are just as likely to receive venture funding</a:t>
            </a:r>
            <a:endParaRPr sz="1900">
              <a:solidFill>
                <a:schemeClr val="dk1"/>
              </a:solidFill>
              <a:latin typeface="Montserrat"/>
              <a:ea typeface="Montserrat"/>
              <a:cs typeface="Montserrat"/>
              <a:sym typeface="Montserrat"/>
            </a:endParaRPr>
          </a:p>
          <a:p>
            <a:pPr indent="0" lvl="0" marL="0" rtl="0" algn="l">
              <a:spcBef>
                <a:spcPts val="1600"/>
              </a:spcBef>
              <a:spcAft>
                <a:spcPts val="0"/>
              </a:spcAft>
              <a:buNone/>
            </a:pPr>
            <a:r>
              <a:rPr lang="en">
                <a:solidFill>
                  <a:schemeClr val="dk2"/>
                </a:solidFill>
                <a:latin typeface="Montserrat"/>
                <a:ea typeface="Montserrat"/>
                <a:cs typeface="Montserrat"/>
                <a:sym typeface="Montserrat"/>
              </a:rPr>
              <a:t>Assumptions</a:t>
            </a:r>
            <a:endParaRPr>
              <a:solidFill>
                <a:schemeClr val="dk2"/>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AutoNum type="arabicPeriod"/>
            </a:pPr>
            <a:r>
              <a:rPr lang="en">
                <a:solidFill>
                  <a:schemeClr val="dk1"/>
                </a:solidFill>
                <a:latin typeface="Montserrat"/>
                <a:ea typeface="Montserrat"/>
                <a:cs typeface="Montserrat"/>
                <a:sym typeface="Montserrat"/>
              </a:rPr>
              <a:t>Zero values for seed funding indicate that the company did not have a seed round</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AutoNum type="arabicPeriod"/>
            </a:pPr>
            <a:r>
              <a:rPr lang="en">
                <a:solidFill>
                  <a:schemeClr val="dk1"/>
                </a:solidFill>
                <a:latin typeface="Montserrat"/>
                <a:ea typeface="Montserrat"/>
                <a:cs typeface="Montserrat"/>
                <a:sym typeface="Montserrat"/>
              </a:rPr>
              <a:t>All money raised in seed round was reflected in seed round column in data</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Results</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1"/>
                </a:solidFill>
                <a:latin typeface="Montserrat"/>
                <a:ea typeface="Montserrat"/>
                <a:cs typeface="Montserrat"/>
                <a:sym typeface="Montserrat"/>
              </a:rPr>
              <a:t>We found that the companies who did </a:t>
            </a:r>
            <a:r>
              <a:rPr b="1" i="1" lang="en">
                <a:solidFill>
                  <a:schemeClr val="dk1"/>
                </a:solidFill>
                <a:latin typeface="Montserrat"/>
                <a:ea typeface="Montserrat"/>
                <a:cs typeface="Montserrat"/>
                <a:sym typeface="Montserrat"/>
              </a:rPr>
              <a:t>not have a seed round</a:t>
            </a:r>
            <a:r>
              <a:rPr lang="en">
                <a:solidFill>
                  <a:schemeClr val="dk1"/>
                </a:solidFill>
                <a:latin typeface="Montserrat"/>
                <a:ea typeface="Montserrat"/>
                <a:cs typeface="Montserrat"/>
                <a:sym typeface="Montserrat"/>
              </a:rPr>
              <a:t> were nearly </a:t>
            </a:r>
            <a:r>
              <a:rPr b="1" i="1" lang="en">
                <a:solidFill>
                  <a:schemeClr val="dk1"/>
                </a:solidFill>
                <a:latin typeface="Montserrat"/>
                <a:ea typeface="Montserrat"/>
                <a:cs typeface="Montserrat"/>
                <a:sym typeface="Montserrat"/>
              </a:rPr>
              <a:t>four times as likely to have a venture round</a:t>
            </a:r>
            <a:r>
              <a:rPr lang="en">
                <a:solidFill>
                  <a:schemeClr val="dk1"/>
                </a:solidFill>
                <a:latin typeface="Montserrat"/>
                <a:ea typeface="Montserrat"/>
                <a:cs typeface="Montserrat"/>
                <a:sym typeface="Montserrat"/>
              </a:rPr>
              <a:t>.</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Interpretation</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This result does not coincide with our domain knowledge, further study will need to be done to validate these results.</a:t>
            </a:r>
            <a:endParaRPr>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5"/>
          <p:cNvSpPr txBox="1"/>
          <p:nvPr>
            <p:ph type="title"/>
          </p:nvPr>
        </p:nvSpPr>
        <p:spPr>
          <a:xfrm>
            <a:off x="218850" y="125700"/>
            <a:ext cx="7840200" cy="5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800">
                <a:solidFill>
                  <a:schemeClr val="dk2"/>
                </a:solidFill>
              </a:rPr>
              <a:t>Seed and Venture </a:t>
            </a:r>
            <a:r>
              <a:rPr lang="en" sz="2800"/>
              <a:t>Funding</a:t>
            </a:r>
            <a:endParaRPr sz="2800"/>
          </a:p>
          <a:p>
            <a:pPr indent="0" lvl="0" marL="0" rtl="0" algn="l">
              <a:spcBef>
                <a:spcPts val="0"/>
              </a:spcBef>
              <a:spcAft>
                <a:spcPts val="0"/>
              </a:spcAft>
              <a:buNone/>
            </a:pPr>
            <a:r>
              <a:t/>
            </a:r>
            <a:endParaRPr sz="2800"/>
          </a:p>
        </p:txBody>
      </p:sp>
      <p:pic>
        <p:nvPicPr>
          <p:cNvPr id="351" name="Google Shape;351;p35"/>
          <p:cNvPicPr preferRelativeResize="0"/>
          <p:nvPr/>
        </p:nvPicPr>
        <p:blipFill>
          <a:blip r:embed="rId3">
            <a:alphaModFix/>
          </a:blip>
          <a:stretch>
            <a:fillRect/>
          </a:stretch>
        </p:blipFill>
        <p:spPr>
          <a:xfrm>
            <a:off x="1888625" y="746913"/>
            <a:ext cx="5366750" cy="3649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6"/>
          <p:cNvSpPr txBox="1"/>
          <p:nvPr>
            <p:ph idx="7" type="subTitle"/>
          </p:nvPr>
        </p:nvSpPr>
        <p:spPr>
          <a:xfrm>
            <a:off x="812500" y="859375"/>
            <a:ext cx="7095900" cy="3412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The average amount of </a:t>
            </a:r>
            <a:r>
              <a:rPr b="1" lang="en" sz="1500">
                <a:solidFill>
                  <a:schemeClr val="dk2"/>
                </a:solidFill>
              </a:rPr>
              <a:t>money raised</a:t>
            </a:r>
            <a:r>
              <a:rPr lang="en" sz="1500"/>
              <a:t> varies by </a:t>
            </a:r>
            <a:r>
              <a:rPr lang="en" sz="1500"/>
              <a:t>industry</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The average </a:t>
            </a:r>
            <a:r>
              <a:rPr b="1" lang="en" sz="1500">
                <a:solidFill>
                  <a:schemeClr val="dk2"/>
                </a:solidFill>
              </a:rPr>
              <a:t>number of rounds</a:t>
            </a:r>
            <a:r>
              <a:rPr lang="en" sz="1500"/>
              <a:t> varies by industry</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The average amount of seed money invested is increasing </a:t>
            </a:r>
            <a:r>
              <a:rPr b="1" lang="en" sz="1500">
                <a:solidFill>
                  <a:schemeClr val="dk2"/>
                </a:solidFill>
              </a:rPr>
              <a:t>13.5%</a:t>
            </a:r>
            <a:r>
              <a:rPr lang="en" sz="1500"/>
              <a:t> annually</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Against our expectations</a:t>
            </a:r>
            <a:r>
              <a:rPr lang="en" sz="1500"/>
              <a:t>, companies that didn’t do a seed round are </a:t>
            </a:r>
            <a:r>
              <a:rPr b="1" lang="en" sz="1500">
                <a:solidFill>
                  <a:schemeClr val="dk2"/>
                </a:solidFill>
              </a:rPr>
              <a:t>4 times more likely</a:t>
            </a:r>
            <a:r>
              <a:rPr lang="en" sz="1500"/>
              <a:t> to have a venture round</a:t>
            </a:r>
            <a:endParaRPr sz="1500"/>
          </a:p>
          <a:p>
            <a:pPr indent="0" lvl="0" marL="457200" rtl="0" algn="l">
              <a:spcBef>
                <a:spcPts val="0"/>
              </a:spcBef>
              <a:spcAft>
                <a:spcPts val="0"/>
              </a:spcAft>
              <a:buNone/>
            </a:pPr>
            <a:r>
              <a:t/>
            </a:r>
            <a:endParaRPr/>
          </a:p>
        </p:txBody>
      </p:sp>
      <p:sp>
        <p:nvSpPr>
          <p:cNvPr id="357" name="Google Shape;357;p36"/>
          <p:cNvSpPr txBox="1"/>
          <p:nvPr>
            <p:ph idx="8" type="title"/>
          </p:nvPr>
        </p:nvSpPr>
        <p:spPr>
          <a:xfrm>
            <a:off x="812500" y="331473"/>
            <a:ext cx="7788300" cy="35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Key </a:t>
            </a:r>
            <a:r>
              <a:rPr lang="en">
                <a:solidFill>
                  <a:schemeClr val="dk2"/>
                </a:solidFill>
              </a:rPr>
              <a:t>Findings</a:t>
            </a:r>
            <a:endParaRPr>
              <a:solidFill>
                <a:schemeClr val="dk2"/>
              </a:solidFill>
            </a:endParaRPr>
          </a:p>
        </p:txBody>
      </p:sp>
      <p:pic>
        <p:nvPicPr>
          <p:cNvPr id="358" name="Google Shape;358;p36"/>
          <p:cNvPicPr preferRelativeResize="0"/>
          <p:nvPr/>
        </p:nvPicPr>
        <p:blipFill>
          <a:blip r:embed="rId3">
            <a:alphaModFix/>
          </a:blip>
          <a:stretch>
            <a:fillRect/>
          </a:stretch>
        </p:blipFill>
        <p:spPr>
          <a:xfrm>
            <a:off x="6407826" y="3349951"/>
            <a:ext cx="1021875" cy="1021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37"/>
          <p:cNvPicPr preferRelativeResize="0"/>
          <p:nvPr/>
        </p:nvPicPr>
        <p:blipFill rotWithShape="1">
          <a:blip r:embed="rId3">
            <a:alphaModFix/>
          </a:blip>
          <a:srcRect b="13329" l="0" r="4443" t="0"/>
          <a:stretch/>
        </p:blipFill>
        <p:spPr>
          <a:xfrm>
            <a:off x="4229075" y="685800"/>
            <a:ext cx="4914926" cy="4457700"/>
          </a:xfrm>
          <a:prstGeom prst="rect">
            <a:avLst/>
          </a:prstGeom>
          <a:noFill/>
          <a:ln>
            <a:noFill/>
          </a:ln>
        </p:spPr>
      </p:pic>
      <p:sp>
        <p:nvSpPr>
          <p:cNvPr id="364" name="Google Shape;364;p37"/>
          <p:cNvSpPr txBox="1"/>
          <p:nvPr>
            <p:ph type="ctrTitle"/>
          </p:nvPr>
        </p:nvSpPr>
        <p:spPr>
          <a:xfrm>
            <a:off x="592425" y="594400"/>
            <a:ext cx="2691300" cy="13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rPr>
              <a:t>THANK</a:t>
            </a:r>
            <a:endParaRPr/>
          </a:p>
          <a:p>
            <a:pPr indent="0" lvl="0" marL="0" rtl="0" algn="ctr">
              <a:spcBef>
                <a:spcPts val="0"/>
              </a:spcBef>
              <a:spcAft>
                <a:spcPts val="0"/>
              </a:spcAft>
              <a:buNone/>
            </a:pPr>
            <a:r>
              <a:rPr lang="en">
                <a:solidFill>
                  <a:schemeClr val="lt1"/>
                </a:solidFill>
              </a:rPr>
              <a:t>YOU!!!!!</a:t>
            </a:r>
            <a:endParaRPr>
              <a:solidFill>
                <a:schemeClr val="lt1"/>
              </a:solidFill>
            </a:endParaRPr>
          </a:p>
        </p:txBody>
      </p:sp>
      <p:sp>
        <p:nvSpPr>
          <p:cNvPr id="365" name="Google Shape;365;p37"/>
          <p:cNvSpPr/>
          <p:nvPr/>
        </p:nvSpPr>
        <p:spPr>
          <a:xfrm>
            <a:off x="3538075" y="0"/>
            <a:ext cx="3315900" cy="71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7"/>
          <p:cNvSpPr/>
          <p:nvPr/>
        </p:nvSpPr>
        <p:spPr>
          <a:xfrm>
            <a:off x="3538075" y="0"/>
            <a:ext cx="3315900" cy="71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7"/>
          <p:cNvSpPr/>
          <p:nvPr/>
        </p:nvSpPr>
        <p:spPr>
          <a:xfrm>
            <a:off x="616275" y="3365800"/>
            <a:ext cx="2832600" cy="11022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8" name="Google Shape;368;p37"/>
          <p:cNvPicPr preferRelativeResize="0"/>
          <p:nvPr/>
        </p:nvPicPr>
        <p:blipFill>
          <a:blip r:embed="rId4">
            <a:alphaModFix/>
          </a:blip>
          <a:stretch>
            <a:fillRect/>
          </a:stretch>
        </p:blipFill>
        <p:spPr>
          <a:xfrm>
            <a:off x="470400" y="4294988"/>
            <a:ext cx="291725" cy="291725"/>
          </a:xfrm>
          <a:prstGeom prst="rect">
            <a:avLst/>
          </a:prstGeom>
          <a:noFill/>
          <a:ln>
            <a:noFill/>
          </a:ln>
        </p:spPr>
      </p:pic>
      <p:sp>
        <p:nvSpPr>
          <p:cNvPr id="369" name="Google Shape;369;p37"/>
          <p:cNvSpPr txBox="1"/>
          <p:nvPr/>
        </p:nvSpPr>
        <p:spPr>
          <a:xfrm>
            <a:off x="762125" y="4279300"/>
            <a:ext cx="2832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u="sng">
                <a:solidFill>
                  <a:schemeClr val="hlink"/>
                </a:solidFill>
                <a:latin typeface="Montserrat"/>
                <a:ea typeface="Montserrat"/>
                <a:cs typeface="Montserrat"/>
                <a:sym typeface="Montserrat"/>
                <a:hlinkClick r:id="rId5"/>
              </a:rPr>
              <a:t>https://github.com/kevSweet/Startup-Analysis</a:t>
            </a:r>
            <a:r>
              <a:rPr lang="en" sz="900">
                <a:latin typeface="Montserrat"/>
                <a:ea typeface="Montserrat"/>
                <a:cs typeface="Montserrat"/>
                <a:sym typeface="Montserrat"/>
              </a:rPr>
              <a:t> </a:t>
            </a:r>
            <a:endParaRPr sz="900">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8"/>
          <p:cNvSpPr txBox="1"/>
          <p:nvPr>
            <p:ph idx="1" type="body"/>
          </p:nvPr>
        </p:nvSpPr>
        <p:spPr>
          <a:xfrm>
            <a:off x="606475" y="1197000"/>
            <a:ext cx="7950000" cy="3097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SzPts val="1200"/>
              <a:buChar char="■"/>
            </a:pPr>
            <a:r>
              <a:rPr lang="en" sz="1200">
                <a:highlight>
                  <a:schemeClr val="lt1"/>
                </a:highlight>
              </a:rPr>
              <a:t>Case, C., </a:t>
            </a:r>
            <a:r>
              <a:rPr lang="en" sz="1200">
                <a:highlight>
                  <a:srgbClr val="FFFFFF"/>
                </a:highlight>
              </a:rPr>
              <a:t>Hänni, A., </a:t>
            </a:r>
            <a:r>
              <a:rPr lang="en" sz="1200">
                <a:highlight>
                  <a:schemeClr val="lt1"/>
                </a:highlight>
              </a:rPr>
              <a:t>Kerr, J., &amp; Muktevi, S. , </a:t>
            </a:r>
            <a:r>
              <a:rPr lang="en" sz="1200">
                <a:highlight>
                  <a:srgbClr val="FFFFFF"/>
                </a:highlight>
              </a:rPr>
              <a:t>Sweet, K., (n.d.). Kevsweet/startup-analysis. Retrieved March 09, 2021, from </a:t>
            </a:r>
            <a:r>
              <a:rPr lang="en" sz="1200" u="sng">
                <a:solidFill>
                  <a:schemeClr val="hlink"/>
                </a:solidFill>
                <a:highlight>
                  <a:srgbClr val="FFFFFF"/>
                </a:highlight>
                <a:hlinkClick r:id="rId3"/>
              </a:rPr>
              <a:t>https://github.com/kevSweet/Startup-Analysis</a:t>
            </a:r>
            <a:r>
              <a:rPr lang="en" sz="1200">
                <a:highlight>
                  <a:srgbClr val="FFFFFF"/>
                </a:highlight>
              </a:rPr>
              <a:t> </a:t>
            </a:r>
            <a:br>
              <a:rPr lang="en" sz="1200">
                <a:highlight>
                  <a:srgbClr val="FFFFFF"/>
                </a:highlight>
              </a:rPr>
            </a:br>
            <a:endParaRPr sz="1200">
              <a:highlight>
                <a:srgbClr val="FFFFFF"/>
              </a:highlight>
            </a:endParaRPr>
          </a:p>
          <a:p>
            <a:pPr indent="-304800" lvl="0" marL="457200" marR="50800" rtl="0" algn="l">
              <a:lnSpc>
                <a:spcPct val="115000"/>
              </a:lnSpc>
              <a:spcBef>
                <a:spcPts val="0"/>
              </a:spcBef>
              <a:spcAft>
                <a:spcPts val="0"/>
              </a:spcAft>
              <a:buSzPts val="1200"/>
              <a:buChar char="■"/>
            </a:pPr>
            <a:r>
              <a:rPr lang="en" sz="1200">
                <a:highlight>
                  <a:schemeClr val="lt1"/>
                </a:highlight>
              </a:rPr>
              <a:t>Entis, L. (2013, November 20). Where Startup Funding Really Comes From. Entrepreneur. Retrieved 3 6, 2021, from </a:t>
            </a:r>
            <a:r>
              <a:rPr lang="en" sz="1200" u="sng">
                <a:highlight>
                  <a:schemeClr val="lt1"/>
                </a:highlight>
                <a:hlinkClick r:id="rId4"/>
              </a:rPr>
              <a:t>https://www.entrepreneur.com/article/230011</a:t>
            </a:r>
            <a:r>
              <a:rPr lang="en" sz="1200">
                <a:highlight>
                  <a:schemeClr val="lt1"/>
                </a:highlight>
              </a:rPr>
              <a:t> </a:t>
            </a:r>
            <a:br>
              <a:rPr lang="en" sz="1200">
                <a:highlight>
                  <a:schemeClr val="lt1"/>
                </a:highlight>
              </a:rPr>
            </a:br>
            <a:endParaRPr sz="1200">
              <a:highlight>
                <a:schemeClr val="lt1"/>
              </a:highlight>
            </a:endParaRPr>
          </a:p>
          <a:p>
            <a:pPr indent="-304800" lvl="0" marL="457200" marR="50800" rtl="0" algn="l">
              <a:lnSpc>
                <a:spcPct val="115000"/>
              </a:lnSpc>
              <a:spcBef>
                <a:spcPts val="0"/>
              </a:spcBef>
              <a:spcAft>
                <a:spcPts val="0"/>
              </a:spcAft>
              <a:buClr>
                <a:schemeClr val="dk2"/>
              </a:buClr>
              <a:buSzPts val="1200"/>
              <a:buChar char="■"/>
            </a:pPr>
            <a:r>
              <a:rPr lang="en" sz="1200">
                <a:highlight>
                  <a:schemeClr val="lt1"/>
                </a:highlight>
              </a:rPr>
              <a:t>M, A. (2020, February 17). StartUp investments (Crunchbase). Retrieved February 13, 2021, from </a:t>
            </a:r>
            <a:r>
              <a:rPr lang="en" sz="1200" u="sng">
                <a:highlight>
                  <a:schemeClr val="lt1"/>
                </a:highlight>
                <a:hlinkClick r:id="rId5"/>
              </a:rPr>
              <a:t>https://www.kaggle.com/arindam235/startup-investments-crunchbase</a:t>
            </a:r>
            <a:br>
              <a:rPr lang="en" sz="1200">
                <a:highlight>
                  <a:schemeClr val="lt1"/>
                </a:highlight>
              </a:rPr>
            </a:br>
            <a:endParaRPr sz="1200">
              <a:highlight>
                <a:schemeClr val="lt1"/>
              </a:highlight>
            </a:endParaRPr>
          </a:p>
          <a:p>
            <a:pPr indent="-304800" lvl="0" marL="457200" marR="50800" rtl="0" algn="l">
              <a:lnSpc>
                <a:spcPct val="115000"/>
              </a:lnSpc>
              <a:spcBef>
                <a:spcPts val="0"/>
              </a:spcBef>
              <a:spcAft>
                <a:spcPts val="0"/>
              </a:spcAft>
              <a:buClr>
                <a:schemeClr val="dk2"/>
              </a:buClr>
              <a:buSzPts val="1200"/>
              <a:buChar char="■"/>
            </a:pPr>
            <a:r>
              <a:rPr lang="en" sz="1200">
                <a:highlight>
                  <a:schemeClr val="lt1"/>
                </a:highlight>
              </a:rPr>
              <a:t>S</a:t>
            </a:r>
            <a:r>
              <a:rPr lang="en" sz="1200">
                <a:solidFill>
                  <a:srgbClr val="000000"/>
                </a:solidFill>
                <a:highlight>
                  <a:schemeClr val="lt1"/>
                </a:highlight>
              </a:rPr>
              <a:t>BA. "</a:t>
            </a:r>
            <a:r>
              <a:rPr lang="en" sz="1200" u="sng">
                <a:solidFill>
                  <a:srgbClr val="000000"/>
                </a:solidFill>
                <a:highlight>
                  <a:schemeClr val="lt1"/>
                </a:highlight>
                <a:hlinkClick r:id="rId6">
                  <a:extLst>
                    <a:ext uri="{A12FA001-AC4F-418D-AE19-62706E023703}">
                      <ahyp:hlinkClr val="tx"/>
                    </a:ext>
                  </a:extLst>
                </a:hlinkClick>
              </a:rPr>
              <a:t>2020 Small Business Profile</a:t>
            </a:r>
            <a:r>
              <a:rPr lang="en" sz="1200">
                <a:solidFill>
                  <a:srgbClr val="000000"/>
                </a:solidFill>
                <a:highlight>
                  <a:schemeClr val="lt1"/>
                </a:highlight>
              </a:rPr>
              <a:t>" Accessed Mar. 6, 2021.</a:t>
            </a:r>
            <a:br>
              <a:rPr lang="en" sz="1200">
                <a:solidFill>
                  <a:srgbClr val="000000"/>
                </a:solidFill>
                <a:highlight>
                  <a:schemeClr val="lt1"/>
                </a:highlight>
              </a:rPr>
            </a:br>
            <a:endParaRPr sz="1200">
              <a:solidFill>
                <a:srgbClr val="000000"/>
              </a:solidFill>
              <a:highlight>
                <a:schemeClr val="lt1"/>
              </a:highlight>
            </a:endParaRPr>
          </a:p>
          <a:p>
            <a:pPr indent="-304800" lvl="0" marL="457200" marR="50800" rtl="0" algn="l">
              <a:lnSpc>
                <a:spcPct val="115000"/>
              </a:lnSpc>
              <a:spcBef>
                <a:spcPts val="0"/>
              </a:spcBef>
              <a:spcAft>
                <a:spcPts val="0"/>
              </a:spcAft>
              <a:buClr>
                <a:schemeClr val="dk2"/>
              </a:buClr>
              <a:buSzPts val="1200"/>
              <a:buChar char="■"/>
            </a:pPr>
            <a:r>
              <a:rPr lang="en" sz="1200">
                <a:solidFill>
                  <a:srgbClr val="000000"/>
                </a:solidFill>
                <a:highlight>
                  <a:schemeClr val="lt1"/>
                </a:highlight>
              </a:rPr>
              <a:t>Wood, M. (2020, February 3). Raising capital for startups: 8 statistics that will surprise you. Retrieved March 09, 2021, from </a:t>
            </a:r>
            <a:r>
              <a:rPr lang="en" sz="1200" u="sng">
                <a:solidFill>
                  <a:schemeClr val="hlink"/>
                </a:solidFill>
                <a:highlight>
                  <a:schemeClr val="lt1"/>
                </a:highlight>
                <a:hlinkClick r:id="rId7"/>
              </a:rPr>
              <a:t>https://www.fundera.com/resources/startup-funding-statistics</a:t>
            </a:r>
            <a:r>
              <a:rPr lang="en" sz="1200">
                <a:solidFill>
                  <a:srgbClr val="000000"/>
                </a:solidFill>
                <a:highlight>
                  <a:schemeClr val="lt1"/>
                </a:highlight>
              </a:rPr>
              <a:t> </a:t>
            </a:r>
            <a:endParaRPr sz="1200">
              <a:solidFill>
                <a:srgbClr val="000000"/>
              </a:solidFill>
              <a:highlight>
                <a:schemeClr val="lt1"/>
              </a:highlight>
            </a:endParaRPr>
          </a:p>
          <a:p>
            <a:pPr indent="0" lvl="0" marL="457200" marR="50800" rtl="0" algn="l">
              <a:lnSpc>
                <a:spcPct val="115000"/>
              </a:lnSpc>
              <a:spcBef>
                <a:spcPts val="0"/>
              </a:spcBef>
              <a:spcAft>
                <a:spcPts val="0"/>
              </a:spcAft>
              <a:buNone/>
            </a:pPr>
            <a:r>
              <a:t/>
            </a:r>
            <a:endParaRPr sz="1200">
              <a:solidFill>
                <a:srgbClr val="000000"/>
              </a:solidFill>
              <a:highlight>
                <a:schemeClr val="lt1"/>
              </a:highlight>
            </a:endParaRPr>
          </a:p>
          <a:p>
            <a:pPr indent="0" lvl="0" marL="457200" marR="50800" rtl="0" algn="l">
              <a:lnSpc>
                <a:spcPct val="115000"/>
              </a:lnSpc>
              <a:spcBef>
                <a:spcPts val="0"/>
              </a:spcBef>
              <a:spcAft>
                <a:spcPts val="0"/>
              </a:spcAft>
              <a:buNone/>
            </a:pPr>
            <a:r>
              <a:t/>
            </a:r>
            <a:endParaRPr sz="1200">
              <a:highlight>
                <a:srgbClr val="FFFFFF"/>
              </a:highlight>
            </a:endParaRPr>
          </a:p>
        </p:txBody>
      </p:sp>
      <p:sp>
        <p:nvSpPr>
          <p:cNvPr id="375" name="Google Shape;375;p38"/>
          <p:cNvSpPr txBox="1"/>
          <p:nvPr>
            <p:ph type="title"/>
          </p:nvPr>
        </p:nvSpPr>
        <p:spPr>
          <a:xfrm>
            <a:off x="596975" y="655216"/>
            <a:ext cx="79500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Cited Sources</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5"/>
          <p:cNvSpPr txBox="1"/>
          <p:nvPr>
            <p:ph type="title"/>
          </p:nvPr>
        </p:nvSpPr>
        <p:spPr>
          <a:xfrm>
            <a:off x="597000" y="857716"/>
            <a:ext cx="79500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2"/>
                </a:solidFill>
              </a:rPr>
              <a:t>Project </a:t>
            </a:r>
            <a:r>
              <a:rPr lang="en">
                <a:solidFill>
                  <a:schemeClr val="accent1"/>
                </a:solidFill>
              </a:rPr>
              <a:t>Introduction</a:t>
            </a:r>
            <a:endParaRPr>
              <a:solidFill>
                <a:schemeClr val="accent1"/>
              </a:solidFill>
            </a:endParaRPr>
          </a:p>
        </p:txBody>
      </p:sp>
      <p:grpSp>
        <p:nvGrpSpPr>
          <p:cNvPr id="199" name="Google Shape;199;p25"/>
          <p:cNvGrpSpPr/>
          <p:nvPr/>
        </p:nvGrpSpPr>
        <p:grpSpPr>
          <a:xfrm>
            <a:off x="4885987" y="1596200"/>
            <a:ext cx="882300" cy="882300"/>
            <a:chOff x="4762787" y="3532875"/>
            <a:chExt cx="882300" cy="882300"/>
          </a:xfrm>
        </p:grpSpPr>
        <p:sp>
          <p:nvSpPr>
            <p:cNvPr id="200" name="Google Shape;200;p25"/>
            <p:cNvSpPr/>
            <p:nvPr/>
          </p:nvSpPr>
          <p:spPr>
            <a:xfrm>
              <a:off x="4762787" y="3532875"/>
              <a:ext cx="882300" cy="882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25"/>
            <p:cNvGrpSpPr/>
            <p:nvPr/>
          </p:nvGrpSpPr>
          <p:grpSpPr>
            <a:xfrm>
              <a:off x="4993483" y="3768383"/>
              <a:ext cx="417905" cy="411296"/>
              <a:chOff x="2404875" y="3592725"/>
              <a:chExt cx="298525" cy="293825"/>
            </a:xfrm>
          </p:grpSpPr>
          <p:sp>
            <p:nvSpPr>
              <p:cNvPr id="202" name="Google Shape;202;p25"/>
              <p:cNvSpPr/>
              <p:nvPr/>
            </p:nvSpPr>
            <p:spPr>
              <a:xfrm>
                <a:off x="2404875" y="3747900"/>
                <a:ext cx="52775" cy="138650"/>
              </a:xfrm>
              <a:custGeom>
                <a:rect b="b" l="l" r="r" t="t"/>
                <a:pathLst>
                  <a:path extrusionOk="0" h="5546" w="2111">
                    <a:moveTo>
                      <a:pt x="378" y="0"/>
                    </a:moveTo>
                    <a:cubicBezTo>
                      <a:pt x="158" y="0"/>
                      <a:pt x="0" y="158"/>
                      <a:pt x="0" y="347"/>
                    </a:cubicBezTo>
                    <a:lnTo>
                      <a:pt x="0" y="5198"/>
                    </a:lnTo>
                    <a:cubicBezTo>
                      <a:pt x="0" y="5419"/>
                      <a:pt x="158" y="5545"/>
                      <a:pt x="378" y="5545"/>
                    </a:cubicBezTo>
                    <a:lnTo>
                      <a:pt x="1071" y="5545"/>
                    </a:lnTo>
                    <a:cubicBezTo>
                      <a:pt x="1670" y="5545"/>
                      <a:pt x="2111" y="5072"/>
                      <a:pt x="2111" y="4537"/>
                    </a:cubicBezTo>
                    <a:lnTo>
                      <a:pt x="2111" y="1040"/>
                    </a:lnTo>
                    <a:cubicBezTo>
                      <a:pt x="2111" y="441"/>
                      <a:pt x="1638" y="0"/>
                      <a:pt x="10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5"/>
              <p:cNvSpPr/>
              <p:nvPr/>
            </p:nvSpPr>
            <p:spPr>
              <a:xfrm>
                <a:off x="2458425" y="3592725"/>
                <a:ext cx="190625" cy="160700"/>
              </a:xfrm>
              <a:custGeom>
                <a:rect b="b" l="l" r="r" t="t"/>
                <a:pathLst>
                  <a:path extrusionOk="0" h="6428" w="7625">
                    <a:moveTo>
                      <a:pt x="3781" y="631"/>
                    </a:moveTo>
                    <a:cubicBezTo>
                      <a:pt x="3970" y="631"/>
                      <a:pt x="4128" y="788"/>
                      <a:pt x="4128" y="977"/>
                    </a:cubicBezTo>
                    <a:lnTo>
                      <a:pt x="4128" y="1418"/>
                    </a:lnTo>
                    <a:cubicBezTo>
                      <a:pt x="4380" y="1481"/>
                      <a:pt x="4569" y="1639"/>
                      <a:pt x="4758" y="1860"/>
                    </a:cubicBezTo>
                    <a:cubicBezTo>
                      <a:pt x="4884" y="2017"/>
                      <a:pt x="4884" y="2206"/>
                      <a:pt x="4726" y="2332"/>
                    </a:cubicBezTo>
                    <a:cubicBezTo>
                      <a:pt x="4657" y="2373"/>
                      <a:pt x="4583" y="2397"/>
                      <a:pt x="4510" y="2397"/>
                    </a:cubicBezTo>
                    <a:cubicBezTo>
                      <a:pt x="4416" y="2397"/>
                      <a:pt x="4325" y="2358"/>
                      <a:pt x="4254" y="2269"/>
                    </a:cubicBezTo>
                    <a:cubicBezTo>
                      <a:pt x="4114" y="2106"/>
                      <a:pt x="3957" y="2012"/>
                      <a:pt x="3821" y="2012"/>
                    </a:cubicBezTo>
                    <a:cubicBezTo>
                      <a:pt x="3773" y="2012"/>
                      <a:pt x="3728" y="2024"/>
                      <a:pt x="3687" y="2049"/>
                    </a:cubicBezTo>
                    <a:cubicBezTo>
                      <a:pt x="3592" y="2080"/>
                      <a:pt x="3466" y="2238"/>
                      <a:pt x="3466" y="2364"/>
                    </a:cubicBezTo>
                    <a:cubicBezTo>
                      <a:pt x="3466" y="2553"/>
                      <a:pt x="3624" y="2710"/>
                      <a:pt x="3813" y="2710"/>
                    </a:cubicBezTo>
                    <a:cubicBezTo>
                      <a:pt x="4411" y="2710"/>
                      <a:pt x="4852" y="3183"/>
                      <a:pt x="4852" y="3750"/>
                    </a:cubicBezTo>
                    <a:cubicBezTo>
                      <a:pt x="4852" y="4159"/>
                      <a:pt x="4600" y="4537"/>
                      <a:pt x="4222" y="4663"/>
                    </a:cubicBezTo>
                    <a:lnTo>
                      <a:pt x="4159" y="4663"/>
                    </a:lnTo>
                    <a:lnTo>
                      <a:pt x="4159" y="5073"/>
                    </a:lnTo>
                    <a:cubicBezTo>
                      <a:pt x="4159" y="5262"/>
                      <a:pt x="4002" y="5420"/>
                      <a:pt x="3813" y="5420"/>
                    </a:cubicBezTo>
                    <a:cubicBezTo>
                      <a:pt x="3624" y="5420"/>
                      <a:pt x="3466" y="5262"/>
                      <a:pt x="3466" y="5073"/>
                    </a:cubicBezTo>
                    <a:lnTo>
                      <a:pt x="3466" y="4663"/>
                    </a:lnTo>
                    <a:cubicBezTo>
                      <a:pt x="3277" y="4600"/>
                      <a:pt x="3119" y="4537"/>
                      <a:pt x="2962" y="4348"/>
                    </a:cubicBezTo>
                    <a:cubicBezTo>
                      <a:pt x="2836" y="4254"/>
                      <a:pt x="2804" y="4002"/>
                      <a:pt x="2962" y="3876"/>
                    </a:cubicBezTo>
                    <a:cubicBezTo>
                      <a:pt x="3013" y="3825"/>
                      <a:pt x="3108" y="3793"/>
                      <a:pt x="3206" y="3793"/>
                    </a:cubicBezTo>
                    <a:cubicBezTo>
                      <a:pt x="3290" y="3793"/>
                      <a:pt x="3376" y="3817"/>
                      <a:pt x="3435" y="3876"/>
                    </a:cubicBezTo>
                    <a:cubicBezTo>
                      <a:pt x="3549" y="3990"/>
                      <a:pt x="3679" y="4071"/>
                      <a:pt x="3803" y="4071"/>
                    </a:cubicBezTo>
                    <a:cubicBezTo>
                      <a:pt x="3850" y="4071"/>
                      <a:pt x="3895" y="4059"/>
                      <a:pt x="3939" y="4033"/>
                    </a:cubicBezTo>
                    <a:cubicBezTo>
                      <a:pt x="4065" y="4002"/>
                      <a:pt x="4128" y="3844"/>
                      <a:pt x="4128" y="3718"/>
                    </a:cubicBezTo>
                    <a:cubicBezTo>
                      <a:pt x="4128" y="3529"/>
                      <a:pt x="3970" y="3372"/>
                      <a:pt x="3781" y="3372"/>
                    </a:cubicBezTo>
                    <a:cubicBezTo>
                      <a:pt x="3182" y="3372"/>
                      <a:pt x="2741" y="2899"/>
                      <a:pt x="2741" y="2364"/>
                    </a:cubicBezTo>
                    <a:cubicBezTo>
                      <a:pt x="2741" y="1954"/>
                      <a:pt x="3025" y="1576"/>
                      <a:pt x="3435" y="1418"/>
                    </a:cubicBezTo>
                    <a:lnTo>
                      <a:pt x="3435" y="977"/>
                    </a:lnTo>
                    <a:cubicBezTo>
                      <a:pt x="3435" y="788"/>
                      <a:pt x="3592" y="631"/>
                      <a:pt x="3781" y="631"/>
                    </a:cubicBezTo>
                    <a:close/>
                    <a:moveTo>
                      <a:pt x="3813" y="1"/>
                    </a:moveTo>
                    <a:cubicBezTo>
                      <a:pt x="1733" y="1"/>
                      <a:pt x="0" y="1734"/>
                      <a:pt x="0" y="3813"/>
                    </a:cubicBezTo>
                    <a:cubicBezTo>
                      <a:pt x="0" y="4537"/>
                      <a:pt x="190" y="5231"/>
                      <a:pt x="536" y="5829"/>
                    </a:cubicBezTo>
                    <a:cubicBezTo>
                      <a:pt x="1009" y="5546"/>
                      <a:pt x="1544" y="5420"/>
                      <a:pt x="2080" y="5420"/>
                    </a:cubicBezTo>
                    <a:cubicBezTo>
                      <a:pt x="2146" y="5414"/>
                      <a:pt x="2213" y="5411"/>
                      <a:pt x="2279" y="5411"/>
                    </a:cubicBezTo>
                    <a:cubicBezTo>
                      <a:pt x="2936" y="5411"/>
                      <a:pt x="3587" y="5692"/>
                      <a:pt x="4159" y="6207"/>
                    </a:cubicBezTo>
                    <a:lnTo>
                      <a:pt x="5892" y="6207"/>
                    </a:lnTo>
                    <a:cubicBezTo>
                      <a:pt x="6144" y="6207"/>
                      <a:pt x="6364" y="6302"/>
                      <a:pt x="6585" y="6428"/>
                    </a:cubicBezTo>
                    <a:cubicBezTo>
                      <a:pt x="7215" y="5735"/>
                      <a:pt x="7625" y="4789"/>
                      <a:pt x="7625" y="3813"/>
                    </a:cubicBezTo>
                    <a:cubicBezTo>
                      <a:pt x="7625" y="1734"/>
                      <a:pt x="5892" y="1"/>
                      <a:pt x="38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p:nvPr/>
            </p:nvSpPr>
            <p:spPr>
              <a:xfrm>
                <a:off x="2474975" y="3742775"/>
                <a:ext cx="228425" cy="125650"/>
              </a:xfrm>
              <a:custGeom>
                <a:rect b="b" l="l" r="r" t="t"/>
                <a:pathLst>
                  <a:path extrusionOk="0" h="5026" w="9137">
                    <a:moveTo>
                      <a:pt x="1422" y="0"/>
                    </a:moveTo>
                    <a:cubicBezTo>
                      <a:pt x="918" y="0"/>
                      <a:pt x="416" y="160"/>
                      <a:pt x="0" y="457"/>
                    </a:cubicBezTo>
                    <a:lnTo>
                      <a:pt x="0" y="5025"/>
                    </a:lnTo>
                    <a:lnTo>
                      <a:pt x="5230" y="5025"/>
                    </a:lnTo>
                    <a:cubicBezTo>
                      <a:pt x="5923" y="5025"/>
                      <a:pt x="6490" y="4679"/>
                      <a:pt x="6900" y="4143"/>
                    </a:cubicBezTo>
                    <a:lnTo>
                      <a:pt x="8916" y="1245"/>
                    </a:lnTo>
                    <a:cubicBezTo>
                      <a:pt x="9137" y="930"/>
                      <a:pt x="9074" y="489"/>
                      <a:pt x="8727" y="268"/>
                    </a:cubicBezTo>
                    <a:cubicBezTo>
                      <a:pt x="8633" y="221"/>
                      <a:pt x="8517" y="196"/>
                      <a:pt x="8398" y="196"/>
                    </a:cubicBezTo>
                    <a:cubicBezTo>
                      <a:pt x="8196" y="196"/>
                      <a:pt x="7983" y="268"/>
                      <a:pt x="7845" y="426"/>
                    </a:cubicBezTo>
                    <a:lnTo>
                      <a:pt x="5955" y="2726"/>
                    </a:lnTo>
                    <a:cubicBezTo>
                      <a:pt x="5829" y="2883"/>
                      <a:pt x="5545" y="2978"/>
                      <a:pt x="5419" y="2978"/>
                    </a:cubicBezTo>
                    <a:lnTo>
                      <a:pt x="3119" y="2978"/>
                    </a:lnTo>
                    <a:cubicBezTo>
                      <a:pt x="2899" y="2978"/>
                      <a:pt x="2741" y="2820"/>
                      <a:pt x="2741" y="2631"/>
                    </a:cubicBezTo>
                    <a:cubicBezTo>
                      <a:pt x="2741" y="2411"/>
                      <a:pt x="2899" y="2253"/>
                      <a:pt x="3119" y="2253"/>
                    </a:cubicBezTo>
                    <a:lnTo>
                      <a:pt x="5198" y="2253"/>
                    </a:lnTo>
                    <a:cubicBezTo>
                      <a:pt x="5576" y="2253"/>
                      <a:pt x="5923" y="1938"/>
                      <a:pt x="5923" y="1560"/>
                    </a:cubicBezTo>
                    <a:cubicBezTo>
                      <a:pt x="5923" y="1150"/>
                      <a:pt x="5576" y="835"/>
                      <a:pt x="5198" y="835"/>
                    </a:cubicBezTo>
                    <a:lnTo>
                      <a:pt x="3340" y="835"/>
                    </a:lnTo>
                    <a:cubicBezTo>
                      <a:pt x="3182" y="835"/>
                      <a:pt x="3088" y="741"/>
                      <a:pt x="2962" y="615"/>
                    </a:cubicBezTo>
                    <a:cubicBezTo>
                      <a:pt x="2773" y="426"/>
                      <a:pt x="2520" y="300"/>
                      <a:pt x="2300" y="174"/>
                    </a:cubicBezTo>
                    <a:cubicBezTo>
                      <a:pt x="2019" y="56"/>
                      <a:pt x="1720" y="0"/>
                      <a:pt x="14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5" name="Google Shape;205;p25"/>
          <p:cNvGrpSpPr/>
          <p:nvPr/>
        </p:nvGrpSpPr>
        <p:grpSpPr>
          <a:xfrm>
            <a:off x="3465824" y="2653700"/>
            <a:ext cx="882300" cy="882300"/>
            <a:chOff x="4762787" y="2130600"/>
            <a:chExt cx="882300" cy="882300"/>
          </a:xfrm>
        </p:grpSpPr>
        <p:sp>
          <p:nvSpPr>
            <p:cNvPr id="206" name="Google Shape;206;p25"/>
            <p:cNvSpPr/>
            <p:nvPr/>
          </p:nvSpPr>
          <p:spPr>
            <a:xfrm>
              <a:off x="4762787" y="2130600"/>
              <a:ext cx="882300" cy="882300"/>
            </a:xfrm>
            <a:prstGeom prst="rect">
              <a:avLst/>
            </a:prstGeom>
            <a:solidFill>
              <a:srgbClr val="FF72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 name="Google Shape;207;p25"/>
            <p:cNvGrpSpPr/>
            <p:nvPr/>
          </p:nvGrpSpPr>
          <p:grpSpPr>
            <a:xfrm>
              <a:off x="4995524" y="2363506"/>
              <a:ext cx="416820" cy="416475"/>
              <a:chOff x="1310075" y="3980250"/>
              <a:chExt cx="297750" cy="297525"/>
            </a:xfrm>
          </p:grpSpPr>
          <p:sp>
            <p:nvSpPr>
              <p:cNvPr id="208" name="Google Shape;208;p25"/>
              <p:cNvSpPr/>
              <p:nvPr/>
            </p:nvSpPr>
            <p:spPr>
              <a:xfrm>
                <a:off x="1310075" y="3980250"/>
                <a:ext cx="297750" cy="297525"/>
              </a:xfrm>
              <a:custGeom>
                <a:rect b="b" l="l" r="r" t="t"/>
                <a:pathLst>
                  <a:path extrusionOk="0" h="11901" w="11910">
                    <a:moveTo>
                      <a:pt x="3844" y="4946"/>
                    </a:moveTo>
                    <a:cubicBezTo>
                      <a:pt x="4033" y="4946"/>
                      <a:pt x="4190" y="5104"/>
                      <a:pt x="4190" y="5293"/>
                    </a:cubicBezTo>
                    <a:lnTo>
                      <a:pt x="4190" y="6679"/>
                    </a:lnTo>
                    <a:cubicBezTo>
                      <a:pt x="4190" y="6868"/>
                      <a:pt x="4033" y="7026"/>
                      <a:pt x="3844" y="7026"/>
                    </a:cubicBezTo>
                    <a:lnTo>
                      <a:pt x="2458" y="7026"/>
                    </a:lnTo>
                    <a:cubicBezTo>
                      <a:pt x="2269" y="7026"/>
                      <a:pt x="2111" y="6868"/>
                      <a:pt x="2111" y="6679"/>
                    </a:cubicBezTo>
                    <a:lnTo>
                      <a:pt x="2111" y="5293"/>
                    </a:lnTo>
                    <a:cubicBezTo>
                      <a:pt x="2111" y="5104"/>
                      <a:pt x="2269" y="4946"/>
                      <a:pt x="2458" y="4946"/>
                    </a:cubicBezTo>
                    <a:close/>
                    <a:moveTo>
                      <a:pt x="6616" y="3560"/>
                    </a:moveTo>
                    <a:cubicBezTo>
                      <a:pt x="6837" y="3560"/>
                      <a:pt x="6994" y="3718"/>
                      <a:pt x="6994" y="3907"/>
                    </a:cubicBezTo>
                    <a:lnTo>
                      <a:pt x="6994" y="6679"/>
                    </a:lnTo>
                    <a:cubicBezTo>
                      <a:pt x="6994" y="6868"/>
                      <a:pt x="6837" y="7026"/>
                      <a:pt x="6616" y="7026"/>
                    </a:cubicBezTo>
                    <a:lnTo>
                      <a:pt x="5262" y="7026"/>
                    </a:lnTo>
                    <a:cubicBezTo>
                      <a:pt x="5041" y="7026"/>
                      <a:pt x="4884" y="6868"/>
                      <a:pt x="4884" y="6679"/>
                    </a:cubicBezTo>
                    <a:lnTo>
                      <a:pt x="4884" y="3907"/>
                    </a:lnTo>
                    <a:cubicBezTo>
                      <a:pt x="4884" y="3718"/>
                      <a:pt x="5041" y="3560"/>
                      <a:pt x="5262" y="3560"/>
                    </a:cubicBezTo>
                    <a:close/>
                    <a:moveTo>
                      <a:pt x="9389" y="2174"/>
                    </a:moveTo>
                    <a:cubicBezTo>
                      <a:pt x="9578" y="2174"/>
                      <a:pt x="9735" y="2331"/>
                      <a:pt x="9735" y="2520"/>
                    </a:cubicBezTo>
                    <a:lnTo>
                      <a:pt x="9735" y="6679"/>
                    </a:lnTo>
                    <a:cubicBezTo>
                      <a:pt x="9735" y="6868"/>
                      <a:pt x="9578" y="7026"/>
                      <a:pt x="9389" y="7026"/>
                    </a:cubicBezTo>
                    <a:lnTo>
                      <a:pt x="8003" y="7026"/>
                    </a:lnTo>
                    <a:cubicBezTo>
                      <a:pt x="7813" y="7026"/>
                      <a:pt x="7656" y="6868"/>
                      <a:pt x="7656" y="6679"/>
                    </a:cubicBezTo>
                    <a:lnTo>
                      <a:pt x="7656" y="2520"/>
                    </a:lnTo>
                    <a:cubicBezTo>
                      <a:pt x="7656" y="2331"/>
                      <a:pt x="7813" y="2174"/>
                      <a:pt x="8003" y="2174"/>
                    </a:cubicBezTo>
                    <a:close/>
                    <a:moveTo>
                      <a:pt x="5577" y="8412"/>
                    </a:moveTo>
                    <a:lnTo>
                      <a:pt x="5577" y="9105"/>
                    </a:lnTo>
                    <a:lnTo>
                      <a:pt x="5167" y="9105"/>
                    </a:lnTo>
                    <a:lnTo>
                      <a:pt x="5451" y="8412"/>
                    </a:lnTo>
                    <a:close/>
                    <a:moveTo>
                      <a:pt x="6396" y="8412"/>
                    </a:moveTo>
                    <a:lnTo>
                      <a:pt x="6679" y="9105"/>
                    </a:lnTo>
                    <a:lnTo>
                      <a:pt x="6270" y="9105"/>
                    </a:lnTo>
                    <a:lnTo>
                      <a:pt x="6270" y="8412"/>
                    </a:lnTo>
                    <a:close/>
                    <a:moveTo>
                      <a:pt x="5955" y="0"/>
                    </a:moveTo>
                    <a:cubicBezTo>
                      <a:pt x="5766" y="0"/>
                      <a:pt x="5608" y="158"/>
                      <a:pt x="5608" y="378"/>
                    </a:cubicBezTo>
                    <a:lnTo>
                      <a:pt x="5608" y="725"/>
                    </a:lnTo>
                    <a:lnTo>
                      <a:pt x="347" y="725"/>
                    </a:lnTo>
                    <a:cubicBezTo>
                      <a:pt x="158" y="725"/>
                      <a:pt x="0" y="882"/>
                      <a:pt x="0" y="1071"/>
                    </a:cubicBezTo>
                    <a:cubicBezTo>
                      <a:pt x="0" y="1260"/>
                      <a:pt x="158" y="1418"/>
                      <a:pt x="347" y="1418"/>
                    </a:cubicBezTo>
                    <a:lnTo>
                      <a:pt x="725" y="1418"/>
                    </a:lnTo>
                    <a:lnTo>
                      <a:pt x="725" y="7719"/>
                    </a:lnTo>
                    <a:lnTo>
                      <a:pt x="378" y="7719"/>
                    </a:lnTo>
                    <a:cubicBezTo>
                      <a:pt x="158" y="7719"/>
                      <a:pt x="0" y="7876"/>
                      <a:pt x="0" y="8097"/>
                    </a:cubicBezTo>
                    <a:cubicBezTo>
                      <a:pt x="0" y="8286"/>
                      <a:pt x="158" y="8443"/>
                      <a:pt x="378" y="8443"/>
                    </a:cubicBezTo>
                    <a:lnTo>
                      <a:pt x="4726" y="8443"/>
                    </a:lnTo>
                    <a:lnTo>
                      <a:pt x="3560" y="11436"/>
                    </a:lnTo>
                    <a:cubicBezTo>
                      <a:pt x="3466" y="11625"/>
                      <a:pt x="3560" y="11814"/>
                      <a:pt x="3749" y="11877"/>
                    </a:cubicBezTo>
                    <a:cubicBezTo>
                      <a:pt x="3788" y="11893"/>
                      <a:pt x="3831" y="11901"/>
                      <a:pt x="3876" y="11901"/>
                    </a:cubicBezTo>
                    <a:cubicBezTo>
                      <a:pt x="4016" y="11901"/>
                      <a:pt x="4167" y="11824"/>
                      <a:pt x="4190" y="11657"/>
                    </a:cubicBezTo>
                    <a:lnTo>
                      <a:pt x="4947" y="9830"/>
                    </a:lnTo>
                    <a:lnTo>
                      <a:pt x="5608" y="9830"/>
                    </a:lnTo>
                    <a:lnTo>
                      <a:pt x="5608" y="10838"/>
                    </a:lnTo>
                    <a:cubicBezTo>
                      <a:pt x="5608" y="11027"/>
                      <a:pt x="5766" y="11184"/>
                      <a:pt x="5955" y="11184"/>
                    </a:cubicBezTo>
                    <a:cubicBezTo>
                      <a:pt x="6144" y="11184"/>
                      <a:pt x="6301" y="11027"/>
                      <a:pt x="6301" y="10838"/>
                    </a:cubicBezTo>
                    <a:lnTo>
                      <a:pt x="6301" y="9830"/>
                    </a:lnTo>
                    <a:lnTo>
                      <a:pt x="6994" y="9830"/>
                    </a:lnTo>
                    <a:lnTo>
                      <a:pt x="7719" y="11657"/>
                    </a:lnTo>
                    <a:cubicBezTo>
                      <a:pt x="7791" y="11824"/>
                      <a:pt x="7916" y="11901"/>
                      <a:pt x="8042" y="11901"/>
                    </a:cubicBezTo>
                    <a:cubicBezTo>
                      <a:pt x="8082" y="11901"/>
                      <a:pt x="8122" y="11893"/>
                      <a:pt x="8160" y="11877"/>
                    </a:cubicBezTo>
                    <a:cubicBezTo>
                      <a:pt x="8349" y="11783"/>
                      <a:pt x="8444" y="11594"/>
                      <a:pt x="8349" y="11436"/>
                    </a:cubicBezTo>
                    <a:lnTo>
                      <a:pt x="7183" y="8443"/>
                    </a:lnTo>
                    <a:lnTo>
                      <a:pt x="11531" y="8443"/>
                    </a:lnTo>
                    <a:cubicBezTo>
                      <a:pt x="11752" y="8443"/>
                      <a:pt x="11909" y="8286"/>
                      <a:pt x="11909" y="8097"/>
                    </a:cubicBezTo>
                    <a:cubicBezTo>
                      <a:pt x="11909" y="7876"/>
                      <a:pt x="11752" y="7719"/>
                      <a:pt x="11531" y="7719"/>
                    </a:cubicBezTo>
                    <a:lnTo>
                      <a:pt x="11185" y="7719"/>
                    </a:lnTo>
                    <a:lnTo>
                      <a:pt x="11185" y="1418"/>
                    </a:lnTo>
                    <a:lnTo>
                      <a:pt x="11531" y="1418"/>
                    </a:lnTo>
                    <a:cubicBezTo>
                      <a:pt x="11752" y="1418"/>
                      <a:pt x="11909" y="1260"/>
                      <a:pt x="11909" y="1071"/>
                    </a:cubicBezTo>
                    <a:cubicBezTo>
                      <a:pt x="11909" y="882"/>
                      <a:pt x="11752" y="725"/>
                      <a:pt x="11531" y="725"/>
                    </a:cubicBezTo>
                    <a:lnTo>
                      <a:pt x="6301" y="725"/>
                    </a:lnTo>
                    <a:lnTo>
                      <a:pt x="6301" y="378"/>
                    </a:lnTo>
                    <a:cubicBezTo>
                      <a:pt x="6301" y="158"/>
                      <a:pt x="6144" y="0"/>
                      <a:pt x="59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5"/>
              <p:cNvSpPr/>
              <p:nvPr/>
            </p:nvSpPr>
            <p:spPr>
              <a:xfrm>
                <a:off x="1449475" y="4086575"/>
                <a:ext cx="17350" cy="52000"/>
              </a:xfrm>
              <a:custGeom>
                <a:rect b="b" l="l" r="r" t="t"/>
                <a:pathLst>
                  <a:path extrusionOk="0" h="2080" w="694">
                    <a:moveTo>
                      <a:pt x="1" y="0"/>
                    </a:moveTo>
                    <a:lnTo>
                      <a:pt x="1" y="2080"/>
                    </a:lnTo>
                    <a:lnTo>
                      <a:pt x="694" y="2080"/>
                    </a:lnTo>
                    <a:lnTo>
                      <a:pt x="6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5"/>
              <p:cNvSpPr/>
              <p:nvPr/>
            </p:nvSpPr>
            <p:spPr>
              <a:xfrm>
                <a:off x="1380175" y="4121225"/>
                <a:ext cx="17350" cy="17350"/>
              </a:xfrm>
              <a:custGeom>
                <a:rect b="b" l="l" r="r" t="t"/>
                <a:pathLst>
                  <a:path extrusionOk="0" h="694" w="694">
                    <a:moveTo>
                      <a:pt x="0" y="0"/>
                    </a:moveTo>
                    <a:lnTo>
                      <a:pt x="0" y="694"/>
                    </a:lnTo>
                    <a:lnTo>
                      <a:pt x="693" y="694"/>
                    </a:lnTo>
                    <a:lnTo>
                      <a:pt x="69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5"/>
              <p:cNvSpPr/>
              <p:nvPr/>
            </p:nvSpPr>
            <p:spPr>
              <a:xfrm>
                <a:off x="1518800" y="4051925"/>
                <a:ext cx="18125" cy="86650"/>
              </a:xfrm>
              <a:custGeom>
                <a:rect b="b" l="l" r="r" t="t"/>
                <a:pathLst>
                  <a:path extrusionOk="0" h="3466" w="725">
                    <a:moveTo>
                      <a:pt x="0" y="0"/>
                    </a:moveTo>
                    <a:lnTo>
                      <a:pt x="0" y="3466"/>
                    </a:lnTo>
                    <a:lnTo>
                      <a:pt x="725" y="3466"/>
                    </a:lnTo>
                    <a:lnTo>
                      <a:pt x="72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2" name="Google Shape;212;p25"/>
          <p:cNvGrpSpPr/>
          <p:nvPr/>
        </p:nvGrpSpPr>
        <p:grpSpPr>
          <a:xfrm>
            <a:off x="6332187" y="2653700"/>
            <a:ext cx="882300" cy="882300"/>
            <a:chOff x="3492962" y="2130600"/>
            <a:chExt cx="882300" cy="882300"/>
          </a:xfrm>
        </p:grpSpPr>
        <p:sp>
          <p:nvSpPr>
            <p:cNvPr id="213" name="Google Shape;213;p25"/>
            <p:cNvSpPr/>
            <p:nvPr/>
          </p:nvSpPr>
          <p:spPr>
            <a:xfrm>
              <a:off x="3492962" y="2130600"/>
              <a:ext cx="882300" cy="882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 name="Google Shape;214;p25"/>
            <p:cNvGrpSpPr/>
            <p:nvPr/>
          </p:nvGrpSpPr>
          <p:grpSpPr>
            <a:xfrm>
              <a:off x="3731308" y="2364460"/>
              <a:ext cx="414615" cy="414586"/>
              <a:chOff x="3497300" y="3227275"/>
              <a:chExt cx="296175" cy="296175"/>
            </a:xfrm>
          </p:grpSpPr>
          <p:sp>
            <p:nvSpPr>
              <p:cNvPr id="215" name="Google Shape;215;p25"/>
              <p:cNvSpPr/>
              <p:nvPr/>
            </p:nvSpPr>
            <p:spPr>
              <a:xfrm>
                <a:off x="3609925" y="3339900"/>
                <a:ext cx="69350" cy="68550"/>
              </a:xfrm>
              <a:custGeom>
                <a:rect b="b" l="l" r="r" t="t"/>
                <a:pathLst>
                  <a:path extrusionOk="0" h="2742" w="2774">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5"/>
              <p:cNvSpPr/>
              <p:nvPr/>
            </p:nvSpPr>
            <p:spPr>
              <a:xfrm>
                <a:off x="3531175" y="3227275"/>
                <a:ext cx="86650" cy="86675"/>
              </a:xfrm>
              <a:custGeom>
                <a:rect b="b" l="l" r="r" t="t"/>
                <a:pathLst>
                  <a:path extrusionOk="0" h="3467" w="3466">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5"/>
              <p:cNvSpPr/>
              <p:nvPr/>
            </p:nvSpPr>
            <p:spPr>
              <a:xfrm>
                <a:off x="3670575" y="3227275"/>
                <a:ext cx="86675" cy="86675"/>
              </a:xfrm>
              <a:custGeom>
                <a:rect b="b" l="l" r="r" t="t"/>
                <a:pathLst>
                  <a:path extrusionOk="0" h="3467" w="3467">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5"/>
              <p:cNvSpPr/>
              <p:nvPr/>
            </p:nvSpPr>
            <p:spPr>
              <a:xfrm>
                <a:off x="3622525" y="3421825"/>
                <a:ext cx="41775" cy="25225"/>
              </a:xfrm>
              <a:custGeom>
                <a:rect b="b" l="l" r="r" t="t"/>
                <a:pathLst>
                  <a:path extrusionOk="0" h="1009" w="1671">
                    <a:moveTo>
                      <a:pt x="1" y="0"/>
                    </a:moveTo>
                    <a:lnTo>
                      <a:pt x="851" y="1008"/>
                    </a:lnTo>
                    <a:lnTo>
                      <a:pt x="1671" y="0"/>
                    </a:lnTo>
                    <a:lnTo>
                      <a:pt x="1671" y="0"/>
                    </a:lnTo>
                    <a:cubicBezTo>
                      <a:pt x="1450" y="126"/>
                      <a:pt x="1167" y="158"/>
                      <a:pt x="851" y="158"/>
                    </a:cubicBezTo>
                    <a:cubicBezTo>
                      <a:pt x="568" y="158"/>
                      <a:pt x="284" y="95"/>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5"/>
              <p:cNvSpPr/>
              <p:nvPr/>
            </p:nvSpPr>
            <p:spPr>
              <a:xfrm>
                <a:off x="3566600" y="3416300"/>
                <a:ext cx="70125" cy="106350"/>
              </a:xfrm>
              <a:custGeom>
                <a:rect b="b" l="l" r="r" t="t"/>
                <a:pathLst>
                  <a:path extrusionOk="0" h="4254" w="2805">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5"/>
              <p:cNvSpPr/>
              <p:nvPr/>
            </p:nvSpPr>
            <p:spPr>
              <a:xfrm>
                <a:off x="3653250" y="3417100"/>
                <a:ext cx="70125" cy="106350"/>
              </a:xfrm>
              <a:custGeom>
                <a:rect b="b" l="l" r="r" t="t"/>
                <a:pathLst>
                  <a:path extrusionOk="0" h="4254" w="2805">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5"/>
              <p:cNvSpPr/>
              <p:nvPr/>
            </p:nvSpPr>
            <p:spPr>
              <a:xfrm>
                <a:off x="3655625" y="3310775"/>
                <a:ext cx="137850" cy="108700"/>
              </a:xfrm>
              <a:custGeom>
                <a:rect b="b" l="l" r="r" t="t"/>
                <a:pathLst>
                  <a:path extrusionOk="0" h="4348" w="5514">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5"/>
              <p:cNvSpPr/>
              <p:nvPr/>
            </p:nvSpPr>
            <p:spPr>
              <a:xfrm>
                <a:off x="3497300" y="3309975"/>
                <a:ext cx="136275" cy="108725"/>
              </a:xfrm>
              <a:custGeom>
                <a:rect b="b" l="l" r="r" t="t"/>
                <a:pathLst>
                  <a:path extrusionOk="0" h="4349" w="5451">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3" name="Google Shape;223;p25"/>
          <p:cNvSpPr/>
          <p:nvPr/>
        </p:nvSpPr>
        <p:spPr>
          <a:xfrm>
            <a:off x="3804300" y="2030900"/>
            <a:ext cx="786000" cy="447600"/>
          </a:xfrm>
          <a:prstGeom prst="bentArrow">
            <a:avLst>
              <a:gd fmla="val 25000" name="adj1"/>
              <a:gd fmla="val 25000" name="adj2"/>
              <a:gd fmla="val 25000" name="adj3"/>
              <a:gd fmla="val 43750" name="adj4"/>
            </a:avLst>
          </a:prstGeom>
          <a:solidFill>
            <a:srgbClr val="FF725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5"/>
          <p:cNvSpPr/>
          <p:nvPr/>
        </p:nvSpPr>
        <p:spPr>
          <a:xfrm rot="5400000">
            <a:off x="6196725" y="1863650"/>
            <a:ext cx="486000" cy="820500"/>
          </a:xfrm>
          <a:prstGeom prst="bentArrow">
            <a:avLst>
              <a:gd fmla="val 25000" name="adj1"/>
              <a:gd fmla="val 22931" name="adj2"/>
              <a:gd fmla="val 25000" name="adj3"/>
              <a:gd fmla="val 43750" name="adj4"/>
            </a:avLst>
          </a:prstGeom>
          <a:solidFill>
            <a:srgbClr val="FF725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5"/>
          <p:cNvSpPr/>
          <p:nvPr/>
        </p:nvSpPr>
        <p:spPr>
          <a:xfrm rot="-5400000">
            <a:off x="3971550" y="3543950"/>
            <a:ext cx="486000" cy="820500"/>
          </a:xfrm>
          <a:prstGeom prst="bentArrow">
            <a:avLst>
              <a:gd fmla="val 25000" name="adj1"/>
              <a:gd fmla="val 22931" name="adj2"/>
              <a:gd fmla="val 25000" name="adj3"/>
              <a:gd fmla="val 43750" name="adj4"/>
            </a:avLst>
          </a:prstGeom>
          <a:solidFill>
            <a:srgbClr val="FF725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
          <p:cNvSpPr/>
          <p:nvPr/>
        </p:nvSpPr>
        <p:spPr>
          <a:xfrm rot="10800000">
            <a:off x="6063975" y="3749600"/>
            <a:ext cx="786000" cy="447600"/>
          </a:xfrm>
          <a:prstGeom prst="bentArrow">
            <a:avLst>
              <a:gd fmla="val 25000" name="adj1"/>
              <a:gd fmla="val 25000" name="adj2"/>
              <a:gd fmla="val 25000" name="adj3"/>
              <a:gd fmla="val 43750" name="adj4"/>
            </a:avLst>
          </a:prstGeom>
          <a:solidFill>
            <a:srgbClr val="FF725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7" name="Google Shape;227;p25"/>
          <p:cNvPicPr preferRelativeResize="0"/>
          <p:nvPr/>
        </p:nvPicPr>
        <p:blipFill>
          <a:blip r:embed="rId3">
            <a:alphaModFix/>
          </a:blip>
          <a:stretch>
            <a:fillRect/>
          </a:stretch>
        </p:blipFill>
        <p:spPr>
          <a:xfrm>
            <a:off x="804250" y="2307625"/>
            <a:ext cx="1552925" cy="1445724"/>
          </a:xfrm>
          <a:prstGeom prst="rect">
            <a:avLst/>
          </a:prstGeom>
          <a:noFill/>
          <a:ln>
            <a:noFill/>
          </a:ln>
        </p:spPr>
      </p:pic>
      <p:sp>
        <p:nvSpPr>
          <p:cNvPr id="228" name="Google Shape;228;p25"/>
          <p:cNvSpPr/>
          <p:nvPr/>
        </p:nvSpPr>
        <p:spPr>
          <a:xfrm>
            <a:off x="2394150" y="2991150"/>
            <a:ext cx="882300" cy="2574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5"/>
          <p:cNvSpPr/>
          <p:nvPr/>
        </p:nvSpPr>
        <p:spPr>
          <a:xfrm>
            <a:off x="4885987" y="3572225"/>
            <a:ext cx="882300" cy="882300"/>
          </a:xfrm>
          <a:prstGeom prst="rect">
            <a:avLst/>
          </a:prstGeom>
          <a:solidFill>
            <a:srgbClr val="FF72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0" name="Google Shape;230;p25"/>
          <p:cNvGrpSpPr/>
          <p:nvPr/>
        </p:nvGrpSpPr>
        <p:grpSpPr>
          <a:xfrm>
            <a:off x="5116808" y="3813034"/>
            <a:ext cx="388122" cy="338507"/>
            <a:chOff x="1674750" y="3254050"/>
            <a:chExt cx="277250" cy="241825"/>
          </a:xfrm>
        </p:grpSpPr>
        <p:sp>
          <p:nvSpPr>
            <p:cNvPr id="231" name="Google Shape;231;p25"/>
            <p:cNvSpPr/>
            <p:nvPr/>
          </p:nvSpPr>
          <p:spPr>
            <a:xfrm>
              <a:off x="1674750" y="3254050"/>
              <a:ext cx="277250" cy="197900"/>
            </a:xfrm>
            <a:custGeom>
              <a:rect b="b" l="l" r="r" t="t"/>
              <a:pathLst>
                <a:path extrusionOk="0" h="7916" w="11090">
                  <a:moveTo>
                    <a:pt x="5891" y="1"/>
                  </a:moveTo>
                  <a:cubicBezTo>
                    <a:pt x="2678" y="1"/>
                    <a:pt x="0" y="2679"/>
                    <a:pt x="0" y="5892"/>
                  </a:cubicBezTo>
                  <a:cubicBezTo>
                    <a:pt x="0" y="6491"/>
                    <a:pt x="126" y="7089"/>
                    <a:pt x="284" y="7656"/>
                  </a:cubicBezTo>
                  <a:cubicBezTo>
                    <a:pt x="310" y="7842"/>
                    <a:pt x="448" y="7916"/>
                    <a:pt x="604" y="7916"/>
                  </a:cubicBezTo>
                  <a:cubicBezTo>
                    <a:pt x="633" y="7916"/>
                    <a:pt x="663" y="7913"/>
                    <a:pt x="693" y="7908"/>
                  </a:cubicBezTo>
                  <a:cubicBezTo>
                    <a:pt x="882" y="7877"/>
                    <a:pt x="977" y="7656"/>
                    <a:pt x="945" y="7467"/>
                  </a:cubicBezTo>
                  <a:cubicBezTo>
                    <a:pt x="788" y="6963"/>
                    <a:pt x="662" y="6459"/>
                    <a:pt x="662" y="5892"/>
                  </a:cubicBezTo>
                  <a:cubicBezTo>
                    <a:pt x="662" y="3025"/>
                    <a:pt x="3025" y="662"/>
                    <a:pt x="5891" y="662"/>
                  </a:cubicBezTo>
                  <a:cubicBezTo>
                    <a:pt x="7561" y="662"/>
                    <a:pt x="9105" y="1481"/>
                    <a:pt x="10050" y="2742"/>
                  </a:cubicBezTo>
                  <a:lnTo>
                    <a:pt x="9357" y="2742"/>
                  </a:lnTo>
                  <a:cubicBezTo>
                    <a:pt x="9168" y="2742"/>
                    <a:pt x="9010" y="2899"/>
                    <a:pt x="9010" y="3088"/>
                  </a:cubicBezTo>
                  <a:cubicBezTo>
                    <a:pt x="9010" y="3309"/>
                    <a:pt x="9168" y="3466"/>
                    <a:pt x="9357" y="3466"/>
                  </a:cubicBezTo>
                  <a:lnTo>
                    <a:pt x="10743" y="3466"/>
                  </a:lnTo>
                  <a:cubicBezTo>
                    <a:pt x="10932" y="3466"/>
                    <a:pt x="11090" y="3309"/>
                    <a:pt x="11090" y="3088"/>
                  </a:cubicBezTo>
                  <a:lnTo>
                    <a:pt x="11090" y="1733"/>
                  </a:lnTo>
                  <a:cubicBezTo>
                    <a:pt x="11090" y="1513"/>
                    <a:pt x="10932" y="1355"/>
                    <a:pt x="10743" y="1355"/>
                  </a:cubicBezTo>
                  <a:cubicBezTo>
                    <a:pt x="10554" y="1355"/>
                    <a:pt x="10397" y="1513"/>
                    <a:pt x="10397" y="1733"/>
                  </a:cubicBezTo>
                  <a:lnTo>
                    <a:pt x="10397" y="2111"/>
                  </a:lnTo>
                  <a:cubicBezTo>
                    <a:pt x="9294" y="820"/>
                    <a:pt x="7624" y="1"/>
                    <a:pt x="58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highlight>
                  <a:schemeClr val="accent2"/>
                </a:highlight>
              </a:endParaRPr>
            </a:p>
          </p:txBody>
        </p:sp>
        <p:sp>
          <p:nvSpPr>
            <p:cNvPr id="232" name="Google Shape;232;p25"/>
            <p:cNvSpPr/>
            <p:nvPr/>
          </p:nvSpPr>
          <p:spPr>
            <a:xfrm>
              <a:off x="1727500" y="3306825"/>
              <a:ext cx="189075" cy="189050"/>
            </a:xfrm>
            <a:custGeom>
              <a:rect b="b" l="l" r="r" t="t"/>
              <a:pathLst>
                <a:path extrusionOk="0" h="7562" w="7563">
                  <a:moveTo>
                    <a:pt x="3750" y="2048"/>
                  </a:moveTo>
                  <a:cubicBezTo>
                    <a:pt x="3939" y="2048"/>
                    <a:pt x="4097" y="2206"/>
                    <a:pt x="4097" y="2426"/>
                  </a:cubicBezTo>
                  <a:lnTo>
                    <a:pt x="4097" y="3435"/>
                  </a:lnTo>
                  <a:lnTo>
                    <a:pt x="4475" y="3435"/>
                  </a:lnTo>
                  <a:cubicBezTo>
                    <a:pt x="4664" y="3435"/>
                    <a:pt x="4821" y="3592"/>
                    <a:pt x="4821" y="3781"/>
                  </a:cubicBezTo>
                  <a:cubicBezTo>
                    <a:pt x="4821" y="4002"/>
                    <a:pt x="4664" y="4159"/>
                    <a:pt x="4475" y="4159"/>
                  </a:cubicBezTo>
                  <a:lnTo>
                    <a:pt x="3750" y="4159"/>
                  </a:lnTo>
                  <a:cubicBezTo>
                    <a:pt x="3561" y="4159"/>
                    <a:pt x="3403" y="4002"/>
                    <a:pt x="3403" y="3781"/>
                  </a:cubicBezTo>
                  <a:lnTo>
                    <a:pt x="3403" y="2426"/>
                  </a:lnTo>
                  <a:cubicBezTo>
                    <a:pt x="3403" y="2206"/>
                    <a:pt x="3561" y="2048"/>
                    <a:pt x="3750" y="2048"/>
                  </a:cubicBezTo>
                  <a:close/>
                  <a:moveTo>
                    <a:pt x="3435" y="0"/>
                  </a:moveTo>
                  <a:cubicBezTo>
                    <a:pt x="2647" y="95"/>
                    <a:pt x="1923" y="410"/>
                    <a:pt x="1356" y="883"/>
                  </a:cubicBezTo>
                  <a:lnTo>
                    <a:pt x="2049" y="1576"/>
                  </a:lnTo>
                  <a:cubicBezTo>
                    <a:pt x="2175" y="1702"/>
                    <a:pt x="2175" y="1954"/>
                    <a:pt x="2049" y="2048"/>
                  </a:cubicBezTo>
                  <a:cubicBezTo>
                    <a:pt x="1986" y="2111"/>
                    <a:pt x="1899" y="2143"/>
                    <a:pt x="1812" y="2143"/>
                  </a:cubicBezTo>
                  <a:cubicBezTo>
                    <a:pt x="1726" y="2143"/>
                    <a:pt x="1639" y="2111"/>
                    <a:pt x="1576" y="2048"/>
                  </a:cubicBezTo>
                  <a:lnTo>
                    <a:pt x="883" y="1355"/>
                  </a:lnTo>
                  <a:cubicBezTo>
                    <a:pt x="410" y="1922"/>
                    <a:pt x="95" y="2647"/>
                    <a:pt x="1" y="3435"/>
                  </a:cubicBezTo>
                  <a:lnTo>
                    <a:pt x="1041" y="3435"/>
                  </a:lnTo>
                  <a:cubicBezTo>
                    <a:pt x="1230" y="3435"/>
                    <a:pt x="1387" y="3592"/>
                    <a:pt x="1387" y="3781"/>
                  </a:cubicBezTo>
                  <a:cubicBezTo>
                    <a:pt x="1387" y="3970"/>
                    <a:pt x="1230" y="4128"/>
                    <a:pt x="1041" y="4128"/>
                  </a:cubicBezTo>
                  <a:lnTo>
                    <a:pt x="1" y="4128"/>
                  </a:lnTo>
                  <a:cubicBezTo>
                    <a:pt x="95" y="4915"/>
                    <a:pt x="410" y="5640"/>
                    <a:pt x="883" y="6238"/>
                  </a:cubicBezTo>
                  <a:lnTo>
                    <a:pt x="1576" y="5514"/>
                  </a:lnTo>
                  <a:cubicBezTo>
                    <a:pt x="1639" y="5451"/>
                    <a:pt x="1734" y="5419"/>
                    <a:pt x="1824" y="5419"/>
                  </a:cubicBezTo>
                  <a:cubicBezTo>
                    <a:pt x="1915" y="5419"/>
                    <a:pt x="2001" y="5451"/>
                    <a:pt x="2049" y="5514"/>
                  </a:cubicBezTo>
                  <a:cubicBezTo>
                    <a:pt x="2175" y="5640"/>
                    <a:pt x="2175" y="5860"/>
                    <a:pt x="2049" y="5986"/>
                  </a:cubicBezTo>
                  <a:lnTo>
                    <a:pt x="1356" y="6711"/>
                  </a:lnTo>
                  <a:cubicBezTo>
                    <a:pt x="1923" y="7184"/>
                    <a:pt x="2647" y="7499"/>
                    <a:pt x="3435" y="7562"/>
                  </a:cubicBezTo>
                  <a:lnTo>
                    <a:pt x="3435" y="6553"/>
                  </a:lnTo>
                  <a:cubicBezTo>
                    <a:pt x="3435" y="6333"/>
                    <a:pt x="3592" y="6175"/>
                    <a:pt x="3781" y="6175"/>
                  </a:cubicBezTo>
                  <a:cubicBezTo>
                    <a:pt x="4002" y="6175"/>
                    <a:pt x="4160" y="6333"/>
                    <a:pt x="4160" y="6553"/>
                  </a:cubicBezTo>
                  <a:lnTo>
                    <a:pt x="4160" y="7562"/>
                  </a:lnTo>
                  <a:cubicBezTo>
                    <a:pt x="4947" y="7499"/>
                    <a:pt x="5640" y="7184"/>
                    <a:pt x="6239" y="6711"/>
                  </a:cubicBezTo>
                  <a:lnTo>
                    <a:pt x="5514" y="5986"/>
                  </a:lnTo>
                  <a:cubicBezTo>
                    <a:pt x="5420" y="5860"/>
                    <a:pt x="5420" y="5640"/>
                    <a:pt x="5514" y="5514"/>
                  </a:cubicBezTo>
                  <a:cubicBezTo>
                    <a:pt x="5577" y="5451"/>
                    <a:pt x="5672" y="5419"/>
                    <a:pt x="5762" y="5419"/>
                  </a:cubicBezTo>
                  <a:cubicBezTo>
                    <a:pt x="5853" y="5419"/>
                    <a:pt x="5940" y="5451"/>
                    <a:pt x="5987" y="5514"/>
                  </a:cubicBezTo>
                  <a:lnTo>
                    <a:pt x="6711" y="6238"/>
                  </a:lnTo>
                  <a:cubicBezTo>
                    <a:pt x="7184" y="5640"/>
                    <a:pt x="7499" y="4915"/>
                    <a:pt x="7562" y="4128"/>
                  </a:cubicBezTo>
                  <a:lnTo>
                    <a:pt x="6554" y="4128"/>
                  </a:lnTo>
                  <a:cubicBezTo>
                    <a:pt x="6365" y="4128"/>
                    <a:pt x="6207" y="3970"/>
                    <a:pt x="6207" y="3781"/>
                  </a:cubicBezTo>
                  <a:cubicBezTo>
                    <a:pt x="6207" y="3592"/>
                    <a:pt x="6365" y="3435"/>
                    <a:pt x="6554" y="3435"/>
                  </a:cubicBezTo>
                  <a:lnTo>
                    <a:pt x="7562" y="3435"/>
                  </a:lnTo>
                  <a:cubicBezTo>
                    <a:pt x="7499" y="2647"/>
                    <a:pt x="7184" y="1922"/>
                    <a:pt x="6711" y="1355"/>
                  </a:cubicBezTo>
                  <a:lnTo>
                    <a:pt x="5987" y="2048"/>
                  </a:lnTo>
                  <a:cubicBezTo>
                    <a:pt x="5940" y="2111"/>
                    <a:pt x="5853" y="2143"/>
                    <a:pt x="5762" y="2143"/>
                  </a:cubicBezTo>
                  <a:cubicBezTo>
                    <a:pt x="5672" y="2143"/>
                    <a:pt x="5577" y="2111"/>
                    <a:pt x="5514" y="2048"/>
                  </a:cubicBezTo>
                  <a:cubicBezTo>
                    <a:pt x="5420" y="1922"/>
                    <a:pt x="5420" y="1702"/>
                    <a:pt x="5514" y="1576"/>
                  </a:cubicBezTo>
                  <a:lnTo>
                    <a:pt x="6239" y="883"/>
                  </a:lnTo>
                  <a:cubicBezTo>
                    <a:pt x="5640" y="410"/>
                    <a:pt x="4947" y="95"/>
                    <a:pt x="4160" y="0"/>
                  </a:cubicBezTo>
                  <a:lnTo>
                    <a:pt x="4160" y="1040"/>
                  </a:lnTo>
                  <a:cubicBezTo>
                    <a:pt x="4160" y="1229"/>
                    <a:pt x="4002" y="1387"/>
                    <a:pt x="3781" y="1387"/>
                  </a:cubicBezTo>
                  <a:cubicBezTo>
                    <a:pt x="3592" y="1387"/>
                    <a:pt x="3435" y="1229"/>
                    <a:pt x="3435" y="1040"/>
                  </a:cubicBezTo>
                  <a:lnTo>
                    <a:pt x="343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highlight>
                  <a:schemeClr val="accent2"/>
                </a:highlight>
              </a:endParaRPr>
            </a:p>
          </p:txBody>
        </p:sp>
      </p:grpSp>
      <p:sp>
        <p:nvSpPr>
          <p:cNvPr id="233" name="Google Shape;233;p25"/>
          <p:cNvSpPr/>
          <p:nvPr/>
        </p:nvSpPr>
        <p:spPr>
          <a:xfrm>
            <a:off x="5148216" y="3936949"/>
            <a:ext cx="389242" cy="276775"/>
          </a:xfrm>
          <a:custGeom>
            <a:rect b="b" l="l" r="r" t="t"/>
            <a:pathLst>
              <a:path extrusionOk="0" h="7909" w="11122">
                <a:moveTo>
                  <a:pt x="10535" y="0"/>
                </a:moveTo>
                <a:cubicBezTo>
                  <a:pt x="10489" y="0"/>
                  <a:pt x="10442" y="10"/>
                  <a:pt x="10397" y="33"/>
                </a:cubicBezTo>
                <a:cubicBezTo>
                  <a:pt x="10208" y="64"/>
                  <a:pt x="10114" y="253"/>
                  <a:pt x="10177" y="474"/>
                </a:cubicBezTo>
                <a:cubicBezTo>
                  <a:pt x="10334" y="978"/>
                  <a:pt x="10429" y="1482"/>
                  <a:pt x="10429" y="1986"/>
                </a:cubicBezTo>
                <a:cubicBezTo>
                  <a:pt x="10429" y="4885"/>
                  <a:pt x="8066" y="7247"/>
                  <a:pt x="5199" y="7247"/>
                </a:cubicBezTo>
                <a:cubicBezTo>
                  <a:pt x="3561" y="7247"/>
                  <a:pt x="2017" y="6397"/>
                  <a:pt x="1072" y="5137"/>
                </a:cubicBezTo>
                <a:lnTo>
                  <a:pt x="1733" y="5137"/>
                </a:lnTo>
                <a:cubicBezTo>
                  <a:pt x="1922" y="5137"/>
                  <a:pt x="2080" y="4979"/>
                  <a:pt x="2080" y="4790"/>
                </a:cubicBezTo>
                <a:cubicBezTo>
                  <a:pt x="2080" y="4601"/>
                  <a:pt x="1922" y="4443"/>
                  <a:pt x="1733" y="4443"/>
                </a:cubicBezTo>
                <a:lnTo>
                  <a:pt x="347" y="4443"/>
                </a:lnTo>
                <a:cubicBezTo>
                  <a:pt x="158" y="4443"/>
                  <a:pt x="1" y="4601"/>
                  <a:pt x="1" y="4790"/>
                </a:cubicBezTo>
                <a:lnTo>
                  <a:pt x="1" y="6176"/>
                </a:lnTo>
                <a:cubicBezTo>
                  <a:pt x="1" y="6365"/>
                  <a:pt x="158" y="6523"/>
                  <a:pt x="347" y="6523"/>
                </a:cubicBezTo>
                <a:cubicBezTo>
                  <a:pt x="536" y="6523"/>
                  <a:pt x="694" y="6365"/>
                  <a:pt x="694" y="6176"/>
                </a:cubicBezTo>
                <a:lnTo>
                  <a:pt x="694" y="5767"/>
                </a:lnTo>
                <a:cubicBezTo>
                  <a:pt x="1796" y="7090"/>
                  <a:pt x="3466" y="7909"/>
                  <a:pt x="5199" y="7909"/>
                </a:cubicBezTo>
                <a:cubicBezTo>
                  <a:pt x="8412" y="7909"/>
                  <a:pt x="11122" y="5231"/>
                  <a:pt x="11122" y="1986"/>
                </a:cubicBezTo>
                <a:cubicBezTo>
                  <a:pt x="11122" y="1419"/>
                  <a:pt x="10996" y="820"/>
                  <a:pt x="10838" y="222"/>
                </a:cubicBezTo>
                <a:cubicBezTo>
                  <a:pt x="10814" y="102"/>
                  <a:pt x="10681" y="0"/>
                  <a:pt x="105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highlight>
                <a:schemeClr val="accent2"/>
              </a:highlight>
            </a:endParaRPr>
          </a:p>
        </p:txBody>
      </p:sp>
      <p:sp>
        <p:nvSpPr>
          <p:cNvPr id="234" name="Google Shape;234;p25"/>
          <p:cNvSpPr/>
          <p:nvPr/>
        </p:nvSpPr>
        <p:spPr>
          <a:xfrm>
            <a:off x="5453391" y="4387112"/>
            <a:ext cx="389242" cy="276775"/>
          </a:xfrm>
          <a:custGeom>
            <a:rect b="b" l="l" r="r" t="t"/>
            <a:pathLst>
              <a:path extrusionOk="0" h="7909" w="11122">
                <a:moveTo>
                  <a:pt x="10535" y="0"/>
                </a:moveTo>
                <a:cubicBezTo>
                  <a:pt x="10489" y="0"/>
                  <a:pt x="10442" y="10"/>
                  <a:pt x="10397" y="33"/>
                </a:cubicBezTo>
                <a:cubicBezTo>
                  <a:pt x="10208" y="64"/>
                  <a:pt x="10114" y="253"/>
                  <a:pt x="10177" y="474"/>
                </a:cubicBezTo>
                <a:cubicBezTo>
                  <a:pt x="10334" y="978"/>
                  <a:pt x="10429" y="1482"/>
                  <a:pt x="10429" y="1986"/>
                </a:cubicBezTo>
                <a:cubicBezTo>
                  <a:pt x="10429" y="4885"/>
                  <a:pt x="8066" y="7247"/>
                  <a:pt x="5199" y="7247"/>
                </a:cubicBezTo>
                <a:cubicBezTo>
                  <a:pt x="3561" y="7247"/>
                  <a:pt x="2017" y="6397"/>
                  <a:pt x="1072" y="5137"/>
                </a:cubicBezTo>
                <a:lnTo>
                  <a:pt x="1733" y="5137"/>
                </a:lnTo>
                <a:cubicBezTo>
                  <a:pt x="1922" y="5137"/>
                  <a:pt x="2080" y="4979"/>
                  <a:pt x="2080" y="4790"/>
                </a:cubicBezTo>
                <a:cubicBezTo>
                  <a:pt x="2080" y="4601"/>
                  <a:pt x="1922" y="4443"/>
                  <a:pt x="1733" y="4443"/>
                </a:cubicBezTo>
                <a:lnTo>
                  <a:pt x="347" y="4443"/>
                </a:lnTo>
                <a:cubicBezTo>
                  <a:pt x="158" y="4443"/>
                  <a:pt x="1" y="4601"/>
                  <a:pt x="1" y="4790"/>
                </a:cubicBezTo>
                <a:lnTo>
                  <a:pt x="1" y="6176"/>
                </a:lnTo>
                <a:cubicBezTo>
                  <a:pt x="1" y="6365"/>
                  <a:pt x="158" y="6523"/>
                  <a:pt x="347" y="6523"/>
                </a:cubicBezTo>
                <a:cubicBezTo>
                  <a:pt x="536" y="6523"/>
                  <a:pt x="694" y="6365"/>
                  <a:pt x="694" y="6176"/>
                </a:cubicBezTo>
                <a:lnTo>
                  <a:pt x="694" y="5767"/>
                </a:lnTo>
                <a:cubicBezTo>
                  <a:pt x="1796" y="7090"/>
                  <a:pt x="3466" y="7909"/>
                  <a:pt x="5199" y="7909"/>
                </a:cubicBezTo>
                <a:cubicBezTo>
                  <a:pt x="8412" y="7909"/>
                  <a:pt x="11122" y="5231"/>
                  <a:pt x="11122" y="1986"/>
                </a:cubicBezTo>
                <a:cubicBezTo>
                  <a:pt x="11122" y="1419"/>
                  <a:pt x="10996" y="820"/>
                  <a:pt x="10838" y="222"/>
                </a:cubicBezTo>
                <a:cubicBezTo>
                  <a:pt x="10814" y="102"/>
                  <a:pt x="10681" y="0"/>
                  <a:pt x="105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highlight>
                <a:schemeClr val="accent2"/>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6"/>
          <p:cNvSpPr txBox="1"/>
          <p:nvPr>
            <p:ph type="title"/>
          </p:nvPr>
        </p:nvSpPr>
        <p:spPr>
          <a:xfrm>
            <a:off x="705325" y="655225"/>
            <a:ext cx="77094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2"/>
                </a:solidFill>
              </a:rPr>
              <a:t>About </a:t>
            </a:r>
            <a:r>
              <a:rPr lang="en">
                <a:solidFill>
                  <a:schemeClr val="accent1"/>
                </a:solidFill>
              </a:rPr>
              <a:t>t</a:t>
            </a:r>
            <a:r>
              <a:rPr lang="en">
                <a:solidFill>
                  <a:schemeClr val="accent1"/>
                </a:solidFill>
              </a:rPr>
              <a:t>he Data</a:t>
            </a:r>
            <a:endParaRPr>
              <a:solidFill>
                <a:schemeClr val="accent1"/>
              </a:solidFill>
            </a:endParaRPr>
          </a:p>
        </p:txBody>
      </p:sp>
      <p:sp>
        <p:nvSpPr>
          <p:cNvPr id="240" name="Google Shape;240;p26"/>
          <p:cNvSpPr txBox="1"/>
          <p:nvPr/>
        </p:nvSpPr>
        <p:spPr>
          <a:xfrm>
            <a:off x="705325" y="1364400"/>
            <a:ext cx="77094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Montserrat"/>
                <a:ea typeface="Montserrat"/>
                <a:cs typeface="Montserrat"/>
                <a:sym typeface="Montserrat"/>
              </a:rPr>
              <a:t>Source</a:t>
            </a:r>
            <a:r>
              <a:rPr b="1" lang="en">
                <a:solidFill>
                  <a:schemeClr val="dk1"/>
                </a:solidFill>
                <a:latin typeface="Montserrat"/>
                <a:ea typeface="Montserrat"/>
                <a:cs typeface="Montserrat"/>
                <a:sym typeface="Montserrat"/>
              </a:rPr>
              <a:t>    </a:t>
            </a:r>
            <a:r>
              <a:rPr lang="en">
                <a:solidFill>
                  <a:schemeClr val="dk1"/>
                </a:solidFill>
                <a:latin typeface="Montserrat"/>
                <a:ea typeface="Montserrat"/>
                <a:cs typeface="Montserrat"/>
                <a:sym typeface="Montserrat"/>
              </a:rPr>
              <a:t>- Kaggle dataset of Crunchbase (2014 snapshot) ~50k companies</a:t>
            </a:r>
            <a:endParaRPr>
              <a:solidFill>
                <a:schemeClr val="dk1"/>
              </a:solidFill>
              <a:latin typeface="Montserrat"/>
              <a:ea typeface="Montserrat"/>
              <a:cs typeface="Montserrat"/>
              <a:sym typeface="Montserrat"/>
            </a:endParaRPr>
          </a:p>
          <a:p>
            <a:pPr indent="457200" lvl="0" marL="457200" rtl="0" algn="l">
              <a:spcBef>
                <a:spcPts val="0"/>
              </a:spcBef>
              <a:spcAft>
                <a:spcPts val="0"/>
              </a:spcAft>
              <a:buClr>
                <a:schemeClr val="dk1"/>
              </a:buClr>
              <a:buSzPts val="1100"/>
              <a:buFont typeface="Arial"/>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rPr b="1" lang="en">
                <a:latin typeface="Montserrat"/>
                <a:ea typeface="Montserrat"/>
                <a:cs typeface="Montserrat"/>
                <a:sym typeface="Montserrat"/>
              </a:rPr>
              <a:t>Round    </a:t>
            </a:r>
            <a:r>
              <a:rPr lang="en">
                <a:latin typeface="Montserrat"/>
                <a:ea typeface="Montserrat"/>
                <a:cs typeface="Montserrat"/>
                <a:sym typeface="Montserrat"/>
              </a:rPr>
              <a:t>- A financing event where a company raises money.  The name of the </a:t>
            </a:r>
            <a:endParaRPr>
              <a:latin typeface="Montserrat"/>
              <a:ea typeface="Montserrat"/>
              <a:cs typeface="Montserrat"/>
              <a:sym typeface="Montserrat"/>
            </a:endParaRPr>
          </a:p>
          <a:p>
            <a:pPr indent="457200" lvl="0" marL="457200" rtl="0" algn="l">
              <a:spcBef>
                <a:spcPts val="0"/>
              </a:spcBef>
              <a:spcAft>
                <a:spcPts val="0"/>
              </a:spcAft>
              <a:buNone/>
            </a:pPr>
            <a:r>
              <a:rPr lang="en">
                <a:latin typeface="Montserrat"/>
                <a:ea typeface="Montserrat"/>
                <a:cs typeface="Montserrat"/>
                <a:sym typeface="Montserrat"/>
              </a:rPr>
              <a:t>round gives information about who is investing.</a:t>
            </a:r>
            <a:endParaRPr>
              <a:latin typeface="Montserrat"/>
              <a:ea typeface="Montserrat"/>
              <a:cs typeface="Montserrat"/>
              <a:sym typeface="Montserrat"/>
            </a:endParaRPr>
          </a:p>
          <a:p>
            <a:pPr indent="457200" lvl="0" marL="45720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b="1" lang="en">
                <a:latin typeface="Montserrat"/>
                <a:ea typeface="Montserrat"/>
                <a:cs typeface="Montserrat"/>
                <a:sym typeface="Montserrat"/>
              </a:rPr>
              <a:t>Seed       </a:t>
            </a:r>
            <a:r>
              <a:rPr lang="en">
                <a:latin typeface="Montserrat"/>
                <a:ea typeface="Montserrat"/>
                <a:cs typeface="Montserrat"/>
                <a:sym typeface="Montserrat"/>
              </a:rPr>
              <a:t>- Early stage investment, used to get.  This is </a:t>
            </a:r>
            <a:endParaRPr>
              <a:solidFill>
                <a:schemeClr val="dk1"/>
              </a:solidFill>
              <a:latin typeface="Montserrat"/>
              <a:ea typeface="Montserrat"/>
              <a:cs typeface="Montserrat"/>
              <a:sym typeface="Montserrat"/>
            </a:endParaRPr>
          </a:p>
          <a:p>
            <a:pPr indent="457200" lvl="0" marL="457200" rtl="0" algn="l">
              <a:spcBef>
                <a:spcPts val="0"/>
              </a:spcBef>
              <a:spcAft>
                <a:spcPts val="0"/>
              </a:spcAft>
              <a:buNone/>
            </a:pPr>
            <a:r>
              <a:rPr lang="en">
                <a:solidFill>
                  <a:schemeClr val="dk1"/>
                </a:solidFill>
                <a:latin typeface="Montserrat"/>
                <a:ea typeface="Montserrat"/>
                <a:cs typeface="Montserrat"/>
                <a:sym typeface="Montserrat"/>
              </a:rPr>
              <a:t>generally the first official fundraising round.</a:t>
            </a:r>
            <a:endParaRPr>
              <a:solidFill>
                <a:schemeClr val="dk1"/>
              </a:solidFill>
              <a:latin typeface="Montserrat"/>
              <a:ea typeface="Montserrat"/>
              <a:cs typeface="Montserrat"/>
              <a:sym typeface="Montserrat"/>
            </a:endParaRPr>
          </a:p>
          <a:p>
            <a:pPr indent="45720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rPr b="1" lang="en">
                <a:solidFill>
                  <a:schemeClr val="dk1"/>
                </a:solidFill>
                <a:latin typeface="Montserrat"/>
                <a:ea typeface="Montserrat"/>
                <a:cs typeface="Montserrat"/>
                <a:sym typeface="Montserrat"/>
              </a:rPr>
              <a:t>Venture </a:t>
            </a:r>
            <a:r>
              <a:rPr lang="en">
                <a:solidFill>
                  <a:schemeClr val="dk1"/>
                </a:solidFill>
                <a:latin typeface="Montserrat"/>
                <a:ea typeface="Montserrat"/>
                <a:cs typeface="Montserrat"/>
                <a:sym typeface="Montserrat"/>
              </a:rPr>
              <a:t>- Professional corporate investors. A.K.A. Venture Capital (VC). 	</a:t>
            </a:r>
            <a:endParaRPr>
              <a:solidFill>
                <a:schemeClr val="dk1"/>
              </a:solidFill>
              <a:latin typeface="Montserrat"/>
              <a:ea typeface="Montserrat"/>
              <a:cs typeface="Montserrat"/>
              <a:sym typeface="Montserrat"/>
            </a:endParaRPr>
          </a:p>
          <a:p>
            <a:pPr indent="457200" lvl="0" marL="457200" rtl="0" algn="l">
              <a:spcBef>
                <a:spcPts val="0"/>
              </a:spcBef>
              <a:spcAft>
                <a:spcPts val="0"/>
              </a:spcAft>
              <a:buNone/>
            </a:pPr>
            <a:r>
              <a:rPr lang="en">
                <a:solidFill>
                  <a:schemeClr val="dk1"/>
                </a:solidFill>
                <a:latin typeface="Montserrat"/>
                <a:ea typeface="Montserrat"/>
                <a:cs typeface="Montserrat"/>
                <a:sym typeface="Montserrat"/>
              </a:rPr>
              <a:t>Can often be multiple venture rounds, often with increasing amounts as </a:t>
            </a:r>
            <a:endParaRPr>
              <a:solidFill>
                <a:schemeClr val="dk1"/>
              </a:solidFill>
              <a:latin typeface="Montserrat"/>
              <a:ea typeface="Montserrat"/>
              <a:cs typeface="Montserrat"/>
              <a:sym typeface="Montserrat"/>
            </a:endParaRPr>
          </a:p>
          <a:p>
            <a:pPr indent="457200" lvl="0" marL="457200" rtl="0" algn="l">
              <a:spcBef>
                <a:spcPts val="0"/>
              </a:spcBef>
              <a:spcAft>
                <a:spcPts val="0"/>
              </a:spcAft>
              <a:buNone/>
            </a:pPr>
            <a:r>
              <a:rPr lang="en">
                <a:solidFill>
                  <a:schemeClr val="dk1"/>
                </a:solidFill>
                <a:latin typeface="Montserrat"/>
                <a:ea typeface="Montserrat"/>
                <a:cs typeface="Montserrat"/>
                <a:sym typeface="Montserrat"/>
              </a:rPr>
              <a:t>the value of the company increases.	  </a:t>
            </a:r>
            <a:endParaRPr>
              <a:solidFill>
                <a:schemeClr val="dk1"/>
              </a:solidFill>
              <a:latin typeface="Montserrat"/>
              <a:ea typeface="Montserrat"/>
              <a:cs typeface="Montserrat"/>
              <a:sym typeface="Montserrat"/>
            </a:endParaRPr>
          </a:p>
          <a:p>
            <a:pPr indent="45720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rPr i="1" lang="en">
                <a:solidFill>
                  <a:schemeClr val="dk1"/>
                </a:solidFill>
                <a:latin typeface="Montserrat"/>
                <a:ea typeface="Montserrat"/>
                <a:cs typeface="Montserrat"/>
                <a:sym typeface="Montserrat"/>
              </a:rPr>
              <a:t>* Note: If a company does both a seed and a venture round, the seed round would always take place first!</a:t>
            </a:r>
            <a:endParaRPr i="1">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7"/>
          <p:cNvSpPr txBox="1"/>
          <p:nvPr>
            <p:ph type="title"/>
          </p:nvPr>
        </p:nvSpPr>
        <p:spPr>
          <a:xfrm>
            <a:off x="274900" y="416216"/>
            <a:ext cx="79500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600"/>
              <a:t>Issues and Biases</a:t>
            </a:r>
            <a:endParaRPr sz="2600"/>
          </a:p>
        </p:txBody>
      </p:sp>
      <p:sp>
        <p:nvSpPr>
          <p:cNvPr id="246" name="Google Shape;246;p27"/>
          <p:cNvSpPr txBox="1"/>
          <p:nvPr/>
        </p:nvSpPr>
        <p:spPr>
          <a:xfrm>
            <a:off x="274900" y="1153750"/>
            <a:ext cx="8499900" cy="224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317500" lvl="0" marL="457200" rtl="0" algn="l">
              <a:lnSpc>
                <a:spcPct val="115000"/>
              </a:lnSpc>
              <a:spcBef>
                <a:spcPts val="1000"/>
              </a:spcBef>
              <a:spcAft>
                <a:spcPts val="0"/>
              </a:spcAft>
              <a:buClr>
                <a:schemeClr val="dk1"/>
              </a:buClr>
              <a:buSzPts val="1400"/>
              <a:buFont typeface="Montserrat"/>
              <a:buChar char="●"/>
            </a:pPr>
            <a:r>
              <a:rPr b="1" lang="en">
                <a:solidFill>
                  <a:schemeClr val="dk1"/>
                </a:solidFill>
                <a:latin typeface="Montserrat"/>
                <a:ea typeface="Montserrat"/>
                <a:cs typeface="Montserrat"/>
                <a:sym typeface="Montserrat"/>
              </a:rPr>
              <a:t>Survivorship bias</a:t>
            </a:r>
            <a:r>
              <a:rPr lang="en">
                <a:solidFill>
                  <a:schemeClr val="dk1"/>
                </a:solidFill>
                <a:latin typeface="Montserrat"/>
                <a:ea typeface="Montserrat"/>
                <a:cs typeface="Montserrat"/>
                <a:sym typeface="Montserrat"/>
              </a:rPr>
              <a:t> with almost 70% of data on operating start-ups.</a:t>
            </a:r>
            <a:endParaRPr baseline="30000">
              <a:solidFill>
                <a:schemeClr val="dk1"/>
              </a:solidFill>
              <a:latin typeface="Montserrat"/>
              <a:ea typeface="Montserrat"/>
              <a:cs typeface="Montserrat"/>
              <a:sym typeface="Montserrat"/>
            </a:endParaRPr>
          </a:p>
          <a:p>
            <a:pPr indent="-317500" lvl="0" marL="457200" rtl="0" algn="l">
              <a:lnSpc>
                <a:spcPct val="115000"/>
              </a:lnSpc>
              <a:spcBef>
                <a:spcPts val="1000"/>
              </a:spcBef>
              <a:spcAft>
                <a:spcPts val="0"/>
              </a:spcAft>
              <a:buClr>
                <a:schemeClr val="dk1"/>
              </a:buClr>
              <a:buSzPts val="1400"/>
              <a:buFont typeface="Montserrat"/>
              <a:buChar char="●"/>
            </a:pPr>
            <a:r>
              <a:rPr b="1" lang="en">
                <a:solidFill>
                  <a:schemeClr val="dk1"/>
                </a:solidFill>
                <a:latin typeface="Montserrat"/>
                <a:ea typeface="Montserrat"/>
                <a:cs typeface="Montserrat"/>
                <a:sym typeface="Montserrat"/>
              </a:rPr>
              <a:t>Regional bias</a:t>
            </a:r>
            <a:r>
              <a:rPr lang="en">
                <a:solidFill>
                  <a:schemeClr val="dk1"/>
                </a:solidFill>
                <a:latin typeface="Montserrat"/>
                <a:ea typeface="Montserrat"/>
                <a:cs typeface="Montserrat"/>
                <a:sym typeface="Montserrat"/>
              </a:rPr>
              <a:t> with 46.3% of data from USA start-ups among 36% of which was from CA.</a:t>
            </a:r>
            <a:endParaRPr>
              <a:solidFill>
                <a:schemeClr val="dk1"/>
              </a:solidFill>
              <a:latin typeface="Montserrat"/>
              <a:ea typeface="Montserrat"/>
              <a:cs typeface="Montserrat"/>
              <a:sym typeface="Montserrat"/>
            </a:endParaRPr>
          </a:p>
          <a:p>
            <a:pPr indent="-317500" lvl="0" marL="457200" rtl="0" algn="l">
              <a:lnSpc>
                <a:spcPct val="115000"/>
              </a:lnSpc>
              <a:spcBef>
                <a:spcPts val="1000"/>
              </a:spcBef>
              <a:spcAft>
                <a:spcPts val="0"/>
              </a:spcAft>
              <a:buClr>
                <a:schemeClr val="dk1"/>
              </a:buClr>
              <a:buSzPts val="1400"/>
              <a:buFont typeface="Montserrat"/>
              <a:buChar char="●"/>
            </a:pPr>
            <a:r>
              <a:rPr b="1" lang="en">
                <a:solidFill>
                  <a:schemeClr val="dk1"/>
                </a:solidFill>
                <a:latin typeface="Montserrat"/>
                <a:ea typeface="Montserrat"/>
                <a:cs typeface="Montserrat"/>
                <a:sym typeface="Montserrat"/>
              </a:rPr>
              <a:t>Market bias</a:t>
            </a:r>
            <a:r>
              <a:rPr lang="en">
                <a:solidFill>
                  <a:schemeClr val="dk1"/>
                </a:solidFill>
                <a:latin typeface="Montserrat"/>
                <a:ea typeface="Montserrat"/>
                <a:cs typeface="Montserrat"/>
                <a:sym typeface="Montserrat"/>
              </a:rPr>
              <a:t> with more information on Software and Biotechnology start-ups.</a:t>
            </a:r>
            <a:endParaRPr>
              <a:solidFill>
                <a:schemeClr val="dk1"/>
              </a:solidFill>
              <a:latin typeface="Montserrat"/>
              <a:ea typeface="Montserrat"/>
              <a:cs typeface="Montserrat"/>
              <a:sym typeface="Montserrat"/>
            </a:endParaRPr>
          </a:p>
          <a:p>
            <a:pPr indent="-317500" lvl="0" marL="457200" rtl="0" algn="l">
              <a:lnSpc>
                <a:spcPct val="115000"/>
              </a:lnSpc>
              <a:spcBef>
                <a:spcPts val="100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I</a:t>
            </a:r>
            <a:r>
              <a:rPr lang="en">
                <a:solidFill>
                  <a:schemeClr val="dk1"/>
                </a:solidFill>
                <a:latin typeface="Montserrat"/>
                <a:ea typeface="Montserrat"/>
                <a:cs typeface="Montserrat"/>
                <a:sym typeface="Montserrat"/>
              </a:rPr>
              <a:t>nconsistent </a:t>
            </a:r>
            <a:r>
              <a:rPr lang="en">
                <a:solidFill>
                  <a:schemeClr val="dk1"/>
                </a:solidFill>
                <a:latin typeface="Montserrat"/>
                <a:ea typeface="Montserrat"/>
                <a:cs typeface="Montserrat"/>
                <a:sym typeface="Montserrat"/>
              </a:rPr>
              <a:t>data dated before the 1980s.</a:t>
            </a:r>
            <a:endParaRPr>
              <a:solidFill>
                <a:schemeClr val="dk1"/>
              </a:solidFill>
              <a:latin typeface="Montserrat"/>
              <a:ea typeface="Montserrat"/>
              <a:cs typeface="Montserrat"/>
              <a:sym typeface="Montserrat"/>
            </a:endParaRPr>
          </a:p>
          <a:p>
            <a:pPr indent="0" lvl="0" marL="457200" rtl="0" algn="l">
              <a:spcBef>
                <a:spcPts val="1000"/>
              </a:spcBef>
              <a:spcAft>
                <a:spcPts val="0"/>
              </a:spcAft>
              <a:buNone/>
            </a:pPr>
            <a:r>
              <a:t/>
            </a:r>
            <a:endParaRPr>
              <a:solidFill>
                <a:schemeClr val="dk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8"/>
          <p:cNvSpPr txBox="1"/>
          <p:nvPr>
            <p:ph type="title"/>
          </p:nvPr>
        </p:nvSpPr>
        <p:spPr>
          <a:xfrm>
            <a:off x="923550" y="1875463"/>
            <a:ext cx="2190900" cy="447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QUESTION </a:t>
            </a:r>
            <a:r>
              <a:rPr lang="en"/>
              <a:t>1</a:t>
            </a:r>
            <a:endParaRPr/>
          </a:p>
        </p:txBody>
      </p:sp>
      <p:sp>
        <p:nvSpPr>
          <p:cNvPr id="252" name="Google Shape;252;p28"/>
          <p:cNvSpPr txBox="1"/>
          <p:nvPr>
            <p:ph idx="1" type="subTitle"/>
          </p:nvPr>
        </p:nvSpPr>
        <p:spPr>
          <a:xfrm>
            <a:off x="0" y="2246525"/>
            <a:ext cx="3114600" cy="564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Is the average amount of money raised correlated with the industry the company is in?</a:t>
            </a:r>
            <a:endParaRPr/>
          </a:p>
        </p:txBody>
      </p:sp>
      <p:sp>
        <p:nvSpPr>
          <p:cNvPr id="253" name="Google Shape;253;p28"/>
          <p:cNvSpPr txBox="1"/>
          <p:nvPr>
            <p:ph idx="2" type="title"/>
          </p:nvPr>
        </p:nvSpPr>
        <p:spPr>
          <a:xfrm>
            <a:off x="923550" y="3277741"/>
            <a:ext cx="2190900" cy="447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QUESTION </a:t>
            </a:r>
            <a:r>
              <a:rPr lang="en"/>
              <a:t>3</a:t>
            </a:r>
            <a:endParaRPr/>
          </a:p>
        </p:txBody>
      </p:sp>
      <p:sp>
        <p:nvSpPr>
          <p:cNvPr id="254" name="Google Shape;254;p28"/>
          <p:cNvSpPr txBox="1"/>
          <p:nvPr>
            <p:ph idx="4" type="title"/>
          </p:nvPr>
        </p:nvSpPr>
        <p:spPr>
          <a:xfrm>
            <a:off x="5953425" y="1875463"/>
            <a:ext cx="22443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a:t>
            </a:r>
            <a:r>
              <a:rPr lang="en"/>
              <a:t>2</a:t>
            </a:r>
            <a:endParaRPr/>
          </a:p>
        </p:txBody>
      </p:sp>
      <p:sp>
        <p:nvSpPr>
          <p:cNvPr id="255" name="Google Shape;255;p28"/>
          <p:cNvSpPr txBox="1"/>
          <p:nvPr>
            <p:ph idx="5" type="subTitle"/>
          </p:nvPr>
        </p:nvSpPr>
        <p:spPr>
          <a:xfrm>
            <a:off x="-76025" y="3648828"/>
            <a:ext cx="3190500" cy="564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Does the amount of money raised in the seed round correlate with the year it was raised?</a:t>
            </a:r>
            <a:endParaRPr/>
          </a:p>
        </p:txBody>
      </p:sp>
      <p:sp>
        <p:nvSpPr>
          <p:cNvPr id="256" name="Google Shape;256;p28"/>
          <p:cNvSpPr txBox="1"/>
          <p:nvPr>
            <p:ph idx="6" type="title"/>
          </p:nvPr>
        </p:nvSpPr>
        <p:spPr>
          <a:xfrm>
            <a:off x="5953425" y="3277741"/>
            <a:ext cx="22443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a:t>
            </a:r>
            <a:r>
              <a:rPr lang="en"/>
              <a:t>4</a:t>
            </a:r>
            <a:endParaRPr/>
          </a:p>
        </p:txBody>
      </p:sp>
      <p:sp>
        <p:nvSpPr>
          <p:cNvPr id="257" name="Google Shape;257;p28"/>
          <p:cNvSpPr txBox="1"/>
          <p:nvPr>
            <p:ph idx="7" type="subTitle"/>
          </p:nvPr>
        </p:nvSpPr>
        <p:spPr>
          <a:xfrm>
            <a:off x="5953425" y="3648828"/>
            <a:ext cx="3190500" cy="56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Does the proportion of companies that get seed funding also get venture funding?</a:t>
            </a:r>
            <a:endParaRPr/>
          </a:p>
        </p:txBody>
      </p:sp>
      <p:grpSp>
        <p:nvGrpSpPr>
          <p:cNvPr id="258" name="Google Shape;258;p28"/>
          <p:cNvGrpSpPr/>
          <p:nvPr/>
        </p:nvGrpSpPr>
        <p:grpSpPr>
          <a:xfrm>
            <a:off x="4762787" y="3304275"/>
            <a:ext cx="882300" cy="882300"/>
            <a:chOff x="4762787" y="3532875"/>
            <a:chExt cx="882300" cy="882300"/>
          </a:xfrm>
        </p:grpSpPr>
        <p:sp>
          <p:nvSpPr>
            <p:cNvPr id="259" name="Google Shape;259;p28"/>
            <p:cNvSpPr/>
            <p:nvPr/>
          </p:nvSpPr>
          <p:spPr>
            <a:xfrm>
              <a:off x="4762787" y="3532875"/>
              <a:ext cx="882300" cy="882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0" name="Google Shape;260;p28"/>
            <p:cNvGrpSpPr/>
            <p:nvPr/>
          </p:nvGrpSpPr>
          <p:grpSpPr>
            <a:xfrm>
              <a:off x="4993483" y="3768383"/>
              <a:ext cx="417905" cy="411296"/>
              <a:chOff x="2404875" y="3592725"/>
              <a:chExt cx="298525" cy="293825"/>
            </a:xfrm>
          </p:grpSpPr>
          <p:sp>
            <p:nvSpPr>
              <p:cNvPr id="261" name="Google Shape;261;p28"/>
              <p:cNvSpPr/>
              <p:nvPr/>
            </p:nvSpPr>
            <p:spPr>
              <a:xfrm>
                <a:off x="2404875" y="3747900"/>
                <a:ext cx="52775" cy="138650"/>
              </a:xfrm>
              <a:custGeom>
                <a:rect b="b" l="l" r="r" t="t"/>
                <a:pathLst>
                  <a:path extrusionOk="0" h="5546" w="2111">
                    <a:moveTo>
                      <a:pt x="378" y="0"/>
                    </a:moveTo>
                    <a:cubicBezTo>
                      <a:pt x="158" y="0"/>
                      <a:pt x="0" y="158"/>
                      <a:pt x="0" y="347"/>
                    </a:cubicBezTo>
                    <a:lnTo>
                      <a:pt x="0" y="5198"/>
                    </a:lnTo>
                    <a:cubicBezTo>
                      <a:pt x="0" y="5419"/>
                      <a:pt x="158" y="5545"/>
                      <a:pt x="378" y="5545"/>
                    </a:cubicBezTo>
                    <a:lnTo>
                      <a:pt x="1071" y="5545"/>
                    </a:lnTo>
                    <a:cubicBezTo>
                      <a:pt x="1670" y="5545"/>
                      <a:pt x="2111" y="5072"/>
                      <a:pt x="2111" y="4537"/>
                    </a:cubicBezTo>
                    <a:lnTo>
                      <a:pt x="2111" y="1040"/>
                    </a:lnTo>
                    <a:cubicBezTo>
                      <a:pt x="2111" y="441"/>
                      <a:pt x="1638" y="0"/>
                      <a:pt x="10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8"/>
              <p:cNvSpPr/>
              <p:nvPr/>
            </p:nvSpPr>
            <p:spPr>
              <a:xfrm>
                <a:off x="2458425" y="3592725"/>
                <a:ext cx="190625" cy="160700"/>
              </a:xfrm>
              <a:custGeom>
                <a:rect b="b" l="l" r="r" t="t"/>
                <a:pathLst>
                  <a:path extrusionOk="0" h="6428" w="7625">
                    <a:moveTo>
                      <a:pt x="3781" y="631"/>
                    </a:moveTo>
                    <a:cubicBezTo>
                      <a:pt x="3970" y="631"/>
                      <a:pt x="4128" y="788"/>
                      <a:pt x="4128" y="977"/>
                    </a:cubicBezTo>
                    <a:lnTo>
                      <a:pt x="4128" y="1418"/>
                    </a:lnTo>
                    <a:cubicBezTo>
                      <a:pt x="4380" y="1481"/>
                      <a:pt x="4569" y="1639"/>
                      <a:pt x="4758" y="1860"/>
                    </a:cubicBezTo>
                    <a:cubicBezTo>
                      <a:pt x="4884" y="2017"/>
                      <a:pt x="4884" y="2206"/>
                      <a:pt x="4726" y="2332"/>
                    </a:cubicBezTo>
                    <a:cubicBezTo>
                      <a:pt x="4657" y="2373"/>
                      <a:pt x="4583" y="2397"/>
                      <a:pt x="4510" y="2397"/>
                    </a:cubicBezTo>
                    <a:cubicBezTo>
                      <a:pt x="4416" y="2397"/>
                      <a:pt x="4325" y="2358"/>
                      <a:pt x="4254" y="2269"/>
                    </a:cubicBezTo>
                    <a:cubicBezTo>
                      <a:pt x="4114" y="2106"/>
                      <a:pt x="3957" y="2012"/>
                      <a:pt x="3821" y="2012"/>
                    </a:cubicBezTo>
                    <a:cubicBezTo>
                      <a:pt x="3773" y="2012"/>
                      <a:pt x="3728" y="2024"/>
                      <a:pt x="3687" y="2049"/>
                    </a:cubicBezTo>
                    <a:cubicBezTo>
                      <a:pt x="3592" y="2080"/>
                      <a:pt x="3466" y="2238"/>
                      <a:pt x="3466" y="2364"/>
                    </a:cubicBezTo>
                    <a:cubicBezTo>
                      <a:pt x="3466" y="2553"/>
                      <a:pt x="3624" y="2710"/>
                      <a:pt x="3813" y="2710"/>
                    </a:cubicBezTo>
                    <a:cubicBezTo>
                      <a:pt x="4411" y="2710"/>
                      <a:pt x="4852" y="3183"/>
                      <a:pt x="4852" y="3750"/>
                    </a:cubicBezTo>
                    <a:cubicBezTo>
                      <a:pt x="4852" y="4159"/>
                      <a:pt x="4600" y="4537"/>
                      <a:pt x="4222" y="4663"/>
                    </a:cubicBezTo>
                    <a:lnTo>
                      <a:pt x="4159" y="4663"/>
                    </a:lnTo>
                    <a:lnTo>
                      <a:pt x="4159" y="5073"/>
                    </a:lnTo>
                    <a:cubicBezTo>
                      <a:pt x="4159" y="5262"/>
                      <a:pt x="4002" y="5420"/>
                      <a:pt x="3813" y="5420"/>
                    </a:cubicBezTo>
                    <a:cubicBezTo>
                      <a:pt x="3624" y="5420"/>
                      <a:pt x="3466" y="5262"/>
                      <a:pt x="3466" y="5073"/>
                    </a:cubicBezTo>
                    <a:lnTo>
                      <a:pt x="3466" y="4663"/>
                    </a:lnTo>
                    <a:cubicBezTo>
                      <a:pt x="3277" y="4600"/>
                      <a:pt x="3119" y="4537"/>
                      <a:pt x="2962" y="4348"/>
                    </a:cubicBezTo>
                    <a:cubicBezTo>
                      <a:pt x="2836" y="4254"/>
                      <a:pt x="2804" y="4002"/>
                      <a:pt x="2962" y="3876"/>
                    </a:cubicBezTo>
                    <a:cubicBezTo>
                      <a:pt x="3013" y="3825"/>
                      <a:pt x="3108" y="3793"/>
                      <a:pt x="3206" y="3793"/>
                    </a:cubicBezTo>
                    <a:cubicBezTo>
                      <a:pt x="3290" y="3793"/>
                      <a:pt x="3376" y="3817"/>
                      <a:pt x="3435" y="3876"/>
                    </a:cubicBezTo>
                    <a:cubicBezTo>
                      <a:pt x="3549" y="3990"/>
                      <a:pt x="3679" y="4071"/>
                      <a:pt x="3803" y="4071"/>
                    </a:cubicBezTo>
                    <a:cubicBezTo>
                      <a:pt x="3850" y="4071"/>
                      <a:pt x="3895" y="4059"/>
                      <a:pt x="3939" y="4033"/>
                    </a:cubicBezTo>
                    <a:cubicBezTo>
                      <a:pt x="4065" y="4002"/>
                      <a:pt x="4128" y="3844"/>
                      <a:pt x="4128" y="3718"/>
                    </a:cubicBezTo>
                    <a:cubicBezTo>
                      <a:pt x="4128" y="3529"/>
                      <a:pt x="3970" y="3372"/>
                      <a:pt x="3781" y="3372"/>
                    </a:cubicBezTo>
                    <a:cubicBezTo>
                      <a:pt x="3182" y="3372"/>
                      <a:pt x="2741" y="2899"/>
                      <a:pt x="2741" y="2364"/>
                    </a:cubicBezTo>
                    <a:cubicBezTo>
                      <a:pt x="2741" y="1954"/>
                      <a:pt x="3025" y="1576"/>
                      <a:pt x="3435" y="1418"/>
                    </a:cubicBezTo>
                    <a:lnTo>
                      <a:pt x="3435" y="977"/>
                    </a:lnTo>
                    <a:cubicBezTo>
                      <a:pt x="3435" y="788"/>
                      <a:pt x="3592" y="631"/>
                      <a:pt x="3781" y="631"/>
                    </a:cubicBezTo>
                    <a:close/>
                    <a:moveTo>
                      <a:pt x="3813" y="1"/>
                    </a:moveTo>
                    <a:cubicBezTo>
                      <a:pt x="1733" y="1"/>
                      <a:pt x="0" y="1734"/>
                      <a:pt x="0" y="3813"/>
                    </a:cubicBezTo>
                    <a:cubicBezTo>
                      <a:pt x="0" y="4537"/>
                      <a:pt x="190" y="5231"/>
                      <a:pt x="536" y="5829"/>
                    </a:cubicBezTo>
                    <a:cubicBezTo>
                      <a:pt x="1009" y="5546"/>
                      <a:pt x="1544" y="5420"/>
                      <a:pt x="2080" y="5420"/>
                    </a:cubicBezTo>
                    <a:cubicBezTo>
                      <a:pt x="2146" y="5414"/>
                      <a:pt x="2213" y="5411"/>
                      <a:pt x="2279" y="5411"/>
                    </a:cubicBezTo>
                    <a:cubicBezTo>
                      <a:pt x="2936" y="5411"/>
                      <a:pt x="3587" y="5692"/>
                      <a:pt x="4159" y="6207"/>
                    </a:cubicBezTo>
                    <a:lnTo>
                      <a:pt x="5892" y="6207"/>
                    </a:lnTo>
                    <a:cubicBezTo>
                      <a:pt x="6144" y="6207"/>
                      <a:pt x="6364" y="6302"/>
                      <a:pt x="6585" y="6428"/>
                    </a:cubicBezTo>
                    <a:cubicBezTo>
                      <a:pt x="7215" y="5735"/>
                      <a:pt x="7625" y="4789"/>
                      <a:pt x="7625" y="3813"/>
                    </a:cubicBezTo>
                    <a:cubicBezTo>
                      <a:pt x="7625" y="1734"/>
                      <a:pt x="5892" y="1"/>
                      <a:pt x="38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8"/>
              <p:cNvSpPr/>
              <p:nvPr/>
            </p:nvSpPr>
            <p:spPr>
              <a:xfrm>
                <a:off x="2474975" y="3742775"/>
                <a:ext cx="228425" cy="125650"/>
              </a:xfrm>
              <a:custGeom>
                <a:rect b="b" l="l" r="r" t="t"/>
                <a:pathLst>
                  <a:path extrusionOk="0" h="5026" w="9137">
                    <a:moveTo>
                      <a:pt x="1422" y="0"/>
                    </a:moveTo>
                    <a:cubicBezTo>
                      <a:pt x="918" y="0"/>
                      <a:pt x="416" y="160"/>
                      <a:pt x="0" y="457"/>
                    </a:cubicBezTo>
                    <a:lnTo>
                      <a:pt x="0" y="5025"/>
                    </a:lnTo>
                    <a:lnTo>
                      <a:pt x="5230" y="5025"/>
                    </a:lnTo>
                    <a:cubicBezTo>
                      <a:pt x="5923" y="5025"/>
                      <a:pt x="6490" y="4679"/>
                      <a:pt x="6900" y="4143"/>
                    </a:cubicBezTo>
                    <a:lnTo>
                      <a:pt x="8916" y="1245"/>
                    </a:lnTo>
                    <a:cubicBezTo>
                      <a:pt x="9137" y="930"/>
                      <a:pt x="9074" y="489"/>
                      <a:pt x="8727" y="268"/>
                    </a:cubicBezTo>
                    <a:cubicBezTo>
                      <a:pt x="8633" y="221"/>
                      <a:pt x="8517" y="196"/>
                      <a:pt x="8398" y="196"/>
                    </a:cubicBezTo>
                    <a:cubicBezTo>
                      <a:pt x="8196" y="196"/>
                      <a:pt x="7983" y="268"/>
                      <a:pt x="7845" y="426"/>
                    </a:cubicBezTo>
                    <a:lnTo>
                      <a:pt x="5955" y="2726"/>
                    </a:lnTo>
                    <a:cubicBezTo>
                      <a:pt x="5829" y="2883"/>
                      <a:pt x="5545" y="2978"/>
                      <a:pt x="5419" y="2978"/>
                    </a:cubicBezTo>
                    <a:lnTo>
                      <a:pt x="3119" y="2978"/>
                    </a:lnTo>
                    <a:cubicBezTo>
                      <a:pt x="2899" y="2978"/>
                      <a:pt x="2741" y="2820"/>
                      <a:pt x="2741" y="2631"/>
                    </a:cubicBezTo>
                    <a:cubicBezTo>
                      <a:pt x="2741" y="2411"/>
                      <a:pt x="2899" y="2253"/>
                      <a:pt x="3119" y="2253"/>
                    </a:cubicBezTo>
                    <a:lnTo>
                      <a:pt x="5198" y="2253"/>
                    </a:lnTo>
                    <a:cubicBezTo>
                      <a:pt x="5576" y="2253"/>
                      <a:pt x="5923" y="1938"/>
                      <a:pt x="5923" y="1560"/>
                    </a:cubicBezTo>
                    <a:cubicBezTo>
                      <a:pt x="5923" y="1150"/>
                      <a:pt x="5576" y="835"/>
                      <a:pt x="5198" y="835"/>
                    </a:cubicBezTo>
                    <a:lnTo>
                      <a:pt x="3340" y="835"/>
                    </a:lnTo>
                    <a:cubicBezTo>
                      <a:pt x="3182" y="835"/>
                      <a:pt x="3088" y="741"/>
                      <a:pt x="2962" y="615"/>
                    </a:cubicBezTo>
                    <a:cubicBezTo>
                      <a:pt x="2773" y="426"/>
                      <a:pt x="2520" y="300"/>
                      <a:pt x="2300" y="174"/>
                    </a:cubicBezTo>
                    <a:cubicBezTo>
                      <a:pt x="2019" y="56"/>
                      <a:pt x="1720" y="0"/>
                      <a:pt x="14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64" name="Google Shape;264;p28"/>
          <p:cNvGrpSpPr/>
          <p:nvPr/>
        </p:nvGrpSpPr>
        <p:grpSpPr>
          <a:xfrm>
            <a:off x="4753724" y="1902000"/>
            <a:ext cx="882300" cy="882300"/>
            <a:chOff x="4762787" y="2130600"/>
            <a:chExt cx="882300" cy="882300"/>
          </a:xfrm>
        </p:grpSpPr>
        <p:sp>
          <p:nvSpPr>
            <p:cNvPr id="265" name="Google Shape;265;p28"/>
            <p:cNvSpPr/>
            <p:nvPr/>
          </p:nvSpPr>
          <p:spPr>
            <a:xfrm>
              <a:off x="4762787" y="2130600"/>
              <a:ext cx="882300" cy="882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6" name="Google Shape;266;p28"/>
            <p:cNvGrpSpPr/>
            <p:nvPr/>
          </p:nvGrpSpPr>
          <p:grpSpPr>
            <a:xfrm>
              <a:off x="4995524" y="2363506"/>
              <a:ext cx="416820" cy="416475"/>
              <a:chOff x="1310075" y="3980250"/>
              <a:chExt cx="297750" cy="297525"/>
            </a:xfrm>
          </p:grpSpPr>
          <p:sp>
            <p:nvSpPr>
              <p:cNvPr id="267" name="Google Shape;267;p28"/>
              <p:cNvSpPr/>
              <p:nvPr/>
            </p:nvSpPr>
            <p:spPr>
              <a:xfrm>
                <a:off x="1310075" y="3980250"/>
                <a:ext cx="297750" cy="297525"/>
              </a:xfrm>
              <a:custGeom>
                <a:rect b="b" l="l" r="r" t="t"/>
                <a:pathLst>
                  <a:path extrusionOk="0" h="11901" w="11910">
                    <a:moveTo>
                      <a:pt x="3844" y="4946"/>
                    </a:moveTo>
                    <a:cubicBezTo>
                      <a:pt x="4033" y="4946"/>
                      <a:pt x="4190" y="5104"/>
                      <a:pt x="4190" y="5293"/>
                    </a:cubicBezTo>
                    <a:lnTo>
                      <a:pt x="4190" y="6679"/>
                    </a:lnTo>
                    <a:cubicBezTo>
                      <a:pt x="4190" y="6868"/>
                      <a:pt x="4033" y="7026"/>
                      <a:pt x="3844" y="7026"/>
                    </a:cubicBezTo>
                    <a:lnTo>
                      <a:pt x="2458" y="7026"/>
                    </a:lnTo>
                    <a:cubicBezTo>
                      <a:pt x="2269" y="7026"/>
                      <a:pt x="2111" y="6868"/>
                      <a:pt x="2111" y="6679"/>
                    </a:cubicBezTo>
                    <a:lnTo>
                      <a:pt x="2111" y="5293"/>
                    </a:lnTo>
                    <a:cubicBezTo>
                      <a:pt x="2111" y="5104"/>
                      <a:pt x="2269" y="4946"/>
                      <a:pt x="2458" y="4946"/>
                    </a:cubicBezTo>
                    <a:close/>
                    <a:moveTo>
                      <a:pt x="6616" y="3560"/>
                    </a:moveTo>
                    <a:cubicBezTo>
                      <a:pt x="6837" y="3560"/>
                      <a:pt x="6994" y="3718"/>
                      <a:pt x="6994" y="3907"/>
                    </a:cubicBezTo>
                    <a:lnTo>
                      <a:pt x="6994" y="6679"/>
                    </a:lnTo>
                    <a:cubicBezTo>
                      <a:pt x="6994" y="6868"/>
                      <a:pt x="6837" y="7026"/>
                      <a:pt x="6616" y="7026"/>
                    </a:cubicBezTo>
                    <a:lnTo>
                      <a:pt x="5262" y="7026"/>
                    </a:lnTo>
                    <a:cubicBezTo>
                      <a:pt x="5041" y="7026"/>
                      <a:pt x="4884" y="6868"/>
                      <a:pt x="4884" y="6679"/>
                    </a:cubicBezTo>
                    <a:lnTo>
                      <a:pt x="4884" y="3907"/>
                    </a:lnTo>
                    <a:cubicBezTo>
                      <a:pt x="4884" y="3718"/>
                      <a:pt x="5041" y="3560"/>
                      <a:pt x="5262" y="3560"/>
                    </a:cubicBezTo>
                    <a:close/>
                    <a:moveTo>
                      <a:pt x="9389" y="2174"/>
                    </a:moveTo>
                    <a:cubicBezTo>
                      <a:pt x="9578" y="2174"/>
                      <a:pt x="9735" y="2331"/>
                      <a:pt x="9735" y="2520"/>
                    </a:cubicBezTo>
                    <a:lnTo>
                      <a:pt x="9735" y="6679"/>
                    </a:lnTo>
                    <a:cubicBezTo>
                      <a:pt x="9735" y="6868"/>
                      <a:pt x="9578" y="7026"/>
                      <a:pt x="9389" y="7026"/>
                    </a:cubicBezTo>
                    <a:lnTo>
                      <a:pt x="8003" y="7026"/>
                    </a:lnTo>
                    <a:cubicBezTo>
                      <a:pt x="7813" y="7026"/>
                      <a:pt x="7656" y="6868"/>
                      <a:pt x="7656" y="6679"/>
                    </a:cubicBezTo>
                    <a:lnTo>
                      <a:pt x="7656" y="2520"/>
                    </a:lnTo>
                    <a:cubicBezTo>
                      <a:pt x="7656" y="2331"/>
                      <a:pt x="7813" y="2174"/>
                      <a:pt x="8003" y="2174"/>
                    </a:cubicBezTo>
                    <a:close/>
                    <a:moveTo>
                      <a:pt x="5577" y="8412"/>
                    </a:moveTo>
                    <a:lnTo>
                      <a:pt x="5577" y="9105"/>
                    </a:lnTo>
                    <a:lnTo>
                      <a:pt x="5167" y="9105"/>
                    </a:lnTo>
                    <a:lnTo>
                      <a:pt x="5451" y="8412"/>
                    </a:lnTo>
                    <a:close/>
                    <a:moveTo>
                      <a:pt x="6396" y="8412"/>
                    </a:moveTo>
                    <a:lnTo>
                      <a:pt x="6679" y="9105"/>
                    </a:lnTo>
                    <a:lnTo>
                      <a:pt x="6270" y="9105"/>
                    </a:lnTo>
                    <a:lnTo>
                      <a:pt x="6270" y="8412"/>
                    </a:lnTo>
                    <a:close/>
                    <a:moveTo>
                      <a:pt x="5955" y="0"/>
                    </a:moveTo>
                    <a:cubicBezTo>
                      <a:pt x="5766" y="0"/>
                      <a:pt x="5608" y="158"/>
                      <a:pt x="5608" y="378"/>
                    </a:cubicBezTo>
                    <a:lnTo>
                      <a:pt x="5608" y="725"/>
                    </a:lnTo>
                    <a:lnTo>
                      <a:pt x="347" y="725"/>
                    </a:lnTo>
                    <a:cubicBezTo>
                      <a:pt x="158" y="725"/>
                      <a:pt x="0" y="882"/>
                      <a:pt x="0" y="1071"/>
                    </a:cubicBezTo>
                    <a:cubicBezTo>
                      <a:pt x="0" y="1260"/>
                      <a:pt x="158" y="1418"/>
                      <a:pt x="347" y="1418"/>
                    </a:cubicBezTo>
                    <a:lnTo>
                      <a:pt x="725" y="1418"/>
                    </a:lnTo>
                    <a:lnTo>
                      <a:pt x="725" y="7719"/>
                    </a:lnTo>
                    <a:lnTo>
                      <a:pt x="378" y="7719"/>
                    </a:lnTo>
                    <a:cubicBezTo>
                      <a:pt x="158" y="7719"/>
                      <a:pt x="0" y="7876"/>
                      <a:pt x="0" y="8097"/>
                    </a:cubicBezTo>
                    <a:cubicBezTo>
                      <a:pt x="0" y="8286"/>
                      <a:pt x="158" y="8443"/>
                      <a:pt x="378" y="8443"/>
                    </a:cubicBezTo>
                    <a:lnTo>
                      <a:pt x="4726" y="8443"/>
                    </a:lnTo>
                    <a:lnTo>
                      <a:pt x="3560" y="11436"/>
                    </a:lnTo>
                    <a:cubicBezTo>
                      <a:pt x="3466" y="11625"/>
                      <a:pt x="3560" y="11814"/>
                      <a:pt x="3749" y="11877"/>
                    </a:cubicBezTo>
                    <a:cubicBezTo>
                      <a:pt x="3788" y="11893"/>
                      <a:pt x="3831" y="11901"/>
                      <a:pt x="3876" y="11901"/>
                    </a:cubicBezTo>
                    <a:cubicBezTo>
                      <a:pt x="4016" y="11901"/>
                      <a:pt x="4167" y="11824"/>
                      <a:pt x="4190" y="11657"/>
                    </a:cubicBezTo>
                    <a:lnTo>
                      <a:pt x="4947" y="9830"/>
                    </a:lnTo>
                    <a:lnTo>
                      <a:pt x="5608" y="9830"/>
                    </a:lnTo>
                    <a:lnTo>
                      <a:pt x="5608" y="10838"/>
                    </a:lnTo>
                    <a:cubicBezTo>
                      <a:pt x="5608" y="11027"/>
                      <a:pt x="5766" y="11184"/>
                      <a:pt x="5955" y="11184"/>
                    </a:cubicBezTo>
                    <a:cubicBezTo>
                      <a:pt x="6144" y="11184"/>
                      <a:pt x="6301" y="11027"/>
                      <a:pt x="6301" y="10838"/>
                    </a:cubicBezTo>
                    <a:lnTo>
                      <a:pt x="6301" y="9830"/>
                    </a:lnTo>
                    <a:lnTo>
                      <a:pt x="6994" y="9830"/>
                    </a:lnTo>
                    <a:lnTo>
                      <a:pt x="7719" y="11657"/>
                    </a:lnTo>
                    <a:cubicBezTo>
                      <a:pt x="7791" y="11824"/>
                      <a:pt x="7916" y="11901"/>
                      <a:pt x="8042" y="11901"/>
                    </a:cubicBezTo>
                    <a:cubicBezTo>
                      <a:pt x="8082" y="11901"/>
                      <a:pt x="8122" y="11893"/>
                      <a:pt x="8160" y="11877"/>
                    </a:cubicBezTo>
                    <a:cubicBezTo>
                      <a:pt x="8349" y="11783"/>
                      <a:pt x="8444" y="11594"/>
                      <a:pt x="8349" y="11436"/>
                    </a:cubicBezTo>
                    <a:lnTo>
                      <a:pt x="7183" y="8443"/>
                    </a:lnTo>
                    <a:lnTo>
                      <a:pt x="11531" y="8443"/>
                    </a:lnTo>
                    <a:cubicBezTo>
                      <a:pt x="11752" y="8443"/>
                      <a:pt x="11909" y="8286"/>
                      <a:pt x="11909" y="8097"/>
                    </a:cubicBezTo>
                    <a:cubicBezTo>
                      <a:pt x="11909" y="7876"/>
                      <a:pt x="11752" y="7719"/>
                      <a:pt x="11531" y="7719"/>
                    </a:cubicBezTo>
                    <a:lnTo>
                      <a:pt x="11185" y="7719"/>
                    </a:lnTo>
                    <a:lnTo>
                      <a:pt x="11185" y="1418"/>
                    </a:lnTo>
                    <a:lnTo>
                      <a:pt x="11531" y="1418"/>
                    </a:lnTo>
                    <a:cubicBezTo>
                      <a:pt x="11752" y="1418"/>
                      <a:pt x="11909" y="1260"/>
                      <a:pt x="11909" y="1071"/>
                    </a:cubicBezTo>
                    <a:cubicBezTo>
                      <a:pt x="11909" y="882"/>
                      <a:pt x="11752" y="725"/>
                      <a:pt x="11531" y="725"/>
                    </a:cubicBezTo>
                    <a:lnTo>
                      <a:pt x="6301" y="725"/>
                    </a:lnTo>
                    <a:lnTo>
                      <a:pt x="6301" y="378"/>
                    </a:lnTo>
                    <a:cubicBezTo>
                      <a:pt x="6301" y="158"/>
                      <a:pt x="6144" y="0"/>
                      <a:pt x="59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
              <p:cNvSpPr/>
              <p:nvPr/>
            </p:nvSpPr>
            <p:spPr>
              <a:xfrm>
                <a:off x="1449475" y="4086575"/>
                <a:ext cx="17350" cy="52000"/>
              </a:xfrm>
              <a:custGeom>
                <a:rect b="b" l="l" r="r" t="t"/>
                <a:pathLst>
                  <a:path extrusionOk="0" h="2080" w="694">
                    <a:moveTo>
                      <a:pt x="1" y="0"/>
                    </a:moveTo>
                    <a:lnTo>
                      <a:pt x="1" y="2080"/>
                    </a:lnTo>
                    <a:lnTo>
                      <a:pt x="694" y="2080"/>
                    </a:lnTo>
                    <a:lnTo>
                      <a:pt x="6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8"/>
              <p:cNvSpPr/>
              <p:nvPr/>
            </p:nvSpPr>
            <p:spPr>
              <a:xfrm>
                <a:off x="1380175" y="4121225"/>
                <a:ext cx="17350" cy="17350"/>
              </a:xfrm>
              <a:custGeom>
                <a:rect b="b" l="l" r="r" t="t"/>
                <a:pathLst>
                  <a:path extrusionOk="0" h="694" w="694">
                    <a:moveTo>
                      <a:pt x="0" y="0"/>
                    </a:moveTo>
                    <a:lnTo>
                      <a:pt x="0" y="694"/>
                    </a:lnTo>
                    <a:lnTo>
                      <a:pt x="693" y="694"/>
                    </a:lnTo>
                    <a:lnTo>
                      <a:pt x="69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8"/>
              <p:cNvSpPr/>
              <p:nvPr/>
            </p:nvSpPr>
            <p:spPr>
              <a:xfrm>
                <a:off x="1518800" y="4051925"/>
                <a:ext cx="18125" cy="86650"/>
              </a:xfrm>
              <a:custGeom>
                <a:rect b="b" l="l" r="r" t="t"/>
                <a:pathLst>
                  <a:path extrusionOk="0" h="3466" w="725">
                    <a:moveTo>
                      <a:pt x="0" y="0"/>
                    </a:moveTo>
                    <a:lnTo>
                      <a:pt x="0" y="3466"/>
                    </a:lnTo>
                    <a:lnTo>
                      <a:pt x="725" y="3466"/>
                    </a:lnTo>
                    <a:lnTo>
                      <a:pt x="72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71" name="Google Shape;271;p28"/>
          <p:cNvGrpSpPr/>
          <p:nvPr/>
        </p:nvGrpSpPr>
        <p:grpSpPr>
          <a:xfrm>
            <a:off x="3497487" y="3304275"/>
            <a:ext cx="882300" cy="882300"/>
            <a:chOff x="3492962" y="3532875"/>
            <a:chExt cx="882300" cy="882300"/>
          </a:xfrm>
        </p:grpSpPr>
        <p:sp>
          <p:nvSpPr>
            <p:cNvPr id="272" name="Google Shape;272;p28"/>
            <p:cNvSpPr/>
            <p:nvPr/>
          </p:nvSpPr>
          <p:spPr>
            <a:xfrm>
              <a:off x="3492962" y="3532875"/>
              <a:ext cx="882300" cy="882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3" name="Google Shape;273;p28"/>
            <p:cNvGrpSpPr/>
            <p:nvPr/>
          </p:nvGrpSpPr>
          <p:grpSpPr>
            <a:xfrm>
              <a:off x="3732420" y="3767296"/>
              <a:ext cx="412376" cy="413466"/>
              <a:chOff x="1674750" y="3254050"/>
              <a:chExt cx="294575" cy="295375"/>
            </a:xfrm>
          </p:grpSpPr>
          <p:sp>
            <p:nvSpPr>
              <p:cNvPr id="274" name="Google Shape;274;p28"/>
              <p:cNvSpPr/>
              <p:nvPr/>
            </p:nvSpPr>
            <p:spPr>
              <a:xfrm>
                <a:off x="1691275" y="3351700"/>
                <a:ext cx="278050" cy="197725"/>
              </a:xfrm>
              <a:custGeom>
                <a:rect b="b" l="l" r="r" t="t"/>
                <a:pathLst>
                  <a:path extrusionOk="0" h="7909" w="11122">
                    <a:moveTo>
                      <a:pt x="10535" y="0"/>
                    </a:moveTo>
                    <a:cubicBezTo>
                      <a:pt x="10489" y="0"/>
                      <a:pt x="10442" y="10"/>
                      <a:pt x="10397" y="33"/>
                    </a:cubicBezTo>
                    <a:cubicBezTo>
                      <a:pt x="10208" y="64"/>
                      <a:pt x="10114" y="253"/>
                      <a:pt x="10177" y="474"/>
                    </a:cubicBezTo>
                    <a:cubicBezTo>
                      <a:pt x="10334" y="978"/>
                      <a:pt x="10429" y="1482"/>
                      <a:pt x="10429" y="1986"/>
                    </a:cubicBezTo>
                    <a:cubicBezTo>
                      <a:pt x="10429" y="4885"/>
                      <a:pt x="8066" y="7247"/>
                      <a:pt x="5199" y="7247"/>
                    </a:cubicBezTo>
                    <a:cubicBezTo>
                      <a:pt x="3561" y="7247"/>
                      <a:pt x="2017" y="6397"/>
                      <a:pt x="1072" y="5137"/>
                    </a:cubicBezTo>
                    <a:lnTo>
                      <a:pt x="1733" y="5137"/>
                    </a:lnTo>
                    <a:cubicBezTo>
                      <a:pt x="1922" y="5137"/>
                      <a:pt x="2080" y="4979"/>
                      <a:pt x="2080" y="4790"/>
                    </a:cubicBezTo>
                    <a:cubicBezTo>
                      <a:pt x="2080" y="4601"/>
                      <a:pt x="1922" y="4443"/>
                      <a:pt x="1733" y="4443"/>
                    </a:cubicBezTo>
                    <a:lnTo>
                      <a:pt x="347" y="4443"/>
                    </a:lnTo>
                    <a:cubicBezTo>
                      <a:pt x="158" y="4443"/>
                      <a:pt x="1" y="4601"/>
                      <a:pt x="1" y="4790"/>
                    </a:cubicBezTo>
                    <a:lnTo>
                      <a:pt x="1" y="6176"/>
                    </a:lnTo>
                    <a:cubicBezTo>
                      <a:pt x="1" y="6365"/>
                      <a:pt x="158" y="6523"/>
                      <a:pt x="347" y="6523"/>
                    </a:cubicBezTo>
                    <a:cubicBezTo>
                      <a:pt x="536" y="6523"/>
                      <a:pt x="694" y="6365"/>
                      <a:pt x="694" y="6176"/>
                    </a:cubicBezTo>
                    <a:lnTo>
                      <a:pt x="694" y="5767"/>
                    </a:lnTo>
                    <a:cubicBezTo>
                      <a:pt x="1796" y="7090"/>
                      <a:pt x="3466" y="7909"/>
                      <a:pt x="5199" y="7909"/>
                    </a:cubicBezTo>
                    <a:cubicBezTo>
                      <a:pt x="8412" y="7909"/>
                      <a:pt x="11122" y="5231"/>
                      <a:pt x="11122" y="1986"/>
                    </a:cubicBezTo>
                    <a:cubicBezTo>
                      <a:pt x="11122" y="1419"/>
                      <a:pt x="10996" y="820"/>
                      <a:pt x="10838" y="222"/>
                    </a:cubicBezTo>
                    <a:cubicBezTo>
                      <a:pt x="10814" y="102"/>
                      <a:pt x="10681" y="0"/>
                      <a:pt x="105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8"/>
              <p:cNvSpPr/>
              <p:nvPr/>
            </p:nvSpPr>
            <p:spPr>
              <a:xfrm>
                <a:off x="1674750" y="3254050"/>
                <a:ext cx="277250" cy="197900"/>
              </a:xfrm>
              <a:custGeom>
                <a:rect b="b" l="l" r="r" t="t"/>
                <a:pathLst>
                  <a:path extrusionOk="0" h="7916" w="11090">
                    <a:moveTo>
                      <a:pt x="5891" y="1"/>
                    </a:moveTo>
                    <a:cubicBezTo>
                      <a:pt x="2678" y="1"/>
                      <a:pt x="0" y="2679"/>
                      <a:pt x="0" y="5892"/>
                    </a:cubicBezTo>
                    <a:cubicBezTo>
                      <a:pt x="0" y="6491"/>
                      <a:pt x="126" y="7089"/>
                      <a:pt x="284" y="7656"/>
                    </a:cubicBezTo>
                    <a:cubicBezTo>
                      <a:pt x="310" y="7842"/>
                      <a:pt x="448" y="7916"/>
                      <a:pt x="604" y="7916"/>
                    </a:cubicBezTo>
                    <a:cubicBezTo>
                      <a:pt x="633" y="7916"/>
                      <a:pt x="663" y="7913"/>
                      <a:pt x="693" y="7908"/>
                    </a:cubicBezTo>
                    <a:cubicBezTo>
                      <a:pt x="882" y="7877"/>
                      <a:pt x="977" y="7656"/>
                      <a:pt x="945" y="7467"/>
                    </a:cubicBezTo>
                    <a:cubicBezTo>
                      <a:pt x="788" y="6963"/>
                      <a:pt x="662" y="6459"/>
                      <a:pt x="662" y="5892"/>
                    </a:cubicBezTo>
                    <a:cubicBezTo>
                      <a:pt x="662" y="3025"/>
                      <a:pt x="3025" y="662"/>
                      <a:pt x="5891" y="662"/>
                    </a:cubicBezTo>
                    <a:cubicBezTo>
                      <a:pt x="7561" y="662"/>
                      <a:pt x="9105" y="1481"/>
                      <a:pt x="10050" y="2742"/>
                    </a:cubicBezTo>
                    <a:lnTo>
                      <a:pt x="9357" y="2742"/>
                    </a:lnTo>
                    <a:cubicBezTo>
                      <a:pt x="9168" y="2742"/>
                      <a:pt x="9010" y="2899"/>
                      <a:pt x="9010" y="3088"/>
                    </a:cubicBezTo>
                    <a:cubicBezTo>
                      <a:pt x="9010" y="3309"/>
                      <a:pt x="9168" y="3466"/>
                      <a:pt x="9357" y="3466"/>
                    </a:cubicBezTo>
                    <a:lnTo>
                      <a:pt x="10743" y="3466"/>
                    </a:lnTo>
                    <a:cubicBezTo>
                      <a:pt x="10932" y="3466"/>
                      <a:pt x="11090" y="3309"/>
                      <a:pt x="11090" y="3088"/>
                    </a:cubicBezTo>
                    <a:lnTo>
                      <a:pt x="11090" y="1733"/>
                    </a:lnTo>
                    <a:cubicBezTo>
                      <a:pt x="11090" y="1513"/>
                      <a:pt x="10932" y="1355"/>
                      <a:pt x="10743" y="1355"/>
                    </a:cubicBezTo>
                    <a:cubicBezTo>
                      <a:pt x="10554" y="1355"/>
                      <a:pt x="10397" y="1513"/>
                      <a:pt x="10397" y="1733"/>
                    </a:cubicBezTo>
                    <a:lnTo>
                      <a:pt x="10397" y="2111"/>
                    </a:lnTo>
                    <a:cubicBezTo>
                      <a:pt x="9294" y="820"/>
                      <a:pt x="7624" y="1"/>
                      <a:pt x="58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8"/>
              <p:cNvSpPr/>
              <p:nvPr/>
            </p:nvSpPr>
            <p:spPr>
              <a:xfrm>
                <a:off x="1727500" y="3306825"/>
                <a:ext cx="189075" cy="189050"/>
              </a:xfrm>
              <a:custGeom>
                <a:rect b="b" l="l" r="r" t="t"/>
                <a:pathLst>
                  <a:path extrusionOk="0" h="7562" w="7563">
                    <a:moveTo>
                      <a:pt x="3750" y="2048"/>
                    </a:moveTo>
                    <a:cubicBezTo>
                      <a:pt x="3939" y="2048"/>
                      <a:pt x="4097" y="2206"/>
                      <a:pt x="4097" y="2426"/>
                    </a:cubicBezTo>
                    <a:lnTo>
                      <a:pt x="4097" y="3435"/>
                    </a:lnTo>
                    <a:lnTo>
                      <a:pt x="4475" y="3435"/>
                    </a:lnTo>
                    <a:cubicBezTo>
                      <a:pt x="4664" y="3435"/>
                      <a:pt x="4821" y="3592"/>
                      <a:pt x="4821" y="3781"/>
                    </a:cubicBezTo>
                    <a:cubicBezTo>
                      <a:pt x="4821" y="4002"/>
                      <a:pt x="4664" y="4159"/>
                      <a:pt x="4475" y="4159"/>
                    </a:cubicBezTo>
                    <a:lnTo>
                      <a:pt x="3750" y="4159"/>
                    </a:lnTo>
                    <a:cubicBezTo>
                      <a:pt x="3561" y="4159"/>
                      <a:pt x="3403" y="4002"/>
                      <a:pt x="3403" y="3781"/>
                    </a:cubicBezTo>
                    <a:lnTo>
                      <a:pt x="3403" y="2426"/>
                    </a:lnTo>
                    <a:cubicBezTo>
                      <a:pt x="3403" y="2206"/>
                      <a:pt x="3561" y="2048"/>
                      <a:pt x="3750" y="2048"/>
                    </a:cubicBezTo>
                    <a:close/>
                    <a:moveTo>
                      <a:pt x="3435" y="0"/>
                    </a:moveTo>
                    <a:cubicBezTo>
                      <a:pt x="2647" y="95"/>
                      <a:pt x="1923" y="410"/>
                      <a:pt x="1356" y="883"/>
                    </a:cubicBezTo>
                    <a:lnTo>
                      <a:pt x="2049" y="1576"/>
                    </a:lnTo>
                    <a:cubicBezTo>
                      <a:pt x="2175" y="1702"/>
                      <a:pt x="2175" y="1954"/>
                      <a:pt x="2049" y="2048"/>
                    </a:cubicBezTo>
                    <a:cubicBezTo>
                      <a:pt x="1986" y="2111"/>
                      <a:pt x="1899" y="2143"/>
                      <a:pt x="1812" y="2143"/>
                    </a:cubicBezTo>
                    <a:cubicBezTo>
                      <a:pt x="1726" y="2143"/>
                      <a:pt x="1639" y="2111"/>
                      <a:pt x="1576" y="2048"/>
                    </a:cubicBezTo>
                    <a:lnTo>
                      <a:pt x="883" y="1355"/>
                    </a:lnTo>
                    <a:cubicBezTo>
                      <a:pt x="410" y="1922"/>
                      <a:pt x="95" y="2647"/>
                      <a:pt x="1" y="3435"/>
                    </a:cubicBezTo>
                    <a:lnTo>
                      <a:pt x="1041" y="3435"/>
                    </a:lnTo>
                    <a:cubicBezTo>
                      <a:pt x="1230" y="3435"/>
                      <a:pt x="1387" y="3592"/>
                      <a:pt x="1387" y="3781"/>
                    </a:cubicBezTo>
                    <a:cubicBezTo>
                      <a:pt x="1387" y="3970"/>
                      <a:pt x="1230" y="4128"/>
                      <a:pt x="1041" y="4128"/>
                    </a:cubicBezTo>
                    <a:lnTo>
                      <a:pt x="1" y="4128"/>
                    </a:lnTo>
                    <a:cubicBezTo>
                      <a:pt x="95" y="4915"/>
                      <a:pt x="410" y="5640"/>
                      <a:pt x="883" y="6238"/>
                    </a:cubicBezTo>
                    <a:lnTo>
                      <a:pt x="1576" y="5514"/>
                    </a:lnTo>
                    <a:cubicBezTo>
                      <a:pt x="1639" y="5451"/>
                      <a:pt x="1734" y="5419"/>
                      <a:pt x="1824" y="5419"/>
                    </a:cubicBezTo>
                    <a:cubicBezTo>
                      <a:pt x="1915" y="5419"/>
                      <a:pt x="2001" y="5451"/>
                      <a:pt x="2049" y="5514"/>
                    </a:cubicBezTo>
                    <a:cubicBezTo>
                      <a:pt x="2175" y="5640"/>
                      <a:pt x="2175" y="5860"/>
                      <a:pt x="2049" y="5986"/>
                    </a:cubicBezTo>
                    <a:lnTo>
                      <a:pt x="1356" y="6711"/>
                    </a:lnTo>
                    <a:cubicBezTo>
                      <a:pt x="1923" y="7184"/>
                      <a:pt x="2647" y="7499"/>
                      <a:pt x="3435" y="7562"/>
                    </a:cubicBezTo>
                    <a:lnTo>
                      <a:pt x="3435" y="6553"/>
                    </a:lnTo>
                    <a:cubicBezTo>
                      <a:pt x="3435" y="6333"/>
                      <a:pt x="3592" y="6175"/>
                      <a:pt x="3781" y="6175"/>
                    </a:cubicBezTo>
                    <a:cubicBezTo>
                      <a:pt x="4002" y="6175"/>
                      <a:pt x="4160" y="6333"/>
                      <a:pt x="4160" y="6553"/>
                    </a:cubicBezTo>
                    <a:lnTo>
                      <a:pt x="4160" y="7562"/>
                    </a:lnTo>
                    <a:cubicBezTo>
                      <a:pt x="4947" y="7499"/>
                      <a:pt x="5640" y="7184"/>
                      <a:pt x="6239" y="6711"/>
                    </a:cubicBezTo>
                    <a:lnTo>
                      <a:pt x="5514" y="5986"/>
                    </a:lnTo>
                    <a:cubicBezTo>
                      <a:pt x="5420" y="5860"/>
                      <a:pt x="5420" y="5640"/>
                      <a:pt x="5514" y="5514"/>
                    </a:cubicBezTo>
                    <a:cubicBezTo>
                      <a:pt x="5577" y="5451"/>
                      <a:pt x="5672" y="5419"/>
                      <a:pt x="5762" y="5419"/>
                    </a:cubicBezTo>
                    <a:cubicBezTo>
                      <a:pt x="5853" y="5419"/>
                      <a:pt x="5940" y="5451"/>
                      <a:pt x="5987" y="5514"/>
                    </a:cubicBezTo>
                    <a:lnTo>
                      <a:pt x="6711" y="6238"/>
                    </a:lnTo>
                    <a:cubicBezTo>
                      <a:pt x="7184" y="5640"/>
                      <a:pt x="7499" y="4915"/>
                      <a:pt x="7562" y="4128"/>
                    </a:cubicBezTo>
                    <a:lnTo>
                      <a:pt x="6554" y="4128"/>
                    </a:lnTo>
                    <a:cubicBezTo>
                      <a:pt x="6365" y="4128"/>
                      <a:pt x="6207" y="3970"/>
                      <a:pt x="6207" y="3781"/>
                    </a:cubicBezTo>
                    <a:cubicBezTo>
                      <a:pt x="6207" y="3592"/>
                      <a:pt x="6365" y="3435"/>
                      <a:pt x="6554" y="3435"/>
                    </a:cubicBezTo>
                    <a:lnTo>
                      <a:pt x="7562" y="3435"/>
                    </a:lnTo>
                    <a:cubicBezTo>
                      <a:pt x="7499" y="2647"/>
                      <a:pt x="7184" y="1922"/>
                      <a:pt x="6711" y="1355"/>
                    </a:cubicBezTo>
                    <a:lnTo>
                      <a:pt x="5987" y="2048"/>
                    </a:lnTo>
                    <a:cubicBezTo>
                      <a:pt x="5940" y="2111"/>
                      <a:pt x="5853" y="2143"/>
                      <a:pt x="5762" y="2143"/>
                    </a:cubicBezTo>
                    <a:cubicBezTo>
                      <a:pt x="5672" y="2143"/>
                      <a:pt x="5577" y="2111"/>
                      <a:pt x="5514" y="2048"/>
                    </a:cubicBezTo>
                    <a:cubicBezTo>
                      <a:pt x="5420" y="1922"/>
                      <a:pt x="5420" y="1702"/>
                      <a:pt x="5514" y="1576"/>
                    </a:cubicBezTo>
                    <a:lnTo>
                      <a:pt x="6239" y="883"/>
                    </a:lnTo>
                    <a:cubicBezTo>
                      <a:pt x="5640" y="410"/>
                      <a:pt x="4947" y="95"/>
                      <a:pt x="4160" y="0"/>
                    </a:cubicBezTo>
                    <a:lnTo>
                      <a:pt x="4160" y="1040"/>
                    </a:lnTo>
                    <a:cubicBezTo>
                      <a:pt x="4160" y="1229"/>
                      <a:pt x="4002" y="1387"/>
                      <a:pt x="3781" y="1387"/>
                    </a:cubicBezTo>
                    <a:cubicBezTo>
                      <a:pt x="3592" y="1387"/>
                      <a:pt x="3435" y="1229"/>
                      <a:pt x="3435" y="1040"/>
                    </a:cubicBezTo>
                    <a:lnTo>
                      <a:pt x="343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77" name="Google Shape;277;p28"/>
          <p:cNvGrpSpPr/>
          <p:nvPr/>
        </p:nvGrpSpPr>
        <p:grpSpPr>
          <a:xfrm>
            <a:off x="3492962" y="1902000"/>
            <a:ext cx="882300" cy="882300"/>
            <a:chOff x="3492962" y="2130600"/>
            <a:chExt cx="882300" cy="882300"/>
          </a:xfrm>
        </p:grpSpPr>
        <p:sp>
          <p:nvSpPr>
            <p:cNvPr id="278" name="Google Shape;278;p28"/>
            <p:cNvSpPr/>
            <p:nvPr/>
          </p:nvSpPr>
          <p:spPr>
            <a:xfrm>
              <a:off x="3492962" y="2130600"/>
              <a:ext cx="882300" cy="882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 name="Google Shape;279;p28"/>
            <p:cNvGrpSpPr/>
            <p:nvPr/>
          </p:nvGrpSpPr>
          <p:grpSpPr>
            <a:xfrm>
              <a:off x="3731308" y="2364460"/>
              <a:ext cx="414615" cy="414586"/>
              <a:chOff x="3497300" y="3227275"/>
              <a:chExt cx="296175" cy="296175"/>
            </a:xfrm>
          </p:grpSpPr>
          <p:sp>
            <p:nvSpPr>
              <p:cNvPr id="280" name="Google Shape;280;p28"/>
              <p:cNvSpPr/>
              <p:nvPr/>
            </p:nvSpPr>
            <p:spPr>
              <a:xfrm>
                <a:off x="3609925" y="3339900"/>
                <a:ext cx="69350" cy="68550"/>
              </a:xfrm>
              <a:custGeom>
                <a:rect b="b" l="l" r="r" t="t"/>
                <a:pathLst>
                  <a:path extrusionOk="0" h="2742" w="2774">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8"/>
              <p:cNvSpPr/>
              <p:nvPr/>
            </p:nvSpPr>
            <p:spPr>
              <a:xfrm>
                <a:off x="3531175" y="3227275"/>
                <a:ext cx="86650" cy="86675"/>
              </a:xfrm>
              <a:custGeom>
                <a:rect b="b" l="l" r="r" t="t"/>
                <a:pathLst>
                  <a:path extrusionOk="0" h="3467" w="3466">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8"/>
              <p:cNvSpPr/>
              <p:nvPr/>
            </p:nvSpPr>
            <p:spPr>
              <a:xfrm>
                <a:off x="3670575" y="3227275"/>
                <a:ext cx="86675" cy="86675"/>
              </a:xfrm>
              <a:custGeom>
                <a:rect b="b" l="l" r="r" t="t"/>
                <a:pathLst>
                  <a:path extrusionOk="0" h="3467" w="3467">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8"/>
              <p:cNvSpPr/>
              <p:nvPr/>
            </p:nvSpPr>
            <p:spPr>
              <a:xfrm>
                <a:off x="3622525" y="3421825"/>
                <a:ext cx="41775" cy="25225"/>
              </a:xfrm>
              <a:custGeom>
                <a:rect b="b" l="l" r="r" t="t"/>
                <a:pathLst>
                  <a:path extrusionOk="0" h="1009" w="1671">
                    <a:moveTo>
                      <a:pt x="1" y="0"/>
                    </a:moveTo>
                    <a:lnTo>
                      <a:pt x="851" y="1008"/>
                    </a:lnTo>
                    <a:lnTo>
                      <a:pt x="1671" y="0"/>
                    </a:lnTo>
                    <a:lnTo>
                      <a:pt x="1671" y="0"/>
                    </a:lnTo>
                    <a:cubicBezTo>
                      <a:pt x="1450" y="126"/>
                      <a:pt x="1167" y="158"/>
                      <a:pt x="851" y="158"/>
                    </a:cubicBezTo>
                    <a:cubicBezTo>
                      <a:pt x="568" y="158"/>
                      <a:pt x="284" y="95"/>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8"/>
              <p:cNvSpPr/>
              <p:nvPr/>
            </p:nvSpPr>
            <p:spPr>
              <a:xfrm>
                <a:off x="3566600" y="3416300"/>
                <a:ext cx="70125" cy="106350"/>
              </a:xfrm>
              <a:custGeom>
                <a:rect b="b" l="l" r="r" t="t"/>
                <a:pathLst>
                  <a:path extrusionOk="0" h="4254" w="2805">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8"/>
              <p:cNvSpPr/>
              <p:nvPr/>
            </p:nvSpPr>
            <p:spPr>
              <a:xfrm>
                <a:off x="3653250" y="3417100"/>
                <a:ext cx="70125" cy="106350"/>
              </a:xfrm>
              <a:custGeom>
                <a:rect b="b" l="l" r="r" t="t"/>
                <a:pathLst>
                  <a:path extrusionOk="0" h="4254" w="2805">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8"/>
              <p:cNvSpPr/>
              <p:nvPr/>
            </p:nvSpPr>
            <p:spPr>
              <a:xfrm>
                <a:off x="3655625" y="3310775"/>
                <a:ext cx="137850" cy="108700"/>
              </a:xfrm>
              <a:custGeom>
                <a:rect b="b" l="l" r="r" t="t"/>
                <a:pathLst>
                  <a:path extrusionOk="0" h="4348" w="5514">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8"/>
              <p:cNvSpPr/>
              <p:nvPr/>
            </p:nvSpPr>
            <p:spPr>
              <a:xfrm>
                <a:off x="3497300" y="3309975"/>
                <a:ext cx="136275" cy="108725"/>
              </a:xfrm>
              <a:custGeom>
                <a:rect b="b" l="l" r="r" t="t"/>
                <a:pathLst>
                  <a:path extrusionOk="0" h="4349" w="5451">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8" name="Google Shape;288;p28"/>
          <p:cNvSpPr txBox="1"/>
          <p:nvPr>
            <p:ph idx="8" type="title"/>
          </p:nvPr>
        </p:nvSpPr>
        <p:spPr>
          <a:xfrm>
            <a:off x="596975" y="655216"/>
            <a:ext cx="79500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rPr>
              <a:t>Questions of</a:t>
            </a:r>
            <a:r>
              <a:rPr lang="en">
                <a:solidFill>
                  <a:schemeClr val="accent1"/>
                </a:solidFill>
              </a:rPr>
              <a:t> Interest</a:t>
            </a:r>
            <a:endParaRPr>
              <a:solidFill>
                <a:schemeClr val="accent1"/>
              </a:solidFill>
            </a:endParaRPr>
          </a:p>
        </p:txBody>
      </p:sp>
      <p:sp>
        <p:nvSpPr>
          <p:cNvPr id="289" name="Google Shape;289;p28"/>
          <p:cNvSpPr txBox="1"/>
          <p:nvPr>
            <p:ph idx="3" type="subTitle"/>
          </p:nvPr>
        </p:nvSpPr>
        <p:spPr>
          <a:xfrm>
            <a:off x="6014500" y="2246525"/>
            <a:ext cx="3114600" cy="56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a company expect to have more financing rounds if they’re in a particular industry?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9"/>
          <p:cNvSpPr txBox="1"/>
          <p:nvPr>
            <p:ph type="title"/>
          </p:nvPr>
        </p:nvSpPr>
        <p:spPr>
          <a:xfrm>
            <a:off x="218850" y="125700"/>
            <a:ext cx="7840200" cy="58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Money Raised by </a:t>
            </a:r>
            <a:r>
              <a:rPr lang="en" sz="2800">
                <a:solidFill>
                  <a:schemeClr val="accent1"/>
                </a:solidFill>
              </a:rPr>
              <a:t>Industry</a:t>
            </a:r>
            <a:endParaRPr sz="2800">
              <a:solidFill>
                <a:schemeClr val="accent1"/>
              </a:solidFill>
            </a:endParaRPr>
          </a:p>
        </p:txBody>
      </p:sp>
      <p:sp>
        <p:nvSpPr>
          <p:cNvPr id="295" name="Google Shape;295;p29"/>
          <p:cNvSpPr txBox="1"/>
          <p:nvPr/>
        </p:nvSpPr>
        <p:spPr>
          <a:xfrm>
            <a:off x="342750" y="723900"/>
            <a:ext cx="84585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Null Hypothesis</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The average amount of money raised by a Start-up does not vary by industry. </a:t>
            </a:r>
            <a:br>
              <a:rPr lang="en">
                <a:latin typeface="Montserrat"/>
                <a:ea typeface="Montserrat"/>
                <a:cs typeface="Montserrat"/>
                <a:sym typeface="Montserrat"/>
              </a:rPr>
            </a:br>
            <a:endParaRPr>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Assumptions</a:t>
            </a:r>
            <a:endParaRPr>
              <a:solidFill>
                <a:schemeClr val="dk2"/>
              </a:solidFill>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Normal Distribution</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Independence</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Equal Variances</a:t>
            </a:r>
            <a:endParaRPr>
              <a:latin typeface="Montserrat"/>
              <a:ea typeface="Montserrat"/>
              <a:cs typeface="Montserrat"/>
              <a:sym typeface="Montserrat"/>
            </a:endParaRPr>
          </a:p>
          <a:p>
            <a:pPr indent="0" lvl="0" marL="0" rtl="0" algn="l">
              <a:spcBef>
                <a:spcPts val="0"/>
              </a:spcBef>
              <a:spcAft>
                <a:spcPts val="0"/>
              </a:spcAft>
              <a:buNone/>
            </a:pPr>
            <a:r>
              <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Results</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Performing the ANOVA F-Test, we found evidence that the average amount of money raised by industries is not equal (p  &lt; 0.001).</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Interpretation</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Based on our analysis, we would expect transportation startups to raise $58 million, about $38 (184%) million more than the average startup in these industries.</a:t>
            </a:r>
            <a:endParaRPr>
              <a:latin typeface="Montserrat"/>
              <a:ea typeface="Montserrat"/>
              <a:cs typeface="Montserrat"/>
              <a:sym typeface="Montserrat"/>
            </a:endParaRPr>
          </a:p>
        </p:txBody>
      </p:sp>
      <p:sp>
        <p:nvSpPr>
          <p:cNvPr id="296" name="Google Shape;296;p29"/>
          <p:cNvSpPr txBox="1"/>
          <p:nvPr>
            <p:ph idx="4294967295" type="subTitle"/>
          </p:nvPr>
        </p:nvSpPr>
        <p:spPr>
          <a:xfrm>
            <a:off x="331950" y="539500"/>
            <a:ext cx="8480100" cy="36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100"/>
              <a:t>Can you expect to raise more money in specific </a:t>
            </a:r>
            <a:r>
              <a:rPr i="1" lang="en" sz="1100"/>
              <a:t>industries</a:t>
            </a:r>
            <a:r>
              <a:rPr i="1" lang="en" sz="1100"/>
              <a:t>?</a:t>
            </a:r>
            <a:endParaRPr i="1" sz="1100"/>
          </a:p>
          <a:p>
            <a:pPr indent="0" lvl="0" marL="0" rtl="0" algn="l">
              <a:spcBef>
                <a:spcPts val="1600"/>
              </a:spcBef>
              <a:spcAft>
                <a:spcPts val="0"/>
              </a:spcAft>
              <a:buNone/>
            </a:pPr>
            <a:r>
              <a:t/>
            </a:r>
            <a:endParaRPr i="1" sz="900"/>
          </a:p>
          <a:p>
            <a:pPr indent="0" lvl="0" marL="0" rtl="0" algn="l">
              <a:spcBef>
                <a:spcPts val="1600"/>
              </a:spcBef>
              <a:spcAft>
                <a:spcPts val="1600"/>
              </a:spcAft>
              <a:buClr>
                <a:schemeClr val="dk1"/>
              </a:buClr>
              <a:buSzPts val="1100"/>
              <a:buFont typeface="Arial"/>
              <a:buNone/>
            </a:pPr>
            <a:r>
              <a:t/>
            </a:r>
            <a:endParaRPr sz="1100"/>
          </a:p>
        </p:txBody>
      </p:sp>
      <p:sp>
        <p:nvSpPr>
          <p:cNvPr id="297" name="Google Shape;297;p29"/>
          <p:cNvSpPr txBox="1"/>
          <p:nvPr/>
        </p:nvSpPr>
        <p:spPr>
          <a:xfrm>
            <a:off x="445550" y="4059325"/>
            <a:ext cx="3067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solidFill>
                  <a:schemeClr val="dk1"/>
                </a:solidFill>
                <a:latin typeface="Montserrat"/>
                <a:ea typeface="Montserrat"/>
                <a:cs typeface="Montserrat"/>
                <a:sym typeface="Montserrat"/>
              </a:rPr>
              <a:t>* Transportation includes Space-X and Uber</a:t>
            </a:r>
            <a:endParaRPr i="1" sz="900">
              <a:solidFill>
                <a:schemeClr val="dk1"/>
              </a:solidFill>
              <a:latin typeface="Montserrat"/>
              <a:ea typeface="Montserrat"/>
              <a:cs typeface="Montserrat"/>
              <a:sym typeface="Montserrat"/>
            </a:endParaRPr>
          </a:p>
        </p:txBody>
      </p:sp>
      <p:sp>
        <p:nvSpPr>
          <p:cNvPr id="298" name="Google Shape;298;p29"/>
          <p:cNvSpPr txBox="1"/>
          <p:nvPr/>
        </p:nvSpPr>
        <p:spPr>
          <a:xfrm>
            <a:off x="3303025" y="4194350"/>
            <a:ext cx="4840800" cy="56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pic>
        <p:nvPicPr>
          <p:cNvPr id="299" name="Google Shape;299;p29"/>
          <p:cNvPicPr preferRelativeResize="0"/>
          <p:nvPr/>
        </p:nvPicPr>
        <p:blipFill>
          <a:blip r:embed="rId3">
            <a:alphaModFix/>
          </a:blip>
          <a:stretch>
            <a:fillRect/>
          </a:stretch>
        </p:blipFill>
        <p:spPr>
          <a:xfrm>
            <a:off x="3173790" y="4095065"/>
            <a:ext cx="482225" cy="482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0"/>
          <p:cNvSpPr txBox="1"/>
          <p:nvPr>
            <p:ph type="title"/>
          </p:nvPr>
        </p:nvSpPr>
        <p:spPr>
          <a:xfrm>
            <a:off x="218850" y="125700"/>
            <a:ext cx="7840200" cy="58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Investment Rounds</a:t>
            </a:r>
            <a:r>
              <a:rPr lang="en" sz="2800"/>
              <a:t> by </a:t>
            </a:r>
            <a:r>
              <a:rPr lang="en" sz="2800">
                <a:solidFill>
                  <a:schemeClr val="accent1"/>
                </a:solidFill>
              </a:rPr>
              <a:t>Industry</a:t>
            </a:r>
            <a:endParaRPr sz="2800">
              <a:solidFill>
                <a:schemeClr val="accent1"/>
              </a:solidFill>
            </a:endParaRPr>
          </a:p>
        </p:txBody>
      </p:sp>
      <p:sp>
        <p:nvSpPr>
          <p:cNvPr id="305" name="Google Shape;305;p30"/>
          <p:cNvSpPr txBox="1"/>
          <p:nvPr/>
        </p:nvSpPr>
        <p:spPr>
          <a:xfrm>
            <a:off x="342750" y="723900"/>
            <a:ext cx="84585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Null Hypothesis</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1"/>
                </a:solidFill>
                <a:latin typeface="Montserrat"/>
                <a:ea typeface="Montserrat"/>
                <a:cs typeface="Montserrat"/>
                <a:sym typeface="Montserrat"/>
              </a:rPr>
              <a:t>The average number of financing rounds per industry will be the same</a:t>
            </a:r>
            <a:br>
              <a:rPr lang="en">
                <a:latin typeface="Montserrat"/>
                <a:ea typeface="Montserrat"/>
                <a:cs typeface="Montserrat"/>
                <a:sym typeface="Montserrat"/>
              </a:rPr>
            </a:br>
            <a:endParaRPr>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Assumptions</a:t>
            </a:r>
            <a:endParaRPr>
              <a:solidFill>
                <a:schemeClr val="dk2"/>
              </a:solidFill>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Normal Distribution</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Independence</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Equal Variances</a:t>
            </a:r>
            <a:endParaRPr>
              <a:latin typeface="Montserrat"/>
              <a:ea typeface="Montserrat"/>
              <a:cs typeface="Montserrat"/>
              <a:sym typeface="Montserrat"/>
            </a:endParaRPr>
          </a:p>
          <a:p>
            <a:pPr indent="0" lvl="0" marL="0" rtl="0" algn="l">
              <a:spcBef>
                <a:spcPts val="0"/>
              </a:spcBef>
              <a:spcAft>
                <a:spcPts val="0"/>
              </a:spcAft>
              <a:buNone/>
            </a:pPr>
            <a:r>
              <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Results</a:t>
            </a:r>
            <a:endParaRPr>
              <a:solidFill>
                <a:schemeClr val="dk2"/>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Performing the ANOVA F-Test, we found evidence that the average number of funding rounds by industries is not equal (p  &lt; 0.001).</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Interpretation</a:t>
            </a:r>
            <a:endParaRPr>
              <a:solidFill>
                <a:schemeClr val="dk2"/>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Based on our analysis, we would expect healthcare startups to have about 2.8 rounds on average, 0.6 (27%) more than the average startup in these industries.</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solidFill>
                <a:schemeClr val="dk1"/>
              </a:solidFill>
              <a:latin typeface="Montserrat"/>
              <a:ea typeface="Montserrat"/>
              <a:cs typeface="Montserrat"/>
              <a:sym typeface="Montserrat"/>
            </a:endParaRPr>
          </a:p>
        </p:txBody>
      </p:sp>
      <p:sp>
        <p:nvSpPr>
          <p:cNvPr id="306" name="Google Shape;306;p30"/>
          <p:cNvSpPr txBox="1"/>
          <p:nvPr>
            <p:ph idx="4294967295" type="subTitle"/>
          </p:nvPr>
        </p:nvSpPr>
        <p:spPr>
          <a:xfrm>
            <a:off x="331950" y="539500"/>
            <a:ext cx="8480100" cy="36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100"/>
              <a:t>Do different industries experience different </a:t>
            </a:r>
            <a:r>
              <a:rPr i="1" lang="en" sz="1100"/>
              <a:t>amounts</a:t>
            </a:r>
            <a:r>
              <a:rPr i="1" lang="en" sz="1100"/>
              <a:t> of funding rounds?</a:t>
            </a:r>
            <a:endParaRPr i="1" sz="1100"/>
          </a:p>
          <a:p>
            <a:pPr indent="0" lvl="0" marL="0" rtl="0" algn="l">
              <a:spcBef>
                <a:spcPts val="1600"/>
              </a:spcBef>
              <a:spcAft>
                <a:spcPts val="0"/>
              </a:spcAft>
              <a:buNone/>
            </a:pPr>
            <a:r>
              <a:t/>
            </a:r>
            <a:endParaRPr i="1" sz="900"/>
          </a:p>
          <a:p>
            <a:pPr indent="0" lvl="0" marL="0" rtl="0" algn="l">
              <a:spcBef>
                <a:spcPts val="1600"/>
              </a:spcBef>
              <a:spcAft>
                <a:spcPts val="1600"/>
              </a:spcAft>
              <a:buClr>
                <a:schemeClr val="dk1"/>
              </a:buClr>
              <a:buSzPts val="1100"/>
              <a:buFont typeface="Arial"/>
              <a:buNone/>
            </a:pPr>
            <a:r>
              <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1"/>
          <p:cNvSpPr txBox="1"/>
          <p:nvPr>
            <p:ph type="title"/>
          </p:nvPr>
        </p:nvSpPr>
        <p:spPr>
          <a:xfrm>
            <a:off x="218850" y="125700"/>
            <a:ext cx="6554700" cy="58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Money Raised and Investment Rounds by </a:t>
            </a:r>
            <a:r>
              <a:rPr lang="en" sz="2800">
                <a:solidFill>
                  <a:schemeClr val="accent1"/>
                </a:solidFill>
              </a:rPr>
              <a:t>Industry</a:t>
            </a:r>
            <a:endParaRPr sz="2800">
              <a:solidFill>
                <a:schemeClr val="accent1"/>
              </a:solidFill>
            </a:endParaRPr>
          </a:p>
        </p:txBody>
      </p:sp>
      <p:pic>
        <p:nvPicPr>
          <p:cNvPr id="312" name="Google Shape;312;p31"/>
          <p:cNvPicPr preferRelativeResize="0"/>
          <p:nvPr/>
        </p:nvPicPr>
        <p:blipFill>
          <a:blip r:embed="rId3">
            <a:alphaModFix/>
          </a:blip>
          <a:stretch>
            <a:fillRect/>
          </a:stretch>
        </p:blipFill>
        <p:spPr>
          <a:xfrm>
            <a:off x="110375" y="1167025"/>
            <a:ext cx="4362159" cy="2692075"/>
          </a:xfrm>
          <a:prstGeom prst="rect">
            <a:avLst/>
          </a:prstGeom>
          <a:noFill/>
          <a:ln>
            <a:noFill/>
          </a:ln>
        </p:spPr>
      </p:pic>
      <p:pic>
        <p:nvPicPr>
          <p:cNvPr id="313" name="Google Shape;313;p31"/>
          <p:cNvPicPr preferRelativeResize="0"/>
          <p:nvPr/>
        </p:nvPicPr>
        <p:blipFill>
          <a:blip r:embed="rId4">
            <a:alphaModFix/>
          </a:blip>
          <a:stretch>
            <a:fillRect/>
          </a:stretch>
        </p:blipFill>
        <p:spPr>
          <a:xfrm>
            <a:off x="4387200" y="1167025"/>
            <a:ext cx="4562374" cy="2692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2"/>
          <p:cNvSpPr txBox="1"/>
          <p:nvPr>
            <p:ph type="title"/>
          </p:nvPr>
        </p:nvSpPr>
        <p:spPr>
          <a:xfrm>
            <a:off x="202056" y="125700"/>
            <a:ext cx="7840200" cy="112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2"/>
                </a:solidFill>
              </a:rPr>
              <a:t>Seed Funding</a:t>
            </a:r>
            <a:r>
              <a:rPr lang="en" sz="2800"/>
              <a:t> Over Time</a:t>
            </a:r>
            <a:endParaRPr sz="2800">
              <a:solidFill>
                <a:schemeClr val="accent1"/>
              </a:solidFill>
            </a:endParaRPr>
          </a:p>
        </p:txBody>
      </p:sp>
      <p:sp>
        <p:nvSpPr>
          <p:cNvPr id="319" name="Google Shape;319;p32"/>
          <p:cNvSpPr txBox="1"/>
          <p:nvPr>
            <p:ph idx="1" type="subTitle"/>
          </p:nvPr>
        </p:nvSpPr>
        <p:spPr>
          <a:xfrm>
            <a:off x="331950" y="539500"/>
            <a:ext cx="8480100" cy="36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100"/>
              <a:t>How has the amount of seed funding received change in the past 40 years?</a:t>
            </a:r>
            <a:endParaRPr i="1" sz="1100"/>
          </a:p>
          <a:p>
            <a:pPr indent="0" lvl="0" marL="0" rtl="0" algn="l">
              <a:spcBef>
                <a:spcPts val="1600"/>
              </a:spcBef>
              <a:spcAft>
                <a:spcPts val="0"/>
              </a:spcAft>
              <a:buNone/>
            </a:pPr>
            <a:r>
              <a:t/>
            </a:r>
            <a:endParaRPr i="1" sz="900"/>
          </a:p>
          <a:p>
            <a:pPr indent="0" lvl="0" marL="0" rtl="0" algn="l">
              <a:spcBef>
                <a:spcPts val="1600"/>
              </a:spcBef>
              <a:spcAft>
                <a:spcPts val="1600"/>
              </a:spcAft>
              <a:buClr>
                <a:schemeClr val="dk1"/>
              </a:buClr>
              <a:buSzPts val="1100"/>
              <a:buFont typeface="Arial"/>
              <a:buNone/>
            </a:pPr>
            <a:r>
              <a:t/>
            </a:r>
            <a:endParaRPr sz="1100"/>
          </a:p>
        </p:txBody>
      </p:sp>
      <p:sp>
        <p:nvSpPr>
          <p:cNvPr id="320" name="Google Shape;320;p32"/>
          <p:cNvSpPr/>
          <p:nvPr/>
        </p:nvSpPr>
        <p:spPr>
          <a:xfrm>
            <a:off x="713225" y="4776850"/>
            <a:ext cx="6140700" cy="366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2"/>
          <p:cNvSpPr/>
          <p:nvPr/>
        </p:nvSpPr>
        <p:spPr>
          <a:xfrm>
            <a:off x="6853800" y="0"/>
            <a:ext cx="2290200" cy="72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2"/>
          <p:cNvSpPr txBox="1"/>
          <p:nvPr/>
        </p:nvSpPr>
        <p:spPr>
          <a:xfrm>
            <a:off x="331950" y="980475"/>
            <a:ext cx="80223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Null Hypothesis </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1"/>
                </a:solidFill>
                <a:latin typeface="Montserrat"/>
                <a:ea typeface="Montserrat"/>
                <a:cs typeface="Montserrat"/>
                <a:sym typeface="Montserrat"/>
              </a:rPr>
              <a:t>Average seed funding amounts are not related to year.</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Preliminary Analysis Results</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Uniformly distributed proportion of Companies receiving Seed funding.</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Seed and Time(years) do not have  a linear relationship.</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Results</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1"/>
                </a:solidFill>
                <a:latin typeface="Montserrat"/>
                <a:ea typeface="Montserrat"/>
                <a:cs typeface="Montserrat"/>
                <a:sym typeface="Montserrat"/>
              </a:rPr>
              <a:t>Performing Poisson Regression better described their non-linear relationship.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Interpretation</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1"/>
                </a:solidFill>
                <a:latin typeface="Montserrat"/>
                <a:ea typeface="Montserrat"/>
                <a:cs typeface="Montserrat"/>
                <a:sym typeface="Montserrat"/>
              </a:rPr>
              <a:t>The regression model showed a </a:t>
            </a:r>
            <a:r>
              <a:rPr b="1" lang="en">
                <a:solidFill>
                  <a:schemeClr val="dk1"/>
                </a:solidFill>
                <a:latin typeface="Montserrat"/>
                <a:ea typeface="Montserrat"/>
                <a:cs typeface="Montserrat"/>
                <a:sym typeface="Montserrat"/>
              </a:rPr>
              <a:t>13.5%</a:t>
            </a:r>
            <a:r>
              <a:rPr lang="en">
                <a:solidFill>
                  <a:schemeClr val="dk1"/>
                </a:solidFill>
                <a:latin typeface="Montserrat"/>
                <a:ea typeface="Montserrat"/>
                <a:cs typeface="Montserrat"/>
                <a:sym typeface="Montserrat"/>
              </a:rPr>
              <a:t> annual growth in average seed funding over time.</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Final Project Proposal by Slidesgo">
  <a:themeElements>
    <a:clrScheme name="Simple Light">
      <a:dk1>
        <a:srgbClr val="000000"/>
      </a:dk1>
      <a:lt1>
        <a:srgbClr val="FFFFFF"/>
      </a:lt1>
      <a:dk2>
        <a:srgbClr val="FF725E"/>
      </a:dk2>
      <a:lt2>
        <a:srgbClr val="000000"/>
      </a:lt2>
      <a:accent1>
        <a:srgbClr val="FF725E"/>
      </a:accent1>
      <a:accent2>
        <a:srgbClr val="FF725E"/>
      </a:accent2>
      <a:accent3>
        <a:srgbClr val="F6B1A7"/>
      </a:accent3>
      <a:accent4>
        <a:srgbClr val="F6B1A7"/>
      </a:accent4>
      <a:accent5>
        <a:srgbClr val="FF725E"/>
      </a:accent5>
      <a:accent6>
        <a:srgbClr val="00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