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0" r:id="rId9"/>
    <p:sldId id="265" r:id="rId10"/>
    <p:sldId id="261" r:id="rId11"/>
    <p:sldId id="266" r:id="rId12"/>
    <p:sldId id="269" r:id="rId13"/>
    <p:sldId id="268" r:id="rId14"/>
  </p:sldIdLst>
  <p:sldSz cx="18288000" cy="10287000"/>
  <p:notesSz cx="6858000" cy="9144000"/>
  <p:embeddedFontLst>
    <p:embeddedFont>
      <p:font typeface="Aptos ExtraBold" panose="020B0004020202020204" pitchFamily="34" charset="0"/>
      <p:bold r:id="rId16"/>
      <p:italic r:id="rId17"/>
      <p:boldItalic r:id="rId18"/>
    </p:embeddedFont>
    <p:embeddedFont>
      <p:font typeface="League Spartan" pitchFamily="2" charset="77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4D8E5B"/>
    <a:srgbClr val="00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938D4A-5D9C-182E-29D6-D6DB94FE6A51}" v="41" dt="2025-05-05T16:29:30.971"/>
    <p1510:client id="{2DA19A6E-91CC-5F4D-9C6B-6A83F28B12A4}" v="427" dt="2025-05-05T00:27:45.345"/>
    <p1510:client id="{3130A9C5-0260-DC29-BEEA-476EDE6C2256}" v="34" dt="2025-05-05T15:05:33.086"/>
    <p1510:client id="{429C8755-2D9C-0F26-C681-B689F4EF9BCB}" v="6" dt="2025-05-06T01:24:14.050"/>
    <p1510:client id="{6ECC9B95-E759-175C-F4F2-89CF9C9FA3C0}" v="32" dt="2025-05-06T02:45:56.478"/>
    <p1510:client id="{8BFAF2F9-56D3-CC85-A21A-C0756D1E6BBA}" v="7" dt="2025-05-06T00:24:05.768"/>
    <p1510:client id="{BE9267F2-51F6-24DE-38E7-C9454572D7B5}" v="51" dt="2025-05-05T16:52:40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3"/>
  </p:normalViewPr>
  <p:slideViewPr>
    <p:cSldViewPr snapToGrid="0">
      <p:cViewPr varScale="1">
        <p:scale>
          <a:sx n="68" d="100"/>
          <a:sy n="68" d="100"/>
        </p:scale>
        <p:origin x="1000" y="2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7ECD3-8365-6F48-B0CA-CA2EA90952F6}" type="datetimeFigureOut">
              <a:rPr lang="en-US" smtClean="0"/>
              <a:t>5/6/25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79185-856A-D84E-B279-812F1CB5D6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55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“Cyanobacterial blooms are a common phenomenon in lentic</a:t>
            </a:r>
          </a:p>
          <a:p>
            <a:r>
              <a:rPr lang="en-US"/>
              <a:t>freshwater bodies all over the world. Due to their widespread</a:t>
            </a:r>
          </a:p>
          <a:p>
            <a:r>
              <a:rPr lang="en-US"/>
              <a:t>toxicity, high biomass build-up and negative impacts on aquatic</a:t>
            </a:r>
          </a:p>
          <a:p>
            <a:r>
              <a:rPr lang="en-US"/>
              <a:t>food webs and human use of freshwaters (Codd et al., 2005),</a:t>
            </a:r>
          </a:p>
          <a:p>
            <a:r>
              <a:rPr lang="en-US"/>
              <a:t>bloom-forming cyanobacteria are generally considered as pest</a:t>
            </a:r>
          </a:p>
          <a:p>
            <a:r>
              <a:rPr lang="en-US"/>
              <a:t>species (Chorus and Bartram, 1999). As these organisms are</a:t>
            </a:r>
          </a:p>
          <a:p>
            <a:r>
              <a:rPr lang="en-US"/>
              <a:t>favored by hypertrophic conditions and high temperatures, the</a:t>
            </a:r>
          </a:p>
          <a:p>
            <a:r>
              <a:rPr lang="en-US"/>
              <a:t>frequency of bloom formation is expected to further increase due</a:t>
            </a:r>
          </a:p>
          <a:p>
            <a:r>
              <a:rPr lang="en-US"/>
              <a:t>to cultural eutrophication and climate change (Jo ̈</a:t>
            </a:r>
            <a:r>
              <a:rPr lang="en-US" err="1"/>
              <a:t>hnk</a:t>
            </a:r>
            <a:r>
              <a:rPr lang="en-US"/>
              <a:t> et al., 2008;</a:t>
            </a:r>
          </a:p>
          <a:p>
            <a:r>
              <a:rPr lang="en-US" err="1"/>
              <a:t>Paerl</a:t>
            </a:r>
            <a:r>
              <a:rPr lang="en-US"/>
              <a:t> and Huisman, 2008; Kosten et al., 2012).” (</a:t>
            </a:r>
            <a:r>
              <a:rPr lang="en-US" err="1"/>
              <a:t>Wichelen</a:t>
            </a:r>
            <a:r>
              <a:rPr lang="en-US"/>
              <a:t> et al. 2016)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79185-856A-D84E-B279-812F1CB5D6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62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6CBA6-AA42-A0B4-E1FE-088B8F6EF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066187-56F0-5FCC-18FE-CAF2A83617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4C4996-4A19-D7D5-05D2-A235EA26BF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Free-living planktonic amoebae, mainly associated with sus-</a:t>
            </a:r>
          </a:p>
          <a:p>
            <a:r>
              <a:rPr lang="en-US"/>
              <a:t>pended mineral particles or detritus (Caron et al., 1982; Rogerson</a:t>
            </a:r>
          </a:p>
          <a:p>
            <a:endParaRPr lang="en-US"/>
          </a:p>
          <a:p>
            <a:r>
              <a:rPr lang="en-US"/>
              <a:t>et al., 2003), use colonies of planktonic cyanobacteria as an</a:t>
            </a:r>
          </a:p>
          <a:p>
            <a:endParaRPr lang="en-US"/>
          </a:p>
          <a:p>
            <a:r>
              <a:rPr lang="en-US"/>
              <a:t>appropriate habitat (Whitton, 1973; Anderson, 1977; </a:t>
            </a:r>
            <a:r>
              <a:rPr lang="en-US" err="1"/>
              <a:t>Rodrı</a:t>
            </a:r>
            <a:r>
              <a:rPr lang="en-US"/>
              <a:t> ́</a:t>
            </a:r>
            <a:r>
              <a:rPr lang="en-US" err="1"/>
              <a:t>guez</a:t>
            </a:r>
            <a:r>
              <a:rPr lang="en-US"/>
              <a:t>-</a:t>
            </a:r>
          </a:p>
          <a:p>
            <a:r>
              <a:rPr lang="en-US"/>
              <a:t>Zaragoza, 1994) where they can feed on associated micro-</a:t>
            </a:r>
          </a:p>
          <a:p>
            <a:r>
              <a:rPr lang="en-US"/>
              <a:t>organisms or on the cyanobacteria themselves (Dryden and</a:t>
            </a:r>
          </a:p>
          <a:p>
            <a:endParaRPr lang="en-US"/>
          </a:p>
          <a:p>
            <a:r>
              <a:rPr lang="en-US"/>
              <a:t>Wright, 1987). Whitton (1973) was the first to report the existence</a:t>
            </a:r>
          </a:p>
          <a:p>
            <a:r>
              <a:rPr lang="en-US"/>
              <a:t>of Microcystis-grazing amoebae (MGA) but until recently, only a</a:t>
            </a:r>
          </a:p>
          <a:p>
            <a:r>
              <a:rPr lang="en-US"/>
              <a:t>few other amoeboid organisms ingesting Microcystis in natural</a:t>
            </a:r>
          </a:p>
          <a:p>
            <a:r>
              <a:rPr lang="en-US"/>
              <a:t>samples were observed (Suppl. Table 6). The lack of observations</a:t>
            </a:r>
          </a:p>
          <a:p>
            <a:r>
              <a:rPr lang="en-US"/>
              <a:t>suggests that Microcystis is not a favorable food item for many</a:t>
            </a:r>
          </a:p>
          <a:p>
            <a:r>
              <a:rPr lang="en-US"/>
              <a:t>planktonic amoebae. This is indeed the case for the </a:t>
            </a:r>
            <a:r>
              <a:rPr lang="en-US" err="1"/>
              <a:t>percolozoan</a:t>
            </a:r>
            <a:endParaRPr lang="en-US"/>
          </a:p>
          <a:p>
            <a:r>
              <a:rPr lang="en-US"/>
              <a:t>Naegleria sp. and the amoebozoan Acanthamoeba </a:t>
            </a:r>
            <a:r>
              <a:rPr lang="en-US" err="1"/>
              <a:t>castellanii</a:t>
            </a:r>
            <a:r>
              <a:rPr lang="en-US"/>
              <a:t> which</a:t>
            </a:r>
          </a:p>
          <a:p>
            <a:r>
              <a:rPr lang="en-US"/>
              <a:t>egested grazed Microcystis cells immediately upon ingestion (Liu</a:t>
            </a:r>
          </a:p>
          <a:p>
            <a:r>
              <a:rPr lang="en-US"/>
              <a:t>et al., 2006; Urrutia-Cordero et al., 2013). The presence of toxic</a:t>
            </a:r>
          </a:p>
          <a:p>
            <a:r>
              <a:rPr lang="en-US"/>
              <a:t>secondary metabolites in the ingested Microcystis cells may be the</a:t>
            </a:r>
          </a:p>
          <a:p>
            <a:r>
              <a:rPr lang="en-US"/>
              <a:t>culprit, since these can cause alterations in the cytoskeleton</a:t>
            </a:r>
          </a:p>
          <a:p>
            <a:r>
              <a:rPr lang="en-US"/>
              <a:t>structure leading to irreversible cell damage of the amoebae</a:t>
            </a:r>
          </a:p>
          <a:p>
            <a:r>
              <a:rPr lang="en-US"/>
              <a:t>(Urrutia-Cordero et al., 2013). The recent description of 8 new MGA</a:t>
            </a:r>
          </a:p>
          <a:p>
            <a:r>
              <a:rPr lang="en-US"/>
              <a:t>of which some displayed strong bloom-reducing capacities,</a:t>
            </a:r>
          </a:p>
          <a:p>
            <a:r>
              <a:rPr lang="en-US"/>
              <a:t>irrespective of the presence of </a:t>
            </a:r>
            <a:r>
              <a:rPr lang="en-US" err="1"/>
              <a:t>microcystins</a:t>
            </a:r>
            <a:r>
              <a:rPr lang="en-US"/>
              <a:t>, however indicates</a:t>
            </a:r>
          </a:p>
          <a:p>
            <a:r>
              <a:rPr lang="en-US"/>
              <a:t>that their biodiversity and ecological significance are much higher</a:t>
            </a:r>
          </a:p>
          <a:p>
            <a:r>
              <a:rPr lang="en-US"/>
              <a:t>than previously appreciated (Van </a:t>
            </a:r>
            <a:r>
              <a:rPr lang="en-US" err="1"/>
              <a:t>Wichelen</a:t>
            </a:r>
            <a:r>
              <a:rPr lang="en-US"/>
              <a:t> et al., 2010, 2016;</a:t>
            </a:r>
          </a:p>
          <a:p>
            <a:r>
              <a:rPr lang="en-US"/>
              <a:t>Berney et al., 2015).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(</a:t>
            </a:r>
            <a:r>
              <a:rPr lang="en-US" err="1"/>
              <a:t>Wichelen</a:t>
            </a:r>
            <a:r>
              <a:rPr lang="en-US"/>
              <a:t> et al. 2016)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5ABBB-87D6-6DDC-B757-FA24282FDE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79185-856A-D84E-B279-812F1CB5D6A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73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C3FFB-6707-FB04-57E3-B1CD266CA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04CDF4-6B86-48B3-6F27-D18F76608E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8B6005-7F47-2E35-0DEA-3C5D81D9CE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A9AB9-678A-9A27-9C23-7CE88B265F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79185-856A-D84E-B279-812F1CB5D6A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991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FF7BD-44CC-084E-55F5-DE1CF8B18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65320E-818D-7FC7-FA69-EE1AC3129F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4636C1-C3CC-7B1E-A6B5-4CF7DD182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“Cyanobacterial blooms are a common phenomenon in lentic</a:t>
            </a:r>
          </a:p>
          <a:p>
            <a:r>
              <a:rPr lang="en-US"/>
              <a:t>freshwater bodies all over the world. Due to their widespread</a:t>
            </a:r>
          </a:p>
          <a:p>
            <a:r>
              <a:rPr lang="en-US"/>
              <a:t>toxicity, high biomass build-up and negative impacts on aquatic</a:t>
            </a:r>
          </a:p>
          <a:p>
            <a:r>
              <a:rPr lang="en-US"/>
              <a:t>food webs and human use of freshwaters (Codd et al., 2005),</a:t>
            </a:r>
          </a:p>
          <a:p>
            <a:r>
              <a:rPr lang="en-US"/>
              <a:t>bloom-forming cyanobacteria are generally considered as pest</a:t>
            </a:r>
          </a:p>
          <a:p>
            <a:r>
              <a:rPr lang="en-US"/>
              <a:t>species (Chorus and Bartram, 1999). As these organisms are</a:t>
            </a:r>
          </a:p>
          <a:p>
            <a:r>
              <a:rPr lang="en-US"/>
              <a:t>favored by hypertrophic conditions and high temperatures, the</a:t>
            </a:r>
          </a:p>
          <a:p>
            <a:r>
              <a:rPr lang="en-US"/>
              <a:t>frequency of bloom formation is expected to further increase due</a:t>
            </a:r>
          </a:p>
          <a:p>
            <a:r>
              <a:rPr lang="en-US"/>
              <a:t>to cultural eutrophication and climate change (Jo ̈</a:t>
            </a:r>
            <a:r>
              <a:rPr lang="en-US" err="1"/>
              <a:t>hnk</a:t>
            </a:r>
            <a:r>
              <a:rPr lang="en-US"/>
              <a:t> et al., 2008;</a:t>
            </a:r>
          </a:p>
          <a:p>
            <a:r>
              <a:rPr lang="en-US" err="1"/>
              <a:t>Paerl</a:t>
            </a:r>
            <a:r>
              <a:rPr lang="en-US"/>
              <a:t> and Huisman, 2008; Kosten et al., 2012).” (</a:t>
            </a:r>
            <a:r>
              <a:rPr lang="en-US" err="1"/>
              <a:t>Wichelen</a:t>
            </a:r>
            <a:r>
              <a:rPr lang="en-US"/>
              <a:t> et al. 2016)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DB68F-C784-0648-F723-5E9AE4F2AB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C79185-856A-D84E-B279-812F1CB5D6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40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mv6Ehv06mXY?start=9&amp;feature=oembed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gal Blooms | National Institute of Environmental Health Sciences">
            <a:extLst>
              <a:ext uri="{FF2B5EF4-FFF2-40B4-BE49-F238E27FC236}">
                <a16:creationId xmlns:a16="http://schemas.microsoft.com/office/drawing/2014/main" id="{9D4FC42D-C813-A77E-E018-71A4D4D8D88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1" y="0"/>
            <a:ext cx="20574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3"/>
          <p:cNvGrpSpPr/>
          <p:nvPr/>
        </p:nvGrpSpPr>
        <p:grpSpPr>
          <a:xfrm>
            <a:off x="2133600" y="2951789"/>
            <a:ext cx="13563600" cy="5315911"/>
            <a:chOff x="162140" y="-563703"/>
            <a:chExt cx="3509252" cy="110653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" name="Freeform 4"/>
            <p:cNvSpPr/>
            <p:nvPr/>
          </p:nvSpPr>
          <p:spPr>
            <a:xfrm>
              <a:off x="162140" y="-563703"/>
              <a:ext cx="3509252" cy="1106533"/>
            </a:xfrm>
            <a:custGeom>
              <a:avLst/>
              <a:gdLst/>
              <a:ahLst/>
              <a:cxnLst/>
              <a:rect l="l" t="t" r="r" b="b"/>
              <a:pathLst>
                <a:path w="3509252" h="1106533">
                  <a:moveTo>
                    <a:pt x="0" y="0"/>
                  </a:moveTo>
                  <a:lnTo>
                    <a:pt x="3509252" y="0"/>
                  </a:lnTo>
                  <a:lnTo>
                    <a:pt x="3509252" y="1106533"/>
                  </a:lnTo>
                  <a:lnTo>
                    <a:pt x="0" y="1106533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362200" y="3184980"/>
            <a:ext cx="13106400" cy="4701720"/>
            <a:chOff x="-2029048" y="-525926"/>
            <a:chExt cx="15863471" cy="5690777"/>
          </a:xfrm>
        </p:grpSpPr>
        <p:sp>
          <p:nvSpPr>
            <p:cNvPr id="6" name="Freeform 6"/>
            <p:cNvSpPr/>
            <p:nvPr/>
          </p:nvSpPr>
          <p:spPr>
            <a:xfrm>
              <a:off x="-2029048" y="-525926"/>
              <a:ext cx="15863471" cy="5690777"/>
            </a:xfrm>
            <a:custGeom>
              <a:avLst/>
              <a:gdLst/>
              <a:ahLst/>
              <a:cxnLst/>
              <a:rect l="l" t="t" r="r" b="b"/>
              <a:pathLst>
                <a:path w="12152389" h="3416024">
                  <a:moveTo>
                    <a:pt x="12152389" y="279400"/>
                  </a:moveTo>
                  <a:lnTo>
                    <a:pt x="12152389" y="0"/>
                  </a:lnTo>
                  <a:lnTo>
                    <a:pt x="0" y="0"/>
                  </a:lnTo>
                  <a:lnTo>
                    <a:pt x="0" y="3416024"/>
                  </a:lnTo>
                  <a:lnTo>
                    <a:pt x="12152389" y="3416024"/>
                  </a:lnTo>
                  <a:lnTo>
                    <a:pt x="12152389" y="279400"/>
                  </a:lnTo>
                  <a:close/>
                  <a:moveTo>
                    <a:pt x="12073649" y="279400"/>
                  </a:moveTo>
                  <a:lnTo>
                    <a:pt x="12073649" y="3337284"/>
                  </a:lnTo>
                  <a:lnTo>
                    <a:pt x="78740" y="3337284"/>
                  </a:lnTo>
                  <a:lnTo>
                    <a:pt x="78740" y="78740"/>
                  </a:lnTo>
                  <a:lnTo>
                    <a:pt x="12073649" y="78740"/>
                  </a:lnTo>
                  <a:lnTo>
                    <a:pt x="12073649" y="279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660649" y="3421741"/>
            <a:ext cx="12509501" cy="33514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000" b="1" dirty="0">
                <a:solidFill>
                  <a:srgbClr val="FFFFFF"/>
                </a:solidFill>
                <a:latin typeface="Aptos ExtraBold"/>
                <a:ea typeface="League Spartan"/>
                <a:cs typeface="League Spartan"/>
                <a:sym typeface="League Spartan"/>
              </a:rPr>
              <a:t>Using a facet grid to visualize the effects of microcystin production on</a:t>
            </a:r>
          </a:p>
          <a:p>
            <a:pPr algn="ctr">
              <a:lnSpc>
                <a:spcPct val="150000"/>
              </a:lnSpc>
            </a:pPr>
            <a:r>
              <a:rPr lang="en-US" sz="5000" b="1" dirty="0">
                <a:solidFill>
                  <a:srgbClr val="FFFFFF"/>
                </a:solidFill>
                <a:latin typeface="Aptos ExtraBold"/>
                <a:ea typeface="League Spartan"/>
                <a:cs typeface="League Spartan"/>
                <a:sym typeface="League Spartan"/>
              </a:rPr>
              <a:t>amoebic grazing</a:t>
            </a:r>
            <a:endParaRPr lang="en-US" sz="5000" b="1" dirty="0">
              <a:solidFill>
                <a:srgbClr val="FFFFFF"/>
              </a:solidFill>
              <a:latin typeface="Aptos ExtraBold"/>
              <a:ea typeface="League Spartan"/>
              <a:cs typeface="League Sparta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30994" y="7001512"/>
            <a:ext cx="5768809" cy="656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24"/>
              </a:lnSpc>
            </a:pPr>
            <a:r>
              <a:rPr lang="en-US" sz="3874">
                <a:solidFill>
                  <a:srgbClr val="FFFFFF"/>
                </a:solidFill>
                <a:latin typeface="Aptos" panose="020B0004020202020204" pitchFamily="34" charset="0"/>
                <a:ea typeface="Arsenica Antiqua"/>
                <a:cs typeface="Arial" panose="020B0604020202020204" pitchFamily="34" charset="0"/>
                <a:sym typeface="Arsenica Antiqua"/>
              </a:rPr>
              <a:t>Aaliyah Gutierrez-Cano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86AE86D-CAAA-422B-3ADA-E2351210C9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86" y="609600"/>
            <a:ext cx="16681825" cy="92202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89D0BB-192F-2151-20F4-FA4402DA079C}"/>
              </a:ext>
            </a:extLst>
          </p:cNvPr>
          <p:cNvCxnSpPr>
            <a:cxnSpLocks/>
          </p:cNvCxnSpPr>
          <p:nvPr/>
        </p:nvCxnSpPr>
        <p:spPr>
          <a:xfrm flipV="1">
            <a:off x="2590800" y="3924300"/>
            <a:ext cx="1009155" cy="762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1BA80D-0AE3-6F40-F2EF-CA5FC3C3DD84}"/>
              </a:ext>
            </a:extLst>
          </p:cNvPr>
          <p:cNvCxnSpPr>
            <a:cxnSpLocks/>
          </p:cNvCxnSpPr>
          <p:nvPr/>
        </p:nvCxnSpPr>
        <p:spPr>
          <a:xfrm flipV="1">
            <a:off x="4648200" y="2857500"/>
            <a:ext cx="1371600" cy="1828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36E2E0E-85C0-7834-93E4-84462FDCEF89}"/>
              </a:ext>
            </a:extLst>
          </p:cNvPr>
          <p:cNvCxnSpPr>
            <a:cxnSpLocks/>
          </p:cNvCxnSpPr>
          <p:nvPr/>
        </p:nvCxnSpPr>
        <p:spPr>
          <a:xfrm>
            <a:off x="6019800" y="2857500"/>
            <a:ext cx="228600" cy="6858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B9379BB-5D75-6605-1DBD-28484D74A41F}"/>
              </a:ext>
            </a:extLst>
          </p:cNvPr>
          <p:cNvCxnSpPr>
            <a:cxnSpLocks/>
          </p:cNvCxnSpPr>
          <p:nvPr/>
        </p:nvCxnSpPr>
        <p:spPr>
          <a:xfrm flipV="1">
            <a:off x="11444606" y="2958241"/>
            <a:ext cx="737076" cy="168995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C9EF602-2B47-3CFF-37F4-CB10A9021ABA}"/>
              </a:ext>
            </a:extLst>
          </p:cNvPr>
          <p:cNvCxnSpPr>
            <a:cxnSpLocks/>
          </p:cNvCxnSpPr>
          <p:nvPr/>
        </p:nvCxnSpPr>
        <p:spPr>
          <a:xfrm>
            <a:off x="12692865" y="2781300"/>
            <a:ext cx="188058" cy="6096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5E1A3EB-433E-138F-388D-EABF6AAC83B3}"/>
              </a:ext>
            </a:extLst>
          </p:cNvPr>
          <p:cNvCxnSpPr>
            <a:cxnSpLocks/>
          </p:cNvCxnSpPr>
          <p:nvPr/>
        </p:nvCxnSpPr>
        <p:spPr>
          <a:xfrm flipH="1" flipV="1">
            <a:off x="12161223" y="2958241"/>
            <a:ext cx="352319" cy="58505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7E9047B-2900-B5B5-78DF-6162FC49A544}"/>
              </a:ext>
            </a:extLst>
          </p:cNvPr>
          <p:cNvCxnSpPr>
            <a:cxnSpLocks/>
          </p:cNvCxnSpPr>
          <p:nvPr/>
        </p:nvCxnSpPr>
        <p:spPr>
          <a:xfrm flipV="1">
            <a:off x="12449373" y="2781300"/>
            <a:ext cx="243492" cy="762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2396E3A-7D72-6BFF-4687-B56E81114A6E}"/>
              </a:ext>
            </a:extLst>
          </p:cNvPr>
          <p:cNvCxnSpPr>
            <a:cxnSpLocks/>
          </p:cNvCxnSpPr>
          <p:nvPr/>
        </p:nvCxnSpPr>
        <p:spPr>
          <a:xfrm flipV="1">
            <a:off x="2590800" y="7734300"/>
            <a:ext cx="1020317" cy="10096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34CA759-BE62-6B45-9501-145695479055}"/>
              </a:ext>
            </a:extLst>
          </p:cNvPr>
          <p:cNvCxnSpPr>
            <a:cxnSpLocks/>
          </p:cNvCxnSpPr>
          <p:nvPr/>
        </p:nvCxnSpPr>
        <p:spPr>
          <a:xfrm flipV="1">
            <a:off x="4643659" y="7277100"/>
            <a:ext cx="1376141" cy="13716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5CBB067-1586-9AD0-6E36-10FD52FB7B83}"/>
              </a:ext>
            </a:extLst>
          </p:cNvPr>
          <p:cNvCxnSpPr>
            <a:cxnSpLocks/>
          </p:cNvCxnSpPr>
          <p:nvPr/>
        </p:nvCxnSpPr>
        <p:spPr>
          <a:xfrm flipH="1" flipV="1">
            <a:off x="6019800" y="7277100"/>
            <a:ext cx="22860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BA0B7DE-A6DE-66E3-5E60-40CE849EF0CD}"/>
              </a:ext>
            </a:extLst>
          </p:cNvPr>
          <p:cNvCxnSpPr>
            <a:cxnSpLocks/>
          </p:cNvCxnSpPr>
          <p:nvPr/>
        </p:nvCxnSpPr>
        <p:spPr>
          <a:xfrm flipV="1">
            <a:off x="11444606" y="6996841"/>
            <a:ext cx="716617" cy="16085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3C2D4CB-C19A-00A4-3E41-71EC3B22D718}"/>
              </a:ext>
            </a:extLst>
          </p:cNvPr>
          <p:cNvCxnSpPr>
            <a:cxnSpLocks/>
          </p:cNvCxnSpPr>
          <p:nvPr/>
        </p:nvCxnSpPr>
        <p:spPr>
          <a:xfrm flipH="1" flipV="1">
            <a:off x="12155519" y="7048500"/>
            <a:ext cx="351591" cy="47625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F7BF303-B308-6294-A376-EC94C24A7891}"/>
              </a:ext>
            </a:extLst>
          </p:cNvPr>
          <p:cNvCxnSpPr>
            <a:cxnSpLocks/>
          </p:cNvCxnSpPr>
          <p:nvPr/>
        </p:nvCxnSpPr>
        <p:spPr>
          <a:xfrm flipV="1">
            <a:off x="12449373" y="6560190"/>
            <a:ext cx="202000" cy="96456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AEA2700-2BC3-C9FD-C1E2-E41EE5EFABEA}"/>
              </a:ext>
            </a:extLst>
          </p:cNvPr>
          <p:cNvCxnSpPr>
            <a:cxnSpLocks/>
          </p:cNvCxnSpPr>
          <p:nvPr/>
        </p:nvCxnSpPr>
        <p:spPr>
          <a:xfrm flipH="1" flipV="1">
            <a:off x="12651373" y="6560190"/>
            <a:ext cx="229550" cy="61563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41D31C7-C554-23B1-8DAA-36A619797631}"/>
              </a:ext>
            </a:extLst>
          </p:cNvPr>
          <p:cNvCxnSpPr>
            <a:cxnSpLocks/>
          </p:cNvCxnSpPr>
          <p:nvPr/>
        </p:nvCxnSpPr>
        <p:spPr>
          <a:xfrm>
            <a:off x="15701086" y="9639300"/>
            <a:ext cx="23126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FBB28FF-EEEF-F714-3761-9A54934D2B23}"/>
              </a:ext>
            </a:extLst>
          </p:cNvPr>
          <p:cNvSpPr/>
          <p:nvPr/>
        </p:nvSpPr>
        <p:spPr>
          <a:xfrm>
            <a:off x="15925800" y="5905500"/>
            <a:ext cx="1295400" cy="3177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988BA0D-DDFC-2DB8-A97D-4DA94BBEADAC}"/>
              </a:ext>
            </a:extLst>
          </p:cNvPr>
          <p:cNvCxnSpPr/>
          <p:nvPr/>
        </p:nvCxnSpPr>
        <p:spPr>
          <a:xfrm flipV="1">
            <a:off x="16573500" y="6305550"/>
            <a:ext cx="0" cy="87027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25349999-0800-A495-121F-0B127E47C32E}"/>
              </a:ext>
            </a:extLst>
          </p:cNvPr>
          <p:cNvSpPr txBox="1"/>
          <p:nvPr/>
        </p:nvSpPr>
        <p:spPr>
          <a:xfrm>
            <a:off x="15855807" y="7241558"/>
            <a:ext cx="2157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No Amoeba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FB40158-C174-FAE6-9582-B2DC6586DCCF}"/>
              </a:ext>
            </a:extLst>
          </p:cNvPr>
          <p:cNvSpPr txBox="1"/>
          <p:nvPr/>
        </p:nvSpPr>
        <p:spPr>
          <a:xfrm>
            <a:off x="15951200" y="9161658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ptos" panose="020B0004020202020204" pitchFamily="34" charset="0"/>
              </a:rPr>
              <a:t>More Growth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99C36CD-BFC2-3BF0-723D-9FED776C5B71}"/>
              </a:ext>
            </a:extLst>
          </p:cNvPr>
          <p:cNvSpPr txBox="1"/>
          <p:nvPr/>
        </p:nvSpPr>
        <p:spPr>
          <a:xfrm>
            <a:off x="15951200" y="9848790"/>
            <a:ext cx="1556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ptos" panose="020B0004020202020204" pitchFamily="34" charset="0"/>
              </a:rPr>
              <a:t>Less Growth</a:t>
            </a:r>
          </a:p>
        </p:txBody>
      </p:sp>
      <p:sp>
        <p:nvSpPr>
          <p:cNvPr id="111" name="5-Point Star 110">
            <a:extLst>
              <a:ext uri="{FF2B5EF4-FFF2-40B4-BE49-F238E27FC236}">
                <a16:creationId xmlns:a16="http://schemas.microsoft.com/office/drawing/2014/main" id="{A1390A7E-52C5-DE03-CFC4-78AEFDC6C278}"/>
              </a:ext>
            </a:extLst>
          </p:cNvPr>
          <p:cNvSpPr/>
          <p:nvPr/>
        </p:nvSpPr>
        <p:spPr>
          <a:xfrm>
            <a:off x="3657600" y="485775"/>
            <a:ext cx="628650" cy="62865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5-Point Star 111">
            <a:extLst>
              <a:ext uri="{FF2B5EF4-FFF2-40B4-BE49-F238E27FC236}">
                <a16:creationId xmlns:a16="http://schemas.microsoft.com/office/drawing/2014/main" id="{50EFEB5A-1461-42F0-EC23-EEF292A394F9}"/>
              </a:ext>
            </a:extLst>
          </p:cNvPr>
          <p:cNvSpPr/>
          <p:nvPr/>
        </p:nvSpPr>
        <p:spPr>
          <a:xfrm>
            <a:off x="6019800" y="485775"/>
            <a:ext cx="628650" cy="62865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5-Point Star 112">
            <a:extLst>
              <a:ext uri="{FF2B5EF4-FFF2-40B4-BE49-F238E27FC236}">
                <a16:creationId xmlns:a16="http://schemas.microsoft.com/office/drawing/2014/main" id="{59F94071-5501-3D9A-A0FE-30CE5E843EF1}"/>
              </a:ext>
            </a:extLst>
          </p:cNvPr>
          <p:cNvSpPr/>
          <p:nvPr/>
        </p:nvSpPr>
        <p:spPr>
          <a:xfrm>
            <a:off x="12594310" y="476250"/>
            <a:ext cx="628650" cy="62865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B0A0D593-3F4A-D820-4278-0F60E4D9F1F9}"/>
              </a:ext>
            </a:extLst>
          </p:cNvPr>
          <p:cNvCxnSpPr>
            <a:cxnSpLocks/>
          </p:cNvCxnSpPr>
          <p:nvPr/>
        </p:nvCxnSpPr>
        <p:spPr>
          <a:xfrm flipV="1">
            <a:off x="3568036" y="6305550"/>
            <a:ext cx="467158" cy="149554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4053A9D-BF4F-75C0-2C2F-0C06D36B0C58}"/>
              </a:ext>
            </a:extLst>
          </p:cNvPr>
          <p:cNvCxnSpPr>
            <a:cxnSpLocks/>
          </p:cNvCxnSpPr>
          <p:nvPr/>
        </p:nvCxnSpPr>
        <p:spPr>
          <a:xfrm flipV="1">
            <a:off x="3562537" y="2457450"/>
            <a:ext cx="472657" cy="14954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 animBg="1"/>
      <p:bldP spid="107" grpId="0"/>
      <p:bldP spid="108" grpId="0"/>
      <p:bldP spid="10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BB538-0C0E-87E7-E1C1-0D8550CC3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05A7920-DBF2-B5AC-B6FB-A50CFE57AFBE}"/>
              </a:ext>
            </a:extLst>
          </p:cNvPr>
          <p:cNvGrpSpPr/>
          <p:nvPr/>
        </p:nvGrpSpPr>
        <p:grpSpPr>
          <a:xfrm>
            <a:off x="0" y="0"/>
            <a:ext cx="8776655" cy="2362200"/>
            <a:chOff x="0" y="0"/>
            <a:chExt cx="2929868" cy="2747247"/>
          </a:xfrm>
          <a:solidFill>
            <a:srgbClr val="005400"/>
          </a:solidFill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F2F589A-A299-237E-38E8-443BA36DE9AA}"/>
                </a:ext>
              </a:extLst>
            </p:cNvPr>
            <p:cNvSpPr/>
            <p:nvPr/>
          </p:nvSpPr>
          <p:spPr>
            <a:xfrm>
              <a:off x="0" y="0"/>
              <a:ext cx="2929868" cy="2747247"/>
            </a:xfrm>
            <a:custGeom>
              <a:avLst/>
              <a:gdLst/>
              <a:ahLst/>
              <a:cxnLst/>
              <a:rect l="l" t="t" r="r" b="b"/>
              <a:pathLst>
                <a:path w="2929868" h="2747247">
                  <a:moveTo>
                    <a:pt x="0" y="0"/>
                  </a:moveTo>
                  <a:lnTo>
                    <a:pt x="2929868" y="0"/>
                  </a:lnTo>
                  <a:lnTo>
                    <a:pt x="2929868" y="2747247"/>
                  </a:lnTo>
                  <a:lnTo>
                    <a:pt x="0" y="274724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E187E6A1-43A4-54F9-87F1-8F6A62C9BB25}"/>
              </a:ext>
            </a:extLst>
          </p:cNvPr>
          <p:cNvGrpSpPr/>
          <p:nvPr/>
        </p:nvGrpSpPr>
        <p:grpSpPr>
          <a:xfrm>
            <a:off x="265371" y="244158"/>
            <a:ext cx="8245911" cy="1735006"/>
            <a:chOff x="0" y="0"/>
            <a:chExt cx="9980526" cy="928059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17F03F1-54A0-B63F-720C-3F6DDAB3A558}"/>
                </a:ext>
              </a:extLst>
            </p:cNvPr>
            <p:cNvSpPr/>
            <p:nvPr/>
          </p:nvSpPr>
          <p:spPr>
            <a:xfrm>
              <a:off x="0" y="0"/>
              <a:ext cx="9980526" cy="9280598"/>
            </a:xfrm>
            <a:custGeom>
              <a:avLst/>
              <a:gdLst/>
              <a:ahLst/>
              <a:cxnLst/>
              <a:rect l="l" t="t" r="r" b="b"/>
              <a:pathLst>
                <a:path w="9980526" h="9280598">
                  <a:moveTo>
                    <a:pt x="9980526" y="279400"/>
                  </a:moveTo>
                  <a:lnTo>
                    <a:pt x="9980526" y="0"/>
                  </a:lnTo>
                  <a:lnTo>
                    <a:pt x="0" y="0"/>
                  </a:lnTo>
                  <a:lnTo>
                    <a:pt x="0" y="9280598"/>
                  </a:lnTo>
                  <a:lnTo>
                    <a:pt x="9980526" y="9280598"/>
                  </a:lnTo>
                  <a:lnTo>
                    <a:pt x="9980526" y="279400"/>
                  </a:lnTo>
                  <a:close/>
                  <a:moveTo>
                    <a:pt x="9901786" y="279400"/>
                  </a:moveTo>
                  <a:lnTo>
                    <a:pt x="9901786" y="9201858"/>
                  </a:lnTo>
                  <a:lnTo>
                    <a:pt x="78740" y="9201858"/>
                  </a:lnTo>
                  <a:lnTo>
                    <a:pt x="78740" y="78740"/>
                  </a:lnTo>
                  <a:lnTo>
                    <a:pt x="9901786" y="78740"/>
                  </a:lnTo>
                  <a:lnTo>
                    <a:pt x="9901786" y="279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8B69A75E-8CF9-08CA-439F-94F28986E6B1}"/>
              </a:ext>
            </a:extLst>
          </p:cNvPr>
          <p:cNvSpPr txBox="1"/>
          <p:nvPr/>
        </p:nvSpPr>
        <p:spPr>
          <a:xfrm>
            <a:off x="598288" y="621142"/>
            <a:ext cx="7580076" cy="10046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578"/>
              </a:lnSpc>
            </a:pPr>
            <a:r>
              <a:rPr lang="en-US" sz="4400" b="1">
                <a:solidFill>
                  <a:srgbClr val="FFFFFF"/>
                </a:solidFill>
                <a:latin typeface="Aptos ExtraBold" panose="020B0004020202020204" pitchFamily="34" charset="0"/>
                <a:ea typeface="League Spartan"/>
                <a:cs typeface="League Spartan"/>
                <a:sym typeface="League Spartan"/>
              </a:rPr>
              <a:t>Discussion</a:t>
            </a:r>
          </a:p>
        </p:txBody>
      </p:sp>
      <p:pic>
        <p:nvPicPr>
          <p:cNvPr id="8" name="Picture 7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3107FDC-DF47-BE31-CA25-166341DFB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101" y="2739184"/>
            <a:ext cx="11656971" cy="64429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3849A6-55F1-479C-B319-AD7263AECE12}"/>
              </a:ext>
            </a:extLst>
          </p:cNvPr>
          <p:cNvSpPr txBox="1"/>
          <p:nvPr/>
        </p:nvSpPr>
        <p:spPr>
          <a:xfrm>
            <a:off x="265371" y="3009900"/>
            <a:ext cx="6183512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>
                <a:latin typeface="Aptos" panose="020B0004020202020204" pitchFamily="34" charset="0"/>
              </a:rPr>
              <a:t>Overall…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500">
                <a:latin typeface="Aptos" panose="020B0004020202020204" pitchFamily="34" charset="0"/>
              </a:rPr>
              <a:t>Very cluttered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500">
                <a:latin typeface="Aptos" panose="020B0004020202020204" pitchFamily="34" charset="0"/>
              </a:rPr>
              <a:t>Comparison to control?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500">
                <a:latin typeface="Aptos" panose="020B0004020202020204" pitchFamily="34" charset="0"/>
              </a:rPr>
              <a:t>Further Analysis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A29418-F833-2EC1-D8D4-18BB3174D0DB}"/>
              </a:ext>
            </a:extLst>
          </p:cNvPr>
          <p:cNvSpPr/>
          <p:nvPr/>
        </p:nvSpPr>
        <p:spPr>
          <a:xfrm>
            <a:off x="265371" y="3619500"/>
            <a:ext cx="3435298" cy="478735"/>
          </a:xfrm>
          <a:prstGeom prst="rect">
            <a:avLst/>
          </a:prstGeom>
          <a:solidFill>
            <a:schemeClr val="bg1">
              <a:alpha val="7496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6FAD7E-C98A-A319-9DD6-FBBD9F7AB1C9}"/>
              </a:ext>
            </a:extLst>
          </p:cNvPr>
          <p:cNvSpPr/>
          <p:nvPr/>
        </p:nvSpPr>
        <p:spPr>
          <a:xfrm>
            <a:off x="265370" y="4098235"/>
            <a:ext cx="4916229" cy="478735"/>
          </a:xfrm>
          <a:prstGeom prst="rect">
            <a:avLst/>
          </a:prstGeom>
          <a:solidFill>
            <a:schemeClr val="bg1">
              <a:alpha val="7496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9FFE60-3C7E-A508-8C56-172B9831229B}"/>
              </a:ext>
            </a:extLst>
          </p:cNvPr>
          <p:cNvSpPr/>
          <p:nvPr/>
        </p:nvSpPr>
        <p:spPr>
          <a:xfrm>
            <a:off x="233212" y="4693504"/>
            <a:ext cx="5329388" cy="478735"/>
          </a:xfrm>
          <a:prstGeom prst="rect">
            <a:avLst/>
          </a:prstGeom>
          <a:solidFill>
            <a:schemeClr val="bg1">
              <a:alpha val="7496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00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36A6D-2375-76BD-6D2C-141F4BE0F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BCB5B0F-EA9E-F358-A4CC-BF31A931B4C4}"/>
              </a:ext>
            </a:extLst>
          </p:cNvPr>
          <p:cNvGrpSpPr/>
          <p:nvPr/>
        </p:nvGrpSpPr>
        <p:grpSpPr>
          <a:xfrm>
            <a:off x="907503" y="1628047"/>
            <a:ext cx="16371004" cy="8229600"/>
            <a:chOff x="0" y="0"/>
            <a:chExt cx="2400409" cy="2747247"/>
          </a:xfrm>
          <a:solidFill>
            <a:srgbClr val="4D8E5B"/>
          </a:solidFill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0FC99DE-FB65-41A5-07DA-BAD8F0F3511D}"/>
                </a:ext>
              </a:extLst>
            </p:cNvPr>
            <p:cNvSpPr/>
            <p:nvPr/>
          </p:nvSpPr>
          <p:spPr>
            <a:xfrm>
              <a:off x="0" y="0"/>
              <a:ext cx="2400409" cy="2747247"/>
            </a:xfrm>
            <a:custGeom>
              <a:avLst/>
              <a:gdLst/>
              <a:ahLst/>
              <a:cxnLst/>
              <a:rect l="l" t="t" r="r" b="b"/>
              <a:pathLst>
                <a:path w="2400409" h="2747247">
                  <a:moveTo>
                    <a:pt x="0" y="0"/>
                  </a:moveTo>
                  <a:lnTo>
                    <a:pt x="2400409" y="0"/>
                  </a:lnTo>
                  <a:lnTo>
                    <a:pt x="2400409" y="2747247"/>
                  </a:lnTo>
                  <a:lnTo>
                    <a:pt x="0" y="274724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104E508C-FD55-C2E1-F68C-57EB0981E1EC}"/>
              </a:ext>
            </a:extLst>
          </p:cNvPr>
          <p:cNvGrpSpPr/>
          <p:nvPr/>
        </p:nvGrpSpPr>
        <p:grpSpPr>
          <a:xfrm>
            <a:off x="1245463" y="1912587"/>
            <a:ext cx="15797073" cy="7667630"/>
            <a:chOff x="0" y="0"/>
            <a:chExt cx="8137636" cy="928059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8C6A71D7-D721-D12F-64FE-B646D0CBB7A5}"/>
                </a:ext>
              </a:extLst>
            </p:cNvPr>
            <p:cNvSpPr/>
            <p:nvPr/>
          </p:nvSpPr>
          <p:spPr>
            <a:xfrm>
              <a:off x="0" y="0"/>
              <a:ext cx="8137636" cy="9280598"/>
            </a:xfrm>
            <a:custGeom>
              <a:avLst/>
              <a:gdLst/>
              <a:ahLst/>
              <a:cxnLst/>
              <a:rect l="l" t="t" r="r" b="b"/>
              <a:pathLst>
                <a:path w="8137636" h="9280598">
                  <a:moveTo>
                    <a:pt x="8137636" y="279400"/>
                  </a:moveTo>
                  <a:lnTo>
                    <a:pt x="8137636" y="0"/>
                  </a:lnTo>
                  <a:lnTo>
                    <a:pt x="0" y="0"/>
                  </a:lnTo>
                  <a:lnTo>
                    <a:pt x="0" y="9280598"/>
                  </a:lnTo>
                  <a:lnTo>
                    <a:pt x="8137636" y="9280598"/>
                  </a:lnTo>
                  <a:lnTo>
                    <a:pt x="8137636" y="279400"/>
                  </a:lnTo>
                  <a:close/>
                  <a:moveTo>
                    <a:pt x="8058896" y="279400"/>
                  </a:moveTo>
                  <a:lnTo>
                    <a:pt x="8058896" y="9201858"/>
                  </a:lnTo>
                  <a:lnTo>
                    <a:pt x="78740" y="9201858"/>
                  </a:lnTo>
                  <a:lnTo>
                    <a:pt x="78740" y="78740"/>
                  </a:lnTo>
                  <a:lnTo>
                    <a:pt x="8058896" y="78740"/>
                  </a:lnTo>
                  <a:lnTo>
                    <a:pt x="8058896" y="279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1CE3717-DC12-1578-382A-C0389D301E77}"/>
              </a:ext>
            </a:extLst>
          </p:cNvPr>
          <p:cNvSpPr txBox="1"/>
          <p:nvPr/>
        </p:nvSpPr>
        <p:spPr>
          <a:xfrm>
            <a:off x="1583619" y="2382706"/>
            <a:ext cx="15120956" cy="7226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lnSpc>
                <a:spcPct val="150000"/>
              </a:lnSpc>
              <a:spcAft>
                <a:spcPts val="800"/>
              </a:spcAft>
            </a:pPr>
            <a:r>
              <a:rPr lang="en-US" sz="2000" b="1" u="none" strike="noStrike">
                <a:solidFill>
                  <a:schemeClr val="bg1"/>
                </a:solidFill>
                <a:effectLst/>
                <a:latin typeface="Aptos ExtraBold" panose="020B0004020202020204" pitchFamily="34" charset="0"/>
              </a:rPr>
              <a:t>Lai J, Cui D, Zhu W, Mao L. 2023. The Use of R and R Packages in Biodiversity Conservation Research. Diversity 15(12): 1202</a:t>
            </a:r>
            <a:r>
              <a:rPr lang="en-US" sz="2000" b="1" strike="noStrike">
                <a:solidFill>
                  <a:schemeClr val="bg1"/>
                </a:solidFill>
                <a:effectLst/>
                <a:latin typeface="Aptos ExtraBold" panose="020B0004020202020204" pitchFamily="34" charset="0"/>
              </a:rPr>
              <a:t>. </a:t>
            </a:r>
          </a:p>
          <a:p>
            <a:pPr algn="l" rtl="0" fontAlgn="base">
              <a:lnSpc>
                <a:spcPct val="150000"/>
              </a:lnSpc>
              <a:spcAft>
                <a:spcPts val="800"/>
              </a:spcAft>
            </a:pPr>
            <a:r>
              <a:rPr lang="en-US" sz="2000" b="1" strike="noStrike">
                <a:solidFill>
                  <a:schemeClr val="bg1"/>
                </a:solidFill>
                <a:effectLst/>
                <a:latin typeface="Aptos ExtraBold" panose="020B0004020202020204" pitchFamily="34" charset="0"/>
              </a:rPr>
              <a:t>Mou H, Liu L, Xu Y. 2023. Panel Data Visualization in R (</a:t>
            </a:r>
            <a:r>
              <a:rPr lang="en-US" sz="2000" b="1" strike="noStrike" err="1">
                <a:solidFill>
                  <a:schemeClr val="bg1"/>
                </a:solidFill>
                <a:effectLst/>
                <a:latin typeface="Aptos ExtraBold" panose="020B0004020202020204" pitchFamily="34" charset="0"/>
              </a:rPr>
              <a:t>panelView</a:t>
            </a:r>
            <a:r>
              <a:rPr lang="en-US" sz="2000" b="1" strike="noStrike">
                <a:solidFill>
                  <a:schemeClr val="bg1"/>
                </a:solidFill>
                <a:effectLst/>
                <a:latin typeface="Aptos ExtraBold" panose="020B0004020202020204" pitchFamily="34" charset="0"/>
              </a:rPr>
              <a:t>) and Stata  (</a:t>
            </a:r>
            <a:r>
              <a:rPr lang="en-US" sz="2000" b="1" strike="noStrike" err="1">
                <a:solidFill>
                  <a:schemeClr val="bg1"/>
                </a:solidFill>
                <a:effectLst/>
                <a:latin typeface="Aptos ExtraBold" panose="020B0004020202020204" pitchFamily="34" charset="0"/>
              </a:rPr>
              <a:t>panelview</a:t>
            </a:r>
            <a:r>
              <a:rPr lang="en-US" sz="2000" b="1" strike="noStrike">
                <a:solidFill>
                  <a:schemeClr val="bg1"/>
                </a:solidFill>
                <a:effectLst/>
                <a:latin typeface="Aptos ExtraBold" panose="020B0004020202020204" pitchFamily="34" charset="0"/>
              </a:rPr>
              <a:t>). J Stat Software 107(7). </a:t>
            </a:r>
          </a:p>
          <a:p>
            <a:pPr algn="l" rtl="0" fontAlgn="base">
              <a:lnSpc>
                <a:spcPct val="150000"/>
              </a:lnSpc>
              <a:spcAft>
                <a:spcPts val="800"/>
              </a:spcAft>
            </a:pPr>
            <a:r>
              <a:rPr lang="en-US" sz="2000" b="1" err="1">
                <a:solidFill>
                  <a:schemeClr val="bg1"/>
                </a:solidFill>
                <a:latin typeface="Aptos ExtraBold" panose="020B0004020202020204" pitchFamily="34" charset="0"/>
              </a:rPr>
              <a:t>Nishibe</a:t>
            </a:r>
            <a:r>
              <a:rPr lang="en-US" sz="2000" b="1">
                <a:solidFill>
                  <a:schemeClr val="bg1"/>
                </a:solidFill>
                <a:latin typeface="Aptos ExtraBold" panose="020B0004020202020204" pitchFamily="34" charset="0"/>
              </a:rPr>
              <a:t> Y, Manage PM, Kawabata Z, Nakano S. 2004. Trophic coupling of a testate amoeba and Microcystis species in a</a:t>
            </a:r>
          </a:p>
          <a:p>
            <a:pPr algn="l" rtl="0" fontAlgn="base">
              <a:lnSpc>
                <a:spcPct val="150000"/>
              </a:lnSpc>
              <a:spcAft>
                <a:spcPts val="800"/>
              </a:spcAft>
            </a:pPr>
            <a:r>
              <a:rPr lang="en-US" sz="2000" b="1">
                <a:solidFill>
                  <a:schemeClr val="bg1"/>
                </a:solidFill>
                <a:latin typeface="Aptos ExtraBold" panose="020B0004020202020204" pitchFamily="34" charset="0"/>
              </a:rPr>
              <a:t>	hypertrophic pond. Limnology 5: 71-76. </a:t>
            </a:r>
            <a:endParaRPr lang="en-US" sz="2000" b="1" strike="noStrike">
              <a:solidFill>
                <a:schemeClr val="bg1"/>
              </a:solidFill>
              <a:effectLst/>
              <a:latin typeface="Aptos ExtraBold" panose="020B0004020202020204" pitchFamily="34" charset="0"/>
            </a:endParaRPr>
          </a:p>
          <a:p>
            <a:pPr algn="l" rtl="0" fontAlgn="base">
              <a:lnSpc>
                <a:spcPct val="150000"/>
              </a:lnSpc>
              <a:spcAft>
                <a:spcPts val="800"/>
              </a:spcAft>
            </a:pPr>
            <a:r>
              <a:rPr lang="en-US" sz="2000" b="1" u="none" strike="noStrike">
                <a:solidFill>
                  <a:schemeClr val="bg1"/>
                </a:solidFill>
                <a:effectLst/>
                <a:latin typeface="Aptos ExtraBold" panose="020B0004020202020204" pitchFamily="34" charset="0"/>
              </a:rPr>
              <a:t>Van </a:t>
            </a:r>
            <a:r>
              <a:rPr lang="en-US" sz="2000" b="1" u="none" strike="noStrike" err="1">
                <a:solidFill>
                  <a:schemeClr val="bg1"/>
                </a:solidFill>
                <a:effectLst/>
                <a:latin typeface="Aptos ExtraBold" panose="020B0004020202020204" pitchFamily="34" charset="0"/>
              </a:rPr>
              <a:t>Wichelen</a:t>
            </a:r>
            <a:r>
              <a:rPr lang="en-US" sz="2000" b="1" u="none" strike="noStrike">
                <a:solidFill>
                  <a:schemeClr val="bg1"/>
                </a:solidFill>
                <a:effectLst/>
                <a:latin typeface="Aptos ExtraBold" panose="020B0004020202020204" pitchFamily="34" charset="0"/>
              </a:rPr>
              <a:t> J, Van </a:t>
            </a:r>
            <a:r>
              <a:rPr lang="en-US" sz="2000" b="1" u="none" strike="noStrike" err="1">
                <a:solidFill>
                  <a:schemeClr val="bg1"/>
                </a:solidFill>
                <a:effectLst/>
                <a:latin typeface="Aptos ExtraBold" panose="020B0004020202020204" pitchFamily="34" charset="0"/>
              </a:rPr>
              <a:t>Gremberghe</a:t>
            </a:r>
            <a:r>
              <a:rPr lang="en-US" sz="2000" b="1" u="none" strike="noStrike">
                <a:solidFill>
                  <a:schemeClr val="bg1"/>
                </a:solidFill>
                <a:effectLst/>
                <a:latin typeface="Aptos ExtraBold" panose="020B0004020202020204" pitchFamily="34" charset="0"/>
              </a:rPr>
              <a:t> I, </a:t>
            </a:r>
            <a:r>
              <a:rPr lang="en-US" sz="2000" b="1" u="none" strike="noStrike" err="1">
                <a:solidFill>
                  <a:schemeClr val="bg1"/>
                </a:solidFill>
                <a:effectLst/>
                <a:latin typeface="Aptos ExtraBold" panose="020B0004020202020204" pitchFamily="34" charset="0"/>
              </a:rPr>
              <a:t>Vanormelingen</a:t>
            </a:r>
            <a:r>
              <a:rPr lang="en-US" sz="2000" b="1" u="none" strike="noStrike">
                <a:solidFill>
                  <a:schemeClr val="bg1"/>
                </a:solidFill>
                <a:effectLst/>
                <a:latin typeface="Aptos ExtraBold" panose="020B0004020202020204" pitchFamily="34" charset="0"/>
              </a:rPr>
              <a:t> P, </a:t>
            </a:r>
            <a:r>
              <a:rPr lang="en-US" sz="2000" b="1" u="none" strike="noStrike" err="1">
                <a:solidFill>
                  <a:schemeClr val="bg1"/>
                </a:solidFill>
                <a:effectLst/>
                <a:latin typeface="Aptos ExtraBold" panose="020B0004020202020204" pitchFamily="34" charset="0"/>
              </a:rPr>
              <a:t>Debeer</a:t>
            </a:r>
            <a:r>
              <a:rPr lang="en-US" sz="2000" b="1" u="none" strike="noStrike">
                <a:solidFill>
                  <a:schemeClr val="bg1"/>
                </a:solidFill>
                <a:effectLst/>
                <a:latin typeface="Aptos ExtraBold" panose="020B0004020202020204" pitchFamily="34" charset="0"/>
              </a:rPr>
              <a:t> AE, </a:t>
            </a:r>
            <a:r>
              <a:rPr lang="en-US" sz="2000" b="1" u="none" strike="noStrike" err="1">
                <a:solidFill>
                  <a:schemeClr val="bg1"/>
                </a:solidFill>
                <a:effectLst/>
                <a:latin typeface="Aptos ExtraBold" panose="020B0004020202020204" pitchFamily="34" charset="0"/>
              </a:rPr>
              <a:t>Leporcq</a:t>
            </a:r>
            <a:r>
              <a:rPr lang="en-US" sz="2000" b="1" u="none" strike="noStrike">
                <a:solidFill>
                  <a:schemeClr val="bg1"/>
                </a:solidFill>
                <a:effectLst/>
                <a:latin typeface="Aptos ExtraBold" panose="020B0004020202020204" pitchFamily="34" charset="0"/>
              </a:rPr>
              <a:t> B, Menzel  D, Codd GA, </a:t>
            </a:r>
            <a:r>
              <a:rPr lang="en-US" sz="2000" b="1" u="none" strike="noStrike" err="1">
                <a:solidFill>
                  <a:schemeClr val="bg1"/>
                </a:solidFill>
                <a:effectLst/>
                <a:latin typeface="Aptos ExtraBold" panose="020B0004020202020204" pitchFamily="34" charset="0"/>
              </a:rPr>
              <a:t>Descy</a:t>
            </a:r>
            <a:r>
              <a:rPr lang="en-US" sz="2000" b="1" u="none" strike="noStrike">
                <a:solidFill>
                  <a:schemeClr val="bg1"/>
                </a:solidFill>
                <a:effectLst/>
                <a:latin typeface="Aptos ExtraBold" panose="020B0004020202020204" pitchFamily="34" charset="0"/>
              </a:rPr>
              <a:t> JP, </a:t>
            </a:r>
            <a:r>
              <a:rPr lang="en-US" sz="2000" b="1" u="none" strike="noStrike" err="1">
                <a:solidFill>
                  <a:schemeClr val="bg1"/>
                </a:solidFill>
                <a:effectLst/>
                <a:latin typeface="Aptos ExtraBold" panose="020B0004020202020204" pitchFamily="34" charset="0"/>
              </a:rPr>
              <a:t>Vyverman</a:t>
            </a:r>
            <a:r>
              <a:rPr lang="en-US" sz="2000" b="1" u="none" strike="noStrike">
                <a:solidFill>
                  <a:schemeClr val="bg1"/>
                </a:solidFill>
                <a:effectLst/>
                <a:latin typeface="Aptos ExtraBold" panose="020B0004020202020204" pitchFamily="34" charset="0"/>
              </a:rPr>
              <a:t> W. 2010. 	Strong effects of amoebae grazing on the biomass and genetic structure of a Microcystis bloom (Cyanobacteria). 	Environ </a:t>
            </a:r>
            <a:r>
              <a:rPr lang="en-US" sz="2000" b="1" u="none" strike="noStrike" err="1">
                <a:solidFill>
                  <a:schemeClr val="bg1"/>
                </a:solidFill>
                <a:effectLst/>
                <a:latin typeface="Aptos ExtraBold" panose="020B0004020202020204" pitchFamily="34" charset="0"/>
              </a:rPr>
              <a:t>Microbiol</a:t>
            </a:r>
            <a:r>
              <a:rPr lang="en-US" sz="2000" b="1" u="none" strike="noStrike">
                <a:solidFill>
                  <a:schemeClr val="bg1"/>
                </a:solidFill>
                <a:effectLst/>
                <a:latin typeface="Aptos ExtraBold" panose="020B0004020202020204" pitchFamily="34" charset="0"/>
              </a:rPr>
              <a:t> 12(10): 2797–2813. </a:t>
            </a:r>
          </a:p>
          <a:p>
            <a:pPr algn="l" rtl="0" fontAlgn="base">
              <a:lnSpc>
                <a:spcPct val="150000"/>
              </a:lnSpc>
              <a:spcAft>
                <a:spcPts val="800"/>
              </a:spcAft>
            </a:pPr>
            <a:r>
              <a:rPr lang="en-US" sz="2000" b="1" u="none" strike="noStrike">
                <a:solidFill>
                  <a:schemeClr val="bg1"/>
                </a:solidFill>
                <a:effectLst/>
                <a:latin typeface="Aptos ExtraBold" panose="020B0004020202020204" pitchFamily="34" charset="0"/>
              </a:rPr>
              <a:t>Van </a:t>
            </a:r>
            <a:r>
              <a:rPr lang="en-US" sz="2000" b="1" u="none" strike="noStrike" err="1">
                <a:solidFill>
                  <a:schemeClr val="bg1"/>
                </a:solidFill>
                <a:effectLst/>
                <a:latin typeface="Aptos ExtraBold" panose="020B0004020202020204" pitchFamily="34" charset="0"/>
              </a:rPr>
              <a:t>Wichelen</a:t>
            </a:r>
            <a:r>
              <a:rPr lang="en-US" sz="2000" b="1" u="none" strike="noStrike">
                <a:solidFill>
                  <a:schemeClr val="bg1"/>
                </a:solidFill>
                <a:effectLst/>
                <a:latin typeface="Aptos ExtraBold" panose="020B0004020202020204" pitchFamily="34" charset="0"/>
              </a:rPr>
              <a:t> J, </a:t>
            </a:r>
            <a:r>
              <a:rPr lang="en-US" sz="2000" b="1" u="none" strike="noStrike" err="1">
                <a:solidFill>
                  <a:schemeClr val="bg1"/>
                </a:solidFill>
                <a:effectLst/>
                <a:latin typeface="Aptos ExtraBold" panose="020B0004020202020204" pitchFamily="34" charset="0"/>
              </a:rPr>
              <a:t>D’Hondt</a:t>
            </a:r>
            <a:r>
              <a:rPr lang="en-US" sz="2000" b="1" u="none" strike="noStrike">
                <a:solidFill>
                  <a:schemeClr val="bg1"/>
                </a:solidFill>
                <a:effectLst/>
                <a:latin typeface="Aptos ExtraBold" panose="020B0004020202020204" pitchFamily="34" charset="0"/>
              </a:rPr>
              <a:t> S, </a:t>
            </a:r>
            <a:r>
              <a:rPr lang="en-US" sz="2000" b="1" u="none" strike="noStrike" err="1">
                <a:solidFill>
                  <a:schemeClr val="bg1"/>
                </a:solidFill>
                <a:effectLst/>
                <a:latin typeface="Aptos ExtraBold" panose="020B0004020202020204" pitchFamily="34" charset="0"/>
              </a:rPr>
              <a:t>Claeys</a:t>
            </a:r>
            <a:r>
              <a:rPr lang="en-US" sz="2000" b="1" u="none" strike="noStrike">
                <a:solidFill>
                  <a:schemeClr val="bg1"/>
                </a:solidFill>
                <a:effectLst/>
                <a:latin typeface="Aptos ExtraBold" panose="020B0004020202020204" pitchFamily="34" charset="0"/>
              </a:rPr>
              <a:t> M, </a:t>
            </a:r>
            <a:r>
              <a:rPr lang="en-US" sz="2000" b="1" u="none" strike="noStrike" err="1">
                <a:solidFill>
                  <a:schemeClr val="bg1"/>
                </a:solidFill>
                <a:effectLst/>
                <a:latin typeface="Aptos ExtraBold" panose="020B0004020202020204" pitchFamily="34" charset="0"/>
              </a:rPr>
              <a:t>Vyverman</a:t>
            </a:r>
            <a:r>
              <a:rPr lang="en-US" sz="2000" b="1" u="none" strike="noStrike">
                <a:solidFill>
                  <a:schemeClr val="bg1"/>
                </a:solidFill>
                <a:effectLst/>
                <a:latin typeface="Aptos ExtraBold" panose="020B0004020202020204" pitchFamily="34" charset="0"/>
              </a:rPr>
              <a:t> W, Berney C, Bass D, </a:t>
            </a:r>
            <a:r>
              <a:rPr lang="en-US" sz="2000" b="1" u="none" strike="noStrike" err="1">
                <a:solidFill>
                  <a:schemeClr val="bg1"/>
                </a:solidFill>
                <a:effectLst/>
                <a:latin typeface="Aptos ExtraBold" panose="020B0004020202020204" pitchFamily="34" charset="0"/>
              </a:rPr>
              <a:t>Vanormelingen</a:t>
            </a:r>
            <a:r>
              <a:rPr lang="en-US" sz="2000" b="1" u="none" strike="noStrike">
                <a:solidFill>
                  <a:schemeClr val="bg1"/>
                </a:solidFill>
                <a:effectLst/>
                <a:latin typeface="Aptos ExtraBold" panose="020B0004020202020204" pitchFamily="34" charset="0"/>
              </a:rPr>
              <a:t> 	P. 2016. A Hotspot of Amoebae Diversity: 	8 New Naked Amoebae Associated with the Planktonic Bloom-forming Cyanobacterium Microcystis. Acta </a:t>
            </a:r>
            <a:r>
              <a:rPr lang="en-US" sz="2000" b="1" u="none" strike="noStrike" err="1">
                <a:solidFill>
                  <a:schemeClr val="bg1"/>
                </a:solidFill>
                <a:effectLst/>
                <a:latin typeface="Aptos ExtraBold" panose="020B0004020202020204" pitchFamily="34" charset="0"/>
              </a:rPr>
              <a:t>Protozool</a:t>
            </a:r>
            <a:r>
              <a:rPr lang="en-US" sz="2000" b="1" u="none" strike="noStrike">
                <a:solidFill>
                  <a:schemeClr val="bg1"/>
                </a:solidFill>
                <a:effectLst/>
                <a:latin typeface="Aptos ExtraBold" panose="020B0004020202020204" pitchFamily="34" charset="0"/>
              </a:rPr>
              <a:t> 	55(2): 61-87+ap1. </a:t>
            </a:r>
          </a:p>
          <a:p>
            <a:pPr fontAlgn="base">
              <a:lnSpc>
                <a:spcPct val="150000"/>
              </a:lnSpc>
              <a:spcAft>
                <a:spcPts val="800"/>
              </a:spcAft>
            </a:pPr>
            <a:r>
              <a:rPr lang="en-US" sz="2000" b="1" strike="noStrike">
                <a:solidFill>
                  <a:schemeClr val="bg1"/>
                </a:solidFill>
                <a:effectLst/>
                <a:latin typeface="Aptos ExtraBold" panose="020B0004020202020204" pitchFamily="34" charset="0"/>
              </a:rPr>
              <a:t>Xinyao L, Miao S, </a:t>
            </a:r>
            <a:r>
              <a:rPr lang="en-US" sz="2000" b="1" strike="noStrike" err="1">
                <a:solidFill>
                  <a:schemeClr val="bg1"/>
                </a:solidFill>
                <a:effectLst/>
                <a:latin typeface="Aptos ExtraBold" panose="020B0004020202020204" pitchFamily="34" charset="0"/>
              </a:rPr>
              <a:t>Yonghong</a:t>
            </a:r>
            <a:r>
              <a:rPr lang="en-US" sz="2000" b="1" strike="noStrike">
                <a:solidFill>
                  <a:schemeClr val="bg1"/>
                </a:solidFill>
                <a:effectLst/>
                <a:latin typeface="Aptos ExtraBold" panose="020B0004020202020204" pitchFamily="34" charset="0"/>
              </a:rPr>
              <a:t> L, Yin G, </a:t>
            </a:r>
            <a:r>
              <a:rPr lang="en-US" sz="2000" b="1" strike="noStrike" err="1">
                <a:solidFill>
                  <a:schemeClr val="bg1"/>
                </a:solidFill>
                <a:effectLst/>
                <a:latin typeface="Aptos ExtraBold" panose="020B0004020202020204" pitchFamily="34" charset="0"/>
              </a:rPr>
              <a:t>Zhongkai</a:t>
            </a:r>
            <a:r>
              <a:rPr lang="en-US" sz="2000" b="1" strike="noStrike">
                <a:solidFill>
                  <a:schemeClr val="bg1"/>
                </a:solidFill>
                <a:effectLst/>
                <a:latin typeface="Aptos ExtraBold" panose="020B0004020202020204" pitchFamily="34" charset="0"/>
              </a:rPr>
              <a:t> Z, </a:t>
            </a:r>
            <a:r>
              <a:rPr lang="en-US" sz="2000" b="1" strike="noStrike" err="1">
                <a:solidFill>
                  <a:schemeClr val="bg1"/>
                </a:solidFill>
                <a:effectLst/>
                <a:latin typeface="Aptos ExtraBold" panose="020B0004020202020204" pitchFamily="34" charset="0"/>
              </a:rPr>
              <a:t>Donghui</a:t>
            </a:r>
            <a:r>
              <a:rPr lang="en-US" sz="2000" b="1" strike="noStrike">
                <a:solidFill>
                  <a:schemeClr val="bg1"/>
                </a:solidFill>
                <a:effectLst/>
                <a:latin typeface="Aptos ExtraBold" panose="020B0004020202020204" pitchFamily="34" charset="0"/>
              </a:rPr>
              <a:t> W, </a:t>
            </a:r>
            <a:r>
              <a:rPr lang="en-US" sz="2000" b="1" strike="noStrike" err="1">
                <a:solidFill>
                  <a:schemeClr val="bg1"/>
                </a:solidFill>
                <a:effectLst/>
                <a:latin typeface="Aptos ExtraBold" panose="020B0004020202020204" pitchFamily="34" charset="0"/>
              </a:rPr>
              <a:t>Weizhong</a:t>
            </a:r>
            <a:r>
              <a:rPr lang="en-US" sz="2000" b="1" strike="noStrike">
                <a:solidFill>
                  <a:schemeClr val="bg1"/>
                </a:solidFill>
                <a:effectLst/>
                <a:latin typeface="Aptos ExtraBold" panose="020B0004020202020204" pitchFamily="34" charset="0"/>
              </a:rPr>
              <a:t> W, </a:t>
            </a:r>
            <a:r>
              <a:rPr lang="en-US" sz="2000" b="1" strike="noStrike" err="1">
                <a:solidFill>
                  <a:schemeClr val="bg1"/>
                </a:solidFill>
                <a:effectLst/>
                <a:latin typeface="Aptos ExtraBold" panose="020B0004020202020204" pitchFamily="34" charset="0"/>
              </a:rPr>
              <a:t>Chencai</a:t>
            </a:r>
            <a:r>
              <a:rPr lang="en-US" sz="2000" b="1" strike="noStrike">
                <a:solidFill>
                  <a:schemeClr val="bg1"/>
                </a:solidFill>
                <a:effectLst/>
                <a:latin typeface="Aptos ExtraBold" panose="020B0004020202020204" pitchFamily="34" charset="0"/>
              </a:rPr>
              <a:t> A. 2006. Feeding Characteristics of an 		Amoeba (</a:t>
            </a:r>
            <a:r>
              <a:rPr lang="en-US" sz="2000" b="1" strike="noStrike" err="1">
                <a:solidFill>
                  <a:schemeClr val="bg1"/>
                </a:solidFill>
                <a:effectLst/>
                <a:latin typeface="Aptos ExtraBold" panose="020B0004020202020204" pitchFamily="34" charset="0"/>
              </a:rPr>
              <a:t>Lobosea</a:t>
            </a:r>
            <a:r>
              <a:rPr lang="en-US" sz="2000" b="1" strike="noStrike">
                <a:solidFill>
                  <a:schemeClr val="bg1"/>
                </a:solidFill>
                <a:effectLst/>
                <a:latin typeface="Aptos ExtraBold" panose="020B0004020202020204" pitchFamily="34" charset="0"/>
              </a:rPr>
              <a:t>: Naegleria) Grazing upon Cyanobacteria: Food Selection, Ingestion and Digestion Progress. </a:t>
            </a:r>
            <a:r>
              <a:rPr lang="en-US" sz="2000" b="1" strike="noStrike" err="1">
                <a:solidFill>
                  <a:schemeClr val="bg1"/>
                </a:solidFill>
                <a:effectLst/>
                <a:latin typeface="Aptos ExtraBold" panose="020B0004020202020204" pitchFamily="34" charset="0"/>
              </a:rPr>
              <a:t>Microb</a:t>
            </a:r>
            <a:r>
              <a:rPr lang="en-US" sz="2000" b="1" strike="noStrike">
                <a:solidFill>
                  <a:schemeClr val="bg1"/>
                </a:solidFill>
                <a:effectLst/>
                <a:latin typeface="Aptos ExtraBold" panose="020B0004020202020204" pitchFamily="34" charset="0"/>
              </a:rPr>
              <a:t> 	</a:t>
            </a:r>
            <a:r>
              <a:rPr lang="en-US" sz="2000" b="1" strike="noStrike" err="1">
                <a:solidFill>
                  <a:schemeClr val="bg1"/>
                </a:solidFill>
                <a:effectLst/>
                <a:latin typeface="Aptos ExtraBold" panose="020B0004020202020204" pitchFamily="34" charset="0"/>
              </a:rPr>
              <a:t>Ecol</a:t>
            </a:r>
            <a:r>
              <a:rPr lang="en-US" sz="2000" b="1" strike="noStrike">
                <a:solidFill>
                  <a:schemeClr val="bg1"/>
                </a:solidFill>
                <a:effectLst/>
                <a:latin typeface="Aptos ExtraBold" panose="020B0004020202020204" pitchFamily="34" charset="0"/>
              </a:rPr>
              <a:t> 51(3): 315 – 325. </a:t>
            </a:r>
            <a:endParaRPr lang="en-US" sz="2000" b="1" u="none" strike="noStrike">
              <a:solidFill>
                <a:schemeClr val="bg1"/>
              </a:solidFill>
              <a:effectLst/>
              <a:latin typeface="Aptos ExtraBold" panose="020B0004020202020204" pitchFamily="34" charset="0"/>
            </a:endParaRPr>
          </a:p>
          <a:p>
            <a:pPr>
              <a:lnSpc>
                <a:spcPct val="150000"/>
              </a:lnSpc>
            </a:pPr>
            <a:endParaRPr lang="en-US" sz="2000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CA2E0B92-BEC7-FE98-692C-96DC3C00EF71}"/>
              </a:ext>
            </a:extLst>
          </p:cNvPr>
          <p:cNvSpPr/>
          <p:nvPr/>
        </p:nvSpPr>
        <p:spPr>
          <a:xfrm>
            <a:off x="5740205" y="321917"/>
            <a:ext cx="6705600" cy="1028700"/>
          </a:xfrm>
          <a:custGeom>
            <a:avLst/>
            <a:gdLst/>
            <a:ahLst/>
            <a:cxnLst/>
            <a:rect l="l" t="t" r="r" b="b"/>
            <a:pathLst>
              <a:path w="2929868" h="2747247">
                <a:moveTo>
                  <a:pt x="0" y="0"/>
                </a:moveTo>
                <a:lnTo>
                  <a:pt x="2929868" y="0"/>
                </a:lnTo>
                <a:lnTo>
                  <a:pt x="2929868" y="2747247"/>
                </a:lnTo>
                <a:lnTo>
                  <a:pt x="0" y="2747247"/>
                </a:lnTo>
                <a:close/>
              </a:path>
            </a:pathLst>
          </a:custGeom>
          <a:solidFill>
            <a:srgbClr val="4D8E5B"/>
          </a:solidFill>
        </p:spPr>
        <p:txBody>
          <a:bodyPr/>
          <a:lstStyle/>
          <a:p>
            <a:endParaRPr lang="en-US"/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06BE36EE-BCE5-12C1-3DB6-0E7C6E5333F9}"/>
              </a:ext>
            </a:extLst>
          </p:cNvPr>
          <p:cNvSpPr txBox="1"/>
          <p:nvPr/>
        </p:nvSpPr>
        <p:spPr>
          <a:xfrm>
            <a:off x="6197314" y="186507"/>
            <a:ext cx="5791382" cy="9834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578"/>
              </a:lnSpc>
            </a:pPr>
            <a:r>
              <a:rPr lang="en-US" sz="4400" b="1">
                <a:solidFill>
                  <a:srgbClr val="FFFFFF"/>
                </a:solidFill>
                <a:latin typeface="Aptos ExtraBold" panose="020B0004020202020204" pitchFamily="34" charset="0"/>
                <a:ea typeface="League Spartan"/>
                <a:cs typeface="League Spartan"/>
                <a:sym typeface="League Spartan"/>
              </a:rPr>
              <a:t>Bibliography</a:t>
            </a:r>
          </a:p>
        </p:txBody>
      </p:sp>
    </p:spTree>
    <p:extLst>
      <p:ext uri="{BB962C8B-B14F-4D97-AF65-F5344CB8AC3E}">
        <p14:creationId xmlns:p14="http://schemas.microsoft.com/office/powerpoint/2010/main" val="2080513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9257C-E925-2078-1F07-5F43BEF4D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lgal Blooms | National Institute of Environmental Health Sciences">
            <a:extLst>
              <a:ext uri="{FF2B5EF4-FFF2-40B4-BE49-F238E27FC236}">
                <a16:creationId xmlns:a16="http://schemas.microsoft.com/office/drawing/2014/main" id="{1B3CA968-F7B1-E8B2-7730-CAADCFD19BC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1" y="0"/>
            <a:ext cx="20574000" cy="1028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EBC1EB46-1624-B889-A5D8-FF3BD22E1650}"/>
              </a:ext>
            </a:extLst>
          </p:cNvPr>
          <p:cNvGrpSpPr/>
          <p:nvPr/>
        </p:nvGrpSpPr>
        <p:grpSpPr>
          <a:xfrm>
            <a:off x="2133600" y="2951789"/>
            <a:ext cx="13563600" cy="5315911"/>
            <a:chOff x="162140" y="-563703"/>
            <a:chExt cx="3509252" cy="110653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110E415F-3EBE-4BB4-B540-128EA6A13373}"/>
                </a:ext>
              </a:extLst>
            </p:cNvPr>
            <p:cNvSpPr/>
            <p:nvPr/>
          </p:nvSpPr>
          <p:spPr>
            <a:xfrm>
              <a:off x="162140" y="-563703"/>
              <a:ext cx="3509252" cy="1106533"/>
            </a:xfrm>
            <a:custGeom>
              <a:avLst/>
              <a:gdLst/>
              <a:ahLst/>
              <a:cxnLst/>
              <a:rect l="l" t="t" r="r" b="b"/>
              <a:pathLst>
                <a:path w="3509252" h="1106533">
                  <a:moveTo>
                    <a:pt x="0" y="0"/>
                  </a:moveTo>
                  <a:lnTo>
                    <a:pt x="3509252" y="0"/>
                  </a:lnTo>
                  <a:lnTo>
                    <a:pt x="3509252" y="1106533"/>
                  </a:lnTo>
                  <a:lnTo>
                    <a:pt x="0" y="1106533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C9EBDCF2-87C5-CBF4-DBA5-CE7E81989A68}"/>
              </a:ext>
            </a:extLst>
          </p:cNvPr>
          <p:cNvGrpSpPr/>
          <p:nvPr/>
        </p:nvGrpSpPr>
        <p:grpSpPr>
          <a:xfrm>
            <a:off x="2362200" y="3184980"/>
            <a:ext cx="13106400" cy="4701720"/>
            <a:chOff x="-2029048" y="-525926"/>
            <a:chExt cx="15863471" cy="5690777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731603D1-C5C6-F1C1-022A-A109D6610286}"/>
                </a:ext>
              </a:extLst>
            </p:cNvPr>
            <p:cNvSpPr/>
            <p:nvPr/>
          </p:nvSpPr>
          <p:spPr>
            <a:xfrm>
              <a:off x="-2029048" y="-525926"/>
              <a:ext cx="15863471" cy="5690777"/>
            </a:xfrm>
            <a:custGeom>
              <a:avLst/>
              <a:gdLst/>
              <a:ahLst/>
              <a:cxnLst/>
              <a:rect l="l" t="t" r="r" b="b"/>
              <a:pathLst>
                <a:path w="12152389" h="3416024">
                  <a:moveTo>
                    <a:pt x="12152389" y="279400"/>
                  </a:moveTo>
                  <a:lnTo>
                    <a:pt x="12152389" y="0"/>
                  </a:lnTo>
                  <a:lnTo>
                    <a:pt x="0" y="0"/>
                  </a:lnTo>
                  <a:lnTo>
                    <a:pt x="0" y="3416024"/>
                  </a:lnTo>
                  <a:lnTo>
                    <a:pt x="12152389" y="3416024"/>
                  </a:lnTo>
                  <a:lnTo>
                    <a:pt x="12152389" y="279400"/>
                  </a:lnTo>
                  <a:close/>
                  <a:moveTo>
                    <a:pt x="12073649" y="279400"/>
                  </a:moveTo>
                  <a:lnTo>
                    <a:pt x="12073649" y="3337284"/>
                  </a:lnTo>
                  <a:lnTo>
                    <a:pt x="78740" y="3337284"/>
                  </a:lnTo>
                  <a:lnTo>
                    <a:pt x="78740" y="78740"/>
                  </a:lnTo>
                  <a:lnTo>
                    <a:pt x="12073649" y="78740"/>
                  </a:lnTo>
                  <a:lnTo>
                    <a:pt x="12073649" y="279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>
            <a:extLst>
              <a:ext uri="{FF2B5EF4-FFF2-40B4-BE49-F238E27FC236}">
                <a16:creationId xmlns:a16="http://schemas.microsoft.com/office/drawing/2014/main" id="{BF17A149-6882-C2D2-07D9-4FC8AEDD2656}"/>
              </a:ext>
            </a:extLst>
          </p:cNvPr>
          <p:cNvSpPr txBox="1"/>
          <p:nvPr/>
        </p:nvSpPr>
        <p:spPr>
          <a:xfrm>
            <a:off x="2660649" y="5014254"/>
            <a:ext cx="12509501" cy="1043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000" b="1">
                <a:solidFill>
                  <a:srgbClr val="FFFFFF"/>
                </a:solidFill>
                <a:latin typeface="Aptos ExtraBold" panose="020B0004020202020204" pitchFamily="34" charset="0"/>
                <a:ea typeface="League Spartan"/>
                <a:cs typeface="League Spartan"/>
                <a:sym typeface="League Spartan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03772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8776655" cy="2362200"/>
            <a:chOff x="0" y="0"/>
            <a:chExt cx="2929868" cy="2747247"/>
          </a:xfrm>
          <a:solidFill>
            <a:srgbClr val="005400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2929868" cy="2747247"/>
            </a:xfrm>
            <a:custGeom>
              <a:avLst/>
              <a:gdLst/>
              <a:ahLst/>
              <a:cxnLst/>
              <a:rect l="l" t="t" r="r" b="b"/>
              <a:pathLst>
                <a:path w="2929868" h="2747247">
                  <a:moveTo>
                    <a:pt x="0" y="0"/>
                  </a:moveTo>
                  <a:lnTo>
                    <a:pt x="2929868" y="0"/>
                  </a:lnTo>
                  <a:lnTo>
                    <a:pt x="2929868" y="2747247"/>
                  </a:lnTo>
                  <a:lnTo>
                    <a:pt x="0" y="274724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265371" y="244158"/>
            <a:ext cx="8245911" cy="1735006"/>
            <a:chOff x="0" y="0"/>
            <a:chExt cx="9980526" cy="928059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980526" cy="9280598"/>
            </a:xfrm>
            <a:custGeom>
              <a:avLst/>
              <a:gdLst/>
              <a:ahLst/>
              <a:cxnLst/>
              <a:rect l="l" t="t" r="r" b="b"/>
              <a:pathLst>
                <a:path w="9980526" h="9280598">
                  <a:moveTo>
                    <a:pt x="9980526" y="279400"/>
                  </a:moveTo>
                  <a:lnTo>
                    <a:pt x="9980526" y="0"/>
                  </a:lnTo>
                  <a:lnTo>
                    <a:pt x="0" y="0"/>
                  </a:lnTo>
                  <a:lnTo>
                    <a:pt x="0" y="9280598"/>
                  </a:lnTo>
                  <a:lnTo>
                    <a:pt x="9980526" y="9280598"/>
                  </a:lnTo>
                  <a:lnTo>
                    <a:pt x="9980526" y="279400"/>
                  </a:lnTo>
                  <a:close/>
                  <a:moveTo>
                    <a:pt x="9901786" y="279400"/>
                  </a:moveTo>
                  <a:lnTo>
                    <a:pt x="9901786" y="9201858"/>
                  </a:lnTo>
                  <a:lnTo>
                    <a:pt x="78740" y="9201858"/>
                  </a:lnTo>
                  <a:lnTo>
                    <a:pt x="78740" y="78740"/>
                  </a:lnTo>
                  <a:lnTo>
                    <a:pt x="9901786" y="78740"/>
                  </a:lnTo>
                  <a:lnTo>
                    <a:pt x="9901786" y="279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98288" y="621142"/>
            <a:ext cx="7580076" cy="10046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578"/>
              </a:lnSpc>
            </a:pPr>
            <a:r>
              <a:rPr lang="en-US" sz="4400" b="1">
                <a:solidFill>
                  <a:srgbClr val="FFFFFF"/>
                </a:solidFill>
                <a:latin typeface="Aptos ExtraBold" panose="020B0004020202020204" pitchFamily="34" charset="0"/>
                <a:ea typeface="League Spartan"/>
                <a:cs typeface="League Spartan"/>
                <a:sym typeface="League Spartan"/>
              </a:rPr>
              <a:t>Microcystis Algal Blooms</a:t>
            </a:r>
          </a:p>
        </p:txBody>
      </p:sp>
      <p:pic>
        <p:nvPicPr>
          <p:cNvPr id="14" name="Picture 13" descr="A diagram of a depletion&#10;&#10;Description automatically generated">
            <a:extLst>
              <a:ext uri="{FF2B5EF4-FFF2-40B4-BE49-F238E27FC236}">
                <a16:creationId xmlns:a16="http://schemas.microsoft.com/office/drawing/2014/main" id="{F0765A55-13B1-6A8B-6571-D37711E28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987" y="2600342"/>
            <a:ext cx="9907335" cy="740752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F08A830-95C4-F1A3-0BE3-EDDED0EE10EB}"/>
              </a:ext>
            </a:extLst>
          </p:cNvPr>
          <p:cNvSpPr/>
          <p:nvPr/>
        </p:nvSpPr>
        <p:spPr>
          <a:xfrm>
            <a:off x="5638800" y="4381500"/>
            <a:ext cx="1828800" cy="1447799"/>
          </a:xfrm>
          <a:prstGeom prst="rect">
            <a:avLst/>
          </a:prstGeom>
          <a:solidFill>
            <a:schemeClr val="bg1">
              <a:alpha val="7496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379501-1FEE-70C2-1ABF-503050F175A9}"/>
              </a:ext>
            </a:extLst>
          </p:cNvPr>
          <p:cNvSpPr/>
          <p:nvPr/>
        </p:nvSpPr>
        <p:spPr>
          <a:xfrm>
            <a:off x="4191000" y="5820229"/>
            <a:ext cx="2317035" cy="4187638"/>
          </a:xfrm>
          <a:prstGeom prst="rect">
            <a:avLst/>
          </a:prstGeom>
          <a:solidFill>
            <a:schemeClr val="bg1">
              <a:alpha val="7496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1F05FB-90A9-9E68-0B41-AEC85E48797B}"/>
              </a:ext>
            </a:extLst>
          </p:cNvPr>
          <p:cNvSpPr/>
          <p:nvPr/>
        </p:nvSpPr>
        <p:spPr>
          <a:xfrm>
            <a:off x="8001000" y="5181600"/>
            <a:ext cx="1828800" cy="1600200"/>
          </a:xfrm>
          <a:prstGeom prst="rect">
            <a:avLst/>
          </a:prstGeom>
          <a:solidFill>
            <a:schemeClr val="bg1">
              <a:alpha val="7496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B16C25-735D-90B4-3934-2D20CDF46E13}"/>
              </a:ext>
            </a:extLst>
          </p:cNvPr>
          <p:cNvSpPr/>
          <p:nvPr/>
        </p:nvSpPr>
        <p:spPr>
          <a:xfrm>
            <a:off x="10363200" y="4399547"/>
            <a:ext cx="1828800" cy="1600200"/>
          </a:xfrm>
          <a:prstGeom prst="rect">
            <a:avLst/>
          </a:prstGeom>
          <a:solidFill>
            <a:schemeClr val="bg1">
              <a:alpha val="7496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8DA7EF-8477-8863-DD4F-8277C96D98D3}"/>
              </a:ext>
            </a:extLst>
          </p:cNvPr>
          <p:cNvSpPr/>
          <p:nvPr/>
        </p:nvSpPr>
        <p:spPr>
          <a:xfrm>
            <a:off x="7620000" y="6781801"/>
            <a:ext cx="2971800" cy="3505200"/>
          </a:xfrm>
          <a:prstGeom prst="rect">
            <a:avLst/>
          </a:prstGeom>
          <a:solidFill>
            <a:schemeClr val="bg1">
              <a:alpha val="7496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0BF48C-64CF-7544-39D3-9E7D632736B9}"/>
              </a:ext>
            </a:extLst>
          </p:cNvPr>
          <p:cNvSpPr/>
          <p:nvPr/>
        </p:nvSpPr>
        <p:spPr>
          <a:xfrm>
            <a:off x="11125200" y="6265244"/>
            <a:ext cx="2971800" cy="3505200"/>
          </a:xfrm>
          <a:prstGeom prst="rect">
            <a:avLst/>
          </a:prstGeom>
          <a:solidFill>
            <a:schemeClr val="bg1">
              <a:alpha val="7496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F4B25-AF57-BE73-B95F-45FA2074F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02D4724-24C3-F19F-0B46-CEC952BD3974}"/>
              </a:ext>
            </a:extLst>
          </p:cNvPr>
          <p:cNvGrpSpPr/>
          <p:nvPr/>
        </p:nvGrpSpPr>
        <p:grpSpPr>
          <a:xfrm>
            <a:off x="0" y="0"/>
            <a:ext cx="8776655" cy="2362200"/>
            <a:chOff x="0" y="0"/>
            <a:chExt cx="2929868" cy="2747247"/>
          </a:xfrm>
          <a:solidFill>
            <a:srgbClr val="005400"/>
          </a:solidFill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30C73F0-1517-3F3E-66E3-CC15B7EAEDC7}"/>
                </a:ext>
              </a:extLst>
            </p:cNvPr>
            <p:cNvSpPr/>
            <p:nvPr/>
          </p:nvSpPr>
          <p:spPr>
            <a:xfrm>
              <a:off x="0" y="0"/>
              <a:ext cx="2929868" cy="2747247"/>
            </a:xfrm>
            <a:custGeom>
              <a:avLst/>
              <a:gdLst/>
              <a:ahLst/>
              <a:cxnLst/>
              <a:rect l="l" t="t" r="r" b="b"/>
              <a:pathLst>
                <a:path w="2929868" h="2747247">
                  <a:moveTo>
                    <a:pt x="0" y="0"/>
                  </a:moveTo>
                  <a:lnTo>
                    <a:pt x="2929868" y="0"/>
                  </a:lnTo>
                  <a:lnTo>
                    <a:pt x="2929868" y="2747247"/>
                  </a:lnTo>
                  <a:lnTo>
                    <a:pt x="0" y="274724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92CDC4C1-13FD-1F39-1C87-DA1739A0F4FF}"/>
              </a:ext>
            </a:extLst>
          </p:cNvPr>
          <p:cNvGrpSpPr/>
          <p:nvPr/>
        </p:nvGrpSpPr>
        <p:grpSpPr>
          <a:xfrm>
            <a:off x="265371" y="244158"/>
            <a:ext cx="8245911" cy="1735006"/>
            <a:chOff x="0" y="0"/>
            <a:chExt cx="9980526" cy="928059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08504C41-A37D-0984-3EC4-E727F64267EF}"/>
                </a:ext>
              </a:extLst>
            </p:cNvPr>
            <p:cNvSpPr/>
            <p:nvPr/>
          </p:nvSpPr>
          <p:spPr>
            <a:xfrm>
              <a:off x="0" y="0"/>
              <a:ext cx="9980526" cy="9280598"/>
            </a:xfrm>
            <a:custGeom>
              <a:avLst/>
              <a:gdLst/>
              <a:ahLst/>
              <a:cxnLst/>
              <a:rect l="l" t="t" r="r" b="b"/>
              <a:pathLst>
                <a:path w="9980526" h="9280598">
                  <a:moveTo>
                    <a:pt x="9980526" y="279400"/>
                  </a:moveTo>
                  <a:lnTo>
                    <a:pt x="9980526" y="0"/>
                  </a:lnTo>
                  <a:lnTo>
                    <a:pt x="0" y="0"/>
                  </a:lnTo>
                  <a:lnTo>
                    <a:pt x="0" y="9280598"/>
                  </a:lnTo>
                  <a:lnTo>
                    <a:pt x="9980526" y="9280598"/>
                  </a:lnTo>
                  <a:lnTo>
                    <a:pt x="9980526" y="279400"/>
                  </a:lnTo>
                  <a:close/>
                  <a:moveTo>
                    <a:pt x="9901786" y="279400"/>
                  </a:moveTo>
                  <a:lnTo>
                    <a:pt x="9901786" y="9201858"/>
                  </a:lnTo>
                  <a:lnTo>
                    <a:pt x="78740" y="9201858"/>
                  </a:lnTo>
                  <a:lnTo>
                    <a:pt x="78740" y="78740"/>
                  </a:lnTo>
                  <a:lnTo>
                    <a:pt x="9901786" y="78740"/>
                  </a:lnTo>
                  <a:lnTo>
                    <a:pt x="9901786" y="279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BF3364C8-2F7F-C54D-37CB-EDF7AF280701}"/>
              </a:ext>
            </a:extLst>
          </p:cNvPr>
          <p:cNvSpPr txBox="1"/>
          <p:nvPr/>
        </p:nvSpPr>
        <p:spPr>
          <a:xfrm>
            <a:off x="598288" y="621142"/>
            <a:ext cx="7580076" cy="9976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578"/>
              </a:lnSpc>
            </a:pPr>
            <a:r>
              <a:rPr lang="en-US" sz="4400" b="1">
                <a:solidFill>
                  <a:srgbClr val="FFFFFF"/>
                </a:solidFill>
                <a:latin typeface="Aptos ExtraBold" panose="020B0004020202020204" pitchFamily="34" charset="0"/>
                <a:ea typeface="League Spartan"/>
                <a:cs typeface="League Spartan"/>
                <a:sym typeface="League Spartan"/>
              </a:rPr>
              <a:t>Amoebic Grazing</a:t>
            </a:r>
          </a:p>
        </p:txBody>
      </p:sp>
      <p:pic>
        <p:nvPicPr>
          <p:cNvPr id="7" name="Online Media 6" descr="Amoeba eats  paramecia ( Amoeba's lunch ) [ Amoeba Endocytosis / Phagocytosis  Part 1 ] 👌">
            <a:hlinkClick r:id="" action="ppaction://media"/>
            <a:extLst>
              <a:ext uri="{FF2B5EF4-FFF2-40B4-BE49-F238E27FC236}">
                <a16:creationId xmlns:a16="http://schemas.microsoft.com/office/drawing/2014/main" id="{EC0991D6-0623-7A23-07FC-CA2D15C14DA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503588" y="3378869"/>
            <a:ext cx="8361770" cy="4724400"/>
          </a:xfrm>
          <a:prstGeom prst="rect">
            <a:avLst/>
          </a:prstGeom>
        </p:spPr>
      </p:pic>
      <p:pic>
        <p:nvPicPr>
          <p:cNvPr id="9" name="Picture 8" descr="A cartoon characters and a sign&#10;&#10;Description automatically generated with medium confidence">
            <a:extLst>
              <a:ext uri="{FF2B5EF4-FFF2-40B4-BE49-F238E27FC236}">
                <a16:creationId xmlns:a16="http://schemas.microsoft.com/office/drawing/2014/main" id="{C60A9277-94B5-3810-238E-13D2F88297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7390" y="1765300"/>
            <a:ext cx="6934200" cy="65786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BEA9F37-F81C-F58A-2794-E884645DCC11}"/>
              </a:ext>
            </a:extLst>
          </p:cNvPr>
          <p:cNvSpPr/>
          <p:nvPr/>
        </p:nvSpPr>
        <p:spPr>
          <a:xfrm>
            <a:off x="9982200" y="1765300"/>
            <a:ext cx="3200400" cy="3225800"/>
          </a:xfrm>
          <a:prstGeom prst="rect">
            <a:avLst/>
          </a:prstGeom>
          <a:solidFill>
            <a:schemeClr val="bg1">
              <a:alpha val="7496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57C1E2-2602-0518-1C04-56855DCCF7A5}"/>
              </a:ext>
            </a:extLst>
          </p:cNvPr>
          <p:cNvSpPr/>
          <p:nvPr/>
        </p:nvSpPr>
        <p:spPr>
          <a:xfrm>
            <a:off x="10668000" y="4989095"/>
            <a:ext cx="2057399" cy="3225800"/>
          </a:xfrm>
          <a:prstGeom prst="rect">
            <a:avLst/>
          </a:prstGeom>
          <a:solidFill>
            <a:schemeClr val="bg1">
              <a:alpha val="7496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2471F2-070C-CC9C-7975-B17A8FA961FD}"/>
              </a:ext>
            </a:extLst>
          </p:cNvPr>
          <p:cNvSpPr/>
          <p:nvPr/>
        </p:nvSpPr>
        <p:spPr>
          <a:xfrm>
            <a:off x="12994490" y="6210300"/>
            <a:ext cx="2397910" cy="1447800"/>
          </a:xfrm>
          <a:prstGeom prst="rect">
            <a:avLst/>
          </a:prstGeom>
          <a:solidFill>
            <a:schemeClr val="bg1">
              <a:alpha val="7496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823EA6C-7B9F-E4D4-CA37-0ACFEC60A799}"/>
              </a:ext>
            </a:extLst>
          </p:cNvPr>
          <p:cNvSpPr/>
          <p:nvPr/>
        </p:nvSpPr>
        <p:spPr>
          <a:xfrm>
            <a:off x="14632791" y="4533900"/>
            <a:ext cx="2057399" cy="1676400"/>
          </a:xfrm>
          <a:prstGeom prst="rect">
            <a:avLst/>
          </a:prstGeom>
          <a:solidFill>
            <a:schemeClr val="bg1">
              <a:alpha val="7496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C359CF-0744-4937-3349-59C2C5E73CAB}"/>
              </a:ext>
            </a:extLst>
          </p:cNvPr>
          <p:cNvSpPr/>
          <p:nvPr/>
        </p:nvSpPr>
        <p:spPr>
          <a:xfrm>
            <a:off x="13335002" y="4076700"/>
            <a:ext cx="1297790" cy="1066799"/>
          </a:xfrm>
          <a:prstGeom prst="rect">
            <a:avLst/>
          </a:prstGeom>
          <a:solidFill>
            <a:schemeClr val="bg1">
              <a:alpha val="7496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4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3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8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76484" y="1028700"/>
            <a:ext cx="16371004" cy="8229600"/>
            <a:chOff x="0" y="0"/>
            <a:chExt cx="2400409" cy="2747247"/>
          </a:xfrm>
          <a:solidFill>
            <a:srgbClr val="4D8E5B"/>
          </a:solidFill>
        </p:grpSpPr>
        <p:sp>
          <p:nvSpPr>
            <p:cNvPr id="3" name="Freeform 3"/>
            <p:cNvSpPr/>
            <p:nvPr/>
          </p:nvSpPr>
          <p:spPr>
            <a:xfrm>
              <a:off x="0" y="0"/>
              <a:ext cx="2400409" cy="2747247"/>
            </a:xfrm>
            <a:custGeom>
              <a:avLst/>
              <a:gdLst/>
              <a:ahLst/>
              <a:cxnLst/>
              <a:rect l="l" t="t" r="r" b="b"/>
              <a:pathLst>
                <a:path w="2400409" h="2747247">
                  <a:moveTo>
                    <a:pt x="0" y="0"/>
                  </a:moveTo>
                  <a:lnTo>
                    <a:pt x="2400409" y="0"/>
                  </a:lnTo>
                  <a:lnTo>
                    <a:pt x="2400409" y="2747247"/>
                  </a:lnTo>
                  <a:lnTo>
                    <a:pt x="0" y="274724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414444" y="1274894"/>
            <a:ext cx="15797073" cy="7667630"/>
            <a:chOff x="0" y="0"/>
            <a:chExt cx="8137636" cy="928059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37636" cy="9280598"/>
            </a:xfrm>
            <a:custGeom>
              <a:avLst/>
              <a:gdLst/>
              <a:ahLst/>
              <a:cxnLst/>
              <a:rect l="l" t="t" r="r" b="b"/>
              <a:pathLst>
                <a:path w="8137636" h="9280598">
                  <a:moveTo>
                    <a:pt x="8137636" y="279400"/>
                  </a:moveTo>
                  <a:lnTo>
                    <a:pt x="8137636" y="0"/>
                  </a:lnTo>
                  <a:lnTo>
                    <a:pt x="0" y="0"/>
                  </a:lnTo>
                  <a:lnTo>
                    <a:pt x="0" y="9280598"/>
                  </a:lnTo>
                  <a:lnTo>
                    <a:pt x="8137636" y="9280598"/>
                  </a:lnTo>
                  <a:lnTo>
                    <a:pt x="8137636" y="279400"/>
                  </a:lnTo>
                  <a:close/>
                  <a:moveTo>
                    <a:pt x="8058896" y="279400"/>
                  </a:moveTo>
                  <a:lnTo>
                    <a:pt x="8058896" y="9201858"/>
                  </a:lnTo>
                  <a:lnTo>
                    <a:pt x="78740" y="9201858"/>
                  </a:lnTo>
                  <a:lnTo>
                    <a:pt x="78740" y="78740"/>
                  </a:lnTo>
                  <a:lnTo>
                    <a:pt x="8058896" y="78740"/>
                  </a:lnTo>
                  <a:lnTo>
                    <a:pt x="8058896" y="279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676302" y="4061280"/>
            <a:ext cx="15273356" cy="21644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578"/>
              </a:lnSpc>
            </a:pPr>
            <a:r>
              <a:rPr lang="en-US" sz="6600" b="1" u="none" strike="noStrike">
                <a:solidFill>
                  <a:schemeClr val="bg1"/>
                </a:solidFill>
                <a:effectLst/>
                <a:latin typeface="Aptos ExtraBold" panose="020B0004020202020204" pitchFamily="34" charset="0"/>
              </a:rPr>
              <a:t>Does microcystin production impact amoebic grazing?</a:t>
            </a:r>
            <a:endParaRPr lang="en-US" sz="6127" b="1">
              <a:solidFill>
                <a:schemeClr val="bg1"/>
              </a:solidFill>
              <a:latin typeface="Aptos ExtraBold" panose="020B0004020202020204" pitchFamily="34" charset="0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1945B-DD71-6768-A081-1E0AF3AC7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B5D49FE-E2ED-177B-9241-5B7E7851EA55}"/>
              </a:ext>
            </a:extLst>
          </p:cNvPr>
          <p:cNvGrpSpPr/>
          <p:nvPr/>
        </p:nvGrpSpPr>
        <p:grpSpPr>
          <a:xfrm>
            <a:off x="9511345" y="2053"/>
            <a:ext cx="8776655" cy="2362200"/>
            <a:chOff x="0" y="0"/>
            <a:chExt cx="2929868" cy="2747247"/>
          </a:xfrm>
          <a:solidFill>
            <a:srgbClr val="00B050"/>
          </a:solidFill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1EB2125-1AC1-2C15-55A8-919F2234B76D}"/>
                </a:ext>
              </a:extLst>
            </p:cNvPr>
            <p:cNvSpPr/>
            <p:nvPr/>
          </p:nvSpPr>
          <p:spPr>
            <a:xfrm>
              <a:off x="0" y="0"/>
              <a:ext cx="2929868" cy="2747247"/>
            </a:xfrm>
            <a:custGeom>
              <a:avLst/>
              <a:gdLst/>
              <a:ahLst/>
              <a:cxnLst/>
              <a:rect l="l" t="t" r="r" b="b"/>
              <a:pathLst>
                <a:path w="2929868" h="2747247">
                  <a:moveTo>
                    <a:pt x="0" y="0"/>
                  </a:moveTo>
                  <a:lnTo>
                    <a:pt x="2929868" y="0"/>
                  </a:lnTo>
                  <a:lnTo>
                    <a:pt x="2929868" y="2747247"/>
                  </a:lnTo>
                  <a:lnTo>
                    <a:pt x="0" y="274724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9D8F413C-A562-B7AE-F1C8-F3AF78538617}"/>
              </a:ext>
            </a:extLst>
          </p:cNvPr>
          <p:cNvGrpSpPr/>
          <p:nvPr/>
        </p:nvGrpSpPr>
        <p:grpSpPr>
          <a:xfrm>
            <a:off x="9776715" y="313597"/>
            <a:ext cx="8245911" cy="1735006"/>
            <a:chOff x="-1" y="327018"/>
            <a:chExt cx="9980526" cy="9280598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7E4E1F2-9265-2646-E7EC-D061F31B72D1}"/>
                </a:ext>
              </a:extLst>
            </p:cNvPr>
            <p:cNvSpPr/>
            <p:nvPr/>
          </p:nvSpPr>
          <p:spPr>
            <a:xfrm>
              <a:off x="-1" y="327018"/>
              <a:ext cx="9980526" cy="9280598"/>
            </a:xfrm>
            <a:custGeom>
              <a:avLst/>
              <a:gdLst/>
              <a:ahLst/>
              <a:cxnLst/>
              <a:rect l="l" t="t" r="r" b="b"/>
              <a:pathLst>
                <a:path w="9980526" h="9280598">
                  <a:moveTo>
                    <a:pt x="9980526" y="279400"/>
                  </a:moveTo>
                  <a:lnTo>
                    <a:pt x="9980526" y="0"/>
                  </a:lnTo>
                  <a:lnTo>
                    <a:pt x="0" y="0"/>
                  </a:lnTo>
                  <a:lnTo>
                    <a:pt x="0" y="9280598"/>
                  </a:lnTo>
                  <a:lnTo>
                    <a:pt x="9980526" y="9280598"/>
                  </a:lnTo>
                  <a:lnTo>
                    <a:pt x="9980526" y="279400"/>
                  </a:lnTo>
                  <a:close/>
                  <a:moveTo>
                    <a:pt x="9901786" y="279400"/>
                  </a:moveTo>
                  <a:lnTo>
                    <a:pt x="9901786" y="9201858"/>
                  </a:lnTo>
                  <a:lnTo>
                    <a:pt x="78740" y="9201858"/>
                  </a:lnTo>
                  <a:lnTo>
                    <a:pt x="78740" y="78740"/>
                  </a:lnTo>
                  <a:lnTo>
                    <a:pt x="9901786" y="78740"/>
                  </a:lnTo>
                  <a:lnTo>
                    <a:pt x="9901786" y="279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972E6BDE-EAEF-F964-85BA-886594B7A4EE}"/>
              </a:ext>
            </a:extLst>
          </p:cNvPr>
          <p:cNvSpPr txBox="1"/>
          <p:nvPr/>
        </p:nvSpPr>
        <p:spPr>
          <a:xfrm>
            <a:off x="10109633" y="621141"/>
            <a:ext cx="7580076" cy="9976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578"/>
              </a:lnSpc>
            </a:pPr>
            <a:r>
              <a:rPr lang="en-US" sz="4400" b="1">
                <a:solidFill>
                  <a:srgbClr val="FFFFFF"/>
                </a:solidFill>
                <a:latin typeface="Aptos ExtraBold" panose="020B0004020202020204" pitchFamily="34" charset="0"/>
                <a:ea typeface="League Spartan"/>
                <a:cs typeface="League Spartan"/>
                <a:sym typeface="League Spartan"/>
              </a:rPr>
              <a:t>Data Collection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40CFAE-3635-D888-4317-BEE6C9DFB4D3}"/>
              </a:ext>
            </a:extLst>
          </p:cNvPr>
          <p:cNvSpPr/>
          <p:nvPr/>
        </p:nvSpPr>
        <p:spPr>
          <a:xfrm>
            <a:off x="12954000" y="6210300"/>
            <a:ext cx="2397910" cy="1447800"/>
          </a:xfrm>
          <a:prstGeom prst="rect">
            <a:avLst/>
          </a:prstGeom>
          <a:solidFill>
            <a:schemeClr val="bg1">
              <a:alpha val="7496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diagram of a test tube&#10;&#10;Description automatically generated">
            <a:extLst>
              <a:ext uri="{FF2B5EF4-FFF2-40B4-BE49-F238E27FC236}">
                <a16:creationId xmlns:a16="http://schemas.microsoft.com/office/drawing/2014/main" id="{C088AE30-93DE-644F-9814-9169D2AF7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592358"/>
            <a:ext cx="13314755" cy="7597825"/>
          </a:xfrm>
          <a:prstGeom prst="rect">
            <a:avLst/>
          </a:prstGeom>
        </p:spPr>
      </p:pic>
      <p:pic>
        <p:nvPicPr>
          <p:cNvPr id="25" name="Picture 2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C6F19244-32D9-97F0-45AA-2B55A93AB5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25" y="349040"/>
            <a:ext cx="6320700" cy="1222886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EF6983-35A4-6172-4740-D3436E3BB2C9}"/>
              </a:ext>
            </a:extLst>
          </p:cNvPr>
          <p:cNvCxnSpPr>
            <a:cxnSpLocks/>
          </p:cNvCxnSpPr>
          <p:nvPr/>
        </p:nvCxnSpPr>
        <p:spPr>
          <a:xfrm>
            <a:off x="2667000" y="3238500"/>
            <a:ext cx="1468046" cy="609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A4801D8-34CE-2E08-D906-2C7A442B4BB7}"/>
              </a:ext>
            </a:extLst>
          </p:cNvPr>
          <p:cNvCxnSpPr>
            <a:cxnSpLocks/>
          </p:cNvCxnSpPr>
          <p:nvPr/>
        </p:nvCxnSpPr>
        <p:spPr>
          <a:xfrm>
            <a:off x="6096000" y="4152900"/>
            <a:ext cx="1143000" cy="1371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2DAB6D7-F86A-01C6-9001-7CB2624D5386}"/>
              </a:ext>
            </a:extLst>
          </p:cNvPr>
          <p:cNvSpPr/>
          <p:nvPr/>
        </p:nvSpPr>
        <p:spPr>
          <a:xfrm>
            <a:off x="6591300" y="5568816"/>
            <a:ext cx="1295400" cy="2851283"/>
          </a:xfrm>
          <a:prstGeom prst="rect">
            <a:avLst/>
          </a:prstGeom>
          <a:solidFill>
            <a:schemeClr val="bg1">
              <a:alpha val="7496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6F99668-DDE6-DAA8-3A5F-95D84B96BD51}"/>
              </a:ext>
            </a:extLst>
          </p:cNvPr>
          <p:cNvSpPr/>
          <p:nvPr/>
        </p:nvSpPr>
        <p:spPr>
          <a:xfrm>
            <a:off x="10589410" y="4305299"/>
            <a:ext cx="3431390" cy="1589351"/>
          </a:xfrm>
          <a:prstGeom prst="rect">
            <a:avLst/>
          </a:prstGeom>
          <a:solidFill>
            <a:schemeClr val="bg1">
              <a:alpha val="7496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6B3A47-05CC-AD5E-438C-AB349FA89C6B}"/>
              </a:ext>
            </a:extLst>
          </p:cNvPr>
          <p:cNvSpPr/>
          <p:nvPr/>
        </p:nvSpPr>
        <p:spPr>
          <a:xfrm>
            <a:off x="11375065" y="5894650"/>
            <a:ext cx="3431390" cy="1589351"/>
          </a:xfrm>
          <a:prstGeom prst="rect">
            <a:avLst/>
          </a:prstGeom>
          <a:solidFill>
            <a:schemeClr val="bg1">
              <a:alpha val="7496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00D410B-DBB5-7818-00DB-0E3D0A70CA04}"/>
              </a:ext>
            </a:extLst>
          </p:cNvPr>
          <p:cNvSpPr/>
          <p:nvPr/>
        </p:nvSpPr>
        <p:spPr>
          <a:xfrm>
            <a:off x="8024654" y="5627978"/>
            <a:ext cx="3431390" cy="2851283"/>
          </a:xfrm>
          <a:prstGeom prst="rect">
            <a:avLst/>
          </a:prstGeom>
          <a:solidFill>
            <a:schemeClr val="bg1">
              <a:alpha val="7496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560F003-D514-6B12-B45F-ABCD4B1F74F4}"/>
              </a:ext>
            </a:extLst>
          </p:cNvPr>
          <p:cNvCxnSpPr>
            <a:cxnSpLocks/>
          </p:cNvCxnSpPr>
          <p:nvPr/>
        </p:nvCxnSpPr>
        <p:spPr>
          <a:xfrm>
            <a:off x="2667000" y="3695700"/>
            <a:ext cx="1600200" cy="11430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7E16058-ABE4-FECB-CD97-796887E09FDD}"/>
              </a:ext>
            </a:extLst>
          </p:cNvPr>
          <p:cNvCxnSpPr>
            <a:cxnSpLocks/>
          </p:cNvCxnSpPr>
          <p:nvPr/>
        </p:nvCxnSpPr>
        <p:spPr>
          <a:xfrm>
            <a:off x="5562243" y="5095287"/>
            <a:ext cx="1263455" cy="7226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D80F18-9D8B-1191-C8FE-D2DC4A42713F}"/>
              </a:ext>
            </a:extLst>
          </p:cNvPr>
          <p:cNvCxnSpPr>
            <a:cxnSpLocks/>
          </p:cNvCxnSpPr>
          <p:nvPr/>
        </p:nvCxnSpPr>
        <p:spPr>
          <a:xfrm flipV="1">
            <a:off x="2683328" y="7075714"/>
            <a:ext cx="1567543" cy="22098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965EA84-BC2E-4823-5DDD-2DC14A57E182}"/>
              </a:ext>
            </a:extLst>
          </p:cNvPr>
          <p:cNvCxnSpPr>
            <a:cxnSpLocks/>
          </p:cNvCxnSpPr>
          <p:nvPr/>
        </p:nvCxnSpPr>
        <p:spPr>
          <a:xfrm flipV="1">
            <a:off x="5504591" y="6175664"/>
            <a:ext cx="1715374" cy="4849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613E8D-2D5B-3B8A-C9AE-8BF47203B717}"/>
              </a:ext>
            </a:extLst>
          </p:cNvPr>
          <p:cNvSpPr txBox="1"/>
          <p:nvPr/>
        </p:nvSpPr>
        <p:spPr>
          <a:xfrm>
            <a:off x="947057" y="2016578"/>
            <a:ext cx="274320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000" dirty="0">
                <a:ea typeface="Calibri"/>
                <a:cs typeface="Calibri"/>
              </a:rPr>
              <a:t>Amoeba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A7DF81-DEB0-FED4-D778-4CE768C98866}"/>
              </a:ext>
            </a:extLst>
          </p:cNvPr>
          <p:cNvSpPr txBox="1"/>
          <p:nvPr/>
        </p:nvSpPr>
        <p:spPr>
          <a:xfrm>
            <a:off x="4572001" y="2016577"/>
            <a:ext cx="898071" cy="5621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000" dirty="0">
                <a:ea typeface="Calibri"/>
                <a:cs typeface="Calibri"/>
              </a:rPr>
              <a:t>MC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5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260032" y="1274894"/>
            <a:ext cx="4624428" cy="7667630"/>
            <a:chOff x="0" y="0"/>
            <a:chExt cx="5597226" cy="928059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597225" cy="9280598"/>
            </a:xfrm>
            <a:custGeom>
              <a:avLst/>
              <a:gdLst/>
              <a:ahLst/>
              <a:cxnLst/>
              <a:rect l="l" t="t" r="r" b="b"/>
              <a:pathLst>
                <a:path w="5597225" h="9280598">
                  <a:moveTo>
                    <a:pt x="5597225" y="279400"/>
                  </a:moveTo>
                  <a:lnTo>
                    <a:pt x="5597225" y="0"/>
                  </a:lnTo>
                  <a:lnTo>
                    <a:pt x="0" y="0"/>
                  </a:lnTo>
                  <a:lnTo>
                    <a:pt x="0" y="9280598"/>
                  </a:lnTo>
                  <a:lnTo>
                    <a:pt x="5597225" y="9280598"/>
                  </a:lnTo>
                  <a:lnTo>
                    <a:pt x="5597225" y="279400"/>
                  </a:lnTo>
                  <a:close/>
                  <a:moveTo>
                    <a:pt x="5518485" y="279400"/>
                  </a:moveTo>
                  <a:lnTo>
                    <a:pt x="5518485" y="9201858"/>
                  </a:lnTo>
                  <a:lnTo>
                    <a:pt x="78740" y="9201858"/>
                  </a:lnTo>
                  <a:lnTo>
                    <a:pt x="78740" y="78740"/>
                  </a:lnTo>
                  <a:lnTo>
                    <a:pt x="5518486" y="78740"/>
                  </a:lnTo>
                  <a:lnTo>
                    <a:pt x="5518486" y="279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597386" y="1611289"/>
            <a:ext cx="3128514" cy="1044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78"/>
              </a:lnSpc>
            </a:pPr>
            <a:r>
              <a:rPr lang="en-US" sz="612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Beach</a:t>
            </a:r>
          </a:p>
        </p:txBody>
      </p:sp>
      <p:pic>
        <p:nvPicPr>
          <p:cNvPr id="9" name="Picture 8" descr="A screenshot of a spreadsheet&#10;&#10;Description automatically generated">
            <a:extLst>
              <a:ext uri="{FF2B5EF4-FFF2-40B4-BE49-F238E27FC236}">
                <a16:creationId xmlns:a16="http://schemas.microsoft.com/office/drawing/2014/main" id="{B389B85E-47B2-5166-A688-4716B36E42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123"/>
          <a:stretch/>
        </p:blipFill>
        <p:spPr>
          <a:xfrm>
            <a:off x="598291" y="2839878"/>
            <a:ext cx="9899908" cy="7133525"/>
          </a:xfrm>
          <a:prstGeom prst="rect">
            <a:avLst/>
          </a:prstGeom>
        </p:spPr>
      </p:pic>
      <p:grpSp>
        <p:nvGrpSpPr>
          <p:cNvPr id="10" name="Group 2">
            <a:extLst>
              <a:ext uri="{FF2B5EF4-FFF2-40B4-BE49-F238E27FC236}">
                <a16:creationId xmlns:a16="http://schemas.microsoft.com/office/drawing/2014/main" id="{2D5E1220-EB99-F4E9-F015-080B774C9B10}"/>
              </a:ext>
            </a:extLst>
          </p:cNvPr>
          <p:cNvGrpSpPr/>
          <p:nvPr/>
        </p:nvGrpSpPr>
        <p:grpSpPr>
          <a:xfrm>
            <a:off x="9511345" y="2053"/>
            <a:ext cx="8776655" cy="2362200"/>
            <a:chOff x="0" y="0"/>
            <a:chExt cx="2929868" cy="2747247"/>
          </a:xfrm>
          <a:solidFill>
            <a:srgbClr val="00B050"/>
          </a:solidFill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CA6C2F5D-6C98-F236-C39E-05426411E808}"/>
                </a:ext>
              </a:extLst>
            </p:cNvPr>
            <p:cNvSpPr/>
            <p:nvPr/>
          </p:nvSpPr>
          <p:spPr>
            <a:xfrm>
              <a:off x="0" y="0"/>
              <a:ext cx="2929868" cy="2747247"/>
            </a:xfrm>
            <a:custGeom>
              <a:avLst/>
              <a:gdLst/>
              <a:ahLst/>
              <a:cxnLst/>
              <a:rect l="l" t="t" r="r" b="b"/>
              <a:pathLst>
                <a:path w="2929868" h="2747247">
                  <a:moveTo>
                    <a:pt x="0" y="0"/>
                  </a:moveTo>
                  <a:lnTo>
                    <a:pt x="2929868" y="0"/>
                  </a:lnTo>
                  <a:lnTo>
                    <a:pt x="2929868" y="2747247"/>
                  </a:lnTo>
                  <a:lnTo>
                    <a:pt x="0" y="274724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4">
            <a:extLst>
              <a:ext uri="{FF2B5EF4-FFF2-40B4-BE49-F238E27FC236}">
                <a16:creationId xmlns:a16="http://schemas.microsoft.com/office/drawing/2014/main" id="{2FE25007-0F48-6148-67AA-41F21A009F62}"/>
              </a:ext>
            </a:extLst>
          </p:cNvPr>
          <p:cNvGrpSpPr/>
          <p:nvPr/>
        </p:nvGrpSpPr>
        <p:grpSpPr>
          <a:xfrm>
            <a:off x="9776715" y="313597"/>
            <a:ext cx="8245911" cy="1735006"/>
            <a:chOff x="-1" y="327018"/>
            <a:chExt cx="9980526" cy="92805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A2D1A675-7D48-2AEE-F8C9-679A30E1110E}"/>
                </a:ext>
              </a:extLst>
            </p:cNvPr>
            <p:cNvSpPr/>
            <p:nvPr/>
          </p:nvSpPr>
          <p:spPr>
            <a:xfrm>
              <a:off x="-1" y="327018"/>
              <a:ext cx="9980526" cy="9280598"/>
            </a:xfrm>
            <a:custGeom>
              <a:avLst/>
              <a:gdLst/>
              <a:ahLst/>
              <a:cxnLst/>
              <a:rect l="l" t="t" r="r" b="b"/>
              <a:pathLst>
                <a:path w="9980526" h="9280598">
                  <a:moveTo>
                    <a:pt x="9980526" y="279400"/>
                  </a:moveTo>
                  <a:lnTo>
                    <a:pt x="9980526" y="0"/>
                  </a:lnTo>
                  <a:lnTo>
                    <a:pt x="0" y="0"/>
                  </a:lnTo>
                  <a:lnTo>
                    <a:pt x="0" y="9280598"/>
                  </a:lnTo>
                  <a:lnTo>
                    <a:pt x="9980526" y="9280598"/>
                  </a:lnTo>
                  <a:lnTo>
                    <a:pt x="9980526" y="279400"/>
                  </a:lnTo>
                  <a:close/>
                  <a:moveTo>
                    <a:pt x="9901786" y="279400"/>
                  </a:moveTo>
                  <a:lnTo>
                    <a:pt x="9901786" y="9201858"/>
                  </a:lnTo>
                  <a:lnTo>
                    <a:pt x="78740" y="9201858"/>
                  </a:lnTo>
                  <a:lnTo>
                    <a:pt x="78740" y="78740"/>
                  </a:lnTo>
                  <a:lnTo>
                    <a:pt x="9901786" y="78740"/>
                  </a:lnTo>
                  <a:lnTo>
                    <a:pt x="9901786" y="279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Box 6">
            <a:extLst>
              <a:ext uri="{FF2B5EF4-FFF2-40B4-BE49-F238E27FC236}">
                <a16:creationId xmlns:a16="http://schemas.microsoft.com/office/drawing/2014/main" id="{9BF2FAD4-C391-585C-9740-FA70E5BB5B64}"/>
              </a:ext>
            </a:extLst>
          </p:cNvPr>
          <p:cNvSpPr txBox="1"/>
          <p:nvPr/>
        </p:nvSpPr>
        <p:spPr>
          <a:xfrm>
            <a:off x="10109633" y="621141"/>
            <a:ext cx="7580076" cy="9976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578"/>
              </a:lnSpc>
            </a:pPr>
            <a:r>
              <a:rPr lang="en-US" sz="4400" b="1">
                <a:solidFill>
                  <a:srgbClr val="FFFFFF"/>
                </a:solidFill>
                <a:latin typeface="Aptos ExtraBold" panose="020B0004020202020204" pitchFamily="34" charset="0"/>
                <a:ea typeface="League Spartan"/>
                <a:cs typeface="League Spartan"/>
                <a:sym typeface="League Spartan"/>
              </a:rPr>
              <a:t>Data Collection</a:t>
            </a:r>
          </a:p>
        </p:txBody>
      </p:sp>
      <p:pic>
        <p:nvPicPr>
          <p:cNvPr id="16" name="Picture 15" descr="A green and white circular object&#10;&#10;Description automatically generated">
            <a:extLst>
              <a:ext uri="{FF2B5EF4-FFF2-40B4-BE49-F238E27FC236}">
                <a16:creationId xmlns:a16="http://schemas.microsoft.com/office/drawing/2014/main" id="{08A24641-3072-9441-4B40-CC20F4C95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10"/>
          <a:stretch/>
        </p:blipFill>
        <p:spPr>
          <a:xfrm>
            <a:off x="6019338" y="1254355"/>
            <a:ext cx="1783870" cy="1346200"/>
          </a:xfrm>
          <a:prstGeom prst="rect">
            <a:avLst/>
          </a:prstGeom>
        </p:spPr>
      </p:pic>
      <p:pic>
        <p:nvPicPr>
          <p:cNvPr id="17" name="Picture 16" descr="A green and white circular object&#10;&#10;Description automatically generated">
            <a:extLst>
              <a:ext uri="{FF2B5EF4-FFF2-40B4-BE49-F238E27FC236}">
                <a16:creationId xmlns:a16="http://schemas.microsoft.com/office/drawing/2014/main" id="{AC79835E-0C20-AE86-A488-2B36B1D41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19" t="21387" r="40537" b="24749"/>
          <a:stretch/>
        </p:blipFill>
        <p:spPr>
          <a:xfrm>
            <a:off x="2294851" y="1551329"/>
            <a:ext cx="1155444" cy="1052460"/>
          </a:xfrm>
          <a:prstGeom prst="rect">
            <a:avLst/>
          </a:prstGeom>
        </p:spPr>
      </p:pic>
      <p:pic>
        <p:nvPicPr>
          <p:cNvPr id="18" name="Picture 17" descr="A green and white circular object&#10;&#10;Description automatically generated">
            <a:extLst>
              <a:ext uri="{FF2B5EF4-FFF2-40B4-BE49-F238E27FC236}">
                <a16:creationId xmlns:a16="http://schemas.microsoft.com/office/drawing/2014/main" id="{D33B479B-E0CA-C2F2-4AFC-0483AB6BD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964"/>
          <a:stretch/>
        </p:blipFill>
        <p:spPr>
          <a:xfrm>
            <a:off x="3441429" y="1530190"/>
            <a:ext cx="1559515" cy="1094738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13F681-2C75-9BCD-2602-B0FF4AF7D11E}"/>
              </a:ext>
            </a:extLst>
          </p:cNvPr>
          <p:cNvCxnSpPr>
            <a:cxnSpLocks/>
          </p:cNvCxnSpPr>
          <p:nvPr/>
        </p:nvCxnSpPr>
        <p:spPr>
          <a:xfrm flipH="1">
            <a:off x="6463390" y="2428869"/>
            <a:ext cx="362443" cy="5497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9811F4-BFA3-1A02-D229-41D41FFD1B99}"/>
              </a:ext>
            </a:extLst>
          </p:cNvPr>
          <p:cNvCxnSpPr>
            <a:cxnSpLocks/>
          </p:cNvCxnSpPr>
          <p:nvPr/>
        </p:nvCxnSpPr>
        <p:spPr>
          <a:xfrm>
            <a:off x="7155546" y="2467079"/>
            <a:ext cx="298444" cy="5774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C784375-AA56-70A3-0C5A-10D1EEAB3047}"/>
              </a:ext>
            </a:extLst>
          </p:cNvPr>
          <p:cNvSpPr/>
          <p:nvPr/>
        </p:nvSpPr>
        <p:spPr>
          <a:xfrm>
            <a:off x="7938252" y="2909257"/>
            <a:ext cx="2889659" cy="7248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he S-Curve: How Businesses ACTUALLY Grow - IttyBiz">
            <a:extLst>
              <a:ext uri="{FF2B5EF4-FFF2-40B4-BE49-F238E27FC236}">
                <a16:creationId xmlns:a16="http://schemas.microsoft.com/office/drawing/2014/main" id="{C35A9FBF-75CF-5F32-449E-172D00982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2173" y="3848100"/>
            <a:ext cx="6213660" cy="3861346"/>
          </a:xfrm>
          <a:prstGeom prst="rect">
            <a:avLst/>
          </a:prstGeom>
          <a:noFill/>
          <a:ln w="571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44A2F99-37B2-EA81-7CE4-DB7331934A70}"/>
              </a:ext>
            </a:extLst>
          </p:cNvPr>
          <p:cNvSpPr txBox="1"/>
          <p:nvPr/>
        </p:nvSpPr>
        <p:spPr>
          <a:xfrm>
            <a:off x="13899670" y="4000500"/>
            <a:ext cx="1372492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>
                <a:solidFill>
                  <a:srgbClr val="FF0000"/>
                </a:solidFill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0A4B9-F9E8-8564-44FC-C71656E00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A780596E-AC9F-813C-2FF8-E8142C332694}"/>
              </a:ext>
            </a:extLst>
          </p:cNvPr>
          <p:cNvSpPr txBox="1"/>
          <p:nvPr/>
        </p:nvSpPr>
        <p:spPr>
          <a:xfrm>
            <a:off x="1597386" y="1611289"/>
            <a:ext cx="3128514" cy="1044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78"/>
              </a:lnSpc>
            </a:pPr>
            <a:r>
              <a:rPr lang="en-US" sz="612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Beach</a:t>
            </a:r>
          </a:p>
        </p:txBody>
      </p:sp>
      <p:grpSp>
        <p:nvGrpSpPr>
          <p:cNvPr id="10" name="Group 2">
            <a:extLst>
              <a:ext uri="{FF2B5EF4-FFF2-40B4-BE49-F238E27FC236}">
                <a16:creationId xmlns:a16="http://schemas.microsoft.com/office/drawing/2014/main" id="{578D6116-F872-86A0-3935-33CE59366532}"/>
              </a:ext>
            </a:extLst>
          </p:cNvPr>
          <p:cNvGrpSpPr/>
          <p:nvPr/>
        </p:nvGrpSpPr>
        <p:grpSpPr>
          <a:xfrm>
            <a:off x="9511345" y="2053"/>
            <a:ext cx="8776655" cy="2362200"/>
            <a:chOff x="0" y="0"/>
            <a:chExt cx="2929868" cy="2747247"/>
          </a:xfrm>
          <a:solidFill>
            <a:srgbClr val="00B050"/>
          </a:solidFill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54AEEF7F-AA35-9006-570B-825A16ECD605}"/>
                </a:ext>
              </a:extLst>
            </p:cNvPr>
            <p:cNvSpPr/>
            <p:nvPr/>
          </p:nvSpPr>
          <p:spPr>
            <a:xfrm>
              <a:off x="0" y="0"/>
              <a:ext cx="2929868" cy="2747247"/>
            </a:xfrm>
            <a:custGeom>
              <a:avLst/>
              <a:gdLst/>
              <a:ahLst/>
              <a:cxnLst/>
              <a:rect l="l" t="t" r="r" b="b"/>
              <a:pathLst>
                <a:path w="2929868" h="2747247">
                  <a:moveTo>
                    <a:pt x="0" y="0"/>
                  </a:moveTo>
                  <a:lnTo>
                    <a:pt x="2929868" y="0"/>
                  </a:lnTo>
                  <a:lnTo>
                    <a:pt x="2929868" y="2747247"/>
                  </a:lnTo>
                  <a:lnTo>
                    <a:pt x="0" y="274724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4">
            <a:extLst>
              <a:ext uri="{FF2B5EF4-FFF2-40B4-BE49-F238E27FC236}">
                <a16:creationId xmlns:a16="http://schemas.microsoft.com/office/drawing/2014/main" id="{204280C2-CB76-1A37-2114-B39FF984986B}"/>
              </a:ext>
            </a:extLst>
          </p:cNvPr>
          <p:cNvGrpSpPr/>
          <p:nvPr/>
        </p:nvGrpSpPr>
        <p:grpSpPr>
          <a:xfrm>
            <a:off x="9776715" y="313597"/>
            <a:ext cx="8245911" cy="1735006"/>
            <a:chOff x="-1" y="327018"/>
            <a:chExt cx="9980526" cy="928059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D1A68CA-33F9-9E87-687B-AFE2722F93D3}"/>
                </a:ext>
              </a:extLst>
            </p:cNvPr>
            <p:cNvSpPr/>
            <p:nvPr/>
          </p:nvSpPr>
          <p:spPr>
            <a:xfrm>
              <a:off x="-1" y="327018"/>
              <a:ext cx="9980526" cy="9280598"/>
            </a:xfrm>
            <a:custGeom>
              <a:avLst/>
              <a:gdLst/>
              <a:ahLst/>
              <a:cxnLst/>
              <a:rect l="l" t="t" r="r" b="b"/>
              <a:pathLst>
                <a:path w="9980526" h="9280598">
                  <a:moveTo>
                    <a:pt x="9980526" y="279400"/>
                  </a:moveTo>
                  <a:lnTo>
                    <a:pt x="9980526" y="0"/>
                  </a:lnTo>
                  <a:lnTo>
                    <a:pt x="0" y="0"/>
                  </a:lnTo>
                  <a:lnTo>
                    <a:pt x="0" y="9280598"/>
                  </a:lnTo>
                  <a:lnTo>
                    <a:pt x="9980526" y="9280598"/>
                  </a:lnTo>
                  <a:lnTo>
                    <a:pt x="9980526" y="279400"/>
                  </a:lnTo>
                  <a:close/>
                  <a:moveTo>
                    <a:pt x="9901786" y="279400"/>
                  </a:moveTo>
                  <a:lnTo>
                    <a:pt x="9901786" y="9201858"/>
                  </a:lnTo>
                  <a:lnTo>
                    <a:pt x="78740" y="9201858"/>
                  </a:lnTo>
                  <a:lnTo>
                    <a:pt x="78740" y="78740"/>
                  </a:lnTo>
                  <a:lnTo>
                    <a:pt x="9901786" y="78740"/>
                  </a:lnTo>
                  <a:lnTo>
                    <a:pt x="9901786" y="279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Box 6">
            <a:extLst>
              <a:ext uri="{FF2B5EF4-FFF2-40B4-BE49-F238E27FC236}">
                <a16:creationId xmlns:a16="http://schemas.microsoft.com/office/drawing/2014/main" id="{57E8F184-918B-02FD-C517-80E6D26AC6E7}"/>
              </a:ext>
            </a:extLst>
          </p:cNvPr>
          <p:cNvSpPr txBox="1"/>
          <p:nvPr/>
        </p:nvSpPr>
        <p:spPr>
          <a:xfrm>
            <a:off x="10109633" y="621141"/>
            <a:ext cx="7580076" cy="9976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578"/>
              </a:lnSpc>
            </a:pPr>
            <a:r>
              <a:rPr lang="en-US" sz="4400" b="1">
                <a:solidFill>
                  <a:srgbClr val="FFFFFF"/>
                </a:solidFill>
                <a:latin typeface="Aptos ExtraBold" panose="020B0004020202020204" pitchFamily="34" charset="0"/>
                <a:ea typeface="League Spartan"/>
                <a:cs typeface="League Spartan"/>
                <a:sym typeface="League Spartan"/>
              </a:rPr>
              <a:t>Data Analysis</a:t>
            </a:r>
          </a:p>
        </p:txBody>
      </p:sp>
      <p:pic>
        <p:nvPicPr>
          <p:cNvPr id="7" name="Picture 6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98E8FC4-78F6-1721-EFF2-680C1F9EE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82" y="386316"/>
            <a:ext cx="6274823" cy="4724400"/>
          </a:xfrm>
          <a:prstGeom prst="rect">
            <a:avLst/>
          </a:prstGeom>
        </p:spPr>
      </p:pic>
      <p:pic>
        <p:nvPicPr>
          <p:cNvPr id="15" name="Picture 1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A555B905-4216-84A3-1CB5-EA809987AF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77" y="5829300"/>
            <a:ext cx="10711218" cy="1477409"/>
          </a:xfrm>
          <a:prstGeom prst="rect">
            <a:avLst/>
          </a:prstGeom>
        </p:spPr>
      </p:pic>
      <p:sp>
        <p:nvSpPr>
          <p:cNvPr id="19" name="Right Brace 18">
            <a:extLst>
              <a:ext uri="{FF2B5EF4-FFF2-40B4-BE49-F238E27FC236}">
                <a16:creationId xmlns:a16="http://schemas.microsoft.com/office/drawing/2014/main" id="{C405941A-A29B-9CB1-DB71-41ADF058CD64}"/>
              </a:ext>
            </a:extLst>
          </p:cNvPr>
          <p:cNvSpPr/>
          <p:nvPr/>
        </p:nvSpPr>
        <p:spPr>
          <a:xfrm>
            <a:off x="6629400" y="386316"/>
            <a:ext cx="544723" cy="4724400"/>
          </a:xfrm>
          <a:prstGeom prst="rightBrace">
            <a:avLst>
              <a:gd name="adj1" fmla="val 8333"/>
              <a:gd name="adj2" fmla="val 67554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5E7FED-8700-81E7-A033-B753D1FDCFFF}"/>
              </a:ext>
            </a:extLst>
          </p:cNvPr>
          <p:cNvSpPr txBox="1"/>
          <p:nvPr/>
        </p:nvSpPr>
        <p:spPr>
          <a:xfrm>
            <a:off x="7465881" y="3311946"/>
            <a:ext cx="5771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Aptos" panose="020B0004020202020204" pitchFamily="34" charset="0"/>
              </a:rPr>
              <a:t>Loading libraries and reading csv file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FEE2E564-9E92-367F-4AA4-91E104BE0F9E}"/>
              </a:ext>
            </a:extLst>
          </p:cNvPr>
          <p:cNvSpPr/>
          <p:nvPr/>
        </p:nvSpPr>
        <p:spPr>
          <a:xfrm>
            <a:off x="10886931" y="5600700"/>
            <a:ext cx="544723" cy="1828800"/>
          </a:xfrm>
          <a:prstGeom prst="rightBrace">
            <a:avLst>
              <a:gd name="adj1" fmla="val 8333"/>
              <a:gd name="adj2" fmla="val 50178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EBAA508-8974-2ABD-82D7-BF8E4A79E933}"/>
              </a:ext>
            </a:extLst>
          </p:cNvPr>
          <p:cNvSpPr txBox="1"/>
          <p:nvPr/>
        </p:nvSpPr>
        <p:spPr>
          <a:xfrm>
            <a:off x="11582400" y="6253490"/>
            <a:ext cx="2491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Aptos" panose="020B0004020202020204" pitchFamily="34" charset="0"/>
              </a:rPr>
              <a:t>Summary Data</a:t>
            </a:r>
          </a:p>
        </p:txBody>
      </p:sp>
    </p:spTree>
    <p:extLst>
      <p:ext uri="{BB962C8B-B14F-4D97-AF65-F5344CB8AC3E}">
        <p14:creationId xmlns:p14="http://schemas.microsoft.com/office/powerpoint/2010/main" val="3930570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F9BF252E-5B8F-C8F3-BD7C-91952F069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42" y="2822202"/>
            <a:ext cx="12112999" cy="3818965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5967065" y="3743848"/>
            <a:ext cx="6353870" cy="1048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78"/>
              </a:lnSpc>
            </a:pPr>
            <a:r>
              <a:rPr lang="en-US" sz="612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To sum up</a:t>
            </a:r>
          </a:p>
        </p:txBody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id="{B2F97717-11CF-4107-657F-5A40002CE292}"/>
              </a:ext>
            </a:extLst>
          </p:cNvPr>
          <p:cNvGrpSpPr/>
          <p:nvPr/>
        </p:nvGrpSpPr>
        <p:grpSpPr>
          <a:xfrm>
            <a:off x="9511345" y="736"/>
            <a:ext cx="8776655" cy="2362200"/>
            <a:chOff x="0" y="0"/>
            <a:chExt cx="2929868" cy="2747247"/>
          </a:xfrm>
          <a:solidFill>
            <a:srgbClr val="00B050"/>
          </a:solidFill>
        </p:grpSpPr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F8CB8FA1-B35F-F058-27EE-04DD3A4B72C6}"/>
                </a:ext>
              </a:extLst>
            </p:cNvPr>
            <p:cNvSpPr/>
            <p:nvPr/>
          </p:nvSpPr>
          <p:spPr>
            <a:xfrm>
              <a:off x="0" y="0"/>
              <a:ext cx="2929868" cy="2747247"/>
            </a:xfrm>
            <a:custGeom>
              <a:avLst/>
              <a:gdLst/>
              <a:ahLst/>
              <a:cxnLst/>
              <a:rect l="l" t="t" r="r" b="b"/>
              <a:pathLst>
                <a:path w="2929868" h="2747247">
                  <a:moveTo>
                    <a:pt x="0" y="0"/>
                  </a:moveTo>
                  <a:lnTo>
                    <a:pt x="2929868" y="0"/>
                  </a:lnTo>
                  <a:lnTo>
                    <a:pt x="2929868" y="2747247"/>
                  </a:lnTo>
                  <a:lnTo>
                    <a:pt x="0" y="274724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4">
            <a:extLst>
              <a:ext uri="{FF2B5EF4-FFF2-40B4-BE49-F238E27FC236}">
                <a16:creationId xmlns:a16="http://schemas.microsoft.com/office/drawing/2014/main" id="{73EDC3B9-EBBF-C2A9-ABD5-5F1048A6CF9A}"/>
              </a:ext>
            </a:extLst>
          </p:cNvPr>
          <p:cNvGrpSpPr/>
          <p:nvPr/>
        </p:nvGrpSpPr>
        <p:grpSpPr>
          <a:xfrm>
            <a:off x="9776715" y="313597"/>
            <a:ext cx="8245911" cy="1735006"/>
            <a:chOff x="-1" y="327018"/>
            <a:chExt cx="9980526" cy="92805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FC0BDAA0-A5D4-F99F-D92D-2AD1DAD815B5}"/>
                </a:ext>
              </a:extLst>
            </p:cNvPr>
            <p:cNvSpPr/>
            <p:nvPr/>
          </p:nvSpPr>
          <p:spPr>
            <a:xfrm>
              <a:off x="-1" y="327018"/>
              <a:ext cx="9980526" cy="9280598"/>
            </a:xfrm>
            <a:custGeom>
              <a:avLst/>
              <a:gdLst/>
              <a:ahLst/>
              <a:cxnLst/>
              <a:rect l="l" t="t" r="r" b="b"/>
              <a:pathLst>
                <a:path w="9980526" h="9280598">
                  <a:moveTo>
                    <a:pt x="9980526" y="279400"/>
                  </a:moveTo>
                  <a:lnTo>
                    <a:pt x="9980526" y="0"/>
                  </a:lnTo>
                  <a:lnTo>
                    <a:pt x="0" y="0"/>
                  </a:lnTo>
                  <a:lnTo>
                    <a:pt x="0" y="9280598"/>
                  </a:lnTo>
                  <a:lnTo>
                    <a:pt x="9980526" y="9280598"/>
                  </a:lnTo>
                  <a:lnTo>
                    <a:pt x="9980526" y="279400"/>
                  </a:lnTo>
                  <a:close/>
                  <a:moveTo>
                    <a:pt x="9901786" y="279400"/>
                  </a:moveTo>
                  <a:lnTo>
                    <a:pt x="9901786" y="9201858"/>
                  </a:lnTo>
                  <a:lnTo>
                    <a:pt x="78740" y="9201858"/>
                  </a:lnTo>
                  <a:lnTo>
                    <a:pt x="78740" y="78740"/>
                  </a:lnTo>
                  <a:lnTo>
                    <a:pt x="9901786" y="78740"/>
                  </a:lnTo>
                  <a:lnTo>
                    <a:pt x="9901786" y="279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6">
            <a:extLst>
              <a:ext uri="{FF2B5EF4-FFF2-40B4-BE49-F238E27FC236}">
                <a16:creationId xmlns:a16="http://schemas.microsoft.com/office/drawing/2014/main" id="{594BF7E1-9BBD-F677-3C5A-8C0A675C841E}"/>
              </a:ext>
            </a:extLst>
          </p:cNvPr>
          <p:cNvSpPr txBox="1"/>
          <p:nvPr/>
        </p:nvSpPr>
        <p:spPr>
          <a:xfrm>
            <a:off x="10109633" y="621141"/>
            <a:ext cx="7580076" cy="9834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578"/>
              </a:lnSpc>
            </a:pPr>
            <a:r>
              <a:rPr lang="en-US" sz="4400" b="1">
                <a:solidFill>
                  <a:srgbClr val="FFFFFF"/>
                </a:solidFill>
                <a:latin typeface="Aptos ExtraBold" panose="020B0004020202020204" pitchFamily="34" charset="0"/>
                <a:ea typeface="League Spartan"/>
                <a:cs typeface="League Spartan"/>
                <a:sym typeface="League Spartan"/>
              </a:rPr>
              <a:t>Generating a Figure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11D5C0-AA35-C713-4384-E21371769F61}"/>
              </a:ext>
            </a:extLst>
          </p:cNvPr>
          <p:cNvCxnSpPr/>
          <p:nvPr/>
        </p:nvCxnSpPr>
        <p:spPr>
          <a:xfrm>
            <a:off x="12418127" y="3743848"/>
            <a:ext cx="0" cy="3838052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494932-2E2C-84CA-D840-350CACA78EDF}"/>
              </a:ext>
            </a:extLst>
          </p:cNvPr>
          <p:cNvCxnSpPr>
            <a:cxnSpLocks/>
          </p:cNvCxnSpPr>
          <p:nvPr/>
        </p:nvCxnSpPr>
        <p:spPr>
          <a:xfrm flipH="1">
            <a:off x="12418127" y="7596963"/>
            <a:ext cx="4955473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F9AFC19-DF2E-C98B-7196-0D8891D6E8FA}"/>
              </a:ext>
            </a:extLst>
          </p:cNvPr>
          <p:cNvSpPr txBox="1"/>
          <p:nvPr/>
        </p:nvSpPr>
        <p:spPr>
          <a:xfrm>
            <a:off x="13106400" y="7810500"/>
            <a:ext cx="38539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latin typeface="Aptos" panose="020B0004020202020204" pitchFamily="34" charset="0"/>
              </a:rPr>
              <a:t>Date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181DAA-4F83-52C3-9BE3-A806B7EBBB98}"/>
              </a:ext>
            </a:extLst>
          </p:cNvPr>
          <p:cNvSpPr txBox="1"/>
          <p:nvPr/>
        </p:nvSpPr>
        <p:spPr>
          <a:xfrm rot="16200000">
            <a:off x="9938359" y="5344232"/>
            <a:ext cx="42261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>
                <a:latin typeface="Aptos" panose="020B0004020202020204" pitchFamily="34" charset="0"/>
              </a:rPr>
              <a:t>Pigment Concentration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F9A487A-0148-A437-D53D-985546377021}"/>
              </a:ext>
            </a:extLst>
          </p:cNvPr>
          <p:cNvCxnSpPr>
            <a:cxnSpLocks/>
          </p:cNvCxnSpPr>
          <p:nvPr/>
        </p:nvCxnSpPr>
        <p:spPr>
          <a:xfrm flipV="1">
            <a:off x="12725400" y="4267902"/>
            <a:ext cx="3429000" cy="31155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945D3E-8045-8E2C-7E35-5F633E87F607}"/>
              </a:ext>
            </a:extLst>
          </p:cNvPr>
          <p:cNvCxnSpPr>
            <a:cxnSpLocks/>
          </p:cNvCxnSpPr>
          <p:nvPr/>
        </p:nvCxnSpPr>
        <p:spPr>
          <a:xfrm flipV="1">
            <a:off x="12877800" y="5143500"/>
            <a:ext cx="3583872" cy="225499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A593A7E1-C5C1-F6DF-D619-4D229C33A057}"/>
              </a:ext>
            </a:extLst>
          </p:cNvPr>
          <p:cNvSpPr/>
          <p:nvPr/>
        </p:nvSpPr>
        <p:spPr>
          <a:xfrm>
            <a:off x="12418127" y="8648700"/>
            <a:ext cx="459673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D8021A-1798-D516-7D4D-A5248884B29E}"/>
              </a:ext>
            </a:extLst>
          </p:cNvPr>
          <p:cNvSpPr/>
          <p:nvPr/>
        </p:nvSpPr>
        <p:spPr>
          <a:xfrm>
            <a:off x="12418127" y="9208659"/>
            <a:ext cx="459673" cy="4572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AB6360-2960-EE0F-DF0D-529D769D8177}"/>
              </a:ext>
            </a:extLst>
          </p:cNvPr>
          <p:cNvSpPr txBox="1"/>
          <p:nvPr/>
        </p:nvSpPr>
        <p:spPr>
          <a:xfrm>
            <a:off x="13106400" y="8648700"/>
            <a:ext cx="2590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>
                <a:latin typeface="Aptos" panose="020B0004020202020204" pitchFamily="34" charset="0"/>
              </a:rPr>
              <a:t>Amoeba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11C49C-C724-4B7C-9758-D3EF0A1646CB}"/>
              </a:ext>
            </a:extLst>
          </p:cNvPr>
          <p:cNvSpPr txBox="1"/>
          <p:nvPr/>
        </p:nvSpPr>
        <p:spPr>
          <a:xfrm>
            <a:off x="13106400" y="9188805"/>
            <a:ext cx="2590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>
                <a:latin typeface="Aptos" panose="020B0004020202020204" pitchFamily="34" charset="0"/>
              </a:rPr>
              <a:t>Amoeba 2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7604157-5F91-8829-E016-24105421726E}"/>
              </a:ext>
            </a:extLst>
          </p:cNvPr>
          <p:cNvCxnSpPr>
            <a:cxnSpLocks/>
          </p:cNvCxnSpPr>
          <p:nvPr/>
        </p:nvCxnSpPr>
        <p:spPr>
          <a:xfrm>
            <a:off x="15468600" y="4533900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99FF291-981D-BC1E-C1B0-D5798B8F8A03}"/>
              </a:ext>
            </a:extLst>
          </p:cNvPr>
          <p:cNvCxnSpPr>
            <a:cxnSpLocks/>
          </p:cNvCxnSpPr>
          <p:nvPr/>
        </p:nvCxnSpPr>
        <p:spPr>
          <a:xfrm>
            <a:off x="15925800" y="3750981"/>
            <a:ext cx="0" cy="13925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935266F-DA3D-E497-83FB-54D3F0BDA2E2}"/>
              </a:ext>
            </a:extLst>
          </p:cNvPr>
          <p:cNvCxnSpPr>
            <a:cxnSpLocks/>
          </p:cNvCxnSpPr>
          <p:nvPr/>
        </p:nvCxnSpPr>
        <p:spPr>
          <a:xfrm>
            <a:off x="14669736" y="5143500"/>
            <a:ext cx="23037" cy="6821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F6E4A4E-AFA9-3EE6-D95C-C7248C590BA7}"/>
              </a:ext>
            </a:extLst>
          </p:cNvPr>
          <p:cNvCxnSpPr>
            <a:cxnSpLocks/>
          </p:cNvCxnSpPr>
          <p:nvPr/>
        </p:nvCxnSpPr>
        <p:spPr>
          <a:xfrm>
            <a:off x="15240000" y="5595888"/>
            <a:ext cx="0" cy="609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236BFD9-A2DD-B3B3-3FFD-520D4854A500}"/>
              </a:ext>
            </a:extLst>
          </p:cNvPr>
          <p:cNvCxnSpPr>
            <a:cxnSpLocks/>
          </p:cNvCxnSpPr>
          <p:nvPr/>
        </p:nvCxnSpPr>
        <p:spPr>
          <a:xfrm>
            <a:off x="16157944" y="4533900"/>
            <a:ext cx="0" cy="13925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874AE6-E917-359B-3268-6F9A1F681C51}"/>
              </a:ext>
            </a:extLst>
          </p:cNvPr>
          <p:cNvCxnSpPr>
            <a:cxnSpLocks/>
          </p:cNvCxnSpPr>
          <p:nvPr/>
        </p:nvCxnSpPr>
        <p:spPr>
          <a:xfrm>
            <a:off x="14956115" y="5720150"/>
            <a:ext cx="23037" cy="6821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674E2F3-240D-725A-D7C6-052415E05193}"/>
              </a:ext>
            </a:extLst>
          </p:cNvPr>
          <p:cNvSpPr/>
          <p:nvPr/>
        </p:nvSpPr>
        <p:spPr>
          <a:xfrm>
            <a:off x="282222" y="3175000"/>
            <a:ext cx="5461000" cy="310444"/>
          </a:xfrm>
          <a:prstGeom prst="rect">
            <a:avLst/>
          </a:prstGeom>
          <a:solidFill>
            <a:srgbClr val="FFFF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EFEA44-2DA9-7730-395C-C9ED116EE11C}"/>
              </a:ext>
            </a:extLst>
          </p:cNvPr>
          <p:cNvSpPr/>
          <p:nvPr/>
        </p:nvSpPr>
        <p:spPr>
          <a:xfrm>
            <a:off x="5735137" y="3200473"/>
            <a:ext cx="6474112" cy="310444"/>
          </a:xfrm>
          <a:prstGeom prst="rect">
            <a:avLst/>
          </a:prstGeom>
          <a:solidFill>
            <a:srgbClr val="FFFF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2E2F4B-521F-02E0-87A2-1A5DC0F07CDE}"/>
              </a:ext>
            </a:extLst>
          </p:cNvPr>
          <p:cNvSpPr/>
          <p:nvPr/>
        </p:nvSpPr>
        <p:spPr>
          <a:xfrm>
            <a:off x="522079" y="3518766"/>
            <a:ext cx="6032499" cy="492285"/>
          </a:xfrm>
          <a:prstGeom prst="rect">
            <a:avLst/>
          </a:prstGeom>
          <a:solidFill>
            <a:srgbClr val="FFFF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DCE000-9652-23FB-9AAE-D87E8D6D8DC1}"/>
              </a:ext>
            </a:extLst>
          </p:cNvPr>
          <p:cNvSpPr/>
          <p:nvPr/>
        </p:nvSpPr>
        <p:spPr>
          <a:xfrm>
            <a:off x="519778" y="4003949"/>
            <a:ext cx="4880253" cy="665131"/>
          </a:xfrm>
          <a:prstGeom prst="rect">
            <a:avLst/>
          </a:prstGeom>
          <a:solidFill>
            <a:srgbClr val="FFFF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8" grpId="0" animBg="1"/>
      <p:bldP spid="29" grpId="0" animBg="1"/>
      <p:bldP spid="30" grpId="0"/>
      <p:bldP spid="31" grpId="0"/>
      <p:bldP spid="2" grpId="0" animBg="1"/>
      <p:bldP spid="2" grpId="1" animBg="1"/>
      <p:bldP spid="4" grpId="0" animBg="1"/>
      <p:bldP spid="4" grpId="1" animBg="1"/>
      <p:bldP spid="8" grpId="0" animBg="1"/>
      <p:bldP spid="8" grpId="1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78161-05E1-E04F-DA51-C8005B2CF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71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D644EEBA-FC5E-EC8C-994B-ADA127C69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42" y="2822202"/>
            <a:ext cx="12112999" cy="3818965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B4C13871-FA89-A247-16B4-ADA7A2167DCF}"/>
              </a:ext>
            </a:extLst>
          </p:cNvPr>
          <p:cNvSpPr txBox="1"/>
          <p:nvPr/>
        </p:nvSpPr>
        <p:spPr>
          <a:xfrm>
            <a:off x="5967065" y="3743848"/>
            <a:ext cx="6353870" cy="1048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78"/>
              </a:lnSpc>
            </a:pPr>
            <a:r>
              <a:rPr lang="en-US" sz="6127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To sum up</a:t>
            </a:r>
          </a:p>
        </p:txBody>
      </p:sp>
      <p:grpSp>
        <p:nvGrpSpPr>
          <p:cNvPr id="11" name="Group 2">
            <a:extLst>
              <a:ext uri="{FF2B5EF4-FFF2-40B4-BE49-F238E27FC236}">
                <a16:creationId xmlns:a16="http://schemas.microsoft.com/office/drawing/2014/main" id="{EA490298-0EB1-5D21-6977-E67C0A5D5585}"/>
              </a:ext>
            </a:extLst>
          </p:cNvPr>
          <p:cNvGrpSpPr/>
          <p:nvPr/>
        </p:nvGrpSpPr>
        <p:grpSpPr>
          <a:xfrm>
            <a:off x="9511345" y="736"/>
            <a:ext cx="8776655" cy="2362200"/>
            <a:chOff x="0" y="0"/>
            <a:chExt cx="2929868" cy="2747247"/>
          </a:xfrm>
          <a:solidFill>
            <a:srgbClr val="00B050"/>
          </a:solidFill>
        </p:grpSpPr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94FCC65B-130E-3FDC-E6F7-0B1088249251}"/>
                </a:ext>
              </a:extLst>
            </p:cNvPr>
            <p:cNvSpPr/>
            <p:nvPr/>
          </p:nvSpPr>
          <p:spPr>
            <a:xfrm>
              <a:off x="0" y="0"/>
              <a:ext cx="2929868" cy="2747247"/>
            </a:xfrm>
            <a:custGeom>
              <a:avLst/>
              <a:gdLst/>
              <a:ahLst/>
              <a:cxnLst/>
              <a:rect l="l" t="t" r="r" b="b"/>
              <a:pathLst>
                <a:path w="2929868" h="2747247">
                  <a:moveTo>
                    <a:pt x="0" y="0"/>
                  </a:moveTo>
                  <a:lnTo>
                    <a:pt x="2929868" y="0"/>
                  </a:lnTo>
                  <a:lnTo>
                    <a:pt x="2929868" y="2747247"/>
                  </a:lnTo>
                  <a:lnTo>
                    <a:pt x="0" y="2747247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4">
            <a:extLst>
              <a:ext uri="{FF2B5EF4-FFF2-40B4-BE49-F238E27FC236}">
                <a16:creationId xmlns:a16="http://schemas.microsoft.com/office/drawing/2014/main" id="{B8C21B7C-D7C2-3BC1-4AC6-6A4B105084D3}"/>
              </a:ext>
            </a:extLst>
          </p:cNvPr>
          <p:cNvGrpSpPr/>
          <p:nvPr/>
        </p:nvGrpSpPr>
        <p:grpSpPr>
          <a:xfrm>
            <a:off x="9776715" y="313597"/>
            <a:ext cx="8245911" cy="1735006"/>
            <a:chOff x="-1" y="327018"/>
            <a:chExt cx="9980526" cy="9280598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53B4697-87F1-F712-406F-FF234E86A1AB}"/>
                </a:ext>
              </a:extLst>
            </p:cNvPr>
            <p:cNvSpPr/>
            <p:nvPr/>
          </p:nvSpPr>
          <p:spPr>
            <a:xfrm>
              <a:off x="-1" y="327018"/>
              <a:ext cx="9980526" cy="9280598"/>
            </a:xfrm>
            <a:custGeom>
              <a:avLst/>
              <a:gdLst/>
              <a:ahLst/>
              <a:cxnLst/>
              <a:rect l="l" t="t" r="r" b="b"/>
              <a:pathLst>
                <a:path w="9980526" h="9280598">
                  <a:moveTo>
                    <a:pt x="9980526" y="279400"/>
                  </a:moveTo>
                  <a:lnTo>
                    <a:pt x="9980526" y="0"/>
                  </a:lnTo>
                  <a:lnTo>
                    <a:pt x="0" y="0"/>
                  </a:lnTo>
                  <a:lnTo>
                    <a:pt x="0" y="9280598"/>
                  </a:lnTo>
                  <a:lnTo>
                    <a:pt x="9980526" y="9280598"/>
                  </a:lnTo>
                  <a:lnTo>
                    <a:pt x="9980526" y="279400"/>
                  </a:lnTo>
                  <a:close/>
                  <a:moveTo>
                    <a:pt x="9901786" y="279400"/>
                  </a:moveTo>
                  <a:lnTo>
                    <a:pt x="9901786" y="9201858"/>
                  </a:lnTo>
                  <a:lnTo>
                    <a:pt x="78740" y="9201858"/>
                  </a:lnTo>
                  <a:lnTo>
                    <a:pt x="78740" y="78740"/>
                  </a:lnTo>
                  <a:lnTo>
                    <a:pt x="9901786" y="78740"/>
                  </a:lnTo>
                  <a:lnTo>
                    <a:pt x="9901786" y="279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6">
            <a:extLst>
              <a:ext uri="{FF2B5EF4-FFF2-40B4-BE49-F238E27FC236}">
                <a16:creationId xmlns:a16="http://schemas.microsoft.com/office/drawing/2014/main" id="{BF2BB6F5-ABD2-F5E6-60BC-0124462CE699}"/>
              </a:ext>
            </a:extLst>
          </p:cNvPr>
          <p:cNvSpPr txBox="1"/>
          <p:nvPr/>
        </p:nvSpPr>
        <p:spPr>
          <a:xfrm>
            <a:off x="10109633" y="621141"/>
            <a:ext cx="7580076" cy="9834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578"/>
              </a:lnSpc>
            </a:pPr>
            <a:r>
              <a:rPr lang="en-US" sz="4400" b="1">
                <a:solidFill>
                  <a:srgbClr val="FFFFFF"/>
                </a:solidFill>
                <a:latin typeface="Aptos ExtraBold" panose="020B0004020202020204" pitchFamily="34" charset="0"/>
                <a:ea typeface="League Spartan"/>
                <a:cs typeface="League Spartan"/>
                <a:sym typeface="League Spartan"/>
              </a:rPr>
              <a:t>Generating a Figure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CA9719F-FCBE-7C0A-3826-EE6D46A45C5F}"/>
              </a:ext>
            </a:extLst>
          </p:cNvPr>
          <p:cNvSpPr/>
          <p:nvPr/>
        </p:nvSpPr>
        <p:spPr>
          <a:xfrm>
            <a:off x="15870305" y="9188805"/>
            <a:ext cx="459673" cy="4572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CD697CC-4026-1A8C-8B2E-9DB9F7D8DFD8}"/>
              </a:ext>
            </a:extLst>
          </p:cNvPr>
          <p:cNvSpPr/>
          <p:nvPr/>
        </p:nvSpPr>
        <p:spPr>
          <a:xfrm>
            <a:off x="15870305" y="9748764"/>
            <a:ext cx="459673" cy="457200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9F31F0-B039-B81F-3CEE-018D0E1E41A1}"/>
              </a:ext>
            </a:extLst>
          </p:cNvPr>
          <p:cNvSpPr txBox="1"/>
          <p:nvPr/>
        </p:nvSpPr>
        <p:spPr>
          <a:xfrm>
            <a:off x="16558578" y="9188805"/>
            <a:ext cx="2590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/>
              <a:t>Amoeba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CF46AF-DA66-F024-8BF9-ADD1FA5E9AC5}"/>
              </a:ext>
            </a:extLst>
          </p:cNvPr>
          <p:cNvSpPr txBox="1"/>
          <p:nvPr/>
        </p:nvSpPr>
        <p:spPr>
          <a:xfrm>
            <a:off x="16558578" y="9728910"/>
            <a:ext cx="2590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/>
              <a:t>Amoeba 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4DF3FF5-62D6-A00B-ACC8-D0AEE831AA49}"/>
              </a:ext>
            </a:extLst>
          </p:cNvPr>
          <p:cNvCxnSpPr>
            <a:cxnSpLocks/>
          </p:cNvCxnSpPr>
          <p:nvPr/>
        </p:nvCxnSpPr>
        <p:spPr>
          <a:xfrm flipV="1">
            <a:off x="14328557" y="4844192"/>
            <a:ext cx="1520914" cy="1008344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B77576A-47AB-B443-7E5F-B0FCA889C389}"/>
              </a:ext>
            </a:extLst>
          </p:cNvPr>
          <p:cNvCxnSpPr/>
          <p:nvPr/>
        </p:nvCxnSpPr>
        <p:spPr>
          <a:xfrm>
            <a:off x="14133482" y="4218322"/>
            <a:ext cx="0" cy="171622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09E0D5-093C-B417-3422-98BA6F73BA7B}"/>
              </a:ext>
            </a:extLst>
          </p:cNvPr>
          <p:cNvCxnSpPr>
            <a:cxnSpLocks/>
          </p:cNvCxnSpPr>
          <p:nvPr/>
        </p:nvCxnSpPr>
        <p:spPr>
          <a:xfrm flipH="1">
            <a:off x="14133482" y="5941286"/>
            <a:ext cx="210299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4BF488D-6CA1-58E5-8D19-9A2B5D4400D3}"/>
              </a:ext>
            </a:extLst>
          </p:cNvPr>
          <p:cNvSpPr txBox="1"/>
          <p:nvPr/>
        </p:nvSpPr>
        <p:spPr>
          <a:xfrm rot="16200000">
            <a:off x="13116199" y="4851487"/>
            <a:ext cx="17233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Aptos" panose="020B0004020202020204" pitchFamily="34" charset="0"/>
              </a:rPr>
              <a:t>Pigment Concentration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F127261-48E3-F34C-BB5D-878907D9FF67}"/>
              </a:ext>
            </a:extLst>
          </p:cNvPr>
          <p:cNvCxnSpPr>
            <a:cxnSpLocks/>
          </p:cNvCxnSpPr>
          <p:nvPr/>
        </p:nvCxnSpPr>
        <p:spPr>
          <a:xfrm flipV="1">
            <a:off x="14263882" y="4452659"/>
            <a:ext cx="1455189" cy="139314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1E46F0B-188F-1535-1217-A5345A080437}"/>
              </a:ext>
            </a:extLst>
          </p:cNvPr>
          <p:cNvCxnSpPr>
            <a:cxnSpLocks/>
          </p:cNvCxnSpPr>
          <p:nvPr/>
        </p:nvCxnSpPr>
        <p:spPr>
          <a:xfrm>
            <a:off x="15428033" y="4571603"/>
            <a:ext cx="0" cy="2725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C6721E4-5B26-093F-5E5D-FE1EF3EF22A6}"/>
              </a:ext>
            </a:extLst>
          </p:cNvPr>
          <p:cNvCxnSpPr>
            <a:cxnSpLocks/>
          </p:cNvCxnSpPr>
          <p:nvPr/>
        </p:nvCxnSpPr>
        <p:spPr>
          <a:xfrm>
            <a:off x="15622059" y="4221512"/>
            <a:ext cx="0" cy="622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AF6B4A-46F0-C950-BA06-7D3D74F086A5}"/>
              </a:ext>
            </a:extLst>
          </p:cNvPr>
          <p:cNvCxnSpPr>
            <a:cxnSpLocks/>
          </p:cNvCxnSpPr>
          <p:nvPr/>
        </p:nvCxnSpPr>
        <p:spPr>
          <a:xfrm>
            <a:off x="15089014" y="4844192"/>
            <a:ext cx="9776" cy="3050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E9D87E9-7A4F-453F-1178-8953FF6B7870}"/>
              </a:ext>
            </a:extLst>
          </p:cNvPr>
          <p:cNvCxnSpPr>
            <a:cxnSpLocks/>
          </p:cNvCxnSpPr>
          <p:nvPr/>
        </p:nvCxnSpPr>
        <p:spPr>
          <a:xfrm>
            <a:off x="15331021" y="5046483"/>
            <a:ext cx="0" cy="2725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E519984-D74A-AFE9-2775-7CDF16A31A85}"/>
              </a:ext>
            </a:extLst>
          </p:cNvPr>
          <p:cNvCxnSpPr>
            <a:cxnSpLocks/>
          </p:cNvCxnSpPr>
          <p:nvPr/>
        </p:nvCxnSpPr>
        <p:spPr>
          <a:xfrm>
            <a:off x="15720575" y="4571603"/>
            <a:ext cx="0" cy="6226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6543D2-AD94-0575-D729-DA40A9A19AF8}"/>
              </a:ext>
            </a:extLst>
          </p:cNvPr>
          <p:cNvCxnSpPr>
            <a:cxnSpLocks/>
          </p:cNvCxnSpPr>
          <p:nvPr/>
        </p:nvCxnSpPr>
        <p:spPr>
          <a:xfrm>
            <a:off x="15210547" y="5102048"/>
            <a:ext cx="9776" cy="3050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76FECB-03BC-1CE8-97BD-BF5F801B7A72}"/>
              </a:ext>
            </a:extLst>
          </p:cNvPr>
          <p:cNvCxnSpPr>
            <a:cxnSpLocks/>
          </p:cNvCxnSpPr>
          <p:nvPr/>
        </p:nvCxnSpPr>
        <p:spPr>
          <a:xfrm flipV="1">
            <a:off x="12097247" y="4872789"/>
            <a:ext cx="1520914" cy="1008344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3E128F6F-DB5F-D4FD-A92C-BA4A0B897EB6}"/>
              </a:ext>
            </a:extLst>
          </p:cNvPr>
          <p:cNvGrpSpPr/>
          <p:nvPr/>
        </p:nvGrpSpPr>
        <p:grpSpPr>
          <a:xfrm>
            <a:off x="11623440" y="4141533"/>
            <a:ext cx="2381722" cy="1828350"/>
            <a:chOff x="11761324" y="3508170"/>
            <a:chExt cx="5612276" cy="4088793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41845AA-4D67-716A-7B3C-36F21317DD10}"/>
                </a:ext>
              </a:extLst>
            </p:cNvPr>
            <p:cNvCxnSpPr/>
            <p:nvPr/>
          </p:nvCxnSpPr>
          <p:spPr>
            <a:xfrm>
              <a:off x="12418127" y="3743848"/>
              <a:ext cx="0" cy="3838052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4FA10D-6DA0-EAE3-0F91-F04DFBBB5E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418127" y="7596963"/>
              <a:ext cx="4955473" cy="0"/>
            </a:xfrm>
            <a:prstGeom prst="line">
              <a:avLst/>
            </a:prstGeom>
            <a:ln w="571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E0B4085-B6EB-6FD7-C047-EB095AB3E1A0}"/>
                </a:ext>
              </a:extLst>
            </p:cNvPr>
            <p:cNvSpPr txBox="1"/>
            <p:nvPr/>
          </p:nvSpPr>
          <p:spPr>
            <a:xfrm rot="16200000">
              <a:off x="10124462" y="5145032"/>
              <a:ext cx="3853918" cy="580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>
                  <a:latin typeface="Aptos" panose="020B0004020202020204" pitchFamily="34" charset="0"/>
                </a:rPr>
                <a:t>Pigment Concentration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9BBBA2A-9E92-5116-A487-F0C70249F6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25400" y="4267902"/>
              <a:ext cx="3429000" cy="3115525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437E01-700F-D395-0876-9463E42FC868}"/>
                </a:ext>
              </a:extLst>
            </p:cNvPr>
            <p:cNvCxnSpPr>
              <a:cxnSpLocks/>
            </p:cNvCxnSpPr>
            <p:nvPr/>
          </p:nvCxnSpPr>
          <p:spPr>
            <a:xfrm>
              <a:off x="15468600" y="4533900"/>
              <a:ext cx="0" cy="609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24E1AE6-B752-A5C8-31FD-14D5D48F2AFE}"/>
                </a:ext>
              </a:extLst>
            </p:cNvPr>
            <p:cNvCxnSpPr>
              <a:cxnSpLocks/>
            </p:cNvCxnSpPr>
            <p:nvPr/>
          </p:nvCxnSpPr>
          <p:spPr>
            <a:xfrm>
              <a:off x="15925800" y="3750981"/>
              <a:ext cx="0" cy="13925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1B32945-8C25-020D-B979-7F2969EAF7A6}"/>
                </a:ext>
              </a:extLst>
            </p:cNvPr>
            <p:cNvCxnSpPr>
              <a:cxnSpLocks/>
            </p:cNvCxnSpPr>
            <p:nvPr/>
          </p:nvCxnSpPr>
          <p:spPr>
            <a:xfrm>
              <a:off x="14669736" y="5143500"/>
              <a:ext cx="23037" cy="6821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C9DA7AD-8C22-2419-7DA3-998CB0FD6E41}"/>
                </a:ext>
              </a:extLst>
            </p:cNvPr>
            <p:cNvCxnSpPr>
              <a:cxnSpLocks/>
            </p:cNvCxnSpPr>
            <p:nvPr/>
          </p:nvCxnSpPr>
          <p:spPr>
            <a:xfrm>
              <a:off x="15240000" y="5595888"/>
              <a:ext cx="0" cy="6096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FC28B0-CC75-1B63-EA55-E9E4A84EC033}"/>
                </a:ext>
              </a:extLst>
            </p:cNvPr>
            <p:cNvCxnSpPr>
              <a:cxnSpLocks/>
            </p:cNvCxnSpPr>
            <p:nvPr/>
          </p:nvCxnSpPr>
          <p:spPr>
            <a:xfrm>
              <a:off x="16157944" y="4533900"/>
              <a:ext cx="0" cy="139251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DC91A79-67D8-0DD3-FCBB-E873E7AA467D}"/>
                </a:ext>
              </a:extLst>
            </p:cNvPr>
            <p:cNvCxnSpPr>
              <a:cxnSpLocks/>
            </p:cNvCxnSpPr>
            <p:nvPr/>
          </p:nvCxnSpPr>
          <p:spPr>
            <a:xfrm>
              <a:off x="14956115" y="5720150"/>
              <a:ext cx="23037" cy="6821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9CF32F8-F6CE-2C04-D532-796EBBBD4BBC}"/>
              </a:ext>
            </a:extLst>
          </p:cNvPr>
          <p:cNvGrpSpPr/>
          <p:nvPr/>
        </p:nvGrpSpPr>
        <p:grpSpPr>
          <a:xfrm>
            <a:off x="11644383" y="6079987"/>
            <a:ext cx="2381722" cy="2061127"/>
            <a:chOff x="11761324" y="3508170"/>
            <a:chExt cx="5612276" cy="4609358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0CF41A1-A767-21F6-9AA0-2C0B6ECB21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77800" y="5143500"/>
              <a:ext cx="3583872" cy="225499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B6439B1-D922-243A-B1C7-C002E51BFE68}"/>
                </a:ext>
              </a:extLst>
            </p:cNvPr>
            <p:cNvGrpSpPr/>
            <p:nvPr/>
          </p:nvGrpSpPr>
          <p:grpSpPr>
            <a:xfrm>
              <a:off x="11761324" y="3508170"/>
              <a:ext cx="5612276" cy="4609358"/>
              <a:chOff x="11761324" y="3508170"/>
              <a:chExt cx="5612276" cy="4609358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ECC85DE-381C-B333-BAC1-84E5FA974432}"/>
                  </a:ext>
                </a:extLst>
              </p:cNvPr>
              <p:cNvCxnSpPr/>
              <p:nvPr/>
            </p:nvCxnSpPr>
            <p:spPr>
              <a:xfrm>
                <a:off x="12418127" y="3743848"/>
                <a:ext cx="0" cy="3838052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3CB3676-3B6F-1D3B-7399-786A3C2CCF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418127" y="7596963"/>
                <a:ext cx="4955473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9CCC33F-7521-BF50-F638-AC593C830CF4}"/>
                  </a:ext>
                </a:extLst>
              </p:cNvPr>
              <p:cNvSpPr txBox="1"/>
              <p:nvPr/>
            </p:nvSpPr>
            <p:spPr>
              <a:xfrm>
                <a:off x="13106401" y="7810499"/>
                <a:ext cx="3853917" cy="307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/>
                  <a:t>Date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D745C94-6ECE-9186-1949-6D3329233A32}"/>
                  </a:ext>
                </a:extLst>
              </p:cNvPr>
              <p:cNvSpPr txBox="1"/>
              <p:nvPr/>
            </p:nvSpPr>
            <p:spPr>
              <a:xfrm rot="16200000">
                <a:off x="10124462" y="5145032"/>
                <a:ext cx="3853917" cy="58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>
                    <a:latin typeface="Aptos" panose="020B0004020202020204" pitchFamily="34" charset="0"/>
                  </a:rPr>
                  <a:t>Pigment Concentration</a:t>
                </a: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A3E09D7-564B-6A8C-7642-75B2E20D42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725400" y="4267902"/>
                <a:ext cx="3429000" cy="3115525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EAE8363-D4F4-B4D4-94A4-39C1D0AD54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68600" y="4533900"/>
                <a:ext cx="0" cy="609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FC6235C9-FB50-6732-2B7F-A80963B64E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25800" y="3750981"/>
                <a:ext cx="0" cy="139251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A00832E-D191-9696-D86E-D618FD5AF3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69736" y="5143500"/>
                <a:ext cx="23037" cy="6821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14CA1C6-31B5-E6C9-A036-9E7E61F5A5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40000" y="5595888"/>
                <a:ext cx="0" cy="609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C3A1AC1-9DE1-42BC-00DF-8CD739B30F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57944" y="4533900"/>
                <a:ext cx="0" cy="139251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58E9B371-117D-74D2-A4FC-B0938D6407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56115" y="5720150"/>
                <a:ext cx="23037" cy="6821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1544576-7CFE-DB15-279C-2FE520AD8FE7}"/>
              </a:ext>
            </a:extLst>
          </p:cNvPr>
          <p:cNvGrpSpPr/>
          <p:nvPr/>
        </p:nvGrpSpPr>
        <p:grpSpPr>
          <a:xfrm>
            <a:off x="13872966" y="6124667"/>
            <a:ext cx="2364934" cy="2061128"/>
            <a:chOff x="11800883" y="3508168"/>
            <a:chExt cx="5572717" cy="4609360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CA3B112-495E-44F3-109F-2F2D4002A1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77800" y="5143500"/>
              <a:ext cx="3583872" cy="2254990"/>
            </a:xfrm>
            <a:prstGeom prst="line">
              <a:avLst/>
            </a:prstGeom>
            <a:ln w="571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B6AB4AA-5F79-8A23-391F-7F5FE751DF27}"/>
                </a:ext>
              </a:extLst>
            </p:cNvPr>
            <p:cNvGrpSpPr/>
            <p:nvPr/>
          </p:nvGrpSpPr>
          <p:grpSpPr>
            <a:xfrm>
              <a:off x="11800883" y="3508168"/>
              <a:ext cx="5572717" cy="4609360"/>
              <a:chOff x="11800883" y="3508168"/>
              <a:chExt cx="5572717" cy="4609360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2390061D-AF3F-5906-1ED1-5AAF7A26759C}"/>
                  </a:ext>
                </a:extLst>
              </p:cNvPr>
              <p:cNvCxnSpPr/>
              <p:nvPr/>
            </p:nvCxnSpPr>
            <p:spPr>
              <a:xfrm>
                <a:off x="12418127" y="3743848"/>
                <a:ext cx="0" cy="3838052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0842BEF3-977C-B9E7-3780-C0100CC9E0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418127" y="7596963"/>
                <a:ext cx="4955473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82246CA-E042-736D-20DC-70238D451059}"/>
                  </a:ext>
                </a:extLst>
              </p:cNvPr>
              <p:cNvSpPr txBox="1"/>
              <p:nvPr/>
            </p:nvSpPr>
            <p:spPr>
              <a:xfrm>
                <a:off x="13106401" y="7810499"/>
                <a:ext cx="3853917" cy="307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/>
                  <a:t>Date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EC134EC-8C89-F511-025B-F30570D836C1}"/>
                  </a:ext>
                </a:extLst>
              </p:cNvPr>
              <p:cNvSpPr txBox="1"/>
              <p:nvPr/>
            </p:nvSpPr>
            <p:spPr>
              <a:xfrm rot="16200000">
                <a:off x="9989780" y="5319271"/>
                <a:ext cx="4202400" cy="580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>
                    <a:latin typeface="Aptos" panose="020B0004020202020204" pitchFamily="34" charset="0"/>
                  </a:rPr>
                  <a:t>Pigment Concentration</a:t>
                </a:r>
              </a:p>
            </p:txBody>
          </p: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9CB213D-6DE4-AC4E-3F49-BB87EE1FA0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725400" y="4267902"/>
                <a:ext cx="3429000" cy="3115525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4723F2C-6734-C017-2D5A-0F99F2A467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468600" y="4533900"/>
                <a:ext cx="0" cy="609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49E489A2-4B69-46DD-27A2-D2FAAD93CF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25800" y="3750981"/>
                <a:ext cx="0" cy="139251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3225869E-C15F-0BB5-811D-CE91080D63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69736" y="5143500"/>
                <a:ext cx="23037" cy="6821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CF293A7-64E1-D5AA-5B30-44A6191986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40000" y="5595888"/>
                <a:ext cx="0" cy="6096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1FCA83E8-0B10-CF4D-DA6B-10C02FC685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57944" y="4533900"/>
                <a:ext cx="0" cy="139251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F9AF2C2-E042-C8D4-D874-0E23970774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56115" y="5720150"/>
                <a:ext cx="23037" cy="68216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pic>
        <p:nvPicPr>
          <p:cNvPr id="70" name="Picture 69" descr="A green and white circular object&#10;&#10;Description automatically generated">
            <a:extLst>
              <a:ext uri="{FF2B5EF4-FFF2-40B4-BE49-F238E27FC236}">
                <a16:creationId xmlns:a16="http://schemas.microsoft.com/office/drawing/2014/main" id="{29F47C4E-0357-E11F-7938-CA895D766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19" t="21387" r="40537" b="24749"/>
          <a:stretch/>
        </p:blipFill>
        <p:spPr>
          <a:xfrm>
            <a:off x="12052774" y="4297615"/>
            <a:ext cx="606523" cy="552464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73" name="Picture 72" descr="A diagram of a test tube&#10;&#10;Description automatically generated">
            <a:extLst>
              <a:ext uri="{FF2B5EF4-FFF2-40B4-BE49-F238E27FC236}">
                <a16:creationId xmlns:a16="http://schemas.microsoft.com/office/drawing/2014/main" id="{2769DEE7-21A9-0737-0459-2AF1F5309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1" t="37422" r="65590" b="49899"/>
          <a:stretch/>
        </p:blipFill>
        <p:spPr>
          <a:xfrm>
            <a:off x="14280786" y="4136757"/>
            <a:ext cx="591508" cy="501203"/>
          </a:xfrm>
          <a:prstGeom prst="rect">
            <a:avLst/>
          </a:prstGeom>
        </p:spPr>
      </p:pic>
      <p:sp>
        <p:nvSpPr>
          <p:cNvPr id="74" name="Right Brace 73">
            <a:extLst>
              <a:ext uri="{FF2B5EF4-FFF2-40B4-BE49-F238E27FC236}">
                <a16:creationId xmlns:a16="http://schemas.microsoft.com/office/drawing/2014/main" id="{D5FE24FB-4CE5-69A0-38EF-4E78D5FF590B}"/>
              </a:ext>
            </a:extLst>
          </p:cNvPr>
          <p:cNvSpPr/>
          <p:nvPr/>
        </p:nvSpPr>
        <p:spPr>
          <a:xfrm>
            <a:off x="16329978" y="4136757"/>
            <a:ext cx="228600" cy="1987910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ight Brace 74">
            <a:extLst>
              <a:ext uri="{FF2B5EF4-FFF2-40B4-BE49-F238E27FC236}">
                <a16:creationId xmlns:a16="http://schemas.microsoft.com/office/drawing/2014/main" id="{93AD699C-3EC7-D950-31D6-1FF12210EAFC}"/>
              </a:ext>
            </a:extLst>
          </p:cNvPr>
          <p:cNvSpPr/>
          <p:nvPr/>
        </p:nvSpPr>
        <p:spPr>
          <a:xfrm>
            <a:off x="16382756" y="6274624"/>
            <a:ext cx="228600" cy="1987910"/>
          </a:xfrm>
          <a:prstGeom prst="rightBrac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E44797E-5922-B872-28A1-73E009ACDCD1}"/>
              </a:ext>
            </a:extLst>
          </p:cNvPr>
          <p:cNvSpPr txBox="1"/>
          <p:nvPr/>
        </p:nvSpPr>
        <p:spPr>
          <a:xfrm>
            <a:off x="16764000" y="4918209"/>
            <a:ext cx="1258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solidFill>
                  <a:srgbClr val="FF0000"/>
                </a:solidFill>
                <a:latin typeface="Aptos" panose="020B0004020202020204" pitchFamily="34" charset="0"/>
              </a:rPr>
              <a:t>Chl</a:t>
            </a:r>
            <a:r>
              <a:rPr lang="en-US" sz="2400">
                <a:solidFill>
                  <a:srgbClr val="FF0000"/>
                </a:solidFill>
                <a:latin typeface="Aptos" panose="020B0004020202020204" pitchFamily="34" charset="0"/>
              </a:rPr>
              <a:t>-a</a:t>
            </a:r>
          </a:p>
          <a:p>
            <a:r>
              <a:rPr lang="en-US" sz="1200">
                <a:solidFill>
                  <a:srgbClr val="FF0000"/>
                </a:solidFill>
                <a:latin typeface="Aptos" panose="020B0004020202020204" pitchFamily="34" charset="0"/>
              </a:rPr>
              <a:t>(Pigment type 1)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93AC3C5-8D16-384E-644A-C1CE56FF44D3}"/>
              </a:ext>
            </a:extLst>
          </p:cNvPr>
          <p:cNvSpPr txBox="1"/>
          <p:nvPr/>
        </p:nvSpPr>
        <p:spPr>
          <a:xfrm>
            <a:off x="16704415" y="7035465"/>
            <a:ext cx="1258626" cy="10002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>
                <a:solidFill>
                  <a:srgbClr val="FF0000"/>
                </a:solidFill>
                <a:latin typeface="Aptos"/>
              </a:rPr>
              <a:t>PC</a:t>
            </a:r>
          </a:p>
          <a:p>
            <a:r>
              <a:rPr lang="en-US" sz="1100">
                <a:solidFill>
                  <a:srgbClr val="FF0000"/>
                </a:solidFill>
                <a:latin typeface="Aptos"/>
              </a:rPr>
              <a:t>(Pigment type 2)</a:t>
            </a:r>
          </a:p>
          <a:p>
            <a:endParaRPr lang="en-US" sz="2400">
              <a:solidFill>
                <a:srgbClr val="FF0000"/>
              </a:solidFill>
            </a:endParaRPr>
          </a:p>
        </p:txBody>
      </p:sp>
      <p:pic>
        <p:nvPicPr>
          <p:cNvPr id="2" name="Picture 1" descr="A green and white circular object&#10;&#10;Description automatically generated">
            <a:extLst>
              <a:ext uri="{FF2B5EF4-FFF2-40B4-BE49-F238E27FC236}">
                <a16:creationId xmlns:a16="http://schemas.microsoft.com/office/drawing/2014/main" id="{424B9787-91A5-EA24-89EC-AE820153BC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19" t="21387" r="40537" b="24749"/>
          <a:stretch/>
        </p:blipFill>
        <p:spPr>
          <a:xfrm>
            <a:off x="11997918" y="6313043"/>
            <a:ext cx="606523" cy="552464"/>
          </a:xfrm>
          <a:prstGeom prst="rect">
            <a:avLst/>
          </a:prstGeom>
          <a:solidFill>
            <a:srgbClr val="7030A0"/>
          </a:solidFill>
        </p:spPr>
      </p:pic>
      <p:pic>
        <p:nvPicPr>
          <p:cNvPr id="3" name="Picture 2" descr="A diagram of a test tube&#10;&#10;Description automatically generated">
            <a:extLst>
              <a:ext uri="{FF2B5EF4-FFF2-40B4-BE49-F238E27FC236}">
                <a16:creationId xmlns:a16="http://schemas.microsoft.com/office/drawing/2014/main" id="{2AEC1494-E65C-8CE8-27CC-D605A79F26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1" t="37422" r="65590" b="49899"/>
          <a:stretch/>
        </p:blipFill>
        <p:spPr>
          <a:xfrm>
            <a:off x="14277803" y="6288052"/>
            <a:ext cx="591508" cy="50120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497DCF1-4CD7-2D93-B7D2-CA8B84BC3887}"/>
              </a:ext>
            </a:extLst>
          </p:cNvPr>
          <p:cNvSpPr/>
          <p:nvPr/>
        </p:nvSpPr>
        <p:spPr>
          <a:xfrm>
            <a:off x="563183" y="4568216"/>
            <a:ext cx="1323379" cy="353848"/>
          </a:xfrm>
          <a:prstGeom prst="rect">
            <a:avLst/>
          </a:prstGeom>
          <a:solidFill>
            <a:srgbClr val="FFFF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DD79B77-29C5-738D-1388-E5846203DCB1}"/>
              </a:ext>
            </a:extLst>
          </p:cNvPr>
          <p:cNvSpPr/>
          <p:nvPr/>
        </p:nvSpPr>
        <p:spPr>
          <a:xfrm>
            <a:off x="1873052" y="4648274"/>
            <a:ext cx="1496998" cy="324912"/>
          </a:xfrm>
          <a:prstGeom prst="rect">
            <a:avLst/>
          </a:prstGeom>
          <a:solidFill>
            <a:srgbClr val="FFFF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76" grpId="0"/>
      <p:bldP spid="77" grpId="0"/>
      <p:bldP spid="19" grpId="0" animBg="1"/>
      <p:bldP spid="7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876</Words>
  <Application>Microsoft Macintosh PowerPoint</Application>
  <PresentationFormat>Custom</PresentationFormat>
  <Paragraphs>107</Paragraphs>
  <Slides>13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Aptos ExtraBold</vt:lpstr>
      <vt:lpstr>League Spartan</vt:lpstr>
      <vt:lpstr>Aptos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Gutierrez-Cano, Aaliyah</cp:lastModifiedBy>
  <cp:revision>21</cp:revision>
  <dcterms:created xsi:type="dcterms:W3CDTF">2006-08-16T00:00:00Z</dcterms:created>
  <dcterms:modified xsi:type="dcterms:W3CDTF">2025-05-07T00:57:25Z</dcterms:modified>
  <dc:identifier>DAGmc_p4_Po</dc:identifier>
</cp:coreProperties>
</file>