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259" d="100"/>
          <a:sy n="259" d="100"/>
        </p:scale>
        <p:origin x="2712"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D3F90D-CEEC-4BE6-A164-A9FD75A15ECC}"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271E3-09A3-400C-A35E-D829F6152AD1}" type="slidenum">
              <a:rPr lang="en-US" smtClean="0"/>
              <a:t>‹#›</a:t>
            </a:fld>
            <a:endParaRPr lang="en-US"/>
          </a:p>
        </p:txBody>
      </p:sp>
    </p:spTree>
    <p:extLst>
      <p:ext uri="{BB962C8B-B14F-4D97-AF65-F5344CB8AC3E}">
        <p14:creationId xmlns:p14="http://schemas.microsoft.com/office/powerpoint/2010/main" val="4235179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3F90D-CEEC-4BE6-A164-A9FD75A15ECC}"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271E3-09A3-400C-A35E-D829F6152AD1}" type="slidenum">
              <a:rPr lang="en-US" smtClean="0"/>
              <a:t>‹#›</a:t>
            </a:fld>
            <a:endParaRPr lang="en-US"/>
          </a:p>
        </p:txBody>
      </p:sp>
    </p:spTree>
    <p:extLst>
      <p:ext uri="{BB962C8B-B14F-4D97-AF65-F5344CB8AC3E}">
        <p14:creationId xmlns:p14="http://schemas.microsoft.com/office/powerpoint/2010/main" val="2053746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3F90D-CEEC-4BE6-A164-A9FD75A15ECC}"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271E3-09A3-400C-A35E-D829F6152AD1}" type="slidenum">
              <a:rPr lang="en-US" smtClean="0"/>
              <a:t>‹#›</a:t>
            </a:fld>
            <a:endParaRPr lang="en-US"/>
          </a:p>
        </p:txBody>
      </p:sp>
    </p:spTree>
    <p:extLst>
      <p:ext uri="{BB962C8B-B14F-4D97-AF65-F5344CB8AC3E}">
        <p14:creationId xmlns:p14="http://schemas.microsoft.com/office/powerpoint/2010/main" val="3209174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3F90D-CEEC-4BE6-A164-A9FD75A15ECC}"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271E3-09A3-400C-A35E-D829F6152AD1}" type="slidenum">
              <a:rPr lang="en-US" smtClean="0"/>
              <a:t>‹#›</a:t>
            </a:fld>
            <a:endParaRPr lang="en-US"/>
          </a:p>
        </p:txBody>
      </p:sp>
    </p:spTree>
    <p:extLst>
      <p:ext uri="{BB962C8B-B14F-4D97-AF65-F5344CB8AC3E}">
        <p14:creationId xmlns:p14="http://schemas.microsoft.com/office/powerpoint/2010/main" val="3351360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D3F90D-CEEC-4BE6-A164-A9FD75A15ECC}"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271E3-09A3-400C-A35E-D829F6152AD1}" type="slidenum">
              <a:rPr lang="en-US" smtClean="0"/>
              <a:t>‹#›</a:t>
            </a:fld>
            <a:endParaRPr lang="en-US"/>
          </a:p>
        </p:txBody>
      </p:sp>
    </p:spTree>
    <p:extLst>
      <p:ext uri="{BB962C8B-B14F-4D97-AF65-F5344CB8AC3E}">
        <p14:creationId xmlns:p14="http://schemas.microsoft.com/office/powerpoint/2010/main" val="3719424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D3F90D-CEEC-4BE6-A164-A9FD75A15ECC}" type="datetimeFigureOut">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271E3-09A3-400C-A35E-D829F6152AD1}" type="slidenum">
              <a:rPr lang="en-US" smtClean="0"/>
              <a:t>‹#›</a:t>
            </a:fld>
            <a:endParaRPr lang="en-US"/>
          </a:p>
        </p:txBody>
      </p:sp>
    </p:spTree>
    <p:extLst>
      <p:ext uri="{BB962C8B-B14F-4D97-AF65-F5344CB8AC3E}">
        <p14:creationId xmlns:p14="http://schemas.microsoft.com/office/powerpoint/2010/main" val="229880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D3F90D-CEEC-4BE6-A164-A9FD75A15ECC}" type="datetimeFigureOut">
              <a:rPr lang="en-US" smtClean="0"/>
              <a:t>8/28/2017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E271E3-09A3-400C-A35E-D829F6152AD1}" type="slidenum">
              <a:rPr lang="en-US" smtClean="0"/>
              <a:t>‹#›</a:t>
            </a:fld>
            <a:endParaRPr lang="en-US"/>
          </a:p>
        </p:txBody>
      </p:sp>
    </p:spTree>
    <p:extLst>
      <p:ext uri="{BB962C8B-B14F-4D97-AF65-F5344CB8AC3E}">
        <p14:creationId xmlns:p14="http://schemas.microsoft.com/office/powerpoint/2010/main" val="388141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D3F90D-CEEC-4BE6-A164-A9FD75A15ECC}" type="datetimeFigureOut">
              <a:rPr lang="en-US" smtClean="0"/>
              <a:t>8/28/2017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E271E3-09A3-400C-A35E-D829F6152AD1}" type="slidenum">
              <a:rPr lang="en-US" smtClean="0"/>
              <a:t>‹#›</a:t>
            </a:fld>
            <a:endParaRPr lang="en-US"/>
          </a:p>
        </p:txBody>
      </p:sp>
    </p:spTree>
    <p:extLst>
      <p:ext uri="{BB962C8B-B14F-4D97-AF65-F5344CB8AC3E}">
        <p14:creationId xmlns:p14="http://schemas.microsoft.com/office/powerpoint/2010/main" val="937621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D3F90D-CEEC-4BE6-A164-A9FD75A15ECC}" type="datetimeFigureOut">
              <a:rPr lang="en-US" smtClean="0"/>
              <a:t>8/28/2017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E271E3-09A3-400C-A35E-D829F6152AD1}" type="slidenum">
              <a:rPr lang="en-US" smtClean="0"/>
              <a:t>‹#›</a:t>
            </a:fld>
            <a:endParaRPr lang="en-US"/>
          </a:p>
        </p:txBody>
      </p:sp>
    </p:spTree>
    <p:extLst>
      <p:ext uri="{BB962C8B-B14F-4D97-AF65-F5344CB8AC3E}">
        <p14:creationId xmlns:p14="http://schemas.microsoft.com/office/powerpoint/2010/main" val="26475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D3F90D-CEEC-4BE6-A164-A9FD75A15ECC}" type="datetimeFigureOut">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271E3-09A3-400C-A35E-D829F6152AD1}" type="slidenum">
              <a:rPr lang="en-US" smtClean="0"/>
              <a:t>‹#›</a:t>
            </a:fld>
            <a:endParaRPr lang="en-US"/>
          </a:p>
        </p:txBody>
      </p:sp>
    </p:spTree>
    <p:extLst>
      <p:ext uri="{BB962C8B-B14F-4D97-AF65-F5344CB8AC3E}">
        <p14:creationId xmlns:p14="http://schemas.microsoft.com/office/powerpoint/2010/main" val="3034473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D3F90D-CEEC-4BE6-A164-A9FD75A15ECC}" type="datetimeFigureOut">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271E3-09A3-400C-A35E-D829F6152AD1}" type="slidenum">
              <a:rPr lang="en-US" smtClean="0"/>
              <a:t>‹#›</a:t>
            </a:fld>
            <a:endParaRPr lang="en-US"/>
          </a:p>
        </p:txBody>
      </p:sp>
    </p:spTree>
    <p:extLst>
      <p:ext uri="{BB962C8B-B14F-4D97-AF65-F5344CB8AC3E}">
        <p14:creationId xmlns:p14="http://schemas.microsoft.com/office/powerpoint/2010/main" val="4091744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D3F90D-CEEC-4BE6-A164-A9FD75A15ECC}" type="datetimeFigureOut">
              <a:rPr lang="en-US" smtClean="0"/>
              <a:t>8/28/2017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E271E3-09A3-400C-A35E-D829F6152AD1}" type="slidenum">
              <a:rPr lang="en-US" smtClean="0"/>
              <a:t>‹#›</a:t>
            </a:fld>
            <a:endParaRPr lang="en-US"/>
          </a:p>
        </p:txBody>
      </p:sp>
    </p:spTree>
    <p:extLst>
      <p:ext uri="{BB962C8B-B14F-4D97-AF65-F5344CB8AC3E}">
        <p14:creationId xmlns:p14="http://schemas.microsoft.com/office/powerpoint/2010/main" val="2805297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2B6D-5380-4BEC-972B-B7A8166DDFD0}"/>
              </a:ext>
            </a:extLst>
          </p:cNvPr>
          <p:cNvSpPr>
            <a:spLocks noGrp="1"/>
          </p:cNvSpPr>
          <p:nvPr>
            <p:ph type="ctrTitle"/>
          </p:nvPr>
        </p:nvSpPr>
        <p:spPr/>
        <p:txBody>
          <a:bodyPr/>
          <a:lstStyle/>
          <a:p>
            <a:r>
              <a:rPr lang="en-US" dirty="0"/>
              <a:t>A Lab-based Course</a:t>
            </a:r>
          </a:p>
        </p:txBody>
      </p:sp>
      <p:sp>
        <p:nvSpPr>
          <p:cNvPr id="3" name="Subtitle 2">
            <a:extLst>
              <a:ext uri="{FF2B5EF4-FFF2-40B4-BE49-F238E27FC236}">
                <a16:creationId xmlns:a16="http://schemas.microsoft.com/office/drawing/2014/main" id="{5899B36A-6A12-41B8-9D65-66F5AB8D1336}"/>
              </a:ext>
            </a:extLst>
          </p:cNvPr>
          <p:cNvSpPr>
            <a:spLocks noGrp="1"/>
          </p:cNvSpPr>
          <p:nvPr>
            <p:ph type="subTitle" idx="1"/>
          </p:nvPr>
        </p:nvSpPr>
        <p:spPr/>
        <p:txBody>
          <a:bodyPr/>
          <a:lstStyle/>
          <a:p>
            <a:r>
              <a:rPr lang="en-US" dirty="0"/>
              <a:t>What to expect this semester</a:t>
            </a:r>
          </a:p>
        </p:txBody>
      </p:sp>
    </p:spTree>
    <p:extLst>
      <p:ext uri="{BB962C8B-B14F-4D97-AF65-F5344CB8AC3E}">
        <p14:creationId xmlns:p14="http://schemas.microsoft.com/office/powerpoint/2010/main" val="1848365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84C5-BEA5-448B-AACA-065BE6363A41}"/>
              </a:ext>
            </a:extLst>
          </p:cNvPr>
          <p:cNvSpPr>
            <a:spLocks noGrp="1"/>
          </p:cNvSpPr>
          <p:nvPr>
            <p:ph type="title"/>
          </p:nvPr>
        </p:nvSpPr>
        <p:spPr/>
        <p:txBody>
          <a:bodyPr/>
          <a:lstStyle/>
          <a:p>
            <a:r>
              <a:rPr lang="en-US" dirty="0"/>
              <a:t>Example: One Project</a:t>
            </a:r>
          </a:p>
        </p:txBody>
      </p:sp>
      <p:sp>
        <p:nvSpPr>
          <p:cNvPr id="3" name="Content Placeholder 2">
            <a:extLst>
              <a:ext uri="{FF2B5EF4-FFF2-40B4-BE49-F238E27FC236}">
                <a16:creationId xmlns:a16="http://schemas.microsoft.com/office/drawing/2014/main" id="{209B11BD-CB21-4D2E-B4A9-29B1D00126FB}"/>
              </a:ext>
            </a:extLst>
          </p:cNvPr>
          <p:cNvSpPr>
            <a:spLocks noGrp="1"/>
          </p:cNvSpPr>
          <p:nvPr>
            <p:ph idx="1"/>
          </p:nvPr>
        </p:nvSpPr>
        <p:spPr/>
        <p:txBody>
          <a:bodyPr/>
          <a:lstStyle/>
          <a:p>
            <a:r>
              <a:rPr lang="en-US" dirty="0"/>
              <a:t>Javier wants to rebuild the engine in his car. He spends hours and hours working on that every week. He shows his instructor his progress bi-weekly. </a:t>
            </a:r>
          </a:p>
        </p:txBody>
      </p:sp>
    </p:spTree>
    <p:extLst>
      <p:ext uri="{BB962C8B-B14F-4D97-AF65-F5344CB8AC3E}">
        <p14:creationId xmlns:p14="http://schemas.microsoft.com/office/powerpoint/2010/main" val="3774936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9D392-6869-43D2-9E3E-2AD83ABAB1A6}"/>
              </a:ext>
            </a:extLst>
          </p:cNvPr>
          <p:cNvSpPr>
            <a:spLocks noGrp="1"/>
          </p:cNvSpPr>
          <p:nvPr>
            <p:ph type="title"/>
          </p:nvPr>
        </p:nvSpPr>
        <p:spPr/>
        <p:txBody>
          <a:bodyPr/>
          <a:lstStyle/>
          <a:p>
            <a:r>
              <a:rPr lang="en-US" dirty="0"/>
              <a:t>Example: Multiple Projects</a:t>
            </a:r>
          </a:p>
        </p:txBody>
      </p:sp>
      <p:sp>
        <p:nvSpPr>
          <p:cNvPr id="3" name="Content Placeholder 2">
            <a:extLst>
              <a:ext uri="{FF2B5EF4-FFF2-40B4-BE49-F238E27FC236}">
                <a16:creationId xmlns:a16="http://schemas.microsoft.com/office/drawing/2014/main" id="{0E513617-8C03-4887-9952-D11EAD49A708}"/>
              </a:ext>
            </a:extLst>
          </p:cNvPr>
          <p:cNvSpPr>
            <a:spLocks noGrp="1"/>
          </p:cNvSpPr>
          <p:nvPr>
            <p:ph idx="1"/>
          </p:nvPr>
        </p:nvSpPr>
        <p:spPr/>
        <p:txBody>
          <a:bodyPr/>
          <a:lstStyle/>
          <a:p>
            <a:r>
              <a:rPr lang="en-US" dirty="0"/>
              <a:t>Paola doesn’t know where to start. She spends the first weeks learning about car repair. For her project she spends hours and hours online every week reading up on what interesting to her.</a:t>
            </a:r>
          </a:p>
          <a:p>
            <a:r>
              <a:rPr lang="en-US" dirty="0"/>
              <a:t>Paola finally decides to turn her card into a time-travel machine. She spends hours and hours on it every week, but discovers it’s too hard for her.</a:t>
            </a:r>
          </a:p>
          <a:p>
            <a:r>
              <a:rPr lang="en-US" dirty="0"/>
              <a:t>Paola decides to switch to putting spinner hub caps on her car. She spends hours and hours every week doing that.</a:t>
            </a:r>
          </a:p>
        </p:txBody>
      </p:sp>
    </p:spTree>
    <p:extLst>
      <p:ext uri="{BB962C8B-B14F-4D97-AF65-F5344CB8AC3E}">
        <p14:creationId xmlns:p14="http://schemas.microsoft.com/office/powerpoint/2010/main" val="390931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DB7C4-2237-446D-9C46-FD5178A94973}"/>
              </a:ext>
            </a:extLst>
          </p:cNvPr>
          <p:cNvSpPr>
            <a:spLocks noGrp="1"/>
          </p:cNvSpPr>
          <p:nvPr>
            <p:ph type="title"/>
          </p:nvPr>
        </p:nvSpPr>
        <p:spPr/>
        <p:txBody>
          <a:bodyPr/>
          <a:lstStyle/>
          <a:p>
            <a:r>
              <a:rPr lang="en-US" dirty="0"/>
              <a:t>Bad Example</a:t>
            </a:r>
          </a:p>
        </p:txBody>
      </p:sp>
      <p:sp>
        <p:nvSpPr>
          <p:cNvPr id="3" name="Content Placeholder 2">
            <a:extLst>
              <a:ext uri="{FF2B5EF4-FFF2-40B4-BE49-F238E27FC236}">
                <a16:creationId xmlns:a16="http://schemas.microsoft.com/office/drawing/2014/main" id="{D144E5BA-2212-46C8-B8F8-45FF626C8355}"/>
              </a:ext>
            </a:extLst>
          </p:cNvPr>
          <p:cNvSpPr>
            <a:spLocks noGrp="1"/>
          </p:cNvSpPr>
          <p:nvPr>
            <p:ph idx="1"/>
          </p:nvPr>
        </p:nvSpPr>
        <p:spPr/>
        <p:txBody>
          <a:bodyPr/>
          <a:lstStyle/>
          <a:p>
            <a:r>
              <a:rPr lang="en-US" dirty="0"/>
              <a:t>Lee wants to build a rocket out of spare blender parts. He starts working on it only to find that it’s too hard. </a:t>
            </a:r>
          </a:p>
          <a:p>
            <a:r>
              <a:rPr lang="en-US" dirty="0"/>
              <a:t>Lee spend the 15 minutes before class frantically doing something so he has something to show the professor.</a:t>
            </a:r>
          </a:p>
          <a:p>
            <a:r>
              <a:rPr lang="en-US" dirty="0"/>
              <a:t>At the end of the course, Lee just has a pile of spare blender parts.</a:t>
            </a:r>
          </a:p>
        </p:txBody>
      </p:sp>
    </p:spTree>
    <p:extLst>
      <p:ext uri="{BB962C8B-B14F-4D97-AF65-F5344CB8AC3E}">
        <p14:creationId xmlns:p14="http://schemas.microsoft.com/office/powerpoint/2010/main" val="1947813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DDF5-F51D-44DE-A79A-22A2FBDF3390}"/>
              </a:ext>
            </a:extLst>
          </p:cNvPr>
          <p:cNvSpPr>
            <a:spLocks noGrp="1"/>
          </p:cNvSpPr>
          <p:nvPr>
            <p:ph type="title"/>
          </p:nvPr>
        </p:nvSpPr>
        <p:spPr/>
        <p:txBody>
          <a:bodyPr/>
          <a:lstStyle/>
          <a:p>
            <a:r>
              <a:rPr lang="en-US" dirty="0"/>
              <a:t>How I grade the project</a:t>
            </a:r>
          </a:p>
        </p:txBody>
      </p:sp>
      <p:sp>
        <p:nvSpPr>
          <p:cNvPr id="3" name="Content Placeholder 2">
            <a:extLst>
              <a:ext uri="{FF2B5EF4-FFF2-40B4-BE49-F238E27FC236}">
                <a16:creationId xmlns:a16="http://schemas.microsoft.com/office/drawing/2014/main" id="{0D97E5D9-96D2-4D93-9C31-563F208A2E3D}"/>
              </a:ext>
            </a:extLst>
          </p:cNvPr>
          <p:cNvSpPr>
            <a:spLocks noGrp="1"/>
          </p:cNvSpPr>
          <p:nvPr>
            <p:ph idx="1"/>
          </p:nvPr>
        </p:nvSpPr>
        <p:spPr/>
        <p:txBody>
          <a:bodyPr/>
          <a:lstStyle/>
          <a:p>
            <a:r>
              <a:rPr lang="en-US" dirty="0"/>
              <a:t>Out of 10 points:</a:t>
            </a:r>
          </a:p>
          <a:p>
            <a:pPr lvl="1"/>
            <a:r>
              <a:rPr lang="en-US" dirty="0"/>
              <a:t>10: Obviously worked hours and hours on the project. Able to talk clearly about project concepts. Can list the various tasks accomplished since the last meeting.</a:t>
            </a:r>
          </a:p>
          <a:p>
            <a:pPr lvl="1"/>
            <a:r>
              <a:rPr lang="en-US" dirty="0"/>
              <a:t>5: Did some work, but not hours and hours. Unable to discuss why certain decisions were made (i.e. followed a tutorial without learning anything from it). Can’t say much about what was accomplished since the last meeting.</a:t>
            </a:r>
          </a:p>
          <a:p>
            <a:pPr lvl="1"/>
            <a:r>
              <a:rPr lang="en-US" dirty="0"/>
              <a:t>1: Obviously crammed in something just before class.</a:t>
            </a:r>
          </a:p>
          <a:p>
            <a:pPr lvl="1"/>
            <a:r>
              <a:rPr lang="en-US" dirty="0"/>
              <a:t>0: Nothing to show</a:t>
            </a:r>
          </a:p>
        </p:txBody>
      </p:sp>
    </p:spTree>
    <p:extLst>
      <p:ext uri="{BB962C8B-B14F-4D97-AF65-F5344CB8AC3E}">
        <p14:creationId xmlns:p14="http://schemas.microsoft.com/office/powerpoint/2010/main" val="2181652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5309-0942-441A-91BC-B2D292878E4E}"/>
              </a:ext>
            </a:extLst>
          </p:cNvPr>
          <p:cNvSpPr>
            <a:spLocks noGrp="1"/>
          </p:cNvSpPr>
          <p:nvPr>
            <p:ph type="title"/>
          </p:nvPr>
        </p:nvSpPr>
        <p:spPr/>
        <p:txBody>
          <a:bodyPr/>
          <a:lstStyle/>
          <a:p>
            <a:r>
              <a:rPr lang="en-US" dirty="0"/>
              <a:t>To Remember</a:t>
            </a:r>
          </a:p>
        </p:txBody>
      </p:sp>
      <p:sp>
        <p:nvSpPr>
          <p:cNvPr id="3" name="Content Placeholder 2">
            <a:extLst>
              <a:ext uri="{FF2B5EF4-FFF2-40B4-BE49-F238E27FC236}">
                <a16:creationId xmlns:a16="http://schemas.microsoft.com/office/drawing/2014/main" id="{45183382-470C-4163-A2DF-8D05B556211C}"/>
              </a:ext>
            </a:extLst>
          </p:cNvPr>
          <p:cNvSpPr>
            <a:spLocks noGrp="1"/>
          </p:cNvSpPr>
          <p:nvPr>
            <p:ph idx="1"/>
          </p:nvPr>
        </p:nvSpPr>
        <p:spPr/>
        <p:txBody>
          <a:bodyPr/>
          <a:lstStyle/>
          <a:p>
            <a:r>
              <a:rPr lang="en-US" dirty="0"/>
              <a:t>Each lab grade is </a:t>
            </a:r>
            <a:r>
              <a:rPr lang="en-US"/>
              <a:t>worth ~10</a:t>
            </a:r>
            <a:r>
              <a:rPr lang="en-US" dirty="0"/>
              <a:t>% of your final grade.</a:t>
            </a:r>
          </a:p>
          <a:p>
            <a:r>
              <a:rPr lang="en-US" dirty="0"/>
              <a:t>If you missed a lab for a legitimate reason, send me a 60 second video (with audio commentary) about what you did.</a:t>
            </a:r>
          </a:p>
          <a:p>
            <a:r>
              <a:rPr lang="en-US" dirty="0"/>
              <a:t>If you miss a lab grading day and never come and talk to me about it, you get a 0.</a:t>
            </a:r>
          </a:p>
          <a:p>
            <a:r>
              <a:rPr lang="en-US" dirty="0"/>
              <a:t>Most students got 9s and 10s last semester.</a:t>
            </a:r>
          </a:p>
        </p:txBody>
      </p:sp>
    </p:spTree>
    <p:extLst>
      <p:ext uri="{BB962C8B-B14F-4D97-AF65-F5344CB8AC3E}">
        <p14:creationId xmlns:p14="http://schemas.microsoft.com/office/powerpoint/2010/main" val="386761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5D018-D56F-4DF5-B2C6-F96E21273A7B}"/>
              </a:ext>
            </a:extLst>
          </p:cNvPr>
          <p:cNvSpPr>
            <a:spLocks noGrp="1"/>
          </p:cNvSpPr>
          <p:nvPr>
            <p:ph type="title"/>
          </p:nvPr>
        </p:nvSpPr>
        <p:spPr/>
        <p:txBody>
          <a:bodyPr/>
          <a:lstStyle/>
          <a:p>
            <a:r>
              <a:rPr lang="en-US" dirty="0"/>
              <a:t>What you’re probably used to:</a:t>
            </a:r>
          </a:p>
        </p:txBody>
      </p:sp>
      <p:sp>
        <p:nvSpPr>
          <p:cNvPr id="3" name="Content Placeholder 2">
            <a:extLst>
              <a:ext uri="{FF2B5EF4-FFF2-40B4-BE49-F238E27FC236}">
                <a16:creationId xmlns:a16="http://schemas.microsoft.com/office/drawing/2014/main" id="{301E6504-566B-4817-A237-9071B02FCFC1}"/>
              </a:ext>
            </a:extLst>
          </p:cNvPr>
          <p:cNvSpPr>
            <a:spLocks noGrp="1"/>
          </p:cNvSpPr>
          <p:nvPr>
            <p:ph idx="1"/>
          </p:nvPr>
        </p:nvSpPr>
        <p:spPr>
          <a:xfrm>
            <a:off x="628650" y="1436798"/>
            <a:ext cx="7886700" cy="683113"/>
          </a:xfrm>
        </p:spPr>
        <p:txBody>
          <a:bodyPr>
            <a:normAutofit lnSpcReduction="10000"/>
          </a:bodyPr>
          <a:lstStyle/>
          <a:p>
            <a:pPr marL="0" indent="0" algn="ctr">
              <a:buNone/>
            </a:pPr>
            <a:r>
              <a:rPr lang="en-US" sz="4800" dirty="0"/>
              <a:t>In Class</a:t>
            </a:r>
          </a:p>
        </p:txBody>
      </p:sp>
      <p:sp>
        <p:nvSpPr>
          <p:cNvPr id="5" name="TextBox 4">
            <a:extLst>
              <a:ext uri="{FF2B5EF4-FFF2-40B4-BE49-F238E27FC236}">
                <a16:creationId xmlns:a16="http://schemas.microsoft.com/office/drawing/2014/main" id="{2511E254-D895-45BA-8428-86AC7E9E9DD6}"/>
              </a:ext>
            </a:extLst>
          </p:cNvPr>
          <p:cNvSpPr txBox="1"/>
          <p:nvPr/>
        </p:nvSpPr>
        <p:spPr>
          <a:xfrm>
            <a:off x="1485411" y="4994031"/>
            <a:ext cx="2556879" cy="769441"/>
          </a:xfrm>
          <a:prstGeom prst="rect">
            <a:avLst/>
          </a:prstGeom>
          <a:noFill/>
        </p:spPr>
        <p:txBody>
          <a:bodyPr wrap="square" rtlCol="0">
            <a:spAutoFit/>
          </a:bodyPr>
          <a:lstStyle/>
          <a:p>
            <a:pPr algn="ctr"/>
            <a:r>
              <a:rPr lang="en-US" sz="4400" dirty="0"/>
              <a:t>Lecture</a:t>
            </a:r>
            <a:endParaRPr lang="en-US" dirty="0"/>
          </a:p>
        </p:txBody>
      </p:sp>
      <p:pic>
        <p:nvPicPr>
          <p:cNvPr id="9" name="Picture 8">
            <a:extLst>
              <a:ext uri="{FF2B5EF4-FFF2-40B4-BE49-F238E27FC236}">
                <a16:creationId xmlns:a16="http://schemas.microsoft.com/office/drawing/2014/main" id="{6BA370EB-356B-46AC-8BBE-69219E044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622" y="2508738"/>
            <a:ext cx="3548455" cy="2359492"/>
          </a:xfrm>
          <a:prstGeom prst="rect">
            <a:avLst/>
          </a:prstGeom>
        </p:spPr>
      </p:pic>
      <p:pic>
        <p:nvPicPr>
          <p:cNvPr id="11" name="Picture 10">
            <a:extLst>
              <a:ext uri="{FF2B5EF4-FFF2-40B4-BE49-F238E27FC236}">
                <a16:creationId xmlns:a16="http://schemas.microsoft.com/office/drawing/2014/main" id="{BE2E4102-732F-461F-B008-0E1B19F2F521}"/>
              </a:ext>
            </a:extLst>
          </p:cNvPr>
          <p:cNvPicPr>
            <a:picLocks noChangeAspect="1"/>
          </p:cNvPicPr>
          <p:nvPr/>
        </p:nvPicPr>
        <p:blipFill rotWithShape="1">
          <a:blip r:embed="rId3">
            <a:extLst>
              <a:ext uri="{28A0092B-C50C-407E-A947-70E740481C1C}">
                <a14:useLocalDpi xmlns:a14="http://schemas.microsoft.com/office/drawing/2010/main" val="0"/>
              </a:ext>
            </a:extLst>
          </a:blip>
          <a:srcRect l="21421"/>
          <a:stretch/>
        </p:blipFill>
        <p:spPr>
          <a:xfrm>
            <a:off x="5022360" y="2508738"/>
            <a:ext cx="3548455" cy="2359492"/>
          </a:xfrm>
          <a:prstGeom prst="rect">
            <a:avLst/>
          </a:prstGeom>
        </p:spPr>
      </p:pic>
      <p:sp>
        <p:nvSpPr>
          <p:cNvPr id="12" name="TextBox 11">
            <a:extLst>
              <a:ext uri="{FF2B5EF4-FFF2-40B4-BE49-F238E27FC236}">
                <a16:creationId xmlns:a16="http://schemas.microsoft.com/office/drawing/2014/main" id="{E70333A9-03D2-47F6-B2CE-3ED8F47F1B37}"/>
              </a:ext>
            </a:extLst>
          </p:cNvPr>
          <p:cNvSpPr txBox="1"/>
          <p:nvPr/>
        </p:nvSpPr>
        <p:spPr>
          <a:xfrm>
            <a:off x="5412642" y="4994030"/>
            <a:ext cx="2556879" cy="769441"/>
          </a:xfrm>
          <a:prstGeom prst="rect">
            <a:avLst/>
          </a:prstGeom>
          <a:noFill/>
        </p:spPr>
        <p:txBody>
          <a:bodyPr wrap="square" rtlCol="0">
            <a:spAutoFit/>
          </a:bodyPr>
          <a:lstStyle/>
          <a:p>
            <a:pPr algn="ctr"/>
            <a:r>
              <a:rPr lang="en-US" sz="4400" dirty="0"/>
              <a:t>Test</a:t>
            </a:r>
            <a:endParaRPr lang="en-US" dirty="0"/>
          </a:p>
        </p:txBody>
      </p:sp>
    </p:spTree>
    <p:extLst>
      <p:ext uri="{BB962C8B-B14F-4D97-AF65-F5344CB8AC3E}">
        <p14:creationId xmlns:p14="http://schemas.microsoft.com/office/powerpoint/2010/main" val="418930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5D018-D56F-4DF5-B2C6-F96E21273A7B}"/>
              </a:ext>
            </a:extLst>
          </p:cNvPr>
          <p:cNvSpPr>
            <a:spLocks noGrp="1"/>
          </p:cNvSpPr>
          <p:nvPr>
            <p:ph type="title"/>
          </p:nvPr>
        </p:nvSpPr>
        <p:spPr/>
        <p:txBody>
          <a:bodyPr/>
          <a:lstStyle/>
          <a:p>
            <a:r>
              <a:rPr lang="en-US" dirty="0"/>
              <a:t>What you’re probably used to:</a:t>
            </a:r>
          </a:p>
        </p:txBody>
      </p:sp>
      <p:sp>
        <p:nvSpPr>
          <p:cNvPr id="3" name="Content Placeholder 2">
            <a:extLst>
              <a:ext uri="{FF2B5EF4-FFF2-40B4-BE49-F238E27FC236}">
                <a16:creationId xmlns:a16="http://schemas.microsoft.com/office/drawing/2014/main" id="{301E6504-566B-4817-A237-9071B02FCFC1}"/>
              </a:ext>
            </a:extLst>
          </p:cNvPr>
          <p:cNvSpPr>
            <a:spLocks noGrp="1"/>
          </p:cNvSpPr>
          <p:nvPr>
            <p:ph idx="1"/>
          </p:nvPr>
        </p:nvSpPr>
        <p:spPr>
          <a:xfrm>
            <a:off x="628650" y="1436798"/>
            <a:ext cx="7886700" cy="683113"/>
          </a:xfrm>
        </p:spPr>
        <p:txBody>
          <a:bodyPr>
            <a:normAutofit fontScale="92500" lnSpcReduction="10000"/>
          </a:bodyPr>
          <a:lstStyle/>
          <a:p>
            <a:pPr marL="0" indent="0" algn="ctr">
              <a:buNone/>
            </a:pPr>
            <a:r>
              <a:rPr lang="en-US" sz="4800" dirty="0"/>
              <a:t>Outside Class</a:t>
            </a:r>
          </a:p>
        </p:txBody>
      </p:sp>
      <p:sp>
        <p:nvSpPr>
          <p:cNvPr id="5" name="TextBox 4">
            <a:extLst>
              <a:ext uri="{FF2B5EF4-FFF2-40B4-BE49-F238E27FC236}">
                <a16:creationId xmlns:a16="http://schemas.microsoft.com/office/drawing/2014/main" id="{2511E254-D895-45BA-8428-86AC7E9E9DD6}"/>
              </a:ext>
            </a:extLst>
          </p:cNvPr>
          <p:cNvSpPr txBox="1"/>
          <p:nvPr/>
        </p:nvSpPr>
        <p:spPr>
          <a:xfrm>
            <a:off x="989623" y="4994031"/>
            <a:ext cx="3548456" cy="1446550"/>
          </a:xfrm>
          <a:prstGeom prst="rect">
            <a:avLst/>
          </a:prstGeom>
          <a:noFill/>
        </p:spPr>
        <p:txBody>
          <a:bodyPr wrap="square" rtlCol="0">
            <a:spAutoFit/>
          </a:bodyPr>
          <a:lstStyle/>
          <a:p>
            <a:pPr algn="ctr"/>
            <a:r>
              <a:rPr lang="en-US" sz="4400" dirty="0"/>
              <a:t>Homework &amp; Projects</a:t>
            </a:r>
            <a:endParaRPr lang="en-US" dirty="0"/>
          </a:p>
        </p:txBody>
      </p:sp>
      <p:pic>
        <p:nvPicPr>
          <p:cNvPr id="9" name="Picture 8">
            <a:extLst>
              <a:ext uri="{FF2B5EF4-FFF2-40B4-BE49-F238E27FC236}">
                <a16:creationId xmlns:a16="http://schemas.microsoft.com/office/drawing/2014/main" id="{6BA370EB-356B-46AC-8BBE-69219E044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622" y="2508738"/>
            <a:ext cx="3548455" cy="2359492"/>
          </a:xfrm>
          <a:prstGeom prst="rect">
            <a:avLst/>
          </a:prstGeom>
        </p:spPr>
      </p:pic>
      <p:pic>
        <p:nvPicPr>
          <p:cNvPr id="11" name="Picture 10">
            <a:extLst>
              <a:ext uri="{FF2B5EF4-FFF2-40B4-BE49-F238E27FC236}">
                <a16:creationId xmlns:a16="http://schemas.microsoft.com/office/drawing/2014/main" id="{BE2E4102-732F-461F-B008-0E1B19F2F521}"/>
              </a:ext>
            </a:extLst>
          </p:cNvPr>
          <p:cNvPicPr>
            <a:picLocks noChangeAspect="1"/>
          </p:cNvPicPr>
          <p:nvPr/>
        </p:nvPicPr>
        <p:blipFill rotWithShape="1">
          <a:blip r:embed="rId3">
            <a:extLst>
              <a:ext uri="{28A0092B-C50C-407E-A947-70E740481C1C}">
                <a14:useLocalDpi xmlns:a14="http://schemas.microsoft.com/office/drawing/2010/main" val="0"/>
              </a:ext>
            </a:extLst>
          </a:blip>
          <a:srcRect l="21421"/>
          <a:stretch/>
        </p:blipFill>
        <p:spPr>
          <a:xfrm>
            <a:off x="5022360" y="2508738"/>
            <a:ext cx="3548455" cy="2359492"/>
          </a:xfrm>
          <a:prstGeom prst="rect">
            <a:avLst/>
          </a:prstGeom>
        </p:spPr>
      </p:pic>
      <p:sp>
        <p:nvSpPr>
          <p:cNvPr id="12" name="TextBox 11">
            <a:extLst>
              <a:ext uri="{FF2B5EF4-FFF2-40B4-BE49-F238E27FC236}">
                <a16:creationId xmlns:a16="http://schemas.microsoft.com/office/drawing/2014/main" id="{E70333A9-03D2-47F6-B2CE-3ED8F47F1B37}"/>
              </a:ext>
            </a:extLst>
          </p:cNvPr>
          <p:cNvSpPr txBox="1"/>
          <p:nvPr/>
        </p:nvSpPr>
        <p:spPr>
          <a:xfrm>
            <a:off x="5412642" y="4994030"/>
            <a:ext cx="2556879" cy="1446550"/>
          </a:xfrm>
          <a:prstGeom prst="rect">
            <a:avLst/>
          </a:prstGeom>
          <a:noFill/>
        </p:spPr>
        <p:txBody>
          <a:bodyPr wrap="square" rtlCol="0">
            <a:spAutoFit/>
          </a:bodyPr>
          <a:lstStyle/>
          <a:p>
            <a:pPr algn="ctr"/>
            <a:r>
              <a:rPr lang="en-US" sz="4400" dirty="0"/>
              <a:t>Studying for Test</a:t>
            </a:r>
            <a:endParaRPr lang="en-US" dirty="0"/>
          </a:p>
        </p:txBody>
      </p:sp>
      <p:pic>
        <p:nvPicPr>
          <p:cNvPr id="14" name="Picture 13">
            <a:extLst>
              <a:ext uri="{FF2B5EF4-FFF2-40B4-BE49-F238E27FC236}">
                <a16:creationId xmlns:a16="http://schemas.microsoft.com/office/drawing/2014/main" id="{92166175-CCAB-4177-B541-39A958ED9B26}"/>
              </a:ext>
            </a:extLst>
          </p:cNvPr>
          <p:cNvPicPr>
            <a:picLocks noChangeAspect="1"/>
          </p:cNvPicPr>
          <p:nvPr/>
        </p:nvPicPr>
        <p:blipFill rotWithShape="1">
          <a:blip r:embed="rId4">
            <a:extLst>
              <a:ext uri="{28A0092B-C50C-407E-A947-70E740481C1C}">
                <a14:useLocalDpi xmlns:a14="http://schemas.microsoft.com/office/drawing/2010/main" val="0"/>
              </a:ext>
            </a:extLst>
          </a:blip>
          <a:srcRect r="21421"/>
          <a:stretch/>
        </p:blipFill>
        <p:spPr>
          <a:xfrm>
            <a:off x="989621" y="2508738"/>
            <a:ext cx="3548455" cy="2359492"/>
          </a:xfrm>
          <a:prstGeom prst="rect">
            <a:avLst/>
          </a:prstGeom>
        </p:spPr>
      </p:pic>
      <p:pic>
        <p:nvPicPr>
          <p:cNvPr id="16" name="Picture 15">
            <a:extLst>
              <a:ext uri="{FF2B5EF4-FFF2-40B4-BE49-F238E27FC236}">
                <a16:creationId xmlns:a16="http://schemas.microsoft.com/office/drawing/2014/main" id="{68C6F1E6-F937-403B-BF85-BE642F49A989}"/>
              </a:ext>
            </a:extLst>
          </p:cNvPr>
          <p:cNvPicPr>
            <a:picLocks noChangeAspect="1"/>
          </p:cNvPicPr>
          <p:nvPr/>
        </p:nvPicPr>
        <p:blipFill rotWithShape="1">
          <a:blip r:embed="rId5">
            <a:extLst>
              <a:ext uri="{28A0092B-C50C-407E-A947-70E740481C1C}">
                <a14:useLocalDpi xmlns:a14="http://schemas.microsoft.com/office/drawing/2010/main" val="0"/>
              </a:ext>
            </a:extLst>
          </a:blip>
          <a:srcRect b="6897"/>
          <a:stretch/>
        </p:blipFill>
        <p:spPr>
          <a:xfrm>
            <a:off x="5022359" y="2508738"/>
            <a:ext cx="3548456" cy="2359492"/>
          </a:xfrm>
          <a:prstGeom prst="rect">
            <a:avLst/>
          </a:prstGeom>
        </p:spPr>
      </p:pic>
    </p:spTree>
    <p:extLst>
      <p:ext uri="{BB962C8B-B14F-4D97-AF65-F5344CB8AC3E}">
        <p14:creationId xmlns:p14="http://schemas.microsoft.com/office/powerpoint/2010/main" val="2189752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8221-0C64-4E7B-AD48-BF1FD7BC8838}"/>
              </a:ext>
            </a:extLst>
          </p:cNvPr>
          <p:cNvSpPr>
            <a:spLocks noGrp="1"/>
          </p:cNvSpPr>
          <p:nvPr>
            <p:ph type="title"/>
          </p:nvPr>
        </p:nvSpPr>
        <p:spPr/>
        <p:txBody>
          <a:bodyPr/>
          <a:lstStyle/>
          <a:p>
            <a:pPr algn="ctr"/>
            <a:r>
              <a:rPr lang="en-US" dirty="0"/>
              <a:t>I prefer a more hands-on way of teaching.</a:t>
            </a:r>
          </a:p>
        </p:txBody>
      </p:sp>
      <p:pic>
        <p:nvPicPr>
          <p:cNvPr id="5" name="Picture 4">
            <a:extLst>
              <a:ext uri="{FF2B5EF4-FFF2-40B4-BE49-F238E27FC236}">
                <a16:creationId xmlns:a16="http://schemas.microsoft.com/office/drawing/2014/main" id="{DDCC4C9F-C846-4327-B4BF-A441C30A5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969" y="1889985"/>
            <a:ext cx="6940062" cy="4624901"/>
          </a:xfrm>
          <a:prstGeom prst="rect">
            <a:avLst/>
          </a:prstGeom>
        </p:spPr>
      </p:pic>
    </p:spTree>
    <p:extLst>
      <p:ext uri="{BB962C8B-B14F-4D97-AF65-F5344CB8AC3E}">
        <p14:creationId xmlns:p14="http://schemas.microsoft.com/office/powerpoint/2010/main" val="2865938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5D018-D56F-4DF5-B2C6-F96E21273A7B}"/>
              </a:ext>
            </a:extLst>
          </p:cNvPr>
          <p:cNvSpPr>
            <a:spLocks noGrp="1"/>
          </p:cNvSpPr>
          <p:nvPr>
            <p:ph type="title"/>
          </p:nvPr>
        </p:nvSpPr>
        <p:spPr/>
        <p:txBody>
          <a:bodyPr/>
          <a:lstStyle/>
          <a:p>
            <a:r>
              <a:rPr lang="en-US" dirty="0"/>
              <a:t>During a lab-based course:</a:t>
            </a:r>
          </a:p>
        </p:txBody>
      </p:sp>
      <p:sp>
        <p:nvSpPr>
          <p:cNvPr id="3" name="Content Placeholder 2">
            <a:extLst>
              <a:ext uri="{FF2B5EF4-FFF2-40B4-BE49-F238E27FC236}">
                <a16:creationId xmlns:a16="http://schemas.microsoft.com/office/drawing/2014/main" id="{301E6504-566B-4817-A237-9071B02FCFC1}"/>
              </a:ext>
            </a:extLst>
          </p:cNvPr>
          <p:cNvSpPr>
            <a:spLocks noGrp="1"/>
          </p:cNvSpPr>
          <p:nvPr>
            <p:ph idx="1"/>
          </p:nvPr>
        </p:nvSpPr>
        <p:spPr>
          <a:xfrm>
            <a:off x="628650" y="1436798"/>
            <a:ext cx="7886700" cy="683113"/>
          </a:xfrm>
        </p:spPr>
        <p:txBody>
          <a:bodyPr>
            <a:normAutofit lnSpcReduction="10000"/>
          </a:bodyPr>
          <a:lstStyle/>
          <a:p>
            <a:pPr marL="0" indent="0" algn="ctr">
              <a:buNone/>
            </a:pPr>
            <a:r>
              <a:rPr lang="en-US" sz="4800" dirty="0"/>
              <a:t>In Class</a:t>
            </a:r>
          </a:p>
        </p:txBody>
      </p:sp>
      <p:sp>
        <p:nvSpPr>
          <p:cNvPr id="5" name="TextBox 4">
            <a:extLst>
              <a:ext uri="{FF2B5EF4-FFF2-40B4-BE49-F238E27FC236}">
                <a16:creationId xmlns:a16="http://schemas.microsoft.com/office/drawing/2014/main" id="{2511E254-D895-45BA-8428-86AC7E9E9DD6}"/>
              </a:ext>
            </a:extLst>
          </p:cNvPr>
          <p:cNvSpPr txBox="1"/>
          <p:nvPr/>
        </p:nvSpPr>
        <p:spPr>
          <a:xfrm>
            <a:off x="1485411" y="4994031"/>
            <a:ext cx="2556879" cy="769441"/>
          </a:xfrm>
          <a:prstGeom prst="rect">
            <a:avLst/>
          </a:prstGeom>
          <a:noFill/>
        </p:spPr>
        <p:txBody>
          <a:bodyPr wrap="square" rtlCol="0">
            <a:spAutoFit/>
          </a:bodyPr>
          <a:lstStyle/>
          <a:p>
            <a:pPr algn="ctr"/>
            <a:r>
              <a:rPr lang="en-US" sz="4400" dirty="0"/>
              <a:t>Lecture</a:t>
            </a:r>
            <a:endParaRPr lang="en-US" dirty="0"/>
          </a:p>
        </p:txBody>
      </p:sp>
      <p:pic>
        <p:nvPicPr>
          <p:cNvPr id="9" name="Picture 8">
            <a:extLst>
              <a:ext uri="{FF2B5EF4-FFF2-40B4-BE49-F238E27FC236}">
                <a16:creationId xmlns:a16="http://schemas.microsoft.com/office/drawing/2014/main" id="{6BA370EB-356B-46AC-8BBE-69219E044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622" y="2508738"/>
            <a:ext cx="3548455" cy="2359492"/>
          </a:xfrm>
          <a:prstGeom prst="rect">
            <a:avLst/>
          </a:prstGeom>
        </p:spPr>
      </p:pic>
      <p:pic>
        <p:nvPicPr>
          <p:cNvPr id="11" name="Picture 10">
            <a:extLst>
              <a:ext uri="{FF2B5EF4-FFF2-40B4-BE49-F238E27FC236}">
                <a16:creationId xmlns:a16="http://schemas.microsoft.com/office/drawing/2014/main" id="{BE2E4102-732F-461F-B008-0E1B19F2F521}"/>
              </a:ext>
            </a:extLst>
          </p:cNvPr>
          <p:cNvPicPr>
            <a:picLocks noChangeAspect="1"/>
          </p:cNvPicPr>
          <p:nvPr/>
        </p:nvPicPr>
        <p:blipFill rotWithShape="1">
          <a:blip r:embed="rId3">
            <a:extLst>
              <a:ext uri="{28A0092B-C50C-407E-A947-70E740481C1C}">
                <a14:useLocalDpi xmlns:a14="http://schemas.microsoft.com/office/drawing/2010/main" val="0"/>
              </a:ext>
            </a:extLst>
          </a:blip>
          <a:srcRect l="21421"/>
          <a:stretch/>
        </p:blipFill>
        <p:spPr>
          <a:xfrm>
            <a:off x="5022360" y="2508738"/>
            <a:ext cx="3548455" cy="2359492"/>
          </a:xfrm>
          <a:prstGeom prst="rect">
            <a:avLst/>
          </a:prstGeom>
        </p:spPr>
      </p:pic>
      <p:sp>
        <p:nvSpPr>
          <p:cNvPr id="12" name="TextBox 11">
            <a:extLst>
              <a:ext uri="{FF2B5EF4-FFF2-40B4-BE49-F238E27FC236}">
                <a16:creationId xmlns:a16="http://schemas.microsoft.com/office/drawing/2014/main" id="{E70333A9-03D2-47F6-B2CE-3ED8F47F1B37}"/>
              </a:ext>
            </a:extLst>
          </p:cNvPr>
          <p:cNvSpPr txBox="1"/>
          <p:nvPr/>
        </p:nvSpPr>
        <p:spPr>
          <a:xfrm>
            <a:off x="5412642" y="4994030"/>
            <a:ext cx="2556879" cy="769441"/>
          </a:xfrm>
          <a:prstGeom prst="rect">
            <a:avLst/>
          </a:prstGeom>
          <a:noFill/>
        </p:spPr>
        <p:txBody>
          <a:bodyPr wrap="square" rtlCol="0">
            <a:spAutoFit/>
          </a:bodyPr>
          <a:lstStyle/>
          <a:p>
            <a:pPr algn="ctr"/>
            <a:r>
              <a:rPr lang="en-US" sz="4400" dirty="0"/>
              <a:t>Labs</a:t>
            </a:r>
            <a:endParaRPr lang="en-US" dirty="0"/>
          </a:p>
        </p:txBody>
      </p:sp>
      <p:pic>
        <p:nvPicPr>
          <p:cNvPr id="6" name="Picture 5">
            <a:extLst>
              <a:ext uri="{FF2B5EF4-FFF2-40B4-BE49-F238E27FC236}">
                <a16:creationId xmlns:a16="http://schemas.microsoft.com/office/drawing/2014/main" id="{29E00D29-D9E5-4899-974D-2697D3096EA1}"/>
              </a:ext>
            </a:extLst>
          </p:cNvPr>
          <p:cNvPicPr>
            <a:picLocks noChangeAspect="1"/>
          </p:cNvPicPr>
          <p:nvPr/>
        </p:nvPicPr>
        <p:blipFill rotWithShape="1">
          <a:blip r:embed="rId4">
            <a:extLst>
              <a:ext uri="{28A0092B-C50C-407E-A947-70E740481C1C}">
                <a14:useLocalDpi xmlns:a14="http://schemas.microsoft.com/office/drawing/2010/main" val="0"/>
              </a:ext>
            </a:extLst>
          </a:blip>
          <a:srcRect r="21430"/>
          <a:stretch/>
        </p:blipFill>
        <p:spPr>
          <a:xfrm>
            <a:off x="5022360" y="2508738"/>
            <a:ext cx="3548455" cy="2359769"/>
          </a:xfrm>
          <a:prstGeom prst="rect">
            <a:avLst/>
          </a:prstGeom>
        </p:spPr>
      </p:pic>
    </p:spTree>
    <p:extLst>
      <p:ext uri="{BB962C8B-B14F-4D97-AF65-F5344CB8AC3E}">
        <p14:creationId xmlns:p14="http://schemas.microsoft.com/office/powerpoint/2010/main" val="3079294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5D018-D56F-4DF5-B2C6-F96E21273A7B}"/>
              </a:ext>
            </a:extLst>
          </p:cNvPr>
          <p:cNvSpPr>
            <a:spLocks noGrp="1"/>
          </p:cNvSpPr>
          <p:nvPr>
            <p:ph type="title"/>
          </p:nvPr>
        </p:nvSpPr>
        <p:spPr/>
        <p:txBody>
          <a:bodyPr/>
          <a:lstStyle/>
          <a:p>
            <a:r>
              <a:rPr lang="en-US" dirty="0"/>
              <a:t>During a lab-based course:</a:t>
            </a:r>
          </a:p>
        </p:txBody>
      </p:sp>
      <p:sp>
        <p:nvSpPr>
          <p:cNvPr id="3" name="Content Placeholder 2">
            <a:extLst>
              <a:ext uri="{FF2B5EF4-FFF2-40B4-BE49-F238E27FC236}">
                <a16:creationId xmlns:a16="http://schemas.microsoft.com/office/drawing/2014/main" id="{301E6504-566B-4817-A237-9071B02FCFC1}"/>
              </a:ext>
            </a:extLst>
          </p:cNvPr>
          <p:cNvSpPr>
            <a:spLocks noGrp="1"/>
          </p:cNvSpPr>
          <p:nvPr>
            <p:ph idx="1"/>
          </p:nvPr>
        </p:nvSpPr>
        <p:spPr>
          <a:xfrm>
            <a:off x="628650" y="1436798"/>
            <a:ext cx="7886700" cy="683113"/>
          </a:xfrm>
        </p:spPr>
        <p:txBody>
          <a:bodyPr>
            <a:normAutofit fontScale="92500" lnSpcReduction="10000"/>
          </a:bodyPr>
          <a:lstStyle/>
          <a:p>
            <a:pPr marL="0" indent="0" algn="ctr">
              <a:buNone/>
            </a:pPr>
            <a:r>
              <a:rPr lang="en-US" sz="4800" dirty="0"/>
              <a:t>Outside Class</a:t>
            </a:r>
          </a:p>
        </p:txBody>
      </p:sp>
      <p:sp>
        <p:nvSpPr>
          <p:cNvPr id="5" name="TextBox 4">
            <a:extLst>
              <a:ext uri="{FF2B5EF4-FFF2-40B4-BE49-F238E27FC236}">
                <a16:creationId xmlns:a16="http://schemas.microsoft.com/office/drawing/2014/main" id="{2511E254-D895-45BA-8428-86AC7E9E9DD6}"/>
              </a:ext>
            </a:extLst>
          </p:cNvPr>
          <p:cNvSpPr txBox="1"/>
          <p:nvPr/>
        </p:nvSpPr>
        <p:spPr>
          <a:xfrm>
            <a:off x="989622" y="4994031"/>
            <a:ext cx="7525727" cy="769441"/>
          </a:xfrm>
          <a:prstGeom prst="rect">
            <a:avLst/>
          </a:prstGeom>
          <a:noFill/>
        </p:spPr>
        <p:txBody>
          <a:bodyPr wrap="square" rtlCol="0">
            <a:spAutoFit/>
          </a:bodyPr>
          <a:lstStyle/>
          <a:p>
            <a:pPr algn="ctr"/>
            <a:r>
              <a:rPr lang="en-US" sz="4400" dirty="0"/>
              <a:t>Student-driven Project</a:t>
            </a:r>
            <a:endParaRPr lang="en-US" dirty="0"/>
          </a:p>
        </p:txBody>
      </p:sp>
      <p:pic>
        <p:nvPicPr>
          <p:cNvPr id="6" name="Picture 5">
            <a:extLst>
              <a:ext uri="{FF2B5EF4-FFF2-40B4-BE49-F238E27FC236}">
                <a16:creationId xmlns:a16="http://schemas.microsoft.com/office/drawing/2014/main" id="{12B984F8-BACE-48A0-A08C-330CB67B4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046" y="2295158"/>
            <a:ext cx="4829908" cy="2523628"/>
          </a:xfrm>
          <a:prstGeom prst="rect">
            <a:avLst/>
          </a:prstGeom>
        </p:spPr>
      </p:pic>
    </p:spTree>
    <p:extLst>
      <p:ext uri="{BB962C8B-B14F-4D97-AF65-F5344CB8AC3E}">
        <p14:creationId xmlns:p14="http://schemas.microsoft.com/office/powerpoint/2010/main" val="4210400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6240-865C-42B6-80FF-0928381CADA9}"/>
              </a:ext>
            </a:extLst>
          </p:cNvPr>
          <p:cNvSpPr>
            <a:spLocks noGrp="1"/>
          </p:cNvSpPr>
          <p:nvPr>
            <p:ph type="title"/>
          </p:nvPr>
        </p:nvSpPr>
        <p:spPr/>
        <p:txBody>
          <a:bodyPr/>
          <a:lstStyle/>
          <a:p>
            <a:r>
              <a:rPr lang="en-US" dirty="0"/>
              <a:t>Details</a:t>
            </a:r>
          </a:p>
        </p:txBody>
      </p:sp>
      <p:sp>
        <p:nvSpPr>
          <p:cNvPr id="3" name="Content Placeholder 2">
            <a:extLst>
              <a:ext uri="{FF2B5EF4-FFF2-40B4-BE49-F238E27FC236}">
                <a16:creationId xmlns:a16="http://schemas.microsoft.com/office/drawing/2014/main" id="{D8B58A24-11DA-4DFA-BA53-49A91596AD12}"/>
              </a:ext>
            </a:extLst>
          </p:cNvPr>
          <p:cNvSpPr>
            <a:spLocks noGrp="1"/>
          </p:cNvSpPr>
          <p:nvPr>
            <p:ph idx="1"/>
          </p:nvPr>
        </p:nvSpPr>
        <p:spPr/>
        <p:txBody>
          <a:bodyPr/>
          <a:lstStyle/>
          <a:p>
            <a:r>
              <a:rPr lang="en-US" dirty="0"/>
              <a:t>What is a lab day?</a:t>
            </a:r>
          </a:p>
          <a:p>
            <a:r>
              <a:rPr lang="en-US" dirty="0"/>
              <a:t>What is a student-driven project?</a:t>
            </a:r>
          </a:p>
        </p:txBody>
      </p:sp>
    </p:spTree>
    <p:extLst>
      <p:ext uri="{BB962C8B-B14F-4D97-AF65-F5344CB8AC3E}">
        <p14:creationId xmlns:p14="http://schemas.microsoft.com/office/powerpoint/2010/main" val="1163471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2115-AB04-478F-8207-86020C0D9A43}"/>
              </a:ext>
            </a:extLst>
          </p:cNvPr>
          <p:cNvSpPr>
            <a:spLocks noGrp="1"/>
          </p:cNvSpPr>
          <p:nvPr>
            <p:ph type="title"/>
          </p:nvPr>
        </p:nvSpPr>
        <p:spPr/>
        <p:txBody>
          <a:bodyPr/>
          <a:lstStyle/>
          <a:p>
            <a:r>
              <a:rPr lang="en-US" dirty="0"/>
              <a:t>Lab Day</a:t>
            </a:r>
          </a:p>
        </p:txBody>
      </p:sp>
      <p:sp>
        <p:nvSpPr>
          <p:cNvPr id="3" name="Content Placeholder 2">
            <a:extLst>
              <a:ext uri="{FF2B5EF4-FFF2-40B4-BE49-F238E27FC236}">
                <a16:creationId xmlns:a16="http://schemas.microsoft.com/office/drawing/2014/main" id="{BBE2D38C-BAAB-457E-8848-CBF9ED28DF0F}"/>
              </a:ext>
            </a:extLst>
          </p:cNvPr>
          <p:cNvSpPr>
            <a:spLocks noGrp="1"/>
          </p:cNvSpPr>
          <p:nvPr>
            <p:ph idx="1"/>
          </p:nvPr>
        </p:nvSpPr>
        <p:spPr>
          <a:xfrm>
            <a:off x="628650" y="1825625"/>
            <a:ext cx="3943350" cy="4351338"/>
          </a:xfrm>
        </p:spPr>
        <p:txBody>
          <a:bodyPr/>
          <a:lstStyle/>
          <a:p>
            <a:r>
              <a:rPr lang="en-US" dirty="0"/>
              <a:t>Be ready to work on the classroom computers</a:t>
            </a:r>
          </a:p>
          <a:p>
            <a:r>
              <a:rPr lang="en-US" dirty="0"/>
              <a:t>Work on your project</a:t>
            </a:r>
          </a:p>
          <a:p>
            <a:r>
              <a:rPr lang="en-US" dirty="0"/>
              <a:t>Help classmates with questions</a:t>
            </a:r>
          </a:p>
          <a:p>
            <a:r>
              <a:rPr lang="en-US" dirty="0"/>
              <a:t>Ask classmates your questions</a:t>
            </a:r>
          </a:p>
        </p:txBody>
      </p:sp>
      <p:pic>
        <p:nvPicPr>
          <p:cNvPr id="4" name="Picture 3">
            <a:extLst>
              <a:ext uri="{FF2B5EF4-FFF2-40B4-BE49-F238E27FC236}">
                <a16:creationId xmlns:a16="http://schemas.microsoft.com/office/drawing/2014/main" id="{E878A492-23F1-4340-8900-83D603484176}"/>
              </a:ext>
            </a:extLst>
          </p:cNvPr>
          <p:cNvPicPr>
            <a:picLocks noChangeAspect="1"/>
          </p:cNvPicPr>
          <p:nvPr/>
        </p:nvPicPr>
        <p:blipFill rotWithShape="1">
          <a:blip r:embed="rId2">
            <a:extLst>
              <a:ext uri="{28A0092B-C50C-407E-A947-70E740481C1C}">
                <a14:useLocalDpi xmlns:a14="http://schemas.microsoft.com/office/drawing/2010/main" val="0"/>
              </a:ext>
            </a:extLst>
          </a:blip>
          <a:srcRect r="21430"/>
          <a:stretch/>
        </p:blipFill>
        <p:spPr>
          <a:xfrm>
            <a:off x="4966895" y="645740"/>
            <a:ext cx="3548455" cy="2359769"/>
          </a:xfrm>
          <a:prstGeom prst="rect">
            <a:avLst/>
          </a:prstGeom>
        </p:spPr>
      </p:pic>
      <p:sp>
        <p:nvSpPr>
          <p:cNvPr id="5" name="Content Placeholder 2">
            <a:extLst>
              <a:ext uri="{FF2B5EF4-FFF2-40B4-BE49-F238E27FC236}">
                <a16:creationId xmlns:a16="http://schemas.microsoft.com/office/drawing/2014/main" id="{1036ACEB-9D84-4215-BC81-315AFF394C88}"/>
              </a:ext>
            </a:extLst>
          </p:cNvPr>
          <p:cNvSpPr txBox="1">
            <a:spLocks/>
          </p:cNvSpPr>
          <p:nvPr/>
        </p:nvSpPr>
        <p:spPr>
          <a:xfrm>
            <a:off x="4769447" y="3369163"/>
            <a:ext cx="39433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At least every other lab I’ll set down with you individually to:</a:t>
            </a:r>
          </a:p>
          <a:p>
            <a:pPr lvl="1"/>
            <a:r>
              <a:rPr lang="en-US" dirty="0"/>
              <a:t>See how you are doing</a:t>
            </a:r>
          </a:p>
          <a:p>
            <a:pPr lvl="1"/>
            <a:r>
              <a:rPr lang="en-US" dirty="0"/>
              <a:t>Answer questions</a:t>
            </a:r>
          </a:p>
          <a:p>
            <a:pPr lvl="1"/>
            <a:r>
              <a:rPr lang="en-US" dirty="0"/>
              <a:t>Make suggestions</a:t>
            </a:r>
          </a:p>
          <a:p>
            <a:pPr lvl="1"/>
            <a:r>
              <a:rPr lang="en-US" dirty="0"/>
              <a:t>Give you a grade for that day. </a:t>
            </a:r>
          </a:p>
        </p:txBody>
      </p:sp>
    </p:spTree>
    <p:extLst>
      <p:ext uri="{BB962C8B-B14F-4D97-AF65-F5344CB8AC3E}">
        <p14:creationId xmlns:p14="http://schemas.microsoft.com/office/powerpoint/2010/main" val="3502408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89D8-D54E-4A5F-88EC-2517AD4D713A}"/>
              </a:ext>
            </a:extLst>
          </p:cNvPr>
          <p:cNvSpPr>
            <a:spLocks noGrp="1"/>
          </p:cNvSpPr>
          <p:nvPr>
            <p:ph type="title"/>
          </p:nvPr>
        </p:nvSpPr>
        <p:spPr>
          <a:xfrm>
            <a:off x="628650" y="365126"/>
            <a:ext cx="3919904" cy="1325563"/>
          </a:xfrm>
        </p:spPr>
        <p:txBody>
          <a:bodyPr/>
          <a:lstStyle/>
          <a:p>
            <a:r>
              <a:rPr lang="en-US" dirty="0"/>
              <a:t>Student-driven Project</a:t>
            </a:r>
          </a:p>
        </p:txBody>
      </p:sp>
      <p:sp>
        <p:nvSpPr>
          <p:cNvPr id="3" name="Content Placeholder 2">
            <a:extLst>
              <a:ext uri="{FF2B5EF4-FFF2-40B4-BE49-F238E27FC236}">
                <a16:creationId xmlns:a16="http://schemas.microsoft.com/office/drawing/2014/main" id="{F226CCE8-C4AE-4736-A148-28E006001A98}"/>
              </a:ext>
            </a:extLst>
          </p:cNvPr>
          <p:cNvSpPr>
            <a:spLocks noGrp="1"/>
          </p:cNvSpPr>
          <p:nvPr>
            <p:ph idx="1"/>
          </p:nvPr>
        </p:nvSpPr>
        <p:spPr>
          <a:xfrm>
            <a:off x="628650" y="1825625"/>
            <a:ext cx="3919904" cy="4351338"/>
          </a:xfrm>
        </p:spPr>
        <p:txBody>
          <a:bodyPr/>
          <a:lstStyle/>
          <a:p>
            <a:r>
              <a:rPr lang="en-US" dirty="0"/>
              <a:t>You choose something directly related to the course as a project.</a:t>
            </a:r>
          </a:p>
          <a:p>
            <a:r>
              <a:rPr lang="en-US" dirty="0"/>
              <a:t>You spend hours and hours on it every week.</a:t>
            </a:r>
          </a:p>
          <a:p>
            <a:r>
              <a:rPr lang="en-US" dirty="0"/>
              <a:t>Be ready to show me your progress</a:t>
            </a:r>
          </a:p>
          <a:p>
            <a:r>
              <a:rPr lang="en-US" dirty="0"/>
              <a:t>Have a 2 minute presentation for the final day.</a:t>
            </a:r>
          </a:p>
        </p:txBody>
      </p:sp>
      <p:pic>
        <p:nvPicPr>
          <p:cNvPr id="4" name="Picture 3">
            <a:extLst>
              <a:ext uri="{FF2B5EF4-FFF2-40B4-BE49-F238E27FC236}">
                <a16:creationId xmlns:a16="http://schemas.microsoft.com/office/drawing/2014/main" id="{EF56C46D-B1AA-4818-B074-6A5E4E1AE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347" y="365126"/>
            <a:ext cx="3609004" cy="1885705"/>
          </a:xfrm>
          <a:prstGeom prst="rect">
            <a:avLst/>
          </a:prstGeom>
        </p:spPr>
      </p:pic>
    </p:spTree>
    <p:extLst>
      <p:ext uri="{BB962C8B-B14F-4D97-AF65-F5344CB8AC3E}">
        <p14:creationId xmlns:p14="http://schemas.microsoft.com/office/powerpoint/2010/main" val="24236968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527</Words>
  <Application>Microsoft Office PowerPoint</Application>
  <PresentationFormat>On-screen Show (4:3)</PresentationFormat>
  <Paragraphs>57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 Lab-based Course</vt:lpstr>
      <vt:lpstr>What you’re probably used to:</vt:lpstr>
      <vt:lpstr>What you’re probably used to:</vt:lpstr>
      <vt:lpstr>I prefer a more hands-on way of teaching.</vt:lpstr>
      <vt:lpstr>During a lab-based course:</vt:lpstr>
      <vt:lpstr>During a lab-based course:</vt:lpstr>
      <vt:lpstr>Details</vt:lpstr>
      <vt:lpstr>Lab Day</vt:lpstr>
      <vt:lpstr>Student-driven Project</vt:lpstr>
      <vt:lpstr>Example: One Project</vt:lpstr>
      <vt:lpstr>Example: Multiple Projects</vt:lpstr>
      <vt:lpstr>Bad Example</vt:lpstr>
      <vt:lpstr>How I grade the project</vt:lpstr>
      <vt:lpstr>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Lab-based Course</dc:title>
  <dc:creator>Brian Ricks</dc:creator>
  <cp:lastModifiedBy>Brian Ricks</cp:lastModifiedBy>
  <cp:revision>6</cp:revision>
  <dcterms:created xsi:type="dcterms:W3CDTF">2017-08-24T16:11:38Z</dcterms:created>
  <dcterms:modified xsi:type="dcterms:W3CDTF">2017-08-28T16:51:35Z</dcterms:modified>
</cp:coreProperties>
</file>