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Commissioner"/>
      <p:regular r:id="rId33"/>
      <p:bold r:id="rId34"/>
    </p:embeddedFont>
    <p:embeddedFont>
      <p:font typeface="Nanum Myeongjo"/>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98E502-0A93-4A42-9910-A1312CC9FF02}">
  <a:tblStyle styleId="{6798E502-0A93-4A42-9910-A1312CC9FF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mmissioner-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anumMyeongjo-regular.fntdata"/><Relationship Id="rId12" Type="http://schemas.openxmlformats.org/officeDocument/2006/relationships/slide" Target="slides/slide6.xml"/><Relationship Id="rId34" Type="http://schemas.openxmlformats.org/officeDocument/2006/relationships/font" Target="fonts/Commissioner-bold.fntdata"/><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NanumMyeongjo-bold.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8e1c152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8e1c152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Allison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8e1c152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38e1c152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Allison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0e99f56d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30e99f56d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a:t>
            </a:r>
            <a:r>
              <a:rPr lang="en" sz="1200">
                <a:solidFill>
                  <a:schemeClr val="dk1"/>
                </a:solidFill>
                <a:latin typeface="Open Sans"/>
                <a:ea typeface="Open Sans"/>
                <a:cs typeface="Open Sans"/>
                <a:sym typeface="Open Sans"/>
              </a:rPr>
              <a:t>few good findings of the app, these are features that needs to be stable and keep improving the experience. ()</a:t>
            </a:r>
            <a:br>
              <a:rPr lang="en" sz="1200">
                <a:solidFill>
                  <a:schemeClr val="dk1"/>
                </a:solidFill>
                <a:latin typeface="Open Sans"/>
                <a:ea typeface="Open Sans"/>
                <a:cs typeface="Open Sans"/>
                <a:sym typeface="Open Sans"/>
              </a:rPr>
            </a:br>
            <a:br>
              <a:rPr lang="en" sz="1200">
                <a:solidFill>
                  <a:schemeClr val="dk1"/>
                </a:solidFill>
                <a:latin typeface="Open Sans"/>
                <a:ea typeface="Open Sans"/>
                <a:cs typeface="Open Sans"/>
                <a:sym typeface="Open Sans"/>
              </a:rPr>
            </a:br>
            <a:r>
              <a:rPr lang="en" sz="1200">
                <a:solidFill>
                  <a:schemeClr val="dk1"/>
                </a:solidFill>
                <a:latin typeface="Open Sans"/>
                <a:ea typeface="Open Sans"/>
                <a:cs typeface="Open Sans"/>
                <a:sym typeface="Open Sans"/>
              </a:rPr>
              <a:t>– There is room for improvement in both the app and the overall user experience</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97b8e00a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397b8e00a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0675" lvl="0" marL="457200" rtl="0" algn="l">
              <a:lnSpc>
                <a:spcPct val="115000"/>
              </a:lnSpc>
              <a:spcBef>
                <a:spcPts val="1200"/>
              </a:spcBef>
              <a:spcAft>
                <a:spcPts val="0"/>
              </a:spcAft>
              <a:buClr>
                <a:schemeClr val="dk1"/>
              </a:buClr>
              <a:buSzPts val="1450"/>
              <a:buFont typeface="Open Sans"/>
              <a:buChar char="●"/>
            </a:pPr>
            <a:r>
              <a:rPr lang="en" sz="1450">
                <a:solidFill>
                  <a:schemeClr val="dk1"/>
                </a:solidFill>
                <a:latin typeface="Open Sans"/>
                <a:ea typeface="Open Sans"/>
                <a:cs typeface="Open Sans"/>
                <a:sym typeface="Open Sans"/>
              </a:rPr>
              <a:t>Verifying if the route is correct or not.</a:t>
            </a:r>
            <a:endParaRPr sz="1400">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The search bar is confusing because it is not clear whether to input the starting point or the destination “ search bar on the app to be unclear whether they are searching starting point or their destination.it was difficult could not differentiate between the two options and was unsure how to input the correct information. </a:t>
            </a:r>
            <a:endParaRPr sz="1400">
              <a:solidFill>
                <a:schemeClr val="dk1"/>
              </a:solidFill>
              <a:latin typeface="Open Sans"/>
              <a:ea typeface="Open Sans"/>
              <a:cs typeface="Open Sans"/>
              <a:sym typeface="Open Sans"/>
            </a:endParaRPr>
          </a:p>
          <a:p>
            <a:pPr indent="-320675" lvl="0" marL="457200" rtl="0" algn="l">
              <a:lnSpc>
                <a:spcPct val="115000"/>
              </a:lnSpc>
              <a:spcBef>
                <a:spcPts val="0"/>
              </a:spcBef>
              <a:spcAft>
                <a:spcPts val="0"/>
              </a:spcAft>
              <a:buClr>
                <a:schemeClr val="dk1"/>
              </a:buClr>
              <a:buSzPts val="1450"/>
              <a:buFont typeface="Open Sans"/>
              <a:buChar char="●"/>
            </a:pPr>
            <a:r>
              <a:t/>
            </a:r>
            <a:endParaRPr sz="145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Char char="●"/>
            </a:pPr>
            <a:r>
              <a:t/>
            </a:r>
            <a:endParaRPr sz="1500">
              <a:solidFill>
                <a:schemeClr val="dk1"/>
              </a:solidFill>
            </a:endParaRPr>
          </a:p>
          <a:p>
            <a:pPr indent="0" lvl="0" marL="0" rtl="0" algn="l">
              <a:spcBef>
                <a:spcPts val="1200"/>
              </a:spcBef>
              <a:spcAft>
                <a:spcPts val="0"/>
              </a:spcAft>
              <a:buNone/>
            </a:pPr>
            <a:r>
              <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97b8e00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97b8e00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Open Sans"/>
              <a:buChar char="●"/>
            </a:pPr>
            <a:r>
              <a:rPr b="1" lang="en" sz="1200">
                <a:solidFill>
                  <a:schemeClr val="dk1"/>
                </a:solidFill>
              </a:rPr>
              <a:t>Was it simple to use the app : </a:t>
            </a:r>
            <a:br>
              <a:rPr b="1" lang="en" sz="1200">
                <a:solidFill>
                  <a:schemeClr val="dk1"/>
                </a:solidFill>
              </a:rPr>
            </a:br>
            <a:r>
              <a:rPr lang="en" sz="1200">
                <a:solidFill>
                  <a:schemeClr val="dk1"/>
                </a:solidFill>
              </a:rPr>
              <a:t>33%(somewhat agreed ) to be easy to use, but they may have encountered some minor difficulties and</a:t>
            </a:r>
            <a:endParaRPr sz="1200">
              <a:solidFill>
                <a:schemeClr val="dk1"/>
              </a:solidFill>
            </a:endParaRPr>
          </a:p>
          <a:p>
            <a:pPr indent="0" lvl="0" marL="457200" rtl="0" algn="l">
              <a:lnSpc>
                <a:spcPct val="115000"/>
              </a:lnSpc>
              <a:spcBef>
                <a:spcPts val="0"/>
              </a:spcBef>
              <a:spcAft>
                <a:spcPts val="0"/>
              </a:spcAft>
              <a:buNone/>
            </a:pPr>
            <a:r>
              <a:rPr lang="en" sz="1200">
                <a:solidFill>
                  <a:schemeClr val="dk1"/>
                </a:solidFill>
              </a:rPr>
              <a:t>67% (Neither agree nor disagree) do not feel strongly that it was either simple or complicated to use</a:t>
            </a:r>
            <a:endParaRPr sz="1200">
              <a:solidFill>
                <a:schemeClr val="dk1"/>
              </a:solidFill>
            </a:endParaRPr>
          </a:p>
          <a:p>
            <a:pPr indent="0" lvl="0" marL="0" rtl="0" algn="l">
              <a:lnSpc>
                <a:spcPct val="115000"/>
              </a:lnSpc>
              <a:spcBef>
                <a:spcPts val="0"/>
              </a:spcBef>
              <a:spcAft>
                <a:spcPts val="0"/>
              </a:spcAft>
              <a:buNone/>
            </a:pPr>
            <a:br>
              <a:rPr b="1" lang="en" sz="1200">
                <a:solidFill>
                  <a:schemeClr val="dk1"/>
                </a:solidFill>
              </a:rPr>
            </a:br>
            <a:r>
              <a:rPr b="1" lang="en" sz="1200">
                <a:solidFill>
                  <a:schemeClr val="dk1"/>
                </a:solidFill>
              </a:rPr>
              <a:t>any issues with the Transloc app's functionality?</a:t>
            </a:r>
            <a:br>
              <a:rPr lang="en" sz="1200">
                <a:solidFill>
                  <a:schemeClr val="dk1"/>
                </a:solidFill>
              </a:rPr>
            </a:br>
            <a:r>
              <a:rPr lang="en" sz="1150">
                <a:solidFill>
                  <a:schemeClr val="dk1"/>
                </a:solidFill>
              </a:rPr>
              <a:t>67% possibility they did not encounter any issues, depeding on other factors </a:t>
            </a:r>
            <a:br>
              <a:rPr lang="en" sz="1150">
                <a:solidFill>
                  <a:schemeClr val="dk1"/>
                </a:solidFill>
              </a:rPr>
            </a:br>
            <a:r>
              <a:rPr lang="en" sz="1150">
                <a:solidFill>
                  <a:schemeClr val="dk1"/>
                </a:solidFill>
              </a:rPr>
              <a:t>33% </a:t>
            </a:r>
            <a:r>
              <a:rPr lang="en" sz="1000">
                <a:solidFill>
                  <a:schemeClr val="dk1"/>
                </a:solidFill>
              </a:rPr>
              <a:t>tells that the issues were significant and had a noticeable impact on their experience using the app.</a:t>
            </a:r>
            <a:br>
              <a:rPr lang="en" sz="1000">
                <a:solidFill>
                  <a:schemeClr val="dk1"/>
                </a:solidFill>
              </a:rPr>
            </a:br>
            <a:br>
              <a:rPr lang="en" sz="1000">
                <a:solidFill>
                  <a:schemeClr val="dk1"/>
                </a:solidFill>
              </a:rPr>
            </a:br>
            <a:r>
              <a:rPr b="1" lang="en" sz="1300">
                <a:solidFill>
                  <a:schemeClr val="dk1"/>
                </a:solidFill>
              </a:rPr>
              <a:t>Will you keep using the Transloc app in the future?</a:t>
            </a:r>
            <a:br>
              <a:rPr b="1" lang="en" sz="1300">
                <a:solidFill>
                  <a:schemeClr val="dk1"/>
                </a:solidFill>
              </a:rPr>
            </a:br>
            <a:r>
              <a:rPr lang="en" sz="1000">
                <a:solidFill>
                  <a:schemeClr val="dk1"/>
                </a:solidFill>
              </a:rPr>
              <a:t>33% (Probably not) - encountered issues that have led them to doubt the app's usefulness or reliability .</a:t>
            </a:r>
            <a:br>
              <a:rPr lang="en" sz="1000">
                <a:solidFill>
                  <a:schemeClr val="dk1"/>
                </a:solidFill>
              </a:rPr>
            </a:br>
            <a:r>
              <a:rPr lang="en" sz="1000">
                <a:solidFill>
                  <a:schemeClr val="dk1"/>
                </a:solidFill>
              </a:rPr>
              <a:t>33% (Might or might not) — had mixed experiences with the app or have not fully decided whether it meets their needs .</a:t>
            </a:r>
            <a:br>
              <a:rPr lang="en" sz="1000">
                <a:solidFill>
                  <a:schemeClr val="dk1"/>
                </a:solidFill>
              </a:rPr>
            </a:br>
            <a:r>
              <a:rPr lang="en" sz="1000">
                <a:solidFill>
                  <a:schemeClr val="dk1"/>
                </a:solidFill>
              </a:rPr>
              <a:t>only 33% (</a:t>
            </a:r>
            <a:r>
              <a:rPr lang="en" sz="1050">
                <a:solidFill>
                  <a:schemeClr val="dk1"/>
                </a:solidFill>
              </a:rPr>
              <a:t>Probably yes</a:t>
            </a:r>
            <a:r>
              <a:rPr lang="en" sz="1000">
                <a:solidFill>
                  <a:schemeClr val="dk1"/>
                </a:solidFill>
              </a:rPr>
              <a:t>) — They have had a positive experience with the app or find it useful and reliable.</a:t>
            </a:r>
            <a:br>
              <a:rPr lang="en" sz="1000">
                <a:solidFill>
                  <a:schemeClr val="dk1"/>
                </a:solidFill>
              </a:rPr>
            </a:br>
            <a:endParaRPr sz="1000">
              <a:solidFill>
                <a:schemeClr val="dk1"/>
              </a:solidFill>
            </a:endParaRPr>
          </a:p>
          <a:p>
            <a:pPr indent="0" lvl="0" marL="0" rtl="0" algn="l">
              <a:lnSpc>
                <a:spcPct val="115000"/>
              </a:lnSpc>
              <a:spcBef>
                <a:spcPts val="0"/>
              </a:spcBef>
              <a:spcAft>
                <a:spcPts val="0"/>
              </a:spcAft>
              <a:buNone/>
            </a:pPr>
            <a:r>
              <a:rPr b="1" lang="en" sz="1350">
                <a:solidFill>
                  <a:schemeClr val="dk1"/>
                </a:solidFill>
              </a:rPr>
              <a:t>Experience any unforeseen changes or delays while you were traveling?</a:t>
            </a:r>
            <a:endParaRPr b="1" sz="1350">
              <a:solidFill>
                <a:schemeClr val="dk1"/>
              </a:solidFill>
            </a:endParaRPr>
          </a:p>
          <a:p>
            <a:pPr indent="0" lvl="0" marL="0" rtl="0" algn="l">
              <a:lnSpc>
                <a:spcPct val="115000"/>
              </a:lnSpc>
              <a:spcBef>
                <a:spcPts val="0"/>
              </a:spcBef>
              <a:spcAft>
                <a:spcPts val="0"/>
              </a:spcAft>
              <a:buNone/>
            </a:pPr>
            <a:r>
              <a:rPr lang="en" sz="1000">
                <a:solidFill>
                  <a:schemeClr val="dk1"/>
                </a:solidFill>
              </a:rPr>
              <a:t>only 33% (</a:t>
            </a:r>
            <a:r>
              <a:rPr lang="en" sz="1050">
                <a:solidFill>
                  <a:schemeClr val="dk1"/>
                </a:solidFill>
              </a:rPr>
              <a:t>Probably yes</a:t>
            </a:r>
            <a:r>
              <a:rPr lang="en" sz="1000">
                <a:solidFill>
                  <a:schemeClr val="dk1"/>
                </a:solidFill>
              </a:rPr>
              <a:t>) — most likely encountered some unexpected changes or delays during their trip</a:t>
            </a:r>
            <a:br>
              <a:rPr lang="en" sz="1000">
                <a:solidFill>
                  <a:schemeClr val="dk1"/>
                </a:solidFill>
              </a:rPr>
            </a:br>
            <a:r>
              <a:rPr lang="en" sz="1000">
                <a:solidFill>
                  <a:schemeClr val="dk1"/>
                </a:solidFill>
              </a:rPr>
              <a:t>67% (Definitely yes) : users  encountered unexpected changes or delays during their trip without any doubt</a:t>
            </a:r>
            <a:endParaRPr sz="1000">
              <a:solidFill>
                <a:schemeClr val="dk1"/>
              </a:solidFill>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457200" rtl="0" algn="l">
              <a:lnSpc>
                <a:spcPct val="115000"/>
              </a:lnSpc>
              <a:spcBef>
                <a:spcPts val="0"/>
              </a:spcBef>
              <a:spcAft>
                <a:spcPts val="0"/>
              </a:spcAft>
              <a:buNone/>
            </a:pPr>
            <a:br>
              <a:rPr lang="en" sz="1200">
                <a:solidFill>
                  <a:schemeClr val="dk1"/>
                </a:solidFill>
              </a:rPr>
            </a:br>
            <a:endParaRPr sz="1000">
              <a:solidFill>
                <a:schemeClr val="dk1"/>
              </a:solidFill>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30e99f56d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30e99f56d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Irena</a:t>
            </a:r>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Explain the results of your analysis, prioritizing the findings as appropriate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May organize this section by task, metric, or analysis type (depending on your</a:t>
            </a:r>
            <a:br>
              <a:rPr lang="en" sz="1200">
                <a:solidFill>
                  <a:schemeClr val="dk1"/>
                </a:solidFill>
              </a:rPr>
            </a:br>
            <a:r>
              <a:rPr lang="en" sz="1200">
                <a:solidFill>
                  <a:schemeClr val="dk1"/>
                </a:solidFill>
              </a:rPr>
              <a:t>goals)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May include comparisons across tasks (depending on your goals)</a:t>
            </a:r>
            <a:endParaRPr sz="1200">
              <a:solidFill>
                <a:schemeClr val="dk1"/>
              </a:solidFill>
            </a:endParaRPr>
          </a:p>
          <a:p>
            <a:pPr indent="0" lvl="0" marL="0" rtl="0" algn="l">
              <a:lnSpc>
                <a:spcPct val="115000"/>
              </a:lnSpc>
              <a:spcBef>
                <a:spcPts val="1200"/>
              </a:spcBef>
              <a:spcAft>
                <a:spcPts val="0"/>
              </a:spcAft>
              <a:buNone/>
            </a:pPr>
            <a:r>
              <a:rPr lang="en" sz="2000">
                <a:solidFill>
                  <a:schemeClr val="dk1"/>
                </a:solidFill>
                <a:highlight>
                  <a:srgbClr val="FFFFFF"/>
                </a:highlight>
              </a:rPr>
              <a:t>• One-page summary of </a:t>
            </a:r>
            <a:r>
              <a:rPr lang="en" sz="2000">
                <a:solidFill>
                  <a:srgbClr val="008B00"/>
                </a:solidFill>
                <a:highlight>
                  <a:srgbClr val="FFFFFF"/>
                </a:highlight>
              </a:rPr>
              <a:t>key findings and recommendations</a:t>
            </a:r>
            <a:br>
              <a:rPr lang="en" sz="2000">
                <a:solidFill>
                  <a:srgbClr val="008B00"/>
                </a:solidFill>
                <a:highlight>
                  <a:srgbClr val="FFFFFF"/>
                </a:highlight>
              </a:rPr>
            </a:br>
            <a:r>
              <a:rPr lang="en" sz="2000">
                <a:solidFill>
                  <a:schemeClr val="dk1"/>
                </a:solidFill>
                <a:highlight>
                  <a:srgbClr val="FFFFFF"/>
                </a:highlight>
              </a:rPr>
              <a:t>• 30 second – 2 minute </a:t>
            </a:r>
            <a:r>
              <a:rPr lang="en" sz="2000">
                <a:solidFill>
                  <a:srgbClr val="008B00"/>
                </a:solidFill>
                <a:highlight>
                  <a:srgbClr val="FFFFFF"/>
                </a:highlight>
              </a:rPr>
              <a:t>hallway conversation </a:t>
            </a:r>
            <a:r>
              <a:rPr lang="en" sz="2000">
                <a:solidFill>
                  <a:schemeClr val="dk1"/>
                </a:solidFill>
                <a:highlight>
                  <a:srgbClr val="FFFFFF"/>
                </a:highlight>
              </a:rPr>
              <a:t>with a key stakeholder or an executive</a:t>
            </a:r>
            <a:endParaRPr sz="1200">
              <a:solidFill>
                <a:schemeClr val="dk1"/>
              </a:solidFill>
            </a:endParaRPr>
          </a:p>
          <a:p>
            <a:pPr indent="0" lvl="0" marL="0" rtl="0" algn="l">
              <a:lnSpc>
                <a:spcPct val="115000"/>
              </a:lnSpc>
              <a:spcBef>
                <a:spcPts val="1200"/>
              </a:spcBef>
              <a:spcAft>
                <a:spcPts val="0"/>
              </a:spcAft>
              <a:buNone/>
            </a:pPr>
            <a:r>
              <a:rPr lang="en" sz="1050">
                <a:solidFill>
                  <a:srgbClr val="555555"/>
                </a:solidFill>
                <a:highlight>
                  <a:srgbClr val="FFFFFF"/>
                </a:highlight>
              </a:rPr>
              <a:t>The results of a usability test are not merely tables of data and lists of issues. The results of a usability test comprise the discoveries made while observing real users performing realistic tasks using a product. Results document the data you collected and analyzed. Findings are inferences you and your team draw from the observations you have made along with analyzing the data.</a:t>
            </a:r>
            <a:endParaRPr sz="1050">
              <a:solidFill>
                <a:srgbClr val="555555"/>
              </a:solidFill>
              <a:highlight>
                <a:srgbClr val="FFFFFF"/>
              </a:highlight>
            </a:endParaRPr>
          </a:p>
          <a:p>
            <a:pPr indent="0" lvl="0" marL="0" rtl="0" algn="l">
              <a:lnSpc>
                <a:spcPct val="115000"/>
              </a:lnSpc>
              <a:spcBef>
                <a:spcPts val="1200"/>
              </a:spcBef>
              <a:spcAft>
                <a:spcPts val="0"/>
              </a:spcAft>
              <a:buNone/>
            </a:pPr>
            <a:r>
              <a:rPr lang="en" sz="1050">
                <a:solidFill>
                  <a:srgbClr val="555555"/>
                </a:solidFill>
                <a:highlight>
                  <a:srgbClr val="FFFFFF"/>
                </a:highlight>
              </a:rPr>
              <a:t>Findings are often expressed in headline fashion or one-sentence statements that encapsulate the essence of the usability issue. They are the centerpiece of the report. For example, ‘‘The ‘Go’ label did not suggest ‘refresh’ or ‘reload’ to participants.’’</a:t>
            </a:r>
            <a:endParaRPr sz="1050">
              <a:solidFill>
                <a:srgbClr val="555555"/>
              </a:solidFill>
              <a:highlight>
                <a:srgbClr val="FFFFFF"/>
              </a:highlight>
            </a:endParaRPr>
          </a:p>
          <a:p>
            <a:pPr indent="0" lvl="0" marL="0" rtl="0" algn="l">
              <a:lnSpc>
                <a:spcPct val="115000"/>
              </a:lnSpc>
              <a:spcBef>
                <a:spcPts val="1200"/>
              </a:spcBef>
              <a:spcAft>
                <a:spcPts val="0"/>
              </a:spcAft>
              <a:buNone/>
            </a:pPr>
            <a:r>
              <a:rPr lang="en" sz="1050">
                <a:solidFill>
                  <a:srgbClr val="555555"/>
                </a:solidFill>
                <a:highlight>
                  <a:srgbClr val="FFFFFF"/>
                </a:highlight>
              </a:rPr>
              <a:t>1. 2. 3. Write out the ﬁndings. 4. Expand the discussion of each of the ﬁndings with narrative, participant quotes, and illustrations (such as screen captures). Go back to the beginning of the results section of the report to write a section describing global ﬁndings and overall conclusions.</a:t>
            </a:r>
            <a:endParaRPr sz="1050">
              <a:solidFill>
                <a:srgbClr val="555555"/>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0e99f56d0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30e99f56d0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rgbClr val="008B00"/>
                </a:solidFill>
                <a:highlight>
                  <a:srgbClr val="FFFFFF"/>
                </a:highlight>
              </a:rPr>
              <a:t>Tell the story</a:t>
            </a:r>
            <a:endParaRPr sz="1200">
              <a:solidFill>
                <a:srgbClr val="008B00"/>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008B00"/>
                </a:solidFill>
                <a:highlight>
                  <a:srgbClr val="FFFFFF"/>
                </a:highlight>
              </a:rPr>
              <a:t>• Describe problem </a:t>
            </a:r>
            <a:r>
              <a:rPr lang="en" sz="1200">
                <a:solidFill>
                  <a:schemeClr val="dk1"/>
                </a:solidFill>
                <a:highlight>
                  <a:srgbClr val="FFFFFF"/>
                </a:highlight>
              </a:rPr>
              <a:t>in context:</a:t>
            </a:r>
            <a:br>
              <a:rPr lang="en" sz="1200">
                <a:solidFill>
                  <a:schemeClr val="dk1"/>
                </a:solidFill>
                <a:highlight>
                  <a:srgbClr val="FFFFFF"/>
                </a:highlight>
              </a:rPr>
            </a:br>
            <a:r>
              <a:rPr lang="en" sz="1200">
                <a:solidFill>
                  <a:schemeClr val="dk1"/>
                </a:solidFill>
                <a:highlight>
                  <a:srgbClr val="FFFFFF"/>
                </a:highlight>
              </a:rPr>
              <a:t>• User’s context</a:t>
            </a:r>
            <a:br>
              <a:rPr lang="en" sz="1200">
                <a:solidFill>
                  <a:schemeClr val="dk1"/>
                </a:solidFill>
                <a:highlight>
                  <a:srgbClr val="FFFFFF"/>
                </a:highlight>
              </a:rPr>
            </a:br>
            <a:r>
              <a:rPr lang="en" sz="1200">
                <a:solidFill>
                  <a:schemeClr val="dk1"/>
                </a:solidFill>
                <a:highlight>
                  <a:srgbClr val="FFFFFF"/>
                </a:highlight>
              </a:rPr>
              <a:t>• Task context</a:t>
            </a:r>
            <a:br>
              <a:rPr lang="en" sz="1200">
                <a:solidFill>
                  <a:schemeClr val="dk1"/>
                </a:solidFill>
                <a:highlight>
                  <a:srgbClr val="FFFFFF"/>
                </a:highlight>
              </a:rPr>
            </a:br>
            <a:r>
              <a:rPr lang="en" sz="1200">
                <a:solidFill>
                  <a:schemeClr val="dk1"/>
                </a:solidFill>
                <a:highlight>
                  <a:srgbClr val="FFFFFF"/>
                </a:highlight>
              </a:rPr>
              <a:t>• Screen captures and/or video clips</a:t>
            </a:r>
            <a:endParaRPr sz="12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008B00"/>
                </a:solidFill>
                <a:highlight>
                  <a:srgbClr val="FFFFFF"/>
                </a:highlight>
              </a:rPr>
              <a:t>• Identify the cause </a:t>
            </a:r>
            <a:r>
              <a:rPr lang="en" sz="1200">
                <a:solidFill>
                  <a:schemeClr val="dk1"/>
                </a:solidFill>
                <a:highlight>
                  <a:srgbClr val="FFFFFF"/>
                </a:highlight>
              </a:rPr>
              <a:t>of the problem</a:t>
            </a:r>
            <a:br>
              <a:rPr lang="en" sz="1200">
                <a:solidFill>
                  <a:schemeClr val="dk1"/>
                </a:solidFill>
                <a:highlight>
                  <a:srgbClr val="FFFFFF"/>
                </a:highlight>
              </a:rPr>
            </a:br>
            <a:r>
              <a:rPr lang="en" sz="1200">
                <a:solidFill>
                  <a:schemeClr val="dk1"/>
                </a:solidFill>
                <a:highlight>
                  <a:srgbClr val="FFFFFF"/>
                </a:highlight>
              </a:rPr>
              <a:t>• Hard to fix without identifying cause</a:t>
            </a:r>
            <a:br>
              <a:rPr lang="en" sz="1200">
                <a:solidFill>
                  <a:schemeClr val="dk1"/>
                </a:solidFill>
                <a:highlight>
                  <a:srgbClr val="FFFFFF"/>
                </a:highlight>
              </a:rPr>
            </a:br>
            <a:r>
              <a:rPr lang="en" sz="1200">
                <a:solidFill>
                  <a:schemeClr val="dk1"/>
                </a:solidFill>
                <a:highlight>
                  <a:srgbClr val="FFFFFF"/>
                </a:highlight>
              </a:rPr>
              <a:t>• Connect to guidelines and/or heuristic violations</a:t>
            </a:r>
            <a:endParaRPr sz="12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008B00"/>
                </a:solidFill>
                <a:highlight>
                  <a:srgbClr val="FFFFFF"/>
                </a:highlight>
              </a:rPr>
              <a:t>• Evaluate impact </a:t>
            </a:r>
            <a:r>
              <a:rPr lang="en" sz="1200">
                <a:solidFill>
                  <a:schemeClr val="dk1"/>
                </a:solidFill>
                <a:highlight>
                  <a:srgbClr val="FFFFFF"/>
                </a:highlight>
              </a:rPr>
              <a:t>of the problem • Severity rating</a:t>
            </a:r>
            <a:endParaRPr sz="12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008B00"/>
                </a:solidFill>
                <a:highlight>
                  <a:srgbClr val="FFFFFF"/>
                </a:highlight>
              </a:rPr>
              <a:t>• Balance positive and negative </a:t>
            </a:r>
            <a:r>
              <a:rPr lang="en" sz="1200">
                <a:solidFill>
                  <a:schemeClr val="dk1"/>
                </a:solidFill>
                <a:highlight>
                  <a:srgbClr val="FFFFFF"/>
                </a:highlight>
              </a:rPr>
              <a:t>findings (“areas of opportunity”)</a:t>
            </a:r>
            <a:endParaRPr sz="12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30e99f56d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30e99f56d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0e99f56d0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30e99f56d0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total: 2.5</a:t>
            </a:r>
            <a:endParaRPr/>
          </a:p>
          <a:p>
            <a:pPr indent="-298450" lvl="0" marL="457200" rtl="0" algn="l">
              <a:spcBef>
                <a:spcPts val="0"/>
              </a:spcBef>
              <a:spcAft>
                <a:spcPts val="0"/>
              </a:spcAft>
              <a:buSzPts val="1100"/>
              <a:buChar char="-"/>
            </a:pPr>
            <a:r>
              <a:rPr lang="en"/>
              <a:t>First task was designed to be easiest, last was designed to be most difficult</a:t>
            </a:r>
            <a:endParaRPr/>
          </a:p>
          <a:p>
            <a:pPr indent="-298450" lvl="0" marL="457200" rtl="0" algn="l">
              <a:spcBef>
                <a:spcPts val="0"/>
              </a:spcBef>
              <a:spcAft>
                <a:spcPts val="0"/>
              </a:spcAft>
              <a:buSzPts val="1100"/>
              <a:buChar char="-"/>
            </a:pPr>
            <a:r>
              <a:rPr lang="en"/>
              <a:t>First task might have learning curve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0e99f56d0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0e99f56d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0e99f56d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0e99f56d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30e99f56d0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30e99f56d0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0e99f56d0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30e99f56d0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0e99f56d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0e99f56d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Bailey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393dec97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393dec97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combination of the routes and search tabs would be ideal.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393dec97e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393dec97e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30e99f56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30e99f56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Allison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30e99f56d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30e99f56d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0e99f56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0e99f56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Bailey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0e99f56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0e99f56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Bailey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0e99f56d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0e99f56d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Vernnica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0e99f56d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0e99f56d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Tried to utilized controlled setting </a:t>
            </a:r>
            <a:endParaRPr sz="1500"/>
          </a:p>
          <a:p>
            <a:pPr indent="0" lvl="0" marL="0" rtl="0" algn="l">
              <a:spcBef>
                <a:spcPts val="0"/>
              </a:spcBef>
              <a:spcAft>
                <a:spcPts val="0"/>
              </a:spcAft>
              <a:buNone/>
            </a:pPr>
            <a:r>
              <a:rPr lang="en" sz="1500"/>
              <a:t>Done in Manning hall classroom with 1 moderator, 1 observer and 1 scribe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3 laptops </a:t>
            </a:r>
            <a:endParaRPr sz="1500"/>
          </a:p>
          <a:p>
            <a:pPr indent="0" lvl="0" marL="0" rtl="0" algn="l">
              <a:spcBef>
                <a:spcPts val="0"/>
              </a:spcBef>
              <a:spcAft>
                <a:spcPts val="0"/>
              </a:spcAft>
              <a:buNone/>
            </a:pPr>
            <a:r>
              <a:rPr lang="en" sz="1500"/>
              <a:t>For </a:t>
            </a:r>
            <a:r>
              <a:rPr lang="en" sz="1500"/>
              <a:t>observer and </a:t>
            </a:r>
            <a:r>
              <a:rPr lang="en" sz="1500"/>
              <a:t> to control screen recording</a:t>
            </a:r>
            <a:endParaRPr sz="1500"/>
          </a:p>
          <a:p>
            <a:pPr indent="0" lvl="0" marL="0" rtl="0" algn="l">
              <a:spcBef>
                <a:spcPts val="0"/>
              </a:spcBef>
              <a:spcAft>
                <a:spcPts val="0"/>
              </a:spcAft>
              <a:buNone/>
            </a:pPr>
            <a:r>
              <a:rPr lang="en" sz="1500"/>
              <a:t>For scribe to take notes</a:t>
            </a:r>
            <a:endParaRPr sz="1500"/>
          </a:p>
          <a:p>
            <a:pPr indent="0" lvl="0" marL="0" rtl="0" algn="l">
              <a:spcBef>
                <a:spcPts val="0"/>
              </a:spcBef>
              <a:spcAft>
                <a:spcPts val="0"/>
              </a:spcAft>
              <a:buNone/>
            </a:pPr>
            <a:r>
              <a:rPr lang="en" sz="1500"/>
              <a:t>For moderator have test script and </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0e99f56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0e99f56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Irena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Tasks were chosen based on:</a:t>
            </a:r>
            <a:endParaRPr/>
          </a:p>
          <a:p>
            <a:pPr indent="-298450" lvl="0" marL="457200" rtl="0" algn="l">
              <a:spcBef>
                <a:spcPts val="0"/>
              </a:spcBef>
              <a:spcAft>
                <a:spcPts val="0"/>
              </a:spcAft>
              <a:buSzPts val="1100"/>
              <a:buChar char="-"/>
            </a:pPr>
            <a:r>
              <a:rPr lang="en"/>
              <a:t>Difficulty: wanted to give the users an easier task first so they are less likely to be frustrated</a:t>
            </a:r>
            <a:endParaRPr/>
          </a:p>
          <a:p>
            <a:pPr indent="-298450" lvl="0" marL="457200" rtl="0" algn="l">
              <a:spcBef>
                <a:spcPts val="0"/>
              </a:spcBef>
              <a:spcAft>
                <a:spcPts val="0"/>
              </a:spcAft>
              <a:buSzPts val="1100"/>
              <a:buChar char="-"/>
            </a:pPr>
            <a:r>
              <a:rPr lang="en"/>
              <a:t>Commonality: chose tasks that a typical user would likely </a:t>
            </a:r>
            <a:r>
              <a:rPr lang="en"/>
              <a:t>encounter</a:t>
            </a:r>
            <a:r>
              <a:rPr lang="en"/>
              <a:t> </a:t>
            </a:r>
            <a:endParaRPr/>
          </a:p>
          <a:p>
            <a:pPr indent="-298450" lvl="0" marL="457200" rtl="0" algn="l">
              <a:spcBef>
                <a:spcPts val="0"/>
              </a:spcBef>
              <a:spcAft>
                <a:spcPts val="0"/>
              </a:spcAft>
              <a:buSzPts val="1100"/>
              <a:buChar char="-"/>
            </a:pPr>
            <a:r>
              <a:rPr lang="en"/>
              <a:t>Diversity: diversity of times, locations, and number of routes</a:t>
            </a:r>
            <a:endParaRPr/>
          </a:p>
          <a:p>
            <a:pPr indent="-298450" lvl="0" marL="457200" rtl="0" algn="l">
              <a:spcBef>
                <a:spcPts val="0"/>
              </a:spcBef>
              <a:spcAft>
                <a:spcPts val="0"/>
              </a:spcAft>
              <a:buSzPts val="1100"/>
              <a:buChar char="-"/>
            </a:pPr>
            <a:r>
              <a:rPr lang="en"/>
              <a:t>V</a:t>
            </a:r>
            <a:r>
              <a:rPr lang="en"/>
              <a:t>ersatility</a:t>
            </a:r>
            <a:r>
              <a:rPr lang="en"/>
              <a:t>: multiple different ways to complete each task, helps us understand why different users might approach tasks differety</a:t>
            </a:r>
            <a:endParaRPr/>
          </a:p>
          <a:p>
            <a:pPr indent="-298450" lvl="0" marL="457200" rtl="0" algn="l">
              <a:spcBef>
                <a:spcPts val="0"/>
              </a:spcBef>
              <a:spcAft>
                <a:spcPts val="0"/>
              </a:spcAft>
              <a:buSzPts val="1100"/>
              <a:buChar char="-"/>
            </a:pPr>
            <a:r>
              <a:rPr lang="en"/>
              <a:t>Succinct: clearly </a:t>
            </a:r>
            <a:r>
              <a:rPr lang="en"/>
              <a:t>expressed</a:t>
            </a:r>
            <a:r>
              <a:rPr lang="en"/>
              <a:t> to the user what they must do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8e1c152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8e1c152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Allison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0e99f56d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0e99f56d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Allison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825600" y="0"/>
            <a:ext cx="330300" cy="5143500"/>
          </a:xfrm>
          <a:prstGeom prst="rect">
            <a:avLst/>
          </a:prstGeom>
          <a:solidFill>
            <a:srgbClr val="2B2B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2375" y="1400625"/>
            <a:ext cx="4009200" cy="1860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722375" y="3298300"/>
            <a:ext cx="4009200" cy="444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 name="Google Shape;13;p2"/>
          <p:cNvSpPr/>
          <p:nvPr>
            <p:ph idx="2" type="pic"/>
          </p:nvPr>
        </p:nvSpPr>
        <p:spPr>
          <a:xfrm>
            <a:off x="5445950" y="0"/>
            <a:ext cx="3379800" cy="5143500"/>
          </a:xfrm>
          <a:prstGeom prst="rect">
            <a:avLst/>
          </a:prstGeom>
          <a:noFill/>
          <a:ln>
            <a:noFill/>
          </a:ln>
        </p:spPr>
      </p:sp>
      <p:sp>
        <p:nvSpPr>
          <p:cNvPr id="14" name="Google Shape;14;p2"/>
          <p:cNvSpPr txBox="1"/>
          <p:nvPr>
            <p:ph idx="12" type="sldNum"/>
          </p:nvPr>
        </p:nvSpPr>
        <p:spPr>
          <a:xfrm>
            <a:off x="8813825"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15" name="Google Shape;15;p2"/>
          <p:cNvCxnSpPr/>
          <p:nvPr/>
        </p:nvCxnSpPr>
        <p:spPr>
          <a:xfrm flipH="1" rot="10800000">
            <a:off x="-12" y="-12"/>
            <a:ext cx="1340100" cy="1340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p:nvPr/>
        </p:nvSpPr>
        <p:spPr>
          <a:xfrm>
            <a:off x="8825600"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hasCustomPrompt="1" type="title"/>
          </p:nvPr>
        </p:nvSpPr>
        <p:spPr>
          <a:xfrm>
            <a:off x="1023042" y="1703925"/>
            <a:ext cx="7098000" cy="1320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200">
                <a:solidFill>
                  <a:schemeClr val="dk2"/>
                </a:solidFill>
                <a:latin typeface="Open Sans"/>
                <a:ea typeface="Open Sans"/>
                <a:cs typeface="Open Sans"/>
                <a:sym typeface="Open Sans"/>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8" name="Google Shape;68;p11"/>
          <p:cNvSpPr txBox="1"/>
          <p:nvPr>
            <p:ph idx="1" type="subTitle"/>
          </p:nvPr>
        </p:nvSpPr>
        <p:spPr>
          <a:xfrm>
            <a:off x="1023000" y="3023775"/>
            <a:ext cx="7098000" cy="4158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sz="15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p:txBody>
      </p:sp>
      <p:sp>
        <p:nvSpPr>
          <p:cNvPr id="69" name="Google Shape;69;p11"/>
          <p:cNvSpPr txBox="1"/>
          <p:nvPr>
            <p:ph idx="12" type="sldNum"/>
          </p:nvPr>
        </p:nvSpPr>
        <p:spPr>
          <a:xfrm>
            <a:off x="8825600"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70" name="Google Shape;70;p11"/>
          <p:cNvCxnSpPr/>
          <p:nvPr/>
        </p:nvCxnSpPr>
        <p:spPr>
          <a:xfrm flipH="1" rot="10800000">
            <a:off x="-12" y="-12"/>
            <a:ext cx="1340100" cy="1340100"/>
          </a:xfrm>
          <a:prstGeom prst="straightConnector1">
            <a:avLst/>
          </a:prstGeom>
          <a:noFill/>
          <a:ln cap="flat" cmpd="sng" w="9525">
            <a:solidFill>
              <a:schemeClr val="lt2"/>
            </a:solidFill>
            <a:prstDash val="solid"/>
            <a:round/>
            <a:headEnd len="med" w="med" type="none"/>
            <a:tailEnd len="med" w="med" type="none"/>
          </a:ln>
        </p:spPr>
      </p:cxnSp>
      <p:cxnSp>
        <p:nvCxnSpPr>
          <p:cNvPr id="71" name="Google Shape;71;p11"/>
          <p:cNvCxnSpPr/>
          <p:nvPr/>
        </p:nvCxnSpPr>
        <p:spPr>
          <a:xfrm flipH="1" rot="10800000">
            <a:off x="7815788" y="3803388"/>
            <a:ext cx="1340100" cy="1340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2"/>
          <p:cNvSpPr txBox="1"/>
          <p:nvPr>
            <p:ph idx="12" type="sldNum"/>
          </p:nvPr>
        </p:nvSpPr>
        <p:spPr>
          <a:xfrm>
            <a:off x="8813825" y="4875225"/>
            <a:ext cx="330300" cy="2682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4" name="Shape 74"/>
        <p:cNvGrpSpPr/>
        <p:nvPr/>
      </p:nvGrpSpPr>
      <p:grpSpPr>
        <a:xfrm>
          <a:off x="0" y="0"/>
          <a:ext cx="0" cy="0"/>
          <a:chOff x="0" y="0"/>
          <a:chExt cx="0" cy="0"/>
        </a:xfrm>
      </p:grpSpPr>
      <p:sp>
        <p:nvSpPr>
          <p:cNvPr id="75" name="Google Shape;75;p13"/>
          <p:cNvSpPr/>
          <p:nvPr/>
        </p:nvSpPr>
        <p:spPr>
          <a:xfrm flipH="1">
            <a:off x="-6765"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txBox="1"/>
          <p:nvPr>
            <p:ph type="title"/>
          </p:nvPr>
        </p:nvSpPr>
        <p:spPr>
          <a:xfrm>
            <a:off x="4469425" y="539500"/>
            <a:ext cx="3952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7" name="Google Shape;77;p13"/>
          <p:cNvSpPr txBox="1"/>
          <p:nvPr>
            <p:ph hasCustomPrompt="1" idx="2" type="title"/>
          </p:nvPr>
        </p:nvSpPr>
        <p:spPr>
          <a:xfrm>
            <a:off x="4472847" y="1783875"/>
            <a:ext cx="1631700" cy="52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Commissioner"/>
              <a:buNone/>
              <a:defRPr sz="4700">
                <a:solidFill>
                  <a:srgbClr val="2B2BC1"/>
                </a:solidFill>
                <a:latin typeface="Open Sans"/>
                <a:ea typeface="Open Sans"/>
                <a:cs typeface="Open Sans"/>
                <a:sym typeface="Open Sans"/>
              </a:defRPr>
            </a:lvl1pPr>
            <a:lvl2pPr lvl="1" rtl="0" algn="ctr">
              <a:spcBef>
                <a:spcPts val="0"/>
              </a:spcBef>
              <a:spcAft>
                <a:spcPts val="0"/>
              </a:spcAft>
              <a:buSzPts val="2400"/>
              <a:buFont typeface="Commissioner"/>
              <a:buNone/>
              <a:defRPr sz="2400">
                <a:latin typeface="Commissioner"/>
                <a:ea typeface="Commissioner"/>
                <a:cs typeface="Commissioner"/>
                <a:sym typeface="Commissioner"/>
              </a:defRPr>
            </a:lvl2pPr>
            <a:lvl3pPr lvl="2" rtl="0" algn="ctr">
              <a:spcBef>
                <a:spcPts val="0"/>
              </a:spcBef>
              <a:spcAft>
                <a:spcPts val="0"/>
              </a:spcAft>
              <a:buSzPts val="2400"/>
              <a:buFont typeface="Commissioner"/>
              <a:buNone/>
              <a:defRPr sz="2400">
                <a:latin typeface="Commissioner"/>
                <a:ea typeface="Commissioner"/>
                <a:cs typeface="Commissioner"/>
                <a:sym typeface="Commissioner"/>
              </a:defRPr>
            </a:lvl3pPr>
            <a:lvl4pPr lvl="3" rtl="0" algn="ctr">
              <a:spcBef>
                <a:spcPts val="0"/>
              </a:spcBef>
              <a:spcAft>
                <a:spcPts val="0"/>
              </a:spcAft>
              <a:buSzPts val="2400"/>
              <a:buFont typeface="Commissioner"/>
              <a:buNone/>
              <a:defRPr sz="2400">
                <a:latin typeface="Commissioner"/>
                <a:ea typeface="Commissioner"/>
                <a:cs typeface="Commissioner"/>
                <a:sym typeface="Commissioner"/>
              </a:defRPr>
            </a:lvl4pPr>
            <a:lvl5pPr lvl="4" rtl="0" algn="ctr">
              <a:spcBef>
                <a:spcPts val="0"/>
              </a:spcBef>
              <a:spcAft>
                <a:spcPts val="0"/>
              </a:spcAft>
              <a:buSzPts val="2400"/>
              <a:buFont typeface="Commissioner"/>
              <a:buNone/>
              <a:defRPr sz="2400">
                <a:latin typeface="Commissioner"/>
                <a:ea typeface="Commissioner"/>
                <a:cs typeface="Commissioner"/>
                <a:sym typeface="Commissioner"/>
              </a:defRPr>
            </a:lvl5pPr>
            <a:lvl6pPr lvl="5" rtl="0" algn="ctr">
              <a:spcBef>
                <a:spcPts val="0"/>
              </a:spcBef>
              <a:spcAft>
                <a:spcPts val="0"/>
              </a:spcAft>
              <a:buSzPts val="2400"/>
              <a:buFont typeface="Commissioner"/>
              <a:buNone/>
              <a:defRPr sz="2400">
                <a:latin typeface="Commissioner"/>
                <a:ea typeface="Commissioner"/>
                <a:cs typeface="Commissioner"/>
                <a:sym typeface="Commissioner"/>
              </a:defRPr>
            </a:lvl6pPr>
            <a:lvl7pPr lvl="6" rtl="0" algn="ctr">
              <a:spcBef>
                <a:spcPts val="0"/>
              </a:spcBef>
              <a:spcAft>
                <a:spcPts val="0"/>
              </a:spcAft>
              <a:buSzPts val="2400"/>
              <a:buFont typeface="Commissioner"/>
              <a:buNone/>
              <a:defRPr sz="2400">
                <a:latin typeface="Commissioner"/>
                <a:ea typeface="Commissioner"/>
                <a:cs typeface="Commissioner"/>
                <a:sym typeface="Commissioner"/>
              </a:defRPr>
            </a:lvl7pPr>
            <a:lvl8pPr lvl="7" rtl="0" algn="ctr">
              <a:spcBef>
                <a:spcPts val="0"/>
              </a:spcBef>
              <a:spcAft>
                <a:spcPts val="0"/>
              </a:spcAft>
              <a:buSzPts val="2400"/>
              <a:buFont typeface="Commissioner"/>
              <a:buNone/>
              <a:defRPr sz="2400">
                <a:latin typeface="Commissioner"/>
                <a:ea typeface="Commissioner"/>
                <a:cs typeface="Commissioner"/>
                <a:sym typeface="Commissioner"/>
              </a:defRPr>
            </a:lvl8pPr>
            <a:lvl9pPr lvl="8" rtl="0" algn="ctr">
              <a:spcBef>
                <a:spcPts val="0"/>
              </a:spcBef>
              <a:spcAft>
                <a:spcPts val="0"/>
              </a:spcAft>
              <a:buSzPts val="2400"/>
              <a:buFont typeface="Commissioner"/>
              <a:buNone/>
              <a:defRPr sz="2400">
                <a:latin typeface="Commissioner"/>
                <a:ea typeface="Commissioner"/>
                <a:cs typeface="Commissioner"/>
                <a:sym typeface="Commissioner"/>
              </a:defRPr>
            </a:lvl9pPr>
          </a:lstStyle>
          <a:p>
            <a:r>
              <a:t>xx%</a:t>
            </a:r>
          </a:p>
        </p:txBody>
      </p:sp>
      <p:sp>
        <p:nvSpPr>
          <p:cNvPr id="78" name="Google Shape;78;p13"/>
          <p:cNvSpPr txBox="1"/>
          <p:nvPr>
            <p:ph hasCustomPrompt="1" idx="3" type="title"/>
          </p:nvPr>
        </p:nvSpPr>
        <p:spPr>
          <a:xfrm>
            <a:off x="6767472" y="1783875"/>
            <a:ext cx="1631700" cy="52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Commissioner"/>
              <a:buNone/>
              <a:defRPr sz="4700">
                <a:solidFill>
                  <a:srgbClr val="2B2BC1"/>
                </a:solidFill>
                <a:latin typeface="Open Sans"/>
                <a:ea typeface="Open Sans"/>
                <a:cs typeface="Open Sans"/>
                <a:sym typeface="Open Sans"/>
              </a:defRPr>
            </a:lvl1pPr>
            <a:lvl2pPr lvl="1" rtl="0" algn="ctr">
              <a:spcBef>
                <a:spcPts val="0"/>
              </a:spcBef>
              <a:spcAft>
                <a:spcPts val="0"/>
              </a:spcAft>
              <a:buSzPts val="2400"/>
              <a:buFont typeface="Commissioner"/>
              <a:buNone/>
              <a:defRPr sz="2400">
                <a:latin typeface="Commissioner"/>
                <a:ea typeface="Commissioner"/>
                <a:cs typeface="Commissioner"/>
                <a:sym typeface="Commissioner"/>
              </a:defRPr>
            </a:lvl2pPr>
            <a:lvl3pPr lvl="2" rtl="0" algn="ctr">
              <a:spcBef>
                <a:spcPts val="0"/>
              </a:spcBef>
              <a:spcAft>
                <a:spcPts val="0"/>
              </a:spcAft>
              <a:buSzPts val="2400"/>
              <a:buFont typeface="Commissioner"/>
              <a:buNone/>
              <a:defRPr sz="2400">
                <a:latin typeface="Commissioner"/>
                <a:ea typeface="Commissioner"/>
                <a:cs typeface="Commissioner"/>
                <a:sym typeface="Commissioner"/>
              </a:defRPr>
            </a:lvl3pPr>
            <a:lvl4pPr lvl="3" rtl="0" algn="ctr">
              <a:spcBef>
                <a:spcPts val="0"/>
              </a:spcBef>
              <a:spcAft>
                <a:spcPts val="0"/>
              </a:spcAft>
              <a:buSzPts val="2400"/>
              <a:buFont typeface="Commissioner"/>
              <a:buNone/>
              <a:defRPr sz="2400">
                <a:latin typeface="Commissioner"/>
                <a:ea typeface="Commissioner"/>
                <a:cs typeface="Commissioner"/>
                <a:sym typeface="Commissioner"/>
              </a:defRPr>
            </a:lvl4pPr>
            <a:lvl5pPr lvl="4" rtl="0" algn="ctr">
              <a:spcBef>
                <a:spcPts val="0"/>
              </a:spcBef>
              <a:spcAft>
                <a:spcPts val="0"/>
              </a:spcAft>
              <a:buSzPts val="2400"/>
              <a:buFont typeface="Commissioner"/>
              <a:buNone/>
              <a:defRPr sz="2400">
                <a:latin typeface="Commissioner"/>
                <a:ea typeface="Commissioner"/>
                <a:cs typeface="Commissioner"/>
                <a:sym typeface="Commissioner"/>
              </a:defRPr>
            </a:lvl5pPr>
            <a:lvl6pPr lvl="5" rtl="0" algn="ctr">
              <a:spcBef>
                <a:spcPts val="0"/>
              </a:spcBef>
              <a:spcAft>
                <a:spcPts val="0"/>
              </a:spcAft>
              <a:buSzPts val="2400"/>
              <a:buFont typeface="Commissioner"/>
              <a:buNone/>
              <a:defRPr sz="2400">
                <a:latin typeface="Commissioner"/>
                <a:ea typeface="Commissioner"/>
                <a:cs typeface="Commissioner"/>
                <a:sym typeface="Commissioner"/>
              </a:defRPr>
            </a:lvl6pPr>
            <a:lvl7pPr lvl="6" rtl="0" algn="ctr">
              <a:spcBef>
                <a:spcPts val="0"/>
              </a:spcBef>
              <a:spcAft>
                <a:spcPts val="0"/>
              </a:spcAft>
              <a:buSzPts val="2400"/>
              <a:buFont typeface="Commissioner"/>
              <a:buNone/>
              <a:defRPr sz="2400">
                <a:latin typeface="Commissioner"/>
                <a:ea typeface="Commissioner"/>
                <a:cs typeface="Commissioner"/>
                <a:sym typeface="Commissioner"/>
              </a:defRPr>
            </a:lvl7pPr>
            <a:lvl8pPr lvl="7" rtl="0" algn="ctr">
              <a:spcBef>
                <a:spcPts val="0"/>
              </a:spcBef>
              <a:spcAft>
                <a:spcPts val="0"/>
              </a:spcAft>
              <a:buSzPts val="2400"/>
              <a:buFont typeface="Commissioner"/>
              <a:buNone/>
              <a:defRPr sz="2400">
                <a:latin typeface="Commissioner"/>
                <a:ea typeface="Commissioner"/>
                <a:cs typeface="Commissioner"/>
                <a:sym typeface="Commissioner"/>
              </a:defRPr>
            </a:lvl8pPr>
            <a:lvl9pPr lvl="8" rtl="0" algn="ctr">
              <a:spcBef>
                <a:spcPts val="0"/>
              </a:spcBef>
              <a:spcAft>
                <a:spcPts val="0"/>
              </a:spcAft>
              <a:buSzPts val="2400"/>
              <a:buFont typeface="Commissioner"/>
              <a:buNone/>
              <a:defRPr sz="2400">
                <a:latin typeface="Commissioner"/>
                <a:ea typeface="Commissioner"/>
                <a:cs typeface="Commissioner"/>
                <a:sym typeface="Commissioner"/>
              </a:defRPr>
            </a:lvl9pPr>
          </a:lstStyle>
          <a:p>
            <a:r>
              <a:t>xx%</a:t>
            </a:r>
          </a:p>
        </p:txBody>
      </p:sp>
      <p:sp>
        <p:nvSpPr>
          <p:cNvPr id="79" name="Google Shape;79;p13"/>
          <p:cNvSpPr txBox="1"/>
          <p:nvPr>
            <p:ph hasCustomPrompt="1" idx="4" type="title"/>
          </p:nvPr>
        </p:nvSpPr>
        <p:spPr>
          <a:xfrm>
            <a:off x="4472847" y="3393800"/>
            <a:ext cx="1631700" cy="52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Commissioner"/>
              <a:buNone/>
              <a:defRPr sz="4700">
                <a:solidFill>
                  <a:srgbClr val="2B2BC1"/>
                </a:solidFill>
                <a:latin typeface="Open Sans"/>
                <a:ea typeface="Open Sans"/>
                <a:cs typeface="Open Sans"/>
                <a:sym typeface="Open Sans"/>
              </a:defRPr>
            </a:lvl1pPr>
            <a:lvl2pPr lvl="1" rtl="0" algn="ctr">
              <a:spcBef>
                <a:spcPts val="0"/>
              </a:spcBef>
              <a:spcAft>
                <a:spcPts val="0"/>
              </a:spcAft>
              <a:buSzPts val="2400"/>
              <a:buFont typeface="Commissioner"/>
              <a:buNone/>
              <a:defRPr sz="2400">
                <a:latin typeface="Commissioner"/>
                <a:ea typeface="Commissioner"/>
                <a:cs typeface="Commissioner"/>
                <a:sym typeface="Commissioner"/>
              </a:defRPr>
            </a:lvl2pPr>
            <a:lvl3pPr lvl="2" rtl="0" algn="ctr">
              <a:spcBef>
                <a:spcPts val="0"/>
              </a:spcBef>
              <a:spcAft>
                <a:spcPts val="0"/>
              </a:spcAft>
              <a:buSzPts val="2400"/>
              <a:buFont typeface="Commissioner"/>
              <a:buNone/>
              <a:defRPr sz="2400">
                <a:latin typeface="Commissioner"/>
                <a:ea typeface="Commissioner"/>
                <a:cs typeface="Commissioner"/>
                <a:sym typeface="Commissioner"/>
              </a:defRPr>
            </a:lvl3pPr>
            <a:lvl4pPr lvl="3" rtl="0" algn="ctr">
              <a:spcBef>
                <a:spcPts val="0"/>
              </a:spcBef>
              <a:spcAft>
                <a:spcPts val="0"/>
              </a:spcAft>
              <a:buSzPts val="2400"/>
              <a:buFont typeface="Commissioner"/>
              <a:buNone/>
              <a:defRPr sz="2400">
                <a:latin typeface="Commissioner"/>
                <a:ea typeface="Commissioner"/>
                <a:cs typeface="Commissioner"/>
                <a:sym typeface="Commissioner"/>
              </a:defRPr>
            </a:lvl4pPr>
            <a:lvl5pPr lvl="4" rtl="0" algn="ctr">
              <a:spcBef>
                <a:spcPts val="0"/>
              </a:spcBef>
              <a:spcAft>
                <a:spcPts val="0"/>
              </a:spcAft>
              <a:buSzPts val="2400"/>
              <a:buFont typeface="Commissioner"/>
              <a:buNone/>
              <a:defRPr sz="2400">
                <a:latin typeface="Commissioner"/>
                <a:ea typeface="Commissioner"/>
                <a:cs typeface="Commissioner"/>
                <a:sym typeface="Commissioner"/>
              </a:defRPr>
            </a:lvl5pPr>
            <a:lvl6pPr lvl="5" rtl="0" algn="ctr">
              <a:spcBef>
                <a:spcPts val="0"/>
              </a:spcBef>
              <a:spcAft>
                <a:spcPts val="0"/>
              </a:spcAft>
              <a:buSzPts val="2400"/>
              <a:buFont typeface="Commissioner"/>
              <a:buNone/>
              <a:defRPr sz="2400">
                <a:latin typeface="Commissioner"/>
                <a:ea typeface="Commissioner"/>
                <a:cs typeface="Commissioner"/>
                <a:sym typeface="Commissioner"/>
              </a:defRPr>
            </a:lvl6pPr>
            <a:lvl7pPr lvl="6" rtl="0" algn="ctr">
              <a:spcBef>
                <a:spcPts val="0"/>
              </a:spcBef>
              <a:spcAft>
                <a:spcPts val="0"/>
              </a:spcAft>
              <a:buSzPts val="2400"/>
              <a:buFont typeface="Commissioner"/>
              <a:buNone/>
              <a:defRPr sz="2400">
                <a:latin typeface="Commissioner"/>
                <a:ea typeface="Commissioner"/>
                <a:cs typeface="Commissioner"/>
                <a:sym typeface="Commissioner"/>
              </a:defRPr>
            </a:lvl7pPr>
            <a:lvl8pPr lvl="7" rtl="0" algn="ctr">
              <a:spcBef>
                <a:spcPts val="0"/>
              </a:spcBef>
              <a:spcAft>
                <a:spcPts val="0"/>
              </a:spcAft>
              <a:buSzPts val="2400"/>
              <a:buFont typeface="Commissioner"/>
              <a:buNone/>
              <a:defRPr sz="2400">
                <a:latin typeface="Commissioner"/>
                <a:ea typeface="Commissioner"/>
                <a:cs typeface="Commissioner"/>
                <a:sym typeface="Commissioner"/>
              </a:defRPr>
            </a:lvl8pPr>
            <a:lvl9pPr lvl="8" rtl="0" algn="ctr">
              <a:spcBef>
                <a:spcPts val="0"/>
              </a:spcBef>
              <a:spcAft>
                <a:spcPts val="0"/>
              </a:spcAft>
              <a:buSzPts val="2400"/>
              <a:buFont typeface="Commissioner"/>
              <a:buNone/>
              <a:defRPr sz="2400">
                <a:latin typeface="Commissioner"/>
                <a:ea typeface="Commissioner"/>
                <a:cs typeface="Commissioner"/>
                <a:sym typeface="Commissioner"/>
              </a:defRPr>
            </a:lvl9pPr>
          </a:lstStyle>
          <a:p>
            <a:r>
              <a:t>xx%</a:t>
            </a:r>
          </a:p>
        </p:txBody>
      </p:sp>
      <p:sp>
        <p:nvSpPr>
          <p:cNvPr id="80" name="Google Shape;80;p13"/>
          <p:cNvSpPr txBox="1"/>
          <p:nvPr>
            <p:ph hasCustomPrompt="1" idx="5" type="title"/>
          </p:nvPr>
        </p:nvSpPr>
        <p:spPr>
          <a:xfrm>
            <a:off x="6767472" y="3393800"/>
            <a:ext cx="1631700" cy="52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Commissioner"/>
              <a:buNone/>
              <a:defRPr sz="4700">
                <a:solidFill>
                  <a:srgbClr val="2B2BC1"/>
                </a:solidFill>
                <a:latin typeface="Open Sans"/>
                <a:ea typeface="Open Sans"/>
                <a:cs typeface="Open Sans"/>
                <a:sym typeface="Open Sans"/>
              </a:defRPr>
            </a:lvl1pPr>
            <a:lvl2pPr lvl="1" rtl="0" algn="ctr">
              <a:spcBef>
                <a:spcPts val="0"/>
              </a:spcBef>
              <a:spcAft>
                <a:spcPts val="0"/>
              </a:spcAft>
              <a:buSzPts val="2400"/>
              <a:buFont typeface="Commissioner"/>
              <a:buNone/>
              <a:defRPr sz="2400">
                <a:latin typeface="Commissioner"/>
                <a:ea typeface="Commissioner"/>
                <a:cs typeface="Commissioner"/>
                <a:sym typeface="Commissioner"/>
              </a:defRPr>
            </a:lvl2pPr>
            <a:lvl3pPr lvl="2" rtl="0" algn="ctr">
              <a:spcBef>
                <a:spcPts val="0"/>
              </a:spcBef>
              <a:spcAft>
                <a:spcPts val="0"/>
              </a:spcAft>
              <a:buSzPts val="2400"/>
              <a:buFont typeface="Commissioner"/>
              <a:buNone/>
              <a:defRPr sz="2400">
                <a:latin typeface="Commissioner"/>
                <a:ea typeface="Commissioner"/>
                <a:cs typeface="Commissioner"/>
                <a:sym typeface="Commissioner"/>
              </a:defRPr>
            </a:lvl3pPr>
            <a:lvl4pPr lvl="3" rtl="0" algn="ctr">
              <a:spcBef>
                <a:spcPts val="0"/>
              </a:spcBef>
              <a:spcAft>
                <a:spcPts val="0"/>
              </a:spcAft>
              <a:buSzPts val="2400"/>
              <a:buFont typeface="Commissioner"/>
              <a:buNone/>
              <a:defRPr sz="2400">
                <a:latin typeface="Commissioner"/>
                <a:ea typeface="Commissioner"/>
                <a:cs typeface="Commissioner"/>
                <a:sym typeface="Commissioner"/>
              </a:defRPr>
            </a:lvl4pPr>
            <a:lvl5pPr lvl="4" rtl="0" algn="ctr">
              <a:spcBef>
                <a:spcPts val="0"/>
              </a:spcBef>
              <a:spcAft>
                <a:spcPts val="0"/>
              </a:spcAft>
              <a:buSzPts val="2400"/>
              <a:buFont typeface="Commissioner"/>
              <a:buNone/>
              <a:defRPr sz="2400">
                <a:latin typeface="Commissioner"/>
                <a:ea typeface="Commissioner"/>
                <a:cs typeface="Commissioner"/>
                <a:sym typeface="Commissioner"/>
              </a:defRPr>
            </a:lvl5pPr>
            <a:lvl6pPr lvl="5" rtl="0" algn="ctr">
              <a:spcBef>
                <a:spcPts val="0"/>
              </a:spcBef>
              <a:spcAft>
                <a:spcPts val="0"/>
              </a:spcAft>
              <a:buSzPts val="2400"/>
              <a:buFont typeface="Commissioner"/>
              <a:buNone/>
              <a:defRPr sz="2400">
                <a:latin typeface="Commissioner"/>
                <a:ea typeface="Commissioner"/>
                <a:cs typeface="Commissioner"/>
                <a:sym typeface="Commissioner"/>
              </a:defRPr>
            </a:lvl6pPr>
            <a:lvl7pPr lvl="6" rtl="0" algn="ctr">
              <a:spcBef>
                <a:spcPts val="0"/>
              </a:spcBef>
              <a:spcAft>
                <a:spcPts val="0"/>
              </a:spcAft>
              <a:buSzPts val="2400"/>
              <a:buFont typeface="Commissioner"/>
              <a:buNone/>
              <a:defRPr sz="2400">
                <a:latin typeface="Commissioner"/>
                <a:ea typeface="Commissioner"/>
                <a:cs typeface="Commissioner"/>
                <a:sym typeface="Commissioner"/>
              </a:defRPr>
            </a:lvl7pPr>
            <a:lvl8pPr lvl="7" rtl="0" algn="ctr">
              <a:spcBef>
                <a:spcPts val="0"/>
              </a:spcBef>
              <a:spcAft>
                <a:spcPts val="0"/>
              </a:spcAft>
              <a:buSzPts val="2400"/>
              <a:buFont typeface="Commissioner"/>
              <a:buNone/>
              <a:defRPr sz="2400">
                <a:latin typeface="Commissioner"/>
                <a:ea typeface="Commissioner"/>
                <a:cs typeface="Commissioner"/>
                <a:sym typeface="Commissioner"/>
              </a:defRPr>
            </a:lvl8pPr>
            <a:lvl9pPr lvl="8" rtl="0" algn="ctr">
              <a:spcBef>
                <a:spcPts val="0"/>
              </a:spcBef>
              <a:spcAft>
                <a:spcPts val="0"/>
              </a:spcAft>
              <a:buSzPts val="2400"/>
              <a:buFont typeface="Commissioner"/>
              <a:buNone/>
              <a:defRPr sz="2400">
                <a:latin typeface="Commissioner"/>
                <a:ea typeface="Commissioner"/>
                <a:cs typeface="Commissioner"/>
                <a:sym typeface="Commissioner"/>
              </a:defRPr>
            </a:lvl9pPr>
          </a:lstStyle>
          <a:p>
            <a:r>
              <a:t>xx%</a:t>
            </a:r>
          </a:p>
        </p:txBody>
      </p:sp>
      <p:sp>
        <p:nvSpPr>
          <p:cNvPr id="81" name="Google Shape;81;p13"/>
          <p:cNvSpPr txBox="1"/>
          <p:nvPr>
            <p:ph idx="1" type="subTitle"/>
          </p:nvPr>
        </p:nvSpPr>
        <p:spPr>
          <a:xfrm>
            <a:off x="4472854" y="2312775"/>
            <a:ext cx="1631700" cy="52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82" name="Google Shape;82;p13"/>
          <p:cNvSpPr txBox="1"/>
          <p:nvPr>
            <p:ph idx="6" type="subTitle"/>
          </p:nvPr>
        </p:nvSpPr>
        <p:spPr>
          <a:xfrm>
            <a:off x="6767478" y="2312775"/>
            <a:ext cx="1631700" cy="52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83" name="Google Shape;83;p13"/>
          <p:cNvSpPr txBox="1"/>
          <p:nvPr>
            <p:ph idx="7" type="subTitle"/>
          </p:nvPr>
        </p:nvSpPr>
        <p:spPr>
          <a:xfrm>
            <a:off x="4472854" y="3922700"/>
            <a:ext cx="1631700" cy="52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84" name="Google Shape;84;p13"/>
          <p:cNvSpPr txBox="1"/>
          <p:nvPr>
            <p:ph idx="8" type="subTitle"/>
          </p:nvPr>
        </p:nvSpPr>
        <p:spPr>
          <a:xfrm>
            <a:off x="6767478" y="3922700"/>
            <a:ext cx="1631700" cy="52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85" name="Google Shape;85;p13"/>
          <p:cNvSpPr/>
          <p:nvPr>
            <p:ph idx="9" type="pic"/>
          </p:nvPr>
        </p:nvSpPr>
        <p:spPr>
          <a:xfrm>
            <a:off x="321012" y="0"/>
            <a:ext cx="3379800" cy="5143500"/>
          </a:xfrm>
          <a:prstGeom prst="rect">
            <a:avLst/>
          </a:prstGeom>
          <a:noFill/>
          <a:ln>
            <a:noFill/>
          </a:ln>
        </p:spPr>
      </p:sp>
      <p:sp>
        <p:nvSpPr>
          <p:cNvPr id="86" name="Google Shape;86;p13"/>
          <p:cNvSpPr txBox="1"/>
          <p:nvPr>
            <p:ph idx="12" type="sldNum"/>
          </p:nvPr>
        </p:nvSpPr>
        <p:spPr>
          <a:xfrm>
            <a:off x="-6754"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87" name="Google Shape;87;p13"/>
          <p:cNvCxnSpPr/>
          <p:nvPr/>
        </p:nvCxnSpPr>
        <p:spPr>
          <a:xfrm flipH="1" rot="10800000">
            <a:off x="7803900" y="3803400"/>
            <a:ext cx="1340100" cy="1340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88" name="Shape 88"/>
        <p:cNvGrpSpPr/>
        <p:nvPr/>
      </p:nvGrpSpPr>
      <p:grpSpPr>
        <a:xfrm>
          <a:off x="0" y="0"/>
          <a:ext cx="0" cy="0"/>
          <a:chOff x="0" y="0"/>
          <a:chExt cx="0" cy="0"/>
        </a:xfrm>
      </p:grpSpPr>
      <p:sp>
        <p:nvSpPr>
          <p:cNvPr id="89" name="Google Shape;89;p14"/>
          <p:cNvSpPr/>
          <p:nvPr/>
        </p:nvSpPr>
        <p:spPr>
          <a:xfrm>
            <a:off x="8825600"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idx="12" type="sldNum"/>
          </p:nvPr>
        </p:nvSpPr>
        <p:spPr>
          <a:xfrm>
            <a:off x="8825600"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91" name="Google Shape;91;p14"/>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cxnSp>
        <p:nvCxnSpPr>
          <p:cNvPr id="92" name="Google Shape;92;p14"/>
          <p:cNvCxnSpPr/>
          <p:nvPr/>
        </p:nvCxnSpPr>
        <p:spPr>
          <a:xfrm flipH="1" rot="10800000">
            <a:off x="-12" y="-12"/>
            <a:ext cx="1340100" cy="1340100"/>
          </a:xfrm>
          <a:prstGeom prst="straightConnector1">
            <a:avLst/>
          </a:prstGeom>
          <a:noFill/>
          <a:ln cap="flat" cmpd="sng" w="9525">
            <a:solidFill>
              <a:schemeClr val="lt2"/>
            </a:solidFill>
            <a:prstDash val="solid"/>
            <a:round/>
            <a:headEnd len="med" w="med" type="none"/>
            <a:tailEnd len="med" w="med" type="none"/>
          </a:ln>
        </p:spPr>
      </p:cxnSp>
      <p:cxnSp>
        <p:nvCxnSpPr>
          <p:cNvPr id="93" name="Google Shape;93;p14"/>
          <p:cNvCxnSpPr/>
          <p:nvPr/>
        </p:nvCxnSpPr>
        <p:spPr>
          <a:xfrm flipH="1" rot="10800000">
            <a:off x="7804013" y="3803388"/>
            <a:ext cx="1340100" cy="1340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94" name="Shape 94"/>
        <p:cNvGrpSpPr/>
        <p:nvPr/>
      </p:nvGrpSpPr>
      <p:grpSpPr>
        <a:xfrm>
          <a:off x="0" y="0"/>
          <a:ext cx="0" cy="0"/>
          <a:chOff x="0" y="0"/>
          <a:chExt cx="0" cy="0"/>
        </a:xfrm>
      </p:grpSpPr>
      <p:sp>
        <p:nvSpPr>
          <p:cNvPr id="95" name="Google Shape;95;p15"/>
          <p:cNvSpPr/>
          <p:nvPr/>
        </p:nvSpPr>
        <p:spPr>
          <a:xfrm flipH="1">
            <a:off x="-6765"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type="title"/>
          </p:nvPr>
        </p:nvSpPr>
        <p:spPr>
          <a:xfrm>
            <a:off x="2097497" y="1799325"/>
            <a:ext cx="2769300" cy="572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Google Shape;97;p15"/>
          <p:cNvSpPr txBox="1"/>
          <p:nvPr>
            <p:ph idx="1" type="subTitle"/>
          </p:nvPr>
        </p:nvSpPr>
        <p:spPr>
          <a:xfrm>
            <a:off x="2097497" y="2302875"/>
            <a:ext cx="2769300" cy="1041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sz="150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98" name="Google Shape;98;p15"/>
          <p:cNvSpPr txBox="1"/>
          <p:nvPr>
            <p:ph idx="12" type="sldNum"/>
          </p:nvPr>
        </p:nvSpPr>
        <p:spPr>
          <a:xfrm>
            <a:off x="-7979" y="4875300"/>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99" name="Google Shape;99;p15"/>
          <p:cNvCxnSpPr/>
          <p:nvPr/>
        </p:nvCxnSpPr>
        <p:spPr>
          <a:xfrm flipH="1" rot="10800000">
            <a:off x="7803888" y="3803388"/>
            <a:ext cx="1340100" cy="1340100"/>
          </a:xfrm>
          <a:prstGeom prst="straightConnector1">
            <a:avLst/>
          </a:prstGeom>
          <a:noFill/>
          <a:ln cap="flat" cmpd="sng" w="9525">
            <a:solidFill>
              <a:schemeClr val="lt2"/>
            </a:solidFill>
            <a:prstDash val="solid"/>
            <a:round/>
            <a:headEnd len="med" w="med" type="none"/>
            <a:tailEnd len="med" w="med" type="none"/>
          </a:ln>
        </p:spPr>
      </p:cxnSp>
      <p:cxnSp>
        <p:nvCxnSpPr>
          <p:cNvPr id="100" name="Google Shape;100;p15"/>
          <p:cNvCxnSpPr/>
          <p:nvPr/>
        </p:nvCxnSpPr>
        <p:spPr>
          <a:xfrm flipH="1" rot="10800000">
            <a:off x="-12" y="-12"/>
            <a:ext cx="1340100" cy="1340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01" name="Shape 101"/>
        <p:cNvGrpSpPr/>
        <p:nvPr/>
      </p:nvGrpSpPr>
      <p:grpSpPr>
        <a:xfrm>
          <a:off x="0" y="0"/>
          <a:ext cx="0" cy="0"/>
          <a:chOff x="0" y="0"/>
          <a:chExt cx="0" cy="0"/>
        </a:xfrm>
      </p:grpSpPr>
      <p:sp>
        <p:nvSpPr>
          <p:cNvPr id="102" name="Google Shape;102;p16"/>
          <p:cNvSpPr/>
          <p:nvPr/>
        </p:nvSpPr>
        <p:spPr>
          <a:xfrm>
            <a:off x="-7979"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ph idx="12" type="sldNum"/>
          </p:nvPr>
        </p:nvSpPr>
        <p:spPr>
          <a:xfrm>
            <a:off x="-7979" y="4875225"/>
            <a:ext cx="330300" cy="268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04" name="Google Shape;104;p16"/>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5" name="Google Shape;105;p16"/>
          <p:cNvSpPr txBox="1"/>
          <p:nvPr>
            <p:ph idx="1" type="body"/>
          </p:nvPr>
        </p:nvSpPr>
        <p:spPr>
          <a:xfrm>
            <a:off x="722375" y="1463750"/>
            <a:ext cx="7699200" cy="3140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cxnSp>
        <p:nvCxnSpPr>
          <p:cNvPr id="106" name="Google Shape;106;p16"/>
          <p:cNvCxnSpPr/>
          <p:nvPr/>
        </p:nvCxnSpPr>
        <p:spPr>
          <a:xfrm flipH="1" rot="10800000">
            <a:off x="7815788" y="-12"/>
            <a:ext cx="1340100" cy="1340100"/>
          </a:xfrm>
          <a:prstGeom prst="straightConnector1">
            <a:avLst/>
          </a:prstGeom>
          <a:noFill/>
          <a:ln cap="flat" cmpd="sng" w="9525">
            <a:solidFill>
              <a:schemeClr val="lt2"/>
            </a:solidFill>
            <a:prstDash val="solid"/>
            <a:round/>
            <a:headEnd len="med" w="med" type="none"/>
            <a:tailEnd len="med" w="med" type="none"/>
          </a:ln>
        </p:spPr>
      </p:cxnSp>
      <p:cxnSp>
        <p:nvCxnSpPr>
          <p:cNvPr id="107" name="Google Shape;107;p16"/>
          <p:cNvCxnSpPr/>
          <p:nvPr/>
        </p:nvCxnSpPr>
        <p:spPr>
          <a:xfrm flipH="1" rot="10800000">
            <a:off x="7815788" y="3803313"/>
            <a:ext cx="1340100" cy="1340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
    <p:spTree>
      <p:nvGrpSpPr>
        <p:cNvPr id="108" name="Shape 108"/>
        <p:cNvGrpSpPr/>
        <p:nvPr/>
      </p:nvGrpSpPr>
      <p:grpSpPr>
        <a:xfrm>
          <a:off x="0" y="0"/>
          <a:ext cx="0" cy="0"/>
          <a:chOff x="0" y="0"/>
          <a:chExt cx="0" cy="0"/>
        </a:xfrm>
      </p:grpSpPr>
      <p:sp>
        <p:nvSpPr>
          <p:cNvPr id="109" name="Google Shape;109;p17"/>
          <p:cNvSpPr/>
          <p:nvPr/>
        </p:nvSpPr>
        <p:spPr>
          <a:xfrm>
            <a:off x="8823960"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ph idx="2" type="pic"/>
          </p:nvPr>
        </p:nvSpPr>
        <p:spPr>
          <a:xfrm flipH="1">
            <a:off x="5443188" y="0"/>
            <a:ext cx="3379800" cy="5143500"/>
          </a:xfrm>
          <a:prstGeom prst="rect">
            <a:avLst/>
          </a:prstGeom>
          <a:noFill/>
          <a:ln>
            <a:noFill/>
          </a:ln>
        </p:spPr>
      </p:sp>
      <p:sp>
        <p:nvSpPr>
          <p:cNvPr id="111" name="Google Shape;111;p17"/>
          <p:cNvSpPr txBox="1"/>
          <p:nvPr>
            <p:ph idx="12" type="sldNum"/>
          </p:nvPr>
        </p:nvSpPr>
        <p:spPr>
          <a:xfrm flipH="1">
            <a:off x="8823950"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2" name="Google Shape;112;p17"/>
          <p:cNvSpPr txBox="1"/>
          <p:nvPr>
            <p:ph type="title"/>
          </p:nvPr>
        </p:nvSpPr>
        <p:spPr>
          <a:xfrm flipH="1">
            <a:off x="1366112" y="539500"/>
            <a:ext cx="2711100" cy="1123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cxnSp>
        <p:nvCxnSpPr>
          <p:cNvPr id="113" name="Google Shape;113;p17"/>
          <p:cNvCxnSpPr/>
          <p:nvPr/>
        </p:nvCxnSpPr>
        <p:spPr>
          <a:xfrm flipH="1" rot="10800000">
            <a:off x="3800" y="0"/>
            <a:ext cx="1340100" cy="1340100"/>
          </a:xfrm>
          <a:prstGeom prst="straightConnector1">
            <a:avLst/>
          </a:prstGeom>
          <a:noFill/>
          <a:ln cap="flat" cmpd="sng" w="9525">
            <a:solidFill>
              <a:schemeClr val="lt2"/>
            </a:solidFill>
            <a:prstDash val="solid"/>
            <a:round/>
            <a:headEnd len="med" w="med" type="none"/>
            <a:tailEnd len="med" w="med" type="none"/>
          </a:ln>
        </p:spPr>
      </p:cxnSp>
      <p:sp>
        <p:nvSpPr>
          <p:cNvPr id="114" name="Google Shape;114;p17"/>
          <p:cNvSpPr txBox="1"/>
          <p:nvPr>
            <p:ph idx="1" type="body"/>
          </p:nvPr>
        </p:nvSpPr>
        <p:spPr>
          <a:xfrm>
            <a:off x="959162" y="2349675"/>
            <a:ext cx="3525000" cy="1749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15" name="Shape 115"/>
        <p:cNvGrpSpPr/>
        <p:nvPr/>
      </p:nvGrpSpPr>
      <p:grpSpPr>
        <a:xfrm>
          <a:off x="0" y="0"/>
          <a:ext cx="0" cy="0"/>
          <a:chOff x="0" y="0"/>
          <a:chExt cx="0" cy="0"/>
        </a:xfrm>
      </p:grpSpPr>
      <p:sp>
        <p:nvSpPr>
          <p:cNvPr id="116" name="Google Shape;116;p18"/>
          <p:cNvSpPr/>
          <p:nvPr/>
        </p:nvSpPr>
        <p:spPr>
          <a:xfrm flipH="1">
            <a:off x="-6765"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2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18" name="Google Shape;118;p18"/>
          <p:cNvSpPr txBox="1"/>
          <p:nvPr>
            <p:ph idx="1" type="subTitle"/>
          </p:nvPr>
        </p:nvSpPr>
        <p:spPr>
          <a:xfrm>
            <a:off x="757975" y="2857769"/>
            <a:ext cx="2421600" cy="102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19" name="Google Shape;119;p18"/>
          <p:cNvSpPr txBox="1"/>
          <p:nvPr>
            <p:ph idx="2" type="subTitle"/>
          </p:nvPr>
        </p:nvSpPr>
        <p:spPr>
          <a:xfrm>
            <a:off x="3361250" y="2857769"/>
            <a:ext cx="2421600" cy="102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20" name="Google Shape;120;p18"/>
          <p:cNvSpPr txBox="1"/>
          <p:nvPr>
            <p:ph idx="3" type="subTitle"/>
          </p:nvPr>
        </p:nvSpPr>
        <p:spPr>
          <a:xfrm>
            <a:off x="5964563" y="2857769"/>
            <a:ext cx="2421600" cy="102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21" name="Google Shape;121;p18"/>
          <p:cNvSpPr txBox="1"/>
          <p:nvPr>
            <p:ph idx="12" type="sldNum"/>
          </p:nvPr>
        </p:nvSpPr>
        <p:spPr>
          <a:xfrm>
            <a:off x="-6754" y="4875300"/>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22" name="Google Shape;122;p18"/>
          <p:cNvSpPr txBox="1"/>
          <p:nvPr>
            <p:ph idx="4" type="subTitle"/>
          </p:nvPr>
        </p:nvSpPr>
        <p:spPr>
          <a:xfrm>
            <a:off x="757975" y="2487100"/>
            <a:ext cx="2421600" cy="47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123" name="Google Shape;123;p18"/>
          <p:cNvSpPr txBox="1"/>
          <p:nvPr>
            <p:ph idx="5" type="subTitle"/>
          </p:nvPr>
        </p:nvSpPr>
        <p:spPr>
          <a:xfrm>
            <a:off x="3361261" y="2487100"/>
            <a:ext cx="2421600" cy="47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124" name="Google Shape;124;p18"/>
          <p:cNvSpPr txBox="1"/>
          <p:nvPr>
            <p:ph idx="6" type="subTitle"/>
          </p:nvPr>
        </p:nvSpPr>
        <p:spPr>
          <a:xfrm>
            <a:off x="5964585" y="2487100"/>
            <a:ext cx="2421600" cy="47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125" name="Shape 125"/>
        <p:cNvGrpSpPr/>
        <p:nvPr/>
      </p:nvGrpSpPr>
      <p:grpSpPr>
        <a:xfrm>
          <a:off x="0" y="0"/>
          <a:ext cx="0" cy="0"/>
          <a:chOff x="0" y="0"/>
          <a:chExt cx="0" cy="0"/>
        </a:xfrm>
      </p:grpSpPr>
      <p:sp>
        <p:nvSpPr>
          <p:cNvPr id="126" name="Google Shape;126;p19"/>
          <p:cNvSpPr/>
          <p:nvPr/>
        </p:nvSpPr>
        <p:spPr>
          <a:xfrm>
            <a:off x="8825600"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ph idx="12" type="sldNum"/>
          </p:nvPr>
        </p:nvSpPr>
        <p:spPr>
          <a:xfrm>
            <a:off x="8825600"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28" name="Google Shape;128;p19"/>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2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9" name="Google Shape;129;p19"/>
          <p:cNvSpPr txBox="1"/>
          <p:nvPr>
            <p:ph idx="1" type="subTitle"/>
          </p:nvPr>
        </p:nvSpPr>
        <p:spPr>
          <a:xfrm>
            <a:off x="1285229" y="1923924"/>
            <a:ext cx="2802300" cy="864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30" name="Google Shape;130;p19"/>
          <p:cNvSpPr txBox="1"/>
          <p:nvPr>
            <p:ph idx="2" type="subTitle"/>
          </p:nvPr>
        </p:nvSpPr>
        <p:spPr>
          <a:xfrm>
            <a:off x="5030402" y="1923924"/>
            <a:ext cx="2802300" cy="864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31" name="Google Shape;131;p19"/>
          <p:cNvSpPr txBox="1"/>
          <p:nvPr>
            <p:ph idx="3" type="subTitle"/>
          </p:nvPr>
        </p:nvSpPr>
        <p:spPr>
          <a:xfrm>
            <a:off x="1285229" y="1553250"/>
            <a:ext cx="28023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132" name="Google Shape;132;p19"/>
          <p:cNvSpPr txBox="1"/>
          <p:nvPr>
            <p:ph idx="4" type="subTitle"/>
          </p:nvPr>
        </p:nvSpPr>
        <p:spPr>
          <a:xfrm>
            <a:off x="5030413" y="1553250"/>
            <a:ext cx="28023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133" name="Google Shape;133;p19"/>
          <p:cNvSpPr txBox="1"/>
          <p:nvPr>
            <p:ph idx="5" type="subTitle"/>
          </p:nvPr>
        </p:nvSpPr>
        <p:spPr>
          <a:xfrm>
            <a:off x="1285229" y="3661000"/>
            <a:ext cx="2802300" cy="864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34" name="Google Shape;134;p19"/>
          <p:cNvSpPr txBox="1"/>
          <p:nvPr>
            <p:ph idx="6" type="subTitle"/>
          </p:nvPr>
        </p:nvSpPr>
        <p:spPr>
          <a:xfrm>
            <a:off x="5030402" y="3661000"/>
            <a:ext cx="2802300" cy="864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35" name="Google Shape;135;p19"/>
          <p:cNvSpPr txBox="1"/>
          <p:nvPr>
            <p:ph idx="7" type="subTitle"/>
          </p:nvPr>
        </p:nvSpPr>
        <p:spPr>
          <a:xfrm>
            <a:off x="1285229" y="3290330"/>
            <a:ext cx="28023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136" name="Google Shape;136;p19"/>
          <p:cNvSpPr txBox="1"/>
          <p:nvPr>
            <p:ph idx="8" type="subTitle"/>
          </p:nvPr>
        </p:nvSpPr>
        <p:spPr>
          <a:xfrm>
            <a:off x="5030413" y="3290330"/>
            <a:ext cx="28023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cxnSp>
        <p:nvCxnSpPr>
          <p:cNvPr id="137" name="Google Shape;137;p19"/>
          <p:cNvCxnSpPr/>
          <p:nvPr/>
        </p:nvCxnSpPr>
        <p:spPr>
          <a:xfrm flipH="1" rot="10800000">
            <a:off x="-12" y="-12"/>
            <a:ext cx="1340100" cy="1340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138" name="Shape 138"/>
        <p:cNvGrpSpPr/>
        <p:nvPr/>
      </p:nvGrpSpPr>
      <p:grpSpPr>
        <a:xfrm>
          <a:off x="0" y="0"/>
          <a:ext cx="0" cy="0"/>
          <a:chOff x="0" y="0"/>
          <a:chExt cx="0" cy="0"/>
        </a:xfrm>
      </p:grpSpPr>
      <p:sp>
        <p:nvSpPr>
          <p:cNvPr id="139" name="Google Shape;139;p20"/>
          <p:cNvSpPr/>
          <p:nvPr/>
        </p:nvSpPr>
        <p:spPr>
          <a:xfrm flipH="1">
            <a:off x="-6765"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ph idx="12" type="sldNum"/>
          </p:nvPr>
        </p:nvSpPr>
        <p:spPr>
          <a:xfrm>
            <a:off x="-7979" y="4875300"/>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41" name="Google Shape;141;p20"/>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2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2" name="Google Shape;142;p20"/>
          <p:cNvSpPr txBox="1"/>
          <p:nvPr>
            <p:ph idx="1" type="subTitle"/>
          </p:nvPr>
        </p:nvSpPr>
        <p:spPr>
          <a:xfrm>
            <a:off x="722375" y="1855674"/>
            <a:ext cx="2492700" cy="839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43" name="Google Shape;143;p20"/>
          <p:cNvSpPr txBox="1"/>
          <p:nvPr>
            <p:ph idx="2" type="subTitle"/>
          </p:nvPr>
        </p:nvSpPr>
        <p:spPr>
          <a:xfrm>
            <a:off x="3325688" y="1855674"/>
            <a:ext cx="2492700" cy="839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44" name="Google Shape;144;p20"/>
          <p:cNvSpPr txBox="1"/>
          <p:nvPr>
            <p:ph idx="3" type="subTitle"/>
          </p:nvPr>
        </p:nvSpPr>
        <p:spPr>
          <a:xfrm>
            <a:off x="5929000" y="1855674"/>
            <a:ext cx="2492700" cy="839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45" name="Google Shape;145;p20"/>
          <p:cNvSpPr txBox="1"/>
          <p:nvPr>
            <p:ph idx="4" type="subTitle"/>
          </p:nvPr>
        </p:nvSpPr>
        <p:spPr>
          <a:xfrm>
            <a:off x="722375" y="1485011"/>
            <a:ext cx="24927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146" name="Google Shape;146;p20"/>
          <p:cNvSpPr txBox="1"/>
          <p:nvPr>
            <p:ph idx="5" type="subTitle"/>
          </p:nvPr>
        </p:nvSpPr>
        <p:spPr>
          <a:xfrm>
            <a:off x="3325700" y="1485011"/>
            <a:ext cx="24927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147" name="Google Shape;147;p20"/>
          <p:cNvSpPr txBox="1"/>
          <p:nvPr>
            <p:ph idx="6" type="subTitle"/>
          </p:nvPr>
        </p:nvSpPr>
        <p:spPr>
          <a:xfrm>
            <a:off x="5929025" y="1485011"/>
            <a:ext cx="24927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148" name="Google Shape;148;p20"/>
          <p:cNvSpPr txBox="1"/>
          <p:nvPr>
            <p:ph idx="7" type="subTitle"/>
          </p:nvPr>
        </p:nvSpPr>
        <p:spPr>
          <a:xfrm>
            <a:off x="722375" y="3582874"/>
            <a:ext cx="2492700" cy="839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49" name="Google Shape;149;p20"/>
          <p:cNvSpPr txBox="1"/>
          <p:nvPr>
            <p:ph idx="8" type="subTitle"/>
          </p:nvPr>
        </p:nvSpPr>
        <p:spPr>
          <a:xfrm>
            <a:off x="3325688" y="3582874"/>
            <a:ext cx="2492700" cy="839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50" name="Google Shape;150;p20"/>
          <p:cNvSpPr txBox="1"/>
          <p:nvPr>
            <p:ph idx="9" type="subTitle"/>
          </p:nvPr>
        </p:nvSpPr>
        <p:spPr>
          <a:xfrm>
            <a:off x="5929000" y="3582874"/>
            <a:ext cx="2492700" cy="839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51" name="Google Shape;151;p20"/>
          <p:cNvSpPr txBox="1"/>
          <p:nvPr>
            <p:ph idx="13" type="subTitle"/>
          </p:nvPr>
        </p:nvSpPr>
        <p:spPr>
          <a:xfrm>
            <a:off x="722375" y="3212211"/>
            <a:ext cx="24927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152" name="Google Shape;152;p20"/>
          <p:cNvSpPr txBox="1"/>
          <p:nvPr>
            <p:ph idx="14" type="subTitle"/>
          </p:nvPr>
        </p:nvSpPr>
        <p:spPr>
          <a:xfrm>
            <a:off x="3325700" y="3212211"/>
            <a:ext cx="24927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153" name="Google Shape;153;p20"/>
          <p:cNvSpPr txBox="1"/>
          <p:nvPr>
            <p:ph idx="15" type="subTitle"/>
          </p:nvPr>
        </p:nvSpPr>
        <p:spPr>
          <a:xfrm>
            <a:off x="5929025" y="3212211"/>
            <a:ext cx="24927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flipH="1">
            <a:off x="-6765"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4606913" y="1860113"/>
            <a:ext cx="3658200" cy="21474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5611763" y="1135988"/>
            <a:ext cx="1648500" cy="90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6000">
                <a:solidFill>
                  <a:schemeClr val="dk2"/>
                </a:solidFill>
                <a:latin typeface="Open Sans"/>
                <a:ea typeface="Open Sans"/>
                <a:cs typeface="Open Sans"/>
                <a:sym typeface="Open San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 name="Google Shape;20;p3"/>
          <p:cNvSpPr txBox="1"/>
          <p:nvPr>
            <p:ph idx="12" type="sldNum"/>
          </p:nvPr>
        </p:nvSpPr>
        <p:spPr>
          <a:xfrm>
            <a:off x="-6754"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1" name="Google Shape;21;p3"/>
          <p:cNvSpPr/>
          <p:nvPr>
            <p:ph idx="3" type="pic"/>
          </p:nvPr>
        </p:nvSpPr>
        <p:spPr>
          <a:xfrm>
            <a:off x="320040" y="0"/>
            <a:ext cx="3379800" cy="51435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spTree>
      <p:nvGrpSpPr>
        <p:cNvPr id="154" name="Shape 154"/>
        <p:cNvGrpSpPr/>
        <p:nvPr/>
      </p:nvGrpSpPr>
      <p:grpSpPr>
        <a:xfrm>
          <a:off x="0" y="0"/>
          <a:ext cx="0" cy="0"/>
          <a:chOff x="0" y="0"/>
          <a:chExt cx="0" cy="0"/>
        </a:xfrm>
      </p:grpSpPr>
      <p:sp>
        <p:nvSpPr>
          <p:cNvPr id="155" name="Google Shape;155;p21"/>
          <p:cNvSpPr/>
          <p:nvPr>
            <p:ph idx="2" type="pic"/>
          </p:nvPr>
        </p:nvSpPr>
        <p:spPr>
          <a:xfrm flipH="1">
            <a:off x="330076" y="0"/>
            <a:ext cx="3379800" cy="5143500"/>
          </a:xfrm>
          <a:prstGeom prst="rect">
            <a:avLst/>
          </a:prstGeom>
          <a:noFill/>
          <a:ln>
            <a:noFill/>
          </a:ln>
        </p:spPr>
      </p:sp>
      <p:sp>
        <p:nvSpPr>
          <p:cNvPr id="156" name="Google Shape;156;p21"/>
          <p:cNvSpPr/>
          <p:nvPr/>
        </p:nvSpPr>
        <p:spPr>
          <a:xfrm flipH="1">
            <a:off x="-4179"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txBox="1"/>
          <p:nvPr>
            <p:ph type="ctrTitle"/>
          </p:nvPr>
        </p:nvSpPr>
        <p:spPr>
          <a:xfrm flipH="1">
            <a:off x="4872525" y="539500"/>
            <a:ext cx="3128400" cy="11955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8" name="Google Shape;158;p21"/>
          <p:cNvSpPr txBox="1"/>
          <p:nvPr>
            <p:ph idx="1" type="subTitle"/>
          </p:nvPr>
        </p:nvSpPr>
        <p:spPr>
          <a:xfrm flipH="1">
            <a:off x="4872525" y="1654400"/>
            <a:ext cx="3128400" cy="107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5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9" name="Google Shape;159;p21"/>
          <p:cNvSpPr txBox="1"/>
          <p:nvPr>
            <p:ph idx="12" type="sldNum"/>
          </p:nvPr>
        </p:nvSpPr>
        <p:spPr>
          <a:xfrm flipH="1">
            <a:off x="-4179"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160" name="Google Shape;160;p21"/>
          <p:cNvCxnSpPr/>
          <p:nvPr/>
        </p:nvCxnSpPr>
        <p:spPr>
          <a:xfrm flipH="1" rot="10800000">
            <a:off x="7815800" y="3803313"/>
            <a:ext cx="1340100" cy="1340100"/>
          </a:xfrm>
          <a:prstGeom prst="straightConnector1">
            <a:avLst/>
          </a:prstGeom>
          <a:noFill/>
          <a:ln cap="flat" cmpd="sng" w="9525">
            <a:solidFill>
              <a:schemeClr val="lt2"/>
            </a:solidFill>
            <a:prstDash val="solid"/>
            <a:round/>
            <a:headEnd len="med" w="med" type="none"/>
            <a:tailEnd len="med" w="med" type="none"/>
          </a:ln>
        </p:spPr>
      </p:cxnSp>
      <p:sp>
        <p:nvSpPr>
          <p:cNvPr id="161" name="Google Shape;161;p21"/>
          <p:cNvSpPr txBox="1"/>
          <p:nvPr/>
        </p:nvSpPr>
        <p:spPr>
          <a:xfrm>
            <a:off x="4872525" y="3458453"/>
            <a:ext cx="31284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b="1" lang="en" sz="10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dk1"/>
                </a:solidFill>
                <a:latin typeface="Open Sans"/>
                <a:ea typeface="Open Sans"/>
                <a:cs typeface="Open Sans"/>
                <a:sym typeface="Open Sans"/>
              </a:rPr>
              <a:t>, and includes icons by </a:t>
            </a:r>
            <a:r>
              <a:rPr b="1" lang="en" sz="10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b="1" lang="en" sz="1000">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infographics &amp; images by </a:t>
            </a:r>
            <a:r>
              <a:rPr b="1" lang="en" sz="10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000">
              <a:solidFill>
                <a:schemeClr val="dk1"/>
              </a:solidFill>
              <a:latin typeface="Open Sans"/>
              <a:ea typeface="Open Sans"/>
              <a:cs typeface="Open Sans"/>
              <a:sym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62" name="Shape 162"/>
        <p:cNvGrpSpPr/>
        <p:nvPr/>
      </p:nvGrpSpPr>
      <p:grpSpPr>
        <a:xfrm>
          <a:off x="0" y="0"/>
          <a:ext cx="0" cy="0"/>
          <a:chOff x="0" y="0"/>
          <a:chExt cx="0" cy="0"/>
        </a:xfrm>
      </p:grpSpPr>
      <p:sp>
        <p:nvSpPr>
          <p:cNvPr id="163" name="Google Shape;163;p22"/>
          <p:cNvSpPr/>
          <p:nvPr/>
        </p:nvSpPr>
        <p:spPr>
          <a:xfrm>
            <a:off x="8825600"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txBox="1"/>
          <p:nvPr>
            <p:ph idx="12" type="sldNum"/>
          </p:nvPr>
        </p:nvSpPr>
        <p:spPr>
          <a:xfrm>
            <a:off x="8825600"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165" name="Shape 165"/>
        <p:cNvGrpSpPr/>
        <p:nvPr/>
      </p:nvGrpSpPr>
      <p:grpSpPr>
        <a:xfrm>
          <a:off x="0" y="0"/>
          <a:ext cx="0" cy="0"/>
          <a:chOff x="0" y="0"/>
          <a:chExt cx="0" cy="0"/>
        </a:xfrm>
      </p:grpSpPr>
      <p:sp>
        <p:nvSpPr>
          <p:cNvPr id="166" name="Google Shape;166;p23"/>
          <p:cNvSpPr/>
          <p:nvPr/>
        </p:nvSpPr>
        <p:spPr>
          <a:xfrm>
            <a:off x="-7979"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ph idx="12" type="sldNum"/>
          </p:nvPr>
        </p:nvSpPr>
        <p:spPr>
          <a:xfrm>
            <a:off x="-7979" y="4875225"/>
            <a:ext cx="330300" cy="268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68" name="Shape 168"/>
        <p:cNvGrpSpPr/>
        <p:nvPr/>
      </p:nvGrpSpPr>
      <p:grpSpPr>
        <a:xfrm>
          <a:off x="0" y="0"/>
          <a:ext cx="0" cy="0"/>
          <a:chOff x="0" y="0"/>
          <a:chExt cx="0" cy="0"/>
        </a:xfrm>
      </p:grpSpPr>
      <p:sp>
        <p:nvSpPr>
          <p:cNvPr id="169" name="Google Shape;169;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0" name="Google Shape;170;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4" name="Google Shape;17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8823960"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idx="12" type="sldNum"/>
          </p:nvPr>
        </p:nvSpPr>
        <p:spPr>
          <a:xfrm>
            <a:off x="8823950" y="4875300"/>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6" name="Google Shape;26;p4"/>
          <p:cNvSpPr txBox="1"/>
          <p:nvPr>
            <p:ph idx="1" type="body"/>
          </p:nvPr>
        </p:nvSpPr>
        <p:spPr>
          <a:xfrm>
            <a:off x="722375" y="1463750"/>
            <a:ext cx="7699200" cy="3140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2"/>
              </a:buClr>
              <a:buSzPts val="14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cxnSp>
        <p:nvCxnSpPr>
          <p:cNvPr id="27" name="Google Shape;27;p4"/>
          <p:cNvCxnSpPr/>
          <p:nvPr/>
        </p:nvCxnSpPr>
        <p:spPr>
          <a:xfrm flipH="1" rot="10800000">
            <a:off x="-12" y="-12"/>
            <a:ext cx="1340100" cy="1340100"/>
          </a:xfrm>
          <a:prstGeom prst="straightConnector1">
            <a:avLst/>
          </a:prstGeom>
          <a:noFill/>
          <a:ln cap="flat" cmpd="sng" w="9525">
            <a:solidFill>
              <a:schemeClr val="lt2"/>
            </a:solidFill>
            <a:prstDash val="solid"/>
            <a:round/>
            <a:headEnd len="med" w="med" type="none"/>
            <a:tailEnd len="med" w="med" type="none"/>
          </a:ln>
        </p:spPr>
      </p:cxnSp>
      <p:cxnSp>
        <p:nvCxnSpPr>
          <p:cNvPr id="28" name="Google Shape;28;p4"/>
          <p:cNvCxnSpPr/>
          <p:nvPr/>
        </p:nvCxnSpPr>
        <p:spPr>
          <a:xfrm flipH="1" rot="10800000">
            <a:off x="7803888" y="3803388"/>
            <a:ext cx="1340100" cy="1340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p:nvPr/>
        </p:nvSpPr>
        <p:spPr>
          <a:xfrm>
            <a:off x="8825600"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722375" y="539500"/>
            <a:ext cx="4723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2" name="Google Shape;32;p5"/>
          <p:cNvSpPr txBox="1"/>
          <p:nvPr>
            <p:ph idx="1" type="subTitle"/>
          </p:nvPr>
        </p:nvSpPr>
        <p:spPr>
          <a:xfrm>
            <a:off x="1246374" y="1768825"/>
            <a:ext cx="3766800" cy="1025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3" name="Google Shape;33;p5"/>
          <p:cNvSpPr txBox="1"/>
          <p:nvPr>
            <p:ph idx="2" type="subTitle"/>
          </p:nvPr>
        </p:nvSpPr>
        <p:spPr>
          <a:xfrm>
            <a:off x="1246350" y="3509425"/>
            <a:ext cx="3766800" cy="1025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4" name="Google Shape;34;p5"/>
          <p:cNvSpPr txBox="1"/>
          <p:nvPr>
            <p:ph idx="12" type="sldNum"/>
          </p:nvPr>
        </p:nvSpPr>
        <p:spPr>
          <a:xfrm>
            <a:off x="8825600"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5" name="Google Shape;35;p5"/>
          <p:cNvSpPr txBox="1"/>
          <p:nvPr>
            <p:ph idx="3" type="subTitle"/>
          </p:nvPr>
        </p:nvSpPr>
        <p:spPr>
          <a:xfrm>
            <a:off x="1246362" y="1398000"/>
            <a:ext cx="37668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36" name="Google Shape;36;p5"/>
          <p:cNvSpPr txBox="1"/>
          <p:nvPr>
            <p:ph idx="4" type="subTitle"/>
          </p:nvPr>
        </p:nvSpPr>
        <p:spPr>
          <a:xfrm>
            <a:off x="1246358" y="3138600"/>
            <a:ext cx="3766800" cy="4791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Font typeface="Nanum Myeongjo"/>
              <a:buNone/>
              <a:defRPr b="1" sz="2400">
                <a:latin typeface="Nanum Myeongjo"/>
                <a:ea typeface="Nanum Myeongjo"/>
                <a:cs typeface="Nanum Myeongjo"/>
                <a:sym typeface="Nanum Myeongjo"/>
              </a:defRPr>
            </a:lvl1pPr>
            <a:lvl2pPr lvl="1" rtl="0" algn="ctr">
              <a:spcBef>
                <a:spcPts val="0"/>
              </a:spcBef>
              <a:spcAft>
                <a:spcPts val="0"/>
              </a:spcAft>
              <a:buSzPts val="1200"/>
              <a:buFont typeface="Nanum Myeongjo"/>
              <a:buNone/>
              <a:defRPr b="1">
                <a:latin typeface="Nanum Myeongjo"/>
                <a:ea typeface="Nanum Myeongjo"/>
                <a:cs typeface="Nanum Myeongjo"/>
                <a:sym typeface="Nanum Myeongjo"/>
              </a:defRPr>
            </a:lvl2pPr>
            <a:lvl3pPr lvl="2" rtl="0" algn="ctr">
              <a:spcBef>
                <a:spcPts val="0"/>
              </a:spcBef>
              <a:spcAft>
                <a:spcPts val="0"/>
              </a:spcAft>
              <a:buSzPts val="1200"/>
              <a:buFont typeface="Nanum Myeongjo"/>
              <a:buNone/>
              <a:defRPr b="1">
                <a:latin typeface="Nanum Myeongjo"/>
                <a:ea typeface="Nanum Myeongjo"/>
                <a:cs typeface="Nanum Myeongjo"/>
                <a:sym typeface="Nanum Myeongjo"/>
              </a:defRPr>
            </a:lvl3pPr>
            <a:lvl4pPr lvl="3" rtl="0" algn="ctr">
              <a:spcBef>
                <a:spcPts val="0"/>
              </a:spcBef>
              <a:spcAft>
                <a:spcPts val="0"/>
              </a:spcAft>
              <a:buSzPts val="1200"/>
              <a:buFont typeface="Nanum Myeongjo"/>
              <a:buNone/>
              <a:defRPr b="1">
                <a:latin typeface="Nanum Myeongjo"/>
                <a:ea typeface="Nanum Myeongjo"/>
                <a:cs typeface="Nanum Myeongjo"/>
                <a:sym typeface="Nanum Myeongjo"/>
              </a:defRPr>
            </a:lvl4pPr>
            <a:lvl5pPr lvl="4" rtl="0" algn="ctr">
              <a:spcBef>
                <a:spcPts val="0"/>
              </a:spcBef>
              <a:spcAft>
                <a:spcPts val="0"/>
              </a:spcAft>
              <a:buSzPts val="1200"/>
              <a:buFont typeface="Nanum Myeongjo"/>
              <a:buNone/>
              <a:defRPr b="1">
                <a:latin typeface="Nanum Myeongjo"/>
                <a:ea typeface="Nanum Myeongjo"/>
                <a:cs typeface="Nanum Myeongjo"/>
                <a:sym typeface="Nanum Myeongjo"/>
              </a:defRPr>
            </a:lvl5pPr>
            <a:lvl6pPr lvl="5" rtl="0" algn="ctr">
              <a:spcBef>
                <a:spcPts val="0"/>
              </a:spcBef>
              <a:spcAft>
                <a:spcPts val="0"/>
              </a:spcAft>
              <a:buSzPts val="1200"/>
              <a:buFont typeface="Nanum Myeongjo"/>
              <a:buNone/>
              <a:defRPr b="1">
                <a:latin typeface="Nanum Myeongjo"/>
                <a:ea typeface="Nanum Myeongjo"/>
                <a:cs typeface="Nanum Myeongjo"/>
                <a:sym typeface="Nanum Myeongjo"/>
              </a:defRPr>
            </a:lvl6pPr>
            <a:lvl7pPr lvl="6" rtl="0" algn="ctr">
              <a:spcBef>
                <a:spcPts val="0"/>
              </a:spcBef>
              <a:spcAft>
                <a:spcPts val="0"/>
              </a:spcAft>
              <a:buSzPts val="1200"/>
              <a:buFont typeface="Nanum Myeongjo"/>
              <a:buNone/>
              <a:defRPr b="1">
                <a:latin typeface="Nanum Myeongjo"/>
                <a:ea typeface="Nanum Myeongjo"/>
                <a:cs typeface="Nanum Myeongjo"/>
                <a:sym typeface="Nanum Myeongjo"/>
              </a:defRPr>
            </a:lvl7pPr>
            <a:lvl8pPr lvl="7" rtl="0" algn="ctr">
              <a:spcBef>
                <a:spcPts val="0"/>
              </a:spcBef>
              <a:spcAft>
                <a:spcPts val="0"/>
              </a:spcAft>
              <a:buSzPts val="1200"/>
              <a:buFont typeface="Nanum Myeongjo"/>
              <a:buNone/>
              <a:defRPr b="1">
                <a:latin typeface="Nanum Myeongjo"/>
                <a:ea typeface="Nanum Myeongjo"/>
                <a:cs typeface="Nanum Myeongjo"/>
                <a:sym typeface="Nanum Myeongjo"/>
              </a:defRPr>
            </a:lvl8pPr>
            <a:lvl9pPr lvl="8" rtl="0" algn="ctr">
              <a:spcBef>
                <a:spcPts val="0"/>
              </a:spcBef>
              <a:spcAft>
                <a:spcPts val="0"/>
              </a:spcAft>
              <a:buSzPts val="1200"/>
              <a:buFont typeface="Nanum Myeongjo"/>
              <a:buNone/>
              <a:defRPr b="1">
                <a:latin typeface="Nanum Myeongjo"/>
                <a:ea typeface="Nanum Myeongjo"/>
                <a:cs typeface="Nanum Myeongjo"/>
                <a:sym typeface="Nanum Myeongjo"/>
              </a:defRPr>
            </a:lvl9pPr>
          </a:lstStyle>
          <a:p/>
        </p:txBody>
      </p:sp>
      <p:sp>
        <p:nvSpPr>
          <p:cNvPr id="37" name="Google Shape;37;p5"/>
          <p:cNvSpPr/>
          <p:nvPr>
            <p:ph idx="5" type="pic"/>
          </p:nvPr>
        </p:nvSpPr>
        <p:spPr>
          <a:xfrm>
            <a:off x="5445950" y="0"/>
            <a:ext cx="3379800" cy="5143500"/>
          </a:xfrm>
          <a:prstGeom prst="rect">
            <a:avLst/>
          </a:prstGeom>
          <a:noFill/>
          <a:ln>
            <a:noFill/>
          </a:ln>
        </p:spPr>
      </p:sp>
      <p:cxnSp>
        <p:nvCxnSpPr>
          <p:cNvPr id="38" name="Google Shape;38;p5"/>
          <p:cNvCxnSpPr/>
          <p:nvPr/>
        </p:nvCxnSpPr>
        <p:spPr>
          <a:xfrm flipH="1" rot="10800000">
            <a:off x="-12" y="-12"/>
            <a:ext cx="1340100" cy="1340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p:nvPr/>
        </p:nvSpPr>
        <p:spPr>
          <a:xfrm>
            <a:off x="-7979"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2" name="Google Shape;42;p6"/>
          <p:cNvSpPr txBox="1"/>
          <p:nvPr>
            <p:ph idx="12" type="sldNum"/>
          </p:nvPr>
        </p:nvSpPr>
        <p:spPr>
          <a:xfrm>
            <a:off x="-7979"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43" name="Google Shape;43;p6"/>
          <p:cNvCxnSpPr/>
          <p:nvPr/>
        </p:nvCxnSpPr>
        <p:spPr>
          <a:xfrm flipH="1" rot="10800000">
            <a:off x="7815788" y="3803388"/>
            <a:ext cx="1340100" cy="1340100"/>
          </a:xfrm>
          <a:prstGeom prst="straightConnector1">
            <a:avLst/>
          </a:prstGeom>
          <a:noFill/>
          <a:ln cap="flat" cmpd="sng" w="9525">
            <a:solidFill>
              <a:schemeClr val="lt2"/>
            </a:solidFill>
            <a:prstDash val="solid"/>
            <a:round/>
            <a:headEnd len="med" w="med" type="none"/>
            <a:tailEnd len="med" w="med" type="none"/>
          </a:ln>
        </p:spPr>
      </p:cxnSp>
      <p:cxnSp>
        <p:nvCxnSpPr>
          <p:cNvPr id="44" name="Google Shape;44;p6"/>
          <p:cNvCxnSpPr/>
          <p:nvPr/>
        </p:nvCxnSpPr>
        <p:spPr>
          <a:xfrm flipH="1" rot="10800000">
            <a:off x="-12" y="-12"/>
            <a:ext cx="1340100" cy="1340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p:nvPr/>
        </p:nvSpPr>
        <p:spPr>
          <a:xfrm>
            <a:off x="8825600"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type="title"/>
          </p:nvPr>
        </p:nvSpPr>
        <p:spPr>
          <a:xfrm>
            <a:off x="722375" y="539500"/>
            <a:ext cx="7699200" cy="576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8" name="Google Shape;48;p7"/>
          <p:cNvSpPr txBox="1"/>
          <p:nvPr>
            <p:ph idx="1" type="body"/>
          </p:nvPr>
        </p:nvSpPr>
        <p:spPr>
          <a:xfrm>
            <a:off x="722375" y="2069725"/>
            <a:ext cx="4001100" cy="202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 name="Google Shape;49;p7"/>
          <p:cNvSpPr/>
          <p:nvPr>
            <p:ph idx="2" type="pic"/>
          </p:nvPr>
        </p:nvSpPr>
        <p:spPr>
          <a:xfrm>
            <a:off x="5445950" y="0"/>
            <a:ext cx="3379800" cy="5143500"/>
          </a:xfrm>
          <a:prstGeom prst="rect">
            <a:avLst/>
          </a:prstGeom>
          <a:noFill/>
          <a:ln>
            <a:noFill/>
          </a:ln>
        </p:spPr>
      </p:sp>
      <p:sp>
        <p:nvSpPr>
          <p:cNvPr id="50" name="Google Shape;50;p7"/>
          <p:cNvSpPr txBox="1"/>
          <p:nvPr>
            <p:ph idx="12" type="sldNum"/>
          </p:nvPr>
        </p:nvSpPr>
        <p:spPr>
          <a:xfrm>
            <a:off x="8825600"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51" name="Google Shape;51;p7"/>
          <p:cNvCxnSpPr/>
          <p:nvPr/>
        </p:nvCxnSpPr>
        <p:spPr>
          <a:xfrm flipH="1" rot="10800000">
            <a:off x="-12" y="-12"/>
            <a:ext cx="1340100" cy="13401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8825600"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2005800" y="923250"/>
            <a:ext cx="5132400" cy="329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55" name="Google Shape;55;p8"/>
          <p:cNvSpPr txBox="1"/>
          <p:nvPr>
            <p:ph idx="12" type="sldNum"/>
          </p:nvPr>
        </p:nvSpPr>
        <p:spPr>
          <a:xfrm>
            <a:off x="8825600"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9"/>
          <p:cNvSpPr/>
          <p:nvPr/>
        </p:nvSpPr>
        <p:spPr>
          <a:xfrm>
            <a:off x="-7979"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type="title"/>
          </p:nvPr>
        </p:nvSpPr>
        <p:spPr>
          <a:xfrm>
            <a:off x="2549400" y="1604525"/>
            <a:ext cx="4045200" cy="699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9" name="Google Shape;59;p9"/>
          <p:cNvSpPr txBox="1"/>
          <p:nvPr>
            <p:ph idx="1" type="subTitle"/>
          </p:nvPr>
        </p:nvSpPr>
        <p:spPr>
          <a:xfrm>
            <a:off x="2549400" y="2303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p:txBody>
      </p:sp>
      <p:sp>
        <p:nvSpPr>
          <p:cNvPr id="60" name="Google Shape;60;p9"/>
          <p:cNvSpPr txBox="1"/>
          <p:nvPr>
            <p:ph idx="12" type="sldNum"/>
          </p:nvPr>
        </p:nvSpPr>
        <p:spPr>
          <a:xfrm>
            <a:off x="-7979"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p:nvPr/>
        </p:nvSpPr>
        <p:spPr>
          <a:xfrm>
            <a:off x="8825600" y="0"/>
            <a:ext cx="330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200"/>
              <a:buNone/>
              <a:defRPr>
                <a:solidFill>
                  <a:schemeClr val="dk1"/>
                </a:solidFill>
              </a:defRPr>
            </a:lvl1pPr>
            <a:lvl2pPr lvl="1" rtl="0">
              <a:spcBef>
                <a:spcPts val="0"/>
              </a:spcBef>
              <a:spcAft>
                <a:spcPts val="0"/>
              </a:spcAft>
              <a:buClr>
                <a:schemeClr val="dk1"/>
              </a:buClr>
              <a:buSzPts val="3200"/>
              <a:buNone/>
              <a:defRPr>
                <a:solidFill>
                  <a:schemeClr val="dk1"/>
                </a:solidFill>
              </a:defRPr>
            </a:lvl2pPr>
            <a:lvl3pPr lvl="2" rtl="0">
              <a:spcBef>
                <a:spcPts val="0"/>
              </a:spcBef>
              <a:spcAft>
                <a:spcPts val="0"/>
              </a:spcAft>
              <a:buClr>
                <a:schemeClr val="dk1"/>
              </a:buClr>
              <a:buSzPts val="3200"/>
              <a:buNone/>
              <a:defRPr>
                <a:solidFill>
                  <a:schemeClr val="dk1"/>
                </a:solidFill>
              </a:defRPr>
            </a:lvl3pPr>
            <a:lvl4pPr lvl="3" rtl="0">
              <a:spcBef>
                <a:spcPts val="0"/>
              </a:spcBef>
              <a:spcAft>
                <a:spcPts val="0"/>
              </a:spcAft>
              <a:buClr>
                <a:schemeClr val="dk1"/>
              </a:buClr>
              <a:buSzPts val="3200"/>
              <a:buNone/>
              <a:defRPr>
                <a:solidFill>
                  <a:schemeClr val="dk1"/>
                </a:solidFill>
              </a:defRPr>
            </a:lvl4pPr>
            <a:lvl5pPr lvl="4" rtl="0">
              <a:spcBef>
                <a:spcPts val="0"/>
              </a:spcBef>
              <a:spcAft>
                <a:spcPts val="0"/>
              </a:spcAft>
              <a:buClr>
                <a:schemeClr val="dk1"/>
              </a:buClr>
              <a:buSzPts val="3200"/>
              <a:buNone/>
              <a:defRPr>
                <a:solidFill>
                  <a:schemeClr val="dk1"/>
                </a:solidFill>
              </a:defRPr>
            </a:lvl5pPr>
            <a:lvl6pPr lvl="5" rtl="0">
              <a:spcBef>
                <a:spcPts val="0"/>
              </a:spcBef>
              <a:spcAft>
                <a:spcPts val="0"/>
              </a:spcAft>
              <a:buClr>
                <a:schemeClr val="dk1"/>
              </a:buClr>
              <a:buSzPts val="3200"/>
              <a:buNone/>
              <a:defRPr>
                <a:solidFill>
                  <a:schemeClr val="dk1"/>
                </a:solidFill>
              </a:defRPr>
            </a:lvl6pPr>
            <a:lvl7pPr lvl="6" rtl="0">
              <a:spcBef>
                <a:spcPts val="0"/>
              </a:spcBef>
              <a:spcAft>
                <a:spcPts val="0"/>
              </a:spcAft>
              <a:buClr>
                <a:schemeClr val="dk1"/>
              </a:buClr>
              <a:buSzPts val="3200"/>
              <a:buNone/>
              <a:defRPr>
                <a:solidFill>
                  <a:schemeClr val="dk1"/>
                </a:solidFill>
              </a:defRPr>
            </a:lvl7pPr>
            <a:lvl8pPr lvl="7" rtl="0">
              <a:spcBef>
                <a:spcPts val="0"/>
              </a:spcBef>
              <a:spcAft>
                <a:spcPts val="0"/>
              </a:spcAft>
              <a:buClr>
                <a:schemeClr val="dk1"/>
              </a:buClr>
              <a:buSzPts val="3200"/>
              <a:buNone/>
              <a:defRPr>
                <a:solidFill>
                  <a:schemeClr val="dk1"/>
                </a:solidFill>
              </a:defRPr>
            </a:lvl8pPr>
            <a:lvl9pPr lvl="8" rtl="0">
              <a:spcBef>
                <a:spcPts val="0"/>
              </a:spcBef>
              <a:spcAft>
                <a:spcPts val="0"/>
              </a:spcAft>
              <a:buClr>
                <a:schemeClr val="dk1"/>
              </a:buClr>
              <a:buSzPts val="3200"/>
              <a:buNone/>
              <a:defRPr>
                <a:solidFill>
                  <a:schemeClr val="dk1"/>
                </a:solidFill>
              </a:defRPr>
            </a:lvl9pPr>
          </a:lstStyle>
          <a:p/>
        </p:txBody>
      </p:sp>
      <p:sp>
        <p:nvSpPr>
          <p:cNvPr id="64" name="Google Shape;64;p10"/>
          <p:cNvSpPr txBox="1"/>
          <p:nvPr>
            <p:ph idx="12" type="sldNum"/>
          </p:nvPr>
        </p:nvSpPr>
        <p:spPr>
          <a:xfrm>
            <a:off x="8825600" y="4875225"/>
            <a:ext cx="330300" cy="268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2375" y="539500"/>
            <a:ext cx="7699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Nanum Myeongjo"/>
              <a:buNone/>
              <a:defRPr b="1" sz="3200">
                <a:solidFill>
                  <a:schemeClr val="dk1"/>
                </a:solidFill>
                <a:latin typeface="Nanum Myeongjo"/>
                <a:ea typeface="Nanum Myeongjo"/>
                <a:cs typeface="Nanum Myeongjo"/>
                <a:sym typeface="Nanum Myeongjo"/>
              </a:defRPr>
            </a:lvl1pPr>
            <a:lvl2pPr lvl="1">
              <a:spcBef>
                <a:spcPts val="0"/>
              </a:spcBef>
              <a:spcAft>
                <a:spcPts val="0"/>
              </a:spcAft>
              <a:buClr>
                <a:schemeClr val="dk1"/>
              </a:buClr>
              <a:buSzPts val="3200"/>
              <a:buFont typeface="Nanum Myeongjo"/>
              <a:buNone/>
              <a:defRPr b="1" sz="3200">
                <a:solidFill>
                  <a:schemeClr val="dk1"/>
                </a:solidFill>
                <a:latin typeface="Nanum Myeongjo"/>
                <a:ea typeface="Nanum Myeongjo"/>
                <a:cs typeface="Nanum Myeongjo"/>
                <a:sym typeface="Nanum Myeongjo"/>
              </a:defRPr>
            </a:lvl2pPr>
            <a:lvl3pPr lvl="2">
              <a:spcBef>
                <a:spcPts val="0"/>
              </a:spcBef>
              <a:spcAft>
                <a:spcPts val="0"/>
              </a:spcAft>
              <a:buClr>
                <a:schemeClr val="dk1"/>
              </a:buClr>
              <a:buSzPts val="3200"/>
              <a:buFont typeface="Nanum Myeongjo"/>
              <a:buNone/>
              <a:defRPr b="1" sz="3200">
                <a:solidFill>
                  <a:schemeClr val="dk1"/>
                </a:solidFill>
                <a:latin typeface="Nanum Myeongjo"/>
                <a:ea typeface="Nanum Myeongjo"/>
                <a:cs typeface="Nanum Myeongjo"/>
                <a:sym typeface="Nanum Myeongjo"/>
              </a:defRPr>
            </a:lvl3pPr>
            <a:lvl4pPr lvl="3">
              <a:spcBef>
                <a:spcPts val="0"/>
              </a:spcBef>
              <a:spcAft>
                <a:spcPts val="0"/>
              </a:spcAft>
              <a:buClr>
                <a:schemeClr val="dk1"/>
              </a:buClr>
              <a:buSzPts val="3200"/>
              <a:buFont typeface="Nanum Myeongjo"/>
              <a:buNone/>
              <a:defRPr b="1" sz="3200">
                <a:solidFill>
                  <a:schemeClr val="dk1"/>
                </a:solidFill>
                <a:latin typeface="Nanum Myeongjo"/>
                <a:ea typeface="Nanum Myeongjo"/>
                <a:cs typeface="Nanum Myeongjo"/>
                <a:sym typeface="Nanum Myeongjo"/>
              </a:defRPr>
            </a:lvl4pPr>
            <a:lvl5pPr lvl="4">
              <a:spcBef>
                <a:spcPts val="0"/>
              </a:spcBef>
              <a:spcAft>
                <a:spcPts val="0"/>
              </a:spcAft>
              <a:buClr>
                <a:schemeClr val="dk1"/>
              </a:buClr>
              <a:buSzPts val="3200"/>
              <a:buFont typeface="Nanum Myeongjo"/>
              <a:buNone/>
              <a:defRPr b="1" sz="3200">
                <a:solidFill>
                  <a:schemeClr val="dk1"/>
                </a:solidFill>
                <a:latin typeface="Nanum Myeongjo"/>
                <a:ea typeface="Nanum Myeongjo"/>
                <a:cs typeface="Nanum Myeongjo"/>
                <a:sym typeface="Nanum Myeongjo"/>
              </a:defRPr>
            </a:lvl5pPr>
            <a:lvl6pPr lvl="5">
              <a:spcBef>
                <a:spcPts val="0"/>
              </a:spcBef>
              <a:spcAft>
                <a:spcPts val="0"/>
              </a:spcAft>
              <a:buClr>
                <a:schemeClr val="dk1"/>
              </a:buClr>
              <a:buSzPts val="3200"/>
              <a:buFont typeface="Nanum Myeongjo"/>
              <a:buNone/>
              <a:defRPr b="1" sz="3200">
                <a:solidFill>
                  <a:schemeClr val="dk1"/>
                </a:solidFill>
                <a:latin typeface="Nanum Myeongjo"/>
                <a:ea typeface="Nanum Myeongjo"/>
                <a:cs typeface="Nanum Myeongjo"/>
                <a:sym typeface="Nanum Myeongjo"/>
              </a:defRPr>
            </a:lvl6pPr>
            <a:lvl7pPr lvl="6">
              <a:spcBef>
                <a:spcPts val="0"/>
              </a:spcBef>
              <a:spcAft>
                <a:spcPts val="0"/>
              </a:spcAft>
              <a:buClr>
                <a:schemeClr val="dk1"/>
              </a:buClr>
              <a:buSzPts val="3200"/>
              <a:buFont typeface="Nanum Myeongjo"/>
              <a:buNone/>
              <a:defRPr b="1" sz="3200">
                <a:solidFill>
                  <a:schemeClr val="dk1"/>
                </a:solidFill>
                <a:latin typeface="Nanum Myeongjo"/>
                <a:ea typeface="Nanum Myeongjo"/>
                <a:cs typeface="Nanum Myeongjo"/>
                <a:sym typeface="Nanum Myeongjo"/>
              </a:defRPr>
            </a:lvl7pPr>
            <a:lvl8pPr lvl="7">
              <a:spcBef>
                <a:spcPts val="0"/>
              </a:spcBef>
              <a:spcAft>
                <a:spcPts val="0"/>
              </a:spcAft>
              <a:buClr>
                <a:schemeClr val="dk1"/>
              </a:buClr>
              <a:buSzPts val="3200"/>
              <a:buFont typeface="Nanum Myeongjo"/>
              <a:buNone/>
              <a:defRPr b="1" sz="3200">
                <a:solidFill>
                  <a:schemeClr val="dk1"/>
                </a:solidFill>
                <a:latin typeface="Nanum Myeongjo"/>
                <a:ea typeface="Nanum Myeongjo"/>
                <a:cs typeface="Nanum Myeongjo"/>
                <a:sym typeface="Nanum Myeongjo"/>
              </a:defRPr>
            </a:lvl8pPr>
            <a:lvl9pPr lvl="8">
              <a:spcBef>
                <a:spcPts val="0"/>
              </a:spcBef>
              <a:spcAft>
                <a:spcPts val="0"/>
              </a:spcAft>
              <a:buClr>
                <a:schemeClr val="dk1"/>
              </a:buClr>
              <a:buSzPts val="3200"/>
              <a:buFont typeface="Nanum Myeongjo"/>
              <a:buNone/>
              <a:defRPr b="1" sz="3200">
                <a:solidFill>
                  <a:schemeClr val="dk1"/>
                </a:solidFill>
                <a:latin typeface="Nanum Myeongjo"/>
                <a:ea typeface="Nanum Myeongjo"/>
                <a:cs typeface="Nanum Myeongjo"/>
                <a:sym typeface="Nanum Myeongjo"/>
              </a:defRPr>
            </a:lvl9pPr>
          </a:lstStyle>
          <a:p/>
        </p:txBody>
      </p:sp>
      <p:sp>
        <p:nvSpPr>
          <p:cNvPr id="7" name="Google Shape;7;p1"/>
          <p:cNvSpPr txBox="1"/>
          <p:nvPr>
            <p:ph idx="1" type="body"/>
          </p:nvPr>
        </p:nvSpPr>
        <p:spPr>
          <a:xfrm>
            <a:off x="722375" y="1187600"/>
            <a:ext cx="76992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indent="-304800" lvl="1" marL="914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indent="-304800" lvl="2" marL="1371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indent="-304800" lvl="3" marL="1828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indent="-304800" lvl="4" marL="22860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indent="-304800" lvl="5" marL="27432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indent="-304800" lvl="6" marL="32004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indent="-304800" lvl="7" marL="36576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indent="-304800" lvl="8" marL="411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813825" y="4875225"/>
            <a:ext cx="330300" cy="268200"/>
          </a:xfrm>
          <a:prstGeom prst="rect">
            <a:avLst/>
          </a:prstGeom>
          <a:noFill/>
          <a:ln>
            <a:noFill/>
          </a:ln>
        </p:spPr>
        <p:txBody>
          <a:bodyPr anchorCtr="0" anchor="ctr" bIns="91425" lIns="91425" spcFirstLastPara="1" rIns="91425" wrap="square" tIns="91425">
            <a:noAutofit/>
          </a:bodyPr>
          <a:lstStyle>
            <a:lvl1pPr lvl="0" algn="ctr">
              <a:buNone/>
              <a:defRPr sz="1000">
                <a:solidFill>
                  <a:schemeClr val="lt1"/>
                </a:solidFill>
                <a:latin typeface="Nanum Myeongjo"/>
                <a:ea typeface="Nanum Myeongjo"/>
                <a:cs typeface="Nanum Myeongjo"/>
                <a:sym typeface="Nanum Myeongjo"/>
              </a:defRPr>
            </a:lvl1pPr>
            <a:lvl2pPr lvl="1" algn="ctr">
              <a:buNone/>
              <a:defRPr sz="1000">
                <a:solidFill>
                  <a:schemeClr val="lt1"/>
                </a:solidFill>
                <a:latin typeface="Nanum Myeongjo"/>
                <a:ea typeface="Nanum Myeongjo"/>
                <a:cs typeface="Nanum Myeongjo"/>
                <a:sym typeface="Nanum Myeongjo"/>
              </a:defRPr>
            </a:lvl2pPr>
            <a:lvl3pPr lvl="2" algn="ctr">
              <a:buNone/>
              <a:defRPr sz="1000">
                <a:solidFill>
                  <a:schemeClr val="lt1"/>
                </a:solidFill>
                <a:latin typeface="Nanum Myeongjo"/>
                <a:ea typeface="Nanum Myeongjo"/>
                <a:cs typeface="Nanum Myeongjo"/>
                <a:sym typeface="Nanum Myeongjo"/>
              </a:defRPr>
            </a:lvl3pPr>
            <a:lvl4pPr lvl="3" algn="ctr">
              <a:buNone/>
              <a:defRPr sz="1000">
                <a:solidFill>
                  <a:schemeClr val="lt1"/>
                </a:solidFill>
                <a:latin typeface="Nanum Myeongjo"/>
                <a:ea typeface="Nanum Myeongjo"/>
                <a:cs typeface="Nanum Myeongjo"/>
                <a:sym typeface="Nanum Myeongjo"/>
              </a:defRPr>
            </a:lvl4pPr>
            <a:lvl5pPr lvl="4" algn="ctr">
              <a:buNone/>
              <a:defRPr sz="1000">
                <a:solidFill>
                  <a:schemeClr val="lt1"/>
                </a:solidFill>
                <a:latin typeface="Nanum Myeongjo"/>
                <a:ea typeface="Nanum Myeongjo"/>
                <a:cs typeface="Nanum Myeongjo"/>
                <a:sym typeface="Nanum Myeongjo"/>
              </a:defRPr>
            </a:lvl5pPr>
            <a:lvl6pPr lvl="5" algn="ctr">
              <a:buNone/>
              <a:defRPr sz="1000">
                <a:solidFill>
                  <a:schemeClr val="lt1"/>
                </a:solidFill>
                <a:latin typeface="Nanum Myeongjo"/>
                <a:ea typeface="Nanum Myeongjo"/>
                <a:cs typeface="Nanum Myeongjo"/>
                <a:sym typeface="Nanum Myeongjo"/>
              </a:defRPr>
            </a:lvl6pPr>
            <a:lvl7pPr lvl="6" algn="ctr">
              <a:buNone/>
              <a:defRPr sz="1000">
                <a:solidFill>
                  <a:schemeClr val="lt1"/>
                </a:solidFill>
                <a:latin typeface="Nanum Myeongjo"/>
                <a:ea typeface="Nanum Myeongjo"/>
                <a:cs typeface="Nanum Myeongjo"/>
                <a:sym typeface="Nanum Myeongjo"/>
              </a:defRPr>
            </a:lvl7pPr>
            <a:lvl8pPr lvl="7" algn="ctr">
              <a:buNone/>
              <a:defRPr sz="1000">
                <a:solidFill>
                  <a:schemeClr val="lt1"/>
                </a:solidFill>
                <a:latin typeface="Nanum Myeongjo"/>
                <a:ea typeface="Nanum Myeongjo"/>
                <a:cs typeface="Nanum Myeongjo"/>
                <a:sym typeface="Nanum Myeongjo"/>
              </a:defRPr>
            </a:lvl8pPr>
            <a:lvl9pPr lvl="8" algn="ctr">
              <a:buNone/>
              <a:defRPr sz="1000">
                <a:solidFill>
                  <a:schemeClr val="lt1"/>
                </a:solidFill>
                <a:latin typeface="Nanum Myeongjo"/>
                <a:ea typeface="Nanum Myeongjo"/>
                <a:cs typeface="Nanum Myeongjo"/>
                <a:sym typeface="Nanum Myeongj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12.jpg"/><Relationship Id="rId5" Type="http://schemas.openxmlformats.org/officeDocument/2006/relationships/image" Target="../media/image11.jpg"/><Relationship Id="rId6" Type="http://schemas.openxmlformats.org/officeDocument/2006/relationships/image" Target="../media/image8.jpg"/><Relationship Id="rId7" Type="http://schemas.openxmlformats.org/officeDocument/2006/relationships/image" Target="../media/image10.jpg"/><Relationship Id="rId8"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8.jpg"/><Relationship Id="rId5"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jpg"/><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ctrTitle"/>
          </p:nvPr>
        </p:nvSpPr>
        <p:spPr>
          <a:xfrm>
            <a:off x="722375" y="1400625"/>
            <a:ext cx="4009200" cy="186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t>TransLoc Usability</a:t>
            </a:r>
            <a:endParaRPr sz="4700"/>
          </a:p>
          <a:p>
            <a:pPr indent="0" lvl="0" marL="0" rtl="0" algn="ctr">
              <a:spcBef>
                <a:spcPts val="0"/>
              </a:spcBef>
              <a:spcAft>
                <a:spcPts val="0"/>
              </a:spcAft>
              <a:buNone/>
            </a:pPr>
            <a:r>
              <a:rPr lang="en" sz="4700"/>
              <a:t>Report</a:t>
            </a:r>
            <a:endParaRPr sz="4700"/>
          </a:p>
        </p:txBody>
      </p:sp>
      <p:sp>
        <p:nvSpPr>
          <p:cNvPr id="180" name="Google Shape;180;p26"/>
          <p:cNvSpPr txBox="1"/>
          <p:nvPr>
            <p:ph idx="1" type="subTitle"/>
          </p:nvPr>
        </p:nvSpPr>
        <p:spPr>
          <a:xfrm>
            <a:off x="722375" y="3298300"/>
            <a:ext cx="4009200" cy="444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sz="1500">
                <a:solidFill>
                  <a:schemeClr val="dk1"/>
                </a:solidFill>
              </a:rPr>
              <a:t>Bailey Roberts, Irena Brain, Amrut Dagade, Vernnica Tseng, Allison Beatty</a:t>
            </a:r>
            <a:endParaRPr>
              <a:solidFill>
                <a:schemeClr val="dk1"/>
              </a:solidFill>
            </a:endParaRPr>
          </a:p>
        </p:txBody>
      </p:sp>
      <p:pic>
        <p:nvPicPr>
          <p:cNvPr id="181" name="Google Shape;181;p26"/>
          <p:cNvPicPr preferRelativeResize="0"/>
          <p:nvPr>
            <p:ph idx="2" type="pic"/>
          </p:nvPr>
        </p:nvPicPr>
        <p:blipFill rotWithShape="1">
          <a:blip r:embed="rId3">
            <a:alphaModFix/>
          </a:blip>
          <a:srcRect b="0" l="17144" r="17144" t="0"/>
          <a:stretch/>
        </p:blipFill>
        <p:spPr>
          <a:xfrm>
            <a:off x="5445950" y="0"/>
            <a:ext cx="33798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252" name="Google Shape;252;p35"/>
          <p:cNvSpPr txBox="1"/>
          <p:nvPr>
            <p:ph idx="1" type="body"/>
          </p:nvPr>
        </p:nvSpPr>
        <p:spPr>
          <a:xfrm>
            <a:off x="722375" y="1463750"/>
            <a:ext cx="7699200" cy="314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Recorded by scribe &amp; observer:</a:t>
            </a:r>
            <a:endParaRPr/>
          </a:p>
          <a:p>
            <a:pPr indent="-304800" lvl="1" marL="914400" rtl="0" algn="l">
              <a:spcBef>
                <a:spcPts val="0"/>
              </a:spcBef>
              <a:spcAft>
                <a:spcPts val="0"/>
              </a:spcAft>
              <a:buSzPts val="1200"/>
              <a:buChar char="○"/>
            </a:pPr>
            <a:r>
              <a:rPr lang="en"/>
              <a:t>iPhone screen recording (Zoom)</a:t>
            </a:r>
            <a:endParaRPr/>
          </a:p>
          <a:p>
            <a:pPr indent="-304800" lvl="1" marL="914400" rtl="0" algn="l">
              <a:spcBef>
                <a:spcPts val="0"/>
              </a:spcBef>
              <a:spcAft>
                <a:spcPts val="0"/>
              </a:spcAft>
              <a:buSzPts val="1200"/>
              <a:buChar char="○"/>
            </a:pPr>
            <a:r>
              <a:rPr lang="en"/>
              <a:t>Think-aloud audio (Zoom)</a:t>
            </a:r>
            <a:endParaRPr/>
          </a:p>
          <a:p>
            <a:pPr indent="-304800" lvl="1" marL="914400" rtl="0" algn="l">
              <a:spcBef>
                <a:spcPts val="0"/>
              </a:spcBef>
              <a:spcAft>
                <a:spcPts val="0"/>
              </a:spcAft>
              <a:buSzPts val="1200"/>
              <a:buChar char="○"/>
            </a:pPr>
            <a:r>
              <a:rPr lang="en"/>
              <a:t>Per each task:</a:t>
            </a:r>
            <a:endParaRPr/>
          </a:p>
          <a:p>
            <a:pPr indent="-304800" lvl="2" marL="1371600" rtl="0" algn="l">
              <a:spcBef>
                <a:spcPts val="0"/>
              </a:spcBef>
              <a:spcAft>
                <a:spcPts val="0"/>
              </a:spcAft>
              <a:buSzPts val="1200"/>
              <a:buChar char="■"/>
            </a:pPr>
            <a:r>
              <a:rPr lang="en"/>
              <a:t>Scribe’s notes (shared document)</a:t>
            </a:r>
            <a:endParaRPr/>
          </a:p>
          <a:p>
            <a:pPr indent="-304800" lvl="2" marL="1371600" rtl="0" algn="l">
              <a:spcBef>
                <a:spcPts val="0"/>
              </a:spcBef>
              <a:spcAft>
                <a:spcPts val="0"/>
              </a:spcAft>
              <a:buSzPts val="1200"/>
              <a:buChar char="■"/>
            </a:pPr>
            <a:r>
              <a:rPr lang="en"/>
              <a:t>Time-to-completion (stopwatch)</a:t>
            </a:r>
            <a:endParaRPr/>
          </a:p>
          <a:p>
            <a:pPr indent="-304800" lvl="2" marL="1371600" rtl="0" algn="l">
              <a:spcBef>
                <a:spcPts val="0"/>
              </a:spcBef>
              <a:spcAft>
                <a:spcPts val="0"/>
              </a:spcAft>
              <a:buSzPts val="1200"/>
              <a:buChar char="■"/>
            </a:pPr>
            <a:r>
              <a:rPr lang="en"/>
              <a:t>Semantic differential rating scales (ease of task, satisfaction with Transloc)</a:t>
            </a:r>
            <a:endParaRPr/>
          </a:p>
          <a:p>
            <a:pPr indent="-304800" lvl="3" marL="1828800" rtl="0" algn="l">
              <a:spcBef>
                <a:spcPts val="0"/>
              </a:spcBef>
              <a:spcAft>
                <a:spcPts val="0"/>
              </a:spcAft>
              <a:buSzPts val="1200"/>
              <a:buChar char="●"/>
            </a:pPr>
            <a:r>
              <a:rPr lang="en"/>
              <a:t>Asked by moderator/presented on print-out and recorded in shared doc by scribe</a:t>
            </a:r>
            <a:endParaRPr/>
          </a:p>
          <a:p>
            <a:pPr indent="-304800" lvl="2" marL="1371600" rtl="0" algn="l">
              <a:spcBef>
                <a:spcPts val="0"/>
              </a:spcBef>
              <a:spcAft>
                <a:spcPts val="0"/>
              </a:spcAft>
              <a:buSzPts val="1200"/>
              <a:buChar char="■"/>
            </a:pPr>
            <a:r>
              <a:rPr lang="en"/>
              <a:t>Open-ended questions reflecting on task (audio recording, shorthand scribe’s notes)</a:t>
            </a:r>
            <a:endParaRPr/>
          </a:p>
          <a:p>
            <a:pPr indent="-304800" lvl="1" marL="914400" rtl="0" algn="l">
              <a:spcBef>
                <a:spcPts val="0"/>
              </a:spcBef>
              <a:spcAft>
                <a:spcPts val="0"/>
              </a:spcAft>
              <a:buSzPts val="1200"/>
              <a:buChar char="○"/>
            </a:pPr>
            <a:r>
              <a:rPr lang="en"/>
              <a:t>Open-ended final thoughts, questions, and concerns (audio recording, shorthand scribe’s notes)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258" name="Google Shape;258;p36"/>
          <p:cNvSpPr txBox="1"/>
          <p:nvPr>
            <p:ph idx="1" type="body"/>
          </p:nvPr>
        </p:nvSpPr>
        <p:spPr>
          <a:xfrm>
            <a:off x="722375" y="1463750"/>
            <a:ext cx="7699200" cy="314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Ethical considerations</a:t>
            </a:r>
            <a:endParaRPr/>
          </a:p>
          <a:p>
            <a:pPr indent="-304800" lvl="1" marL="914400" rtl="0" algn="l">
              <a:spcBef>
                <a:spcPts val="0"/>
              </a:spcBef>
              <a:spcAft>
                <a:spcPts val="0"/>
              </a:spcAft>
              <a:buSzPts val="1200"/>
              <a:buChar char="○"/>
            </a:pPr>
            <a:r>
              <a:rPr lang="en"/>
              <a:t>Consent form for study participation &amp; think-aloud audio recording</a:t>
            </a:r>
            <a:endParaRPr/>
          </a:p>
          <a:p>
            <a:pPr indent="-304800" lvl="1" marL="914400" rtl="0" algn="l">
              <a:spcBef>
                <a:spcPts val="0"/>
              </a:spcBef>
              <a:spcAft>
                <a:spcPts val="0"/>
              </a:spcAft>
              <a:buSzPts val="1200"/>
              <a:buChar char="○"/>
            </a:pPr>
            <a:r>
              <a:rPr lang="en"/>
              <a:t>Participant privacy &amp; anonymity</a:t>
            </a:r>
            <a:endParaRPr/>
          </a:p>
          <a:p>
            <a:pPr indent="-304800" lvl="2" marL="1371600" rtl="0" algn="l">
              <a:spcBef>
                <a:spcPts val="0"/>
              </a:spcBef>
              <a:spcAft>
                <a:spcPts val="0"/>
              </a:spcAft>
              <a:buSzPts val="1200"/>
              <a:buChar char="■"/>
            </a:pPr>
            <a:r>
              <a:rPr lang="en"/>
              <a:t>No self-identifying information, i.e. residential or workplace addresses</a:t>
            </a:r>
            <a:endParaRPr/>
          </a:p>
          <a:p>
            <a:pPr indent="-304800" lvl="1" marL="914400" rtl="0" algn="l">
              <a:spcBef>
                <a:spcPts val="0"/>
              </a:spcBef>
              <a:spcAft>
                <a:spcPts val="0"/>
              </a:spcAft>
              <a:buSzPts val="1200"/>
              <a:buChar char="○"/>
            </a:pPr>
            <a:r>
              <a:rPr lang="en"/>
              <a:t>Collection tools used &amp; UNC IRB policies</a:t>
            </a:r>
            <a:endParaRPr/>
          </a:p>
          <a:p>
            <a:pPr indent="-304800" lvl="2" marL="1371600" rtl="0" algn="l">
              <a:spcBef>
                <a:spcPts val="0"/>
              </a:spcBef>
              <a:spcAft>
                <a:spcPts val="0"/>
              </a:spcAft>
              <a:buSzPts val="1200"/>
              <a:buChar char="■"/>
            </a:pPr>
            <a:r>
              <a:rPr lang="en"/>
              <a:t>Qualtrics</a:t>
            </a:r>
            <a:endParaRPr/>
          </a:p>
          <a:p>
            <a:pPr indent="-304800" lvl="2" marL="1371600" rtl="0" algn="l">
              <a:spcBef>
                <a:spcPts val="0"/>
              </a:spcBef>
              <a:spcAft>
                <a:spcPts val="0"/>
              </a:spcAft>
              <a:buSzPts val="1200"/>
              <a:buChar char="■"/>
            </a:pPr>
            <a:r>
              <a:rPr lang="en"/>
              <a:t>Zoom</a:t>
            </a:r>
            <a:endParaRPr/>
          </a:p>
          <a:p>
            <a:pPr indent="-304800" lvl="2" marL="1371600" rtl="0" algn="l">
              <a:spcBef>
                <a:spcPts val="0"/>
              </a:spcBef>
              <a:spcAft>
                <a:spcPts val="0"/>
              </a:spcAft>
              <a:buSzPts val="1200"/>
              <a:buChar char="■"/>
            </a:pPr>
            <a:r>
              <a:rPr lang="en"/>
              <a:t>All data stored in password-protected drive shared only within Transloc team</a:t>
            </a:r>
            <a:endParaRPr/>
          </a:p>
          <a:p>
            <a:pPr indent="-304800" lvl="2" marL="1371600" rtl="0" algn="l">
              <a:spcBef>
                <a:spcPts val="0"/>
              </a:spcBef>
              <a:spcAft>
                <a:spcPts val="0"/>
              </a:spcAft>
              <a:buSzPts val="1200"/>
              <a:buChar char="■"/>
            </a:pPr>
            <a:r>
              <a:rPr lang="en"/>
              <a:t>All computers used by Transloc team members have password-protected and </a:t>
            </a:r>
            <a:r>
              <a:rPr lang="en"/>
              <a:t>encrypted</a:t>
            </a:r>
            <a:r>
              <a:rPr lang="en"/>
              <a:t> hard drives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idx="1" type="body"/>
          </p:nvPr>
        </p:nvSpPr>
        <p:spPr>
          <a:xfrm>
            <a:off x="722375" y="1463750"/>
            <a:ext cx="7699200" cy="343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We used Qualitative method to analyze the data</a:t>
            </a:r>
            <a:br>
              <a:rPr lang="en"/>
            </a:br>
            <a:endParaRPr/>
          </a:p>
          <a:p>
            <a:pPr indent="-317500" lvl="0" marL="457200" rtl="0" algn="l">
              <a:spcBef>
                <a:spcPts val="0"/>
              </a:spcBef>
              <a:spcAft>
                <a:spcPts val="0"/>
              </a:spcAft>
              <a:buSzPts val="1400"/>
              <a:buChar char="╱"/>
            </a:pPr>
            <a:r>
              <a:rPr lang="en"/>
              <a:t>Used surveys, video recording and notes</a:t>
            </a:r>
            <a:br>
              <a:rPr lang="en"/>
            </a:br>
            <a:endParaRPr/>
          </a:p>
          <a:p>
            <a:pPr indent="-317500" lvl="0" marL="457200" rtl="0" algn="l">
              <a:spcBef>
                <a:spcPts val="0"/>
              </a:spcBef>
              <a:spcAft>
                <a:spcPts val="0"/>
              </a:spcAft>
              <a:buSzPts val="1400"/>
              <a:buChar char="╱"/>
            </a:pPr>
            <a:r>
              <a:rPr lang="en"/>
              <a:t>We found three issues of which were rated as high critical and the other as low critical</a:t>
            </a:r>
            <a:br>
              <a:rPr lang="en"/>
            </a:br>
            <a:endParaRPr/>
          </a:p>
          <a:p>
            <a:pPr indent="-317500" lvl="0" marL="457200" rtl="0" algn="l">
              <a:spcBef>
                <a:spcPts val="0"/>
              </a:spcBef>
              <a:spcAft>
                <a:spcPts val="0"/>
              </a:spcAft>
              <a:buSzPts val="1400"/>
              <a:buChar char="╱"/>
            </a:pPr>
            <a:r>
              <a:rPr lang="en"/>
              <a:t>Features that needs to kept stable through out</a:t>
            </a:r>
            <a:br>
              <a:rPr lang="en" sz="1400"/>
            </a:br>
            <a:endParaRPr sz="1400"/>
          </a:p>
          <a:p>
            <a:pPr indent="-317500" lvl="0" marL="457200" rtl="0" algn="l">
              <a:spcBef>
                <a:spcPts val="0"/>
              </a:spcBef>
              <a:spcAft>
                <a:spcPts val="0"/>
              </a:spcAft>
              <a:buSzPts val="1400"/>
              <a:buChar char="╱"/>
            </a:pPr>
            <a:r>
              <a:rPr lang="en"/>
              <a:t>Substantial scope for enhancing both the app and the overall user experience.</a:t>
            </a:r>
            <a:endParaRPr/>
          </a:p>
        </p:txBody>
      </p:sp>
      <p:sp>
        <p:nvSpPr>
          <p:cNvPr id="264" name="Google Shape;264;p37"/>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idx="1" type="body"/>
          </p:nvPr>
        </p:nvSpPr>
        <p:spPr>
          <a:xfrm>
            <a:off x="722375" y="1336075"/>
            <a:ext cx="7699200" cy="35589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400"/>
              <a:t>Issues encountered while performing tasks —</a:t>
            </a:r>
            <a:endParaRPr b="1" sz="1400"/>
          </a:p>
          <a:p>
            <a:pPr indent="-317500" lvl="0" marL="457200" rtl="0" algn="l">
              <a:lnSpc>
                <a:spcPct val="200000"/>
              </a:lnSpc>
              <a:spcBef>
                <a:spcPts val="1200"/>
              </a:spcBef>
              <a:spcAft>
                <a:spcPts val="0"/>
              </a:spcAft>
              <a:buClr>
                <a:schemeClr val="dk1"/>
              </a:buClr>
              <a:buSzPts val="1400"/>
              <a:buFont typeface="Open Sans"/>
              <a:buChar char="●"/>
            </a:pPr>
            <a:r>
              <a:rPr lang="en" sz="1400"/>
              <a:t>Verifying routes</a:t>
            </a:r>
            <a:endParaRPr sz="1400"/>
          </a:p>
          <a:p>
            <a:pPr indent="-317500" lvl="0" marL="457200" rtl="0" algn="l">
              <a:lnSpc>
                <a:spcPct val="200000"/>
              </a:lnSpc>
              <a:spcBef>
                <a:spcPts val="0"/>
              </a:spcBef>
              <a:spcAft>
                <a:spcPts val="0"/>
              </a:spcAft>
              <a:buClr>
                <a:schemeClr val="dk1"/>
              </a:buClr>
              <a:buSzPts val="1400"/>
              <a:buFont typeface="Open Sans"/>
              <a:buChar char="●"/>
            </a:pPr>
            <a:r>
              <a:rPr lang="en" sz="1400"/>
              <a:t>Search bar confusion</a:t>
            </a:r>
            <a:endParaRPr sz="1400"/>
          </a:p>
          <a:p>
            <a:pPr indent="-317500" lvl="0" marL="457200" rtl="0" algn="l">
              <a:lnSpc>
                <a:spcPct val="200000"/>
              </a:lnSpc>
              <a:spcBef>
                <a:spcPts val="0"/>
              </a:spcBef>
              <a:spcAft>
                <a:spcPts val="0"/>
              </a:spcAft>
              <a:buClr>
                <a:schemeClr val="dk1"/>
              </a:buClr>
              <a:buSzPts val="1400"/>
              <a:buFont typeface="Open Sans"/>
              <a:buChar char="●"/>
            </a:pPr>
            <a:r>
              <a:rPr lang="en" sz="1400"/>
              <a:t>Multiple times changed, but still difficult to locate on screen. </a:t>
            </a:r>
            <a:endParaRPr sz="1400"/>
          </a:p>
          <a:p>
            <a:pPr indent="-317500" lvl="0" marL="457200" rtl="0" algn="l">
              <a:lnSpc>
                <a:spcPct val="200000"/>
              </a:lnSpc>
              <a:spcBef>
                <a:spcPts val="0"/>
              </a:spcBef>
              <a:spcAft>
                <a:spcPts val="0"/>
              </a:spcAft>
              <a:buClr>
                <a:schemeClr val="dk1"/>
              </a:buClr>
              <a:buSzPts val="1400"/>
              <a:buFont typeface="Open Sans"/>
              <a:buChar char="●"/>
            </a:pPr>
            <a:r>
              <a:rPr lang="en" sz="1400"/>
              <a:t>Checking the map to find the start location and not clear with the starting location</a:t>
            </a:r>
            <a:endParaRPr sz="1400"/>
          </a:p>
        </p:txBody>
      </p:sp>
      <p:sp>
        <p:nvSpPr>
          <p:cNvPr id="270" name="Google Shape;270;p38"/>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a:t>
            </a:r>
            <a:r>
              <a:rPr lang="en" sz="2300"/>
              <a:t>- Findings </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idx="1" type="body"/>
          </p:nvPr>
        </p:nvSpPr>
        <p:spPr>
          <a:xfrm>
            <a:off x="664175" y="1219356"/>
            <a:ext cx="3741300" cy="375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Finding Pre-task survey : </a:t>
            </a:r>
            <a:r>
              <a:rPr b="1" lang="en"/>
              <a:t>Low</a:t>
            </a:r>
            <a:br>
              <a:rPr b="1" lang="en" sz="1000"/>
            </a:br>
            <a:br>
              <a:rPr b="1" lang="en" sz="1000"/>
            </a:br>
            <a:r>
              <a:rPr b="1" lang="en" sz="1000"/>
              <a:t>– </a:t>
            </a:r>
            <a:r>
              <a:rPr lang="en" sz="1000"/>
              <a:t>Although some users who are already familiar with public transportation face challenges while using the app, can be improved to provide a more seamless and user-friendly experience.</a:t>
            </a:r>
            <a:br>
              <a:rPr lang="en" sz="1000"/>
            </a:br>
            <a:br>
              <a:rPr lang="en" sz="1000"/>
            </a:br>
            <a:r>
              <a:rPr b="1" lang="en" sz="1000"/>
              <a:t>– </a:t>
            </a:r>
            <a:r>
              <a:rPr lang="en" sz="1000"/>
              <a:t>Many tasks were successfully completed indirectly, where users deviated from the expected path or took alternative routes to complete them.</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b="1"/>
          </a:p>
        </p:txBody>
      </p:sp>
      <p:sp>
        <p:nvSpPr>
          <p:cNvPr id="276" name="Google Shape;276;p39"/>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 </a:t>
            </a:r>
            <a:r>
              <a:rPr lang="en"/>
              <a:t>Findings</a:t>
            </a:r>
            <a:endParaRPr/>
          </a:p>
        </p:txBody>
      </p:sp>
      <p:sp>
        <p:nvSpPr>
          <p:cNvPr id="277" name="Google Shape;277;p39"/>
          <p:cNvSpPr txBox="1"/>
          <p:nvPr>
            <p:ph idx="1" type="body"/>
          </p:nvPr>
        </p:nvSpPr>
        <p:spPr>
          <a:xfrm>
            <a:off x="4680275" y="1219356"/>
            <a:ext cx="3741300" cy="384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Finding Post-task survey : </a:t>
            </a:r>
            <a:r>
              <a:rPr b="1" lang="en"/>
              <a:t>Critical</a:t>
            </a:r>
            <a:br>
              <a:rPr b="1" lang="en" sz="1400"/>
            </a:br>
            <a:br>
              <a:rPr b="1" lang="en" sz="1400"/>
            </a:br>
            <a:r>
              <a:rPr b="1" lang="en" sz="1400"/>
              <a:t>Was it simple to use the app :  </a:t>
            </a:r>
            <a:br>
              <a:rPr b="1" lang="en" sz="1400"/>
            </a:br>
            <a:r>
              <a:rPr lang="en" sz="1000"/>
              <a:t>33% – </a:t>
            </a:r>
            <a:r>
              <a:rPr b="1" lang="en" sz="1000"/>
              <a:t>agreed </a:t>
            </a:r>
            <a:br>
              <a:rPr lang="en" sz="1000"/>
            </a:br>
            <a:r>
              <a:rPr lang="en" sz="1000"/>
              <a:t>67%</a:t>
            </a:r>
            <a:r>
              <a:rPr lang="en" sz="1000"/>
              <a:t> – </a:t>
            </a:r>
            <a:r>
              <a:rPr b="1" lang="en" sz="1000"/>
              <a:t>disagreed </a:t>
            </a:r>
            <a:br>
              <a:rPr lang="en" sz="1000"/>
            </a:br>
            <a:br>
              <a:rPr lang="en" sz="1400"/>
            </a:br>
            <a:r>
              <a:rPr b="1" lang="en" sz="1400"/>
              <a:t>A</a:t>
            </a:r>
            <a:r>
              <a:rPr b="1" lang="en" sz="1400"/>
              <a:t>ny issues with functionality?</a:t>
            </a:r>
            <a:r>
              <a:rPr lang="en" sz="1400"/>
              <a:t> </a:t>
            </a:r>
            <a:br>
              <a:rPr lang="en" sz="1400"/>
            </a:br>
            <a:r>
              <a:rPr lang="en" sz="1000"/>
              <a:t>67% – </a:t>
            </a:r>
            <a:r>
              <a:rPr b="1" lang="en" sz="1000"/>
              <a:t>faced  </a:t>
            </a:r>
            <a:br>
              <a:rPr lang="en" sz="1000"/>
            </a:br>
            <a:r>
              <a:rPr lang="en" sz="1000"/>
              <a:t>33% – </a:t>
            </a:r>
            <a:r>
              <a:rPr b="1" lang="en" sz="1000"/>
              <a:t>did not </a:t>
            </a:r>
            <a:br>
              <a:rPr lang="en"/>
            </a:br>
            <a:endParaRPr/>
          </a:p>
          <a:p>
            <a:pPr indent="0" lvl="0" marL="0" rtl="0" algn="l">
              <a:lnSpc>
                <a:spcPct val="115000"/>
              </a:lnSpc>
              <a:spcBef>
                <a:spcPts val="0"/>
              </a:spcBef>
              <a:spcAft>
                <a:spcPts val="0"/>
              </a:spcAft>
              <a:buNone/>
            </a:pPr>
            <a:r>
              <a:rPr b="1" lang="en" sz="1500"/>
              <a:t>Will you </a:t>
            </a:r>
            <a:r>
              <a:rPr b="1" lang="en" sz="1500"/>
              <a:t>keep </a:t>
            </a:r>
            <a:r>
              <a:rPr b="1" lang="en" sz="1500"/>
              <a:t>us</a:t>
            </a:r>
            <a:r>
              <a:rPr b="1" lang="en" sz="1500"/>
              <a:t>ing</a:t>
            </a:r>
            <a:r>
              <a:rPr b="1" lang="en" sz="1500"/>
              <a:t> app in the future?</a:t>
            </a:r>
            <a:br>
              <a:rPr b="1" lang="en" sz="1500"/>
            </a:br>
            <a:r>
              <a:rPr lang="en" sz="1000"/>
              <a:t>33%</a:t>
            </a:r>
            <a:r>
              <a:rPr lang="en" sz="1000"/>
              <a:t> – </a:t>
            </a:r>
            <a:r>
              <a:rPr b="1" lang="en" sz="1000"/>
              <a:t>Not sure ,  </a:t>
            </a:r>
            <a:br>
              <a:rPr lang="en" sz="1000"/>
            </a:br>
            <a:r>
              <a:rPr lang="en" sz="1000"/>
              <a:t>33%</a:t>
            </a:r>
            <a:r>
              <a:rPr lang="en" sz="1000"/>
              <a:t> – </a:t>
            </a:r>
            <a:r>
              <a:rPr b="1" lang="en" sz="1000"/>
              <a:t>May or May not , </a:t>
            </a:r>
            <a:br>
              <a:rPr lang="en" sz="1000"/>
            </a:br>
            <a:r>
              <a:rPr lang="en" sz="1000"/>
              <a:t>33%</a:t>
            </a:r>
            <a:r>
              <a:rPr lang="en" sz="1000"/>
              <a:t> – </a:t>
            </a:r>
            <a:r>
              <a:rPr b="1" lang="en" sz="1000"/>
              <a:t>May use.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r>
              <a:rPr lang="en" sz="2300"/>
              <a:t>- </a:t>
            </a:r>
            <a:r>
              <a:rPr lang="en" sz="2300"/>
              <a:t>Exec</a:t>
            </a:r>
            <a:r>
              <a:rPr lang="en" sz="2300"/>
              <a:t>utive Summ</a:t>
            </a:r>
            <a:r>
              <a:rPr lang="en" sz="2300"/>
              <a:t>ary</a:t>
            </a:r>
            <a:endParaRPr sz="2300"/>
          </a:p>
        </p:txBody>
      </p:sp>
      <p:sp>
        <p:nvSpPr>
          <p:cNvPr id="283" name="Google Shape;283;p40"/>
          <p:cNvSpPr txBox="1"/>
          <p:nvPr>
            <p:ph idx="1" type="body"/>
          </p:nvPr>
        </p:nvSpPr>
        <p:spPr>
          <a:xfrm>
            <a:off x="722375" y="1463750"/>
            <a:ext cx="7699200" cy="314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Findings and results organized by research question and evaluation goals</a:t>
            </a:r>
            <a:endParaRPr/>
          </a:p>
          <a:p>
            <a:pPr indent="-317500" lvl="0" marL="457200" rtl="0" algn="l">
              <a:spcBef>
                <a:spcPts val="0"/>
              </a:spcBef>
              <a:spcAft>
                <a:spcPts val="0"/>
              </a:spcAft>
              <a:buSzPts val="1400"/>
              <a:buChar char="-"/>
            </a:pPr>
            <a:r>
              <a:rPr lang="en"/>
              <a:t>Key findings</a:t>
            </a:r>
            <a:endParaRPr/>
          </a:p>
          <a:p>
            <a:pPr indent="-304800" lvl="1" marL="914400" rtl="0" algn="l">
              <a:spcBef>
                <a:spcPts val="0"/>
              </a:spcBef>
              <a:spcAft>
                <a:spcPts val="0"/>
              </a:spcAft>
              <a:buSzPts val="1200"/>
              <a:buChar char="-"/>
            </a:pPr>
            <a:r>
              <a:rPr lang="en"/>
              <a:t>Participants are able to complete tasks, but find interactions somewhat confusing</a:t>
            </a:r>
            <a:endParaRPr/>
          </a:p>
          <a:p>
            <a:pPr indent="-304800" lvl="2" marL="1371600" rtl="0" algn="l">
              <a:spcBef>
                <a:spcPts val="0"/>
              </a:spcBef>
              <a:spcAft>
                <a:spcPts val="0"/>
              </a:spcAft>
              <a:buSzPts val="1200"/>
              <a:buChar char="-"/>
            </a:pPr>
            <a:r>
              <a:rPr lang="en"/>
              <a:t>Barrier to entry when using the app</a:t>
            </a:r>
            <a:endParaRPr/>
          </a:p>
          <a:p>
            <a:pPr indent="-304800" lvl="1" marL="914400" rtl="0" algn="l">
              <a:spcBef>
                <a:spcPts val="0"/>
              </a:spcBef>
              <a:spcAft>
                <a:spcPts val="0"/>
              </a:spcAft>
              <a:buSzPts val="1200"/>
              <a:buChar char="-"/>
            </a:pPr>
            <a:r>
              <a:rPr lang="en"/>
              <a:t>Multiple unused/unseen features and options throughout testing sessions</a:t>
            </a:r>
            <a:endParaRPr/>
          </a:p>
          <a:p>
            <a:pPr indent="-304800" lvl="1" marL="914400" rtl="0" algn="l">
              <a:spcBef>
                <a:spcPts val="0"/>
              </a:spcBef>
              <a:spcAft>
                <a:spcPts val="0"/>
              </a:spcAft>
              <a:buSzPts val="1200"/>
              <a:buChar char="-"/>
            </a:pPr>
            <a:r>
              <a:rPr lang="en"/>
              <a:t>Wording/phrasing issues that causes confusion when using certain features</a:t>
            </a:r>
            <a:endParaRPr/>
          </a:p>
          <a:p>
            <a:pPr indent="0" lvl="0" marL="0" rtl="0" algn="l">
              <a:spcBef>
                <a:spcPts val="1200"/>
              </a:spcBef>
              <a:spcAft>
                <a:spcPts val="0"/>
              </a:spcAft>
              <a:buNone/>
            </a:pPr>
            <a:r>
              <a:t/>
            </a:r>
            <a:endParaRPr/>
          </a:p>
          <a:p>
            <a:pPr indent="0" lvl="0" marL="0" rtl="0" algn="l">
              <a:lnSpc>
                <a:spcPct val="115000"/>
              </a:lnSpc>
              <a:spcBef>
                <a:spcPts val="1200"/>
              </a:spcBef>
              <a:spcAft>
                <a:spcPts val="0"/>
              </a:spcAft>
              <a:buNone/>
            </a:pPr>
            <a:r>
              <a:t/>
            </a:r>
            <a:endParaRPr sz="2000">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1221175" y="427800"/>
            <a:ext cx="7200300" cy="948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400"/>
              <a:t>How do users feel when interacting with the current application?</a:t>
            </a:r>
            <a:endParaRPr sz="2400"/>
          </a:p>
          <a:p>
            <a:pPr indent="0" lvl="0" marL="0" marR="0" rtl="0" algn="l">
              <a:lnSpc>
                <a:spcPct val="100000"/>
              </a:lnSpc>
              <a:spcBef>
                <a:spcPts val="0"/>
              </a:spcBef>
              <a:spcAft>
                <a:spcPts val="0"/>
              </a:spcAft>
              <a:buNone/>
            </a:pPr>
            <a:r>
              <a:t/>
            </a:r>
            <a:endParaRPr sz="2400"/>
          </a:p>
          <a:p>
            <a:pPr indent="0" lvl="0" marL="0" rtl="0" algn="l">
              <a:spcBef>
                <a:spcPts val="0"/>
              </a:spcBef>
              <a:spcAft>
                <a:spcPts val="0"/>
              </a:spcAft>
              <a:buNone/>
            </a:pPr>
            <a:r>
              <a:t/>
            </a:r>
            <a:endParaRPr sz="2400"/>
          </a:p>
        </p:txBody>
      </p:sp>
      <p:sp>
        <p:nvSpPr>
          <p:cNvPr id="289" name="Google Shape;289;p41"/>
          <p:cNvSpPr txBox="1"/>
          <p:nvPr>
            <p:ph idx="1" type="body"/>
          </p:nvPr>
        </p:nvSpPr>
        <p:spPr>
          <a:xfrm>
            <a:off x="102250" y="1427275"/>
            <a:ext cx="4889100" cy="314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Positive:</a:t>
            </a:r>
            <a:endParaRPr/>
          </a:p>
          <a:p>
            <a:pPr indent="-304800" lvl="1" marL="914400" rtl="0" algn="l">
              <a:spcBef>
                <a:spcPts val="0"/>
              </a:spcBef>
              <a:spcAft>
                <a:spcPts val="0"/>
              </a:spcAft>
              <a:buSzPts val="1200"/>
              <a:buChar char="-"/>
            </a:pPr>
            <a:r>
              <a:rPr lang="en"/>
              <a:t>“Likes that real time tracking got added back”</a:t>
            </a:r>
            <a:endParaRPr/>
          </a:p>
          <a:p>
            <a:pPr indent="-304800" lvl="1" marL="914400" rtl="0" algn="l">
              <a:spcBef>
                <a:spcPts val="0"/>
              </a:spcBef>
              <a:spcAft>
                <a:spcPts val="0"/>
              </a:spcAft>
              <a:buSzPts val="1200"/>
              <a:buChar char="-"/>
            </a:pPr>
            <a:r>
              <a:rPr lang="en"/>
              <a:t>“Free to use”</a:t>
            </a:r>
            <a:endParaRPr/>
          </a:p>
          <a:p>
            <a:pPr indent="-304800" lvl="1" marL="914400" rtl="0" algn="l">
              <a:spcBef>
                <a:spcPts val="0"/>
              </a:spcBef>
              <a:spcAft>
                <a:spcPts val="0"/>
              </a:spcAft>
              <a:buSzPts val="1200"/>
              <a:buChar char="-"/>
            </a:pPr>
            <a:r>
              <a:rPr lang="en"/>
              <a:t>“Pretty simple”</a:t>
            </a:r>
            <a:endParaRPr/>
          </a:p>
          <a:p>
            <a:pPr indent="-304800" lvl="1" marL="914400" rtl="0" algn="l">
              <a:spcBef>
                <a:spcPts val="0"/>
              </a:spcBef>
              <a:spcAft>
                <a:spcPts val="0"/>
              </a:spcAft>
              <a:buSzPts val="1200"/>
              <a:buChar char="-"/>
            </a:pPr>
            <a:r>
              <a:rPr lang="en"/>
              <a:t>“Don’t have to use third party”</a:t>
            </a:r>
            <a:endParaRPr/>
          </a:p>
          <a:p>
            <a:pPr indent="-304800" lvl="1" marL="914400" rtl="0" algn="l">
              <a:spcBef>
                <a:spcPts val="0"/>
              </a:spcBef>
              <a:spcAft>
                <a:spcPts val="0"/>
              </a:spcAft>
              <a:buSzPts val="1200"/>
              <a:buChar char="-"/>
            </a:pPr>
            <a:r>
              <a:rPr lang="en"/>
              <a:t>“ I feel </a:t>
            </a:r>
            <a:r>
              <a:rPr lang="en"/>
              <a:t>like</a:t>
            </a:r>
            <a:r>
              <a:rPr lang="en"/>
              <a:t> [TransLoc] has all the information”</a:t>
            </a:r>
            <a:endParaRPr/>
          </a:p>
          <a:p>
            <a:pPr indent="-317500" lvl="0" marL="457200" rtl="0" algn="l">
              <a:spcBef>
                <a:spcPts val="0"/>
              </a:spcBef>
              <a:spcAft>
                <a:spcPts val="0"/>
              </a:spcAft>
              <a:buSzPts val="1400"/>
              <a:buChar char="-"/>
            </a:pPr>
            <a:r>
              <a:rPr lang="en"/>
              <a:t>Negative</a:t>
            </a:r>
            <a:endParaRPr/>
          </a:p>
          <a:p>
            <a:pPr indent="-304800" lvl="1" marL="914400" rtl="0" algn="l">
              <a:spcBef>
                <a:spcPts val="0"/>
              </a:spcBef>
              <a:spcAft>
                <a:spcPts val="0"/>
              </a:spcAft>
              <a:buSzPts val="1200"/>
              <a:buChar char="-"/>
            </a:pPr>
            <a:r>
              <a:rPr lang="en"/>
              <a:t>“Not intuitive”’</a:t>
            </a:r>
            <a:endParaRPr/>
          </a:p>
          <a:p>
            <a:pPr indent="-304800" lvl="1" marL="914400" rtl="0" algn="l">
              <a:spcBef>
                <a:spcPts val="0"/>
              </a:spcBef>
              <a:spcAft>
                <a:spcPts val="0"/>
              </a:spcAft>
              <a:buSzPts val="1200"/>
              <a:buChar char="-"/>
            </a:pPr>
            <a:r>
              <a:rPr lang="en"/>
              <a:t>“Frustrated with TransLoc for a long time”</a:t>
            </a:r>
            <a:endParaRPr/>
          </a:p>
          <a:p>
            <a:pPr indent="-304800" lvl="1" marL="914400" rtl="0" algn="l">
              <a:spcBef>
                <a:spcPts val="0"/>
              </a:spcBef>
              <a:spcAft>
                <a:spcPts val="0"/>
              </a:spcAft>
              <a:buSzPts val="1200"/>
              <a:buChar char="-"/>
            </a:pPr>
            <a:r>
              <a:rPr lang="en"/>
              <a:t>“They are doing the bare minimum, there is lots to be desired”</a:t>
            </a:r>
            <a:endParaRPr/>
          </a:p>
          <a:p>
            <a:pPr indent="-304800" lvl="1" marL="914400" rtl="0" algn="l">
              <a:spcBef>
                <a:spcPts val="0"/>
              </a:spcBef>
              <a:spcAft>
                <a:spcPts val="0"/>
              </a:spcAft>
              <a:buSzPts val="1200"/>
              <a:buChar char="-"/>
            </a:pPr>
            <a:r>
              <a:rPr lang="en"/>
              <a:t>“Confusing” </a:t>
            </a:r>
            <a:endParaRPr/>
          </a:p>
          <a:p>
            <a:pPr indent="-304800" lvl="1" marL="914400" rtl="0" algn="l">
              <a:spcBef>
                <a:spcPts val="0"/>
              </a:spcBef>
              <a:spcAft>
                <a:spcPts val="0"/>
              </a:spcAft>
              <a:buSzPts val="1200"/>
              <a:buChar char="-"/>
            </a:pPr>
            <a:r>
              <a:rPr lang="en"/>
              <a:t>“Need to do more detailed searching”</a:t>
            </a:r>
            <a:endParaRPr/>
          </a:p>
        </p:txBody>
      </p:sp>
      <p:sp>
        <p:nvSpPr>
          <p:cNvPr id="290" name="Google Shape;290;p41"/>
          <p:cNvSpPr txBox="1"/>
          <p:nvPr/>
        </p:nvSpPr>
        <p:spPr>
          <a:xfrm>
            <a:off x="166725" y="545725"/>
            <a:ext cx="1148400" cy="5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700">
                <a:solidFill>
                  <a:srgbClr val="2B2BC1"/>
                </a:solidFill>
                <a:latin typeface="Open Sans"/>
                <a:ea typeface="Open Sans"/>
                <a:cs typeface="Open Sans"/>
                <a:sym typeface="Open Sans"/>
              </a:rPr>
              <a:t>Q</a:t>
            </a:r>
            <a:r>
              <a:rPr b="1" lang="en" sz="4700">
                <a:solidFill>
                  <a:srgbClr val="2B2BC1"/>
                </a:solidFill>
                <a:latin typeface="Open Sans"/>
                <a:ea typeface="Open Sans"/>
                <a:cs typeface="Open Sans"/>
                <a:sym typeface="Open Sans"/>
              </a:rPr>
              <a:t>1</a:t>
            </a:r>
            <a:endParaRPr b="1" sz="4700">
              <a:solidFill>
                <a:srgbClr val="2B2BC1"/>
              </a:solidFill>
              <a:latin typeface="Open Sans"/>
              <a:ea typeface="Open Sans"/>
              <a:cs typeface="Open Sans"/>
              <a:sym typeface="Open Sans"/>
            </a:endParaRPr>
          </a:p>
        </p:txBody>
      </p:sp>
      <p:pic>
        <p:nvPicPr>
          <p:cNvPr id="291" name="Google Shape;291;p41"/>
          <p:cNvPicPr preferRelativeResize="0"/>
          <p:nvPr/>
        </p:nvPicPr>
        <p:blipFill>
          <a:blip r:embed="rId3">
            <a:alphaModFix/>
          </a:blip>
          <a:stretch>
            <a:fillRect/>
          </a:stretch>
        </p:blipFill>
        <p:spPr>
          <a:xfrm>
            <a:off x="5193975" y="3069126"/>
            <a:ext cx="3335000" cy="1993538"/>
          </a:xfrm>
          <a:prstGeom prst="rect">
            <a:avLst/>
          </a:prstGeom>
          <a:noFill/>
          <a:ln>
            <a:noFill/>
          </a:ln>
        </p:spPr>
      </p:pic>
      <p:pic>
        <p:nvPicPr>
          <p:cNvPr id="292" name="Google Shape;292;p41"/>
          <p:cNvPicPr preferRelativeResize="0"/>
          <p:nvPr/>
        </p:nvPicPr>
        <p:blipFill>
          <a:blip r:embed="rId4">
            <a:alphaModFix/>
          </a:blip>
          <a:stretch>
            <a:fillRect/>
          </a:stretch>
        </p:blipFill>
        <p:spPr>
          <a:xfrm>
            <a:off x="5193968" y="972325"/>
            <a:ext cx="3335007" cy="1984250"/>
          </a:xfrm>
          <a:prstGeom prst="rect">
            <a:avLst/>
          </a:prstGeom>
          <a:noFill/>
          <a:ln>
            <a:noFill/>
          </a:ln>
        </p:spPr>
      </p:pic>
      <p:sp>
        <p:nvSpPr>
          <p:cNvPr id="293" name="Google Shape;293;p41"/>
          <p:cNvSpPr txBox="1"/>
          <p:nvPr/>
        </p:nvSpPr>
        <p:spPr>
          <a:xfrm>
            <a:off x="7834775" y="1176250"/>
            <a:ext cx="9615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1 = very unsatisfied</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5 = very satisfied</a:t>
            </a:r>
            <a:endParaRPr sz="700">
              <a:latin typeface="Open Sans"/>
              <a:ea typeface="Open Sans"/>
              <a:cs typeface="Open Sans"/>
              <a:sym typeface="Open Sans"/>
            </a:endParaRPr>
          </a:p>
        </p:txBody>
      </p:sp>
      <p:sp>
        <p:nvSpPr>
          <p:cNvPr id="294" name="Google Shape;294;p41"/>
          <p:cNvSpPr txBox="1"/>
          <p:nvPr/>
        </p:nvSpPr>
        <p:spPr>
          <a:xfrm>
            <a:off x="7834775" y="3302675"/>
            <a:ext cx="9615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1 = very difficult</a:t>
            </a:r>
            <a:endParaRPr sz="700">
              <a:latin typeface="Open Sans"/>
              <a:ea typeface="Open Sans"/>
              <a:cs typeface="Open Sans"/>
              <a:sym typeface="Open Sans"/>
            </a:endParaRPr>
          </a:p>
          <a:p>
            <a:pPr indent="0" lvl="0" marL="0" rtl="0" algn="l">
              <a:spcBef>
                <a:spcPts val="0"/>
              </a:spcBef>
              <a:spcAft>
                <a:spcPts val="0"/>
              </a:spcAft>
              <a:buNone/>
            </a:pPr>
            <a:r>
              <a:rPr lang="en" sz="700">
                <a:latin typeface="Open Sans"/>
                <a:ea typeface="Open Sans"/>
                <a:cs typeface="Open Sans"/>
                <a:sym typeface="Open Sans"/>
              </a:rPr>
              <a:t>5 = very easy</a:t>
            </a:r>
            <a:endParaRPr sz="7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1221175" y="427800"/>
            <a:ext cx="7200300" cy="9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Are users able to understand how to </a:t>
            </a:r>
            <a:r>
              <a:rPr lang="en" sz="2400"/>
              <a:t>plan</a:t>
            </a:r>
            <a:r>
              <a:rPr lang="en" sz="2400"/>
              <a:t> single and multi-route trips?</a:t>
            </a:r>
            <a:endParaRPr sz="2400"/>
          </a:p>
        </p:txBody>
      </p:sp>
      <p:sp>
        <p:nvSpPr>
          <p:cNvPr id="300" name="Google Shape;300;p42"/>
          <p:cNvSpPr txBox="1"/>
          <p:nvPr>
            <p:ph idx="1" type="body"/>
          </p:nvPr>
        </p:nvSpPr>
        <p:spPr>
          <a:xfrm>
            <a:off x="722375" y="1463750"/>
            <a:ext cx="7699200" cy="314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Broad answer: yes</a:t>
            </a:r>
            <a:endParaRPr/>
          </a:p>
          <a:p>
            <a:pPr indent="-304800" lvl="1" marL="914400" rtl="0" algn="l">
              <a:spcBef>
                <a:spcPts val="0"/>
              </a:spcBef>
              <a:spcAft>
                <a:spcPts val="0"/>
              </a:spcAft>
              <a:buSzPts val="1200"/>
              <a:buChar char="-"/>
            </a:pPr>
            <a:r>
              <a:rPr lang="en"/>
              <a:t>Some initial/continued confusion was common</a:t>
            </a:r>
            <a:endParaRPr/>
          </a:p>
          <a:p>
            <a:pPr indent="-317500" lvl="0" marL="457200" rtl="0" algn="l">
              <a:spcBef>
                <a:spcPts val="0"/>
              </a:spcBef>
              <a:spcAft>
                <a:spcPts val="0"/>
              </a:spcAft>
              <a:buSzPts val="1400"/>
              <a:buChar char="-"/>
            </a:pPr>
            <a:r>
              <a:rPr lang="en"/>
              <a:t>100% task completion </a:t>
            </a:r>
            <a:endParaRPr/>
          </a:p>
          <a:p>
            <a:pPr indent="-317500" lvl="0" marL="457200" rtl="0" algn="l">
              <a:spcBef>
                <a:spcPts val="0"/>
              </a:spcBef>
              <a:spcAft>
                <a:spcPts val="0"/>
              </a:spcAft>
              <a:buSzPts val="1400"/>
              <a:buChar char="-"/>
            </a:pPr>
            <a:r>
              <a:rPr lang="en"/>
              <a:t>When asked about planning a trip, “it was hard but [the app] was very useful”</a:t>
            </a:r>
            <a:endParaRPr/>
          </a:p>
          <a:p>
            <a:pPr indent="-317500" lvl="0" marL="457200" rtl="0" algn="l">
              <a:spcBef>
                <a:spcPts val="0"/>
              </a:spcBef>
              <a:spcAft>
                <a:spcPts val="0"/>
              </a:spcAft>
              <a:buSzPts val="1400"/>
              <a:buChar char="-"/>
            </a:pPr>
            <a:r>
              <a:rPr lang="en"/>
              <a:t>Increased understanding and familiarity of app at testing continues</a:t>
            </a:r>
            <a:endParaRPr/>
          </a:p>
          <a:p>
            <a:pPr indent="-304800" lvl="1" marL="914400" rtl="0" algn="l">
              <a:spcBef>
                <a:spcPts val="0"/>
              </a:spcBef>
              <a:spcAft>
                <a:spcPts val="0"/>
              </a:spcAft>
              <a:buSzPts val="1200"/>
              <a:buChar char="-"/>
            </a:pPr>
            <a:r>
              <a:rPr lang="en"/>
              <a:t>“... getting a better hang of the app”</a:t>
            </a:r>
            <a:endParaRPr/>
          </a:p>
          <a:p>
            <a:pPr indent="-304800" lvl="1" marL="914400" rtl="0" algn="l">
              <a:spcBef>
                <a:spcPts val="0"/>
              </a:spcBef>
              <a:spcAft>
                <a:spcPts val="0"/>
              </a:spcAft>
              <a:buSzPts val="1200"/>
              <a:buChar char="-"/>
            </a:pPr>
            <a:r>
              <a:rPr lang="en"/>
              <a:t>“... feel like it is very easy now that I have used it before”</a:t>
            </a:r>
            <a:endParaRPr/>
          </a:p>
          <a:p>
            <a:pPr indent="0" lvl="0" marL="0" rtl="0" algn="l">
              <a:spcBef>
                <a:spcPts val="1200"/>
              </a:spcBef>
              <a:spcAft>
                <a:spcPts val="0"/>
              </a:spcAft>
              <a:buNone/>
            </a:pPr>
            <a:r>
              <a:t/>
            </a:r>
            <a:endParaRPr/>
          </a:p>
        </p:txBody>
      </p:sp>
      <p:sp>
        <p:nvSpPr>
          <p:cNvPr id="301" name="Google Shape;301;p42"/>
          <p:cNvSpPr txBox="1"/>
          <p:nvPr/>
        </p:nvSpPr>
        <p:spPr>
          <a:xfrm>
            <a:off x="166725" y="545725"/>
            <a:ext cx="1148400" cy="5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700">
                <a:solidFill>
                  <a:srgbClr val="2B2BC1"/>
                </a:solidFill>
                <a:latin typeface="Open Sans"/>
                <a:ea typeface="Open Sans"/>
                <a:cs typeface="Open Sans"/>
                <a:sym typeface="Open Sans"/>
              </a:rPr>
              <a:t>Q2</a:t>
            </a:r>
            <a:endParaRPr b="1" sz="4700">
              <a:solidFill>
                <a:srgbClr val="2B2BC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1221175" y="504000"/>
            <a:ext cx="7200300" cy="5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long does it take a user to plan a trip?</a:t>
            </a:r>
            <a:endParaRPr sz="2400"/>
          </a:p>
        </p:txBody>
      </p:sp>
      <p:sp>
        <p:nvSpPr>
          <p:cNvPr id="307" name="Google Shape;307;p43"/>
          <p:cNvSpPr txBox="1"/>
          <p:nvPr/>
        </p:nvSpPr>
        <p:spPr>
          <a:xfrm>
            <a:off x="166725" y="545725"/>
            <a:ext cx="1148400" cy="5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700">
                <a:solidFill>
                  <a:srgbClr val="2B2BC1"/>
                </a:solidFill>
                <a:latin typeface="Open Sans"/>
                <a:ea typeface="Open Sans"/>
                <a:cs typeface="Open Sans"/>
                <a:sym typeface="Open Sans"/>
              </a:rPr>
              <a:t>Q3</a:t>
            </a:r>
            <a:endParaRPr b="1" sz="4700">
              <a:solidFill>
                <a:srgbClr val="2B2BC1"/>
              </a:solidFill>
              <a:latin typeface="Open Sans"/>
              <a:ea typeface="Open Sans"/>
              <a:cs typeface="Open Sans"/>
              <a:sym typeface="Open Sans"/>
            </a:endParaRPr>
          </a:p>
        </p:txBody>
      </p:sp>
      <p:pic>
        <p:nvPicPr>
          <p:cNvPr id="308" name="Google Shape;308;p43"/>
          <p:cNvPicPr preferRelativeResize="0"/>
          <p:nvPr/>
        </p:nvPicPr>
        <p:blipFill>
          <a:blip r:embed="rId3">
            <a:alphaModFix/>
          </a:blip>
          <a:stretch>
            <a:fillRect/>
          </a:stretch>
        </p:blipFill>
        <p:spPr>
          <a:xfrm>
            <a:off x="1315125" y="1130600"/>
            <a:ext cx="6407421" cy="380580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1221175" y="427800"/>
            <a:ext cx="7200300" cy="948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400"/>
              <a:t>How easily/successfully do users use different sections of the app?</a:t>
            </a:r>
            <a:endParaRPr sz="2400"/>
          </a:p>
          <a:p>
            <a:pPr indent="0" lvl="0" marL="0" marR="0" rtl="0" algn="l">
              <a:lnSpc>
                <a:spcPct val="100000"/>
              </a:lnSpc>
              <a:spcBef>
                <a:spcPts val="0"/>
              </a:spcBef>
              <a:spcAft>
                <a:spcPts val="0"/>
              </a:spcAft>
              <a:buNone/>
            </a:pPr>
            <a:r>
              <a:t/>
            </a:r>
            <a:endParaRPr sz="2400"/>
          </a:p>
          <a:p>
            <a:pPr indent="0" lvl="0" marL="0" rtl="0" algn="l">
              <a:spcBef>
                <a:spcPts val="0"/>
              </a:spcBef>
              <a:spcAft>
                <a:spcPts val="0"/>
              </a:spcAft>
              <a:buNone/>
            </a:pPr>
            <a:r>
              <a:t/>
            </a:r>
            <a:endParaRPr sz="2400"/>
          </a:p>
        </p:txBody>
      </p:sp>
      <p:sp>
        <p:nvSpPr>
          <p:cNvPr id="314" name="Google Shape;314;p44"/>
          <p:cNvSpPr txBox="1"/>
          <p:nvPr>
            <p:ph idx="1" type="body"/>
          </p:nvPr>
        </p:nvSpPr>
        <p:spPr>
          <a:xfrm>
            <a:off x="722375" y="1463750"/>
            <a:ext cx="7699200" cy="314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“Search”</a:t>
            </a:r>
            <a:endParaRPr/>
          </a:p>
          <a:p>
            <a:pPr indent="-304800" lvl="1" marL="914400" rtl="0" algn="l">
              <a:spcBef>
                <a:spcPts val="0"/>
              </a:spcBef>
              <a:spcAft>
                <a:spcPts val="0"/>
              </a:spcAft>
              <a:buSzPts val="1200"/>
              <a:buChar char="-"/>
            </a:pPr>
            <a:r>
              <a:rPr lang="en"/>
              <a:t>Participants primarily used “search” tab to complete tasks</a:t>
            </a:r>
            <a:endParaRPr/>
          </a:p>
          <a:p>
            <a:pPr indent="-304800" lvl="1" marL="914400" rtl="0" algn="l">
              <a:spcBef>
                <a:spcPts val="0"/>
              </a:spcBef>
              <a:spcAft>
                <a:spcPts val="0"/>
              </a:spcAft>
              <a:buSzPts val="1200"/>
              <a:buChar char="-"/>
            </a:pPr>
            <a:r>
              <a:rPr lang="en"/>
              <a:t>Search tab useful when knowing specific start/end locations</a:t>
            </a:r>
            <a:endParaRPr/>
          </a:p>
          <a:p>
            <a:pPr indent="-317500" lvl="0" marL="457200" rtl="0" algn="l">
              <a:spcBef>
                <a:spcPts val="0"/>
              </a:spcBef>
              <a:spcAft>
                <a:spcPts val="0"/>
              </a:spcAft>
              <a:buSzPts val="1400"/>
              <a:buChar char="-"/>
            </a:pPr>
            <a:r>
              <a:rPr lang="en"/>
              <a:t>“Routes”</a:t>
            </a:r>
            <a:endParaRPr/>
          </a:p>
          <a:p>
            <a:pPr indent="-304800" lvl="1" marL="914400" rtl="0" algn="l">
              <a:spcBef>
                <a:spcPts val="0"/>
              </a:spcBef>
              <a:spcAft>
                <a:spcPts val="0"/>
              </a:spcAft>
              <a:buSzPts val="1200"/>
              <a:buChar char="-"/>
            </a:pPr>
            <a:r>
              <a:rPr lang="en"/>
              <a:t>Found “routes” tab to be difficult to use</a:t>
            </a:r>
            <a:endParaRPr/>
          </a:p>
          <a:p>
            <a:pPr indent="-304800" lvl="1" marL="914400" rtl="0" algn="l">
              <a:spcBef>
                <a:spcPts val="0"/>
              </a:spcBef>
              <a:spcAft>
                <a:spcPts val="0"/>
              </a:spcAft>
              <a:buSzPts val="1200"/>
              <a:buChar char="-"/>
            </a:pPr>
            <a:r>
              <a:rPr lang="en"/>
              <a:t>“Show which way the routes were going”</a:t>
            </a:r>
            <a:endParaRPr/>
          </a:p>
          <a:p>
            <a:pPr indent="-317500" lvl="0" marL="457200" rtl="0" algn="l">
              <a:spcBef>
                <a:spcPts val="0"/>
              </a:spcBef>
              <a:spcAft>
                <a:spcPts val="0"/>
              </a:spcAft>
              <a:buSzPts val="1400"/>
              <a:buChar char="-"/>
            </a:pPr>
            <a:r>
              <a:rPr lang="en"/>
              <a:t>“OnDemand”, “Me”, and “Settings” not utilized during testing</a:t>
            </a:r>
            <a:endParaRPr/>
          </a:p>
        </p:txBody>
      </p:sp>
      <p:sp>
        <p:nvSpPr>
          <p:cNvPr id="315" name="Google Shape;315;p44"/>
          <p:cNvSpPr txBox="1"/>
          <p:nvPr/>
        </p:nvSpPr>
        <p:spPr>
          <a:xfrm>
            <a:off x="166725" y="545725"/>
            <a:ext cx="1148400" cy="5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700">
                <a:solidFill>
                  <a:srgbClr val="2B2BC1"/>
                </a:solidFill>
                <a:latin typeface="Open Sans"/>
                <a:ea typeface="Open Sans"/>
                <a:cs typeface="Open Sans"/>
                <a:sym typeface="Open Sans"/>
              </a:rPr>
              <a:t>Q4</a:t>
            </a:r>
            <a:endParaRPr b="1" sz="4700">
              <a:solidFill>
                <a:srgbClr val="2B2BC1"/>
              </a:solidFill>
              <a:latin typeface="Open Sans"/>
              <a:ea typeface="Open Sans"/>
              <a:cs typeface="Open Sans"/>
              <a:sym typeface="Open Sans"/>
            </a:endParaRPr>
          </a:p>
        </p:txBody>
      </p:sp>
      <p:pic>
        <p:nvPicPr>
          <p:cNvPr id="316" name="Google Shape;316;p44"/>
          <p:cNvPicPr preferRelativeResize="0"/>
          <p:nvPr/>
        </p:nvPicPr>
        <p:blipFill rotWithShape="1">
          <a:blip r:embed="rId3">
            <a:alphaModFix/>
          </a:blip>
          <a:srcRect b="14710" l="0" r="0" t="21773"/>
          <a:stretch/>
        </p:blipFill>
        <p:spPr>
          <a:xfrm>
            <a:off x="1465326" y="3401175"/>
            <a:ext cx="3699400" cy="627125"/>
          </a:xfrm>
          <a:prstGeom prst="rect">
            <a:avLst/>
          </a:prstGeom>
          <a:noFill/>
          <a:ln>
            <a:noFill/>
          </a:ln>
        </p:spPr>
      </p:pic>
      <p:pic>
        <p:nvPicPr>
          <p:cNvPr id="317" name="Google Shape;317;p44"/>
          <p:cNvPicPr preferRelativeResize="0"/>
          <p:nvPr/>
        </p:nvPicPr>
        <p:blipFill rotWithShape="1">
          <a:blip r:embed="rId4">
            <a:alphaModFix/>
          </a:blip>
          <a:srcRect b="18643" l="0" r="0" t="12863"/>
          <a:stretch/>
        </p:blipFill>
        <p:spPr>
          <a:xfrm>
            <a:off x="6164274" y="1257100"/>
            <a:ext cx="2257201" cy="33470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87" name="Google Shape;187;p27"/>
          <p:cNvSpPr txBox="1"/>
          <p:nvPr>
            <p:ph idx="1" type="subTitle"/>
          </p:nvPr>
        </p:nvSpPr>
        <p:spPr>
          <a:xfrm>
            <a:off x="1285229" y="1923924"/>
            <a:ext cx="2802300" cy="864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Introduction</a:t>
            </a:r>
            <a:endParaRPr/>
          </a:p>
          <a:p>
            <a:pPr indent="-304800" lvl="0" marL="457200" rtl="0" algn="l">
              <a:spcBef>
                <a:spcPts val="0"/>
              </a:spcBef>
              <a:spcAft>
                <a:spcPts val="0"/>
              </a:spcAft>
              <a:buSzPts val="1200"/>
              <a:buChar char="-"/>
            </a:pPr>
            <a:r>
              <a:rPr lang="en"/>
              <a:t>Goals</a:t>
            </a:r>
            <a:endParaRPr/>
          </a:p>
        </p:txBody>
      </p:sp>
      <p:sp>
        <p:nvSpPr>
          <p:cNvPr id="188" name="Google Shape;188;p27"/>
          <p:cNvSpPr txBox="1"/>
          <p:nvPr>
            <p:ph idx="2" type="subTitle"/>
          </p:nvPr>
        </p:nvSpPr>
        <p:spPr>
          <a:xfrm>
            <a:off x="5030402" y="1923924"/>
            <a:ext cx="2802300" cy="864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Usability test design </a:t>
            </a:r>
            <a:endParaRPr/>
          </a:p>
          <a:p>
            <a:pPr indent="-304800" lvl="0" marL="457200" rtl="0" algn="l">
              <a:spcBef>
                <a:spcPts val="0"/>
              </a:spcBef>
              <a:spcAft>
                <a:spcPts val="0"/>
              </a:spcAft>
              <a:buSzPts val="1200"/>
              <a:buChar char="-"/>
            </a:pPr>
            <a:r>
              <a:rPr lang="en"/>
              <a:t>Test environment, equipment and materials</a:t>
            </a:r>
            <a:endParaRPr/>
          </a:p>
          <a:p>
            <a:pPr indent="-304800" lvl="0" marL="457200" rtl="0" algn="l">
              <a:spcBef>
                <a:spcPts val="0"/>
              </a:spcBef>
              <a:spcAft>
                <a:spcPts val="0"/>
              </a:spcAft>
              <a:buSzPts val="1200"/>
              <a:buChar char="-"/>
            </a:pPr>
            <a:r>
              <a:rPr lang="en"/>
              <a:t>Task list and description</a:t>
            </a:r>
            <a:endParaRPr/>
          </a:p>
        </p:txBody>
      </p:sp>
      <p:sp>
        <p:nvSpPr>
          <p:cNvPr id="189" name="Google Shape;189;p27"/>
          <p:cNvSpPr txBox="1"/>
          <p:nvPr>
            <p:ph idx="3" type="subTitle"/>
          </p:nvPr>
        </p:nvSpPr>
        <p:spPr>
          <a:xfrm>
            <a:off x="1285229" y="1553250"/>
            <a:ext cx="2802300" cy="4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190" name="Google Shape;190;p27"/>
          <p:cNvSpPr txBox="1"/>
          <p:nvPr>
            <p:ph idx="4" type="subTitle"/>
          </p:nvPr>
        </p:nvSpPr>
        <p:spPr>
          <a:xfrm>
            <a:off x="5030413" y="1553250"/>
            <a:ext cx="2802300" cy="4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91" name="Google Shape;191;p27"/>
          <p:cNvSpPr txBox="1"/>
          <p:nvPr>
            <p:ph idx="5" type="subTitle"/>
          </p:nvPr>
        </p:nvSpPr>
        <p:spPr>
          <a:xfrm>
            <a:off x="1285229" y="3661000"/>
            <a:ext cx="2802300" cy="864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Collection</a:t>
            </a:r>
            <a:endParaRPr/>
          </a:p>
          <a:p>
            <a:pPr indent="-304800" lvl="0" marL="457200" rtl="0" algn="l">
              <a:spcBef>
                <a:spcPts val="0"/>
              </a:spcBef>
              <a:spcAft>
                <a:spcPts val="0"/>
              </a:spcAft>
              <a:buSzPts val="1200"/>
              <a:buChar char="-"/>
            </a:pPr>
            <a:r>
              <a:rPr lang="en"/>
              <a:t>Analysis</a:t>
            </a:r>
            <a:endParaRPr/>
          </a:p>
        </p:txBody>
      </p:sp>
      <p:sp>
        <p:nvSpPr>
          <p:cNvPr id="192" name="Google Shape;192;p27"/>
          <p:cNvSpPr txBox="1"/>
          <p:nvPr>
            <p:ph idx="6" type="subTitle"/>
          </p:nvPr>
        </p:nvSpPr>
        <p:spPr>
          <a:xfrm>
            <a:off x="5030402" y="3661000"/>
            <a:ext cx="2802300" cy="864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Results</a:t>
            </a:r>
            <a:endParaRPr/>
          </a:p>
          <a:p>
            <a:pPr indent="-304800" lvl="0" marL="457200" rtl="0" algn="l">
              <a:spcBef>
                <a:spcPts val="0"/>
              </a:spcBef>
              <a:spcAft>
                <a:spcPts val="0"/>
              </a:spcAft>
              <a:buSzPts val="1200"/>
              <a:buChar char="-"/>
            </a:pPr>
            <a:r>
              <a:rPr lang="en"/>
              <a:t>Recommendation</a:t>
            </a:r>
            <a:endParaRPr/>
          </a:p>
          <a:p>
            <a:pPr indent="-304800" lvl="0" marL="457200" rtl="0" algn="l">
              <a:spcBef>
                <a:spcPts val="0"/>
              </a:spcBef>
              <a:spcAft>
                <a:spcPts val="0"/>
              </a:spcAft>
              <a:buSzPts val="1200"/>
              <a:buChar char="-"/>
            </a:pPr>
            <a:r>
              <a:rPr lang="en"/>
              <a:t>Conclusion </a:t>
            </a:r>
            <a:endParaRPr/>
          </a:p>
        </p:txBody>
      </p:sp>
      <p:sp>
        <p:nvSpPr>
          <p:cNvPr id="193" name="Google Shape;193;p27"/>
          <p:cNvSpPr txBox="1"/>
          <p:nvPr>
            <p:ph idx="7" type="subTitle"/>
          </p:nvPr>
        </p:nvSpPr>
        <p:spPr>
          <a:xfrm>
            <a:off x="1285229" y="3290330"/>
            <a:ext cx="2802300" cy="4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94" name="Google Shape;194;p27"/>
          <p:cNvSpPr txBox="1"/>
          <p:nvPr>
            <p:ph idx="8" type="subTitle"/>
          </p:nvPr>
        </p:nvSpPr>
        <p:spPr>
          <a:xfrm>
            <a:off x="5030413" y="3290330"/>
            <a:ext cx="2802300" cy="4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Assessment</a:t>
            </a:r>
            <a:endParaRPr/>
          </a:p>
        </p:txBody>
      </p:sp>
      <p:cxnSp>
        <p:nvCxnSpPr>
          <p:cNvPr id="195" name="Google Shape;195;p27"/>
          <p:cNvCxnSpPr/>
          <p:nvPr/>
        </p:nvCxnSpPr>
        <p:spPr>
          <a:xfrm flipH="1" rot="10800000">
            <a:off x="7815788" y="-12"/>
            <a:ext cx="1340100" cy="1340100"/>
          </a:xfrm>
          <a:prstGeom prst="straightConnector1">
            <a:avLst/>
          </a:prstGeom>
          <a:noFill/>
          <a:ln cap="flat" cmpd="sng" w="9525">
            <a:solidFill>
              <a:schemeClr val="lt2"/>
            </a:solidFill>
            <a:prstDash val="solid"/>
            <a:round/>
            <a:headEnd len="med" w="med" type="none"/>
            <a:tailEnd len="med" w="med" type="none"/>
          </a:ln>
        </p:spPr>
      </p:cxnSp>
      <p:cxnSp>
        <p:nvCxnSpPr>
          <p:cNvPr id="196" name="Google Shape;196;p27"/>
          <p:cNvCxnSpPr/>
          <p:nvPr/>
        </p:nvCxnSpPr>
        <p:spPr>
          <a:xfrm flipH="1" rot="10800000">
            <a:off x="3360238" y="4603988"/>
            <a:ext cx="1340100" cy="1340100"/>
          </a:xfrm>
          <a:prstGeom prst="straightConnector1">
            <a:avLst/>
          </a:prstGeom>
          <a:noFill/>
          <a:ln cap="flat" cmpd="sng" w="9525">
            <a:solidFill>
              <a:schemeClr val="lt2"/>
            </a:solidFill>
            <a:prstDash val="solid"/>
            <a:round/>
            <a:headEnd len="med" w="med" type="none"/>
            <a:tailEnd len="med" w="med" type="none"/>
          </a:ln>
        </p:spPr>
      </p:cxnSp>
      <p:sp>
        <p:nvSpPr>
          <p:cNvPr id="197" name="Google Shape;197;p27"/>
          <p:cNvSpPr txBox="1"/>
          <p:nvPr/>
        </p:nvSpPr>
        <p:spPr>
          <a:xfrm>
            <a:off x="417250" y="1638200"/>
            <a:ext cx="957900" cy="5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700">
                <a:solidFill>
                  <a:srgbClr val="2B2BC1"/>
                </a:solidFill>
                <a:latin typeface="Open Sans"/>
                <a:ea typeface="Open Sans"/>
                <a:cs typeface="Open Sans"/>
                <a:sym typeface="Open Sans"/>
              </a:rPr>
              <a:t>01</a:t>
            </a:r>
            <a:endParaRPr b="1" sz="4700">
              <a:solidFill>
                <a:srgbClr val="2B2BC1"/>
              </a:solidFill>
              <a:latin typeface="Open Sans"/>
              <a:ea typeface="Open Sans"/>
              <a:cs typeface="Open Sans"/>
              <a:sym typeface="Open Sans"/>
            </a:endParaRPr>
          </a:p>
        </p:txBody>
      </p:sp>
      <p:sp>
        <p:nvSpPr>
          <p:cNvPr id="198" name="Google Shape;198;p27"/>
          <p:cNvSpPr txBox="1"/>
          <p:nvPr/>
        </p:nvSpPr>
        <p:spPr>
          <a:xfrm>
            <a:off x="417250" y="3344175"/>
            <a:ext cx="957900" cy="5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700">
                <a:solidFill>
                  <a:srgbClr val="2B2BC1"/>
                </a:solidFill>
                <a:latin typeface="Open Sans"/>
                <a:ea typeface="Open Sans"/>
                <a:cs typeface="Open Sans"/>
                <a:sym typeface="Open Sans"/>
              </a:rPr>
              <a:t>03</a:t>
            </a:r>
            <a:endParaRPr b="1" sz="4700">
              <a:solidFill>
                <a:srgbClr val="2B2BC1"/>
              </a:solidFill>
              <a:latin typeface="Open Sans"/>
              <a:ea typeface="Open Sans"/>
              <a:cs typeface="Open Sans"/>
              <a:sym typeface="Open Sans"/>
            </a:endParaRPr>
          </a:p>
        </p:txBody>
      </p:sp>
      <p:sp>
        <p:nvSpPr>
          <p:cNvPr id="199" name="Google Shape;199;p27"/>
          <p:cNvSpPr txBox="1"/>
          <p:nvPr/>
        </p:nvSpPr>
        <p:spPr>
          <a:xfrm>
            <a:off x="4197450" y="3344175"/>
            <a:ext cx="957900" cy="5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700">
                <a:solidFill>
                  <a:srgbClr val="2B2BC1"/>
                </a:solidFill>
                <a:latin typeface="Open Sans"/>
                <a:ea typeface="Open Sans"/>
                <a:cs typeface="Open Sans"/>
                <a:sym typeface="Open Sans"/>
              </a:rPr>
              <a:t>04</a:t>
            </a:r>
            <a:endParaRPr b="1" sz="4700">
              <a:solidFill>
                <a:srgbClr val="2B2BC1"/>
              </a:solidFill>
              <a:latin typeface="Open Sans"/>
              <a:ea typeface="Open Sans"/>
              <a:cs typeface="Open Sans"/>
              <a:sym typeface="Open Sans"/>
            </a:endParaRPr>
          </a:p>
        </p:txBody>
      </p:sp>
      <p:sp>
        <p:nvSpPr>
          <p:cNvPr id="200" name="Google Shape;200;p27"/>
          <p:cNvSpPr txBox="1"/>
          <p:nvPr/>
        </p:nvSpPr>
        <p:spPr>
          <a:xfrm>
            <a:off x="4093050" y="1638200"/>
            <a:ext cx="957900" cy="5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700">
                <a:solidFill>
                  <a:srgbClr val="2B2BC1"/>
                </a:solidFill>
                <a:latin typeface="Open Sans"/>
                <a:ea typeface="Open Sans"/>
                <a:cs typeface="Open Sans"/>
                <a:sym typeface="Open Sans"/>
              </a:rPr>
              <a:t>02</a:t>
            </a:r>
            <a:endParaRPr b="1" sz="4700">
              <a:solidFill>
                <a:srgbClr val="2B2BC1"/>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1221175" y="504000"/>
            <a:ext cx="7200300" cy="528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400"/>
              <a:t>How do users feel about app featu</a:t>
            </a:r>
            <a:r>
              <a:rPr lang="en" sz="2400"/>
              <a:t>res?</a:t>
            </a:r>
            <a:endParaRPr sz="2400"/>
          </a:p>
          <a:p>
            <a:pPr indent="0" lvl="0" marL="0" marR="0" rtl="0" algn="l">
              <a:lnSpc>
                <a:spcPct val="100000"/>
              </a:lnSpc>
              <a:spcBef>
                <a:spcPts val="0"/>
              </a:spcBef>
              <a:spcAft>
                <a:spcPts val="0"/>
              </a:spcAft>
              <a:buNone/>
            </a:pPr>
            <a:r>
              <a:t/>
            </a:r>
            <a:endParaRPr sz="2400"/>
          </a:p>
          <a:p>
            <a:pPr indent="0" lvl="0" marL="0" rtl="0" algn="l">
              <a:spcBef>
                <a:spcPts val="0"/>
              </a:spcBef>
              <a:spcAft>
                <a:spcPts val="0"/>
              </a:spcAft>
              <a:buNone/>
            </a:pPr>
            <a:r>
              <a:t/>
            </a:r>
            <a:endParaRPr sz="2400"/>
          </a:p>
        </p:txBody>
      </p:sp>
      <p:sp>
        <p:nvSpPr>
          <p:cNvPr id="323" name="Google Shape;323;p45"/>
          <p:cNvSpPr txBox="1"/>
          <p:nvPr>
            <p:ph idx="1" type="body"/>
          </p:nvPr>
        </p:nvSpPr>
        <p:spPr>
          <a:xfrm>
            <a:off x="722400" y="1269425"/>
            <a:ext cx="7699200" cy="347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Search for route feature</a:t>
            </a:r>
            <a:endParaRPr/>
          </a:p>
          <a:p>
            <a:pPr indent="-304800" lvl="1" marL="914400" rtl="0" algn="l">
              <a:spcBef>
                <a:spcPts val="0"/>
              </a:spcBef>
              <a:spcAft>
                <a:spcPts val="0"/>
              </a:spcAft>
              <a:buSzPts val="1200"/>
              <a:buChar char="-"/>
            </a:pPr>
            <a:r>
              <a:rPr lang="en"/>
              <a:t>“Where to?” placeholder did not suggest destination to participants</a:t>
            </a:r>
            <a:endParaRPr/>
          </a:p>
          <a:p>
            <a:pPr indent="-304800" lvl="1" marL="914400" rtl="0" algn="l">
              <a:spcBef>
                <a:spcPts val="0"/>
              </a:spcBef>
              <a:spcAft>
                <a:spcPts val="0"/>
              </a:spcAft>
              <a:buSzPts val="1200"/>
              <a:buChar char="-"/>
            </a:pPr>
            <a:r>
              <a:rPr lang="en"/>
              <a:t>All participants experienced confusion about how to type start and end locations</a:t>
            </a:r>
            <a:endParaRPr/>
          </a:p>
          <a:p>
            <a:pPr indent="-304800" lvl="1" marL="914400" rtl="0" algn="l">
              <a:spcBef>
                <a:spcPts val="0"/>
              </a:spcBef>
              <a:spcAft>
                <a:spcPts val="0"/>
              </a:spcAft>
              <a:buSzPts val="1200"/>
              <a:buChar char="-"/>
            </a:pPr>
            <a:r>
              <a:rPr lang="en"/>
              <a:t>Participant notes it is missing reverse start and destination feature</a:t>
            </a:r>
            <a:endParaRPr/>
          </a:p>
          <a:p>
            <a:pPr indent="-317500" lvl="0" marL="457200" rtl="0" algn="l">
              <a:spcBef>
                <a:spcPts val="0"/>
              </a:spcBef>
              <a:spcAft>
                <a:spcPts val="0"/>
              </a:spcAft>
              <a:buSzPts val="1400"/>
              <a:buChar char="-"/>
            </a:pPr>
            <a:r>
              <a:rPr lang="en"/>
              <a:t>Schedule route feature</a:t>
            </a:r>
            <a:endParaRPr/>
          </a:p>
          <a:p>
            <a:pPr indent="-304800" lvl="1" marL="914400" rtl="0" algn="l">
              <a:spcBef>
                <a:spcPts val="0"/>
              </a:spcBef>
              <a:spcAft>
                <a:spcPts val="0"/>
              </a:spcAft>
              <a:buSzPts val="1200"/>
              <a:buChar char="-"/>
            </a:pPr>
            <a:r>
              <a:rPr lang="en"/>
              <a:t>1 of 3 participants noticed and utilized feature</a:t>
            </a:r>
            <a:endParaRPr/>
          </a:p>
          <a:p>
            <a:pPr indent="-304800" lvl="1" marL="914400" rtl="0" algn="l">
              <a:spcBef>
                <a:spcPts val="0"/>
              </a:spcBef>
              <a:spcAft>
                <a:spcPts val="0"/>
              </a:spcAft>
              <a:buSzPts val="1200"/>
              <a:buChar char="-"/>
            </a:pPr>
            <a:r>
              <a:rPr lang="en"/>
              <a:t>“Search for estimated arrival time instead of leaving time”</a:t>
            </a:r>
            <a:endParaRPr/>
          </a:p>
          <a:p>
            <a:pPr indent="-304800" lvl="1" marL="914400" rtl="0" algn="l">
              <a:spcBef>
                <a:spcPts val="0"/>
              </a:spcBef>
              <a:spcAft>
                <a:spcPts val="0"/>
              </a:spcAft>
              <a:buSzPts val="1200"/>
              <a:buChar char="-"/>
            </a:pPr>
            <a:r>
              <a:rPr lang="en"/>
              <a:t>Scheduled time vs time for bus to come is not accurate</a:t>
            </a:r>
            <a:endParaRPr/>
          </a:p>
          <a:p>
            <a:pPr indent="-317500" lvl="0" marL="457200" rtl="0" algn="l">
              <a:spcBef>
                <a:spcPts val="0"/>
              </a:spcBef>
              <a:spcAft>
                <a:spcPts val="0"/>
              </a:spcAft>
              <a:buSzPts val="1400"/>
              <a:buChar char="-"/>
            </a:pPr>
            <a:r>
              <a:rPr lang="en"/>
              <a:t>Available routes feature</a:t>
            </a:r>
            <a:endParaRPr/>
          </a:p>
          <a:p>
            <a:pPr indent="-304800" lvl="1" marL="914400" rtl="0" algn="l">
              <a:spcBef>
                <a:spcPts val="0"/>
              </a:spcBef>
              <a:spcAft>
                <a:spcPts val="0"/>
              </a:spcAft>
              <a:buSzPts val="1200"/>
              <a:buChar char="-"/>
            </a:pPr>
            <a:r>
              <a:rPr lang="en"/>
              <a:t>Participants liked this feature</a:t>
            </a:r>
            <a:endParaRPr/>
          </a:p>
          <a:p>
            <a:pPr indent="-304800" lvl="2" marL="1371600" rtl="0" algn="l">
              <a:spcBef>
                <a:spcPts val="0"/>
              </a:spcBef>
              <a:spcAft>
                <a:spcPts val="0"/>
              </a:spcAft>
              <a:buSzPts val="1200"/>
              <a:buChar char="-"/>
            </a:pPr>
            <a:r>
              <a:rPr lang="en"/>
              <a:t>Being able to see available routes and choose which one is better</a:t>
            </a:r>
            <a:endParaRPr/>
          </a:p>
          <a:p>
            <a:pPr indent="-304800" lvl="1" marL="914400" rtl="0" algn="l">
              <a:spcBef>
                <a:spcPts val="0"/>
              </a:spcBef>
              <a:spcAft>
                <a:spcPts val="0"/>
              </a:spcAft>
              <a:buSzPts val="1200"/>
              <a:buChar char="-"/>
            </a:pPr>
            <a:r>
              <a:rPr lang="en"/>
              <a:t>Shows where you are on the map, shows how long you have to walk</a:t>
            </a:r>
            <a:endParaRPr/>
          </a:p>
          <a:p>
            <a:pPr indent="-304800" lvl="1" marL="914400" rtl="0" algn="l">
              <a:spcBef>
                <a:spcPts val="0"/>
              </a:spcBef>
              <a:spcAft>
                <a:spcPts val="0"/>
              </a:spcAft>
              <a:buSzPts val="1200"/>
              <a:buChar char="-"/>
            </a:pPr>
            <a:r>
              <a:rPr lang="en"/>
              <a:t>“Doesn’t really give information about the routes”</a:t>
            </a:r>
            <a:endParaRPr/>
          </a:p>
          <a:p>
            <a:pPr indent="-317500" lvl="0" marL="457200" rtl="0" algn="l">
              <a:spcBef>
                <a:spcPts val="0"/>
              </a:spcBef>
              <a:spcAft>
                <a:spcPts val="0"/>
              </a:spcAft>
              <a:buSzPts val="1400"/>
              <a:buChar char="-"/>
            </a:pPr>
            <a:r>
              <a:rPr lang="en"/>
              <a:t>Zoom features</a:t>
            </a:r>
            <a:endParaRPr/>
          </a:p>
          <a:p>
            <a:pPr indent="-304800" lvl="1" marL="914400" rtl="0" algn="l">
              <a:spcBef>
                <a:spcPts val="0"/>
              </a:spcBef>
              <a:spcAft>
                <a:spcPts val="0"/>
              </a:spcAft>
              <a:buSzPts val="1200"/>
              <a:buChar char="-"/>
            </a:pPr>
            <a:r>
              <a:rPr lang="en"/>
              <a:t>Once a route is selected, map view zooms to entire US</a:t>
            </a:r>
            <a:endParaRPr/>
          </a:p>
          <a:p>
            <a:pPr indent="-304800" lvl="1" marL="914400" rtl="0" algn="l">
              <a:spcBef>
                <a:spcPts val="0"/>
              </a:spcBef>
              <a:spcAft>
                <a:spcPts val="0"/>
              </a:spcAft>
              <a:buSzPts val="1200"/>
              <a:buChar char="-"/>
            </a:pPr>
            <a:r>
              <a:rPr lang="en"/>
              <a:t>“Re-center” button not </a:t>
            </a:r>
            <a:r>
              <a:rPr lang="en"/>
              <a:t>initially</a:t>
            </a:r>
            <a:r>
              <a:rPr lang="en"/>
              <a:t> </a:t>
            </a:r>
            <a:r>
              <a:rPr lang="en"/>
              <a:t>available, appears after touching map</a:t>
            </a:r>
            <a:endParaRPr/>
          </a:p>
          <a:p>
            <a:pPr indent="-304800" lvl="1" marL="914400" rtl="0" algn="l">
              <a:spcBef>
                <a:spcPts val="0"/>
              </a:spcBef>
              <a:spcAft>
                <a:spcPts val="0"/>
              </a:spcAft>
              <a:buSzPts val="1200"/>
              <a:buChar char="-"/>
            </a:pPr>
            <a:r>
              <a:rPr lang="en"/>
              <a:t>“When  it shows the routes, it should start zoomed in “</a:t>
            </a:r>
            <a:endParaRPr/>
          </a:p>
        </p:txBody>
      </p:sp>
      <p:sp>
        <p:nvSpPr>
          <p:cNvPr id="324" name="Google Shape;324;p45"/>
          <p:cNvSpPr txBox="1"/>
          <p:nvPr/>
        </p:nvSpPr>
        <p:spPr>
          <a:xfrm>
            <a:off x="166725" y="545725"/>
            <a:ext cx="1148400" cy="52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700">
                <a:solidFill>
                  <a:srgbClr val="2B2BC1"/>
                </a:solidFill>
                <a:latin typeface="Open Sans"/>
                <a:ea typeface="Open Sans"/>
                <a:cs typeface="Open Sans"/>
                <a:sym typeface="Open Sans"/>
              </a:rPr>
              <a:t>Q5</a:t>
            </a:r>
            <a:endParaRPr b="1" sz="4700">
              <a:solidFill>
                <a:srgbClr val="2B2BC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6"/>
          <p:cNvPicPr preferRelativeResize="0"/>
          <p:nvPr/>
        </p:nvPicPr>
        <p:blipFill>
          <a:blip r:embed="rId3">
            <a:alphaModFix/>
          </a:blip>
          <a:stretch>
            <a:fillRect/>
          </a:stretch>
        </p:blipFill>
        <p:spPr>
          <a:xfrm>
            <a:off x="1041124" y="1797800"/>
            <a:ext cx="2826975" cy="766600"/>
          </a:xfrm>
          <a:prstGeom prst="rect">
            <a:avLst/>
          </a:prstGeom>
          <a:noFill/>
          <a:ln>
            <a:noFill/>
          </a:ln>
        </p:spPr>
      </p:pic>
      <p:pic>
        <p:nvPicPr>
          <p:cNvPr id="330" name="Google Shape;330;p46"/>
          <p:cNvPicPr preferRelativeResize="0"/>
          <p:nvPr/>
        </p:nvPicPr>
        <p:blipFill rotWithShape="1">
          <a:blip r:embed="rId4">
            <a:alphaModFix/>
          </a:blip>
          <a:srcRect b="12165" l="0" r="0" t="0"/>
          <a:stretch/>
        </p:blipFill>
        <p:spPr>
          <a:xfrm>
            <a:off x="4651050" y="2769975"/>
            <a:ext cx="1744925" cy="2064923"/>
          </a:xfrm>
          <a:prstGeom prst="rect">
            <a:avLst/>
          </a:prstGeom>
          <a:noFill/>
          <a:ln>
            <a:noFill/>
          </a:ln>
        </p:spPr>
      </p:pic>
      <p:pic>
        <p:nvPicPr>
          <p:cNvPr id="331" name="Google Shape;331;p46"/>
          <p:cNvPicPr preferRelativeResize="0"/>
          <p:nvPr/>
        </p:nvPicPr>
        <p:blipFill rotWithShape="1">
          <a:blip r:embed="rId5">
            <a:alphaModFix/>
          </a:blip>
          <a:srcRect b="12257" l="0" r="0" t="0"/>
          <a:stretch/>
        </p:blipFill>
        <p:spPr>
          <a:xfrm>
            <a:off x="6544250" y="2768748"/>
            <a:ext cx="1744926" cy="2064923"/>
          </a:xfrm>
          <a:prstGeom prst="rect">
            <a:avLst/>
          </a:prstGeom>
          <a:noFill/>
          <a:ln>
            <a:noFill/>
          </a:ln>
        </p:spPr>
      </p:pic>
      <p:pic>
        <p:nvPicPr>
          <p:cNvPr id="332" name="Google Shape;332;p46"/>
          <p:cNvPicPr preferRelativeResize="0"/>
          <p:nvPr/>
        </p:nvPicPr>
        <p:blipFill>
          <a:blip r:embed="rId6">
            <a:alphaModFix/>
          </a:blip>
          <a:stretch>
            <a:fillRect/>
          </a:stretch>
        </p:blipFill>
        <p:spPr>
          <a:xfrm>
            <a:off x="1041125" y="2741192"/>
            <a:ext cx="2826975" cy="1729058"/>
          </a:xfrm>
          <a:prstGeom prst="rect">
            <a:avLst/>
          </a:prstGeom>
          <a:noFill/>
          <a:ln>
            <a:noFill/>
          </a:ln>
        </p:spPr>
      </p:pic>
      <p:pic>
        <p:nvPicPr>
          <p:cNvPr id="333" name="Google Shape;333;p46"/>
          <p:cNvPicPr preferRelativeResize="0"/>
          <p:nvPr/>
        </p:nvPicPr>
        <p:blipFill rotWithShape="1">
          <a:blip r:embed="rId7">
            <a:alphaModFix/>
          </a:blip>
          <a:srcRect b="45781" l="0" r="0" t="0"/>
          <a:stretch/>
        </p:blipFill>
        <p:spPr>
          <a:xfrm>
            <a:off x="5547700" y="397450"/>
            <a:ext cx="1881903" cy="1729051"/>
          </a:xfrm>
          <a:prstGeom prst="rect">
            <a:avLst/>
          </a:prstGeom>
          <a:noFill/>
          <a:ln>
            <a:noFill/>
          </a:ln>
        </p:spPr>
      </p:pic>
      <p:pic>
        <p:nvPicPr>
          <p:cNvPr id="334" name="Google Shape;334;p46"/>
          <p:cNvPicPr preferRelativeResize="0"/>
          <p:nvPr/>
        </p:nvPicPr>
        <p:blipFill>
          <a:blip r:embed="rId8">
            <a:alphaModFix/>
          </a:blip>
          <a:stretch>
            <a:fillRect/>
          </a:stretch>
        </p:blipFill>
        <p:spPr>
          <a:xfrm>
            <a:off x="1041125" y="866500"/>
            <a:ext cx="2826975" cy="754511"/>
          </a:xfrm>
          <a:prstGeom prst="rect">
            <a:avLst/>
          </a:prstGeom>
          <a:noFill/>
          <a:ln>
            <a:noFill/>
          </a:ln>
        </p:spPr>
      </p:pic>
      <p:sp>
        <p:nvSpPr>
          <p:cNvPr id="335" name="Google Shape;335;p46"/>
          <p:cNvSpPr txBox="1"/>
          <p:nvPr>
            <p:ph idx="1" type="body"/>
          </p:nvPr>
        </p:nvSpPr>
        <p:spPr>
          <a:xfrm>
            <a:off x="956850" y="505050"/>
            <a:ext cx="3055800" cy="4133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Search and schedule route feature</a:t>
            </a:r>
            <a:endParaRPr/>
          </a:p>
        </p:txBody>
      </p:sp>
      <p:sp>
        <p:nvSpPr>
          <p:cNvPr id="336" name="Google Shape;336;p46"/>
          <p:cNvSpPr txBox="1"/>
          <p:nvPr>
            <p:ph idx="1" type="body"/>
          </p:nvPr>
        </p:nvSpPr>
        <p:spPr>
          <a:xfrm>
            <a:off x="4532500" y="2404350"/>
            <a:ext cx="3912300" cy="2598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Zoom</a:t>
            </a:r>
            <a:r>
              <a:rPr lang="en"/>
              <a:t> feature</a:t>
            </a:r>
            <a:endParaRPr/>
          </a:p>
        </p:txBody>
      </p:sp>
      <p:sp>
        <p:nvSpPr>
          <p:cNvPr id="337" name="Google Shape;337;p46"/>
          <p:cNvSpPr txBox="1"/>
          <p:nvPr>
            <p:ph idx="1" type="body"/>
          </p:nvPr>
        </p:nvSpPr>
        <p:spPr>
          <a:xfrm>
            <a:off x="5315500" y="105825"/>
            <a:ext cx="2346300" cy="2192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Available routes</a:t>
            </a:r>
            <a:r>
              <a:rPr lang="en"/>
              <a:t> feature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- 1</a:t>
            </a:r>
            <a:endParaRPr/>
          </a:p>
        </p:txBody>
      </p:sp>
      <p:pic>
        <p:nvPicPr>
          <p:cNvPr id="343" name="Google Shape;343;p47"/>
          <p:cNvPicPr preferRelativeResize="0"/>
          <p:nvPr/>
        </p:nvPicPr>
        <p:blipFill>
          <a:blip r:embed="rId3">
            <a:alphaModFix/>
          </a:blip>
          <a:stretch>
            <a:fillRect/>
          </a:stretch>
        </p:blipFill>
        <p:spPr>
          <a:xfrm>
            <a:off x="5207374" y="2247875"/>
            <a:ext cx="2826975" cy="766600"/>
          </a:xfrm>
          <a:prstGeom prst="rect">
            <a:avLst/>
          </a:prstGeom>
          <a:noFill/>
          <a:ln>
            <a:noFill/>
          </a:ln>
        </p:spPr>
      </p:pic>
      <p:pic>
        <p:nvPicPr>
          <p:cNvPr id="344" name="Google Shape;344;p47"/>
          <p:cNvPicPr preferRelativeResize="0"/>
          <p:nvPr/>
        </p:nvPicPr>
        <p:blipFill>
          <a:blip r:embed="rId4">
            <a:alphaModFix/>
          </a:blip>
          <a:stretch>
            <a:fillRect/>
          </a:stretch>
        </p:blipFill>
        <p:spPr>
          <a:xfrm>
            <a:off x="5207375" y="3191267"/>
            <a:ext cx="2826975" cy="1729058"/>
          </a:xfrm>
          <a:prstGeom prst="rect">
            <a:avLst/>
          </a:prstGeom>
          <a:noFill/>
          <a:ln>
            <a:noFill/>
          </a:ln>
        </p:spPr>
      </p:pic>
      <p:pic>
        <p:nvPicPr>
          <p:cNvPr id="345" name="Google Shape;345;p47"/>
          <p:cNvPicPr preferRelativeResize="0"/>
          <p:nvPr/>
        </p:nvPicPr>
        <p:blipFill>
          <a:blip r:embed="rId5">
            <a:alphaModFix/>
          </a:blip>
          <a:stretch>
            <a:fillRect/>
          </a:stretch>
        </p:blipFill>
        <p:spPr>
          <a:xfrm>
            <a:off x="5207375" y="1316575"/>
            <a:ext cx="2826975" cy="754511"/>
          </a:xfrm>
          <a:prstGeom prst="rect">
            <a:avLst/>
          </a:prstGeom>
          <a:noFill/>
          <a:ln>
            <a:noFill/>
          </a:ln>
        </p:spPr>
      </p:pic>
      <p:sp>
        <p:nvSpPr>
          <p:cNvPr id="346" name="Google Shape;346;p47"/>
          <p:cNvSpPr txBox="1"/>
          <p:nvPr/>
        </p:nvSpPr>
        <p:spPr>
          <a:xfrm>
            <a:off x="762175" y="1316575"/>
            <a:ext cx="4050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Increase contrast between features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Don’t assume starting location as current location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Clarify “ASAP” feature as departure-time feature</a:t>
            </a:r>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- 2</a:t>
            </a:r>
            <a:endParaRPr/>
          </a:p>
        </p:txBody>
      </p:sp>
      <p:sp>
        <p:nvSpPr>
          <p:cNvPr id="352" name="Google Shape;352;p48"/>
          <p:cNvSpPr txBox="1"/>
          <p:nvPr>
            <p:ph idx="1" type="body"/>
          </p:nvPr>
        </p:nvSpPr>
        <p:spPr>
          <a:xfrm>
            <a:off x="825250" y="1283725"/>
            <a:ext cx="3936000" cy="314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Integrate route preview via map function before route confirmation</a:t>
            </a:r>
            <a:endParaRPr sz="1400"/>
          </a:p>
          <a:p>
            <a:pPr indent="-330200" lvl="0" marL="457200" rtl="0" algn="l">
              <a:spcBef>
                <a:spcPts val="0"/>
              </a:spcBef>
              <a:spcAft>
                <a:spcPts val="0"/>
              </a:spcAft>
              <a:buSzPts val="1600"/>
              <a:buChar char="-"/>
            </a:pPr>
            <a:r>
              <a:rPr lang="en" sz="1400"/>
              <a:t>No need for departure, duration, and arrival time in preview.</a:t>
            </a:r>
            <a:endParaRPr sz="1400"/>
          </a:p>
          <a:p>
            <a:pPr indent="-317500" lvl="0" marL="457200" rtl="0" algn="l">
              <a:spcBef>
                <a:spcPts val="0"/>
              </a:spcBef>
              <a:spcAft>
                <a:spcPts val="0"/>
              </a:spcAft>
              <a:buSzPts val="1400"/>
              <a:buChar char="-"/>
            </a:pPr>
            <a:r>
              <a:rPr lang="en" sz="1400"/>
              <a:t>Restructure current route preview slider to include entire route in compact, clear way.</a:t>
            </a:r>
            <a:endParaRPr sz="1400"/>
          </a:p>
        </p:txBody>
      </p:sp>
      <p:pic>
        <p:nvPicPr>
          <p:cNvPr id="353" name="Google Shape;353;p48"/>
          <p:cNvPicPr preferRelativeResize="0"/>
          <p:nvPr/>
        </p:nvPicPr>
        <p:blipFill rotWithShape="1">
          <a:blip r:embed="rId3">
            <a:alphaModFix/>
          </a:blip>
          <a:srcRect b="45781" l="0" r="0" t="0"/>
          <a:stretch/>
        </p:blipFill>
        <p:spPr>
          <a:xfrm>
            <a:off x="5003550" y="1283725"/>
            <a:ext cx="3418016" cy="3140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9"/>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- 3</a:t>
            </a:r>
            <a:endParaRPr/>
          </a:p>
        </p:txBody>
      </p:sp>
      <p:sp>
        <p:nvSpPr>
          <p:cNvPr id="359" name="Google Shape;359;p49"/>
          <p:cNvSpPr txBox="1"/>
          <p:nvPr>
            <p:ph idx="1" type="body"/>
          </p:nvPr>
        </p:nvSpPr>
        <p:spPr>
          <a:xfrm>
            <a:off x="722375" y="1463750"/>
            <a:ext cx="3486000" cy="314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Automatically zoom to fit entire route in map view</a:t>
            </a:r>
            <a:endParaRPr/>
          </a:p>
          <a:p>
            <a:pPr indent="-317500" lvl="0" marL="457200" rtl="0" algn="l">
              <a:spcBef>
                <a:spcPts val="0"/>
              </a:spcBef>
              <a:spcAft>
                <a:spcPts val="0"/>
              </a:spcAft>
              <a:buSzPts val="1400"/>
              <a:buChar char="-"/>
            </a:pPr>
            <a:r>
              <a:rPr lang="en"/>
              <a:t>Increase size of “Re-Center” and “End Trip” buttons</a:t>
            </a:r>
            <a:endParaRPr/>
          </a:p>
          <a:p>
            <a:pPr indent="-317500" lvl="0" marL="457200" rtl="0" algn="l">
              <a:spcBef>
                <a:spcPts val="0"/>
              </a:spcBef>
              <a:spcAft>
                <a:spcPts val="0"/>
              </a:spcAft>
              <a:buSzPts val="1400"/>
              <a:buChar char="-"/>
            </a:pPr>
            <a:r>
              <a:rPr lang="en"/>
              <a:t>Increase contrast of buttons versus the map colors</a:t>
            </a:r>
            <a:endParaRPr/>
          </a:p>
        </p:txBody>
      </p:sp>
      <p:pic>
        <p:nvPicPr>
          <p:cNvPr id="360" name="Google Shape;360;p49"/>
          <p:cNvPicPr preferRelativeResize="0"/>
          <p:nvPr/>
        </p:nvPicPr>
        <p:blipFill rotWithShape="1">
          <a:blip r:embed="rId3">
            <a:alphaModFix/>
          </a:blip>
          <a:srcRect b="12165" l="0" r="0" t="0"/>
          <a:stretch/>
        </p:blipFill>
        <p:spPr>
          <a:xfrm>
            <a:off x="4298325" y="1603218"/>
            <a:ext cx="2096897" cy="2891507"/>
          </a:xfrm>
          <a:prstGeom prst="rect">
            <a:avLst/>
          </a:prstGeom>
          <a:noFill/>
          <a:ln>
            <a:noFill/>
          </a:ln>
        </p:spPr>
      </p:pic>
      <p:pic>
        <p:nvPicPr>
          <p:cNvPr id="361" name="Google Shape;361;p49"/>
          <p:cNvPicPr preferRelativeResize="0"/>
          <p:nvPr/>
        </p:nvPicPr>
        <p:blipFill rotWithShape="1">
          <a:blip r:embed="rId4">
            <a:alphaModFix/>
          </a:blip>
          <a:srcRect b="12257" l="0" r="0" t="0"/>
          <a:stretch/>
        </p:blipFill>
        <p:spPr>
          <a:xfrm>
            <a:off x="6573403" y="1601500"/>
            <a:ext cx="2096897" cy="28915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0"/>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67" name="Google Shape;367;p50"/>
          <p:cNvSpPr txBox="1"/>
          <p:nvPr>
            <p:ph idx="1" type="body"/>
          </p:nvPr>
        </p:nvSpPr>
        <p:spPr>
          <a:xfrm>
            <a:off x="722375" y="1463750"/>
            <a:ext cx="7699200" cy="314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Participants are able to use the map - the usability issues are not a huge barrier but users are frustrated interacting with the app.</a:t>
            </a:r>
            <a:endParaRPr/>
          </a:p>
          <a:p>
            <a:pPr indent="-317500" lvl="0" marL="457200" rtl="0" algn="l">
              <a:spcBef>
                <a:spcPts val="0"/>
              </a:spcBef>
              <a:spcAft>
                <a:spcPts val="0"/>
              </a:spcAft>
              <a:buSzPts val="1400"/>
              <a:buChar char="╱"/>
            </a:pPr>
            <a:r>
              <a:rPr lang="en"/>
              <a:t>The app is usable but has a significant learning curve, creating barriers to entry. Once these barriers are overcome, the app is usable, but many users do not want to take the time to learn how to use the app rather than using a different transportation app, like Google Maps.</a:t>
            </a:r>
            <a:endParaRPr/>
          </a:p>
          <a:p>
            <a:pPr indent="-317500" lvl="0" marL="457200" rtl="0" algn="l">
              <a:spcBef>
                <a:spcPts val="0"/>
              </a:spcBef>
              <a:spcAft>
                <a:spcPts val="0"/>
              </a:spcAft>
              <a:buSzPts val="1400"/>
              <a:buChar char="╱"/>
            </a:pPr>
            <a:r>
              <a:rPr lang="en"/>
              <a:t>Transloc does a good job exhaustively covering public transit options, despite being out-competed by other apps with better usability.</a:t>
            </a:r>
            <a:endParaRPr/>
          </a:p>
          <a:p>
            <a:pPr indent="-317500" lvl="0" marL="457200" rtl="0" algn="l">
              <a:spcBef>
                <a:spcPts val="0"/>
              </a:spcBef>
              <a:spcAft>
                <a:spcPts val="0"/>
              </a:spcAft>
              <a:buSzPts val="1400"/>
              <a:buChar char="╱"/>
            </a:pPr>
            <a:r>
              <a:rPr lang="en"/>
              <a:t>With our suggested changes, TransLoc has the potential to be a helpful and more intuitive app!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06" name="Google Shape;206;p28"/>
          <p:cNvSpPr txBox="1"/>
          <p:nvPr>
            <p:ph idx="1" type="body"/>
          </p:nvPr>
        </p:nvSpPr>
        <p:spPr>
          <a:xfrm>
            <a:off x="722375" y="1463750"/>
            <a:ext cx="7699200" cy="3140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rPr>
              <a:t>Transloc</a:t>
            </a:r>
            <a:endParaRPr sz="1400">
              <a:solidFill>
                <a:schemeClr val="dk1"/>
              </a:solidFill>
              <a:highlight>
                <a:srgbClr val="FFFFFF"/>
              </a:highlight>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highlight>
                  <a:srgbClr val="FFFFFF"/>
                </a:highlight>
              </a:rPr>
              <a:t>Microtransit &amp; On-Demand Services</a:t>
            </a:r>
            <a:endParaRPr sz="1400">
              <a:solidFill>
                <a:schemeClr val="dk1"/>
              </a:solidFill>
              <a:highlight>
                <a:srgbClr val="FFFFFF"/>
              </a:highlight>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highlight>
                  <a:srgbClr val="FFFFFF"/>
                </a:highlight>
              </a:rPr>
              <a:t>Fixed Route Services</a:t>
            </a:r>
            <a:endParaRPr sz="14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rPr>
              <a:t>Transloc serves multiple types of entities, including:</a:t>
            </a:r>
            <a:endParaRPr sz="1400">
              <a:solidFill>
                <a:schemeClr val="dk1"/>
              </a:solidFill>
              <a:highlight>
                <a:srgbClr val="FFFFFF"/>
              </a:highlight>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highlight>
                  <a:srgbClr val="FFFFFF"/>
                </a:highlight>
              </a:rPr>
              <a:t>Cities</a:t>
            </a:r>
            <a:endParaRPr sz="1400">
              <a:solidFill>
                <a:schemeClr val="dk1"/>
              </a:solidFill>
              <a:highlight>
                <a:srgbClr val="FFFFFF"/>
              </a:highlight>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highlight>
                  <a:srgbClr val="FFFFFF"/>
                </a:highlight>
              </a:rPr>
              <a:t>Transit agencies</a:t>
            </a:r>
            <a:endParaRPr sz="1400">
              <a:solidFill>
                <a:schemeClr val="dk1"/>
              </a:solidFill>
              <a:highlight>
                <a:srgbClr val="FFFFFF"/>
              </a:highlight>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highlight>
                  <a:srgbClr val="FFFFFF"/>
                </a:highlight>
              </a:rPr>
              <a:t>Universities</a:t>
            </a:r>
            <a:endParaRPr sz="1400">
              <a:solidFill>
                <a:schemeClr val="dk1"/>
              </a:solidFill>
              <a:highlight>
                <a:srgbClr val="FFFFFF"/>
              </a:highlight>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highlight>
                  <a:srgbClr val="FFFFFF"/>
                </a:highlight>
              </a:rPr>
              <a:t>Airports</a:t>
            </a:r>
            <a:endParaRPr sz="1400">
              <a:solidFill>
                <a:schemeClr val="dk1"/>
              </a:solidFill>
              <a:highlight>
                <a:srgbClr val="FFFFFF"/>
              </a:highlight>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highlight>
                  <a:srgbClr val="FFFFFF"/>
                </a:highlight>
              </a:rPr>
              <a:t>Corporate campuses</a:t>
            </a:r>
            <a:endParaRPr sz="1400">
              <a:solidFill>
                <a:schemeClr val="dk1"/>
              </a:solidFill>
              <a:highlight>
                <a:srgbClr val="FFFFFF"/>
              </a:highlight>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highlight>
                  <a:srgbClr val="FFFFFF"/>
                </a:highlight>
              </a:rPr>
              <a:t>Healthcare systems</a:t>
            </a:r>
            <a:endParaRPr sz="1400">
              <a:solidFill>
                <a:schemeClr val="dk1"/>
              </a:solidFill>
              <a:highlight>
                <a:srgbClr val="FFFFFF"/>
              </a:highlight>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highlight>
                  <a:srgbClr val="FFFFFF"/>
                </a:highlight>
              </a:rPr>
              <a:t>Operator partners</a:t>
            </a:r>
            <a:endParaRPr sz="14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Goals</a:t>
            </a:r>
            <a:endParaRPr/>
          </a:p>
        </p:txBody>
      </p:sp>
      <p:sp>
        <p:nvSpPr>
          <p:cNvPr id="212" name="Google Shape;212;p29"/>
          <p:cNvSpPr txBox="1"/>
          <p:nvPr>
            <p:ph idx="1" type="body"/>
          </p:nvPr>
        </p:nvSpPr>
        <p:spPr>
          <a:xfrm>
            <a:off x="722375" y="1463750"/>
            <a:ext cx="7699200" cy="3140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Char char="-"/>
            </a:pPr>
            <a:r>
              <a:rPr lang="en" sz="1400">
                <a:solidFill>
                  <a:schemeClr val="dk1"/>
                </a:solidFill>
                <a:highlight>
                  <a:srgbClr val="FFFFFF"/>
                </a:highlight>
              </a:rPr>
              <a:t>Are users able to understand how to plan single-route trips?</a:t>
            </a:r>
            <a:endParaRPr sz="1400">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highlight>
                  <a:srgbClr val="FFFFFF"/>
                </a:highlight>
              </a:rPr>
              <a:t>Are users able to understand how to plan multi-route trips?</a:t>
            </a:r>
            <a:endParaRPr sz="1400">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highlight>
                  <a:srgbClr val="FFFFFF"/>
                </a:highlight>
              </a:rPr>
              <a:t>How long does it take a new user to plan a route for a future time?</a:t>
            </a:r>
            <a:endParaRPr sz="1400">
              <a:solidFill>
                <a:schemeClr val="dk1"/>
              </a:solidFill>
              <a:highlight>
                <a:srgbClr val="FFFFFF"/>
              </a:highlight>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highlight>
                  <a:srgbClr val="FFFFFF"/>
                </a:highlight>
              </a:rPr>
              <a:t>Can a user identify the exact time a bus will arrive at their stop?</a:t>
            </a:r>
            <a:endParaRPr sz="1400">
              <a:solidFill>
                <a:schemeClr val="dk1"/>
              </a:solidFill>
              <a:highlight>
                <a:srgbClr val="FFFFFF"/>
              </a:highlight>
            </a:endParaRPr>
          </a:p>
          <a:p>
            <a:pPr indent="-317500" lvl="0" marL="457200" rtl="0" algn="l">
              <a:lnSpc>
                <a:spcPct val="200000"/>
              </a:lnSpc>
              <a:spcBef>
                <a:spcPts val="0"/>
              </a:spcBef>
              <a:spcAft>
                <a:spcPts val="0"/>
              </a:spcAft>
              <a:buSzPts val="1400"/>
              <a:buChar char="-"/>
            </a:pPr>
            <a:r>
              <a:rPr lang="en" sz="1400">
                <a:highlight>
                  <a:schemeClr val="lt1"/>
                </a:highlight>
              </a:rPr>
              <a:t>Can users add or remove route providers successfully using the “settings” tab?</a:t>
            </a:r>
            <a:endParaRPr sz="140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a:t>
            </a:r>
            <a:r>
              <a:rPr lang="en" sz="2400"/>
              <a:t>- Test Design</a:t>
            </a:r>
            <a:endParaRPr sz="2400"/>
          </a:p>
        </p:txBody>
      </p:sp>
      <p:sp>
        <p:nvSpPr>
          <p:cNvPr id="218" name="Google Shape;218;p30"/>
          <p:cNvSpPr txBox="1"/>
          <p:nvPr>
            <p:ph idx="1" type="body"/>
          </p:nvPr>
        </p:nvSpPr>
        <p:spPr>
          <a:xfrm>
            <a:off x="309050" y="1213500"/>
            <a:ext cx="8364300" cy="31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Goal: Assess effectiveness and intuitiveness of TransLoc app.</a:t>
            </a:r>
            <a:endParaRPr b="1" sz="1400"/>
          </a:p>
          <a:p>
            <a:pPr indent="0" lvl="0" marL="0" rtl="0" algn="l">
              <a:spcBef>
                <a:spcPts val="0"/>
              </a:spcBef>
              <a:spcAft>
                <a:spcPts val="0"/>
              </a:spcAft>
              <a:buNone/>
            </a:pPr>
            <a:r>
              <a:rPr lang="en" sz="1400"/>
              <a:t>The team </a:t>
            </a:r>
            <a:r>
              <a:rPr lang="en" sz="1400"/>
              <a:t>directly</a:t>
            </a:r>
            <a:r>
              <a:rPr lang="en" sz="1400"/>
              <a:t> </a:t>
            </a:r>
            <a:r>
              <a:rPr lang="en" sz="1400"/>
              <a:t>observed</a:t>
            </a:r>
            <a:r>
              <a:rPr lang="en" sz="1400"/>
              <a:t> and collected data about </a:t>
            </a:r>
            <a:r>
              <a:rPr b="1" lang="en" sz="1400"/>
              <a:t>error and success rate</a:t>
            </a:r>
            <a:r>
              <a:rPr lang="en" sz="1400"/>
              <a:t>, </a:t>
            </a:r>
            <a:r>
              <a:rPr b="1" lang="en" sz="1400"/>
              <a:t>quantity data on  participants’ performance</a:t>
            </a:r>
            <a:r>
              <a:rPr lang="en" sz="1400"/>
              <a:t>, and </a:t>
            </a:r>
            <a:r>
              <a:rPr b="1" lang="en" sz="1400"/>
              <a:t>qualitative data on participants’ </a:t>
            </a:r>
            <a:r>
              <a:rPr b="1" lang="en" sz="1400"/>
              <a:t>experience</a:t>
            </a:r>
            <a:r>
              <a:rPr lang="en" sz="1400"/>
              <a:t> </a:t>
            </a:r>
            <a:r>
              <a:rPr b="1" lang="en" sz="1400"/>
              <a:t>using the app</a:t>
            </a:r>
            <a:r>
              <a:rPr lang="en" sz="1400"/>
              <a:t>. </a:t>
            </a:r>
            <a:endParaRPr sz="1400"/>
          </a:p>
          <a:p>
            <a:pPr indent="0" lvl="0" marL="0" rtl="0" algn="l">
              <a:spcBef>
                <a:spcPts val="0"/>
              </a:spcBef>
              <a:spcAft>
                <a:spcPts val="0"/>
              </a:spcAft>
              <a:buNone/>
            </a:pPr>
            <a:r>
              <a:t/>
            </a:r>
            <a:endParaRPr/>
          </a:p>
        </p:txBody>
      </p:sp>
      <p:graphicFrame>
        <p:nvGraphicFramePr>
          <p:cNvPr id="219" name="Google Shape;219;p30"/>
          <p:cNvGraphicFramePr/>
          <p:nvPr/>
        </p:nvGraphicFramePr>
        <p:xfrm>
          <a:off x="309025" y="2076475"/>
          <a:ext cx="3000000" cy="3000000"/>
        </p:xfrm>
        <a:graphic>
          <a:graphicData uri="http://schemas.openxmlformats.org/drawingml/2006/table">
            <a:tbl>
              <a:tblPr>
                <a:noFill/>
                <a:tableStyleId>{6798E502-0A93-4A42-9910-A1312CC9FF02}</a:tableStyleId>
              </a:tblPr>
              <a:tblGrid>
                <a:gridCol w="2294475"/>
                <a:gridCol w="1134500"/>
                <a:gridCol w="4766750"/>
              </a:tblGrid>
              <a:tr h="3810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b="1" lang="en" sz="1200"/>
                        <a:t>Time</a:t>
                      </a:r>
                      <a:endParaRPr b="1" sz="1200"/>
                    </a:p>
                  </a:txBody>
                  <a:tcPr marT="91425" marB="91425" marR="91425" marL="91425"/>
                </a:tc>
                <a:tc>
                  <a:txBody>
                    <a:bodyPr/>
                    <a:lstStyle/>
                    <a:p>
                      <a:pPr indent="0" lvl="0" marL="0" rtl="0" algn="ctr">
                        <a:spcBef>
                          <a:spcPts val="0"/>
                        </a:spcBef>
                        <a:spcAft>
                          <a:spcPts val="0"/>
                        </a:spcAft>
                        <a:buNone/>
                      </a:pPr>
                      <a:r>
                        <a:rPr b="1" lang="en" sz="1200"/>
                        <a:t>Participants will</a:t>
                      </a:r>
                      <a:endParaRPr b="1" sz="1200"/>
                    </a:p>
                  </a:txBody>
                  <a:tcPr marT="91425" marB="91425" marR="91425" marL="91425"/>
                </a:tc>
              </a:tr>
              <a:tr h="381000">
                <a:tc>
                  <a:txBody>
                    <a:bodyPr/>
                    <a:lstStyle/>
                    <a:p>
                      <a:pPr indent="0" lvl="0" marL="0" rtl="0" algn="l">
                        <a:spcBef>
                          <a:spcPts val="0"/>
                        </a:spcBef>
                        <a:spcAft>
                          <a:spcPts val="0"/>
                        </a:spcAft>
                        <a:buNone/>
                      </a:pPr>
                      <a:r>
                        <a:rPr b="1" lang="en" sz="1200"/>
                        <a:t>Pre-Test Arrangements </a:t>
                      </a:r>
                      <a:endParaRPr b="1" sz="1200"/>
                    </a:p>
                  </a:txBody>
                  <a:tcPr marT="91425" marB="91425" marR="91425" marL="91425"/>
                </a:tc>
                <a:tc>
                  <a:txBody>
                    <a:bodyPr/>
                    <a:lstStyle/>
                    <a:p>
                      <a:pPr indent="0" lvl="0" marL="0" rtl="0" algn="ctr">
                        <a:spcBef>
                          <a:spcPts val="0"/>
                        </a:spcBef>
                        <a:spcAft>
                          <a:spcPts val="0"/>
                        </a:spcAft>
                        <a:buNone/>
                      </a:pPr>
                      <a:r>
                        <a:rPr lang="en" sz="1200"/>
                        <a:t>5 minutes</a:t>
                      </a:r>
                      <a:endParaRPr sz="1200"/>
                    </a:p>
                  </a:txBody>
                  <a:tcPr marT="91425" marB="91425" marR="91425" marL="91425"/>
                </a:tc>
                <a:tc>
                  <a:txBody>
                    <a:bodyPr/>
                    <a:lstStyle/>
                    <a:p>
                      <a:pPr indent="0" lvl="0" marL="0" rtl="0" algn="l">
                        <a:spcBef>
                          <a:spcPts val="0"/>
                        </a:spcBef>
                        <a:spcAft>
                          <a:spcPts val="0"/>
                        </a:spcAft>
                        <a:buNone/>
                      </a:pPr>
                      <a:r>
                        <a:rPr lang="en" sz="1200"/>
                        <a:t>- Review and sign non-disclosures and recording permissions.</a:t>
                      </a:r>
                      <a:endParaRPr sz="1200"/>
                    </a:p>
                    <a:p>
                      <a:pPr indent="0" lvl="0" marL="0" rtl="0" algn="l">
                        <a:spcBef>
                          <a:spcPts val="0"/>
                        </a:spcBef>
                        <a:spcAft>
                          <a:spcPts val="0"/>
                        </a:spcAft>
                        <a:buNone/>
                      </a:pPr>
                      <a:r>
                        <a:rPr lang="en" sz="1200"/>
                        <a:t>- Fill out a questionnaire to understand  participant’s prior experience with TransLoc and how familiar they are with TransLoc.</a:t>
                      </a:r>
                      <a:endParaRPr sz="1200"/>
                    </a:p>
                  </a:txBody>
                  <a:tcPr marT="91425" marB="91425" marR="91425" marL="91425"/>
                </a:tc>
              </a:tr>
              <a:tr h="381000">
                <a:tc>
                  <a:txBody>
                    <a:bodyPr/>
                    <a:lstStyle/>
                    <a:p>
                      <a:pPr indent="0" lvl="0" marL="0" rtl="0" algn="l">
                        <a:spcBef>
                          <a:spcPts val="0"/>
                        </a:spcBef>
                        <a:spcAft>
                          <a:spcPts val="0"/>
                        </a:spcAft>
                        <a:buNone/>
                      </a:pPr>
                      <a:r>
                        <a:rPr b="1" lang="en" sz="1200"/>
                        <a:t>Tasks</a:t>
                      </a:r>
                      <a:endParaRPr b="1" sz="1200"/>
                    </a:p>
                  </a:txBody>
                  <a:tcPr marT="91425" marB="91425" marR="91425" marL="91425"/>
                </a:tc>
                <a:tc>
                  <a:txBody>
                    <a:bodyPr/>
                    <a:lstStyle/>
                    <a:p>
                      <a:pPr indent="0" lvl="0" marL="0" rtl="0" algn="ctr">
                        <a:spcBef>
                          <a:spcPts val="0"/>
                        </a:spcBef>
                        <a:spcAft>
                          <a:spcPts val="0"/>
                        </a:spcAft>
                        <a:buNone/>
                      </a:pPr>
                      <a:r>
                        <a:rPr lang="en" sz="1200"/>
                        <a:t>30 minutes</a:t>
                      </a:r>
                      <a:endParaRPr sz="1200"/>
                    </a:p>
                  </a:txBody>
                  <a:tcPr marT="91425" marB="91425" marR="91425" marL="91425"/>
                </a:tc>
                <a:tc>
                  <a:txBody>
                    <a:bodyPr/>
                    <a:lstStyle/>
                    <a:p>
                      <a:pPr indent="0" lvl="0" marL="0" rtl="0" algn="l">
                        <a:spcBef>
                          <a:spcPts val="0"/>
                        </a:spcBef>
                        <a:spcAft>
                          <a:spcPts val="0"/>
                        </a:spcAft>
                        <a:buNone/>
                      </a:pPr>
                      <a:r>
                        <a:rPr lang="en" sz="1200"/>
                        <a:t>- Perform 3 tasks on TransLoc while thinking-aloud in the test environment.</a:t>
                      </a:r>
                      <a:endParaRPr sz="1200"/>
                    </a:p>
                  </a:txBody>
                  <a:tcPr marT="91425" marB="91425" marR="91425" marL="91425"/>
                </a:tc>
              </a:tr>
              <a:tr h="381000">
                <a:tc>
                  <a:txBody>
                    <a:bodyPr/>
                    <a:lstStyle/>
                    <a:p>
                      <a:pPr indent="0" lvl="0" marL="0" rtl="0" algn="l">
                        <a:spcBef>
                          <a:spcPts val="0"/>
                        </a:spcBef>
                        <a:spcAft>
                          <a:spcPts val="0"/>
                        </a:spcAft>
                        <a:buNone/>
                      </a:pPr>
                      <a:r>
                        <a:rPr b="1" lang="en" sz="1200"/>
                        <a:t>Post-Task Questionnaire</a:t>
                      </a:r>
                      <a:endParaRPr b="1" sz="1200"/>
                    </a:p>
                  </a:txBody>
                  <a:tcPr marT="91425" marB="91425" marR="91425" marL="91425"/>
                </a:tc>
                <a:tc>
                  <a:txBody>
                    <a:bodyPr/>
                    <a:lstStyle/>
                    <a:p>
                      <a:pPr indent="0" lvl="0" marL="0" rtl="0" algn="ctr">
                        <a:spcBef>
                          <a:spcPts val="0"/>
                        </a:spcBef>
                        <a:spcAft>
                          <a:spcPts val="0"/>
                        </a:spcAft>
                        <a:buNone/>
                      </a:pPr>
                      <a:r>
                        <a:rPr lang="en" sz="1200"/>
                        <a:t>After each task</a:t>
                      </a:r>
                      <a:endParaRPr sz="1200"/>
                    </a:p>
                  </a:txBody>
                  <a:tcPr marT="91425" marB="91425" marR="91425" marL="91425"/>
                </a:tc>
                <a:tc>
                  <a:txBody>
                    <a:bodyPr/>
                    <a:lstStyle/>
                    <a:p>
                      <a:pPr indent="0" lvl="0" marL="0" rtl="0" algn="l">
                        <a:spcBef>
                          <a:spcPts val="0"/>
                        </a:spcBef>
                        <a:spcAft>
                          <a:spcPts val="0"/>
                        </a:spcAft>
                        <a:buNone/>
                      </a:pPr>
                      <a:r>
                        <a:rPr lang="en" sz="1200"/>
                        <a:t>- Answer 3 broad questions to collect preference and other qualitative data.</a:t>
                      </a:r>
                      <a:endParaRPr sz="1200"/>
                    </a:p>
                  </a:txBody>
                  <a:tcPr marT="91425" marB="91425" marR="91425" marL="91425"/>
                </a:tc>
              </a:tr>
              <a:tr h="381000">
                <a:tc>
                  <a:txBody>
                    <a:bodyPr/>
                    <a:lstStyle/>
                    <a:p>
                      <a:pPr indent="0" lvl="0" marL="0" rtl="0" algn="l">
                        <a:spcBef>
                          <a:spcPts val="0"/>
                        </a:spcBef>
                        <a:spcAft>
                          <a:spcPts val="0"/>
                        </a:spcAft>
                        <a:buNone/>
                      </a:pPr>
                      <a:r>
                        <a:rPr b="1" lang="en" sz="1200"/>
                        <a:t>Post-Test Survey</a:t>
                      </a:r>
                      <a:endParaRPr b="1" sz="1200"/>
                    </a:p>
                  </a:txBody>
                  <a:tcPr marT="91425" marB="91425" marR="91425" marL="91425"/>
                </a:tc>
                <a:tc>
                  <a:txBody>
                    <a:bodyPr/>
                    <a:lstStyle/>
                    <a:p>
                      <a:pPr indent="0" lvl="0" marL="0" rtl="0" algn="ctr">
                        <a:spcBef>
                          <a:spcPts val="0"/>
                        </a:spcBef>
                        <a:spcAft>
                          <a:spcPts val="0"/>
                        </a:spcAft>
                        <a:buNone/>
                      </a:pPr>
                      <a:r>
                        <a:rPr lang="en" sz="1200"/>
                        <a:t>3 minutes</a:t>
                      </a:r>
                      <a:endParaRPr sz="1200"/>
                    </a:p>
                  </a:txBody>
                  <a:tcPr marT="91425" marB="91425" marR="91425" marL="91425"/>
                </a:tc>
                <a:tc>
                  <a:txBody>
                    <a:bodyPr/>
                    <a:lstStyle/>
                    <a:p>
                      <a:pPr indent="0" lvl="0" marL="0" rtl="0" algn="l">
                        <a:spcBef>
                          <a:spcPts val="0"/>
                        </a:spcBef>
                        <a:spcAft>
                          <a:spcPts val="0"/>
                        </a:spcAft>
                        <a:buNone/>
                      </a:pPr>
                      <a:r>
                        <a:rPr lang="en" sz="1200"/>
                        <a:t>- Follow up on any particular problems that came up for the participants.</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722400" y="261000"/>
            <a:ext cx="805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Method </a:t>
            </a:r>
            <a:r>
              <a:rPr lang="en" sz="2400"/>
              <a:t>- Test Environment, Equipment, and Materials</a:t>
            </a:r>
            <a:endParaRPr sz="2400"/>
          </a:p>
          <a:p>
            <a:pPr indent="0" lvl="0" marL="0" rtl="0" algn="l">
              <a:spcBef>
                <a:spcPts val="0"/>
              </a:spcBef>
              <a:spcAft>
                <a:spcPts val="0"/>
              </a:spcAft>
              <a:buNone/>
            </a:pPr>
            <a:r>
              <a:t/>
            </a:r>
            <a:endParaRPr/>
          </a:p>
        </p:txBody>
      </p:sp>
      <p:sp>
        <p:nvSpPr>
          <p:cNvPr id="225" name="Google Shape;225;p31"/>
          <p:cNvSpPr txBox="1"/>
          <p:nvPr>
            <p:ph idx="1" type="subTitle"/>
          </p:nvPr>
        </p:nvSpPr>
        <p:spPr>
          <a:xfrm>
            <a:off x="802375" y="1559125"/>
            <a:ext cx="3676500" cy="3101400"/>
          </a:xfrm>
          <a:prstGeom prst="rect">
            <a:avLst/>
          </a:prstGeom>
          <a:ln cap="flat" cmpd="sng" w="9525">
            <a:solidFill>
              <a:srgbClr val="2B2BC1"/>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lang="en"/>
              <a:t>Utilized controlled setting to evaluate the usability of the Transloc app</a:t>
            </a:r>
            <a:endParaRPr/>
          </a:p>
          <a:p>
            <a:pPr indent="-304800" lvl="0" marL="457200" rtl="0" algn="just">
              <a:spcBef>
                <a:spcPts val="0"/>
              </a:spcBef>
              <a:spcAft>
                <a:spcPts val="0"/>
              </a:spcAft>
              <a:buSzPts val="1200"/>
              <a:buChar char="●"/>
            </a:pPr>
            <a:r>
              <a:rPr lang="en"/>
              <a:t>Testing setting: UNC Manning Hall </a:t>
            </a:r>
            <a:r>
              <a:rPr lang="en"/>
              <a:t>classroom</a:t>
            </a:r>
            <a:r>
              <a:rPr lang="en"/>
              <a:t> </a:t>
            </a:r>
            <a:endParaRPr/>
          </a:p>
          <a:p>
            <a:pPr indent="-304800" lvl="0" marL="457200" rtl="0" algn="just">
              <a:spcBef>
                <a:spcPts val="0"/>
              </a:spcBef>
              <a:spcAft>
                <a:spcPts val="0"/>
              </a:spcAft>
              <a:buSzPts val="1200"/>
              <a:buChar char="●"/>
            </a:pPr>
            <a:r>
              <a:rPr lang="en"/>
              <a:t>Team members needed each session:</a:t>
            </a:r>
            <a:endParaRPr/>
          </a:p>
          <a:p>
            <a:pPr indent="-304800" lvl="1" marL="914400" rtl="0" algn="just">
              <a:spcBef>
                <a:spcPts val="0"/>
              </a:spcBef>
              <a:spcAft>
                <a:spcPts val="0"/>
              </a:spcAft>
              <a:buSzPts val="1200"/>
              <a:buChar char="○"/>
            </a:pPr>
            <a:r>
              <a:rPr lang="en"/>
              <a:t>1 moderator</a:t>
            </a:r>
            <a:endParaRPr/>
          </a:p>
          <a:p>
            <a:pPr indent="-304800" lvl="1" marL="914400" rtl="0" algn="just">
              <a:spcBef>
                <a:spcPts val="0"/>
              </a:spcBef>
              <a:spcAft>
                <a:spcPts val="0"/>
              </a:spcAft>
              <a:buSzPts val="1200"/>
              <a:buChar char="○"/>
            </a:pPr>
            <a:r>
              <a:rPr lang="en"/>
              <a:t>1 observer</a:t>
            </a:r>
            <a:endParaRPr/>
          </a:p>
          <a:p>
            <a:pPr indent="-304800" lvl="1" marL="914400" rtl="0" algn="just">
              <a:spcBef>
                <a:spcPts val="0"/>
              </a:spcBef>
              <a:spcAft>
                <a:spcPts val="0"/>
              </a:spcAft>
              <a:buSzPts val="1200"/>
              <a:buChar char="○"/>
            </a:pPr>
            <a:r>
              <a:rPr lang="en"/>
              <a:t>1 scribe</a:t>
            </a:r>
            <a:endParaRPr/>
          </a:p>
        </p:txBody>
      </p:sp>
      <p:sp>
        <p:nvSpPr>
          <p:cNvPr id="226" name="Google Shape;226;p31"/>
          <p:cNvSpPr txBox="1"/>
          <p:nvPr>
            <p:ph idx="2" type="subTitle"/>
          </p:nvPr>
        </p:nvSpPr>
        <p:spPr>
          <a:xfrm>
            <a:off x="4779400" y="1559125"/>
            <a:ext cx="3994200" cy="3101400"/>
          </a:xfrm>
          <a:prstGeom prst="rect">
            <a:avLst/>
          </a:prstGeom>
          <a:ln cap="flat" cmpd="sng" w="9525">
            <a:solidFill>
              <a:srgbClr val="2B2BC1"/>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lang="en"/>
              <a:t>iPhone (A) - for participant</a:t>
            </a:r>
            <a:endParaRPr/>
          </a:p>
          <a:p>
            <a:pPr indent="-304800" lvl="1" marL="914400" rtl="0" algn="just">
              <a:spcBef>
                <a:spcPts val="0"/>
              </a:spcBef>
              <a:spcAft>
                <a:spcPts val="0"/>
              </a:spcAft>
              <a:buSzPts val="1200"/>
              <a:buChar char="○"/>
            </a:pPr>
            <a:r>
              <a:rPr lang="en"/>
              <a:t>connected with high-speed Internet</a:t>
            </a:r>
            <a:endParaRPr/>
          </a:p>
          <a:p>
            <a:pPr indent="-304800" lvl="1" marL="914400" rtl="0" algn="just">
              <a:spcBef>
                <a:spcPts val="0"/>
              </a:spcBef>
              <a:spcAft>
                <a:spcPts val="0"/>
              </a:spcAft>
              <a:buSzPts val="1200"/>
              <a:buChar char="○"/>
            </a:pPr>
            <a:r>
              <a:rPr lang="en"/>
              <a:t>Transloc app properly installed and set up </a:t>
            </a:r>
            <a:endParaRPr/>
          </a:p>
          <a:p>
            <a:pPr indent="-304800" lvl="1" marL="914400" rtl="0" algn="just">
              <a:spcBef>
                <a:spcPts val="0"/>
              </a:spcBef>
              <a:spcAft>
                <a:spcPts val="0"/>
              </a:spcAft>
              <a:buSzPts val="1200"/>
              <a:buChar char="○"/>
            </a:pPr>
            <a:r>
              <a:rPr lang="en"/>
              <a:t>Zoom session set up for screen sharing</a:t>
            </a:r>
            <a:endParaRPr/>
          </a:p>
          <a:p>
            <a:pPr indent="-304800" lvl="0" marL="457200" rtl="0" algn="just">
              <a:spcBef>
                <a:spcPts val="0"/>
              </a:spcBef>
              <a:spcAft>
                <a:spcPts val="0"/>
              </a:spcAft>
              <a:buSzPts val="1200"/>
              <a:buChar char="●"/>
            </a:pPr>
            <a:r>
              <a:rPr lang="en"/>
              <a:t>Laptop (B) - for observer </a:t>
            </a:r>
            <a:endParaRPr/>
          </a:p>
          <a:p>
            <a:pPr indent="-304800" lvl="1" marL="914400" rtl="0" algn="just">
              <a:spcBef>
                <a:spcPts val="0"/>
              </a:spcBef>
              <a:spcAft>
                <a:spcPts val="0"/>
              </a:spcAft>
              <a:buSzPts val="1200"/>
              <a:buChar char="○"/>
            </a:pPr>
            <a:r>
              <a:rPr lang="en"/>
              <a:t>Zoom session connected to iPhone (A) for screen recording</a:t>
            </a:r>
            <a:endParaRPr/>
          </a:p>
          <a:p>
            <a:pPr indent="-304800" lvl="0" marL="457200" rtl="0" algn="just">
              <a:spcBef>
                <a:spcPts val="0"/>
              </a:spcBef>
              <a:spcAft>
                <a:spcPts val="0"/>
              </a:spcAft>
              <a:buSzPts val="1200"/>
              <a:buChar char="●"/>
            </a:pPr>
            <a:r>
              <a:rPr lang="en"/>
              <a:t>Laptop </a:t>
            </a:r>
            <a:r>
              <a:rPr lang="en"/>
              <a:t>(C)</a:t>
            </a:r>
            <a:r>
              <a:rPr lang="en"/>
              <a:t> - for scribe</a:t>
            </a:r>
            <a:endParaRPr/>
          </a:p>
          <a:p>
            <a:pPr indent="-304800" lvl="1" marL="914400" rtl="0" algn="just">
              <a:spcBef>
                <a:spcPts val="0"/>
              </a:spcBef>
              <a:spcAft>
                <a:spcPts val="0"/>
              </a:spcAft>
              <a:buSzPts val="1200"/>
              <a:buChar char="○"/>
            </a:pPr>
            <a:r>
              <a:rPr lang="en"/>
              <a:t>Participants folder properly set up and ready to take notes</a:t>
            </a:r>
            <a:endParaRPr/>
          </a:p>
          <a:p>
            <a:pPr indent="-304800" lvl="0" marL="457200" rtl="0" algn="just">
              <a:spcBef>
                <a:spcPts val="0"/>
              </a:spcBef>
              <a:spcAft>
                <a:spcPts val="0"/>
              </a:spcAft>
              <a:buSzPts val="1200"/>
              <a:buChar char="●"/>
            </a:pPr>
            <a:r>
              <a:rPr lang="en"/>
              <a:t>Laptop (D) - for moderator</a:t>
            </a:r>
            <a:endParaRPr/>
          </a:p>
          <a:p>
            <a:pPr indent="-304800" lvl="1" marL="914400" rtl="0" algn="just">
              <a:spcBef>
                <a:spcPts val="0"/>
              </a:spcBef>
              <a:spcAft>
                <a:spcPts val="0"/>
              </a:spcAft>
              <a:buSzPts val="1200"/>
              <a:buChar char="○"/>
            </a:pPr>
            <a:r>
              <a:rPr lang="en"/>
              <a:t>Test script downloaded</a:t>
            </a:r>
            <a:endParaRPr/>
          </a:p>
          <a:p>
            <a:pPr indent="-304800" lvl="0" marL="457200" rtl="0" algn="just">
              <a:spcBef>
                <a:spcPts val="0"/>
              </a:spcBef>
              <a:spcAft>
                <a:spcPts val="0"/>
              </a:spcAft>
              <a:buSzPts val="1200"/>
              <a:buChar char="●"/>
            </a:pPr>
            <a:r>
              <a:rPr lang="en"/>
              <a:t>Printed copy of script - for backup</a:t>
            </a:r>
            <a:endParaRPr/>
          </a:p>
        </p:txBody>
      </p:sp>
      <p:sp>
        <p:nvSpPr>
          <p:cNvPr id="227" name="Google Shape;227;p31"/>
          <p:cNvSpPr txBox="1"/>
          <p:nvPr>
            <p:ph idx="4" type="subTitle"/>
          </p:nvPr>
        </p:nvSpPr>
        <p:spPr>
          <a:xfrm>
            <a:off x="1245450" y="1559125"/>
            <a:ext cx="2421600" cy="47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Test Environment</a:t>
            </a:r>
            <a:endParaRPr sz="2000"/>
          </a:p>
        </p:txBody>
      </p:sp>
      <p:sp>
        <p:nvSpPr>
          <p:cNvPr id="228" name="Google Shape;228;p31"/>
          <p:cNvSpPr txBox="1"/>
          <p:nvPr>
            <p:ph idx="5" type="subTitle"/>
          </p:nvPr>
        </p:nvSpPr>
        <p:spPr>
          <a:xfrm>
            <a:off x="5046100" y="1559125"/>
            <a:ext cx="3631200" cy="47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Test Equipment and Material</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a:t>
            </a:r>
            <a:r>
              <a:rPr lang="en" sz="2300"/>
              <a:t>- Task List</a:t>
            </a:r>
            <a:endParaRPr sz="2300"/>
          </a:p>
        </p:txBody>
      </p:sp>
      <p:graphicFrame>
        <p:nvGraphicFramePr>
          <p:cNvPr id="234" name="Google Shape;234;p32"/>
          <p:cNvGraphicFramePr/>
          <p:nvPr/>
        </p:nvGraphicFramePr>
        <p:xfrm>
          <a:off x="722375" y="1440350"/>
          <a:ext cx="3000000" cy="3000000"/>
        </p:xfrm>
        <a:graphic>
          <a:graphicData uri="http://schemas.openxmlformats.org/drawingml/2006/table">
            <a:tbl>
              <a:tblPr>
                <a:noFill/>
                <a:tableStyleId>{6798E502-0A93-4A42-9910-A1312CC9FF02}</a:tableStyleId>
              </a:tblPr>
              <a:tblGrid>
                <a:gridCol w="915675"/>
                <a:gridCol w="6323325"/>
              </a:tblGrid>
              <a:tr h="805925">
                <a:tc>
                  <a:txBody>
                    <a:bodyPr/>
                    <a:lstStyle/>
                    <a:p>
                      <a:pPr indent="0" lvl="0" marL="0" rtl="0" algn="ctr">
                        <a:spcBef>
                          <a:spcPts val="0"/>
                        </a:spcBef>
                        <a:spcAft>
                          <a:spcPts val="0"/>
                        </a:spcAft>
                        <a:buNone/>
                      </a:pPr>
                      <a:r>
                        <a:rPr lang="en" sz="1800">
                          <a:solidFill>
                            <a:schemeClr val="lt1"/>
                          </a:solidFill>
                        </a:rPr>
                        <a:t>Task 1</a:t>
                      </a:r>
                      <a:endParaRPr sz="18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1000"/>
                        </a:spcAft>
                        <a:buClr>
                          <a:schemeClr val="dk1"/>
                        </a:buClr>
                        <a:buSzPts val="1100"/>
                        <a:buFont typeface="Arial"/>
                        <a:buNone/>
                      </a:pPr>
                      <a:r>
                        <a:rPr lang="en" sz="1200">
                          <a:solidFill>
                            <a:schemeClr val="dk1"/>
                          </a:solidFill>
                        </a:rPr>
                        <a:t>Using the TransLoc app, find a route from </a:t>
                      </a:r>
                      <a:r>
                        <a:rPr b="1" lang="en" sz="1200">
                          <a:solidFill>
                            <a:schemeClr val="dk1"/>
                          </a:solidFill>
                        </a:rPr>
                        <a:t>Weaver Street Market</a:t>
                      </a:r>
                      <a:r>
                        <a:rPr lang="en" sz="1200">
                          <a:solidFill>
                            <a:schemeClr val="dk1"/>
                          </a:solidFill>
                        </a:rPr>
                        <a:t> in Carrboro, NC to </a:t>
                      </a:r>
                      <a:r>
                        <a:rPr b="1" lang="en" sz="1200">
                          <a:solidFill>
                            <a:schemeClr val="dk1"/>
                          </a:solidFill>
                        </a:rPr>
                        <a:t>Manning Hall</a:t>
                      </a:r>
                      <a:r>
                        <a:rPr lang="en" sz="1200">
                          <a:solidFill>
                            <a:schemeClr val="dk1"/>
                          </a:solidFill>
                        </a:rPr>
                        <a:t> on UNC’s campus by </a:t>
                      </a:r>
                      <a:r>
                        <a:rPr b="1" lang="en" sz="1200">
                          <a:solidFill>
                            <a:schemeClr val="dk1"/>
                          </a:solidFill>
                        </a:rPr>
                        <a:t>4:00pm Tuesday</a:t>
                      </a:r>
                      <a:r>
                        <a:rPr lang="en" sz="1200">
                          <a:solidFill>
                            <a:schemeClr val="dk1"/>
                          </a:solidFill>
                        </a:rPr>
                        <a:t>. </a:t>
                      </a:r>
                      <a:endParaRPr/>
                    </a:p>
                  </a:txBody>
                  <a:tcPr marT="91425" marB="91425" marR="91425" marL="91425" anchor="ctr">
                    <a:lnL cap="flat" cmpd="sng" w="9525">
                      <a:solidFill>
                        <a:schemeClr val="lt1"/>
                      </a:solidFill>
                      <a:prstDash val="solid"/>
                      <a:round/>
                      <a:headEnd len="sm" w="sm" type="none"/>
                      <a:tailEnd len="sm" w="sm" type="none"/>
                    </a:lnL>
                  </a:tcPr>
                </a:tc>
              </a:tr>
              <a:tr h="805925">
                <a:tc>
                  <a:txBody>
                    <a:bodyPr/>
                    <a:lstStyle/>
                    <a:p>
                      <a:pPr indent="0" lvl="0" marL="0" rtl="0" algn="ctr">
                        <a:spcBef>
                          <a:spcPts val="0"/>
                        </a:spcBef>
                        <a:spcAft>
                          <a:spcPts val="0"/>
                        </a:spcAft>
                        <a:buNone/>
                      </a:pPr>
                      <a:r>
                        <a:rPr lang="en" sz="1800">
                          <a:solidFill>
                            <a:schemeClr val="lt1"/>
                          </a:solidFill>
                        </a:rPr>
                        <a:t>Task 2</a:t>
                      </a:r>
                      <a:endParaRPr sz="18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1000"/>
                        </a:spcBef>
                        <a:spcAft>
                          <a:spcPts val="1000"/>
                        </a:spcAft>
                        <a:buClr>
                          <a:schemeClr val="dk1"/>
                        </a:buClr>
                        <a:buSzPts val="1100"/>
                        <a:buFont typeface="Arial"/>
                        <a:buNone/>
                      </a:pPr>
                      <a:r>
                        <a:rPr lang="en" sz="1200">
                          <a:solidFill>
                            <a:schemeClr val="dk1"/>
                          </a:solidFill>
                        </a:rPr>
                        <a:t>Using the TransLoc app, find a route from the </a:t>
                      </a:r>
                      <a:r>
                        <a:rPr b="1" lang="en" sz="1200">
                          <a:solidFill>
                            <a:schemeClr val="dk1"/>
                          </a:solidFill>
                        </a:rPr>
                        <a:t>UNC Hospital</a:t>
                      </a:r>
                      <a:r>
                        <a:rPr lang="en" sz="1200">
                          <a:solidFill>
                            <a:schemeClr val="dk1"/>
                          </a:solidFill>
                        </a:rPr>
                        <a:t> in Chapel Hill, NC to the </a:t>
                      </a:r>
                      <a:r>
                        <a:rPr b="1" lang="en" sz="1200">
                          <a:solidFill>
                            <a:schemeClr val="dk1"/>
                          </a:solidFill>
                        </a:rPr>
                        <a:t>Friday Center Park and Ride Lot</a:t>
                      </a:r>
                      <a:r>
                        <a:rPr lang="en" sz="1200">
                          <a:solidFill>
                            <a:schemeClr val="dk1"/>
                          </a:solidFill>
                        </a:rPr>
                        <a:t> in Chapel Hill, NC at </a:t>
                      </a:r>
                      <a:r>
                        <a:rPr b="1" lang="en" sz="1200">
                          <a:solidFill>
                            <a:schemeClr val="dk1"/>
                          </a:solidFill>
                        </a:rPr>
                        <a:t>9:00pm on Tuesday</a:t>
                      </a:r>
                      <a:r>
                        <a:rPr lang="en" sz="1200">
                          <a:solidFill>
                            <a:schemeClr val="dk1"/>
                          </a:solidFill>
                        </a:rPr>
                        <a:t>.</a:t>
                      </a:r>
                      <a:endParaRPr/>
                    </a:p>
                  </a:txBody>
                  <a:tcPr marT="91425" marB="91425" marR="91425" marL="91425" anchor="ctr">
                    <a:lnL cap="flat" cmpd="sng" w="9525">
                      <a:solidFill>
                        <a:schemeClr val="lt1"/>
                      </a:solidFill>
                      <a:prstDash val="solid"/>
                      <a:round/>
                      <a:headEnd len="sm" w="sm" type="none"/>
                      <a:tailEnd len="sm" w="sm" type="none"/>
                    </a:lnL>
                  </a:tcPr>
                </a:tc>
              </a:tr>
              <a:tr h="805925">
                <a:tc>
                  <a:txBody>
                    <a:bodyPr/>
                    <a:lstStyle/>
                    <a:p>
                      <a:pPr indent="0" lvl="0" marL="0" rtl="0" algn="ctr">
                        <a:spcBef>
                          <a:spcPts val="0"/>
                        </a:spcBef>
                        <a:spcAft>
                          <a:spcPts val="0"/>
                        </a:spcAft>
                        <a:buNone/>
                      </a:pPr>
                      <a:r>
                        <a:rPr lang="en" sz="1800">
                          <a:solidFill>
                            <a:schemeClr val="lt1"/>
                          </a:solidFill>
                        </a:rPr>
                        <a:t>Task 3</a:t>
                      </a:r>
                      <a:endParaRPr sz="1800">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1000"/>
                        </a:spcBef>
                        <a:spcAft>
                          <a:spcPts val="1000"/>
                        </a:spcAft>
                        <a:buClr>
                          <a:schemeClr val="dk1"/>
                        </a:buClr>
                        <a:buSzPts val="1100"/>
                        <a:buFont typeface="Arial"/>
                        <a:buNone/>
                      </a:pPr>
                      <a:r>
                        <a:rPr lang="en" sz="1200">
                          <a:solidFill>
                            <a:schemeClr val="dk1"/>
                          </a:solidFill>
                        </a:rPr>
                        <a:t>Using the TransLoc app, find a route from </a:t>
                      </a:r>
                      <a:r>
                        <a:rPr b="1" lang="en" sz="1200">
                          <a:solidFill>
                            <a:schemeClr val="dk1"/>
                          </a:solidFill>
                        </a:rPr>
                        <a:t>UNC’s campus</a:t>
                      </a:r>
                      <a:r>
                        <a:rPr lang="en" sz="1200">
                          <a:solidFill>
                            <a:schemeClr val="dk1"/>
                          </a:solidFill>
                        </a:rPr>
                        <a:t> in Chapel Hill, NC to </a:t>
                      </a:r>
                      <a:r>
                        <a:rPr b="1" lang="en" sz="1200">
                          <a:solidFill>
                            <a:schemeClr val="dk1"/>
                          </a:solidFill>
                        </a:rPr>
                        <a:t>Duke’s Campus</a:t>
                      </a:r>
                      <a:r>
                        <a:rPr lang="en" sz="1200">
                          <a:solidFill>
                            <a:schemeClr val="dk1"/>
                          </a:solidFill>
                        </a:rPr>
                        <a:t> in Durham, NC departing at </a:t>
                      </a:r>
                      <a:r>
                        <a:rPr b="1" lang="en" sz="1200">
                          <a:solidFill>
                            <a:schemeClr val="dk1"/>
                          </a:solidFill>
                        </a:rPr>
                        <a:t>4:00pm on Tuesday</a:t>
                      </a:r>
                      <a:r>
                        <a:rPr lang="en" sz="1200">
                          <a:solidFill>
                            <a:schemeClr val="dk1"/>
                          </a:solidFill>
                        </a:rPr>
                        <a:t>.</a:t>
                      </a:r>
                      <a:endParaRPr/>
                    </a:p>
                  </a:txBody>
                  <a:tcPr marT="91425" marB="91425" marR="91425" marL="91425" anchor="ctr">
                    <a:lnL cap="flat" cmpd="sng" w="9525">
                      <a:solidFill>
                        <a:schemeClr val="lt1"/>
                      </a:solidFill>
                      <a:prstDash val="solid"/>
                      <a:round/>
                      <a:headEnd len="sm" w="sm" type="none"/>
                      <a:tailEnd len="sm" w="sm" type="none"/>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240" name="Google Shape;240;p33"/>
          <p:cNvSpPr txBox="1"/>
          <p:nvPr>
            <p:ph idx="1" type="body"/>
          </p:nvPr>
        </p:nvSpPr>
        <p:spPr>
          <a:xfrm>
            <a:off x="722375" y="1463750"/>
            <a:ext cx="7699200" cy="314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Types of data collected</a:t>
            </a:r>
            <a:endParaRPr/>
          </a:p>
          <a:p>
            <a:pPr indent="-304800" lvl="1" marL="914400" rtl="0" algn="l">
              <a:spcBef>
                <a:spcPts val="0"/>
              </a:spcBef>
              <a:spcAft>
                <a:spcPts val="0"/>
              </a:spcAft>
              <a:buSzPts val="1200"/>
              <a:buChar char="○"/>
            </a:pPr>
            <a:r>
              <a:rPr lang="en"/>
              <a:t>Mixed methods</a:t>
            </a:r>
            <a:endParaRPr/>
          </a:p>
          <a:p>
            <a:pPr indent="-304800" lvl="1" marL="914400" rtl="0" algn="l">
              <a:spcBef>
                <a:spcPts val="0"/>
              </a:spcBef>
              <a:spcAft>
                <a:spcPts val="0"/>
              </a:spcAft>
              <a:buSzPts val="1200"/>
              <a:buChar char="○"/>
            </a:pPr>
            <a:r>
              <a:rPr lang="en"/>
              <a:t>Questionnaires (test questions)</a:t>
            </a:r>
            <a:endParaRPr/>
          </a:p>
          <a:p>
            <a:pPr indent="-304800" lvl="2" marL="1371600" rtl="0" algn="l">
              <a:spcBef>
                <a:spcPts val="0"/>
              </a:spcBef>
              <a:spcAft>
                <a:spcPts val="0"/>
              </a:spcAft>
              <a:buSzPts val="1200"/>
              <a:buChar char="■"/>
            </a:pPr>
            <a:r>
              <a:rPr lang="en"/>
              <a:t>Open-ended:</a:t>
            </a:r>
            <a:endParaRPr/>
          </a:p>
          <a:p>
            <a:pPr indent="-304800" lvl="3" marL="1828800" rtl="0" algn="l">
              <a:spcBef>
                <a:spcPts val="0"/>
              </a:spcBef>
              <a:spcAft>
                <a:spcPts val="0"/>
              </a:spcAft>
              <a:buSzPts val="1200"/>
              <a:buChar char="●"/>
            </a:pPr>
            <a:r>
              <a:rPr lang="en"/>
              <a:t>Free-form</a:t>
            </a:r>
            <a:endParaRPr/>
          </a:p>
          <a:p>
            <a:pPr indent="-304800" lvl="3" marL="1828800" rtl="0" algn="l">
              <a:spcBef>
                <a:spcPts val="0"/>
              </a:spcBef>
              <a:spcAft>
                <a:spcPts val="0"/>
              </a:spcAft>
              <a:buSzPts val="1200"/>
              <a:buChar char="●"/>
            </a:pPr>
            <a:r>
              <a:rPr lang="en"/>
              <a:t>Neutrally worded</a:t>
            </a:r>
            <a:endParaRPr/>
          </a:p>
          <a:p>
            <a:pPr indent="-304800" lvl="3" marL="1828800" rtl="0" algn="l">
              <a:spcBef>
                <a:spcPts val="0"/>
              </a:spcBef>
              <a:spcAft>
                <a:spcPts val="0"/>
              </a:spcAft>
              <a:buSzPts val="1200"/>
              <a:buChar char="●"/>
            </a:pPr>
            <a:r>
              <a:rPr lang="en"/>
              <a:t>Qualitative</a:t>
            </a:r>
            <a:endParaRPr/>
          </a:p>
          <a:p>
            <a:pPr indent="-304800" lvl="2" marL="1371600" rtl="0" algn="l">
              <a:spcBef>
                <a:spcPts val="0"/>
              </a:spcBef>
              <a:spcAft>
                <a:spcPts val="0"/>
              </a:spcAft>
              <a:buSzPts val="1200"/>
              <a:buChar char="■"/>
            </a:pPr>
            <a:r>
              <a:rPr lang="en"/>
              <a:t>Closed-ended:</a:t>
            </a:r>
            <a:endParaRPr/>
          </a:p>
          <a:p>
            <a:pPr indent="-304800" lvl="3" marL="1828800" rtl="0" algn="l">
              <a:spcBef>
                <a:spcPts val="0"/>
              </a:spcBef>
              <a:spcAft>
                <a:spcPts val="0"/>
              </a:spcAft>
              <a:buSzPts val="1200"/>
              <a:buChar char="●"/>
            </a:pPr>
            <a:r>
              <a:rPr lang="en"/>
              <a:t>Interval data</a:t>
            </a:r>
            <a:endParaRPr/>
          </a:p>
          <a:p>
            <a:pPr indent="-304800" lvl="3" marL="1828800" rtl="0" algn="l">
              <a:spcBef>
                <a:spcPts val="0"/>
              </a:spcBef>
              <a:spcAft>
                <a:spcPts val="0"/>
              </a:spcAft>
              <a:buSzPts val="1200"/>
              <a:buChar char="●"/>
            </a:pPr>
            <a:r>
              <a:rPr lang="en"/>
              <a:t>Semantic differential (rating attitude)</a:t>
            </a:r>
            <a:endParaRPr/>
          </a:p>
          <a:p>
            <a:pPr indent="-304800" lvl="3" marL="1828800" rtl="0" algn="l">
              <a:spcBef>
                <a:spcPts val="0"/>
              </a:spcBef>
              <a:spcAft>
                <a:spcPts val="0"/>
              </a:spcAft>
              <a:buSzPts val="1200"/>
              <a:buChar char="●"/>
            </a:pPr>
            <a:r>
              <a:rPr lang="en"/>
              <a:t>Quantitative</a:t>
            </a:r>
            <a:endParaRPr/>
          </a:p>
          <a:p>
            <a:pPr indent="-317500" lvl="0" marL="457200" rtl="0" algn="l">
              <a:spcBef>
                <a:spcPts val="0"/>
              </a:spcBef>
              <a:spcAft>
                <a:spcPts val="0"/>
              </a:spcAft>
              <a:buSzPts val="1400"/>
              <a:buChar char="╱"/>
            </a:pPr>
            <a:r>
              <a:rPr lang="en"/>
              <a:t>How data collected measures study goals:</a:t>
            </a:r>
            <a:endParaRPr/>
          </a:p>
          <a:p>
            <a:pPr indent="-304800" lvl="1" marL="914400" rtl="0" algn="l">
              <a:spcBef>
                <a:spcPts val="0"/>
              </a:spcBef>
              <a:spcAft>
                <a:spcPts val="0"/>
              </a:spcAft>
              <a:buSzPts val="1200"/>
              <a:buChar char="○"/>
            </a:pPr>
            <a:r>
              <a:rPr lang="en"/>
              <a:t>Experience</a:t>
            </a:r>
            <a:endParaRPr/>
          </a:p>
          <a:p>
            <a:pPr indent="-304800" lvl="1" marL="914400" rtl="0" algn="l">
              <a:spcBef>
                <a:spcPts val="0"/>
              </a:spcBef>
              <a:spcAft>
                <a:spcPts val="0"/>
              </a:spcAft>
              <a:buSzPts val="1200"/>
              <a:buChar char="○"/>
            </a:pPr>
            <a:r>
              <a:rPr lang="en"/>
              <a:t>Efficiency</a:t>
            </a:r>
            <a:endParaRPr/>
          </a:p>
          <a:p>
            <a:pPr indent="-304800" lvl="1" marL="914400" rtl="0" algn="l">
              <a:spcBef>
                <a:spcPts val="0"/>
              </a:spcBef>
              <a:spcAft>
                <a:spcPts val="0"/>
              </a:spcAft>
              <a:buSzPts val="1200"/>
              <a:buChar char="○"/>
            </a:pPr>
            <a:r>
              <a:rPr lang="en"/>
              <a:t>Completion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722375" y="539500"/>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246" name="Google Shape;246;p34"/>
          <p:cNvSpPr txBox="1"/>
          <p:nvPr>
            <p:ph idx="1" type="body"/>
          </p:nvPr>
        </p:nvSpPr>
        <p:spPr>
          <a:xfrm>
            <a:off x="722375" y="1463750"/>
            <a:ext cx="7699200" cy="314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Recorded by test participant:</a:t>
            </a:r>
            <a:endParaRPr/>
          </a:p>
          <a:p>
            <a:pPr indent="-304800" lvl="1" marL="914400" rtl="0" algn="l">
              <a:spcBef>
                <a:spcPts val="0"/>
              </a:spcBef>
              <a:spcAft>
                <a:spcPts val="0"/>
              </a:spcAft>
              <a:buSzPts val="1200"/>
              <a:buChar char="○"/>
            </a:pPr>
            <a:r>
              <a:rPr lang="en"/>
              <a:t>Qualtrics questionnaires (pre- &amp; post-task)</a:t>
            </a:r>
            <a:endParaRPr/>
          </a:p>
          <a:p>
            <a:pPr indent="-304800" lvl="2" marL="1371600" rtl="0" algn="l">
              <a:spcBef>
                <a:spcPts val="0"/>
              </a:spcBef>
              <a:spcAft>
                <a:spcPts val="0"/>
              </a:spcAft>
              <a:buSzPts val="1200"/>
              <a:buChar char="■"/>
            </a:pPr>
            <a:r>
              <a:rPr lang="en"/>
              <a:t>Demographic (age </a:t>
            </a:r>
            <a:r>
              <a:rPr lang="en"/>
              <a:t>group</a:t>
            </a:r>
            <a:r>
              <a:rPr lang="en"/>
              <a:t> &amp; gender identity)</a:t>
            </a:r>
            <a:endParaRPr/>
          </a:p>
          <a:p>
            <a:pPr indent="-304800" lvl="2" marL="1371600" rtl="0" algn="l">
              <a:spcBef>
                <a:spcPts val="0"/>
              </a:spcBef>
              <a:spcAft>
                <a:spcPts val="0"/>
              </a:spcAft>
              <a:buSzPts val="1200"/>
              <a:buChar char="■"/>
            </a:pPr>
            <a:r>
              <a:rPr lang="en"/>
              <a:t>Prior familiarity with using public transit, using Transloc app (qualitative free response + interval)</a:t>
            </a:r>
            <a:endParaRPr/>
          </a:p>
          <a:p>
            <a:pPr indent="-304800" lvl="2" marL="1371600" rtl="0" algn="l">
              <a:spcBef>
                <a:spcPts val="0"/>
              </a:spcBef>
              <a:spcAft>
                <a:spcPts val="0"/>
              </a:spcAft>
              <a:buSzPts val="1200"/>
              <a:buChar char="■"/>
            </a:pPr>
            <a:r>
              <a:rPr lang="en"/>
              <a:t>Experience of usability test &amp; feelings about using the app (interval)</a:t>
            </a:r>
            <a:endParaRPr/>
          </a:p>
          <a:p>
            <a:pPr indent="-304800" lvl="2" marL="1371600" rtl="0" algn="l">
              <a:spcBef>
                <a:spcPts val="0"/>
              </a:spcBef>
              <a:spcAft>
                <a:spcPts val="0"/>
              </a:spcAft>
              <a:buSzPts val="1200"/>
              <a:buChar char="■"/>
            </a:pPr>
            <a:r>
              <a:rPr lang="en"/>
              <a:t>User-suggested changes, input on app (qualitative free response)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ean Style Business Plan by Slidesgo">
  <a:themeElements>
    <a:clrScheme name="Simple Light">
      <a:dk1>
        <a:srgbClr val="000000"/>
      </a:dk1>
      <a:lt1>
        <a:srgbClr val="FFFFFF"/>
      </a:lt1>
      <a:dk2>
        <a:srgbClr val="2B2BC1"/>
      </a:dk2>
      <a:lt2>
        <a:srgbClr val="E7E7E7"/>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