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26" r:id="rId5"/>
    <p:sldId id="362" r:id="rId6"/>
    <p:sldId id="361" r:id="rId7"/>
    <p:sldId id="363" r:id="rId8"/>
    <p:sldId id="364" r:id="rId9"/>
    <p:sldId id="365" r:id="rId10"/>
    <p:sldId id="367" r:id="rId11"/>
    <p:sldId id="366" r:id="rId12"/>
    <p:sldId id="368" r:id="rId13"/>
    <p:sldId id="3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8531D4-145B-0548-86D3-839ED7B9E240}">
          <p14:sldIdLst>
            <p14:sldId id="326"/>
            <p14:sldId id="362"/>
            <p14:sldId id="361"/>
            <p14:sldId id="363"/>
            <p14:sldId id="364"/>
            <p14:sldId id="365"/>
            <p14:sldId id="367"/>
            <p14:sldId id="366"/>
            <p14:sldId id="368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9" autoAdjust="0"/>
    <p:restoredTop sz="93725" autoAdjust="0"/>
  </p:normalViewPr>
  <p:slideViewPr>
    <p:cSldViewPr snapToGrid="0" showGuides="1">
      <p:cViewPr varScale="1">
        <p:scale>
          <a:sx n="109" d="100"/>
          <a:sy n="109" d="100"/>
        </p:scale>
        <p:origin x="656" y="184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9BBF4-A0CC-47F7-AC95-6B251580CA4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C81B3A-6F0A-4944-86C3-C0217D68F92E}">
      <dgm:prSet/>
      <dgm:spPr/>
      <dgm:t>
        <a:bodyPr/>
        <a:lstStyle/>
        <a:p>
          <a:r>
            <a:rPr lang="en-US"/>
            <a:t>EDA visualization  </a:t>
          </a:r>
        </a:p>
      </dgm:t>
    </dgm:pt>
    <dgm:pt modelId="{040330EF-D24A-413B-887F-7C9BA8D859BB}" type="parTrans" cxnId="{9CF32B1C-CB84-47EF-A7F4-6F413FED5827}">
      <dgm:prSet/>
      <dgm:spPr/>
      <dgm:t>
        <a:bodyPr/>
        <a:lstStyle/>
        <a:p>
          <a:endParaRPr lang="en-US"/>
        </a:p>
      </dgm:t>
    </dgm:pt>
    <dgm:pt modelId="{6AB01679-EE57-4EFF-803E-792D1CE14EB9}" type="sibTrans" cxnId="{9CF32B1C-CB84-47EF-A7F4-6F413FED5827}">
      <dgm:prSet/>
      <dgm:spPr/>
      <dgm:t>
        <a:bodyPr/>
        <a:lstStyle/>
        <a:p>
          <a:endParaRPr lang="en-US"/>
        </a:p>
      </dgm:t>
    </dgm:pt>
    <dgm:pt modelId="{435CC045-E322-4EF5-A780-9C926B70C6E0}">
      <dgm:prSet/>
      <dgm:spPr/>
      <dgm:t>
        <a:bodyPr/>
        <a:lstStyle/>
        <a:p>
          <a:r>
            <a:rPr lang="en-US"/>
            <a:t>Histogram.</a:t>
          </a:r>
        </a:p>
      </dgm:t>
    </dgm:pt>
    <dgm:pt modelId="{8CF3B2D2-2C48-4C29-9C5B-95815BC4537F}" type="parTrans" cxnId="{ED3865E6-13B7-4100-892D-EE6B3EEB3533}">
      <dgm:prSet/>
      <dgm:spPr/>
      <dgm:t>
        <a:bodyPr/>
        <a:lstStyle/>
        <a:p>
          <a:endParaRPr lang="en-US"/>
        </a:p>
      </dgm:t>
    </dgm:pt>
    <dgm:pt modelId="{634D2676-C193-4CBD-B48F-8868E60544AD}" type="sibTrans" cxnId="{ED3865E6-13B7-4100-892D-EE6B3EEB3533}">
      <dgm:prSet/>
      <dgm:spPr/>
      <dgm:t>
        <a:bodyPr/>
        <a:lstStyle/>
        <a:p>
          <a:endParaRPr lang="en-US"/>
        </a:p>
      </dgm:t>
    </dgm:pt>
    <dgm:pt modelId="{C7DC4111-EEBE-468C-A3E1-1966D4E3890F}">
      <dgm:prSet/>
      <dgm:spPr/>
      <dgm:t>
        <a:bodyPr/>
        <a:lstStyle/>
        <a:p>
          <a:r>
            <a:rPr lang="en-US"/>
            <a:t>Correlation Heatmap.</a:t>
          </a:r>
        </a:p>
      </dgm:t>
    </dgm:pt>
    <dgm:pt modelId="{644D4FF5-31B7-4134-8F78-D3CA58D633C3}" type="parTrans" cxnId="{F2935021-08D5-453C-8C7D-B0BA07036F28}">
      <dgm:prSet/>
      <dgm:spPr/>
      <dgm:t>
        <a:bodyPr/>
        <a:lstStyle/>
        <a:p>
          <a:endParaRPr lang="en-US"/>
        </a:p>
      </dgm:t>
    </dgm:pt>
    <dgm:pt modelId="{C60997DE-2AEB-489F-B472-7DAD34B3D685}" type="sibTrans" cxnId="{F2935021-08D5-453C-8C7D-B0BA07036F28}">
      <dgm:prSet/>
      <dgm:spPr/>
      <dgm:t>
        <a:bodyPr/>
        <a:lstStyle/>
        <a:p>
          <a:endParaRPr lang="en-US"/>
        </a:p>
      </dgm:t>
    </dgm:pt>
    <dgm:pt modelId="{487405E3-0446-4A73-9E90-4ED47004AF67}">
      <dgm:prSet/>
      <dgm:spPr/>
      <dgm:t>
        <a:bodyPr/>
        <a:lstStyle/>
        <a:p>
          <a:r>
            <a:rPr lang="en-US"/>
            <a:t>Boxplot to identify outliers.</a:t>
          </a:r>
        </a:p>
      </dgm:t>
    </dgm:pt>
    <dgm:pt modelId="{A7D2CBAF-6541-438D-848E-8A488258AE98}" type="parTrans" cxnId="{58294906-80BB-4F55-AECB-FB156286BED6}">
      <dgm:prSet/>
      <dgm:spPr/>
      <dgm:t>
        <a:bodyPr/>
        <a:lstStyle/>
        <a:p>
          <a:endParaRPr lang="en-US"/>
        </a:p>
      </dgm:t>
    </dgm:pt>
    <dgm:pt modelId="{3D361752-AFB6-4129-B56F-871B3C943375}" type="sibTrans" cxnId="{58294906-80BB-4F55-AECB-FB156286BED6}">
      <dgm:prSet/>
      <dgm:spPr/>
      <dgm:t>
        <a:bodyPr/>
        <a:lstStyle/>
        <a:p>
          <a:endParaRPr lang="en-US"/>
        </a:p>
      </dgm:t>
    </dgm:pt>
    <dgm:pt modelId="{B9904E34-6077-B440-B154-91861B313C80}" type="pres">
      <dgm:prSet presAssocID="{6509BBF4-A0CC-47F7-AC95-6B251580CA4E}" presName="cycle" presStyleCnt="0">
        <dgm:presLayoutVars>
          <dgm:dir/>
          <dgm:resizeHandles val="exact"/>
        </dgm:presLayoutVars>
      </dgm:prSet>
      <dgm:spPr/>
    </dgm:pt>
    <dgm:pt modelId="{304B5355-97FA-D44D-B197-DA972AA099B1}" type="pres">
      <dgm:prSet presAssocID="{71C81B3A-6F0A-4944-86C3-C0217D68F92E}" presName="node" presStyleLbl="revTx" presStyleIdx="0" presStyleCnt="1">
        <dgm:presLayoutVars>
          <dgm:bulletEnabled val="1"/>
        </dgm:presLayoutVars>
      </dgm:prSet>
      <dgm:spPr/>
    </dgm:pt>
  </dgm:ptLst>
  <dgm:cxnLst>
    <dgm:cxn modelId="{58294906-80BB-4F55-AECB-FB156286BED6}" srcId="{71C81B3A-6F0A-4944-86C3-C0217D68F92E}" destId="{487405E3-0446-4A73-9E90-4ED47004AF67}" srcOrd="2" destOrd="0" parTransId="{A7D2CBAF-6541-438D-848E-8A488258AE98}" sibTransId="{3D361752-AFB6-4129-B56F-871B3C943375}"/>
    <dgm:cxn modelId="{9CF32B1C-CB84-47EF-A7F4-6F413FED5827}" srcId="{6509BBF4-A0CC-47F7-AC95-6B251580CA4E}" destId="{71C81B3A-6F0A-4944-86C3-C0217D68F92E}" srcOrd="0" destOrd="0" parTransId="{040330EF-D24A-413B-887F-7C9BA8D859BB}" sibTransId="{6AB01679-EE57-4EFF-803E-792D1CE14EB9}"/>
    <dgm:cxn modelId="{F2935021-08D5-453C-8C7D-B0BA07036F28}" srcId="{71C81B3A-6F0A-4944-86C3-C0217D68F92E}" destId="{C7DC4111-EEBE-468C-A3E1-1966D4E3890F}" srcOrd="1" destOrd="0" parTransId="{644D4FF5-31B7-4134-8F78-D3CA58D633C3}" sibTransId="{C60997DE-2AEB-489F-B472-7DAD34B3D685}"/>
    <dgm:cxn modelId="{6D6EB22C-FDED-F94A-BB27-F5F44110D5D4}" type="presOf" srcId="{6509BBF4-A0CC-47F7-AC95-6B251580CA4E}" destId="{B9904E34-6077-B440-B154-91861B313C80}" srcOrd="0" destOrd="0" presId="urn:microsoft.com/office/officeart/2005/8/layout/cycle1"/>
    <dgm:cxn modelId="{8188D933-21EC-3546-A9B2-42402D2B23AE}" type="presOf" srcId="{71C81B3A-6F0A-4944-86C3-C0217D68F92E}" destId="{304B5355-97FA-D44D-B197-DA972AA099B1}" srcOrd="0" destOrd="0" presId="urn:microsoft.com/office/officeart/2005/8/layout/cycle1"/>
    <dgm:cxn modelId="{CF7FBE41-E7CA-8248-975A-982C93CCF8C4}" type="presOf" srcId="{C7DC4111-EEBE-468C-A3E1-1966D4E3890F}" destId="{304B5355-97FA-D44D-B197-DA972AA099B1}" srcOrd="0" destOrd="2" presId="urn:microsoft.com/office/officeart/2005/8/layout/cycle1"/>
    <dgm:cxn modelId="{6CE1FA62-3D67-7D41-855D-F7F64EE63606}" type="presOf" srcId="{487405E3-0446-4A73-9E90-4ED47004AF67}" destId="{304B5355-97FA-D44D-B197-DA972AA099B1}" srcOrd="0" destOrd="3" presId="urn:microsoft.com/office/officeart/2005/8/layout/cycle1"/>
    <dgm:cxn modelId="{E3C6F067-4FB3-4743-A576-5C97B9CB4092}" type="presOf" srcId="{435CC045-E322-4EF5-A780-9C926B70C6E0}" destId="{304B5355-97FA-D44D-B197-DA972AA099B1}" srcOrd="0" destOrd="1" presId="urn:microsoft.com/office/officeart/2005/8/layout/cycle1"/>
    <dgm:cxn modelId="{ED3865E6-13B7-4100-892D-EE6B3EEB3533}" srcId="{71C81B3A-6F0A-4944-86C3-C0217D68F92E}" destId="{435CC045-E322-4EF5-A780-9C926B70C6E0}" srcOrd="0" destOrd="0" parTransId="{8CF3B2D2-2C48-4C29-9C5B-95815BC4537F}" sibTransId="{634D2676-C193-4CBD-B48F-8868E60544AD}"/>
    <dgm:cxn modelId="{D11253EE-6E9C-2141-AA2E-834E873350EE}" type="presParOf" srcId="{B9904E34-6077-B440-B154-91861B313C80}" destId="{304B5355-97FA-D44D-B197-DA972AA099B1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B5355-97FA-D44D-B197-DA972AA099B1}">
      <dsp:nvSpPr>
        <dsp:cNvPr id="0" name=""/>
        <dsp:cNvSpPr/>
      </dsp:nvSpPr>
      <dsp:spPr>
        <a:xfrm>
          <a:off x="83186" y="22"/>
          <a:ext cx="4701221" cy="4701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EDA visualization 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Histogram.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Correlation Heatmap.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Boxplot to identify outliers.</a:t>
          </a:r>
        </a:p>
      </dsp:txBody>
      <dsp:txXfrm>
        <a:off x="83186" y="22"/>
        <a:ext cx="4701221" cy="4701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95BA-7ABD-45D4-B691-9F58B13542F8}" type="datetimeFigureOut">
              <a:rPr lang="en-US" smtClean="0"/>
              <a:t>12/11/23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308A-A8B4-43FF-8C57-7C15CEEAA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D14A6-BAC8-4A71-919C-314181CF34EF}" type="datetimeFigureOut">
              <a:rPr lang="en-US" smtClean="0"/>
              <a:t>12/11/23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9892-4FA8-4E47-8751-DA9332AF5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5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3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9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7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1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9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6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91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4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en-US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6" name="Slide Number Placeholder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Date Placeholder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2" name="Slide Number Placeholder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anchor="t"/>
          <a:lstStyle/>
          <a:p>
            <a:r>
              <a:rPr lang="en-US" b="0"/>
              <a:t>Click to edit Master subtitle style</a:t>
            </a:r>
            <a:endParaRPr lang="en-US" b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Date Placeholder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0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>
            <a:normAutofit/>
          </a:bodyPr>
          <a:lstStyle>
            <a:lvl1pPr>
              <a:defRPr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9" name="Date Placeholder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9" name="Slide Number Placeholder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anchor="b"/>
          <a:lstStyle>
            <a:lvl1pPr>
              <a:defRPr sz="6000" spc="0"/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anchor="t"/>
          <a:lstStyle>
            <a:lvl1pPr>
              <a:defRPr strike="noStrike"/>
            </a:lvl1pPr>
          </a:lstStyle>
          <a:p>
            <a:r>
              <a:rPr lang="en-US" b="0"/>
              <a:t>Click to edit Master subtitle style</a:t>
            </a:r>
            <a:endParaRPr lang="en-US" b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5" name="Slide Number Placeholder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anchor="t">
            <a:normAutofit/>
          </a:bodyPr>
          <a:lstStyle>
            <a:lvl1pPr marL="0" indent="0">
              <a:defRPr/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3" name="Slide Number Placeholder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62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2/3/20XX</a:t>
            </a:r>
            <a:endParaRPr lang="en-US" spc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  <a:endParaRPr lang="en-US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8" r:id="rId6"/>
    <p:sldLayoutId id="2147483775" r:id="rId7"/>
    <p:sldLayoutId id="2147483679" r:id="rId8"/>
    <p:sldLayoutId id="2147483710" r:id="rId9"/>
    <p:sldLayoutId id="2147483776" r:id="rId10"/>
    <p:sldLayoutId id="2147483777" r:id="rId11"/>
    <p:sldLayoutId id="2147483778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views/AqarDashboard/Dashboard?:language=en-US&amp;publish=yes&amp;:display_count=n&amp;:origin=viz_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 descr="Bird's eye view of the cityscape">
            <a:extLst>
              <a:ext uri="{FF2B5EF4-FFF2-40B4-BE49-F238E27FC236}">
                <a16:creationId xmlns:a16="http://schemas.microsoft.com/office/drawing/2014/main" id="{D8EC3026-C23E-7BF1-5D2D-4E4A5831BD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5CC2F3-571B-E95A-12D9-4F97E988AFBC}"/>
              </a:ext>
            </a:extLst>
          </p:cNvPr>
          <p:cNvSpPr txBox="1">
            <a:spLocks/>
          </p:cNvSpPr>
          <p:nvPr/>
        </p:nvSpPr>
        <p:spPr>
          <a:xfrm>
            <a:off x="6211614" y="1346268"/>
            <a:ext cx="5502816" cy="3285207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Aqar Historic Data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 “Case study”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978723B3-A06D-0212-577E-A2FA976E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r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8A0DB9-45A4-8151-23F0-45B9EAC3A9A6}"/>
              </a:ext>
            </a:extLst>
          </p:cNvPr>
          <p:cNvSpPr txBox="1">
            <a:spLocks/>
          </p:cNvSpPr>
          <p:nvPr/>
        </p:nvSpPr>
        <p:spPr>
          <a:xfrm>
            <a:off x="132135" y="5696690"/>
            <a:ext cx="3232151" cy="94759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Abdulaziz Almalki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aalmalky88@gmail.com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7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4EE809-CA32-BB6D-406B-8554A6FC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1346268"/>
            <a:ext cx="7810500" cy="31253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7200">
                <a:solidFill>
                  <a:schemeClr val="tx1">
                    <a:lumMod val="85000"/>
                    <a:lumOff val="15000"/>
                  </a:schemeClr>
                </a:solidFill>
              </a:rPr>
              <a:t>Thanks for your attention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D8BD-37EB-41EC-F9E4-6EF82C98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r">
              <a:spcAft>
                <a:spcPts val="600"/>
              </a:spcAft>
            </a:pPr>
            <a:fld id="{FAEF9944-A4F6-4C59-AEBD-678D6480B8EA}" type="slidenum">
              <a:rPr lang="en-US" smtClean="0"/>
              <a:pPr algn="r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8609C-6484-4127-4959-D1C30F8F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8" y="1833229"/>
            <a:ext cx="3161338" cy="293403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1B5C-8933-BE63-42B5-729CA9B15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834" y="1105306"/>
            <a:ext cx="4982452" cy="433743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pc="150" dirty="0"/>
              <a:t>This project represents case study of analyzing historical real estate data in Saudi Arabia provided by</a:t>
            </a:r>
            <a:r>
              <a:rPr lang="ar-SA" spc="150" dirty="0"/>
              <a:t> </a:t>
            </a:r>
            <a:r>
              <a:rPr lang="en-US" spc="150" dirty="0"/>
              <a:t>Open Data Platform</a:t>
            </a:r>
            <a:r>
              <a:rPr lang="ar-SA" spc="150" dirty="0"/>
              <a:t> </a:t>
            </a:r>
            <a:r>
              <a:rPr lang="en-US" spc="150" dirty="0"/>
              <a:t>and Real Estate General Authority.</a:t>
            </a:r>
          </a:p>
          <a:p>
            <a:pPr indent="-285750">
              <a:buFont typeface="Corbel" panose="020B0503020204020204" pitchFamily="34" charset="0"/>
              <a:buChar char="•"/>
            </a:pPr>
            <a:endParaRPr lang="en-US" spc="150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9775921A-62DA-16F2-EE5E-681F4F38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21C4495-06C7-4D38-A504-47181B43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5999" y="0"/>
            <a:ext cx="6096000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54DC750-3087-4E36-AD5D-5D8FCA91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641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28" y="1205548"/>
            <a:ext cx="4867594" cy="4412932"/>
          </a:xfrm>
        </p:spPr>
        <p:txBody>
          <a:bodyPr vert="horz" lIns="109728" tIns="109728" rIns="109728" bIns="91440" rtlCol="0">
            <a:normAutofit/>
          </a:bodyPr>
          <a:lstStyle/>
          <a:p>
            <a:endParaRPr lang="en-US" sz="1700" spc="1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spc="150" dirty="0"/>
              <a:t>historical data for sales transaction indicators, including the number of sales transactions, their total values, and the average price per meter according to location and property classification</a:t>
            </a:r>
            <a:br>
              <a:rPr lang="en-US" sz="1700" spc="150" dirty="0"/>
            </a:br>
            <a:endParaRPr lang="en-US" sz="1700" spc="15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14216FE-B0F1-4AE2-814B-B8459DC08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32DD75-82EF-FDAC-752C-2E7F3B9B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99" y="2095987"/>
            <a:ext cx="3161338" cy="293403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 defTabSz="914400" rtl="1" eaLnBrk="1" latinLnBrk="0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9922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21C4495-06C7-4D38-A504-47181B43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5999" y="0"/>
            <a:ext cx="6096000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54DC750-3087-4E36-AD5D-5D8FCA91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641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28" y="1205548"/>
            <a:ext cx="4867594" cy="4701266"/>
          </a:xfrm>
        </p:spPr>
        <p:txBody>
          <a:bodyPr vert="horz" lIns="109728" tIns="109728" rIns="109728" bIns="91440" rtlCol="0">
            <a:normAutofit lnSpcReduction="10000"/>
          </a:bodyPr>
          <a:lstStyle/>
          <a:p>
            <a:endParaRPr lang="en-US" sz="1700" spc="150" dirty="0"/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EDA which exploring the data examining and understanding the characteristics of your dataset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Cleaning the data and make it more ready for the analysis and visualization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visualizing the data for gaining insights, identifying patterns, and communicating findings in a clear and effective manner 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applying a regression technique for to more understanding of the relationship between prices and time 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14216FE-B0F1-4AE2-814B-B8459DC08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32DD75-82EF-FDAC-752C-2E7F3B9B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599" y="2095987"/>
            <a:ext cx="3161338" cy="293403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 rtl="1"/>
            <a:r>
              <a:rPr lang="en-US" dirty="0"/>
              <a:t>Objectives: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2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B168F72-A342-4B52-B314-F53AC19A4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66E92082-8FC1-49D3-A908-48C155A81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F2CC012-05E5-4253-848D-2541E40D1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2DE1C57-D84D-454A-97DA-37853D620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1434" y="1256311"/>
            <a:ext cx="4488025" cy="416561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1437A4E-9974-46F8-9CF5-F5274DC0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22228" y="1431245"/>
            <a:ext cx="4196962" cy="38404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CB0E7F16-5843-4E77-B45E-A64123E7E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523274" y="969933"/>
            <a:ext cx="4908132" cy="468844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2AAB3C-6DFF-53B8-A953-91A28D9F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5" y="2112496"/>
            <a:ext cx="37539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000"/>
              <a:t>Tools: </a:t>
            </a:r>
            <a:br>
              <a:rPr lang="en-US" sz="4000"/>
            </a:br>
            <a:endParaRPr lang="en-US" sz="4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65CDEF-24DC-637B-E91D-BF2D6C5A0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35" y="772182"/>
            <a:ext cx="2374642" cy="2429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4FF54-205E-B443-46E9-8B55D086E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911" y="725331"/>
            <a:ext cx="2504980" cy="2504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F05837-7BB5-3E94-99D0-AFF324328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34" y="3692856"/>
            <a:ext cx="2374642" cy="2374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047EFF-9078-63C1-F532-D22F7DDFD4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894" y="3637513"/>
            <a:ext cx="2485331" cy="2485331"/>
          </a:xfrm>
          <a:prstGeom prst="rect">
            <a:avLst/>
          </a:prstGeom>
        </p:spPr>
      </p:pic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A3A03F8-ADE2-A652-5172-2E18E0D1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/>
              <a:pPr algn="l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21C4495-06C7-4D38-A504-47181B43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5999" y="0"/>
            <a:ext cx="6096000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54DC750-3087-4E36-AD5D-5D8FCA91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641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28" y="1205548"/>
            <a:ext cx="4867594" cy="4701266"/>
          </a:xfrm>
        </p:spPr>
        <p:txBody>
          <a:bodyPr vert="horz" lIns="109728" tIns="109728" rIns="109728" bIns="91440" rtlCol="0">
            <a:normAutofit/>
          </a:bodyPr>
          <a:lstStyle/>
          <a:p>
            <a:endParaRPr lang="en-US" sz="1700" spc="150" dirty="0"/>
          </a:p>
          <a:p>
            <a:pPr algn="ctr"/>
            <a:r>
              <a:rPr lang="en-US" sz="2800" dirty="0">
                <a:solidFill>
                  <a:srgbClr val="232323"/>
                </a:solidFill>
                <a:effectLst/>
                <a:latin typeface="QuattrocentoSans"/>
              </a:rPr>
              <a:t>EDA </a:t>
            </a:r>
            <a:endParaRPr lang="en-US" sz="2800" dirty="0">
              <a:effectLst/>
            </a:endParaRPr>
          </a:p>
          <a:p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 Basic Information about the Dataset: 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32323"/>
                </a:solidFill>
                <a:effectLst/>
                <a:latin typeface="ArialMT"/>
              </a:rPr>
              <a:t>  </a:t>
            </a:r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few rows of the dataset to get an overview. 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32323"/>
                </a:solidFill>
                <a:effectLst/>
                <a:latin typeface="ArialMT"/>
              </a:rPr>
              <a:t>  </a:t>
            </a:r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the data types of each column. 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32323"/>
                </a:solidFill>
                <a:effectLst/>
                <a:latin typeface="ArialMT"/>
              </a:rPr>
              <a:t> </a:t>
            </a:r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missing values. 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32323"/>
                </a:solidFill>
                <a:effectLst/>
                <a:latin typeface="ArialMT"/>
              </a:rPr>
              <a:t>  </a:t>
            </a:r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Summary of the dataset </a:t>
            </a:r>
            <a:endParaRPr lang="en-US" dirty="0">
              <a:effectLst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14216FE-B0F1-4AE2-814B-B8459DC08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1726ACE-F1A5-271D-9EF1-A91F6282E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78" t="25512" r="10312"/>
          <a:stretch/>
        </p:blipFill>
        <p:spPr>
          <a:xfrm>
            <a:off x="5711641" y="597234"/>
            <a:ext cx="5993297" cy="295894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2DFADB-E071-BA89-3AD5-FB9E7DA2C2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52" t="17516" r="22645"/>
          <a:stretch/>
        </p:blipFill>
        <p:spPr>
          <a:xfrm>
            <a:off x="6313357" y="3640590"/>
            <a:ext cx="5013435" cy="303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2A82FC-7347-0683-86E0-459012701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28FBB2-0A7B-540D-9020-BE065D75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84061D4-AF96-BDBB-19CC-4488E4A75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5999" y="0"/>
            <a:ext cx="6096000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E06320D-FFD5-6376-E551-5DA3E81B4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641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E753D6AF-713B-11B9-09E1-7004AD0B56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9928" y="1205548"/>
          <a:ext cx="4867594" cy="4701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D32B009-7D5C-E7AE-73BE-E960794FC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C8910EF-3B6C-B7A0-3ABC-E624D971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701B479-310A-392A-38F1-499FA29A538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531" t="16633" r="10323"/>
          <a:stretch/>
        </p:blipFill>
        <p:spPr>
          <a:xfrm>
            <a:off x="7352579" y="3589214"/>
            <a:ext cx="4568584" cy="3120853"/>
          </a:xfrm>
          <a:prstGeom prst="rect">
            <a:avLst/>
          </a:prstGeom>
        </p:spPr>
      </p:pic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62ED858E-8AA1-C232-2300-2538D33501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4651" t="15701" r="32212"/>
          <a:stretch/>
        </p:blipFill>
        <p:spPr>
          <a:xfrm>
            <a:off x="7352579" y="311658"/>
            <a:ext cx="4558544" cy="29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2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21C4495-06C7-4D38-A504-47181B43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5999" y="0"/>
            <a:ext cx="6096000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54DC750-3087-4E36-AD5D-5D8FCA91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641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28" y="1205548"/>
            <a:ext cx="4867594" cy="4701266"/>
          </a:xfrm>
        </p:spPr>
        <p:txBody>
          <a:bodyPr vert="horz" lIns="109728" tIns="109728" rIns="109728" bIns="91440" rtlCol="0">
            <a:normAutofit/>
          </a:bodyPr>
          <a:lstStyle/>
          <a:p>
            <a:endParaRPr lang="en-US" sz="1700" spc="150" dirty="0"/>
          </a:p>
          <a:p>
            <a:pPr algn="ctr"/>
            <a:r>
              <a:rPr lang="en-US" sz="2800" dirty="0">
                <a:solidFill>
                  <a:srgbClr val="232323"/>
                </a:solidFill>
                <a:effectLst/>
                <a:latin typeface="QuattrocentoSans"/>
              </a:rPr>
              <a:t>Data Cleaning and Exporting</a:t>
            </a:r>
            <a:endParaRPr lang="en-US" sz="2800" dirty="0">
              <a:effectLst/>
            </a:endParaRPr>
          </a:p>
          <a:p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 Data Cleaning :</a:t>
            </a:r>
            <a:b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</a:br>
            <a:r>
              <a:rPr lang="en-US" sz="1800" dirty="0">
                <a:solidFill>
                  <a:srgbClr val="232323"/>
                </a:solidFill>
                <a:effectLst/>
                <a:latin typeface="ArialMT"/>
              </a:rPr>
              <a:t>● </a:t>
            </a:r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Rename some columns.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232323"/>
                </a:solidFill>
                <a:effectLst/>
                <a:latin typeface="ArialMT"/>
              </a:rPr>
              <a:t>● </a:t>
            </a:r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Replacing blanks and nulls. </a:t>
            </a:r>
          </a:p>
          <a:p>
            <a:endParaRPr lang="en-US" dirty="0">
              <a:solidFill>
                <a:srgbClr val="232323"/>
              </a:solidFill>
              <a:latin typeface="QuattrocentoSans"/>
            </a:endParaRPr>
          </a:p>
          <a:p>
            <a:r>
              <a:rPr lang="en-US" sz="1800" dirty="0">
                <a:solidFill>
                  <a:srgbClr val="232323"/>
                </a:solidFill>
                <a:effectLst/>
                <a:latin typeface="QuattrocentoSans"/>
              </a:rPr>
              <a:t>Exporting data into Excel 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14216FE-B0F1-4AE2-814B-B8459DC08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9E3A1DD-AA4F-A6B7-4D18-31EB2CA4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71" y="430924"/>
            <a:ext cx="4004382" cy="309821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E1F3C28-6830-2E11-9F52-3304E04E4B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89" r="16820" b="13526"/>
          <a:stretch/>
        </p:blipFill>
        <p:spPr>
          <a:xfrm>
            <a:off x="7436948" y="3611425"/>
            <a:ext cx="4040961" cy="29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8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21C4495-06C7-4D38-A504-47181B43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5999" y="0"/>
            <a:ext cx="6096000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54DC750-3087-4E36-AD5D-5D8FCA91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641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64" y="1080645"/>
            <a:ext cx="4218219" cy="4701266"/>
          </a:xfrm>
        </p:spPr>
        <p:txBody>
          <a:bodyPr vert="horz" lIns="109728" tIns="109728" rIns="109728" bIns="91440" rtlCol="0">
            <a:normAutofit/>
          </a:bodyPr>
          <a:lstStyle/>
          <a:p>
            <a:endParaRPr lang="en-US" sz="1700" spc="150" dirty="0"/>
          </a:p>
          <a:p>
            <a:r>
              <a:rPr lang="en-US" sz="2400" b="1" dirty="0">
                <a:solidFill>
                  <a:srgbClr val="232323"/>
                </a:solidFill>
                <a:effectLst/>
                <a:latin typeface="QuattrocentoSans"/>
              </a:rPr>
              <a:t>Creating the Dashboard Using Tableau:</a:t>
            </a:r>
            <a:endParaRPr lang="en-US" sz="3000" dirty="0">
              <a:solidFill>
                <a:srgbClr val="232323"/>
              </a:solidFill>
              <a:effectLst/>
              <a:latin typeface="Quattrocento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32323"/>
                </a:solidFill>
                <a:effectLst/>
                <a:latin typeface="QuattrocentoSans"/>
              </a:rPr>
              <a:t> Number of total Records and Deeds.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32323"/>
                </a:solidFill>
                <a:effectLst/>
                <a:latin typeface="QuattrocentoSans"/>
              </a:rPr>
              <a:t> AVG for Prices by Region and Meter Price by Region.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32323"/>
                </a:solidFill>
                <a:effectLst/>
                <a:latin typeface="QuattrocentoSans"/>
              </a:rPr>
              <a:t>    Total sales Prices by Regions and top 5 Regions. </a:t>
            </a:r>
          </a:p>
          <a:p>
            <a:endParaRPr lang="en-US" sz="1600" dirty="0">
              <a:solidFill>
                <a:srgbClr val="232323"/>
              </a:solidFill>
              <a:effectLst/>
              <a:latin typeface="QuattrocentoSans"/>
            </a:endParaRPr>
          </a:p>
          <a:p>
            <a:endParaRPr lang="en-US" dirty="0">
              <a:effectLst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14216FE-B0F1-4AE2-814B-B8459DC08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FEEDC6AC-766F-6B78-1C6B-20AB1BC7F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822" y="969915"/>
            <a:ext cx="6956114" cy="42762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A2E081-8B2D-AE61-8ABB-4F6C0C9D330E}"/>
              </a:ext>
            </a:extLst>
          </p:cNvPr>
          <p:cNvSpPr txBox="1">
            <a:spLocks/>
          </p:cNvSpPr>
          <p:nvPr/>
        </p:nvSpPr>
        <p:spPr>
          <a:xfrm>
            <a:off x="6336769" y="5340029"/>
            <a:ext cx="4218219" cy="736642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spc="150" dirty="0"/>
          </a:p>
          <a:p>
            <a:r>
              <a:rPr lang="en-US" sz="4000" dirty="0">
                <a:solidFill>
                  <a:srgbClr val="232323"/>
                </a:solidFill>
                <a:latin typeface="QuattrocentoSans"/>
              </a:rPr>
              <a:t>Access the live Dashboard By Clicking </a:t>
            </a:r>
            <a:r>
              <a:rPr lang="en-US" sz="4000" dirty="0">
                <a:solidFill>
                  <a:srgbClr val="232323"/>
                </a:solidFill>
                <a:latin typeface="QuattrocentoSans"/>
                <a:hlinkClick r:id="rId4"/>
              </a:rPr>
              <a:t>Here</a:t>
            </a:r>
            <a:endParaRPr lang="en-US" sz="4000" dirty="0">
              <a:solidFill>
                <a:srgbClr val="232323"/>
              </a:solidFill>
              <a:latin typeface="QuattrocentoSans"/>
            </a:endParaRPr>
          </a:p>
          <a:p>
            <a:endParaRPr lang="en-US" sz="1600" dirty="0">
              <a:solidFill>
                <a:srgbClr val="232323"/>
              </a:solidFill>
              <a:latin typeface="Quattrocento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014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8E41239-C5EC-4F83-8E98-7D7D6C2BBF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88FD9-F816-4DDA-AB4F-EFDCB988DB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E13122-F311-42FD-A551-F80E95967A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Sketchlines design</Template>
  <TotalTime>142</TotalTime>
  <Words>278</Words>
  <Application>Microsoft Macintosh PowerPoint</Application>
  <PresentationFormat>Widescreen</PresentationFormat>
  <Paragraphs>60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Arial</vt:lpstr>
      <vt:lpstr>ArialMT</vt:lpstr>
      <vt:lpstr>Calibri</vt:lpstr>
      <vt:lpstr>Corbel</vt:lpstr>
      <vt:lpstr>QuattrocentoSans</vt:lpstr>
      <vt:lpstr>SketchLinesVTI</vt:lpstr>
      <vt:lpstr>PowerPoint Presentation</vt:lpstr>
      <vt:lpstr>Introduction</vt:lpstr>
      <vt:lpstr>Data</vt:lpstr>
      <vt:lpstr>Objectives:  </vt:lpstr>
      <vt:lpstr>Tools:  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AgriCrop</dc:title>
  <dc:creator>OSAMA ABDULLRHMAN SAAD AL AMRI</dc:creator>
  <cp:lastModifiedBy>ABDULAZEZ SALM SOWLH ALMALKI</cp:lastModifiedBy>
  <cp:revision>6</cp:revision>
  <dcterms:created xsi:type="dcterms:W3CDTF">2022-05-17T02:42:59Z</dcterms:created>
  <dcterms:modified xsi:type="dcterms:W3CDTF">2023-12-11T07:15:49Z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