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2"/>
  </p:notesMasterIdLst>
  <p:sldIdLst>
    <p:sldId id="256" r:id="rId2"/>
    <p:sldId id="261" r:id="rId3"/>
    <p:sldId id="257" r:id="rId4"/>
    <p:sldId id="268" r:id="rId5"/>
    <p:sldId id="259" r:id="rId6"/>
    <p:sldId id="262" r:id="rId7"/>
    <p:sldId id="269" r:id="rId8"/>
    <p:sldId id="270" r:id="rId9"/>
    <p:sldId id="273" r:id="rId10"/>
    <p:sldId id="265" r:id="rId11"/>
    <p:sldId id="267" r:id="rId12"/>
    <p:sldId id="266" r:id="rId13"/>
    <p:sldId id="274" r:id="rId14"/>
    <p:sldId id="281" r:id="rId15"/>
    <p:sldId id="276" r:id="rId16"/>
    <p:sldId id="282" r:id="rId17"/>
    <p:sldId id="275" r:id="rId18"/>
    <p:sldId id="286" r:id="rId19"/>
    <p:sldId id="283" r:id="rId20"/>
    <p:sldId id="284" r:id="rId21"/>
    <p:sldId id="287" r:id="rId22"/>
    <p:sldId id="288" r:id="rId23"/>
    <p:sldId id="292" r:id="rId24"/>
    <p:sldId id="285" r:id="rId25"/>
    <p:sldId id="289" r:id="rId26"/>
    <p:sldId id="290" r:id="rId27"/>
    <p:sldId id="291" r:id="rId28"/>
    <p:sldId id="293" r:id="rId29"/>
    <p:sldId id="294" r:id="rId30"/>
    <p:sldId id="295" r:id="rId31"/>
    <p:sldId id="277" r:id="rId32"/>
    <p:sldId id="264" r:id="rId33"/>
    <p:sldId id="280" r:id="rId34"/>
    <p:sldId id="296" r:id="rId35"/>
    <p:sldId id="297" r:id="rId36"/>
    <p:sldId id="278" r:id="rId37"/>
    <p:sldId id="279" r:id="rId38"/>
    <p:sldId id="263" r:id="rId39"/>
    <p:sldId id="298" r:id="rId40"/>
    <p:sldId id="258" r:id="rId4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7" autoAdjust="0"/>
    <p:restoredTop sz="94660"/>
  </p:normalViewPr>
  <p:slideViewPr>
    <p:cSldViewPr snapToGrid="0">
      <p:cViewPr varScale="1">
        <p:scale>
          <a:sx n="72" d="100"/>
          <a:sy n="72" d="100"/>
        </p:scale>
        <p:origin x="4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-10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9F7A52-F575-4C07-9960-00D4A68AE66C}" type="datetimeFigureOut">
              <a:rPr lang="en-CA" smtClean="0"/>
              <a:t>2018-12-10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37D503-680A-4A88-802E-F416073C1395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43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4E09C-C3D2-4E19-B7DF-679EB6EF69B3}" type="datetime1">
              <a:rPr lang="en-CA" smtClean="0"/>
              <a:t>2018-12-10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7246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34DCA-0DB6-40AC-80DF-BC4F0FE39135}" type="datetime1">
              <a:rPr lang="en-CA" smtClean="0"/>
              <a:t>2018-12-10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4952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81A4C-E5B0-4D9C-A767-A5A3CA7D6D94}" type="datetime1">
              <a:rPr lang="en-CA" smtClean="0"/>
              <a:t>2018-12-10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7982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3488-4D67-4D1A-9CD2-1041CD7B43E4}" type="datetime1">
              <a:rPr lang="en-CA" smtClean="0"/>
              <a:t>2018-12-10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185420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6BDE5-7DB3-4F0C-9B49-E34B6A78964D}" type="datetime1">
              <a:rPr lang="en-CA" smtClean="0"/>
              <a:t>2018-12-10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1549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F99A-7782-4201-89D2-432830B1BC22}" type="datetime1">
              <a:rPr lang="en-CA" smtClean="0"/>
              <a:t>2018-12-10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9199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CC88D-952E-4E95-9721-D45C4D593B4F}" type="datetime1">
              <a:rPr lang="en-CA" smtClean="0"/>
              <a:t>2018-12-10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799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75761-D547-4A2B-881B-25831975493E}" type="datetime1">
              <a:rPr lang="en-CA" smtClean="0"/>
              <a:t>2018-12-10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22283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A10745-70F3-4A95-B139-77EEE87F7DC5}" type="datetime1">
              <a:rPr lang="en-CA" smtClean="0"/>
              <a:t>2018-12-10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684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F140A-1599-4B3A-8378-2BEED52C674D}" type="datetime1">
              <a:rPr lang="en-CA" smtClean="0"/>
              <a:t>2018-12-10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5583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CCBC47-AA1A-4AA1-BD9D-5030CDBBE071}" type="datetime1">
              <a:rPr lang="en-CA" smtClean="0"/>
              <a:t>2018-12-10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2166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AA2DF-B378-4834-8A01-6565F929E605}" type="datetime1">
              <a:rPr lang="en-CA" smtClean="0"/>
              <a:t>2018-12-10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E741D-3087-4E3A-A942-BD272C51D63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3348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406358"/>
            <a:ext cx="6858000" cy="1790700"/>
          </a:xfrm>
        </p:spPr>
        <p:txBody>
          <a:bodyPr/>
          <a:lstStyle/>
          <a:p>
            <a:pPr algn="l"/>
            <a:r>
              <a:rPr lang="en-CA" b="1" dirty="0" smtClean="0">
                <a:solidFill>
                  <a:srgbClr val="FF0000"/>
                </a:solidFill>
              </a:rPr>
              <a:t>Malware Lab Development Project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43887" y="3522450"/>
            <a:ext cx="5548745" cy="509263"/>
          </a:xfrm>
        </p:spPr>
        <p:txBody>
          <a:bodyPr>
            <a:normAutofit/>
          </a:bodyPr>
          <a:lstStyle/>
          <a:p>
            <a:pPr algn="l"/>
            <a:r>
              <a:rPr lang="en-CA" sz="2700" b="1" dirty="0"/>
              <a:t>Mercenary Accounting </a:t>
            </a:r>
            <a:r>
              <a:rPr lang="en-CA" sz="2700" b="1" dirty="0" smtClean="0"/>
              <a:t>Corps </a:t>
            </a:r>
            <a:r>
              <a:rPr lang="en-CA" sz="2700" b="1" dirty="0"/>
              <a:t>Ltd.</a:t>
            </a:r>
            <a:endParaRPr lang="en-CA" sz="27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356329" y="4427244"/>
            <a:ext cx="3758721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100" dirty="0"/>
              <a:t>Ahmed </a:t>
            </a:r>
            <a:r>
              <a:rPr lang="en-CA" sz="2100" dirty="0" err="1"/>
              <a:t>Almass</a:t>
            </a:r>
            <a:r>
              <a:rPr lang="en-CA" sz="2100" dirty="0"/>
              <a:t> and Mike Carlson</a:t>
            </a:r>
            <a:endParaRPr lang="en-CA" sz="21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623" y="1682480"/>
            <a:ext cx="1797628" cy="346530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356329" y="5786274"/>
            <a:ext cx="504106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100" dirty="0">
                <a:solidFill>
                  <a:srgbClr val="0070C0"/>
                </a:solidFill>
              </a:rPr>
              <a:t>ITSC 303 Malware Analysis, </a:t>
            </a:r>
            <a:r>
              <a:rPr lang="en-CA" sz="2100" dirty="0" smtClean="0">
                <a:solidFill>
                  <a:srgbClr val="0070C0"/>
                </a:solidFill>
              </a:rPr>
              <a:t>Regner </a:t>
            </a:r>
            <a:r>
              <a:rPr lang="en-CA" sz="2100" dirty="0">
                <a:solidFill>
                  <a:srgbClr val="0070C0"/>
                </a:solidFill>
              </a:rPr>
              <a:t>Sabillon</a:t>
            </a:r>
            <a:endParaRPr lang="en-CA" sz="2100" dirty="0">
              <a:solidFill>
                <a:srgbClr val="0070C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63756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5" t="5664"/>
          <a:stretch/>
        </p:blipFill>
        <p:spPr>
          <a:xfrm>
            <a:off x="92764" y="596348"/>
            <a:ext cx="4346712" cy="57116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691"/>
          <a:stretch/>
        </p:blipFill>
        <p:spPr>
          <a:xfrm rot="5400000">
            <a:off x="3934446" y="1182567"/>
            <a:ext cx="5710014" cy="4540927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575639" y="0"/>
            <a:ext cx="7886700" cy="598023"/>
          </a:xfrm>
        </p:spPr>
        <p:txBody>
          <a:bodyPr>
            <a:normAutofit fontScale="90000"/>
          </a:bodyPr>
          <a:lstStyle/>
          <a:p>
            <a:r>
              <a:rPr lang="en-CA" b="1" dirty="0" smtClean="0">
                <a:solidFill>
                  <a:schemeClr val="accent5">
                    <a:lumMod val="75000"/>
                  </a:schemeClr>
                </a:solidFill>
              </a:rPr>
              <a:t>Server setup – used from ERA</a:t>
            </a:r>
            <a:endParaRPr lang="en-CA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53072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5530"/>
            <a:ext cx="7886700" cy="477079"/>
          </a:xfrm>
        </p:spPr>
        <p:txBody>
          <a:bodyPr>
            <a:normAutofit fontScale="90000"/>
          </a:bodyPr>
          <a:lstStyle/>
          <a:p>
            <a:r>
              <a:rPr lang="en-CA" b="1" dirty="0" smtClean="0">
                <a:solidFill>
                  <a:schemeClr val="accent6"/>
                </a:solidFill>
              </a:rPr>
              <a:t>Benefit of being student ….</a:t>
            </a:r>
            <a:endParaRPr lang="en-CA" b="1" dirty="0">
              <a:solidFill>
                <a:schemeClr val="accent6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06" y="761260"/>
            <a:ext cx="8510587" cy="609674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11</a:t>
            </a:fld>
            <a:endParaRPr lang="en-CA"/>
          </a:p>
        </p:txBody>
      </p:sp>
      <p:sp>
        <p:nvSpPr>
          <p:cNvPr id="6" name="TextBox 5"/>
          <p:cNvSpPr txBox="1"/>
          <p:nvPr/>
        </p:nvSpPr>
        <p:spPr>
          <a:xfrm>
            <a:off x="3935896" y="3591339"/>
            <a:ext cx="394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You are encouraged to do this at home!</a:t>
            </a:r>
            <a:endParaRPr lang="en-CA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9843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FFC000"/>
                </a:solidFill>
              </a:rPr>
              <a:t>Set up ESXi server</a:t>
            </a:r>
            <a:endParaRPr lang="en-CA" b="1" dirty="0">
              <a:solidFill>
                <a:srgbClr val="FFC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0" b="29501"/>
          <a:stretch/>
        </p:blipFill>
        <p:spPr>
          <a:xfrm>
            <a:off x="381413" y="2438400"/>
            <a:ext cx="4296603" cy="359134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98" b="20619"/>
          <a:stretch/>
        </p:blipFill>
        <p:spPr>
          <a:xfrm>
            <a:off x="4885497" y="2438401"/>
            <a:ext cx="3900695" cy="3591340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601447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59026"/>
            <a:ext cx="7886700" cy="967409"/>
          </a:xfrm>
        </p:spPr>
        <p:txBody>
          <a:bodyPr/>
          <a:lstStyle/>
          <a:p>
            <a:r>
              <a:rPr lang="en-CA" dirty="0" smtClean="0"/>
              <a:t>Installed ESX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13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83121"/>
            <a:ext cx="9144000" cy="4873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39591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chemeClr val="accent6">
                    <a:lumMod val="75000"/>
                  </a:schemeClr>
                </a:solidFill>
              </a:rPr>
              <a:t>Data store – </a:t>
            </a:r>
            <a:r>
              <a:rPr lang="en-CA" b="1" dirty="0" err="1" smtClean="0">
                <a:solidFill>
                  <a:schemeClr val="accent6">
                    <a:lumMod val="75000"/>
                  </a:schemeClr>
                </a:solidFill>
              </a:rPr>
              <a:t>iso’s</a:t>
            </a:r>
            <a:endParaRPr lang="en-CA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14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34" y="1796706"/>
            <a:ext cx="8315740" cy="4431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61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834" y="1544569"/>
            <a:ext cx="2485609" cy="3226213"/>
          </a:xfrm>
        </p:spPr>
        <p:txBody>
          <a:bodyPr/>
          <a:lstStyle/>
          <a:p>
            <a:r>
              <a:rPr lang="en-CA" b="1" dirty="0" smtClean="0"/>
              <a:t>Tools</a:t>
            </a:r>
            <a:br>
              <a:rPr lang="en-CA" b="1" dirty="0" smtClean="0"/>
            </a:br>
            <a:r>
              <a:rPr lang="en-CA" b="1" dirty="0" smtClean="0"/>
              <a:t>installed</a:t>
            </a:r>
            <a:endParaRPr lang="en-CA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15</a:t>
            </a:fld>
            <a:endParaRPr lang="en-CA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291307"/>
              </p:ext>
            </p:extLst>
          </p:nvPr>
        </p:nvGraphicFramePr>
        <p:xfrm>
          <a:off x="3377674" y="257555"/>
          <a:ext cx="4851926" cy="628513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97746">
                  <a:extLst>
                    <a:ext uri="{9D8B030D-6E8A-4147-A177-3AD203B41FA5}">
                      <a16:colId xmlns:a16="http://schemas.microsoft.com/office/drawing/2014/main" val="834356688"/>
                    </a:ext>
                  </a:extLst>
                </a:gridCol>
                <a:gridCol w="1454180">
                  <a:extLst>
                    <a:ext uri="{9D8B030D-6E8A-4147-A177-3AD203B41FA5}">
                      <a16:colId xmlns:a16="http://schemas.microsoft.com/office/drawing/2014/main" val="983501759"/>
                    </a:ext>
                  </a:extLst>
                </a:gridCol>
              </a:tblGrid>
              <a:tr h="20329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500" dirty="0">
                          <a:effectLst/>
                        </a:rPr>
                        <a:t>Tool List</a:t>
                      </a:r>
                      <a:endParaRPr lang="en-CA" sz="6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50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/>
                </a:tc>
                <a:extLst>
                  <a:ext uri="{0D108BD9-81ED-4DB2-BD59-A6C34878D82A}">
                    <a16:rowId xmlns:a16="http://schemas.microsoft.com/office/drawing/2014/main" val="1199186415"/>
                  </a:ext>
                </a:extLst>
              </a:tr>
              <a:tr h="20329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Analysis Tools: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endParaRPr lang="en-CA" sz="500" dirty="0">
                        <a:effectLst/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992330"/>
                  </a:ext>
                </a:extLst>
              </a:tr>
              <a:tr h="20329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 err="1">
                          <a:solidFill>
                            <a:schemeClr val="tx1"/>
                          </a:solidFill>
                          <a:effectLst/>
                        </a:rPr>
                        <a:t>ApateDNS</a:t>
                      </a: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 v1.0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6370904"/>
                  </a:ext>
                </a:extLst>
              </a:tr>
              <a:tr h="20329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 err="1">
                          <a:solidFill>
                            <a:schemeClr val="tx1"/>
                          </a:solidFill>
                          <a:effectLst/>
                        </a:rPr>
                        <a:t>Autoruns</a:t>
                      </a: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 v13.51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270675"/>
                  </a:ext>
                </a:extLst>
              </a:tr>
              <a:tr h="20329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Process Explorer V16.1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00158"/>
                  </a:ext>
                </a:extLst>
              </a:tr>
              <a:tr h="20329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Process Monitor V3.20 (</a:t>
                      </a:r>
                      <a:r>
                        <a:rPr lang="en-CA" sz="800" b="0" dirty="0" err="1">
                          <a:solidFill>
                            <a:schemeClr val="tx1"/>
                          </a:solidFill>
                          <a:effectLst/>
                        </a:rPr>
                        <a:t>ProcMon</a:t>
                      </a: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513433"/>
                  </a:ext>
                </a:extLst>
              </a:tr>
              <a:tr h="20329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 err="1">
                          <a:solidFill>
                            <a:schemeClr val="tx1"/>
                          </a:solidFill>
                          <a:effectLst/>
                        </a:rPr>
                        <a:t>CaptureBAT</a:t>
                      </a: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 V2.0.0-5574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61778"/>
                  </a:ext>
                </a:extLst>
              </a:tr>
              <a:tr h="20329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CFF Explorer x86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6673762"/>
                  </a:ext>
                </a:extLst>
              </a:tr>
              <a:tr h="20329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Dependency Walker v2.2.6000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1349118"/>
                  </a:ext>
                </a:extLst>
              </a:tr>
              <a:tr h="20329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 err="1">
                          <a:solidFill>
                            <a:schemeClr val="tx1"/>
                          </a:solidFill>
                          <a:effectLst/>
                        </a:rPr>
                        <a:t>Exeinfo</a:t>
                      </a: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 PE v0.0.4.2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969590"/>
                  </a:ext>
                </a:extLst>
              </a:tr>
              <a:tr h="20329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 err="1">
                          <a:solidFill>
                            <a:schemeClr val="tx1"/>
                          </a:solidFill>
                          <a:effectLst/>
                        </a:rPr>
                        <a:t>FileAlyzer</a:t>
                      </a: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 V2.0.5.57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7344008"/>
                  </a:ext>
                </a:extLst>
              </a:tr>
              <a:tr h="20329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McAfee </a:t>
                      </a:r>
                      <a:r>
                        <a:rPr lang="en-CA" sz="800" b="0" dirty="0" err="1">
                          <a:solidFill>
                            <a:schemeClr val="tx1"/>
                          </a:solidFill>
                          <a:effectLst/>
                        </a:rPr>
                        <a:t>FileInsight</a:t>
                      </a: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 V2.1 Hex Editor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4155687"/>
                  </a:ext>
                </a:extLst>
              </a:tr>
              <a:tr h="20329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Hex Editor Neo V6.20 Hex Editor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0263152"/>
                  </a:ext>
                </a:extLst>
              </a:tr>
              <a:tr h="20329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IDA Pro Free V5.0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6733191"/>
                  </a:ext>
                </a:extLst>
              </a:tr>
              <a:tr h="20329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Md5deep - Windows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5232195"/>
                  </a:ext>
                </a:extLst>
              </a:tr>
              <a:tr h="20329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 err="1">
                          <a:solidFill>
                            <a:schemeClr val="tx1"/>
                          </a:solidFill>
                          <a:effectLst/>
                        </a:rPr>
                        <a:t>OllyDbg</a:t>
                      </a: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 V1.10 - 32-bit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83173767"/>
                  </a:ext>
                </a:extLst>
              </a:tr>
              <a:tr h="226870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 err="1">
                          <a:solidFill>
                            <a:schemeClr val="tx1"/>
                          </a:solidFill>
                          <a:effectLst/>
                        </a:rPr>
                        <a:t>OfficeMalScanner</a:t>
                      </a: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 V0.54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6119697"/>
                  </a:ext>
                </a:extLst>
              </a:tr>
              <a:tr h="20329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 err="1">
                          <a:solidFill>
                            <a:schemeClr val="tx1"/>
                          </a:solidFill>
                          <a:effectLst/>
                        </a:rPr>
                        <a:t>OleDump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933474"/>
                  </a:ext>
                </a:extLst>
              </a:tr>
              <a:tr h="20329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 err="1">
                          <a:solidFill>
                            <a:schemeClr val="tx1"/>
                          </a:solidFill>
                          <a:effectLst/>
                        </a:rPr>
                        <a:t>Peid</a:t>
                      </a: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 V0.95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0371242"/>
                  </a:ext>
                </a:extLst>
              </a:tr>
              <a:tr h="20329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 err="1">
                          <a:solidFill>
                            <a:schemeClr val="tx1"/>
                          </a:solidFill>
                          <a:effectLst/>
                        </a:rPr>
                        <a:t>Pestudio</a:t>
                      </a: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 8.54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0107048"/>
                  </a:ext>
                </a:extLst>
              </a:tr>
              <a:tr h="20329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 err="1">
                          <a:solidFill>
                            <a:schemeClr val="tx1"/>
                          </a:solidFill>
                          <a:effectLst/>
                        </a:rPr>
                        <a:t>PEView</a:t>
                      </a: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 V0.9.9.0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102154"/>
                  </a:ext>
                </a:extLst>
              </a:tr>
              <a:tr h="20329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 err="1">
                          <a:solidFill>
                            <a:schemeClr val="tx1"/>
                          </a:solidFill>
                          <a:effectLst/>
                        </a:rPr>
                        <a:t>Regshot</a:t>
                      </a: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 V1.9.0 x86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4765662"/>
                  </a:ext>
                </a:extLst>
              </a:tr>
              <a:tr h="20329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 err="1">
                          <a:solidFill>
                            <a:schemeClr val="tx1"/>
                          </a:solidFill>
                          <a:effectLst/>
                        </a:rPr>
                        <a:t>Rekall</a:t>
                      </a: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 V1.5.2 </a:t>
                      </a:r>
                      <a:r>
                        <a:rPr lang="en-CA" sz="800" b="0" dirty="0" err="1">
                          <a:solidFill>
                            <a:schemeClr val="tx1"/>
                          </a:solidFill>
                          <a:effectLst/>
                        </a:rPr>
                        <a:t>Furka</a:t>
                      </a: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 x86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23030"/>
                  </a:ext>
                </a:extLst>
              </a:tr>
              <a:tr h="20329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Resource Hacker V4.2.5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84330147"/>
                  </a:ext>
                </a:extLst>
              </a:tr>
              <a:tr h="20329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 err="1">
                          <a:solidFill>
                            <a:schemeClr val="tx1"/>
                          </a:solidFill>
                          <a:effectLst/>
                        </a:rPr>
                        <a:t>Mandiant</a:t>
                      </a: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CA" sz="800" b="0" dirty="0" err="1">
                          <a:solidFill>
                            <a:schemeClr val="tx1"/>
                          </a:solidFill>
                          <a:effectLst/>
                        </a:rPr>
                        <a:t>Memoryze</a:t>
                      </a: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 V3.0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8001375"/>
                  </a:ext>
                </a:extLst>
              </a:tr>
              <a:tr h="20329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 err="1">
                          <a:solidFill>
                            <a:schemeClr val="tx1"/>
                          </a:solidFill>
                          <a:effectLst/>
                        </a:rPr>
                        <a:t>Upx</a:t>
                      </a: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 V3.91 - Packer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0395302"/>
                  </a:ext>
                </a:extLst>
              </a:tr>
              <a:tr h="20329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 err="1">
                          <a:solidFill>
                            <a:schemeClr val="tx1"/>
                          </a:solidFill>
                          <a:effectLst/>
                        </a:rPr>
                        <a:t>WinDbg</a:t>
                      </a: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 V6.11.1.404 - Windows Debugger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1403306"/>
                  </a:ext>
                </a:extLst>
              </a:tr>
              <a:tr h="20329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Wireshark Win32 V1.10.1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3838902"/>
                  </a:ext>
                </a:extLst>
              </a:tr>
              <a:tr h="20329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>
                          <a:solidFill>
                            <a:schemeClr val="tx1"/>
                          </a:solidFill>
                          <a:effectLst/>
                        </a:rPr>
                        <a:t>Burp Suite Pro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245595"/>
                  </a:ext>
                </a:extLst>
              </a:tr>
              <a:tr h="203293"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b="0" dirty="0" err="1">
                          <a:solidFill>
                            <a:schemeClr val="tx1"/>
                          </a:solidFill>
                          <a:effectLst/>
                        </a:rPr>
                        <a:t>iNetsim</a:t>
                      </a:r>
                      <a:endParaRPr lang="en-CA" sz="9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800" dirty="0">
                          <a:effectLst/>
                        </a:rPr>
                        <a:t>on Win 7 </a:t>
                      </a:r>
                      <a:r>
                        <a:rPr lang="en-CA" sz="800" dirty="0" err="1">
                          <a:effectLst/>
                        </a:rPr>
                        <a:t>vm</a:t>
                      </a:r>
                      <a:endParaRPr lang="en-CA" sz="9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2635" marR="32635" marT="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5058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50030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Secret weapon ….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16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1937" y="1690689"/>
            <a:ext cx="5210522" cy="435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0150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2766"/>
            <a:ext cx="7886700" cy="901148"/>
          </a:xfrm>
        </p:spPr>
        <p:txBody>
          <a:bodyPr>
            <a:normAutofit/>
          </a:bodyPr>
          <a:lstStyle/>
          <a:p>
            <a:r>
              <a:rPr lang="en-CA" b="1" dirty="0" smtClean="0">
                <a:solidFill>
                  <a:schemeClr val="accent5">
                    <a:lumMod val="75000"/>
                  </a:schemeClr>
                </a:solidFill>
              </a:rPr>
              <a:t>Access from Ahmed’s …..</a:t>
            </a:r>
            <a:endParaRPr lang="en-CA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17</a:t>
            </a:fld>
            <a:endParaRPr lang="en-CA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189" y="1430374"/>
            <a:ext cx="8213161" cy="468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115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8787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General Procedure - </a:t>
            </a:r>
            <a:r>
              <a:rPr lang="en-CA" dirty="0" err="1" smtClean="0"/>
              <a:t>Dyre</a:t>
            </a:r>
            <a:endParaRPr lang="en-CA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1"/>
          </p:nvPr>
        </p:nvSpPr>
        <p:spPr>
          <a:xfrm>
            <a:off x="628650" y="1285461"/>
            <a:ext cx="3886200" cy="4891502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Static</a:t>
            </a:r>
          </a:p>
          <a:p>
            <a:r>
              <a:rPr lang="en-CA" dirty="0" smtClean="0"/>
              <a:t>Signature check</a:t>
            </a:r>
          </a:p>
          <a:p>
            <a:r>
              <a:rPr lang="en-CA" dirty="0" smtClean="0"/>
              <a:t>Hex edit – headers</a:t>
            </a:r>
          </a:p>
          <a:p>
            <a:r>
              <a:rPr lang="en-CA" dirty="0" smtClean="0"/>
              <a:t>Disassembly using </a:t>
            </a:r>
            <a:r>
              <a:rPr lang="en-CA" dirty="0" err="1" smtClean="0"/>
              <a:t>IDApro</a:t>
            </a:r>
            <a:endParaRPr lang="en-CA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2"/>
          </p:nvPr>
        </p:nvSpPr>
        <p:spPr>
          <a:xfrm>
            <a:off x="4629150" y="1285461"/>
            <a:ext cx="3886200" cy="4891502"/>
          </a:xfrm>
        </p:spPr>
        <p:txBody>
          <a:bodyPr/>
          <a:lstStyle/>
          <a:p>
            <a:pPr marL="0" indent="0">
              <a:buNone/>
            </a:pPr>
            <a:r>
              <a:rPr lang="en-CA" dirty="0" smtClean="0"/>
              <a:t>Dynamic</a:t>
            </a:r>
          </a:p>
          <a:p>
            <a:r>
              <a:rPr lang="en-CA" dirty="0" smtClean="0"/>
              <a:t>Sysinternals Suite </a:t>
            </a:r>
            <a:r>
              <a:rPr lang="en-CA" dirty="0" err="1" smtClean="0"/>
              <a:t>autoruns</a:t>
            </a:r>
            <a:endParaRPr lang="en-CA" dirty="0" smtClean="0"/>
          </a:p>
          <a:p>
            <a:r>
              <a:rPr lang="en-CA" dirty="0" smtClean="0"/>
              <a:t>Registry tool</a:t>
            </a:r>
          </a:p>
          <a:p>
            <a:r>
              <a:rPr lang="en-CA" dirty="0" err="1" smtClean="0"/>
              <a:t>Regshot</a:t>
            </a:r>
            <a:r>
              <a:rPr lang="en-CA" dirty="0" smtClean="0"/>
              <a:t> – track changes</a:t>
            </a:r>
          </a:p>
          <a:p>
            <a:r>
              <a:rPr lang="en-CA" dirty="0" smtClean="0"/>
              <a:t>Use of Capture-bate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51827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5530"/>
            <a:ext cx="7886700" cy="672445"/>
          </a:xfrm>
        </p:spPr>
        <p:txBody>
          <a:bodyPr>
            <a:normAutofit fontScale="90000"/>
          </a:bodyPr>
          <a:lstStyle/>
          <a:p>
            <a:r>
              <a:rPr lang="en-CA" dirty="0" smtClean="0"/>
              <a:t>DYRE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19</a:t>
            </a:fld>
            <a:endParaRPr lang="en-CA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132" y="2846805"/>
            <a:ext cx="8428217" cy="76673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46" y="3894180"/>
            <a:ext cx="8348703" cy="234759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9918" y="808177"/>
            <a:ext cx="5344160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30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74" y="251792"/>
            <a:ext cx="8998226" cy="1540640"/>
          </a:xfrm>
        </p:spPr>
        <p:txBody>
          <a:bodyPr>
            <a:normAutofit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About Mercenary Accounting Corp Ltd</a:t>
            </a:r>
            <a:r>
              <a:rPr lang="en-CA" sz="5400" b="1" dirty="0" smtClean="0">
                <a:solidFill>
                  <a:srgbClr val="FF0000"/>
                </a:solidFill>
              </a:rPr>
              <a:t>.</a:t>
            </a:r>
            <a:endParaRPr lang="en-CA" sz="54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69772"/>
            <a:ext cx="7886700" cy="4174435"/>
          </a:xfrm>
        </p:spPr>
        <p:txBody>
          <a:bodyPr>
            <a:noAutofit/>
          </a:bodyPr>
          <a:lstStyle/>
          <a:p>
            <a:r>
              <a:rPr lang="en-CA" sz="2700" dirty="0"/>
              <a:t>Specialized </a:t>
            </a:r>
            <a:r>
              <a:rPr lang="en-CA" sz="2700" dirty="0"/>
              <a:t>accounting services for </a:t>
            </a:r>
            <a:r>
              <a:rPr lang="en-CA" sz="2700" dirty="0"/>
              <a:t>para-military community</a:t>
            </a:r>
          </a:p>
          <a:p>
            <a:r>
              <a:rPr lang="en-CA" sz="2700" dirty="0"/>
              <a:t>High </a:t>
            </a:r>
            <a:r>
              <a:rPr lang="en-CA" sz="2700" dirty="0"/>
              <a:t>level </a:t>
            </a:r>
            <a:r>
              <a:rPr lang="en-CA" sz="2700" dirty="0"/>
              <a:t>discretion</a:t>
            </a:r>
          </a:p>
          <a:p>
            <a:r>
              <a:rPr lang="en-CA" sz="2700" dirty="0"/>
              <a:t>Hostile environments -&gt; high </a:t>
            </a:r>
            <a:r>
              <a:rPr lang="en-CA" sz="2700" dirty="0"/>
              <a:t>chance of </a:t>
            </a:r>
            <a:r>
              <a:rPr lang="en-CA" sz="2700" dirty="0"/>
              <a:t>malware</a:t>
            </a:r>
          </a:p>
          <a:p>
            <a:r>
              <a:rPr lang="en-CA" sz="2700" dirty="0"/>
              <a:t>Provide Revenue </a:t>
            </a:r>
            <a:r>
              <a:rPr lang="en-CA" sz="2700" dirty="0"/>
              <a:t>Canada </a:t>
            </a:r>
            <a:r>
              <a:rPr lang="en-CA" sz="2700" dirty="0"/>
              <a:t>legally protected expenses</a:t>
            </a:r>
          </a:p>
          <a:p>
            <a:r>
              <a:rPr lang="en-CA" sz="2700" dirty="0"/>
              <a:t>Ongoing </a:t>
            </a:r>
            <a:r>
              <a:rPr lang="en-CA" sz="2700" dirty="0"/>
              <a:t>operations in foreign </a:t>
            </a:r>
            <a:r>
              <a:rPr lang="en-CA" sz="2700" dirty="0"/>
              <a:t>jurisdictions -&gt; </a:t>
            </a:r>
            <a:r>
              <a:rPr lang="en-CA" sz="2700" dirty="0" smtClean="0"/>
              <a:t>depend on no operational compromises</a:t>
            </a:r>
            <a:endParaRPr lang="en-CA" sz="2700" dirty="0"/>
          </a:p>
          <a:p>
            <a:r>
              <a:rPr lang="en-CA" sz="2700" dirty="0"/>
              <a:t>Core business dealing </a:t>
            </a:r>
            <a:r>
              <a:rPr lang="en-CA" sz="2700" dirty="0"/>
              <a:t>with Revenue </a:t>
            </a:r>
            <a:r>
              <a:rPr lang="en-CA" sz="2700" dirty="0"/>
              <a:t>Canada and secure accounting</a:t>
            </a:r>
            <a:endParaRPr lang="en-CA" sz="2700" dirty="0"/>
          </a:p>
          <a:p>
            <a:endParaRPr lang="en-CA" sz="27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80050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5774"/>
            <a:ext cx="7886700" cy="874643"/>
          </a:xfrm>
        </p:spPr>
        <p:txBody>
          <a:bodyPr>
            <a:normAutofit/>
          </a:bodyPr>
          <a:lstStyle/>
          <a:p>
            <a:r>
              <a:rPr lang="en-CA" b="1" dirty="0" err="1" smtClean="0"/>
              <a:t>Dyre</a:t>
            </a:r>
            <a:r>
              <a:rPr lang="en-CA" b="1" dirty="0" smtClean="0"/>
              <a:t> – </a:t>
            </a:r>
            <a:r>
              <a:rPr lang="en-CA" b="1" dirty="0" err="1" smtClean="0"/>
              <a:t>RegEdit</a:t>
            </a:r>
            <a:r>
              <a:rPr lang="en-CA" b="1" dirty="0" smtClean="0"/>
              <a:t> &amp; </a:t>
            </a:r>
            <a:r>
              <a:rPr lang="en-CA" b="1" dirty="0" err="1" smtClean="0"/>
              <a:t>Regshot</a:t>
            </a:r>
            <a:endParaRPr lang="en-CA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20</a:t>
            </a:fld>
            <a:endParaRPr lang="en-CA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755" y="1159104"/>
            <a:ext cx="6126480" cy="152971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950" y="3325874"/>
            <a:ext cx="2867025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8172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628787"/>
          </a:xfrm>
        </p:spPr>
        <p:txBody>
          <a:bodyPr>
            <a:normAutofit fontScale="90000"/>
          </a:bodyPr>
          <a:lstStyle/>
          <a:p>
            <a:r>
              <a:rPr lang="en-CA" b="1" dirty="0" err="1" smtClean="0"/>
              <a:t>Dyre</a:t>
            </a:r>
            <a:r>
              <a:rPr lang="en-CA" b="1" dirty="0" smtClean="0"/>
              <a:t> – RegShot log</a:t>
            </a:r>
            <a:endParaRPr lang="en-CA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21</a:t>
            </a:fld>
            <a:endParaRPr lang="en-CA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295800"/>
            <a:ext cx="7778860" cy="396531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532" y="5608707"/>
            <a:ext cx="183832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841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21552"/>
          </a:xfrm>
        </p:spPr>
        <p:txBody>
          <a:bodyPr/>
          <a:lstStyle/>
          <a:p>
            <a:r>
              <a:rPr lang="en-CA" b="1" dirty="0" err="1" smtClean="0"/>
              <a:t>Dyre</a:t>
            </a:r>
            <a:r>
              <a:rPr lang="en-CA" b="1" dirty="0" smtClean="0"/>
              <a:t> - Capture-bate screen &amp; log</a:t>
            </a:r>
            <a:endParaRPr lang="en-CA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22</a:t>
            </a:fld>
            <a:endParaRPr lang="en-CA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1470" y="1236098"/>
            <a:ext cx="6126480" cy="2636520"/>
          </a:xfrm>
          <a:prstGeom prst="rect">
            <a:avLst/>
          </a:prstGeom>
        </p:spPr>
      </p:pic>
      <p:pic>
        <p:nvPicPr>
          <p:cNvPr id="6" name="Picture 5" descr="https://scontent.fyyc3-1.fna.fbcdn.net/v/t1.15752-9/47382896_385549488855224_2747877031818559488_n.png?_nc_cat=111&amp;_nc_ht=scontent.fyyc3-1.fna&amp;oh=db75703271a9a50e40de4d2116b64dd0&amp;oe=5C6B0A13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855967" y="4037524"/>
            <a:ext cx="5643880" cy="215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367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5774"/>
            <a:ext cx="7886700" cy="569843"/>
          </a:xfrm>
        </p:spPr>
        <p:txBody>
          <a:bodyPr>
            <a:normAutofit fontScale="90000"/>
          </a:bodyPr>
          <a:lstStyle/>
          <a:p>
            <a:r>
              <a:rPr lang="en-CA" b="1" dirty="0" err="1" smtClean="0"/>
              <a:t>Dyre</a:t>
            </a:r>
            <a:r>
              <a:rPr lang="en-CA" b="1" dirty="0" smtClean="0"/>
              <a:t> – </a:t>
            </a:r>
            <a:r>
              <a:rPr lang="en-CA" b="1" dirty="0" err="1" smtClean="0"/>
              <a:t>IDApro</a:t>
            </a:r>
            <a:r>
              <a:rPr lang="en-CA" b="1" dirty="0" smtClean="0"/>
              <a:t> disassembly</a:t>
            </a:r>
            <a:endParaRPr lang="en-CA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23</a:t>
            </a:fld>
            <a:endParaRPr lang="en-CA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43" y="1465525"/>
            <a:ext cx="6975199" cy="4617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5372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5287"/>
            <a:ext cx="7886700" cy="861392"/>
          </a:xfrm>
        </p:spPr>
        <p:txBody>
          <a:bodyPr>
            <a:normAutofit fontScale="90000"/>
          </a:bodyPr>
          <a:lstStyle/>
          <a:p>
            <a:r>
              <a:rPr lang="en-CA" b="1" dirty="0" smtClean="0"/>
              <a:t>General procedure - </a:t>
            </a:r>
            <a:r>
              <a:rPr lang="en-CA" b="1" dirty="0" err="1" smtClean="0"/>
              <a:t>WinDiagService</a:t>
            </a:r>
            <a:endParaRPr lang="en-CA" b="1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503584" y="1444763"/>
            <a:ext cx="2305878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CA" b="1" dirty="0" smtClean="0">
                <a:solidFill>
                  <a:schemeClr val="accent6">
                    <a:lumMod val="75000"/>
                  </a:schemeClr>
                </a:solidFill>
              </a:rPr>
              <a:t>Static</a:t>
            </a:r>
          </a:p>
          <a:p>
            <a:r>
              <a:rPr lang="en-CA" dirty="0" smtClean="0"/>
              <a:t>SHA hash (naming)</a:t>
            </a:r>
          </a:p>
          <a:p>
            <a:r>
              <a:rPr lang="en-CA" dirty="0" smtClean="0"/>
              <a:t>Signed?</a:t>
            </a:r>
          </a:p>
          <a:p>
            <a:r>
              <a:rPr lang="en-CA" dirty="0" smtClean="0"/>
              <a:t>strings</a:t>
            </a:r>
          </a:p>
          <a:p>
            <a:r>
              <a:rPr lang="en-CA" dirty="0" smtClean="0"/>
              <a:t>Headers</a:t>
            </a:r>
          </a:p>
          <a:p>
            <a:r>
              <a:rPr lang="en-CA" dirty="0" smtClean="0"/>
              <a:t>Main function</a:t>
            </a:r>
          </a:p>
          <a:p>
            <a:r>
              <a:rPr lang="en-CA" dirty="0" smtClean="0"/>
              <a:t>Subroutines</a:t>
            </a:r>
          </a:p>
          <a:p>
            <a:r>
              <a:rPr lang="en-CA" dirty="0" err="1" smtClean="0"/>
              <a:t>Dll’s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24</a:t>
            </a:fld>
            <a:endParaRPr lang="en-CA"/>
          </a:p>
        </p:txBody>
      </p:sp>
      <p:sp>
        <p:nvSpPr>
          <p:cNvPr id="7" name="Content Placeholder 4"/>
          <p:cNvSpPr>
            <a:spLocks noGrp="1"/>
          </p:cNvSpPr>
          <p:nvPr>
            <p:ph sz="half" idx="1"/>
          </p:nvPr>
        </p:nvSpPr>
        <p:spPr>
          <a:xfrm>
            <a:off x="3371850" y="1444763"/>
            <a:ext cx="2220567" cy="4351338"/>
          </a:xfrm>
        </p:spPr>
        <p:txBody>
          <a:bodyPr/>
          <a:lstStyle/>
          <a:p>
            <a:pPr marL="0" indent="0">
              <a:buNone/>
            </a:pPr>
            <a:r>
              <a:rPr lang="en-CA" b="1" dirty="0" smtClean="0">
                <a:solidFill>
                  <a:schemeClr val="accent6">
                    <a:lumMod val="75000"/>
                  </a:schemeClr>
                </a:solidFill>
              </a:rPr>
              <a:t>Dynamic</a:t>
            </a:r>
          </a:p>
          <a:p>
            <a:r>
              <a:rPr lang="en-CA" dirty="0" smtClean="0"/>
              <a:t>Sysinternals</a:t>
            </a:r>
          </a:p>
          <a:p>
            <a:r>
              <a:rPr lang="en-CA" dirty="0" err="1" smtClean="0"/>
              <a:t>Procmon</a:t>
            </a:r>
            <a:endParaRPr lang="en-CA" dirty="0" smtClean="0"/>
          </a:p>
          <a:p>
            <a:r>
              <a:rPr lang="en-CA" dirty="0" smtClean="0"/>
              <a:t>Filter</a:t>
            </a:r>
          </a:p>
          <a:p>
            <a:r>
              <a:rPr lang="en-CA" dirty="0" smtClean="0"/>
              <a:t>Processes</a:t>
            </a:r>
          </a:p>
          <a:p>
            <a:r>
              <a:rPr lang="en-CA" dirty="0" smtClean="0"/>
              <a:t>Registry</a:t>
            </a:r>
          </a:p>
          <a:p>
            <a:r>
              <a:rPr lang="en-CA" dirty="0" smtClean="0"/>
              <a:t>Files created</a:t>
            </a:r>
          </a:p>
          <a:p>
            <a:endParaRPr lang="en-CA" dirty="0" smtClean="0"/>
          </a:p>
          <a:p>
            <a:endParaRPr lang="en-CA" dirty="0" smtClean="0"/>
          </a:p>
          <a:p>
            <a:endParaRPr lang="en-CA" dirty="0"/>
          </a:p>
        </p:txBody>
      </p:sp>
      <p:sp>
        <p:nvSpPr>
          <p:cNvPr id="8" name="Content Placeholder 4"/>
          <p:cNvSpPr>
            <a:spLocks noGrp="1"/>
          </p:cNvSpPr>
          <p:nvPr>
            <p:ph sz="half" idx="1"/>
          </p:nvPr>
        </p:nvSpPr>
        <p:spPr>
          <a:xfrm>
            <a:off x="6115050" y="1447938"/>
            <a:ext cx="200853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b="1" dirty="0" smtClean="0">
                <a:solidFill>
                  <a:schemeClr val="accent6">
                    <a:lumMod val="75000"/>
                  </a:schemeClr>
                </a:solidFill>
              </a:rPr>
              <a:t>Detection</a:t>
            </a:r>
          </a:p>
          <a:p>
            <a:r>
              <a:rPr lang="en-CA" dirty="0" smtClean="0"/>
              <a:t>SHA hash whole file</a:t>
            </a:r>
          </a:p>
          <a:p>
            <a:r>
              <a:rPr lang="en-CA" dirty="0" smtClean="0"/>
              <a:t>SHA by section</a:t>
            </a:r>
          </a:p>
          <a:p>
            <a:r>
              <a:rPr lang="en-CA" dirty="0" smtClean="0"/>
              <a:t>Body based</a:t>
            </a:r>
          </a:p>
          <a:p>
            <a:r>
              <a:rPr lang="en-CA" dirty="0" smtClean="0"/>
              <a:t>Opcodes</a:t>
            </a:r>
          </a:p>
          <a:p>
            <a:r>
              <a:rPr lang="en-CA" dirty="0" smtClean="0"/>
              <a:t>Logical signatures</a:t>
            </a:r>
            <a:endParaRPr lang="en-CA" dirty="0"/>
          </a:p>
        </p:txBody>
      </p:sp>
      <p:sp>
        <p:nvSpPr>
          <p:cNvPr id="9" name="TextBox 8"/>
          <p:cNvSpPr txBox="1"/>
          <p:nvPr/>
        </p:nvSpPr>
        <p:spPr>
          <a:xfrm>
            <a:off x="2809462" y="5969519"/>
            <a:ext cx="32324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 dirty="0" smtClean="0">
                <a:solidFill>
                  <a:schemeClr val="accent6">
                    <a:lumMod val="50000"/>
                  </a:schemeClr>
                </a:solidFill>
              </a:rPr>
              <a:t>Based on assignment procedure</a:t>
            </a:r>
            <a:endParaRPr lang="en-CA" b="1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8991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32522"/>
            <a:ext cx="7886700" cy="556591"/>
          </a:xfrm>
        </p:spPr>
        <p:txBody>
          <a:bodyPr>
            <a:normAutofit fontScale="90000"/>
          </a:bodyPr>
          <a:lstStyle/>
          <a:p>
            <a:r>
              <a:rPr lang="en-CA" dirty="0" err="1" smtClean="0"/>
              <a:t>WinDiagService</a:t>
            </a:r>
            <a:r>
              <a:rPr lang="en-CA" dirty="0" smtClean="0"/>
              <a:t> - </a:t>
            </a:r>
            <a:r>
              <a:rPr lang="en-CA" dirty="0" err="1" smtClean="0"/>
              <a:t>Procmon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25</a:t>
            </a:fld>
            <a:endParaRPr lang="en-CA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69" r="41665" b="61761"/>
          <a:stretch/>
        </p:blipFill>
        <p:spPr bwMode="auto">
          <a:xfrm>
            <a:off x="1216839" y="828260"/>
            <a:ext cx="6808181" cy="25907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9388"/>
          <a:stretch/>
        </p:blipFill>
        <p:spPr bwMode="auto">
          <a:xfrm>
            <a:off x="2576318" y="3814555"/>
            <a:ext cx="3646805" cy="214630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578893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12035"/>
            <a:ext cx="7886700" cy="821636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26</a:t>
            </a:fld>
            <a:endParaRPr lang="en-CA"/>
          </a:p>
        </p:txBody>
      </p:sp>
      <p:pic>
        <p:nvPicPr>
          <p:cNvPr id="5" name="Picture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" t="-849" r="6" b="2914"/>
          <a:stretch/>
        </p:blipFill>
        <p:spPr bwMode="auto">
          <a:xfrm>
            <a:off x="1968293" y="1434714"/>
            <a:ext cx="4968875" cy="451866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03691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5288"/>
            <a:ext cx="7886700" cy="596348"/>
          </a:xfrm>
        </p:spPr>
        <p:txBody>
          <a:bodyPr>
            <a:normAutofit fontScale="90000"/>
          </a:bodyPr>
          <a:lstStyle/>
          <a:p>
            <a:r>
              <a:rPr lang="en-CA" dirty="0" err="1" smtClean="0"/>
              <a:t>WinDiagService</a:t>
            </a:r>
            <a:r>
              <a:rPr lang="en-CA" dirty="0" smtClean="0"/>
              <a:t> - Static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27</a:t>
            </a:fld>
            <a:endParaRPr lang="en-CA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0441" y="1025663"/>
            <a:ext cx="7110620" cy="1147693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1728" y="3399582"/>
            <a:ext cx="4910455" cy="2258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0202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607" y="938557"/>
            <a:ext cx="2400300" cy="4664766"/>
          </a:xfrm>
        </p:spPr>
        <p:txBody>
          <a:bodyPr>
            <a:normAutofit/>
          </a:bodyPr>
          <a:lstStyle/>
          <a:p>
            <a:r>
              <a:rPr lang="en-CA" b="1" dirty="0" err="1" smtClean="0"/>
              <a:t>IDApro</a:t>
            </a:r>
            <a:r>
              <a:rPr lang="en-CA" b="1" dirty="0" smtClean="0"/>
              <a:t> General</a:t>
            </a:r>
            <a:br>
              <a:rPr lang="en-CA" b="1" dirty="0" smtClean="0"/>
            </a:br>
            <a:r>
              <a:rPr lang="en-CA" b="1" dirty="0" smtClean="0"/>
              <a:t>Flow</a:t>
            </a:r>
            <a:endParaRPr lang="en-CA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28</a:t>
            </a:fld>
            <a:endParaRPr lang="en-CA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9220" y="185530"/>
            <a:ext cx="4159319" cy="617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7556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85530"/>
            <a:ext cx="7886700" cy="781879"/>
          </a:xfrm>
        </p:spPr>
        <p:txBody>
          <a:bodyPr>
            <a:normAutofit/>
          </a:bodyPr>
          <a:lstStyle/>
          <a:p>
            <a:r>
              <a:rPr lang="en-CA" b="1" dirty="0" smtClean="0"/>
              <a:t>Subroutines broken down</a:t>
            </a:r>
            <a:endParaRPr lang="en-CA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29</a:t>
            </a:fld>
            <a:endParaRPr lang="en-CA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3831" y="1225178"/>
            <a:ext cx="4810760" cy="1838325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32000"/>
                    </a14:imgEffect>
                    <a14:imgEffect>
                      <a14:brightnessContrast bright="-9000" contrast="5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429802"/>
            <a:ext cx="7441123" cy="2926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2317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4"/>
            <a:ext cx="7886700" cy="598993"/>
          </a:xfrm>
        </p:spPr>
        <p:txBody>
          <a:bodyPr>
            <a:normAutofit fontScale="90000"/>
          </a:bodyPr>
          <a:lstStyle/>
          <a:p>
            <a:r>
              <a:rPr lang="en-CA" b="1" dirty="0" smtClean="0">
                <a:solidFill>
                  <a:srgbClr val="002060"/>
                </a:solidFill>
              </a:rPr>
              <a:t>Outline</a:t>
            </a:r>
            <a:endParaRPr lang="en-CA" b="1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44387"/>
            <a:ext cx="7886700" cy="3645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495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 </a:t>
            </a:r>
            <a:r>
              <a:rPr lang="en-CA" sz="4950" i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implement a virtual lab to perform basic and advanced malware analysis and to demonstrate its effectiveness</a:t>
            </a:r>
            <a:endParaRPr lang="en-CA" sz="495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674005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185530"/>
            <a:ext cx="7886700" cy="702367"/>
          </a:xfrm>
        </p:spPr>
        <p:txBody>
          <a:bodyPr>
            <a:normAutofit/>
          </a:bodyPr>
          <a:lstStyle/>
          <a:p>
            <a:r>
              <a:rPr lang="en-CA" b="1" dirty="0" smtClean="0"/>
              <a:t>Disassembly is very detailed</a:t>
            </a:r>
            <a:endParaRPr lang="en-CA" b="1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245704"/>
            <a:ext cx="7886700" cy="4931259"/>
          </a:xfrm>
        </p:spPr>
        <p:txBody>
          <a:bodyPr/>
          <a:lstStyle/>
          <a:p>
            <a:r>
              <a:rPr lang="en-CA" dirty="0" smtClean="0"/>
              <a:t>Web address – command and control</a:t>
            </a:r>
          </a:p>
          <a:p>
            <a:r>
              <a:rPr lang="en-CA" dirty="0" err="1" smtClean="0"/>
              <a:t>Dll</a:t>
            </a:r>
            <a:r>
              <a:rPr lang="en-CA" dirty="0" smtClean="0"/>
              <a:t> with specific functions</a:t>
            </a:r>
          </a:p>
          <a:p>
            <a:r>
              <a:rPr lang="en-CA" dirty="0" smtClean="0"/>
              <a:t>Standard names for APIs</a:t>
            </a:r>
          </a:p>
          <a:p>
            <a:r>
              <a:rPr lang="en-CA" dirty="0" smtClean="0"/>
              <a:t>Subroutines taken apart</a:t>
            </a:r>
          </a:p>
          <a:p>
            <a:r>
              <a:rPr lang="en-CA" dirty="0" smtClean="0"/>
              <a:t>XOR indicates encryption</a:t>
            </a:r>
          </a:p>
          <a:p>
            <a:r>
              <a:rPr lang="en-CA" dirty="0" smtClean="0"/>
              <a:t>C structures for loops</a:t>
            </a:r>
          </a:p>
          <a:p>
            <a:r>
              <a:rPr lang="en-CA" dirty="0" smtClean="0"/>
              <a:t>Renaming subroutines to fit purpose</a:t>
            </a:r>
          </a:p>
          <a:p>
            <a:r>
              <a:rPr lang="en-CA" dirty="0" smtClean="0"/>
              <a:t>Some values for variables tracked</a:t>
            </a:r>
          </a:p>
          <a:p>
            <a:r>
              <a:rPr lang="en-CA" dirty="0" smtClean="0"/>
              <a:t>Variations for different versions of windows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30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0218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270"/>
            <a:ext cx="7886700" cy="901147"/>
          </a:xfrm>
        </p:spPr>
        <p:txBody>
          <a:bodyPr>
            <a:normAutofit/>
          </a:bodyPr>
          <a:lstStyle/>
          <a:p>
            <a:r>
              <a:rPr lang="en-CA" dirty="0" smtClean="0"/>
              <a:t>Weekly report 3 Plan</a:t>
            </a:r>
            <a:endParaRPr lang="en-CA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31</a:t>
            </a:fld>
            <a:endParaRPr lang="en-CA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21" y="1395663"/>
            <a:ext cx="7780421" cy="4249763"/>
          </a:xfrm>
          <a:prstGeom prst="rect">
            <a:avLst/>
          </a:prstGeom>
          <a:noFill/>
        </p:spPr>
      </p:pic>
      <p:sp>
        <p:nvSpPr>
          <p:cNvPr id="6" name="Freeform 5"/>
          <p:cNvSpPr/>
          <p:nvPr/>
        </p:nvSpPr>
        <p:spPr>
          <a:xfrm>
            <a:off x="2666783" y="4026568"/>
            <a:ext cx="4776753" cy="2180331"/>
          </a:xfrm>
          <a:custGeom>
            <a:avLst/>
            <a:gdLst>
              <a:gd name="connsiteX0" fmla="*/ 0 w 3791166"/>
              <a:gd name="connsiteY0" fmla="*/ 185531 h 1749287"/>
              <a:gd name="connsiteX1" fmla="*/ 39757 w 3791166"/>
              <a:gd name="connsiteY1" fmla="*/ 304800 h 1749287"/>
              <a:gd name="connsiteX2" fmla="*/ 66261 w 3791166"/>
              <a:gd name="connsiteY2" fmla="*/ 344557 h 1749287"/>
              <a:gd name="connsiteX3" fmla="*/ 106018 w 3791166"/>
              <a:gd name="connsiteY3" fmla="*/ 410818 h 1749287"/>
              <a:gd name="connsiteX4" fmla="*/ 132522 w 3791166"/>
              <a:gd name="connsiteY4" fmla="*/ 490331 h 1749287"/>
              <a:gd name="connsiteX5" fmla="*/ 159026 w 3791166"/>
              <a:gd name="connsiteY5" fmla="*/ 530087 h 1749287"/>
              <a:gd name="connsiteX6" fmla="*/ 225287 w 3791166"/>
              <a:gd name="connsiteY6" fmla="*/ 649357 h 1749287"/>
              <a:gd name="connsiteX7" fmla="*/ 251792 w 3791166"/>
              <a:gd name="connsiteY7" fmla="*/ 675861 h 1749287"/>
              <a:gd name="connsiteX8" fmla="*/ 278296 w 3791166"/>
              <a:gd name="connsiteY8" fmla="*/ 715618 h 1749287"/>
              <a:gd name="connsiteX9" fmla="*/ 344557 w 3791166"/>
              <a:gd name="connsiteY9" fmla="*/ 781878 h 1749287"/>
              <a:gd name="connsiteX10" fmla="*/ 371061 w 3791166"/>
              <a:gd name="connsiteY10" fmla="*/ 808383 h 1749287"/>
              <a:gd name="connsiteX11" fmla="*/ 410818 w 3791166"/>
              <a:gd name="connsiteY11" fmla="*/ 834887 h 1749287"/>
              <a:gd name="connsiteX12" fmla="*/ 477079 w 3791166"/>
              <a:gd name="connsiteY12" fmla="*/ 901148 h 1749287"/>
              <a:gd name="connsiteX13" fmla="*/ 503583 w 3791166"/>
              <a:gd name="connsiteY13" fmla="*/ 940904 h 1749287"/>
              <a:gd name="connsiteX14" fmla="*/ 530087 w 3791166"/>
              <a:gd name="connsiteY14" fmla="*/ 967409 h 1749287"/>
              <a:gd name="connsiteX15" fmla="*/ 556592 w 3791166"/>
              <a:gd name="connsiteY15" fmla="*/ 1007165 h 1749287"/>
              <a:gd name="connsiteX16" fmla="*/ 583096 w 3791166"/>
              <a:gd name="connsiteY16" fmla="*/ 1033670 h 1749287"/>
              <a:gd name="connsiteX17" fmla="*/ 609600 w 3791166"/>
              <a:gd name="connsiteY17" fmla="*/ 1073426 h 1749287"/>
              <a:gd name="connsiteX18" fmla="*/ 636105 w 3791166"/>
              <a:gd name="connsiteY18" fmla="*/ 1099931 h 1749287"/>
              <a:gd name="connsiteX19" fmla="*/ 662609 w 3791166"/>
              <a:gd name="connsiteY19" fmla="*/ 1139687 h 1749287"/>
              <a:gd name="connsiteX20" fmla="*/ 702365 w 3791166"/>
              <a:gd name="connsiteY20" fmla="*/ 1166191 h 1749287"/>
              <a:gd name="connsiteX21" fmla="*/ 768626 w 3791166"/>
              <a:gd name="connsiteY21" fmla="*/ 1232452 h 1749287"/>
              <a:gd name="connsiteX22" fmla="*/ 834887 w 3791166"/>
              <a:gd name="connsiteY22" fmla="*/ 1298713 h 1749287"/>
              <a:gd name="connsiteX23" fmla="*/ 861392 w 3791166"/>
              <a:gd name="connsiteY23" fmla="*/ 1325218 h 1749287"/>
              <a:gd name="connsiteX24" fmla="*/ 940905 w 3791166"/>
              <a:gd name="connsiteY24" fmla="*/ 1391478 h 1749287"/>
              <a:gd name="connsiteX25" fmla="*/ 1060174 w 3791166"/>
              <a:gd name="connsiteY25" fmla="*/ 1470991 h 1749287"/>
              <a:gd name="connsiteX26" fmla="*/ 1139687 w 3791166"/>
              <a:gd name="connsiteY26" fmla="*/ 1524000 h 1749287"/>
              <a:gd name="connsiteX27" fmla="*/ 1285461 w 3791166"/>
              <a:gd name="connsiteY27" fmla="*/ 1563757 h 1749287"/>
              <a:gd name="connsiteX28" fmla="*/ 1338470 w 3791166"/>
              <a:gd name="connsiteY28" fmla="*/ 1590261 h 1749287"/>
              <a:gd name="connsiteX29" fmla="*/ 1444487 w 3791166"/>
              <a:gd name="connsiteY29" fmla="*/ 1616765 h 1749287"/>
              <a:gd name="connsiteX30" fmla="*/ 1497496 w 3791166"/>
              <a:gd name="connsiteY30" fmla="*/ 1643270 h 1749287"/>
              <a:gd name="connsiteX31" fmla="*/ 1603513 w 3791166"/>
              <a:gd name="connsiteY31" fmla="*/ 1669774 h 1749287"/>
              <a:gd name="connsiteX32" fmla="*/ 1656522 w 3791166"/>
              <a:gd name="connsiteY32" fmla="*/ 1683026 h 1749287"/>
              <a:gd name="connsiteX33" fmla="*/ 1696279 w 3791166"/>
              <a:gd name="connsiteY33" fmla="*/ 1696278 h 1749287"/>
              <a:gd name="connsiteX34" fmla="*/ 1749287 w 3791166"/>
              <a:gd name="connsiteY34" fmla="*/ 1722783 h 1749287"/>
              <a:gd name="connsiteX35" fmla="*/ 1961322 w 3791166"/>
              <a:gd name="connsiteY35" fmla="*/ 1749287 h 1749287"/>
              <a:gd name="connsiteX36" fmla="*/ 2279374 w 3791166"/>
              <a:gd name="connsiteY36" fmla="*/ 1722783 h 1749287"/>
              <a:gd name="connsiteX37" fmla="*/ 2332383 w 3791166"/>
              <a:gd name="connsiteY37" fmla="*/ 1709531 h 1749287"/>
              <a:gd name="connsiteX38" fmla="*/ 2438400 w 3791166"/>
              <a:gd name="connsiteY38" fmla="*/ 1683026 h 1749287"/>
              <a:gd name="connsiteX39" fmla="*/ 2544418 w 3791166"/>
              <a:gd name="connsiteY39" fmla="*/ 1590261 h 1749287"/>
              <a:gd name="connsiteX40" fmla="*/ 2610679 w 3791166"/>
              <a:gd name="connsiteY40" fmla="*/ 1510748 h 1749287"/>
              <a:gd name="connsiteX41" fmla="*/ 2729948 w 3791166"/>
              <a:gd name="connsiteY41" fmla="*/ 1431235 h 1749287"/>
              <a:gd name="connsiteX42" fmla="*/ 2769705 w 3791166"/>
              <a:gd name="connsiteY42" fmla="*/ 1404731 h 1749287"/>
              <a:gd name="connsiteX43" fmla="*/ 2928731 w 3791166"/>
              <a:gd name="connsiteY43" fmla="*/ 1245704 h 1749287"/>
              <a:gd name="connsiteX44" fmla="*/ 2968487 w 3791166"/>
              <a:gd name="connsiteY44" fmla="*/ 1205948 h 1749287"/>
              <a:gd name="connsiteX45" fmla="*/ 3008244 w 3791166"/>
              <a:gd name="connsiteY45" fmla="*/ 1166191 h 1749287"/>
              <a:gd name="connsiteX46" fmla="*/ 3048000 w 3791166"/>
              <a:gd name="connsiteY46" fmla="*/ 1152939 h 1749287"/>
              <a:gd name="connsiteX47" fmla="*/ 3074505 w 3791166"/>
              <a:gd name="connsiteY47" fmla="*/ 1126435 h 1749287"/>
              <a:gd name="connsiteX48" fmla="*/ 3101009 w 3791166"/>
              <a:gd name="connsiteY48" fmla="*/ 1086678 h 1749287"/>
              <a:gd name="connsiteX49" fmla="*/ 3140765 w 3791166"/>
              <a:gd name="connsiteY49" fmla="*/ 1060174 h 1749287"/>
              <a:gd name="connsiteX50" fmla="*/ 3193774 w 3791166"/>
              <a:gd name="connsiteY50" fmla="*/ 1007165 h 1749287"/>
              <a:gd name="connsiteX51" fmla="*/ 3260035 w 3791166"/>
              <a:gd name="connsiteY51" fmla="*/ 940904 h 1749287"/>
              <a:gd name="connsiteX52" fmla="*/ 3299792 w 3791166"/>
              <a:gd name="connsiteY52" fmla="*/ 901148 h 1749287"/>
              <a:gd name="connsiteX53" fmla="*/ 3326296 w 3791166"/>
              <a:gd name="connsiteY53" fmla="*/ 861391 h 1749287"/>
              <a:gd name="connsiteX54" fmla="*/ 3392557 w 3791166"/>
              <a:gd name="connsiteY54" fmla="*/ 795131 h 1749287"/>
              <a:gd name="connsiteX55" fmla="*/ 3472070 w 3791166"/>
              <a:gd name="connsiteY55" fmla="*/ 689113 h 1749287"/>
              <a:gd name="connsiteX56" fmla="*/ 3511826 w 3791166"/>
              <a:gd name="connsiteY56" fmla="*/ 662609 h 1749287"/>
              <a:gd name="connsiteX57" fmla="*/ 3538331 w 3791166"/>
              <a:gd name="connsiteY57" fmla="*/ 622852 h 1749287"/>
              <a:gd name="connsiteX58" fmla="*/ 3604592 w 3791166"/>
              <a:gd name="connsiteY58" fmla="*/ 556591 h 1749287"/>
              <a:gd name="connsiteX59" fmla="*/ 3670852 w 3791166"/>
              <a:gd name="connsiteY59" fmla="*/ 490331 h 1749287"/>
              <a:gd name="connsiteX60" fmla="*/ 3710609 w 3791166"/>
              <a:gd name="connsiteY60" fmla="*/ 410818 h 1749287"/>
              <a:gd name="connsiteX61" fmla="*/ 3737113 w 3791166"/>
              <a:gd name="connsiteY61" fmla="*/ 331304 h 1749287"/>
              <a:gd name="connsiteX62" fmla="*/ 3750365 w 3791166"/>
              <a:gd name="connsiteY62" fmla="*/ 291548 h 1749287"/>
              <a:gd name="connsiteX63" fmla="*/ 3763618 w 3791166"/>
              <a:gd name="connsiteY63" fmla="*/ 251791 h 1749287"/>
              <a:gd name="connsiteX64" fmla="*/ 3790122 w 3791166"/>
              <a:gd name="connsiteY64" fmla="*/ 106018 h 1749287"/>
              <a:gd name="connsiteX65" fmla="*/ 3790122 w 3791166"/>
              <a:gd name="connsiteY65" fmla="*/ 0 h 17492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</a:cxnLst>
            <a:rect l="l" t="t" r="r" b="b"/>
            <a:pathLst>
              <a:path w="3791166" h="1749287">
                <a:moveTo>
                  <a:pt x="0" y="185531"/>
                </a:moveTo>
                <a:cubicBezTo>
                  <a:pt x="13252" y="225287"/>
                  <a:pt x="16512" y="269931"/>
                  <a:pt x="39757" y="304800"/>
                </a:cubicBezTo>
                <a:cubicBezTo>
                  <a:pt x="48592" y="318052"/>
                  <a:pt x="59138" y="330311"/>
                  <a:pt x="66261" y="344557"/>
                </a:cubicBezTo>
                <a:cubicBezTo>
                  <a:pt x="100666" y="413369"/>
                  <a:pt x="54249" y="359049"/>
                  <a:pt x="106018" y="410818"/>
                </a:cubicBezTo>
                <a:cubicBezTo>
                  <a:pt x="114853" y="437322"/>
                  <a:pt x="117025" y="467085"/>
                  <a:pt x="132522" y="490331"/>
                </a:cubicBezTo>
                <a:cubicBezTo>
                  <a:pt x="141357" y="503583"/>
                  <a:pt x="151903" y="515842"/>
                  <a:pt x="159026" y="530087"/>
                </a:cubicBezTo>
                <a:cubicBezTo>
                  <a:pt x="192353" y="596739"/>
                  <a:pt x="141727" y="565801"/>
                  <a:pt x="225287" y="649357"/>
                </a:cubicBezTo>
                <a:cubicBezTo>
                  <a:pt x="234122" y="658192"/>
                  <a:pt x="243987" y="666105"/>
                  <a:pt x="251792" y="675861"/>
                </a:cubicBezTo>
                <a:cubicBezTo>
                  <a:pt x="261742" y="688298"/>
                  <a:pt x="267808" y="703632"/>
                  <a:pt x="278296" y="715618"/>
                </a:cubicBezTo>
                <a:cubicBezTo>
                  <a:pt x="298865" y="739125"/>
                  <a:pt x="322470" y="759791"/>
                  <a:pt x="344557" y="781878"/>
                </a:cubicBezTo>
                <a:cubicBezTo>
                  <a:pt x="353392" y="790713"/>
                  <a:pt x="360665" y="801453"/>
                  <a:pt x="371061" y="808383"/>
                </a:cubicBezTo>
                <a:lnTo>
                  <a:pt x="410818" y="834887"/>
                </a:lnTo>
                <a:cubicBezTo>
                  <a:pt x="481493" y="940902"/>
                  <a:pt x="388734" y="812804"/>
                  <a:pt x="477079" y="901148"/>
                </a:cubicBezTo>
                <a:cubicBezTo>
                  <a:pt x="488341" y="912410"/>
                  <a:pt x="493634" y="928467"/>
                  <a:pt x="503583" y="940904"/>
                </a:cubicBezTo>
                <a:cubicBezTo>
                  <a:pt x="511388" y="950660"/>
                  <a:pt x="522282" y="957653"/>
                  <a:pt x="530087" y="967409"/>
                </a:cubicBezTo>
                <a:cubicBezTo>
                  <a:pt x="540037" y="979846"/>
                  <a:pt x="546642" y="994728"/>
                  <a:pt x="556592" y="1007165"/>
                </a:cubicBezTo>
                <a:cubicBezTo>
                  <a:pt x="564397" y="1016921"/>
                  <a:pt x="575291" y="1023914"/>
                  <a:pt x="583096" y="1033670"/>
                </a:cubicBezTo>
                <a:cubicBezTo>
                  <a:pt x="593045" y="1046107"/>
                  <a:pt x="599651" y="1060989"/>
                  <a:pt x="609600" y="1073426"/>
                </a:cubicBezTo>
                <a:cubicBezTo>
                  <a:pt x="617405" y="1083183"/>
                  <a:pt x="628300" y="1090174"/>
                  <a:pt x="636105" y="1099931"/>
                </a:cubicBezTo>
                <a:cubicBezTo>
                  <a:pt x="646054" y="1112368"/>
                  <a:pt x="651347" y="1128425"/>
                  <a:pt x="662609" y="1139687"/>
                </a:cubicBezTo>
                <a:cubicBezTo>
                  <a:pt x="673871" y="1150949"/>
                  <a:pt x="690379" y="1155703"/>
                  <a:pt x="702365" y="1166191"/>
                </a:cubicBezTo>
                <a:cubicBezTo>
                  <a:pt x="725872" y="1186760"/>
                  <a:pt x="746539" y="1210365"/>
                  <a:pt x="768626" y="1232452"/>
                </a:cubicBezTo>
                <a:lnTo>
                  <a:pt x="834887" y="1298713"/>
                </a:lnTo>
                <a:cubicBezTo>
                  <a:pt x="843722" y="1307548"/>
                  <a:pt x="850996" y="1318287"/>
                  <a:pt x="861392" y="1325218"/>
                </a:cubicBezTo>
                <a:cubicBezTo>
                  <a:pt x="1003452" y="1419925"/>
                  <a:pt x="787853" y="1272438"/>
                  <a:pt x="940905" y="1391478"/>
                </a:cubicBezTo>
                <a:cubicBezTo>
                  <a:pt x="940910" y="1391482"/>
                  <a:pt x="1040293" y="1457737"/>
                  <a:pt x="1060174" y="1470991"/>
                </a:cubicBezTo>
                <a:lnTo>
                  <a:pt x="1139687" y="1524000"/>
                </a:lnTo>
                <a:cubicBezTo>
                  <a:pt x="1155930" y="1528061"/>
                  <a:pt x="1250771" y="1548890"/>
                  <a:pt x="1285461" y="1563757"/>
                </a:cubicBezTo>
                <a:cubicBezTo>
                  <a:pt x="1303619" y="1571539"/>
                  <a:pt x="1319729" y="1584014"/>
                  <a:pt x="1338470" y="1590261"/>
                </a:cubicBezTo>
                <a:cubicBezTo>
                  <a:pt x="1373027" y="1601780"/>
                  <a:pt x="1444487" y="1616765"/>
                  <a:pt x="1444487" y="1616765"/>
                </a:cubicBezTo>
                <a:cubicBezTo>
                  <a:pt x="1462157" y="1625600"/>
                  <a:pt x="1478754" y="1637023"/>
                  <a:pt x="1497496" y="1643270"/>
                </a:cubicBezTo>
                <a:cubicBezTo>
                  <a:pt x="1532053" y="1654789"/>
                  <a:pt x="1568174" y="1660939"/>
                  <a:pt x="1603513" y="1669774"/>
                </a:cubicBezTo>
                <a:cubicBezTo>
                  <a:pt x="1621183" y="1674191"/>
                  <a:pt x="1639243" y="1677267"/>
                  <a:pt x="1656522" y="1683026"/>
                </a:cubicBezTo>
                <a:cubicBezTo>
                  <a:pt x="1669774" y="1687443"/>
                  <a:pt x="1683439" y="1690775"/>
                  <a:pt x="1696279" y="1696278"/>
                </a:cubicBezTo>
                <a:cubicBezTo>
                  <a:pt x="1714437" y="1704060"/>
                  <a:pt x="1730546" y="1716536"/>
                  <a:pt x="1749287" y="1722783"/>
                </a:cubicBezTo>
                <a:cubicBezTo>
                  <a:pt x="1800632" y="1739898"/>
                  <a:pt x="1929065" y="1746355"/>
                  <a:pt x="1961322" y="1749287"/>
                </a:cubicBezTo>
                <a:cubicBezTo>
                  <a:pt x="2049245" y="1743426"/>
                  <a:pt x="2184921" y="1737314"/>
                  <a:pt x="2279374" y="1722783"/>
                </a:cubicBezTo>
                <a:cubicBezTo>
                  <a:pt x="2297376" y="1720014"/>
                  <a:pt x="2314603" y="1713482"/>
                  <a:pt x="2332383" y="1709531"/>
                </a:cubicBezTo>
                <a:cubicBezTo>
                  <a:pt x="2428329" y="1688209"/>
                  <a:pt x="2367361" y="1706706"/>
                  <a:pt x="2438400" y="1683026"/>
                </a:cubicBezTo>
                <a:cubicBezTo>
                  <a:pt x="2515923" y="1605503"/>
                  <a:pt x="2478671" y="1634091"/>
                  <a:pt x="2544418" y="1590261"/>
                </a:cubicBezTo>
                <a:cubicBezTo>
                  <a:pt x="2559763" y="1569800"/>
                  <a:pt x="2586605" y="1528803"/>
                  <a:pt x="2610679" y="1510748"/>
                </a:cubicBezTo>
                <a:cubicBezTo>
                  <a:pt x="2610680" y="1510748"/>
                  <a:pt x="2710069" y="1444487"/>
                  <a:pt x="2729948" y="1431235"/>
                </a:cubicBezTo>
                <a:cubicBezTo>
                  <a:pt x="2743200" y="1422400"/>
                  <a:pt x="2758443" y="1415993"/>
                  <a:pt x="2769705" y="1404731"/>
                </a:cubicBezTo>
                <a:lnTo>
                  <a:pt x="2928731" y="1245704"/>
                </a:lnTo>
                <a:lnTo>
                  <a:pt x="2968487" y="1205948"/>
                </a:lnTo>
                <a:cubicBezTo>
                  <a:pt x="2981739" y="1192696"/>
                  <a:pt x="2990464" y="1172118"/>
                  <a:pt x="3008244" y="1166191"/>
                </a:cubicBezTo>
                <a:lnTo>
                  <a:pt x="3048000" y="1152939"/>
                </a:lnTo>
                <a:cubicBezTo>
                  <a:pt x="3056835" y="1144104"/>
                  <a:pt x="3066700" y="1136191"/>
                  <a:pt x="3074505" y="1126435"/>
                </a:cubicBezTo>
                <a:cubicBezTo>
                  <a:pt x="3084455" y="1113998"/>
                  <a:pt x="3089747" y="1097940"/>
                  <a:pt x="3101009" y="1086678"/>
                </a:cubicBezTo>
                <a:cubicBezTo>
                  <a:pt x="3112271" y="1075416"/>
                  <a:pt x="3128672" y="1070539"/>
                  <a:pt x="3140765" y="1060174"/>
                </a:cubicBezTo>
                <a:cubicBezTo>
                  <a:pt x="3159738" y="1043912"/>
                  <a:pt x="3176104" y="1024835"/>
                  <a:pt x="3193774" y="1007165"/>
                </a:cubicBezTo>
                <a:lnTo>
                  <a:pt x="3260035" y="940904"/>
                </a:lnTo>
                <a:cubicBezTo>
                  <a:pt x="3273287" y="927652"/>
                  <a:pt x="3289396" y="916742"/>
                  <a:pt x="3299792" y="901148"/>
                </a:cubicBezTo>
                <a:cubicBezTo>
                  <a:pt x="3308627" y="887896"/>
                  <a:pt x="3315808" y="873377"/>
                  <a:pt x="3326296" y="861391"/>
                </a:cubicBezTo>
                <a:cubicBezTo>
                  <a:pt x="3346865" y="837884"/>
                  <a:pt x="3375231" y="821121"/>
                  <a:pt x="3392557" y="795131"/>
                </a:cubicBezTo>
                <a:cubicBezTo>
                  <a:pt x="3416784" y="758791"/>
                  <a:pt x="3437049" y="717130"/>
                  <a:pt x="3472070" y="689113"/>
                </a:cubicBezTo>
                <a:cubicBezTo>
                  <a:pt x="3484507" y="679164"/>
                  <a:pt x="3498574" y="671444"/>
                  <a:pt x="3511826" y="662609"/>
                </a:cubicBezTo>
                <a:cubicBezTo>
                  <a:pt x="3520661" y="649357"/>
                  <a:pt x="3527843" y="634839"/>
                  <a:pt x="3538331" y="622852"/>
                </a:cubicBezTo>
                <a:cubicBezTo>
                  <a:pt x="3558900" y="599345"/>
                  <a:pt x="3587266" y="582581"/>
                  <a:pt x="3604592" y="556591"/>
                </a:cubicBezTo>
                <a:cubicBezTo>
                  <a:pt x="3639931" y="503583"/>
                  <a:pt x="3617844" y="525670"/>
                  <a:pt x="3670852" y="490331"/>
                </a:cubicBezTo>
                <a:cubicBezTo>
                  <a:pt x="3719193" y="345314"/>
                  <a:pt x="3642093" y="564981"/>
                  <a:pt x="3710609" y="410818"/>
                </a:cubicBezTo>
                <a:cubicBezTo>
                  <a:pt x="3721956" y="385288"/>
                  <a:pt x="3728278" y="357809"/>
                  <a:pt x="3737113" y="331304"/>
                </a:cubicBezTo>
                <a:lnTo>
                  <a:pt x="3750365" y="291548"/>
                </a:lnTo>
                <a:cubicBezTo>
                  <a:pt x="3754783" y="278296"/>
                  <a:pt x="3760230" y="265343"/>
                  <a:pt x="3763618" y="251791"/>
                </a:cubicBezTo>
                <a:cubicBezTo>
                  <a:pt x="3777734" y="195328"/>
                  <a:pt x="3785805" y="170769"/>
                  <a:pt x="3790122" y="106018"/>
                </a:cubicBezTo>
                <a:cubicBezTo>
                  <a:pt x="3792473" y="70757"/>
                  <a:pt x="3790122" y="35339"/>
                  <a:pt x="3790122" y="0"/>
                </a:cubicBezTo>
              </a:path>
            </a:pathLst>
          </a:custGeom>
          <a:noFill/>
          <a:ln w="85725">
            <a:solidFill>
              <a:srgbClr val="C00000"/>
            </a:solidFill>
            <a:tailEnd type="stealt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07743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40822"/>
          </a:xfrm>
        </p:spPr>
        <p:txBody>
          <a:bodyPr>
            <a:normAutofit fontScale="90000"/>
          </a:bodyPr>
          <a:lstStyle/>
          <a:p>
            <a:r>
              <a:rPr lang="en-CA" b="1" dirty="0" smtClean="0"/>
              <a:t>Reality …. Virtual Box on SAIT Laptop</a:t>
            </a:r>
            <a:endParaRPr lang="en-CA" b="1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280" y="1391478"/>
            <a:ext cx="7219440" cy="5122566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32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6190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8650" y="172278"/>
            <a:ext cx="7886700" cy="742123"/>
          </a:xfrm>
        </p:spPr>
        <p:txBody>
          <a:bodyPr>
            <a:normAutofit/>
          </a:bodyPr>
          <a:lstStyle/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33</a:t>
            </a:fld>
            <a:endParaRPr lang="en-CA"/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914401"/>
            <a:ext cx="5943600" cy="358013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907" y="4592066"/>
            <a:ext cx="7508185" cy="1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974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38540"/>
            <a:ext cx="7886700" cy="543338"/>
          </a:xfrm>
        </p:spPr>
        <p:txBody>
          <a:bodyPr>
            <a:normAutofit fontScale="90000"/>
          </a:bodyPr>
          <a:lstStyle/>
          <a:p>
            <a:r>
              <a:rPr lang="en-CA" b="1" dirty="0" smtClean="0"/>
              <a:t>Hashes by section … and scan</a:t>
            </a:r>
            <a:endParaRPr lang="en-CA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34</a:t>
            </a:fld>
            <a:endParaRPr lang="en-CA"/>
          </a:p>
        </p:txBody>
      </p:sp>
      <p:pic>
        <p:nvPicPr>
          <p:cNvPr id="6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30" y="781878"/>
            <a:ext cx="7333504" cy="3267337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5120" y="4217036"/>
            <a:ext cx="5749925" cy="213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2232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8783"/>
            <a:ext cx="7886700" cy="715617"/>
          </a:xfrm>
        </p:spPr>
        <p:txBody>
          <a:bodyPr/>
          <a:lstStyle/>
          <a:p>
            <a:r>
              <a:rPr lang="en-CA" dirty="0" smtClean="0"/>
              <a:t>Findings and Conclusions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6435"/>
            <a:ext cx="7886700" cy="5050528"/>
          </a:xfrm>
        </p:spPr>
        <p:txBody>
          <a:bodyPr>
            <a:normAutofit/>
          </a:bodyPr>
          <a:lstStyle/>
          <a:p>
            <a:r>
              <a:rPr lang="en-CA" sz="3600" dirty="0" smtClean="0"/>
              <a:t>Two viruses analyzed</a:t>
            </a:r>
          </a:p>
          <a:p>
            <a:r>
              <a:rPr lang="en-CA" sz="3600" dirty="0" smtClean="0"/>
              <a:t>Procedure developed by Cisco (for SAIT) labs</a:t>
            </a:r>
          </a:p>
          <a:p>
            <a:r>
              <a:rPr lang="en-CA" sz="3600" dirty="0" smtClean="0"/>
              <a:t>Static and dynamic analysis</a:t>
            </a:r>
          </a:p>
          <a:p>
            <a:r>
              <a:rPr lang="en-CA" sz="3600" dirty="0" smtClean="0"/>
              <a:t>Practice required for proficiency</a:t>
            </a:r>
          </a:p>
          <a:p>
            <a:r>
              <a:rPr lang="en-CA" sz="3600" dirty="0" smtClean="0"/>
              <a:t>Malware analysis extremely detailed</a:t>
            </a:r>
          </a:p>
          <a:p>
            <a:r>
              <a:rPr lang="en-CA" sz="3600" dirty="0" smtClean="0"/>
              <a:t>Detection engine built</a:t>
            </a:r>
            <a:endParaRPr lang="en-CA" sz="3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35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75334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172279"/>
            <a:ext cx="7886700" cy="1338470"/>
          </a:xfrm>
        </p:spPr>
        <p:txBody>
          <a:bodyPr/>
          <a:lstStyle/>
          <a:p>
            <a:r>
              <a:rPr lang="en-CA" b="1" dirty="0" smtClean="0">
                <a:solidFill>
                  <a:schemeClr val="accent6">
                    <a:lumMod val="75000"/>
                  </a:schemeClr>
                </a:solidFill>
              </a:rPr>
              <a:t>Lessons learned</a:t>
            </a:r>
            <a:endParaRPr lang="en-CA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789043"/>
            <a:ext cx="7886700" cy="4387920"/>
          </a:xfrm>
        </p:spPr>
        <p:txBody>
          <a:bodyPr>
            <a:noAutofit/>
          </a:bodyPr>
          <a:lstStyle/>
          <a:p>
            <a:r>
              <a:rPr lang="en-CA" sz="4400" dirty="0" smtClean="0"/>
              <a:t>More work required for real lab</a:t>
            </a:r>
            <a:endParaRPr lang="en-CA" sz="3200" dirty="0"/>
          </a:p>
          <a:p>
            <a:pPr lvl="2"/>
            <a:r>
              <a:rPr lang="en-CA" sz="3600" dirty="0" smtClean="0"/>
              <a:t>Anti – </a:t>
            </a:r>
            <a:r>
              <a:rPr lang="en-CA" sz="3600" dirty="0" err="1" smtClean="0"/>
              <a:t>vm</a:t>
            </a:r>
            <a:r>
              <a:rPr lang="en-CA" sz="3600" dirty="0" smtClean="0"/>
              <a:t> – countermeasures</a:t>
            </a:r>
          </a:p>
          <a:p>
            <a:pPr lvl="2"/>
            <a:r>
              <a:rPr lang="en-CA" sz="3600" dirty="0" smtClean="0"/>
              <a:t>More network setup</a:t>
            </a:r>
          </a:p>
          <a:p>
            <a:pPr lvl="2"/>
            <a:r>
              <a:rPr lang="en-CA" sz="3600" dirty="0" smtClean="0"/>
              <a:t>Firewall finalized</a:t>
            </a:r>
          </a:p>
          <a:p>
            <a:r>
              <a:rPr lang="en-CA" sz="4400" dirty="0" smtClean="0"/>
              <a:t>More practice at disassembly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36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19959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28650" y="172279"/>
            <a:ext cx="7886700" cy="1338470"/>
          </a:xfrm>
        </p:spPr>
        <p:txBody>
          <a:bodyPr/>
          <a:lstStyle/>
          <a:p>
            <a:r>
              <a:rPr lang="en-CA" b="1" dirty="0" smtClean="0">
                <a:solidFill>
                  <a:schemeClr val="accent6">
                    <a:lumMod val="75000"/>
                  </a:schemeClr>
                </a:solidFill>
              </a:rPr>
              <a:t>Lessons learned</a:t>
            </a:r>
            <a:endParaRPr lang="en-CA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510749"/>
            <a:ext cx="7886700" cy="4666214"/>
          </a:xfrm>
        </p:spPr>
        <p:txBody>
          <a:bodyPr>
            <a:noAutofit/>
          </a:bodyPr>
          <a:lstStyle/>
          <a:p>
            <a:r>
              <a:rPr lang="en-CA" sz="4800" dirty="0" smtClean="0"/>
              <a:t>Plans were probably ambitious</a:t>
            </a:r>
          </a:p>
          <a:p>
            <a:r>
              <a:rPr lang="en-CA" sz="4800" dirty="0" smtClean="0"/>
              <a:t>Two viruses analyzed - simple</a:t>
            </a:r>
          </a:p>
          <a:p>
            <a:r>
              <a:rPr lang="en-CA" sz="4800" dirty="0" smtClean="0"/>
              <a:t>ESXi server was close to a real lab</a:t>
            </a:r>
            <a:endParaRPr lang="en-CA" sz="48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37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44636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 smtClean="0">
                <a:solidFill>
                  <a:srgbClr val="FF0000"/>
                </a:solidFill>
              </a:rPr>
              <a:t>Coordinates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 smtClean="0"/>
          </a:p>
          <a:p>
            <a:pPr marL="0" indent="0">
              <a:buNone/>
            </a:pPr>
            <a:r>
              <a:rPr lang="en-CA" dirty="0" smtClean="0"/>
              <a:t>Ahmed </a:t>
            </a:r>
            <a:r>
              <a:rPr lang="en-CA" dirty="0"/>
              <a:t>Almass Malware </a:t>
            </a:r>
            <a:r>
              <a:rPr lang="en-CA" dirty="0" smtClean="0"/>
              <a:t>Analyst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Email address: ahmed.almass@edu.sait.ca</a:t>
            </a:r>
          </a:p>
          <a:p>
            <a:pPr marL="0" indent="0">
              <a:buNone/>
            </a:pPr>
            <a:r>
              <a:rPr lang="en-CA" dirty="0"/>
              <a:t>Phone number (403) 667 1234</a:t>
            </a:r>
          </a:p>
          <a:p>
            <a:pPr marL="0" indent="0">
              <a:buNone/>
            </a:pPr>
            <a:r>
              <a:rPr lang="en-CA" dirty="0"/>
              <a:t> </a:t>
            </a:r>
          </a:p>
          <a:p>
            <a:pPr marL="0" indent="0">
              <a:buNone/>
            </a:pPr>
            <a:r>
              <a:rPr lang="en-CA" dirty="0"/>
              <a:t>Mike Carlson </a:t>
            </a:r>
            <a:r>
              <a:rPr lang="en-CA" dirty="0" smtClean="0"/>
              <a:t>Malware Analyst</a:t>
            </a:r>
            <a:endParaRPr lang="en-CA" dirty="0"/>
          </a:p>
          <a:p>
            <a:pPr marL="0" indent="0">
              <a:buNone/>
            </a:pPr>
            <a:r>
              <a:rPr lang="en-CA" dirty="0"/>
              <a:t>Email address: mike.carlson@edu.sait.ca</a:t>
            </a:r>
          </a:p>
          <a:p>
            <a:pPr marL="0" indent="0">
              <a:buNone/>
            </a:pPr>
            <a:r>
              <a:rPr lang="en-CA" dirty="0"/>
              <a:t>Phone number (403) 399 </a:t>
            </a:r>
            <a:r>
              <a:rPr lang="en-CA" dirty="0" smtClean="0"/>
              <a:t>7151</a:t>
            </a:r>
            <a:r>
              <a:rPr lang="en-CA" dirty="0"/>
              <a:t> </a:t>
            </a:r>
          </a:p>
          <a:p>
            <a:endParaRPr lang="en-CA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38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66100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Appendices</a:t>
            </a:r>
            <a:endParaRPr lang="en-CA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39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7081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25288"/>
            <a:ext cx="7886700" cy="1139686"/>
          </a:xfrm>
        </p:spPr>
        <p:txBody>
          <a:bodyPr/>
          <a:lstStyle/>
          <a:p>
            <a:r>
              <a:rPr lang="en-CA" dirty="0" smtClean="0"/>
              <a:t>Objective: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64974"/>
            <a:ext cx="7886700" cy="4811989"/>
          </a:xfrm>
        </p:spPr>
        <p:txBody>
          <a:bodyPr>
            <a:normAutofit/>
          </a:bodyPr>
          <a:lstStyle/>
          <a:p>
            <a:r>
              <a:rPr lang="en-CA" dirty="0" smtClean="0"/>
              <a:t>Develop a malware lab for internal use</a:t>
            </a:r>
          </a:p>
          <a:p>
            <a:r>
              <a:rPr lang="en-CA" dirty="0" smtClean="0"/>
              <a:t>The </a:t>
            </a:r>
            <a:r>
              <a:rPr lang="en-CA" dirty="0"/>
              <a:t>minimum physical requirements outlined, in our meeting, for the lab were</a:t>
            </a:r>
            <a:r>
              <a:rPr lang="en-CA" dirty="0" smtClean="0"/>
              <a:t>:</a:t>
            </a:r>
          </a:p>
          <a:p>
            <a:endParaRPr lang="en-CA" dirty="0"/>
          </a:p>
          <a:p>
            <a:pPr lvl="1"/>
            <a:r>
              <a:rPr lang="en-CA" dirty="0"/>
              <a:t>A Virtual network</a:t>
            </a:r>
          </a:p>
          <a:p>
            <a:pPr lvl="1"/>
            <a:r>
              <a:rPr lang="en-CA" dirty="0"/>
              <a:t>Virtual Machine # 1 for launching malware attacks</a:t>
            </a:r>
          </a:p>
          <a:p>
            <a:pPr lvl="1"/>
            <a:r>
              <a:rPr lang="en-CA" dirty="0"/>
              <a:t>Virtual Machine # 2 for launching malware attacks</a:t>
            </a:r>
          </a:p>
          <a:p>
            <a:pPr lvl="1"/>
            <a:r>
              <a:rPr lang="en-CA" dirty="0"/>
              <a:t>Virtual Machine for static analysis</a:t>
            </a:r>
          </a:p>
          <a:p>
            <a:pPr lvl="1"/>
            <a:r>
              <a:rPr lang="en-CA" dirty="0"/>
              <a:t>Virtual Sniffer machine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75903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28650" y="1131095"/>
            <a:ext cx="7886700" cy="578211"/>
          </a:xfrm>
        </p:spPr>
        <p:txBody>
          <a:bodyPr>
            <a:normAutofit fontScale="90000"/>
          </a:bodyPr>
          <a:lstStyle/>
          <a:p>
            <a:r>
              <a:rPr lang="en-CA" b="1" dirty="0" smtClean="0">
                <a:solidFill>
                  <a:srgbClr val="002060"/>
                </a:solidFill>
              </a:rPr>
              <a:t>Schedule</a:t>
            </a:r>
            <a:endParaRPr lang="en-CA" b="1" dirty="0">
              <a:solidFill>
                <a:srgbClr val="00206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259527"/>
              </p:ext>
            </p:extLst>
          </p:nvPr>
        </p:nvGraphicFramePr>
        <p:xfrm>
          <a:off x="503959" y="2060654"/>
          <a:ext cx="8136082" cy="39095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5844">
                  <a:extLst>
                    <a:ext uri="{9D8B030D-6E8A-4147-A177-3AD203B41FA5}">
                      <a16:colId xmlns:a16="http://schemas.microsoft.com/office/drawing/2014/main" val="2505432057"/>
                    </a:ext>
                  </a:extLst>
                </a:gridCol>
                <a:gridCol w="4627520">
                  <a:extLst>
                    <a:ext uri="{9D8B030D-6E8A-4147-A177-3AD203B41FA5}">
                      <a16:colId xmlns:a16="http://schemas.microsoft.com/office/drawing/2014/main" val="2329946742"/>
                    </a:ext>
                  </a:extLst>
                </a:gridCol>
                <a:gridCol w="1422718">
                  <a:extLst>
                    <a:ext uri="{9D8B030D-6E8A-4147-A177-3AD203B41FA5}">
                      <a16:colId xmlns:a16="http://schemas.microsoft.com/office/drawing/2014/main" val="252579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>
                          <a:solidFill>
                            <a:srgbClr val="002060"/>
                          </a:solidFill>
                          <a:effectLst/>
                        </a:rPr>
                        <a:t>School Fall Term Week:</a:t>
                      </a:r>
                      <a:endParaRPr lang="en-CA" sz="1800" b="1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dirty="0">
                          <a:solidFill>
                            <a:srgbClr val="002060"/>
                          </a:solidFill>
                          <a:effectLst/>
                        </a:rPr>
                        <a:t>Objective:</a:t>
                      </a:r>
                      <a:endParaRPr lang="en-CA" sz="1800" b="1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b="1" smtClean="0">
                          <a:solidFill>
                            <a:srgbClr val="002060"/>
                          </a:solidFill>
                          <a:effectLst/>
                        </a:rPr>
                        <a:t>Submission </a:t>
                      </a:r>
                      <a:r>
                        <a:rPr lang="en-CA" sz="1200" b="1" dirty="0">
                          <a:solidFill>
                            <a:srgbClr val="002060"/>
                          </a:solidFill>
                          <a:effectLst/>
                        </a:rPr>
                        <a:t>Date:</a:t>
                      </a:r>
                      <a:endParaRPr lang="en-CA" sz="1800" b="1" dirty="0">
                        <a:solidFill>
                          <a:srgbClr val="00206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4291535332"/>
                  </a:ext>
                </a:extLst>
              </a:tr>
              <a:tr h="32065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Week 8, Oct 22-28</a:t>
                      </a:r>
                      <a:endParaRPr lang="en-CA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Report 1: Project proposal (3%)</a:t>
                      </a:r>
                      <a:endParaRPr lang="en-CA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Oct 29 </a:t>
                      </a:r>
                      <a:endParaRPr lang="en-CA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004639995"/>
                  </a:ext>
                </a:extLst>
              </a:tr>
              <a:tr h="30734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Week 9, Oct 29-Nov 4</a:t>
                      </a:r>
                      <a:endParaRPr lang="en-CA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Report 2: Network configuration and diagrams (2%)</a:t>
                      </a:r>
                      <a:endParaRPr lang="en-CA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Nov 5 </a:t>
                      </a:r>
                      <a:endParaRPr lang="en-CA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803526971"/>
                  </a:ext>
                </a:extLst>
              </a:tr>
              <a:tr h="33940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Week 10, Nov 5-Nov 11</a:t>
                      </a:r>
                      <a:endParaRPr lang="en-CA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Report 3: Machine configuration and diagrams (1%)</a:t>
                      </a:r>
                      <a:endParaRPr lang="en-CA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Nov 12 </a:t>
                      </a:r>
                      <a:endParaRPr lang="en-CA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044155160"/>
                  </a:ext>
                </a:extLst>
              </a:tr>
              <a:tr h="44177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Week 11, Nov 12-Nov 18</a:t>
                      </a:r>
                      <a:endParaRPr lang="en-CA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Report 4: Tools for the virtual lab (1%)</a:t>
                      </a:r>
                      <a:endParaRPr lang="en-CA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Nov 19 </a:t>
                      </a:r>
                      <a:endParaRPr lang="en-CA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480570107"/>
                  </a:ext>
                </a:extLst>
              </a:tr>
              <a:tr h="52816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Week 12, Nov 19-Nov 25</a:t>
                      </a:r>
                      <a:endParaRPr lang="en-CA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Weekly report 5: Malware sample selection and justification (1%)</a:t>
                      </a:r>
                      <a:endParaRPr lang="en-CA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Nov 26 </a:t>
                      </a:r>
                      <a:endParaRPr lang="en-CA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1199095508"/>
                  </a:ext>
                </a:extLst>
              </a:tr>
              <a:tr h="441368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Week 13, Nov 26-Dec 2</a:t>
                      </a:r>
                      <a:endParaRPr lang="en-CA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Weekly report 6: Basic analysis guidelines (1%)</a:t>
                      </a:r>
                      <a:endParaRPr lang="en-CA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Dec 3 </a:t>
                      </a:r>
                      <a:endParaRPr lang="en-CA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3309499165"/>
                  </a:ext>
                </a:extLst>
              </a:tr>
              <a:tr h="55574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Week 14, Dec 3-Dec 9</a:t>
                      </a:r>
                      <a:endParaRPr lang="en-CA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Weekly report 7: Advanced analysis guidelines (1%)</a:t>
                      </a:r>
                      <a:endParaRPr lang="en-CA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Dec 9 </a:t>
                      </a:r>
                      <a:endParaRPr lang="en-CA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685801756"/>
                  </a:ext>
                </a:extLst>
              </a:tr>
              <a:tr h="79224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Week 15, Dec 10-14</a:t>
                      </a:r>
                      <a:endParaRPr lang="en-CA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Delivery of final project report (15%),</a:t>
                      </a:r>
                      <a:endParaRPr lang="en-CA" sz="1800">
                        <a:effectLst/>
                      </a:endParaRPr>
                    </a:p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>
                          <a:effectLst/>
                        </a:rPr>
                        <a:t>Project presentation + demo (10%) and Project assessment (20%)</a:t>
                      </a:r>
                      <a:endParaRPr lang="en-CA" sz="180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CA" sz="1200" dirty="0">
                          <a:effectLst/>
                        </a:rPr>
                        <a:t>Dec 1 </a:t>
                      </a:r>
                      <a:endParaRPr lang="en-CA" sz="1800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51435" marR="51435" marT="0" marB="0"/>
                </a:tc>
                <a:extLst>
                  <a:ext uri="{0D108BD9-81ED-4DB2-BD59-A6C34878D82A}">
                    <a16:rowId xmlns:a16="http://schemas.microsoft.com/office/drawing/2014/main" val="2849302969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40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939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054678"/>
            <a:ext cx="7886700" cy="716973"/>
          </a:xfrm>
        </p:spPr>
        <p:txBody>
          <a:bodyPr/>
          <a:lstStyle/>
          <a:p>
            <a:r>
              <a:rPr lang="en-CA" b="1" dirty="0" smtClean="0">
                <a:solidFill>
                  <a:srgbClr val="002060"/>
                </a:solidFill>
              </a:rPr>
              <a:t>Preliminary Gantt</a:t>
            </a:r>
            <a:endParaRPr lang="en-CA" b="1" dirty="0">
              <a:solidFill>
                <a:srgbClr val="002060"/>
              </a:solidFill>
            </a:endParaRPr>
          </a:p>
        </p:txBody>
      </p:sp>
      <p:pic>
        <p:nvPicPr>
          <p:cNvPr id="3" name="Picture 2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3" b="2657"/>
          <a:stretch/>
        </p:blipFill>
        <p:spPr bwMode="auto">
          <a:xfrm>
            <a:off x="316922" y="2270414"/>
            <a:ext cx="8572500" cy="3002973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2134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31095"/>
            <a:ext cx="7886700" cy="661338"/>
          </a:xfrm>
        </p:spPr>
        <p:txBody>
          <a:bodyPr>
            <a:normAutofit fontScale="90000"/>
          </a:bodyPr>
          <a:lstStyle/>
          <a:p>
            <a:r>
              <a:rPr lang="en-CA" b="1" dirty="0" smtClean="0">
                <a:solidFill>
                  <a:srgbClr val="FF0000"/>
                </a:solidFill>
              </a:rPr>
              <a:t>Agile Development</a:t>
            </a:r>
            <a:endParaRPr lang="en-CA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7514"/>
            <a:ext cx="7886700" cy="3823855"/>
          </a:xfrm>
        </p:spPr>
        <p:txBody>
          <a:bodyPr>
            <a:normAutofit/>
          </a:bodyPr>
          <a:lstStyle/>
          <a:p>
            <a:r>
              <a:rPr lang="en-CA" sz="2700" dirty="0"/>
              <a:t>Agile </a:t>
            </a:r>
            <a:r>
              <a:rPr lang="en-CA" sz="2700" dirty="0"/>
              <a:t>development </a:t>
            </a:r>
            <a:r>
              <a:rPr lang="en-CA" sz="2700" dirty="0"/>
              <a:t>program dominates </a:t>
            </a:r>
            <a:r>
              <a:rPr lang="en-CA" sz="2700" dirty="0"/>
              <a:t>software development</a:t>
            </a:r>
            <a:r>
              <a:rPr lang="en-CA" sz="2700" dirty="0"/>
              <a:t>.</a:t>
            </a:r>
            <a:endParaRPr lang="en-CA" sz="2700" dirty="0"/>
          </a:p>
          <a:p>
            <a:r>
              <a:rPr lang="en-CA" sz="2700" dirty="0"/>
              <a:t>Short </a:t>
            </a:r>
            <a:r>
              <a:rPr lang="en-CA" sz="2700" dirty="0"/>
              <a:t>term goals, of limited scope, </a:t>
            </a:r>
            <a:r>
              <a:rPr lang="en-CA" sz="2700" dirty="0"/>
              <a:t>series </a:t>
            </a:r>
            <a:r>
              <a:rPr lang="en-CA" sz="2700" dirty="0"/>
              <a:t>of “sprints</a:t>
            </a:r>
            <a:r>
              <a:rPr lang="en-CA" sz="2700" dirty="0"/>
              <a:t>”.</a:t>
            </a:r>
          </a:p>
          <a:p>
            <a:r>
              <a:rPr lang="en-CA" sz="2700" dirty="0"/>
              <a:t>Goal an </a:t>
            </a:r>
            <a:r>
              <a:rPr lang="en-CA" sz="2700" dirty="0"/>
              <a:t>operational product </a:t>
            </a:r>
            <a:r>
              <a:rPr lang="en-CA" sz="2700" dirty="0"/>
              <a:t>limited </a:t>
            </a:r>
            <a:r>
              <a:rPr lang="en-CA" sz="2700" dirty="0"/>
              <a:t>in scope</a:t>
            </a:r>
            <a:r>
              <a:rPr lang="en-CA" sz="2700" dirty="0"/>
              <a:t>.</a:t>
            </a:r>
          </a:p>
          <a:p>
            <a:r>
              <a:rPr lang="en-CA" sz="2700" dirty="0"/>
              <a:t>When sprint completed</a:t>
            </a:r>
            <a:r>
              <a:rPr lang="en-CA" sz="2700" dirty="0"/>
              <a:t>, </a:t>
            </a:r>
            <a:r>
              <a:rPr lang="en-CA" sz="2700" dirty="0"/>
              <a:t>progress </a:t>
            </a:r>
            <a:r>
              <a:rPr lang="en-CA" sz="2700" dirty="0"/>
              <a:t>is </a:t>
            </a:r>
            <a:r>
              <a:rPr lang="en-CA" sz="2700" dirty="0"/>
              <a:t>reviewed</a:t>
            </a:r>
          </a:p>
          <a:p>
            <a:r>
              <a:rPr lang="en-CA" sz="2700" dirty="0"/>
              <a:t>Next sprint objectives set, adjustments </a:t>
            </a:r>
            <a:r>
              <a:rPr lang="en-CA" sz="2700" dirty="0"/>
              <a:t>made based on </a:t>
            </a:r>
            <a:r>
              <a:rPr lang="en-CA" sz="2700" dirty="0"/>
              <a:t> </a:t>
            </a:r>
            <a:r>
              <a:rPr lang="en-CA" sz="2700" dirty="0"/>
              <a:t>cumulative </a:t>
            </a:r>
            <a:r>
              <a:rPr lang="en-CA" sz="2700" dirty="0"/>
              <a:t>project experience.</a:t>
            </a:r>
          </a:p>
          <a:p>
            <a:r>
              <a:rPr lang="en-CA" sz="2700" dirty="0"/>
              <a:t>Lowers costs, better deadline control</a:t>
            </a:r>
            <a:endParaRPr lang="en-CA" sz="2700" dirty="0"/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5193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60091"/>
          </a:xfrm>
        </p:spPr>
        <p:txBody>
          <a:bodyPr/>
          <a:lstStyle/>
          <a:p>
            <a:r>
              <a:rPr lang="en-CA" b="1" dirty="0" smtClean="0">
                <a:solidFill>
                  <a:srgbClr val="0070C0"/>
                </a:solidFill>
              </a:rPr>
              <a:t>Research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3513"/>
            <a:ext cx="7886700" cy="4573450"/>
          </a:xfrm>
        </p:spPr>
        <p:txBody>
          <a:bodyPr/>
          <a:lstStyle/>
          <a:p>
            <a:r>
              <a:rPr lang="en-CA" sz="3200" dirty="0" smtClean="0"/>
              <a:t>Based on internet materials provided</a:t>
            </a:r>
          </a:p>
          <a:p>
            <a:r>
              <a:rPr lang="en-CA" sz="3200" dirty="0" smtClean="0"/>
              <a:t>Lot of advice</a:t>
            </a:r>
          </a:p>
          <a:p>
            <a:r>
              <a:rPr lang="en-CA" sz="3200" dirty="0" smtClean="0"/>
              <a:t>Varies by needs</a:t>
            </a:r>
          </a:p>
          <a:p>
            <a:r>
              <a:rPr lang="en-CA" sz="3200" dirty="0" smtClean="0"/>
              <a:t>Based on Virtual machines</a:t>
            </a:r>
          </a:p>
          <a:p>
            <a:r>
              <a:rPr lang="en-CA" sz="3200" dirty="0" smtClean="0"/>
              <a:t>Virtual networks</a:t>
            </a:r>
          </a:p>
          <a:p>
            <a:r>
              <a:rPr lang="en-CA" sz="3200" dirty="0" smtClean="0"/>
              <a:t>Defined by scope of project</a:t>
            </a:r>
          </a:p>
          <a:p>
            <a:r>
              <a:rPr lang="en-CA" sz="3200" dirty="0" smtClean="0"/>
              <a:t>Detection of sandbox a major issue</a:t>
            </a:r>
          </a:p>
          <a:p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007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92765"/>
            <a:ext cx="7886700" cy="795132"/>
          </a:xfrm>
        </p:spPr>
        <p:txBody>
          <a:bodyPr>
            <a:normAutofit/>
          </a:bodyPr>
          <a:lstStyle/>
          <a:p>
            <a:r>
              <a:rPr lang="en-CA" b="1" dirty="0" smtClean="0">
                <a:solidFill>
                  <a:srgbClr val="0070C0"/>
                </a:solidFill>
              </a:rPr>
              <a:t>Comprehensive Example</a:t>
            </a:r>
            <a:endParaRPr lang="en-CA" b="1" dirty="0">
              <a:solidFill>
                <a:srgbClr val="0070C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8</a:t>
            </a:fld>
            <a:endParaRPr lang="en-CA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86" y="887897"/>
            <a:ext cx="4535658" cy="3337892"/>
          </a:xfrm>
          <a:prstGeom prst="rect">
            <a:avLst/>
          </a:prstGeom>
        </p:spPr>
      </p:pic>
      <p:pic>
        <p:nvPicPr>
          <p:cNvPr id="7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03428" y="3438471"/>
            <a:ext cx="2797831" cy="3013049"/>
          </a:xfrm>
          <a:prstGeom prst="rect">
            <a:avLst/>
          </a:prstGeom>
        </p:spPr>
      </p:pic>
      <p:pic>
        <p:nvPicPr>
          <p:cNvPr id="8" name="Content Placeholder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3428" y="1011446"/>
            <a:ext cx="2821371" cy="25221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74643" y="4760330"/>
            <a:ext cx="2340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dirty="0" smtClean="0"/>
              <a:t>Adrian </a:t>
            </a:r>
            <a:r>
              <a:rPr lang="en-CA" dirty="0" err="1" smtClean="0"/>
              <a:t>Sanabria</a:t>
            </a:r>
            <a:r>
              <a:rPr lang="en-CA" dirty="0" smtClean="0"/>
              <a:t> - SANS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80467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29842" y="113645"/>
            <a:ext cx="7886700" cy="916920"/>
          </a:xfrm>
        </p:spPr>
        <p:txBody>
          <a:bodyPr/>
          <a:lstStyle/>
          <a:p>
            <a:r>
              <a:rPr lang="en-CA" b="1" dirty="0" smtClean="0">
                <a:solidFill>
                  <a:srgbClr val="002060"/>
                </a:solidFill>
              </a:rPr>
              <a:t>Fundamental conflicts</a:t>
            </a:r>
            <a:endParaRPr lang="en-CA" b="1" dirty="0">
              <a:solidFill>
                <a:srgbClr val="00206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703660" y="1030564"/>
            <a:ext cx="3868340" cy="650600"/>
          </a:xfrm>
        </p:spPr>
        <p:txBody>
          <a:bodyPr/>
          <a:lstStyle/>
          <a:p>
            <a:r>
              <a:rPr lang="en-CA" dirty="0" smtClean="0">
                <a:solidFill>
                  <a:srgbClr val="00B050"/>
                </a:solidFill>
              </a:rPr>
              <a:t>Do</a:t>
            </a:r>
            <a:endParaRPr lang="en-CA" dirty="0">
              <a:solidFill>
                <a:srgbClr val="00B05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629842" y="1681164"/>
            <a:ext cx="3868340" cy="3791984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Use virtual server</a:t>
            </a:r>
          </a:p>
          <a:p>
            <a:endParaRPr lang="en-CA" dirty="0" smtClean="0"/>
          </a:p>
          <a:p>
            <a:r>
              <a:rPr lang="en-CA" dirty="0" smtClean="0"/>
              <a:t>Use lab in basement</a:t>
            </a:r>
          </a:p>
          <a:p>
            <a:endParaRPr lang="en-CA" dirty="0"/>
          </a:p>
          <a:p>
            <a:r>
              <a:rPr lang="en-CA" dirty="0" smtClean="0"/>
              <a:t>Private server</a:t>
            </a:r>
            <a:endParaRPr lang="en-CA" dirty="0"/>
          </a:p>
          <a:p>
            <a:endParaRPr lang="en-CA" dirty="0" smtClean="0"/>
          </a:p>
          <a:p>
            <a:r>
              <a:rPr lang="en-CA" dirty="0" smtClean="0"/>
              <a:t>2 collaborators</a:t>
            </a:r>
          </a:p>
          <a:p>
            <a:endParaRPr lang="en-CA" dirty="0"/>
          </a:p>
          <a:p>
            <a:r>
              <a:rPr lang="en-CA" dirty="0" smtClean="0"/>
              <a:t>Demo lab</a:t>
            </a:r>
            <a:endParaRPr lang="en-CA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xfrm>
            <a:off x="4498182" y="1030566"/>
            <a:ext cx="3887391" cy="650598"/>
          </a:xfrm>
        </p:spPr>
        <p:txBody>
          <a:bodyPr/>
          <a:lstStyle/>
          <a:p>
            <a:r>
              <a:rPr lang="en-CA" dirty="0" smtClean="0">
                <a:solidFill>
                  <a:srgbClr val="FF0000"/>
                </a:solidFill>
              </a:rPr>
              <a:t>Do not</a:t>
            </a:r>
            <a:endParaRPr lang="en-CA" dirty="0">
              <a:solidFill>
                <a:srgbClr val="FF0000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>
          <a:xfrm>
            <a:off x="4498181" y="1681164"/>
            <a:ext cx="3887391" cy="3791984"/>
          </a:xfrm>
        </p:spPr>
        <p:txBody>
          <a:bodyPr>
            <a:normAutofit fontScale="92500" lnSpcReduction="20000"/>
          </a:bodyPr>
          <a:lstStyle/>
          <a:p>
            <a:r>
              <a:rPr lang="en-CA" dirty="0" smtClean="0"/>
              <a:t>Use school machine</a:t>
            </a:r>
          </a:p>
          <a:p>
            <a:endParaRPr lang="en-CA" dirty="0" smtClean="0"/>
          </a:p>
          <a:p>
            <a:r>
              <a:rPr lang="en-CA" dirty="0" smtClean="0"/>
              <a:t>Use MD0023</a:t>
            </a:r>
          </a:p>
          <a:p>
            <a:endParaRPr lang="en-CA" dirty="0"/>
          </a:p>
          <a:p>
            <a:r>
              <a:rPr lang="en-CA" dirty="0" smtClean="0"/>
              <a:t>Slow internet</a:t>
            </a:r>
          </a:p>
          <a:p>
            <a:endParaRPr lang="en-CA" dirty="0"/>
          </a:p>
          <a:p>
            <a:r>
              <a:rPr lang="en-CA" dirty="0" smtClean="0"/>
              <a:t>1 lab</a:t>
            </a:r>
          </a:p>
          <a:p>
            <a:endParaRPr lang="en-CA" dirty="0"/>
          </a:p>
          <a:p>
            <a:r>
              <a:rPr lang="en-CA" dirty="0" smtClean="0"/>
              <a:t>Remote location slow</a:t>
            </a:r>
            <a:endParaRPr lang="en-CA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CA" smtClean="0"/>
              <a:t>Malware Analysis - Major Project</a:t>
            </a:r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BE741D-3087-4E3A-A942-BD272C51D631}" type="slidenum">
              <a:rPr lang="en-CA" smtClean="0"/>
              <a:t>9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1080595" y="5710020"/>
            <a:ext cx="6982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b="1" dirty="0" smtClean="0">
                <a:solidFill>
                  <a:schemeClr val="accent2"/>
                </a:solidFill>
              </a:rPr>
              <a:t>Some compromises were necessary</a:t>
            </a:r>
            <a:endParaRPr lang="en-CA" sz="36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2127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</TotalTime>
  <Words>1162</Words>
  <Application>Microsoft Office PowerPoint</Application>
  <PresentationFormat>On-screen Show (4:3)</PresentationFormat>
  <Paragraphs>321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Times New Roman</vt:lpstr>
      <vt:lpstr>Office Theme</vt:lpstr>
      <vt:lpstr>Malware Lab Development Project</vt:lpstr>
      <vt:lpstr>About Mercenary Accounting Corp Ltd.</vt:lpstr>
      <vt:lpstr>Outline</vt:lpstr>
      <vt:lpstr>Objective:</vt:lpstr>
      <vt:lpstr>Preliminary Gantt</vt:lpstr>
      <vt:lpstr>Agile Development</vt:lpstr>
      <vt:lpstr>Research</vt:lpstr>
      <vt:lpstr>Comprehensive Example</vt:lpstr>
      <vt:lpstr>Fundamental conflicts</vt:lpstr>
      <vt:lpstr>Server setup – used from ERA</vt:lpstr>
      <vt:lpstr>Benefit of being student ….</vt:lpstr>
      <vt:lpstr>Set up ESXi server</vt:lpstr>
      <vt:lpstr>Installed ESX</vt:lpstr>
      <vt:lpstr>Data store – iso’s</vt:lpstr>
      <vt:lpstr>Tools installed</vt:lpstr>
      <vt:lpstr>Secret weapon ….</vt:lpstr>
      <vt:lpstr>Access from Ahmed’s …..</vt:lpstr>
      <vt:lpstr>General Procedure - Dyre</vt:lpstr>
      <vt:lpstr>DYRE</vt:lpstr>
      <vt:lpstr>Dyre – RegEdit &amp; Regshot</vt:lpstr>
      <vt:lpstr>Dyre – RegShot log</vt:lpstr>
      <vt:lpstr>Dyre - Capture-bate screen &amp; log</vt:lpstr>
      <vt:lpstr>Dyre – IDApro disassembly</vt:lpstr>
      <vt:lpstr>General procedure - WinDiagService</vt:lpstr>
      <vt:lpstr>WinDiagService - Procmon</vt:lpstr>
      <vt:lpstr>PowerPoint Presentation</vt:lpstr>
      <vt:lpstr>WinDiagService - Static</vt:lpstr>
      <vt:lpstr>IDApro General Flow</vt:lpstr>
      <vt:lpstr>Subroutines broken down</vt:lpstr>
      <vt:lpstr>Disassembly is very detailed</vt:lpstr>
      <vt:lpstr>Weekly report 3 Plan</vt:lpstr>
      <vt:lpstr>Reality …. Virtual Box on SAIT Laptop</vt:lpstr>
      <vt:lpstr>PowerPoint Presentation</vt:lpstr>
      <vt:lpstr>Hashes by section … and scan</vt:lpstr>
      <vt:lpstr>Findings and Conclusions</vt:lpstr>
      <vt:lpstr>Lessons learned</vt:lpstr>
      <vt:lpstr>Lessons learned</vt:lpstr>
      <vt:lpstr>Coordinates</vt:lpstr>
      <vt:lpstr>Appendices</vt:lpstr>
      <vt:lpstr>Schedule</vt:lpstr>
    </vt:vector>
  </TitlesOfParts>
  <Company>SAIT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Mike Carlson</dc:creator>
  <cp:lastModifiedBy>Mike Carlson</cp:lastModifiedBy>
  <cp:revision>36</cp:revision>
  <dcterms:created xsi:type="dcterms:W3CDTF">2018-10-30T19:44:56Z</dcterms:created>
  <dcterms:modified xsi:type="dcterms:W3CDTF">2018-12-11T01:06:47Z</dcterms:modified>
</cp:coreProperties>
</file>