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8"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14" autoAdjust="0"/>
    <p:restoredTop sz="94434" autoAdjust="0"/>
  </p:normalViewPr>
  <p:slideViewPr>
    <p:cSldViewPr snapToGrid="0" snapToObjects="1" showGuides="1">
      <p:cViewPr varScale="1">
        <p:scale>
          <a:sx n="49" d="100"/>
          <a:sy n="49" d="100"/>
        </p:scale>
        <p:origin x="792" y="5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tty Wong" userId="b5b9ca609fbca60a" providerId="LiveId" clId="{BED6763A-4DB5-4AA3-B6AB-D8F4B4B2F69B}"/>
    <pc:docChg chg="undo custSel delSld modSld">
      <pc:chgData name="Kitty Wong" userId="b5b9ca609fbca60a" providerId="LiveId" clId="{BED6763A-4DB5-4AA3-B6AB-D8F4B4B2F69B}" dt="2018-01-05T05:54:34.079" v="66" actId="20577"/>
      <pc:docMkLst>
        <pc:docMk/>
      </pc:docMkLst>
      <pc:sldChg chg="modSp">
        <pc:chgData name="Kitty Wong" userId="b5b9ca609fbca60a" providerId="LiveId" clId="{BED6763A-4DB5-4AA3-B6AB-D8F4B4B2F69B}" dt="2018-01-05T05:51:12.735" v="35" actId="20577"/>
        <pc:sldMkLst>
          <pc:docMk/>
          <pc:sldMk cId="712547841" sldId="258"/>
        </pc:sldMkLst>
        <pc:spChg chg="mod">
          <ac:chgData name="Kitty Wong" userId="b5b9ca609fbca60a" providerId="LiveId" clId="{BED6763A-4DB5-4AA3-B6AB-D8F4B4B2F69B}" dt="2018-01-05T05:50:48.967" v="19" actId="20577"/>
          <ac:spMkLst>
            <pc:docMk/>
            <pc:sldMk cId="712547841" sldId="258"/>
            <ac:spMk id="3" creationId="{00000000-0000-0000-0000-000000000000}"/>
          </ac:spMkLst>
        </pc:spChg>
        <pc:spChg chg="mod">
          <ac:chgData name="Kitty Wong" userId="b5b9ca609fbca60a" providerId="LiveId" clId="{BED6763A-4DB5-4AA3-B6AB-D8F4B4B2F69B}" dt="2018-01-05T05:51:12.735" v="35" actId="20577"/>
          <ac:spMkLst>
            <pc:docMk/>
            <pc:sldMk cId="712547841" sldId="258"/>
            <ac:spMk id="5" creationId="{00000000-0000-0000-0000-000000000000}"/>
          </ac:spMkLst>
        </pc:spChg>
      </pc:sldChg>
      <pc:sldChg chg="addSp delSp">
        <pc:chgData name="Kitty Wong" userId="b5b9ca609fbca60a" providerId="LiveId" clId="{BED6763A-4DB5-4AA3-B6AB-D8F4B4B2F69B}" dt="2018-01-05T05:52:26.490" v="45"/>
        <pc:sldMkLst>
          <pc:docMk/>
          <pc:sldMk cId="2303699916" sldId="266"/>
        </pc:sldMkLst>
        <pc:spChg chg="del">
          <ac:chgData name="Kitty Wong" userId="b5b9ca609fbca60a" providerId="LiveId" clId="{BED6763A-4DB5-4AA3-B6AB-D8F4B4B2F69B}" dt="2018-01-05T05:52:03.172" v="38"/>
          <ac:spMkLst>
            <pc:docMk/>
            <pc:sldMk cId="2303699916" sldId="266"/>
            <ac:spMk id="4" creationId="{00000000-0000-0000-0000-000000000000}"/>
          </ac:spMkLst>
        </pc:spChg>
        <pc:spChg chg="add del">
          <ac:chgData name="Kitty Wong" userId="b5b9ca609fbca60a" providerId="LiveId" clId="{BED6763A-4DB5-4AA3-B6AB-D8F4B4B2F69B}" dt="2018-01-05T05:51:59.395" v="37"/>
          <ac:spMkLst>
            <pc:docMk/>
            <pc:sldMk cId="2303699916" sldId="266"/>
            <ac:spMk id="5" creationId="{9C8BDBEA-F7E2-4F26-9DA1-F905C331B3C4}"/>
          </ac:spMkLst>
        </pc:spChg>
        <pc:spChg chg="add del">
          <ac:chgData name="Kitty Wong" userId="b5b9ca609fbca60a" providerId="LiveId" clId="{BED6763A-4DB5-4AA3-B6AB-D8F4B4B2F69B}" dt="2018-01-05T05:52:25.621" v="44" actId="478"/>
          <ac:spMkLst>
            <pc:docMk/>
            <pc:sldMk cId="2303699916" sldId="266"/>
            <ac:spMk id="6" creationId="{806398C8-4C88-4BCA-88A6-3E13EC5CB19D}"/>
          </ac:spMkLst>
        </pc:spChg>
        <pc:spChg chg="add">
          <ac:chgData name="Kitty Wong" userId="b5b9ca609fbca60a" providerId="LiveId" clId="{BED6763A-4DB5-4AA3-B6AB-D8F4B4B2F69B}" dt="2018-01-05T05:52:26.490" v="45"/>
          <ac:spMkLst>
            <pc:docMk/>
            <pc:sldMk cId="2303699916" sldId="266"/>
            <ac:spMk id="7" creationId="{D2531B7C-6123-4F7E-BF5A-79B293FB4A93}"/>
          </ac:spMkLst>
        </pc:spChg>
      </pc:sldChg>
      <pc:sldChg chg="addSp delSp modSp">
        <pc:chgData name="Kitty Wong" userId="b5b9ca609fbca60a" providerId="LiveId" clId="{BED6763A-4DB5-4AA3-B6AB-D8F4B4B2F69B}" dt="2018-01-05T05:52:32.802" v="48"/>
        <pc:sldMkLst>
          <pc:docMk/>
          <pc:sldMk cId="2511766214" sldId="267"/>
        </pc:sldMkLst>
        <pc:spChg chg="del">
          <ac:chgData name="Kitty Wong" userId="b5b9ca609fbca60a" providerId="LiveId" clId="{BED6763A-4DB5-4AA3-B6AB-D8F4B4B2F69B}" dt="2018-01-05T05:52:10.986" v="42"/>
          <ac:spMkLst>
            <pc:docMk/>
            <pc:sldMk cId="2511766214" sldId="267"/>
            <ac:spMk id="4" creationId="{00000000-0000-0000-0000-000000000000}"/>
          </ac:spMkLst>
        </pc:spChg>
        <pc:spChg chg="add del">
          <ac:chgData name="Kitty Wong" userId="b5b9ca609fbca60a" providerId="LiveId" clId="{BED6763A-4DB5-4AA3-B6AB-D8F4B4B2F69B}" dt="2018-01-05T05:52:08.561" v="41"/>
          <ac:spMkLst>
            <pc:docMk/>
            <pc:sldMk cId="2511766214" sldId="267"/>
            <ac:spMk id="5" creationId="{4FCF65F4-CD5A-40A4-A7FB-9E1D9AD6CD01}"/>
          </ac:spMkLst>
        </pc:spChg>
        <pc:spChg chg="add del mod">
          <ac:chgData name="Kitty Wong" userId="b5b9ca609fbca60a" providerId="LiveId" clId="{BED6763A-4DB5-4AA3-B6AB-D8F4B4B2F69B}" dt="2018-01-05T05:52:31.602" v="47" actId="478"/>
          <ac:spMkLst>
            <pc:docMk/>
            <pc:sldMk cId="2511766214" sldId="267"/>
            <ac:spMk id="6" creationId="{F5E2AA25-FB21-42EE-8D90-EAD29B72B538}"/>
          </ac:spMkLst>
        </pc:spChg>
        <pc:spChg chg="add">
          <ac:chgData name="Kitty Wong" userId="b5b9ca609fbca60a" providerId="LiveId" clId="{BED6763A-4DB5-4AA3-B6AB-D8F4B4B2F69B}" dt="2018-01-05T05:52:32.802" v="48"/>
          <ac:spMkLst>
            <pc:docMk/>
            <pc:sldMk cId="2511766214" sldId="267"/>
            <ac:spMk id="7" creationId="{B4AFFB5C-F0E7-4292-A927-0F29A343FE89}"/>
          </ac:spMkLst>
        </pc:spChg>
      </pc:sldChg>
      <pc:sldChg chg="addSp delSp">
        <pc:chgData name="Kitty Wong" userId="b5b9ca609fbca60a" providerId="LiveId" clId="{BED6763A-4DB5-4AA3-B6AB-D8F4B4B2F69B}" dt="2018-01-05T05:52:38.250" v="50"/>
        <pc:sldMkLst>
          <pc:docMk/>
          <pc:sldMk cId="3680054011" sldId="268"/>
        </pc:sldMkLst>
        <pc:spChg chg="del">
          <ac:chgData name="Kitty Wong" userId="b5b9ca609fbca60a" providerId="LiveId" clId="{BED6763A-4DB5-4AA3-B6AB-D8F4B4B2F69B}" dt="2018-01-05T05:52:37.259" v="49" actId="478"/>
          <ac:spMkLst>
            <pc:docMk/>
            <pc:sldMk cId="3680054011" sldId="268"/>
            <ac:spMk id="4" creationId="{00000000-0000-0000-0000-000000000000}"/>
          </ac:spMkLst>
        </pc:spChg>
        <pc:spChg chg="add">
          <ac:chgData name="Kitty Wong" userId="b5b9ca609fbca60a" providerId="LiveId" clId="{BED6763A-4DB5-4AA3-B6AB-D8F4B4B2F69B}" dt="2018-01-05T05:52:38.250" v="50"/>
          <ac:spMkLst>
            <pc:docMk/>
            <pc:sldMk cId="3680054011" sldId="268"/>
            <ac:spMk id="5" creationId="{C7D62A87-DE8B-42ED-9A90-5A7E0EDA499C}"/>
          </ac:spMkLst>
        </pc:spChg>
      </pc:sldChg>
      <pc:sldChg chg="addSp delSp">
        <pc:chgData name="Kitty Wong" userId="b5b9ca609fbca60a" providerId="LiveId" clId="{BED6763A-4DB5-4AA3-B6AB-D8F4B4B2F69B}" dt="2018-01-05T05:52:51.099" v="54"/>
        <pc:sldMkLst>
          <pc:docMk/>
          <pc:sldMk cId="2111526773" sldId="270"/>
        </pc:sldMkLst>
        <pc:spChg chg="del">
          <ac:chgData name="Kitty Wong" userId="b5b9ca609fbca60a" providerId="LiveId" clId="{BED6763A-4DB5-4AA3-B6AB-D8F4B4B2F69B}" dt="2018-01-05T05:52:50.286" v="53" actId="478"/>
          <ac:spMkLst>
            <pc:docMk/>
            <pc:sldMk cId="2111526773" sldId="270"/>
            <ac:spMk id="4" creationId="{00000000-0000-0000-0000-000000000000}"/>
          </ac:spMkLst>
        </pc:spChg>
        <pc:spChg chg="add">
          <ac:chgData name="Kitty Wong" userId="b5b9ca609fbca60a" providerId="LiveId" clId="{BED6763A-4DB5-4AA3-B6AB-D8F4B4B2F69B}" dt="2018-01-05T05:52:51.099" v="54"/>
          <ac:spMkLst>
            <pc:docMk/>
            <pc:sldMk cId="2111526773" sldId="270"/>
            <ac:spMk id="5" creationId="{236F5C09-8361-4669-9961-4730B3ABDD86}"/>
          </ac:spMkLst>
        </pc:spChg>
      </pc:sldChg>
      <pc:sldChg chg="addSp delSp">
        <pc:chgData name="Kitty Wong" userId="b5b9ca609fbca60a" providerId="LiveId" clId="{BED6763A-4DB5-4AA3-B6AB-D8F4B4B2F69B}" dt="2018-01-05T05:52:57.948" v="56"/>
        <pc:sldMkLst>
          <pc:docMk/>
          <pc:sldMk cId="525288653" sldId="271"/>
        </pc:sldMkLst>
        <pc:spChg chg="del">
          <ac:chgData name="Kitty Wong" userId="b5b9ca609fbca60a" providerId="LiveId" clId="{BED6763A-4DB5-4AA3-B6AB-D8F4B4B2F69B}" dt="2018-01-05T05:52:57.102" v="55" actId="478"/>
          <ac:spMkLst>
            <pc:docMk/>
            <pc:sldMk cId="525288653" sldId="271"/>
            <ac:spMk id="4" creationId="{00000000-0000-0000-0000-000000000000}"/>
          </ac:spMkLst>
        </pc:spChg>
        <pc:spChg chg="add">
          <ac:chgData name="Kitty Wong" userId="b5b9ca609fbca60a" providerId="LiveId" clId="{BED6763A-4DB5-4AA3-B6AB-D8F4B4B2F69B}" dt="2018-01-05T05:52:57.948" v="56"/>
          <ac:spMkLst>
            <pc:docMk/>
            <pc:sldMk cId="525288653" sldId="271"/>
            <ac:spMk id="5" creationId="{EDE93ED2-794D-4349-BF42-7103CE9B9AE6}"/>
          </ac:spMkLst>
        </pc:spChg>
      </pc:sldChg>
      <pc:sldChg chg="addSp delSp modSp">
        <pc:chgData name="Kitty Wong" userId="b5b9ca609fbca60a" providerId="LiveId" clId="{BED6763A-4DB5-4AA3-B6AB-D8F4B4B2F69B}" dt="2018-01-05T05:54:34.079" v="66" actId="20577"/>
        <pc:sldMkLst>
          <pc:docMk/>
          <pc:sldMk cId="3505637046" sldId="272"/>
        </pc:sldMkLst>
        <pc:spChg chg="mod">
          <ac:chgData name="Kitty Wong" userId="b5b9ca609fbca60a" providerId="LiveId" clId="{BED6763A-4DB5-4AA3-B6AB-D8F4B4B2F69B}" dt="2018-01-05T05:54:34.079" v="66" actId="20577"/>
          <ac:spMkLst>
            <pc:docMk/>
            <pc:sldMk cId="3505637046" sldId="272"/>
            <ac:spMk id="3" creationId="{00000000-0000-0000-0000-000000000000}"/>
          </ac:spMkLst>
        </pc:spChg>
        <pc:spChg chg="del">
          <ac:chgData name="Kitty Wong" userId="b5b9ca609fbca60a" providerId="LiveId" clId="{BED6763A-4DB5-4AA3-B6AB-D8F4B4B2F69B}" dt="2018-01-05T05:53:00.943" v="57" actId="478"/>
          <ac:spMkLst>
            <pc:docMk/>
            <pc:sldMk cId="3505637046" sldId="272"/>
            <ac:spMk id="4" creationId="{00000000-0000-0000-0000-000000000000}"/>
          </ac:spMkLst>
        </pc:spChg>
        <pc:spChg chg="add">
          <ac:chgData name="Kitty Wong" userId="b5b9ca609fbca60a" providerId="LiveId" clId="{BED6763A-4DB5-4AA3-B6AB-D8F4B4B2F69B}" dt="2018-01-05T05:53:01.726" v="58"/>
          <ac:spMkLst>
            <pc:docMk/>
            <pc:sldMk cId="3505637046" sldId="272"/>
            <ac:spMk id="5" creationId="{57299826-1C49-45B7-8930-BD0BC713F72E}"/>
          </ac:spMkLst>
        </pc:spChg>
      </pc:sldChg>
      <pc:sldChg chg="del">
        <pc:chgData name="Kitty Wong" userId="b5b9ca609fbca60a" providerId="LiveId" clId="{BED6763A-4DB5-4AA3-B6AB-D8F4B4B2F69B}" dt="2018-01-05T05:54:13.386" v="61" actId="2696"/>
        <pc:sldMkLst>
          <pc:docMk/>
          <pc:sldMk cId="2694787477" sldId="273"/>
        </pc:sldMkLst>
      </pc:sldChg>
      <pc:sldChg chg="addSp delSp">
        <pc:chgData name="Kitty Wong" userId="b5b9ca609fbca60a" providerId="LiveId" clId="{BED6763A-4DB5-4AA3-B6AB-D8F4B4B2F69B}" dt="2018-01-05T05:53:09.518" v="60"/>
        <pc:sldMkLst>
          <pc:docMk/>
          <pc:sldMk cId="1194432006" sldId="274"/>
        </pc:sldMkLst>
        <pc:spChg chg="del">
          <ac:chgData name="Kitty Wong" userId="b5b9ca609fbca60a" providerId="LiveId" clId="{BED6763A-4DB5-4AA3-B6AB-D8F4B4B2F69B}" dt="2018-01-05T05:53:08.671" v="59" actId="478"/>
          <ac:spMkLst>
            <pc:docMk/>
            <pc:sldMk cId="1194432006" sldId="274"/>
            <ac:spMk id="4" creationId="{00000000-0000-0000-0000-000000000000}"/>
          </ac:spMkLst>
        </pc:spChg>
        <pc:spChg chg="add">
          <ac:chgData name="Kitty Wong" userId="b5b9ca609fbca60a" providerId="LiveId" clId="{BED6763A-4DB5-4AA3-B6AB-D8F4B4B2F69B}" dt="2018-01-05T05:53:09.518" v="60"/>
          <ac:spMkLst>
            <pc:docMk/>
            <pc:sldMk cId="1194432006" sldId="274"/>
            <ac:spMk id="5" creationId="{186EA2D3-E3EE-47DC-AE0C-83AC7F91093F}"/>
          </ac:spMkLst>
        </pc:spChg>
      </pc:sldChg>
      <pc:sldChg chg="addSp delSp">
        <pc:chgData name="Kitty Wong" userId="b5b9ca609fbca60a" providerId="LiveId" clId="{BED6763A-4DB5-4AA3-B6AB-D8F4B4B2F69B}" dt="2018-01-05T05:52:43.894" v="52"/>
        <pc:sldMkLst>
          <pc:docMk/>
          <pc:sldMk cId="524982148" sldId="275"/>
        </pc:sldMkLst>
        <pc:spChg chg="del">
          <ac:chgData name="Kitty Wong" userId="b5b9ca609fbca60a" providerId="LiveId" clId="{BED6763A-4DB5-4AA3-B6AB-D8F4B4B2F69B}" dt="2018-01-05T05:52:42.955" v="51" actId="478"/>
          <ac:spMkLst>
            <pc:docMk/>
            <pc:sldMk cId="524982148" sldId="275"/>
            <ac:spMk id="4" creationId="{00000000-0000-0000-0000-000000000000}"/>
          </ac:spMkLst>
        </pc:spChg>
        <pc:spChg chg="add">
          <ac:chgData name="Kitty Wong" userId="b5b9ca609fbca60a" providerId="LiveId" clId="{BED6763A-4DB5-4AA3-B6AB-D8F4B4B2F69B}" dt="2018-01-05T05:52:43.894" v="52"/>
          <ac:spMkLst>
            <pc:docMk/>
            <pc:sldMk cId="524982148" sldId="275"/>
            <ac:spMk id="5" creationId="{FFA72D5F-7767-4916-9DFC-2F88A02338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C5150-9119-490A-A216-3D2FA22F7FFC}" type="datetimeFigureOut">
              <a:rPr lang="en-CA" smtClean="0"/>
              <a:t>2019-01-08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F01B0-FE71-4C35-BC11-34BCAF52C437}" type="slidenum">
              <a:rPr lang="en-CA" smtClean="0"/>
              <a:t>‹#›</a:t>
            </a:fld>
            <a:endParaRPr lang="en-CA"/>
          </a:p>
        </p:txBody>
      </p:sp>
    </p:spTree>
    <p:extLst>
      <p:ext uri="{BB962C8B-B14F-4D97-AF65-F5344CB8AC3E}">
        <p14:creationId xmlns:p14="http://schemas.microsoft.com/office/powerpoint/2010/main" val="251871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a:t>
            </a:fld>
            <a:endParaRPr lang="en-CA"/>
          </a:p>
        </p:txBody>
      </p:sp>
    </p:spTree>
    <p:extLst>
      <p:ext uri="{BB962C8B-B14F-4D97-AF65-F5344CB8AC3E}">
        <p14:creationId xmlns:p14="http://schemas.microsoft.com/office/powerpoint/2010/main" val="1884458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371475" y="688975"/>
            <a:ext cx="6116638" cy="3441700"/>
          </a:xfrm>
          <a:ln/>
        </p:spPr>
      </p:sp>
      <p:sp>
        <p:nvSpPr>
          <p:cNvPr id="29699" name="Rectangle 3"/>
          <p:cNvSpPr>
            <a:spLocks noGrp="1" noChangeArrowheads="1"/>
          </p:cNvSpPr>
          <p:nvPr>
            <p:ph type="body" idx="1"/>
          </p:nvPr>
        </p:nvSpPr>
        <p:spPr>
          <a:xfrm>
            <a:off x="685800" y="4360863"/>
            <a:ext cx="5486400" cy="41306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74937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371475" y="688975"/>
            <a:ext cx="6116638" cy="3441700"/>
          </a:xfrm>
          <a:ln/>
        </p:spPr>
      </p:sp>
      <p:sp>
        <p:nvSpPr>
          <p:cNvPr id="30723" name="Rectangle 3"/>
          <p:cNvSpPr>
            <a:spLocks noGrp="1" noChangeArrowheads="1"/>
          </p:cNvSpPr>
          <p:nvPr>
            <p:ph type="body" idx="1"/>
          </p:nvPr>
        </p:nvSpPr>
        <p:spPr>
          <a:xfrm>
            <a:off x="685800" y="4360863"/>
            <a:ext cx="5486400" cy="41306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76889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371475" y="688975"/>
            <a:ext cx="6116638" cy="3441700"/>
          </a:xfrm>
          <a:ln/>
        </p:spPr>
      </p:sp>
      <p:sp>
        <p:nvSpPr>
          <p:cNvPr id="21507" name="Rectangle 3"/>
          <p:cNvSpPr>
            <a:spLocks noGrp="1" noChangeArrowheads="1"/>
          </p:cNvSpPr>
          <p:nvPr>
            <p:ph type="body" idx="1"/>
          </p:nvPr>
        </p:nvSpPr>
        <p:spPr>
          <a:xfrm>
            <a:off x="685800" y="4360863"/>
            <a:ext cx="5486400" cy="41306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280922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371475" y="688975"/>
            <a:ext cx="6116638" cy="3441700"/>
          </a:xfrm>
          <a:ln/>
        </p:spPr>
      </p:sp>
      <p:sp>
        <p:nvSpPr>
          <p:cNvPr id="22531" name="Rectangle 3"/>
          <p:cNvSpPr>
            <a:spLocks noGrp="1" noChangeArrowheads="1"/>
          </p:cNvSpPr>
          <p:nvPr>
            <p:ph type="body" idx="1"/>
          </p:nvPr>
        </p:nvSpPr>
        <p:spPr>
          <a:xfrm>
            <a:off x="685800" y="4360863"/>
            <a:ext cx="5486400" cy="41306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sz="1000" smtClean="0"/>
              <a:t>In general, you should never have to edit the registry directly: application and system settings</a:t>
            </a:r>
          </a:p>
          <a:p>
            <a:r>
              <a:rPr lang="en-US" altLang="en-US" sz="1000" smtClean="0"/>
              <a:t>stored in the registry that might require manual changes should have a corresponding user</a:t>
            </a:r>
          </a:p>
          <a:p>
            <a:r>
              <a:rPr lang="en-US" altLang="en-US" sz="1000" smtClean="0"/>
              <a:t>interface to control their modification. However, as you’ve already seen a number of times in</a:t>
            </a:r>
          </a:p>
          <a:p>
            <a:r>
              <a:rPr lang="en-US" altLang="en-US" sz="1000" smtClean="0"/>
              <a:t>this book, some advanced and debug settings have no editing user interface. Therefore, a</a:t>
            </a:r>
          </a:p>
          <a:p>
            <a:r>
              <a:rPr lang="en-US" altLang="en-US" sz="1000" smtClean="0"/>
              <a:t>number of tools are included with Windows that enable you to view and modify the registry.</a:t>
            </a:r>
          </a:p>
          <a:p>
            <a:r>
              <a:rPr lang="en-US" altLang="en-US" sz="1000" smtClean="0"/>
              <a:t>Windows 2000 comes with two tools for editing the registry—Regedit.exe and Regedt32.exe—</a:t>
            </a:r>
          </a:p>
          <a:p>
            <a:r>
              <a:rPr lang="en-US" altLang="en-US" sz="1000" smtClean="0"/>
              <a:t>whereas Windows XP and Windows Server 2003 have only Regedit.exe. The reason is that the Windows 2000 version of Regedit, which has flexible searching, importing, and exporting</a:t>
            </a:r>
          </a:p>
          <a:p>
            <a:r>
              <a:rPr lang="en-US" altLang="en-US" sz="1000" smtClean="0"/>
              <a:t>capabilities, was ported from Windows 98 and therefore does not support editing or viewing</a:t>
            </a:r>
          </a:p>
          <a:p>
            <a:r>
              <a:rPr lang="en-US" altLang="en-US" sz="1000" smtClean="0"/>
              <a:t>registry security or registry data types not defined on Windows 98. Windows 2000 includes</a:t>
            </a:r>
          </a:p>
          <a:p>
            <a:r>
              <a:rPr lang="en-US" altLang="en-US" sz="1000" smtClean="0"/>
              <a:t>Regedt32 because although it doesn’t have as powerful a search feature or support importing</a:t>
            </a:r>
          </a:p>
          <a:p>
            <a:r>
              <a:rPr lang="en-US" altLang="en-US" sz="1000" smtClean="0"/>
              <a:t>and exporting, it was written to run only on Windows 2000 and so it supports security and</a:t>
            </a:r>
          </a:p>
          <a:p>
            <a:r>
              <a:rPr lang="en-US" altLang="en-US" sz="1000" smtClean="0"/>
              <a:t>Windows 2000–specific data types. The Regedit included with Windows XP and Windows</a:t>
            </a:r>
          </a:p>
          <a:p>
            <a:r>
              <a:rPr lang="en-US" altLang="en-US" sz="1000" smtClean="0"/>
              <a:t>Server 2003 includes security editing and knowledge of all registry data types, and thus obviates the need for Regedt32.</a:t>
            </a:r>
          </a:p>
          <a:p>
            <a:r>
              <a:rPr lang="en-US" altLang="en-US" sz="1000" smtClean="0"/>
              <a:t>There are also a number of command-line registry tools. Reg.exe, for instance, which is</a:t>
            </a:r>
          </a:p>
          <a:p>
            <a:r>
              <a:rPr lang="en-US" altLang="en-US" sz="1000" smtClean="0"/>
              <a:t>included in Windows XP and Windows Server 2003 and available in the Windows 2000 Support Tools, has the ability to import, export, back up, and restore keys, as well as to compare, modify, and delete keys and values.</a:t>
            </a:r>
          </a:p>
          <a:p>
            <a:endParaRPr lang="en-US" altLang="en-US" sz="1000" smtClean="0"/>
          </a:p>
        </p:txBody>
      </p:sp>
    </p:spTree>
    <p:extLst>
      <p:ext uri="{BB962C8B-B14F-4D97-AF65-F5344CB8AC3E}">
        <p14:creationId xmlns:p14="http://schemas.microsoft.com/office/powerpoint/2010/main" val="3410256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371475" y="688975"/>
            <a:ext cx="6116638" cy="3441700"/>
          </a:xfrm>
          <a:ln/>
        </p:spPr>
      </p:sp>
      <p:sp>
        <p:nvSpPr>
          <p:cNvPr id="23555" name="Rectangle 3"/>
          <p:cNvSpPr>
            <a:spLocks noGrp="1" noChangeArrowheads="1"/>
          </p:cNvSpPr>
          <p:nvPr>
            <p:ph type="body" idx="1"/>
          </p:nvPr>
        </p:nvSpPr>
        <p:spPr>
          <a:xfrm>
            <a:off x="685800" y="4360863"/>
            <a:ext cx="5486400" cy="41306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sz="1000" smtClean="0"/>
              <a:t>The registry is a database whose structure is similar to that of a disk volume. The registry contains</a:t>
            </a:r>
          </a:p>
          <a:p>
            <a:r>
              <a:rPr lang="en-US" altLang="en-US" sz="1000" i="1" smtClean="0"/>
              <a:t>keys</a:t>
            </a:r>
            <a:r>
              <a:rPr lang="en-US" altLang="en-US" sz="1000" smtClean="0"/>
              <a:t>, which are similar to a disk’s directories, and </a:t>
            </a:r>
            <a:r>
              <a:rPr lang="en-US" altLang="en-US" sz="1000" i="1" smtClean="0"/>
              <a:t>values</a:t>
            </a:r>
            <a:r>
              <a:rPr lang="en-US" altLang="en-US" sz="1000" smtClean="0"/>
              <a:t>, which are comparable to files on</a:t>
            </a:r>
          </a:p>
          <a:p>
            <a:r>
              <a:rPr lang="en-US" altLang="en-US" sz="1000" smtClean="0"/>
              <a:t>a disk. A key is a container that can consist of other keys (</a:t>
            </a:r>
            <a:r>
              <a:rPr lang="en-US" altLang="en-US" sz="1000" i="1" smtClean="0"/>
              <a:t>subkeys</a:t>
            </a:r>
            <a:r>
              <a:rPr lang="en-US" altLang="en-US" sz="1000" smtClean="0"/>
              <a:t>) or values. Values, on the</a:t>
            </a:r>
          </a:p>
          <a:p>
            <a:r>
              <a:rPr lang="en-US" altLang="en-US" sz="1000" smtClean="0"/>
              <a:t>other hand, store data. Top-level keys are </a:t>
            </a:r>
            <a:r>
              <a:rPr lang="en-US" altLang="en-US" sz="1000" i="1" smtClean="0"/>
              <a:t>root keys</a:t>
            </a:r>
            <a:r>
              <a:rPr lang="en-US" altLang="en-US" sz="1000" smtClean="0"/>
              <a:t>. Throughout this section, we’ll use the</a:t>
            </a:r>
          </a:p>
          <a:p>
            <a:r>
              <a:rPr lang="en-US" altLang="en-US" sz="1000" smtClean="0"/>
              <a:t>words </a:t>
            </a:r>
            <a:r>
              <a:rPr lang="en-US" altLang="en-US" sz="1000" i="1" smtClean="0"/>
              <a:t>subkey </a:t>
            </a:r>
            <a:r>
              <a:rPr lang="en-US" altLang="en-US" sz="1000" smtClean="0"/>
              <a:t>and </a:t>
            </a:r>
            <a:r>
              <a:rPr lang="en-US" altLang="en-US" sz="1000" i="1" smtClean="0"/>
              <a:t>key </a:t>
            </a:r>
            <a:r>
              <a:rPr lang="en-US" altLang="en-US" sz="1000" smtClean="0"/>
              <a:t>interchangeably. (Only root keys are not subkeys.)</a:t>
            </a:r>
          </a:p>
          <a:p>
            <a:r>
              <a:rPr lang="en-US" altLang="en-US" sz="1000" smtClean="0"/>
              <a:t>Both keys and values borrow their naming convention from the file system. Thus, you can</a:t>
            </a:r>
          </a:p>
          <a:p>
            <a:r>
              <a:rPr lang="en-US" altLang="en-US" sz="1000" smtClean="0"/>
              <a:t>uniquely identify a value with the name mark, which is stored in a key called trade, with the</a:t>
            </a:r>
          </a:p>
          <a:p>
            <a:r>
              <a:rPr lang="en-US" altLang="en-US" sz="1000" smtClean="0"/>
              <a:t>name trade\mark. One exception to this naming scheme is each key’s unnamed value. The</a:t>
            </a:r>
          </a:p>
          <a:p>
            <a:r>
              <a:rPr lang="en-US" altLang="en-US" sz="1000" smtClean="0"/>
              <a:t>two Registry Editor utilities, Regedit and Regedt32, display these values differently: Regedit</a:t>
            </a:r>
          </a:p>
          <a:p>
            <a:r>
              <a:rPr lang="en-US" altLang="en-US" sz="1000" smtClean="0"/>
              <a:t>displays the unnamed value as (Default); Regedt32 uses &lt;No Name&gt;.</a:t>
            </a:r>
          </a:p>
          <a:p>
            <a:endParaRPr lang="en-US" altLang="en-US" sz="1000" smtClean="0"/>
          </a:p>
        </p:txBody>
      </p:sp>
    </p:spTree>
    <p:extLst>
      <p:ext uri="{BB962C8B-B14F-4D97-AF65-F5344CB8AC3E}">
        <p14:creationId xmlns:p14="http://schemas.microsoft.com/office/powerpoint/2010/main" val="1138520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371475" y="688975"/>
            <a:ext cx="6116638" cy="3441700"/>
          </a:xfrm>
          <a:ln/>
        </p:spPr>
      </p:sp>
      <p:sp>
        <p:nvSpPr>
          <p:cNvPr id="24579" name="Rectangle 3"/>
          <p:cNvSpPr>
            <a:spLocks noGrp="1" noChangeArrowheads="1"/>
          </p:cNvSpPr>
          <p:nvPr>
            <p:ph type="body" idx="1"/>
          </p:nvPr>
        </p:nvSpPr>
        <p:spPr>
          <a:xfrm>
            <a:off x="685800" y="4360863"/>
            <a:ext cx="5486400" cy="41306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smtClean="0"/>
              <a:t>Why do root-key names begin with an H? Because the root-key names represent Windows handles (H) to keys (KEY). As mentioned in Chapter 1, HKLM is an abbreviation used for HKEY_LOCAL_MACHINE. Table 4-3 lists all the root keys and their abbreviations. The following sections explain in detail the contents and purpose of each of these six root keys.</a:t>
            </a:r>
          </a:p>
          <a:p>
            <a:endParaRPr lang="en-US" altLang="en-US" smtClean="0"/>
          </a:p>
        </p:txBody>
      </p:sp>
    </p:spTree>
    <p:extLst>
      <p:ext uri="{BB962C8B-B14F-4D97-AF65-F5344CB8AC3E}">
        <p14:creationId xmlns:p14="http://schemas.microsoft.com/office/powerpoint/2010/main" val="492114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371475" y="688975"/>
            <a:ext cx="6116638" cy="3441700"/>
          </a:xfrm>
          <a:ln/>
        </p:spPr>
      </p:sp>
      <p:sp>
        <p:nvSpPr>
          <p:cNvPr id="25603" name="Rectangle 3"/>
          <p:cNvSpPr>
            <a:spLocks noGrp="1" noChangeArrowheads="1"/>
          </p:cNvSpPr>
          <p:nvPr>
            <p:ph type="body" idx="1"/>
          </p:nvPr>
        </p:nvSpPr>
        <p:spPr>
          <a:xfrm>
            <a:off x="685800" y="4360863"/>
            <a:ext cx="5486400" cy="41306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43463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371475" y="688975"/>
            <a:ext cx="6116638" cy="3441700"/>
          </a:xfrm>
          <a:ln/>
        </p:spPr>
      </p:sp>
      <p:sp>
        <p:nvSpPr>
          <p:cNvPr id="26627" name="Rectangle 3"/>
          <p:cNvSpPr>
            <a:spLocks noGrp="1" noChangeArrowheads="1"/>
          </p:cNvSpPr>
          <p:nvPr>
            <p:ph type="body" idx="1"/>
          </p:nvPr>
        </p:nvSpPr>
        <p:spPr>
          <a:xfrm>
            <a:off x="685800" y="4360863"/>
            <a:ext cx="5486400" cy="41306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79918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371475" y="688975"/>
            <a:ext cx="6116638" cy="3441700"/>
          </a:xfrm>
          <a:ln/>
        </p:spPr>
      </p:sp>
      <p:sp>
        <p:nvSpPr>
          <p:cNvPr id="27651" name="Rectangle 3"/>
          <p:cNvSpPr>
            <a:spLocks noGrp="1" noChangeArrowheads="1"/>
          </p:cNvSpPr>
          <p:nvPr>
            <p:ph type="body" idx="1"/>
          </p:nvPr>
        </p:nvSpPr>
        <p:spPr>
          <a:xfrm>
            <a:off x="685800" y="4360863"/>
            <a:ext cx="5486400" cy="41306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195520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371475" y="688975"/>
            <a:ext cx="6116638" cy="3441700"/>
          </a:xfrm>
          <a:ln/>
        </p:spPr>
      </p:sp>
      <p:sp>
        <p:nvSpPr>
          <p:cNvPr id="28675" name="Rectangle 3"/>
          <p:cNvSpPr>
            <a:spLocks noGrp="1" noChangeArrowheads="1"/>
          </p:cNvSpPr>
          <p:nvPr>
            <p:ph type="body" idx="1"/>
          </p:nvPr>
        </p:nvSpPr>
        <p:spPr>
          <a:xfrm>
            <a:off x="685800" y="4360863"/>
            <a:ext cx="5486400" cy="41306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50223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E4A6AB35-C22C-4755-9BC8-96579CB63199}" type="datetime1">
              <a:rPr lang="en-US" smtClean="0"/>
              <a:t>1/8/2019</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r>
              <a:rPr lang="en-US"/>
              <a:t>CMPS369 Operating Systems for Software Developers. Module 0 - Course Introduction. Kitty Wong © 2016</a:t>
            </a:r>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128227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3E21CB55-4C39-4DF9-B29B-0DDB979E079F}" type="datetime1">
              <a:rPr lang="en-US" smtClean="0"/>
              <a:t>1/8/2019</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a:t>CMPS369 Operating Systems for Software Developers. Module 0 - Course Introduction. Kitty Wong © 2016</a:t>
            </a:r>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22672" y="6390216"/>
            <a:ext cx="1231900" cy="365125"/>
          </a:xfrm>
        </p:spPr>
        <p:txBody>
          <a:bodyPr anchor="b"/>
          <a:lstStyle/>
          <a:p>
            <a:fld id="{E9DC3DE2-2DBA-41B6-ABDF-9E46BDE3E6CB}" type="datetime1">
              <a:rPr lang="en-US" smtClean="0"/>
              <a:t>1/8/2019</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a:t>CMPS369 Operating Systems for Software Developers. Module 0 - Course Introduction. Kitty Wong © 2016</a:t>
            </a:r>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U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F0FE8BCE-6DE9-499B-B47E-840C645FA6F5}" type="datetime1">
              <a:rPr lang="en-US" smtClean="0"/>
              <a:t>1/8/2019</a:t>
            </a:fld>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r>
              <a:rPr lang="en-US"/>
              <a:t>CMPS369 Operating Systems for Software Developers. Module 0 - Course Introduction. Kitty Wong © 2016</a:t>
            </a:r>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57" r:id="rId5"/>
    <p:sldLayoutId id="2147483654"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solidFill>
                  <a:schemeClr val="tx2"/>
                </a:solidFill>
              </a:rPr>
              <a:t>Windows </a:t>
            </a:r>
            <a:br>
              <a:rPr lang="en-US" altLang="en-US" dirty="0">
                <a:solidFill>
                  <a:schemeClr val="tx2"/>
                </a:solidFill>
              </a:rPr>
            </a:br>
            <a:r>
              <a:rPr lang="en-US" altLang="en-US" dirty="0">
                <a:solidFill>
                  <a:schemeClr val="tx2"/>
                </a:solidFill>
              </a:rPr>
              <a:t>Registry </a:t>
            </a:r>
            <a:br>
              <a:rPr lang="en-US" altLang="en-US" dirty="0">
                <a:solidFill>
                  <a:schemeClr val="tx2"/>
                </a:solidFill>
              </a:rPr>
            </a:br>
            <a:endParaRPr lang="en-US" dirty="0"/>
          </a:p>
        </p:txBody>
      </p:sp>
      <p:sp>
        <p:nvSpPr>
          <p:cNvPr id="3" name="Subtitle 2"/>
          <p:cNvSpPr>
            <a:spLocks noGrp="1"/>
          </p:cNvSpPr>
          <p:nvPr>
            <p:ph type="subTitle" idx="1"/>
          </p:nvPr>
        </p:nvSpPr>
        <p:spPr/>
        <p:txBody>
          <a:bodyPr>
            <a:normAutofit/>
          </a:bodyPr>
          <a:lstStyle/>
          <a:p>
            <a:r>
              <a:rPr lang="en-US" dirty="0" smtClean="0"/>
              <a:t>ITSC205</a:t>
            </a:r>
            <a:endParaRPr lang="en-US" dirty="0"/>
          </a:p>
          <a:p>
            <a:r>
              <a:rPr lang="en-US" dirty="0"/>
              <a:t>Operating Systems Internals</a:t>
            </a:r>
          </a:p>
        </p:txBody>
      </p:sp>
    </p:spTree>
    <p:extLst>
      <p:ext uri="{BB962C8B-B14F-4D97-AF65-F5344CB8AC3E}">
        <p14:creationId xmlns:p14="http://schemas.microsoft.com/office/powerpoint/2010/main" val="71254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FCFC1D88-60FA-4F98-9980-C2C0D0A192C7}" type="datetime1">
              <a:rPr lang="en-US" altLang="en-US" sz="1200"/>
              <a:pPr>
                <a:spcBef>
                  <a:spcPct val="0"/>
                </a:spcBef>
                <a:buClrTx/>
                <a:buSzTx/>
                <a:buFontTx/>
                <a:buNone/>
              </a:pPr>
              <a:t>1/8/2019</a:t>
            </a:fld>
            <a:endParaRPr lang="en-US" altLang="en-US" sz="1200"/>
          </a:p>
        </p:txBody>
      </p:sp>
      <p:sp>
        <p:nvSpPr>
          <p:cNvPr id="1229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765B42B1-9C13-43FB-AC47-D9ADEB8F73CB}" type="slidenum">
              <a:rPr lang="en-US" altLang="en-US" sz="1200"/>
              <a:pPr>
                <a:spcBef>
                  <a:spcPct val="0"/>
                </a:spcBef>
                <a:buClrTx/>
                <a:buSzTx/>
                <a:buFontTx/>
                <a:buNone/>
              </a:pPr>
              <a:t>10</a:t>
            </a:fld>
            <a:endParaRPr lang="en-US" altLang="en-US" sz="1200"/>
          </a:p>
        </p:txBody>
      </p:sp>
      <p:sp>
        <p:nvSpPr>
          <p:cNvPr id="12293" name="Rectangle 2"/>
          <p:cNvSpPr>
            <a:spLocks noGrp="1" noChangeArrowheads="1"/>
          </p:cNvSpPr>
          <p:nvPr>
            <p:ph type="title"/>
          </p:nvPr>
        </p:nvSpPr>
        <p:spPr/>
        <p:txBody>
          <a:bodyPr/>
          <a:lstStyle/>
          <a:p>
            <a:pPr eaLnBrk="1" hangingPunct="1"/>
            <a:r>
              <a:rPr lang="en-US" altLang="en-US" smtClean="0"/>
              <a:t>HKEY_USERS</a:t>
            </a:r>
          </a:p>
        </p:txBody>
      </p:sp>
      <p:sp>
        <p:nvSpPr>
          <p:cNvPr id="12294" name="Rectangle 3"/>
          <p:cNvSpPr>
            <a:spLocks noGrp="1" noChangeArrowheads="1"/>
          </p:cNvSpPr>
          <p:nvPr>
            <p:ph type="body" idx="1"/>
          </p:nvPr>
        </p:nvSpPr>
        <p:spPr>
          <a:xfrm>
            <a:off x="838200" y="1600201"/>
            <a:ext cx="11353800" cy="5108575"/>
          </a:xfrm>
        </p:spPr>
        <p:txBody>
          <a:bodyPr>
            <a:normAutofit/>
          </a:bodyPr>
          <a:lstStyle/>
          <a:p>
            <a:pPr eaLnBrk="1" hangingPunct="1">
              <a:lnSpc>
                <a:spcPct val="90000"/>
              </a:lnSpc>
              <a:buSzTx/>
              <a:buFont typeface="Wingdings" panose="05000000000000000000" pitchFamily="2" charset="2"/>
              <a:buChar char="q"/>
            </a:pPr>
            <a:r>
              <a:rPr lang="en-US" altLang="en-US" dirty="0"/>
              <a:t>HKEY_USERS is root for loaded user profile Registry data</a:t>
            </a:r>
          </a:p>
          <a:p>
            <a:pPr lvl="1" eaLnBrk="1" hangingPunct="1">
              <a:lnSpc>
                <a:spcPct val="90000"/>
              </a:lnSpc>
              <a:buSzTx/>
              <a:buFont typeface="Wingdings" panose="05000000000000000000" pitchFamily="2" charset="2"/>
              <a:buChar char="q"/>
            </a:pPr>
            <a:r>
              <a:rPr lang="en-US" altLang="en-US" dirty="0"/>
              <a:t>This is stored in \Documents and Settings\%USERNAME%\ntuser.dat</a:t>
            </a:r>
          </a:p>
          <a:p>
            <a:pPr lvl="1" eaLnBrk="1" hangingPunct="1">
              <a:lnSpc>
                <a:spcPct val="90000"/>
              </a:lnSpc>
              <a:buSzTx/>
              <a:buFont typeface="Wingdings" panose="05000000000000000000" pitchFamily="2" charset="2"/>
              <a:buChar char="q"/>
            </a:pPr>
            <a:r>
              <a:rPr lang="en-US" altLang="en-US" dirty="0"/>
              <a:t>Note this is just a small part of your user profile, which includes your desktop, start menu, My Documents, etc.</a:t>
            </a:r>
          </a:p>
          <a:p>
            <a:pPr eaLnBrk="1" hangingPunct="1">
              <a:lnSpc>
                <a:spcPct val="90000"/>
              </a:lnSpc>
              <a:buSzTx/>
              <a:buFont typeface="Wingdings" panose="05000000000000000000" pitchFamily="2" charset="2"/>
              <a:buChar char="q"/>
            </a:pPr>
            <a:r>
              <a:rPr lang="en-US" altLang="en-US" dirty="0"/>
              <a:t>A user profile is “loaded”:</a:t>
            </a:r>
          </a:p>
          <a:p>
            <a:pPr lvl="1" eaLnBrk="1" hangingPunct="1">
              <a:lnSpc>
                <a:spcPct val="90000"/>
              </a:lnSpc>
              <a:buSzTx/>
              <a:buFont typeface="Wingdings" panose="05000000000000000000" pitchFamily="2" charset="2"/>
              <a:buChar char="q"/>
            </a:pPr>
            <a:r>
              <a:rPr lang="en-US" altLang="en-US" dirty="0"/>
              <a:t>When a user logs on interactively</a:t>
            </a:r>
          </a:p>
          <a:p>
            <a:pPr lvl="1" eaLnBrk="1" hangingPunct="1">
              <a:lnSpc>
                <a:spcPct val="90000"/>
              </a:lnSpc>
              <a:buSzTx/>
              <a:buFont typeface="Wingdings" panose="05000000000000000000" pitchFamily="2" charset="2"/>
              <a:buChar char="q"/>
            </a:pPr>
            <a:r>
              <a:rPr lang="en-US" altLang="en-US" dirty="0"/>
              <a:t>When a service process configured to run under a specific user account starts</a:t>
            </a:r>
          </a:p>
        </p:txBody>
      </p:sp>
    </p:spTree>
    <p:extLst>
      <p:ext uri="{BB962C8B-B14F-4D97-AF65-F5344CB8AC3E}">
        <p14:creationId xmlns:p14="http://schemas.microsoft.com/office/powerpoint/2010/main" val="274522196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EFF94AD6-9CD8-44FA-9E17-BFE7942BE125}" type="datetime1">
              <a:rPr lang="en-US" altLang="en-US" sz="1200"/>
              <a:pPr>
                <a:spcBef>
                  <a:spcPct val="0"/>
                </a:spcBef>
                <a:buClrTx/>
                <a:buSzTx/>
                <a:buFontTx/>
                <a:buNone/>
              </a:pPr>
              <a:t>1/8/2019</a:t>
            </a:fld>
            <a:endParaRPr lang="en-US" altLang="en-US" sz="1200"/>
          </a:p>
        </p:txBody>
      </p:sp>
      <p:sp>
        <p:nvSpPr>
          <p:cNvPr id="1331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5E834999-0D2F-4991-A310-8CBD2309CC70}" type="slidenum">
              <a:rPr lang="en-US" altLang="en-US" sz="1200"/>
              <a:pPr>
                <a:spcBef>
                  <a:spcPct val="0"/>
                </a:spcBef>
                <a:buClrTx/>
                <a:buSzTx/>
                <a:buFontTx/>
                <a:buNone/>
              </a:pPr>
              <a:t>11</a:t>
            </a:fld>
            <a:endParaRPr lang="en-US" altLang="en-US" sz="1200"/>
          </a:p>
        </p:txBody>
      </p:sp>
      <p:sp>
        <p:nvSpPr>
          <p:cNvPr id="13317" name="Rectangle 2"/>
          <p:cNvSpPr>
            <a:spLocks noGrp="1" noChangeArrowheads="1"/>
          </p:cNvSpPr>
          <p:nvPr>
            <p:ph type="title"/>
          </p:nvPr>
        </p:nvSpPr>
        <p:spPr/>
        <p:txBody>
          <a:bodyPr/>
          <a:lstStyle/>
          <a:p>
            <a:pPr eaLnBrk="1" hangingPunct="1"/>
            <a:r>
              <a:rPr lang="en-US" altLang="en-US" smtClean="0"/>
              <a:t>HKEY_USERS</a:t>
            </a:r>
          </a:p>
        </p:txBody>
      </p:sp>
      <p:pic>
        <p:nvPicPr>
          <p:cNvPr id="133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676400"/>
            <a:ext cx="5105400" cy="409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0378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AA9CC9AD-5515-48E5-ABF4-6D3ADEB0BC25}" type="datetime1">
              <a:rPr lang="en-US" altLang="en-US" sz="1200"/>
              <a:pPr>
                <a:spcBef>
                  <a:spcPct val="0"/>
                </a:spcBef>
                <a:buClrTx/>
                <a:buSzTx/>
                <a:buFontTx/>
                <a:buNone/>
              </a:pPr>
              <a:t>1/8/2019</a:t>
            </a:fld>
            <a:endParaRPr lang="en-US" altLang="en-US" sz="1200"/>
          </a:p>
        </p:txBody>
      </p:sp>
      <p:sp>
        <p:nvSpPr>
          <p:cNvPr id="1434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CB0CC55D-78B4-401F-B6D6-8975B19322F5}" type="slidenum">
              <a:rPr lang="en-US" altLang="en-US" sz="1200"/>
              <a:pPr>
                <a:spcBef>
                  <a:spcPct val="0"/>
                </a:spcBef>
                <a:buClrTx/>
                <a:buSzTx/>
                <a:buFontTx/>
                <a:buNone/>
              </a:pPr>
              <a:t>12</a:t>
            </a:fld>
            <a:endParaRPr lang="en-US" altLang="en-US" sz="1200"/>
          </a:p>
        </p:txBody>
      </p:sp>
      <p:sp>
        <p:nvSpPr>
          <p:cNvPr id="14341" name="Rectangle 2"/>
          <p:cNvSpPr>
            <a:spLocks noGrp="1" noChangeArrowheads="1"/>
          </p:cNvSpPr>
          <p:nvPr>
            <p:ph type="title"/>
          </p:nvPr>
        </p:nvSpPr>
        <p:spPr/>
        <p:txBody>
          <a:bodyPr/>
          <a:lstStyle/>
          <a:p>
            <a:pPr eaLnBrk="1" hangingPunct="1"/>
            <a:r>
              <a:rPr lang="en-US" altLang="en-US" smtClean="0"/>
              <a:t>Registry Data Type</a:t>
            </a:r>
          </a:p>
        </p:txBody>
      </p:sp>
      <p:pic>
        <p:nvPicPr>
          <p:cNvPr id="1434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606" y="1457224"/>
            <a:ext cx="10270787" cy="4454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6712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876240EB-C877-46C4-95A1-98B785B52518}" type="datetime1">
              <a:rPr lang="en-US" altLang="en-US" sz="1200"/>
              <a:pPr>
                <a:spcBef>
                  <a:spcPct val="0"/>
                </a:spcBef>
                <a:buClrTx/>
                <a:buSzTx/>
                <a:buFontTx/>
                <a:buNone/>
              </a:pPr>
              <a:t>1/8/2019</a:t>
            </a:fld>
            <a:endParaRPr lang="en-US" altLang="en-US" sz="1200"/>
          </a:p>
        </p:txBody>
      </p:sp>
      <p:sp>
        <p:nvSpPr>
          <p:cNvPr id="1536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247FF894-4B35-476F-AF47-9CA338E5E52B}" type="slidenum">
              <a:rPr lang="en-US" altLang="en-US" sz="1200"/>
              <a:pPr>
                <a:spcBef>
                  <a:spcPct val="0"/>
                </a:spcBef>
                <a:buClrTx/>
                <a:buSzTx/>
                <a:buFontTx/>
                <a:buNone/>
              </a:pPr>
              <a:t>13</a:t>
            </a:fld>
            <a:endParaRPr lang="en-US" altLang="en-US" sz="1200"/>
          </a:p>
        </p:txBody>
      </p:sp>
      <p:sp>
        <p:nvSpPr>
          <p:cNvPr id="15365" name="Rectangle 2"/>
          <p:cNvSpPr>
            <a:spLocks noGrp="1" noChangeArrowheads="1"/>
          </p:cNvSpPr>
          <p:nvPr>
            <p:ph type="title"/>
          </p:nvPr>
        </p:nvSpPr>
        <p:spPr/>
        <p:txBody>
          <a:bodyPr/>
          <a:lstStyle/>
          <a:p>
            <a:pPr eaLnBrk="1" hangingPunct="1"/>
            <a:r>
              <a:rPr lang="en-US" altLang="en-US" smtClean="0"/>
              <a:t>Registry Physical Structure</a:t>
            </a:r>
          </a:p>
        </p:txBody>
      </p:sp>
      <p:sp>
        <p:nvSpPr>
          <p:cNvPr id="15366" name="Rectangle 3"/>
          <p:cNvSpPr>
            <a:spLocks noGrp="1" noChangeArrowheads="1"/>
          </p:cNvSpPr>
          <p:nvPr>
            <p:ph type="body" idx="1"/>
          </p:nvPr>
        </p:nvSpPr>
        <p:spPr>
          <a:xfrm>
            <a:off x="838200" y="1524000"/>
            <a:ext cx="10515600" cy="4114800"/>
          </a:xfrm>
        </p:spPr>
        <p:txBody>
          <a:bodyPr>
            <a:normAutofit/>
          </a:bodyPr>
          <a:lstStyle/>
          <a:p>
            <a:pPr eaLnBrk="1" hangingPunct="1">
              <a:lnSpc>
                <a:spcPct val="80000"/>
              </a:lnSpc>
              <a:buSzTx/>
              <a:buFont typeface="Wingdings" panose="05000000000000000000" pitchFamily="2" charset="2"/>
              <a:buChar char="q"/>
            </a:pPr>
            <a:r>
              <a:rPr lang="en-US" altLang="en-US" dirty="0"/>
              <a:t>Registry consists of a number of files called “</a:t>
            </a:r>
            <a:r>
              <a:rPr lang="en-US" altLang="en-US" dirty="0">
                <a:solidFill>
                  <a:schemeClr val="hlink"/>
                </a:solidFill>
              </a:rPr>
              <a:t>hives</a:t>
            </a:r>
            <a:r>
              <a:rPr lang="en-US" altLang="en-US" dirty="0"/>
              <a:t>”</a:t>
            </a:r>
          </a:p>
          <a:p>
            <a:pPr lvl="1" eaLnBrk="1" hangingPunct="1">
              <a:lnSpc>
                <a:spcPct val="80000"/>
              </a:lnSpc>
              <a:buSzTx/>
              <a:buFont typeface="Wingdings" panose="05000000000000000000" pitchFamily="2" charset="2"/>
              <a:buChar char="q"/>
            </a:pPr>
            <a:r>
              <a:rPr lang="en-US" altLang="en-US" dirty="0"/>
              <a:t>A hive is a piece of registry database stored in its own file</a:t>
            </a:r>
          </a:p>
          <a:p>
            <a:pPr lvl="1" eaLnBrk="1" hangingPunct="1">
              <a:lnSpc>
                <a:spcPct val="80000"/>
              </a:lnSpc>
              <a:buSzTx/>
              <a:buFont typeface="Wingdings" panose="05000000000000000000" pitchFamily="2" charset="2"/>
              <a:buChar char="q"/>
            </a:pPr>
            <a:r>
              <a:rPr lang="en-US" altLang="en-US" dirty="0"/>
              <a:t>System-wide configuration information is in %</a:t>
            </a:r>
            <a:r>
              <a:rPr lang="en-US" altLang="en-US" dirty="0" err="1"/>
              <a:t>systemroot</a:t>
            </a:r>
            <a:r>
              <a:rPr lang="en-US" altLang="en-US" dirty="0"/>
              <a:t>%\system32\</a:t>
            </a:r>
            <a:r>
              <a:rPr lang="en-US" altLang="en-US" dirty="0" err="1"/>
              <a:t>config</a:t>
            </a:r>
            <a:endParaRPr lang="en-US" altLang="en-US" dirty="0"/>
          </a:p>
          <a:p>
            <a:pPr lvl="1" eaLnBrk="1" hangingPunct="1">
              <a:lnSpc>
                <a:spcPct val="80000"/>
              </a:lnSpc>
              <a:buSzTx/>
              <a:buFont typeface="Wingdings" panose="05000000000000000000" pitchFamily="2" charset="2"/>
              <a:buChar char="q"/>
            </a:pPr>
            <a:r>
              <a:rPr lang="en-US" altLang="en-US" dirty="0"/>
              <a:t>User profile (HKEY_CURRENT_USER\...) in \Documents and Settings\…\ntuser.dat</a:t>
            </a:r>
          </a:p>
          <a:p>
            <a:pPr lvl="1" eaLnBrk="1" hangingPunct="1">
              <a:lnSpc>
                <a:spcPct val="80000"/>
              </a:lnSpc>
              <a:buSzTx/>
              <a:buFont typeface="Wingdings" panose="05000000000000000000" pitchFamily="2" charset="2"/>
              <a:buChar char="q"/>
            </a:pPr>
            <a:r>
              <a:rPr lang="en-US" altLang="en-US" dirty="0"/>
              <a:t>Profile for new users is in \Documents and Settings\Default User</a:t>
            </a:r>
          </a:p>
          <a:p>
            <a:pPr lvl="1" eaLnBrk="1" hangingPunct="1">
              <a:lnSpc>
                <a:spcPct val="80000"/>
              </a:lnSpc>
              <a:buSzTx/>
              <a:buFont typeface="Wingdings" panose="05000000000000000000" pitchFamily="2" charset="2"/>
              <a:buChar char="q"/>
            </a:pPr>
            <a:r>
              <a:rPr lang="en-US" altLang="en-US" dirty="0"/>
              <a:t>Registry points to loaded hives at:</a:t>
            </a:r>
            <a:br>
              <a:rPr lang="en-US" altLang="en-US" dirty="0"/>
            </a:br>
            <a:r>
              <a:rPr lang="en-US" altLang="en-US" dirty="0"/>
              <a:t> HKEY_LOCAL_MACHINE\System\</a:t>
            </a:r>
            <a:r>
              <a:rPr lang="en-US" altLang="en-US" dirty="0" err="1"/>
              <a:t>CurrentControlSet</a:t>
            </a:r>
            <a:r>
              <a:rPr lang="en-US" altLang="en-US" dirty="0"/>
              <a:t>\Control\</a:t>
            </a:r>
            <a:r>
              <a:rPr lang="en-US" altLang="en-US" dirty="0" err="1"/>
              <a:t>hivelist</a:t>
            </a:r>
            <a:endParaRPr lang="en-US" altLang="en-US" dirty="0"/>
          </a:p>
          <a:p>
            <a:pPr lvl="1" eaLnBrk="1" hangingPunct="1">
              <a:lnSpc>
                <a:spcPct val="80000"/>
              </a:lnSpc>
              <a:buSzTx/>
              <a:buFont typeface="Wingdings" panose="05000000000000000000" pitchFamily="2" charset="2"/>
              <a:buNone/>
            </a:pPr>
            <a:endParaRPr lang="en-US" altLang="en-US" dirty="0"/>
          </a:p>
        </p:txBody>
      </p:sp>
    </p:spTree>
    <p:extLst>
      <p:ext uri="{BB962C8B-B14F-4D97-AF65-F5344CB8AC3E}">
        <p14:creationId xmlns:p14="http://schemas.microsoft.com/office/powerpoint/2010/main" val="1320868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CF57A27E-ADE1-4AE8-968C-7F062C228DCA}" type="datetime1">
              <a:rPr lang="en-US" altLang="en-US" sz="1200"/>
              <a:pPr>
                <a:spcBef>
                  <a:spcPct val="0"/>
                </a:spcBef>
                <a:buClrTx/>
                <a:buSzTx/>
                <a:buFontTx/>
                <a:buNone/>
              </a:pPr>
              <a:t>1/8/2019</a:t>
            </a:fld>
            <a:endParaRPr lang="en-US" altLang="en-US" sz="1200"/>
          </a:p>
        </p:txBody>
      </p:sp>
      <p:sp>
        <p:nvSpPr>
          <p:cNvPr id="1638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4A8B08CB-74A6-4A62-B1E3-1245BBA34131}" type="slidenum">
              <a:rPr lang="en-US" altLang="en-US" sz="1200"/>
              <a:pPr>
                <a:spcBef>
                  <a:spcPct val="0"/>
                </a:spcBef>
                <a:buClrTx/>
                <a:buSzTx/>
                <a:buFontTx/>
                <a:buNone/>
              </a:pPr>
              <a:t>14</a:t>
            </a:fld>
            <a:endParaRPr lang="en-US" altLang="en-US" sz="1200"/>
          </a:p>
        </p:txBody>
      </p:sp>
      <p:sp>
        <p:nvSpPr>
          <p:cNvPr id="16389" name="Rectangle 2"/>
          <p:cNvSpPr>
            <a:spLocks noGrp="1" noChangeArrowheads="1"/>
          </p:cNvSpPr>
          <p:nvPr>
            <p:ph type="title"/>
          </p:nvPr>
        </p:nvSpPr>
        <p:spPr/>
        <p:txBody>
          <a:bodyPr/>
          <a:lstStyle/>
          <a:p>
            <a:pPr eaLnBrk="1" hangingPunct="1"/>
            <a:r>
              <a:rPr lang="en-US" altLang="en-US" smtClean="0"/>
              <a:t>Hives</a:t>
            </a:r>
          </a:p>
        </p:txBody>
      </p:sp>
      <p:graphicFrame>
        <p:nvGraphicFramePr>
          <p:cNvPr id="7" name="Table 6"/>
          <p:cNvGraphicFramePr>
            <a:graphicFrameLocks noGrp="1"/>
          </p:cNvGraphicFramePr>
          <p:nvPr>
            <p:extLst>
              <p:ext uri="{D42A27DB-BD31-4B8C-83A1-F6EECF244321}">
                <p14:modId xmlns:p14="http://schemas.microsoft.com/office/powerpoint/2010/main" val="4068485210"/>
              </p:ext>
            </p:extLst>
          </p:nvPr>
        </p:nvGraphicFramePr>
        <p:xfrm>
          <a:off x="2900464" y="779357"/>
          <a:ext cx="8772727" cy="5168962"/>
        </p:xfrm>
        <a:graphic>
          <a:graphicData uri="http://schemas.openxmlformats.org/drawingml/2006/table">
            <a:tbl>
              <a:tblPr/>
              <a:tblGrid>
                <a:gridCol w="4206102"/>
                <a:gridCol w="4566625"/>
              </a:tblGrid>
              <a:tr h="194616">
                <a:tc>
                  <a:txBody>
                    <a:bodyPr/>
                    <a:lstStyle/>
                    <a:p>
                      <a:pPr algn="l" fontAlgn="ctr"/>
                      <a:r>
                        <a:rPr lang="en-CA" sz="1600" b="1" i="0" u="none" strike="noStrike" dirty="0">
                          <a:solidFill>
                            <a:srgbClr val="000000"/>
                          </a:solidFill>
                          <a:latin typeface="Verdana" panose="020B0604030504040204" pitchFamily="34" charset="0"/>
                          <a:ea typeface="Verdana" panose="020B0604030504040204" pitchFamily="34" charset="0"/>
                        </a:rPr>
                        <a:t>Hive Registry Path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1600" b="1" i="0" u="none" strike="noStrike">
                          <a:solidFill>
                            <a:srgbClr val="000000"/>
                          </a:solidFill>
                          <a:latin typeface="Verdana" panose="020B0604030504040204" pitchFamily="34" charset="0"/>
                          <a:ea typeface="Verdana" panose="020B0604030504040204" pitchFamily="34" charset="0"/>
                        </a:rPr>
                        <a:t>Hive File Path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916">
                <a:tc>
                  <a:txBody>
                    <a:bodyPr/>
                    <a:lstStyle/>
                    <a:p>
                      <a:pPr algn="l" fontAlgn="t"/>
                      <a:r>
                        <a:rPr lang="en-CA" sz="1600" b="0" i="0" u="none" strike="noStrike" dirty="0">
                          <a:solidFill>
                            <a:srgbClr val="000000"/>
                          </a:solidFill>
                          <a:latin typeface="Verdana" panose="020B0604030504040204" pitchFamily="34" charset="0"/>
                          <a:ea typeface="Verdana" panose="020B0604030504040204" pitchFamily="34" charset="0"/>
                        </a:rPr>
                        <a:t>HKEY_LOCAL_MACHINE\BCD00000000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\Boot\BCD</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916">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HKEY_LOCAL_MACHINE\COMPONENTS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%SystemRoot%\System32\Config\Components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916">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HKEY_LOCAL_MACHINE\SYSTEM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%SystemRoot%\System32\Config\System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916">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HKEY_LOCAL_MACHINE\SAM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%SystemRoot%\System32\Config\Sam</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916">
                <a:tc>
                  <a:txBody>
                    <a:bodyPr/>
                    <a:lstStyle/>
                    <a:p>
                      <a:pPr algn="l" fontAlgn="t"/>
                      <a:r>
                        <a:rPr lang="en-CA" sz="1600" b="0" i="0" u="none" strike="noStrike" dirty="0">
                          <a:solidFill>
                            <a:srgbClr val="000000"/>
                          </a:solidFill>
                          <a:latin typeface="Verdana" panose="020B0604030504040204" pitchFamily="34" charset="0"/>
                          <a:ea typeface="Verdana" panose="020B0604030504040204" pitchFamily="34" charset="0"/>
                        </a:rPr>
                        <a:t>HKEY_LOCAL_MACHINE\SECURITY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%SystemRoot%\System32\Config\Security</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916">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HKEY_LOCAL_MACHINE\SOFTWARE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%SystemRoot%\System32\Config\Software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916">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HKEY_LOCAL_MACHINE\HARDWARE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Volatile hive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916">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HKEY_USERS\&lt;SID of local service account&gt;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%SystemRoot%\ServiceProfiles\LocalService\Ntuser.dat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916">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HKEY_USERS\&lt;SID of network service account&gt;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%SystemRoot%\ServiceProfiles\NetworkService\NtUser.dat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4616">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HKEY_USERS\&lt;SID of username&gt;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\Users\&lt;username&gt;\Ntuser.dat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916">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HKEY_USERS\&lt;SID of username&gt;_Classes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\Users\&lt;username&gt;\AppData\Local\Microsoft\Windows\Usrclass.dat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1916">
                <a:tc>
                  <a:txBody>
                    <a:bodyPr/>
                    <a:lstStyle/>
                    <a:p>
                      <a:pPr algn="l" fontAlgn="t"/>
                      <a:r>
                        <a:rPr lang="en-CA" sz="1600" b="0" i="0" u="none" strike="noStrike">
                          <a:solidFill>
                            <a:srgbClr val="000000"/>
                          </a:solidFill>
                          <a:latin typeface="Verdana" panose="020B0604030504040204" pitchFamily="34" charset="0"/>
                          <a:ea typeface="Verdana" panose="020B0604030504040204" pitchFamily="34" charset="0"/>
                        </a:rPr>
                        <a:t>HKEY_USERS\.DEFAULT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1600" b="0" i="0" u="none" strike="noStrike" dirty="0">
                          <a:solidFill>
                            <a:srgbClr val="000000"/>
                          </a:solidFill>
                          <a:latin typeface="Verdana" panose="020B0604030504040204" pitchFamily="34" charset="0"/>
                          <a:ea typeface="Verdana" panose="020B0604030504040204" pitchFamily="34" charset="0"/>
                        </a:rPr>
                        <a:t>%</a:t>
                      </a:r>
                      <a:r>
                        <a:rPr lang="en-CA" sz="1600" b="0" i="0" u="none" strike="noStrike" dirty="0" err="1">
                          <a:solidFill>
                            <a:srgbClr val="000000"/>
                          </a:solidFill>
                          <a:latin typeface="Verdana" panose="020B0604030504040204" pitchFamily="34" charset="0"/>
                          <a:ea typeface="Verdana" panose="020B0604030504040204" pitchFamily="34" charset="0"/>
                        </a:rPr>
                        <a:t>SystemRoot</a:t>
                      </a:r>
                      <a:r>
                        <a:rPr lang="en-CA" sz="1600" b="0" i="0" u="none" strike="noStrike" dirty="0">
                          <a:solidFill>
                            <a:srgbClr val="000000"/>
                          </a:solidFill>
                          <a:latin typeface="Verdana" panose="020B0604030504040204" pitchFamily="34" charset="0"/>
                          <a:ea typeface="Verdana" panose="020B0604030504040204" pitchFamily="34" charset="0"/>
                        </a:rPr>
                        <a:t>%\System32\</a:t>
                      </a:r>
                      <a:r>
                        <a:rPr lang="en-CA" sz="1600" b="0" i="0" u="none" strike="noStrike" dirty="0" err="1">
                          <a:solidFill>
                            <a:srgbClr val="000000"/>
                          </a:solidFill>
                          <a:latin typeface="Verdana" panose="020B0604030504040204" pitchFamily="34" charset="0"/>
                          <a:ea typeface="Verdana" panose="020B0604030504040204" pitchFamily="34" charset="0"/>
                        </a:rPr>
                        <a:t>Config</a:t>
                      </a:r>
                      <a:r>
                        <a:rPr lang="en-CA" sz="1600" b="0" i="0" u="none" strike="noStrike" dirty="0">
                          <a:solidFill>
                            <a:srgbClr val="000000"/>
                          </a:solidFill>
                          <a:latin typeface="Verdana" panose="020B0604030504040204" pitchFamily="34" charset="0"/>
                          <a:ea typeface="Verdana" panose="020B0604030504040204" pitchFamily="34" charset="0"/>
                        </a:rPr>
                        <a:t>\Default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6434" name="Rectangle 7"/>
          <p:cNvSpPr>
            <a:spLocks noChangeArrowheads="1"/>
          </p:cNvSpPr>
          <p:nvPr/>
        </p:nvSpPr>
        <p:spPr bwMode="auto">
          <a:xfrm>
            <a:off x="838200" y="1690688"/>
            <a:ext cx="206226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CA" altLang="en-US" sz="1800" dirty="0"/>
              <a:t>On-Disk Files Corresponding to Paths in the Registry </a:t>
            </a:r>
          </a:p>
        </p:txBody>
      </p:sp>
    </p:spTree>
    <p:extLst>
      <p:ext uri="{BB962C8B-B14F-4D97-AF65-F5344CB8AC3E}">
        <p14:creationId xmlns:p14="http://schemas.microsoft.com/office/powerpoint/2010/main" val="31779327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3371E48A-A863-4B79-8028-A4F1AEFAEAF8}" type="datetime1">
              <a:rPr lang="en-US" altLang="en-US" sz="1200"/>
              <a:pPr>
                <a:spcBef>
                  <a:spcPct val="0"/>
                </a:spcBef>
                <a:buClrTx/>
                <a:buSzTx/>
                <a:buFontTx/>
                <a:buNone/>
              </a:pPr>
              <a:t>1/8/2019</a:t>
            </a:fld>
            <a:endParaRPr lang="en-US" altLang="en-US" sz="1200"/>
          </a:p>
        </p:txBody>
      </p:sp>
      <p:sp>
        <p:nvSpPr>
          <p:cNvPr id="1741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F42FF9C7-28F4-4E52-A7F7-713823CE2494}" type="slidenum">
              <a:rPr lang="en-US" altLang="en-US" sz="1200"/>
              <a:pPr>
                <a:spcBef>
                  <a:spcPct val="0"/>
                </a:spcBef>
                <a:buClrTx/>
                <a:buSzTx/>
                <a:buFontTx/>
                <a:buNone/>
              </a:pPr>
              <a:t>15</a:t>
            </a:fld>
            <a:endParaRPr lang="en-US" altLang="en-US" sz="1200"/>
          </a:p>
        </p:txBody>
      </p:sp>
      <p:sp>
        <p:nvSpPr>
          <p:cNvPr id="17413" name="Rectangle 2"/>
          <p:cNvSpPr>
            <a:spLocks noGrp="1" noChangeArrowheads="1"/>
          </p:cNvSpPr>
          <p:nvPr>
            <p:ph type="title"/>
          </p:nvPr>
        </p:nvSpPr>
        <p:spPr/>
        <p:txBody>
          <a:bodyPr/>
          <a:lstStyle/>
          <a:p>
            <a:pPr eaLnBrk="1" hangingPunct="1"/>
            <a:r>
              <a:rPr lang="en-US" altLang="en-US" smtClean="0"/>
              <a:t>Modifying the Registry </a:t>
            </a:r>
          </a:p>
        </p:txBody>
      </p:sp>
      <p:sp>
        <p:nvSpPr>
          <p:cNvPr id="17414" name="Rectangle 3"/>
          <p:cNvSpPr>
            <a:spLocks noGrp="1" noChangeArrowheads="1"/>
          </p:cNvSpPr>
          <p:nvPr>
            <p:ph type="body" idx="1"/>
          </p:nvPr>
        </p:nvSpPr>
        <p:spPr>
          <a:xfrm>
            <a:off x="1008435" y="1464013"/>
            <a:ext cx="10664756" cy="4114800"/>
          </a:xfrm>
        </p:spPr>
        <p:txBody>
          <a:bodyPr>
            <a:normAutofit/>
          </a:bodyPr>
          <a:lstStyle/>
          <a:p>
            <a:pPr eaLnBrk="1" hangingPunct="1">
              <a:lnSpc>
                <a:spcPct val="90000"/>
              </a:lnSpc>
              <a:buFont typeface="Wingdings" panose="05000000000000000000" pitchFamily="2" charset="2"/>
              <a:buChar char="q"/>
            </a:pPr>
            <a:r>
              <a:rPr lang="en-US" altLang="en-US" sz="3200" dirty="0"/>
              <a:t>To modify the registry:</a:t>
            </a:r>
          </a:p>
          <a:p>
            <a:pPr lvl="1" eaLnBrk="1" hangingPunct="1">
              <a:lnSpc>
                <a:spcPct val="90000"/>
              </a:lnSpc>
              <a:buFont typeface="Wingdings" panose="05000000000000000000" pitchFamily="2" charset="2"/>
              <a:buChar char="q"/>
            </a:pPr>
            <a:r>
              <a:rPr lang="en-US" altLang="en-US" sz="2800" dirty="0"/>
              <a:t>Right-click on the key or </a:t>
            </a:r>
            <a:r>
              <a:rPr lang="en-US" altLang="en-US" sz="2800" dirty="0" err="1"/>
              <a:t>subkey</a:t>
            </a:r>
            <a:r>
              <a:rPr lang="en-US" altLang="en-US" sz="2800" dirty="0"/>
              <a:t>, where you want to create the value </a:t>
            </a:r>
          </a:p>
          <a:p>
            <a:pPr lvl="1" eaLnBrk="1" hangingPunct="1">
              <a:lnSpc>
                <a:spcPct val="90000"/>
              </a:lnSpc>
              <a:buFont typeface="Wingdings" panose="05000000000000000000" pitchFamily="2" charset="2"/>
              <a:buChar char="q"/>
            </a:pPr>
            <a:r>
              <a:rPr lang="en-US" altLang="en-US" sz="2800" dirty="0"/>
              <a:t>Select New option</a:t>
            </a:r>
          </a:p>
          <a:p>
            <a:pPr lvl="1" eaLnBrk="1" hangingPunct="1">
              <a:lnSpc>
                <a:spcPct val="90000"/>
              </a:lnSpc>
              <a:buFont typeface="Wingdings" panose="05000000000000000000" pitchFamily="2" charset="2"/>
              <a:buChar char="q"/>
            </a:pPr>
            <a:r>
              <a:rPr lang="en-US" altLang="en-US" sz="2800" dirty="0"/>
              <a:t>Select the Data Type you want to create</a:t>
            </a:r>
          </a:p>
          <a:p>
            <a:pPr lvl="1" eaLnBrk="1" hangingPunct="1">
              <a:lnSpc>
                <a:spcPct val="90000"/>
              </a:lnSpc>
              <a:buFont typeface="Wingdings" panose="05000000000000000000" pitchFamily="2" charset="2"/>
              <a:buChar char="q"/>
            </a:pPr>
            <a:r>
              <a:rPr lang="en-US" altLang="en-US" sz="2800" dirty="0"/>
              <a:t>Enter the respective name and value</a:t>
            </a:r>
          </a:p>
        </p:txBody>
      </p:sp>
    </p:spTree>
    <p:extLst>
      <p:ext uri="{BB962C8B-B14F-4D97-AF65-F5344CB8AC3E}">
        <p14:creationId xmlns:p14="http://schemas.microsoft.com/office/powerpoint/2010/main" val="2974428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0CACEAA6-793B-4865-AFE5-9895A10966B0}" type="datetime1">
              <a:rPr lang="en-US" altLang="en-US" sz="1200"/>
              <a:pPr>
                <a:spcBef>
                  <a:spcPct val="0"/>
                </a:spcBef>
                <a:buClrTx/>
                <a:buSzTx/>
                <a:buFontTx/>
                <a:buNone/>
              </a:pPr>
              <a:t>1/8/2019</a:t>
            </a:fld>
            <a:endParaRPr lang="en-US" altLang="en-US" sz="1200"/>
          </a:p>
        </p:txBody>
      </p:sp>
      <p:sp>
        <p:nvSpPr>
          <p:cNvPr id="1843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8E1A9B6A-7886-449A-AA06-04BDC0A96AFA}" type="slidenum">
              <a:rPr lang="en-US" altLang="en-US" sz="1200"/>
              <a:pPr>
                <a:spcBef>
                  <a:spcPct val="0"/>
                </a:spcBef>
                <a:buClrTx/>
                <a:buSzTx/>
                <a:buFontTx/>
                <a:buNone/>
              </a:pPr>
              <a:t>16</a:t>
            </a:fld>
            <a:endParaRPr lang="en-US" altLang="en-US" sz="1200"/>
          </a:p>
        </p:txBody>
      </p:sp>
      <p:sp>
        <p:nvSpPr>
          <p:cNvPr id="18437" name="Rectangle 2"/>
          <p:cNvSpPr>
            <a:spLocks noGrp="1" noChangeArrowheads="1"/>
          </p:cNvSpPr>
          <p:nvPr>
            <p:ph type="title"/>
          </p:nvPr>
        </p:nvSpPr>
        <p:spPr/>
        <p:txBody>
          <a:bodyPr/>
          <a:lstStyle/>
          <a:p>
            <a:pPr eaLnBrk="1" hangingPunct="1"/>
            <a:r>
              <a:rPr lang="en-US" altLang="en-US" smtClean="0"/>
              <a:t>Configuration Problems</a:t>
            </a:r>
          </a:p>
        </p:txBody>
      </p:sp>
      <p:sp>
        <p:nvSpPr>
          <p:cNvPr id="18438" name="Rectangle 3"/>
          <p:cNvSpPr>
            <a:spLocks noGrp="1" noChangeArrowheads="1"/>
          </p:cNvSpPr>
          <p:nvPr>
            <p:ph type="body" idx="1"/>
          </p:nvPr>
        </p:nvSpPr>
        <p:spPr>
          <a:xfrm>
            <a:off x="838200" y="1405648"/>
            <a:ext cx="10873902" cy="3706813"/>
          </a:xfrm>
        </p:spPr>
        <p:txBody>
          <a:bodyPr>
            <a:noAutofit/>
          </a:bodyPr>
          <a:lstStyle/>
          <a:p>
            <a:pPr marL="571500" indent="-571500">
              <a:buFont typeface="Wingdings" panose="05000000000000000000" pitchFamily="2" charset="2"/>
              <a:buChar char="q"/>
            </a:pPr>
            <a:r>
              <a:rPr lang="en-US" altLang="en-US" dirty="0"/>
              <a:t>Missing, corrupted or overly-secure Registry settings often lead to application crashes and errors</a:t>
            </a:r>
          </a:p>
          <a:p>
            <a:pPr marL="571500" indent="-571500">
              <a:buFont typeface="Wingdings" panose="05000000000000000000" pitchFamily="2" charset="2"/>
              <a:buChar char="q"/>
            </a:pPr>
            <a:r>
              <a:rPr lang="en-US" altLang="en-US" dirty="0"/>
              <a:t>Some applications don’t completely remove registry data at uninstall</a:t>
            </a:r>
          </a:p>
          <a:p>
            <a:pPr marL="571500" indent="-571500">
              <a:buFont typeface="Wingdings" panose="05000000000000000000" pitchFamily="2" charset="2"/>
              <a:buChar char="q"/>
            </a:pPr>
            <a:r>
              <a:rPr lang="en-US" altLang="en-US" dirty="0"/>
              <a:t>Solutions: </a:t>
            </a:r>
          </a:p>
          <a:p>
            <a:pPr marL="1028700" lvl="1" indent="-455613">
              <a:buFont typeface="Wingdings" panose="05000000000000000000" pitchFamily="2" charset="2"/>
              <a:buChar char="q"/>
            </a:pPr>
            <a:r>
              <a:rPr lang="en-US" altLang="en-US" dirty="0"/>
              <a:t>Back up the registry and when corrupted or missing use the restore “System state “ utility</a:t>
            </a:r>
          </a:p>
          <a:p>
            <a:pPr marL="1028700" lvl="1" indent="-455613">
              <a:buFont typeface="Wingdings" panose="05000000000000000000" pitchFamily="2" charset="2"/>
              <a:buChar char="q"/>
            </a:pPr>
            <a:r>
              <a:rPr lang="en-US" altLang="en-US" dirty="0"/>
              <a:t>Boot into the Recovery Console and execute </a:t>
            </a:r>
            <a:r>
              <a:rPr lang="en-US" altLang="en-US" dirty="0" err="1"/>
              <a:t>chkdsk</a:t>
            </a:r>
            <a:r>
              <a:rPr lang="en-US" altLang="en-US" dirty="0"/>
              <a:t> command to correct any problem with the hard disk</a:t>
            </a:r>
            <a:endParaRPr lang="en-US" altLang="en-US" sz="2800" dirty="0"/>
          </a:p>
        </p:txBody>
      </p:sp>
    </p:spTree>
    <p:extLst>
      <p:ext uri="{BB962C8B-B14F-4D97-AF65-F5344CB8AC3E}">
        <p14:creationId xmlns:p14="http://schemas.microsoft.com/office/powerpoint/2010/main" val="78973925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D0002C1C-5454-41E7-9D0F-440D0EB45A7B}" type="datetime1">
              <a:rPr lang="en-US" altLang="en-US" sz="1200"/>
              <a:pPr>
                <a:spcBef>
                  <a:spcPct val="0"/>
                </a:spcBef>
                <a:buClrTx/>
                <a:buSzTx/>
                <a:buFontTx/>
                <a:buNone/>
              </a:pPr>
              <a:t>1/8/2019</a:t>
            </a:fld>
            <a:endParaRPr lang="en-US" altLang="en-US" sz="1200"/>
          </a:p>
        </p:txBody>
      </p:sp>
      <p:sp>
        <p:nvSpPr>
          <p:cNvPr id="1946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6D459E11-773E-467A-93DF-9AB58F4E5666}" type="slidenum">
              <a:rPr lang="en-US" altLang="en-US" sz="1200"/>
              <a:pPr>
                <a:spcBef>
                  <a:spcPct val="0"/>
                </a:spcBef>
                <a:buClrTx/>
                <a:buSzTx/>
                <a:buFontTx/>
                <a:buNone/>
              </a:pPr>
              <a:t>17</a:t>
            </a:fld>
            <a:endParaRPr lang="en-US" altLang="en-US" sz="1200"/>
          </a:p>
        </p:txBody>
      </p:sp>
      <p:sp>
        <p:nvSpPr>
          <p:cNvPr id="19461" name="Rectangle 2"/>
          <p:cNvSpPr>
            <a:spLocks noGrp="1" noChangeArrowheads="1"/>
          </p:cNvSpPr>
          <p:nvPr>
            <p:ph type="title"/>
          </p:nvPr>
        </p:nvSpPr>
        <p:spPr/>
        <p:txBody>
          <a:bodyPr/>
          <a:lstStyle/>
          <a:p>
            <a:pPr eaLnBrk="1" hangingPunct="1"/>
            <a:r>
              <a:rPr lang="en-US" altLang="en-US" dirty="0" smtClean="0"/>
              <a:t>Further Reading</a:t>
            </a:r>
          </a:p>
        </p:txBody>
      </p:sp>
      <p:sp>
        <p:nvSpPr>
          <p:cNvPr id="19462" name="Rectangle 3"/>
          <p:cNvSpPr>
            <a:spLocks noGrp="1" noChangeArrowheads="1"/>
          </p:cNvSpPr>
          <p:nvPr>
            <p:ph type="body" idx="1"/>
          </p:nvPr>
        </p:nvSpPr>
        <p:spPr>
          <a:xfrm>
            <a:off x="838200" y="1600200"/>
            <a:ext cx="10515600" cy="4038600"/>
          </a:xfrm>
        </p:spPr>
        <p:txBody>
          <a:bodyPr>
            <a:normAutofit/>
          </a:bodyPr>
          <a:lstStyle/>
          <a:p>
            <a:pPr eaLnBrk="1" hangingPunct="1">
              <a:lnSpc>
                <a:spcPct val="90000"/>
              </a:lnSpc>
              <a:buFont typeface="Wingdings" panose="05000000000000000000" pitchFamily="2" charset="2"/>
              <a:buChar char="q"/>
            </a:pPr>
            <a:r>
              <a:rPr lang="en-US" altLang="en-US" dirty="0"/>
              <a:t>Search Microsoft.com for articles on specific registry keys or values</a:t>
            </a:r>
            <a:endParaRPr lang="en-US" altLang="en-US" sz="3200" dirty="0"/>
          </a:p>
          <a:p>
            <a:pPr eaLnBrk="1" hangingPunct="1">
              <a:lnSpc>
                <a:spcPct val="90000"/>
              </a:lnSpc>
              <a:buFont typeface="Wingdings" panose="05000000000000000000" pitchFamily="2" charset="2"/>
              <a:buChar char="q"/>
            </a:pPr>
            <a:r>
              <a:rPr lang="en-US" altLang="en-US" dirty="0"/>
              <a:t>Mark E. </a:t>
            </a:r>
            <a:r>
              <a:rPr lang="en-US" altLang="en-US" dirty="0" err="1"/>
              <a:t>Russinovich</a:t>
            </a:r>
            <a:r>
              <a:rPr lang="en-US" altLang="en-US" dirty="0"/>
              <a:t> and David A. Solomon, </a:t>
            </a:r>
            <a:br>
              <a:rPr lang="en-US" altLang="en-US" dirty="0"/>
            </a:br>
            <a:r>
              <a:rPr lang="en-US" altLang="en-US" dirty="0"/>
              <a:t>Microsoft Windows Internals, Latest Edition</a:t>
            </a:r>
          </a:p>
          <a:p>
            <a:pPr lvl="1" eaLnBrk="1" hangingPunct="1">
              <a:lnSpc>
                <a:spcPct val="120000"/>
              </a:lnSpc>
              <a:buFont typeface="Wingdings" panose="05000000000000000000" pitchFamily="2" charset="2"/>
              <a:buChar char="q"/>
            </a:pPr>
            <a:r>
              <a:rPr lang="en-US" altLang="en-US" sz="2800" dirty="0"/>
              <a:t>The Registry</a:t>
            </a:r>
          </a:p>
        </p:txBody>
      </p:sp>
    </p:spTree>
    <p:extLst>
      <p:ext uri="{BB962C8B-B14F-4D97-AF65-F5344CB8AC3E}">
        <p14:creationId xmlns:p14="http://schemas.microsoft.com/office/powerpoint/2010/main" val="422912043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B506AB30-49FD-47C0-9AA9-793C02E0A145}" type="datetime1">
              <a:rPr lang="en-US" altLang="en-US" sz="1200"/>
              <a:pPr>
                <a:spcBef>
                  <a:spcPct val="0"/>
                </a:spcBef>
                <a:buClrTx/>
                <a:buSzTx/>
                <a:buFontTx/>
                <a:buNone/>
              </a:pPr>
              <a:t>1/8/2019</a:t>
            </a:fld>
            <a:endParaRPr lang="en-US" altLang="en-US" sz="1200"/>
          </a:p>
        </p:txBody>
      </p:sp>
      <p:sp>
        <p:nvSpPr>
          <p:cNvPr id="41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F592C28C-A3D1-4C2D-8EAD-E80E871C2688}" type="slidenum">
              <a:rPr lang="en-US" altLang="en-US" sz="1200"/>
              <a:pPr>
                <a:spcBef>
                  <a:spcPct val="0"/>
                </a:spcBef>
                <a:buClrTx/>
                <a:buSzTx/>
                <a:buFontTx/>
                <a:buNone/>
              </a:pPr>
              <a:t>2</a:t>
            </a:fld>
            <a:endParaRPr lang="en-US" altLang="en-US" sz="1200"/>
          </a:p>
        </p:txBody>
      </p:sp>
      <p:sp>
        <p:nvSpPr>
          <p:cNvPr id="4101" name="Rectangle 2"/>
          <p:cNvSpPr>
            <a:spLocks noGrp="1" noChangeArrowheads="1"/>
          </p:cNvSpPr>
          <p:nvPr>
            <p:ph type="title"/>
          </p:nvPr>
        </p:nvSpPr>
        <p:spPr/>
        <p:txBody>
          <a:bodyPr/>
          <a:lstStyle/>
          <a:p>
            <a:pPr eaLnBrk="1" hangingPunct="1"/>
            <a:r>
              <a:rPr lang="en-US" altLang="en-US" smtClean="0"/>
              <a:t>Objectives</a:t>
            </a:r>
          </a:p>
        </p:txBody>
      </p:sp>
      <p:sp>
        <p:nvSpPr>
          <p:cNvPr id="4102" name="Rectangle 3"/>
          <p:cNvSpPr>
            <a:spLocks noGrp="1" noChangeArrowheads="1"/>
          </p:cNvSpPr>
          <p:nvPr>
            <p:ph type="body" idx="1"/>
          </p:nvPr>
        </p:nvSpPr>
        <p:spPr>
          <a:xfrm>
            <a:off x="838200" y="1444557"/>
            <a:ext cx="9920591" cy="4114800"/>
          </a:xfrm>
        </p:spPr>
        <p:txBody>
          <a:bodyPr/>
          <a:lstStyle/>
          <a:p>
            <a:pPr eaLnBrk="1" hangingPunct="1">
              <a:buFont typeface="Wingdings" panose="05000000000000000000" pitchFamily="2" charset="2"/>
              <a:buChar char="q"/>
            </a:pPr>
            <a:r>
              <a:rPr lang="en-US" altLang="en-US" dirty="0" smtClean="0"/>
              <a:t>Describe Registry Fundamentals</a:t>
            </a:r>
          </a:p>
          <a:p>
            <a:pPr eaLnBrk="1" hangingPunct="1">
              <a:buFont typeface="Wingdings" panose="05000000000000000000" pitchFamily="2" charset="2"/>
              <a:buChar char="q"/>
            </a:pPr>
            <a:r>
              <a:rPr lang="en-US" altLang="en-US" dirty="0" smtClean="0"/>
              <a:t>Describe Registry Structure</a:t>
            </a:r>
          </a:p>
          <a:p>
            <a:pPr eaLnBrk="1" hangingPunct="1">
              <a:buFont typeface="Wingdings" panose="05000000000000000000" pitchFamily="2" charset="2"/>
              <a:buChar char="q"/>
            </a:pPr>
            <a:r>
              <a:rPr lang="en-US" altLang="en-US" dirty="0" smtClean="0"/>
              <a:t>Back up the registry</a:t>
            </a:r>
          </a:p>
          <a:p>
            <a:pPr eaLnBrk="1" hangingPunct="1">
              <a:buFont typeface="Wingdings" panose="05000000000000000000" pitchFamily="2" charset="2"/>
              <a:buChar char="q"/>
            </a:pPr>
            <a:r>
              <a:rPr lang="en-US" altLang="en-US" dirty="0" smtClean="0"/>
              <a:t>Modify the registry</a:t>
            </a:r>
          </a:p>
          <a:p>
            <a:pPr eaLnBrk="1" hangingPunct="1">
              <a:buFont typeface="Wingdings" panose="05000000000000000000" pitchFamily="2" charset="2"/>
              <a:buChar char="q"/>
            </a:pPr>
            <a:r>
              <a:rPr lang="en-US" altLang="en-US" dirty="0" smtClean="0"/>
              <a:t>Add new values to the registry</a:t>
            </a:r>
          </a:p>
          <a:p>
            <a:pPr eaLnBrk="1" hangingPunct="1">
              <a:buFont typeface="Wingdings" panose="05000000000000000000" pitchFamily="2" charset="2"/>
              <a:buNone/>
            </a:pPr>
            <a:endParaRPr lang="en-US" altLang="en-US" dirty="0" smtClean="0"/>
          </a:p>
        </p:txBody>
      </p:sp>
    </p:spTree>
    <p:extLst>
      <p:ext uri="{BB962C8B-B14F-4D97-AF65-F5344CB8AC3E}">
        <p14:creationId xmlns:p14="http://schemas.microsoft.com/office/powerpoint/2010/main" val="138121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1B8D5CE3-CBE0-428B-A18F-5B422C574B17}" type="datetime1">
              <a:rPr lang="en-US" altLang="en-US" sz="1200"/>
              <a:pPr>
                <a:spcBef>
                  <a:spcPct val="0"/>
                </a:spcBef>
                <a:buClrTx/>
                <a:buSzTx/>
                <a:buFontTx/>
                <a:buNone/>
              </a:pPr>
              <a:t>1/8/2019</a:t>
            </a:fld>
            <a:endParaRPr lang="en-US" altLang="en-US" sz="1200"/>
          </a:p>
        </p:txBody>
      </p:sp>
      <p:sp>
        <p:nvSpPr>
          <p:cNvPr id="51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B0EEA716-9C8B-42C3-92C6-D9B933F2E83E}" type="slidenum">
              <a:rPr lang="en-US" altLang="en-US" sz="1200"/>
              <a:pPr>
                <a:spcBef>
                  <a:spcPct val="0"/>
                </a:spcBef>
                <a:buClrTx/>
                <a:buSzTx/>
                <a:buFontTx/>
                <a:buNone/>
              </a:pPr>
              <a:t>3</a:t>
            </a:fld>
            <a:endParaRPr lang="en-US" altLang="en-US" sz="1200"/>
          </a:p>
        </p:txBody>
      </p:sp>
      <p:sp>
        <p:nvSpPr>
          <p:cNvPr id="5125" name="Rectangle 2"/>
          <p:cNvSpPr>
            <a:spLocks noGrp="1" noChangeArrowheads="1"/>
          </p:cNvSpPr>
          <p:nvPr>
            <p:ph type="title"/>
          </p:nvPr>
        </p:nvSpPr>
        <p:spPr/>
        <p:txBody>
          <a:bodyPr/>
          <a:lstStyle/>
          <a:p>
            <a:pPr eaLnBrk="1" hangingPunct="1"/>
            <a:r>
              <a:rPr lang="en-US" altLang="en-US" dirty="0" smtClean="0"/>
              <a:t>Registry Fundamentals</a:t>
            </a:r>
          </a:p>
        </p:txBody>
      </p:sp>
      <p:sp>
        <p:nvSpPr>
          <p:cNvPr id="5126" name="Rectangle 3"/>
          <p:cNvSpPr>
            <a:spLocks noGrp="1" noChangeArrowheads="1"/>
          </p:cNvSpPr>
          <p:nvPr>
            <p:ph type="body" idx="1"/>
          </p:nvPr>
        </p:nvSpPr>
        <p:spPr>
          <a:xfrm>
            <a:off x="838200" y="1690688"/>
            <a:ext cx="10515600" cy="4114800"/>
          </a:xfrm>
        </p:spPr>
        <p:txBody>
          <a:bodyPr>
            <a:normAutofit/>
          </a:bodyPr>
          <a:lstStyle/>
          <a:p>
            <a:pPr>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Arial" panose="020B0604020202020204" pitchFamily="34" charset="0"/>
              </a:rPr>
              <a:t>The registry is a </a:t>
            </a:r>
            <a:r>
              <a:rPr lang="en-US" altLang="en-US" sz="2400" b="1" dirty="0">
                <a:solidFill>
                  <a:srgbClr val="FF0000"/>
                </a:solidFill>
                <a:latin typeface="Verdana" panose="020B0604030504040204" pitchFamily="34" charset="0"/>
                <a:ea typeface="Verdana" panose="020B0604030504040204" pitchFamily="34" charset="0"/>
                <a:cs typeface="Arial" panose="020B0604020202020204" pitchFamily="34" charset="0"/>
              </a:rPr>
              <a:t>database</a:t>
            </a:r>
            <a:r>
              <a:rPr lang="en-US" altLang="en-US" sz="2400" dirty="0">
                <a:latin typeface="Verdana" panose="020B0604030504040204" pitchFamily="34" charset="0"/>
                <a:ea typeface="Verdana" panose="020B0604030504040204" pitchFamily="34" charset="0"/>
                <a:cs typeface="Arial" panose="020B0604020202020204" pitchFamily="34" charset="0"/>
              </a:rPr>
              <a:t> that stores system and user configuration information. </a:t>
            </a:r>
          </a:p>
          <a:p>
            <a:pPr lvl="1">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Arial" panose="020B0604020202020204" pitchFamily="34" charset="0"/>
              </a:rPr>
              <a:t>System-wide application settings </a:t>
            </a:r>
          </a:p>
          <a:p>
            <a:pPr lvl="1" eaLnBrk="1" hangingPunct="1">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Arial" panose="020B0604020202020204" pitchFamily="34" charset="0"/>
              </a:rPr>
              <a:t>Per-user settings (e.g. fonts, window placement, etc.)</a:t>
            </a:r>
          </a:p>
          <a:p>
            <a:pPr eaLnBrk="1" hangingPunct="1">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Arial" panose="020B0604020202020204" pitchFamily="34" charset="0"/>
              </a:rPr>
              <a:t>Called Configuration Manager (CM) in NTOSKRNL</a:t>
            </a:r>
          </a:p>
          <a:p>
            <a:pPr eaLnBrk="1" hangingPunct="1">
              <a:buFont typeface="Wingdings" panose="05000000000000000000" pitchFamily="2" charset="2"/>
              <a:buChar char="q"/>
            </a:pPr>
            <a:r>
              <a:rPr lang="en-US" altLang="en-US" sz="2400" dirty="0">
                <a:latin typeface="Verdana" panose="020B0604030504040204" pitchFamily="34" charset="0"/>
                <a:ea typeface="Verdana" panose="020B0604030504040204" pitchFamily="34" charset="0"/>
                <a:cs typeface="Arial" panose="020B0604020202020204" pitchFamily="34" charset="0"/>
              </a:rPr>
              <a:t>Also is a window in-memory (volatile) system information</a:t>
            </a:r>
          </a:p>
          <a:p>
            <a:pPr lvl="1" eaLnBrk="1" hangingPunct="1">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Arial" panose="020B0604020202020204" pitchFamily="34" charset="0"/>
              </a:rPr>
              <a:t>Hardware description (built during boot process)</a:t>
            </a:r>
          </a:p>
          <a:p>
            <a:pPr lvl="1" eaLnBrk="1" hangingPunct="1">
              <a:buFont typeface="Wingdings" panose="05000000000000000000" pitchFamily="2" charset="2"/>
              <a:buChar char="q"/>
            </a:pPr>
            <a:r>
              <a:rPr lang="en-US" altLang="en-US" dirty="0">
                <a:latin typeface="Verdana" panose="020B0604030504040204" pitchFamily="34" charset="0"/>
                <a:ea typeface="Verdana" panose="020B0604030504040204" pitchFamily="34" charset="0"/>
                <a:cs typeface="Arial" panose="020B0604020202020204" pitchFamily="34" charset="0"/>
              </a:rPr>
              <a:t>Performance data</a:t>
            </a:r>
          </a:p>
        </p:txBody>
      </p:sp>
    </p:spTree>
    <p:extLst>
      <p:ext uri="{BB962C8B-B14F-4D97-AF65-F5344CB8AC3E}">
        <p14:creationId xmlns:p14="http://schemas.microsoft.com/office/powerpoint/2010/main" val="2202529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46D1D9E7-AEF9-4263-BB6E-FF2D76B15A54}" type="datetime1">
              <a:rPr lang="en-US" altLang="en-US" sz="1200"/>
              <a:pPr>
                <a:spcBef>
                  <a:spcPct val="0"/>
                </a:spcBef>
                <a:buClrTx/>
                <a:buSzTx/>
                <a:buFontTx/>
                <a:buNone/>
              </a:pPr>
              <a:t>1/8/2019</a:t>
            </a:fld>
            <a:endParaRPr lang="en-US" altLang="en-US" sz="1200"/>
          </a:p>
        </p:txBody>
      </p:sp>
      <p:sp>
        <p:nvSpPr>
          <p:cNvPr id="61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E09C57F6-AD11-4EAF-9499-D9FEAEEBA614}" type="slidenum">
              <a:rPr lang="en-US" altLang="en-US" sz="1200"/>
              <a:pPr>
                <a:spcBef>
                  <a:spcPct val="0"/>
                </a:spcBef>
                <a:buClrTx/>
                <a:buSzTx/>
                <a:buFontTx/>
                <a:buNone/>
              </a:pPr>
              <a:t>4</a:t>
            </a:fld>
            <a:endParaRPr lang="en-US" altLang="en-US" sz="1200"/>
          </a:p>
        </p:txBody>
      </p:sp>
      <p:sp>
        <p:nvSpPr>
          <p:cNvPr id="6149" name="Rectangle 2"/>
          <p:cNvSpPr>
            <a:spLocks noGrp="1" noChangeArrowheads="1"/>
          </p:cNvSpPr>
          <p:nvPr>
            <p:ph type="title"/>
          </p:nvPr>
        </p:nvSpPr>
        <p:spPr/>
        <p:txBody>
          <a:bodyPr>
            <a:normAutofit/>
          </a:bodyPr>
          <a:lstStyle/>
          <a:p>
            <a:pPr eaLnBrk="1" hangingPunct="1"/>
            <a:r>
              <a:rPr lang="en-US" altLang="en-US" dirty="0"/>
              <a:t>Viewing and Changing the Registry</a:t>
            </a:r>
          </a:p>
        </p:txBody>
      </p:sp>
      <p:sp>
        <p:nvSpPr>
          <p:cNvPr id="6150" name="Rectangle 3"/>
          <p:cNvSpPr>
            <a:spLocks noGrp="1" noChangeArrowheads="1"/>
          </p:cNvSpPr>
          <p:nvPr>
            <p:ph type="body" idx="1"/>
          </p:nvPr>
        </p:nvSpPr>
        <p:spPr>
          <a:xfrm>
            <a:off x="838200" y="1534053"/>
            <a:ext cx="10515600" cy="4856163"/>
          </a:xfrm>
        </p:spPr>
        <p:txBody>
          <a:bodyPr/>
          <a:lstStyle/>
          <a:p>
            <a:pPr eaLnBrk="1" hangingPunct="1">
              <a:buFont typeface="Wingdings" panose="05000000000000000000" pitchFamily="2" charset="2"/>
              <a:buChar char="q"/>
            </a:pPr>
            <a:r>
              <a:rPr lang="en-US" altLang="en-US" sz="2400" dirty="0"/>
              <a:t>Registry Editor tool</a:t>
            </a:r>
          </a:p>
          <a:p>
            <a:pPr lvl="1" eaLnBrk="1" hangingPunct="1">
              <a:buFont typeface="Wingdings" panose="05000000000000000000" pitchFamily="2" charset="2"/>
              <a:buChar char="q"/>
            </a:pPr>
            <a:r>
              <a:rPr lang="en-US" altLang="en-US" sz="2000" dirty="0"/>
              <a:t>Regedit.exe </a:t>
            </a:r>
          </a:p>
          <a:p>
            <a:pPr eaLnBrk="1" hangingPunct="1">
              <a:buFont typeface="Wingdings" panose="05000000000000000000" pitchFamily="2" charset="2"/>
              <a:buChar char="q"/>
            </a:pPr>
            <a:r>
              <a:rPr lang="en-US" altLang="en-US" sz="2400" dirty="0"/>
              <a:t>When is the Registry read?</a:t>
            </a:r>
          </a:p>
          <a:p>
            <a:pPr lvl="1" eaLnBrk="1" hangingPunct="1">
              <a:buFont typeface="Wingdings" panose="05000000000000000000" pitchFamily="2" charset="2"/>
              <a:buChar char="q"/>
            </a:pPr>
            <a:r>
              <a:rPr lang="en-US" altLang="en-US" sz="2000" dirty="0"/>
              <a:t>During boot (to determine which drivers, configure the system)</a:t>
            </a:r>
          </a:p>
          <a:p>
            <a:pPr lvl="1" eaLnBrk="1" hangingPunct="1">
              <a:buFont typeface="Wingdings" panose="05000000000000000000" pitchFamily="2" charset="2"/>
              <a:buChar char="q"/>
            </a:pPr>
            <a:r>
              <a:rPr lang="en-US" altLang="en-US" sz="2000" dirty="0"/>
              <a:t>During login (to set user preferences, such as drive letter mappings, screen saver, wallpaper, etc.)</a:t>
            </a:r>
          </a:p>
          <a:p>
            <a:pPr lvl="1" eaLnBrk="1" hangingPunct="1">
              <a:buFont typeface="Wingdings" panose="05000000000000000000" pitchFamily="2" charset="2"/>
              <a:buChar char="q"/>
            </a:pPr>
            <a:r>
              <a:rPr lang="en-US" altLang="en-US" sz="2000" dirty="0"/>
              <a:t>When you start applications (to read app-specific settings and per-user settings) </a:t>
            </a:r>
          </a:p>
          <a:p>
            <a:pPr eaLnBrk="1" hangingPunct="1">
              <a:buFont typeface="Wingdings" panose="05000000000000000000" pitchFamily="2" charset="2"/>
              <a:buChar char="q"/>
            </a:pPr>
            <a:r>
              <a:rPr lang="en-US" altLang="en-US" sz="2400" dirty="0"/>
              <a:t>When is the Registry modified?</a:t>
            </a:r>
          </a:p>
          <a:p>
            <a:pPr lvl="1" eaLnBrk="1" hangingPunct="1">
              <a:buFont typeface="Wingdings" panose="05000000000000000000" pitchFamily="2" charset="2"/>
              <a:buChar char="q"/>
            </a:pPr>
            <a:r>
              <a:rPr lang="en-US" altLang="en-US" sz="2000" dirty="0"/>
              <a:t>When you install applications or drivers</a:t>
            </a:r>
          </a:p>
          <a:p>
            <a:pPr lvl="1" eaLnBrk="1" hangingPunct="1">
              <a:buFont typeface="Wingdings" panose="05000000000000000000" pitchFamily="2" charset="2"/>
              <a:buChar char="q"/>
            </a:pPr>
            <a:r>
              <a:rPr lang="en-US" altLang="en-US" sz="2000" dirty="0"/>
              <a:t>When you change system, user or application settings </a:t>
            </a:r>
          </a:p>
          <a:p>
            <a:pPr eaLnBrk="1" hangingPunct="1">
              <a:buSzTx/>
              <a:buFont typeface="Wingdings" panose="05000000000000000000" pitchFamily="2" charset="2"/>
              <a:buChar char="q"/>
            </a:pPr>
            <a:endParaRPr lang="en-US" altLang="en-US" sz="2500" dirty="0"/>
          </a:p>
        </p:txBody>
      </p:sp>
    </p:spTree>
    <p:extLst>
      <p:ext uri="{BB962C8B-B14F-4D97-AF65-F5344CB8AC3E}">
        <p14:creationId xmlns:p14="http://schemas.microsoft.com/office/powerpoint/2010/main" val="248406706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6436EB3C-A02C-4EC1-9D21-466887297F18}" type="datetime1">
              <a:rPr lang="en-US" altLang="en-US" sz="1200"/>
              <a:pPr>
                <a:spcBef>
                  <a:spcPct val="0"/>
                </a:spcBef>
                <a:buClrTx/>
                <a:buSzTx/>
                <a:buFontTx/>
                <a:buNone/>
              </a:pPr>
              <a:t>1/8/2019</a:t>
            </a:fld>
            <a:endParaRPr lang="en-US" altLang="en-US" sz="1200"/>
          </a:p>
        </p:txBody>
      </p:sp>
      <p:sp>
        <p:nvSpPr>
          <p:cNvPr id="717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399E0F28-CE95-42A8-A86A-A853E0E6E7C5}" type="slidenum">
              <a:rPr lang="en-US" altLang="en-US" sz="1200"/>
              <a:pPr>
                <a:spcBef>
                  <a:spcPct val="0"/>
                </a:spcBef>
                <a:buClrTx/>
                <a:buSzTx/>
                <a:buFontTx/>
                <a:buNone/>
              </a:pPr>
              <a:t>5</a:t>
            </a:fld>
            <a:endParaRPr lang="en-US" altLang="en-US" sz="1200"/>
          </a:p>
        </p:txBody>
      </p:sp>
      <p:sp>
        <p:nvSpPr>
          <p:cNvPr id="7173" name="Rectangle 2"/>
          <p:cNvSpPr>
            <a:spLocks noGrp="1" noChangeArrowheads="1"/>
          </p:cNvSpPr>
          <p:nvPr>
            <p:ph type="title"/>
          </p:nvPr>
        </p:nvSpPr>
        <p:spPr/>
        <p:txBody>
          <a:bodyPr/>
          <a:lstStyle/>
          <a:p>
            <a:pPr eaLnBrk="1" hangingPunct="1"/>
            <a:r>
              <a:rPr lang="en-US" altLang="en-US" smtClean="0"/>
              <a:t>Registry Structure</a:t>
            </a:r>
          </a:p>
        </p:txBody>
      </p:sp>
      <p:sp>
        <p:nvSpPr>
          <p:cNvPr id="7174" name="Rectangle 3"/>
          <p:cNvSpPr>
            <a:spLocks noGrp="1" noChangeArrowheads="1"/>
          </p:cNvSpPr>
          <p:nvPr>
            <p:ph type="body" idx="1"/>
          </p:nvPr>
        </p:nvSpPr>
        <p:spPr>
          <a:xfrm>
            <a:off x="838200" y="1524001"/>
            <a:ext cx="10515600" cy="4602163"/>
          </a:xfrm>
        </p:spPr>
        <p:txBody>
          <a:bodyPr>
            <a:normAutofit/>
          </a:bodyPr>
          <a:lstStyle/>
          <a:p>
            <a:pPr marL="285750" indent="-285750">
              <a:buFont typeface="Wingdings" panose="05000000000000000000" pitchFamily="2" charset="2"/>
              <a:buChar char="q"/>
            </a:pPr>
            <a:r>
              <a:rPr lang="en-US" altLang="en-US" dirty="0"/>
              <a:t>Registry editors display Registry as an Explorer-like tree view</a:t>
            </a:r>
          </a:p>
          <a:p>
            <a:pPr lvl="1">
              <a:buFont typeface="Wingdings" panose="05000000000000000000" pitchFamily="2" charset="2"/>
              <a:buChar char="q"/>
            </a:pPr>
            <a:r>
              <a:rPr lang="en-US" altLang="en-US" dirty="0"/>
              <a:t>Lab: run </a:t>
            </a:r>
            <a:r>
              <a:rPr lang="en-US" altLang="en-US" dirty="0" err="1"/>
              <a:t>Regedit</a:t>
            </a:r>
            <a:r>
              <a:rPr lang="en-US" altLang="en-US" dirty="0"/>
              <a:t> and examine</a:t>
            </a:r>
          </a:p>
          <a:p>
            <a:pPr marL="285750" indent="-285750">
              <a:buFont typeface="Wingdings" panose="05000000000000000000" pitchFamily="2" charset="2"/>
              <a:buChar char="q"/>
            </a:pPr>
            <a:r>
              <a:rPr lang="en-US" altLang="en-US" dirty="0"/>
              <a:t>The Registry is structured like a file system:</a:t>
            </a:r>
          </a:p>
          <a:p>
            <a:pPr lvl="1">
              <a:buFont typeface="Wingdings" panose="05000000000000000000" pitchFamily="2" charset="2"/>
              <a:buChar char="q"/>
            </a:pPr>
            <a:r>
              <a:rPr lang="en-US" altLang="en-US" dirty="0"/>
              <a:t>Keys are like directories</a:t>
            </a:r>
          </a:p>
          <a:p>
            <a:pPr lvl="1">
              <a:buFont typeface="Wingdings" panose="05000000000000000000" pitchFamily="2" charset="2"/>
              <a:buChar char="q"/>
            </a:pPr>
            <a:r>
              <a:rPr lang="en-US" altLang="en-US" dirty="0"/>
              <a:t>Values are like files</a:t>
            </a:r>
          </a:p>
          <a:p>
            <a:pPr lvl="1">
              <a:buFont typeface="Wingdings" panose="05000000000000000000" pitchFamily="2" charset="2"/>
              <a:buChar char="q"/>
            </a:pPr>
            <a:r>
              <a:rPr lang="en-US" altLang="en-US" dirty="0"/>
              <a:t>Values have data types – like a file type</a:t>
            </a:r>
          </a:p>
          <a:p>
            <a:pPr lvl="1">
              <a:buFont typeface="Wingdings" panose="05000000000000000000" pitchFamily="2" charset="2"/>
              <a:buChar char="q"/>
            </a:pPr>
            <a:r>
              <a:rPr lang="en-US" altLang="en-US" dirty="0"/>
              <a:t>Data is like the contents of a file</a:t>
            </a:r>
          </a:p>
        </p:txBody>
      </p:sp>
    </p:spTree>
    <p:extLst>
      <p:ext uri="{BB962C8B-B14F-4D97-AF65-F5344CB8AC3E}">
        <p14:creationId xmlns:p14="http://schemas.microsoft.com/office/powerpoint/2010/main" val="1969016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73A61BF5-7101-416C-A0F0-1F9CA2957F69}" type="datetime1">
              <a:rPr lang="en-US" altLang="en-US" sz="1200"/>
              <a:pPr>
                <a:spcBef>
                  <a:spcPct val="0"/>
                </a:spcBef>
                <a:buClrTx/>
                <a:buSzTx/>
                <a:buFontTx/>
                <a:buNone/>
              </a:pPr>
              <a:t>1/8/2019</a:t>
            </a:fld>
            <a:endParaRPr lang="en-US" altLang="en-US" sz="1200"/>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C15A235D-B6C7-4E5B-B3B3-AEE6A72B2F0D}" type="slidenum">
              <a:rPr lang="en-US" altLang="en-US" sz="1200"/>
              <a:pPr>
                <a:spcBef>
                  <a:spcPct val="0"/>
                </a:spcBef>
                <a:buClrTx/>
                <a:buSzTx/>
                <a:buFontTx/>
                <a:buNone/>
              </a:pPr>
              <a:t>6</a:t>
            </a:fld>
            <a:endParaRPr lang="en-US" altLang="en-US" sz="1200"/>
          </a:p>
        </p:txBody>
      </p:sp>
      <p:sp>
        <p:nvSpPr>
          <p:cNvPr id="8197" name="Rectangle 2"/>
          <p:cNvSpPr>
            <a:spLocks noGrp="1" noChangeArrowheads="1"/>
          </p:cNvSpPr>
          <p:nvPr>
            <p:ph type="title"/>
          </p:nvPr>
        </p:nvSpPr>
        <p:spPr/>
        <p:txBody>
          <a:bodyPr/>
          <a:lstStyle/>
          <a:p>
            <a:pPr eaLnBrk="1" hangingPunct="1"/>
            <a:r>
              <a:rPr lang="en-US" altLang="en-US" smtClean="0"/>
              <a:t>Logical Registry Structure</a:t>
            </a:r>
          </a:p>
        </p:txBody>
      </p:sp>
      <p:pic>
        <p:nvPicPr>
          <p:cNvPr id="819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981201"/>
            <a:ext cx="3810000" cy="268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1" y="1981200"/>
            <a:ext cx="34067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651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00021B97-BEB7-4F1F-A2B8-744A9A6BEFE3}" type="datetime1">
              <a:rPr lang="en-US" altLang="en-US" sz="1200"/>
              <a:pPr>
                <a:spcBef>
                  <a:spcPct val="0"/>
                </a:spcBef>
                <a:buClrTx/>
                <a:buSzTx/>
                <a:buFontTx/>
                <a:buNone/>
              </a:pPr>
              <a:t>1/8/2019</a:t>
            </a:fld>
            <a:endParaRPr lang="en-US" altLang="en-US" sz="1200"/>
          </a:p>
        </p:txBody>
      </p:sp>
      <p:sp>
        <p:nvSpPr>
          <p:cNvPr id="922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1837FD7C-3D4A-4A0F-89D4-BF3B1AE99FD8}" type="slidenum">
              <a:rPr lang="en-US" altLang="en-US" sz="1200"/>
              <a:pPr>
                <a:spcBef>
                  <a:spcPct val="0"/>
                </a:spcBef>
                <a:buClrTx/>
                <a:buSzTx/>
                <a:buFontTx/>
                <a:buNone/>
              </a:pPr>
              <a:t>7</a:t>
            </a:fld>
            <a:endParaRPr lang="en-US" altLang="en-US" sz="1200"/>
          </a:p>
        </p:txBody>
      </p:sp>
      <p:sp>
        <p:nvSpPr>
          <p:cNvPr id="9221" name="Rectangle 2"/>
          <p:cNvSpPr>
            <a:spLocks noGrp="1" noChangeArrowheads="1"/>
          </p:cNvSpPr>
          <p:nvPr>
            <p:ph type="title"/>
          </p:nvPr>
        </p:nvSpPr>
        <p:spPr/>
        <p:txBody>
          <a:bodyPr/>
          <a:lstStyle/>
          <a:p>
            <a:pPr eaLnBrk="1" hangingPunct="1"/>
            <a:r>
              <a:rPr lang="en-US" altLang="en-US" dirty="0" smtClean="0"/>
              <a:t>Logical Registry Structure</a:t>
            </a:r>
          </a:p>
        </p:txBody>
      </p:sp>
      <p:graphicFrame>
        <p:nvGraphicFramePr>
          <p:cNvPr id="8" name="Table 7"/>
          <p:cNvGraphicFramePr>
            <a:graphicFrameLocks noGrp="1"/>
          </p:cNvGraphicFramePr>
          <p:nvPr>
            <p:extLst>
              <p:ext uri="{D42A27DB-BD31-4B8C-83A1-F6EECF244321}">
                <p14:modId xmlns:p14="http://schemas.microsoft.com/office/powerpoint/2010/main" val="1471179934"/>
              </p:ext>
            </p:extLst>
          </p:nvPr>
        </p:nvGraphicFramePr>
        <p:xfrm>
          <a:off x="1070042" y="1690688"/>
          <a:ext cx="10136221" cy="4262640"/>
        </p:xfrm>
        <a:graphic>
          <a:graphicData uri="http://schemas.openxmlformats.org/drawingml/2006/table">
            <a:tbl>
              <a:tblPr/>
              <a:tblGrid>
                <a:gridCol w="4103891"/>
                <a:gridCol w="6032330"/>
              </a:tblGrid>
              <a:tr h="355220">
                <a:tc>
                  <a:txBody>
                    <a:bodyPr/>
                    <a:lstStyle/>
                    <a:p>
                      <a:pPr algn="l" fontAlgn="ctr"/>
                      <a:r>
                        <a:rPr lang="en-CA" sz="2000" b="1" i="0" u="none" strike="noStrike" dirty="0">
                          <a:solidFill>
                            <a:srgbClr val="000000"/>
                          </a:solidFill>
                          <a:latin typeface="Verdana" panose="020B0604030504040204" pitchFamily="34" charset="0"/>
                          <a:ea typeface="Verdana" panose="020B0604030504040204" pitchFamily="34" charset="0"/>
                        </a:rPr>
                        <a:t>Root Key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CA" sz="2000" b="1" i="0" u="none" strike="noStrike">
                          <a:solidFill>
                            <a:srgbClr val="000000"/>
                          </a:solidFill>
                          <a:latin typeface="Verdana" panose="020B0604030504040204" pitchFamily="34" charset="0"/>
                          <a:ea typeface="Verdana" panose="020B060403050404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10440">
                <a:tc>
                  <a:txBody>
                    <a:bodyPr/>
                    <a:lstStyle/>
                    <a:p>
                      <a:pPr algn="l" fontAlgn="t"/>
                      <a:r>
                        <a:rPr lang="en-CA" sz="2000" b="0" i="0" u="none" strike="noStrike">
                          <a:solidFill>
                            <a:srgbClr val="000000"/>
                          </a:solidFill>
                          <a:latin typeface="Verdana" panose="020B0604030504040204" pitchFamily="34" charset="0"/>
                          <a:ea typeface="Verdana" panose="020B0604030504040204" pitchFamily="34" charset="0"/>
                        </a:rPr>
                        <a:t>HKEY_CURRENT_USER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a:solidFill>
                            <a:srgbClr val="000000"/>
                          </a:solidFill>
                          <a:latin typeface="Verdana" panose="020B0604030504040204" pitchFamily="34" charset="0"/>
                          <a:ea typeface="Verdana" panose="020B0604030504040204" pitchFamily="34" charset="0"/>
                        </a:rPr>
                        <a:t>Stores data associated with the currently logged-on user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10440">
                <a:tc>
                  <a:txBody>
                    <a:bodyPr/>
                    <a:lstStyle/>
                    <a:p>
                      <a:pPr algn="l" fontAlgn="t"/>
                      <a:r>
                        <a:rPr lang="en-CA" sz="2000" b="0" i="0" u="none" strike="noStrike">
                          <a:solidFill>
                            <a:srgbClr val="000000"/>
                          </a:solidFill>
                          <a:latin typeface="Verdana" panose="020B0604030504040204" pitchFamily="34" charset="0"/>
                          <a:ea typeface="Verdana" panose="020B0604030504040204" pitchFamily="34" charset="0"/>
                        </a:rPr>
                        <a:t>HKEY_USERS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a:solidFill>
                            <a:srgbClr val="000000"/>
                          </a:solidFill>
                          <a:latin typeface="Verdana" panose="020B0604030504040204" pitchFamily="34" charset="0"/>
                          <a:ea typeface="Verdana" panose="020B0604030504040204" pitchFamily="34" charset="0"/>
                        </a:rPr>
                        <a:t>Stores information about all the accounts on the machine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065660">
                <a:tc>
                  <a:txBody>
                    <a:bodyPr/>
                    <a:lstStyle/>
                    <a:p>
                      <a:pPr algn="l" fontAlgn="t"/>
                      <a:r>
                        <a:rPr lang="en-CA" sz="2000" b="0" i="0" u="none" strike="noStrike" dirty="0">
                          <a:solidFill>
                            <a:srgbClr val="000000"/>
                          </a:solidFill>
                          <a:latin typeface="Verdana" panose="020B0604030504040204" pitchFamily="34" charset="0"/>
                          <a:ea typeface="Verdana" panose="020B0604030504040204" pitchFamily="34" charset="0"/>
                        </a:rPr>
                        <a:t>HKEY_CLASSES_ROOT</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a:solidFill>
                            <a:srgbClr val="000000"/>
                          </a:solidFill>
                          <a:latin typeface="Verdana" panose="020B0604030504040204" pitchFamily="34" charset="0"/>
                          <a:ea typeface="Verdana" panose="020B0604030504040204" pitchFamily="34" charset="0"/>
                        </a:rPr>
                        <a:t>Stores file association and Component Object Model (COM) object registration information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5220">
                <a:tc>
                  <a:txBody>
                    <a:bodyPr/>
                    <a:lstStyle/>
                    <a:p>
                      <a:pPr algn="l" fontAlgn="t"/>
                      <a:r>
                        <a:rPr lang="en-CA" sz="2000" b="0" i="0" u="none" strike="noStrike">
                          <a:solidFill>
                            <a:srgbClr val="000000"/>
                          </a:solidFill>
                          <a:latin typeface="Verdana" panose="020B0604030504040204" pitchFamily="34" charset="0"/>
                          <a:ea typeface="Verdana" panose="020B0604030504040204" pitchFamily="34" charset="0"/>
                        </a:rPr>
                        <a:t>HKEY_LOCAL_MACHINE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a:solidFill>
                            <a:srgbClr val="000000"/>
                          </a:solidFill>
                          <a:latin typeface="Verdana" panose="020B0604030504040204" pitchFamily="34" charset="0"/>
                          <a:ea typeface="Verdana" panose="020B0604030504040204" pitchFamily="34" charset="0"/>
                        </a:rPr>
                        <a:t>Stores system-related information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5220">
                <a:tc>
                  <a:txBody>
                    <a:bodyPr/>
                    <a:lstStyle/>
                    <a:p>
                      <a:pPr algn="l" fontAlgn="t"/>
                      <a:r>
                        <a:rPr lang="en-CA" sz="2000" b="0" i="0" u="none" strike="noStrike">
                          <a:solidFill>
                            <a:srgbClr val="000000"/>
                          </a:solidFill>
                          <a:latin typeface="Verdana" panose="020B0604030504040204" pitchFamily="34" charset="0"/>
                          <a:ea typeface="Verdana" panose="020B0604030504040204" pitchFamily="34" charset="0"/>
                        </a:rPr>
                        <a:t>HKEY_PERFORMANCE_DATA</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a:solidFill>
                            <a:srgbClr val="000000"/>
                          </a:solidFill>
                          <a:latin typeface="Verdana" panose="020B0604030504040204" pitchFamily="34" charset="0"/>
                          <a:ea typeface="Verdana" panose="020B0604030504040204" pitchFamily="34" charset="0"/>
                        </a:rPr>
                        <a:t>Stores performance information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10440">
                <a:tc>
                  <a:txBody>
                    <a:bodyPr/>
                    <a:lstStyle/>
                    <a:p>
                      <a:pPr algn="l" fontAlgn="t"/>
                      <a:r>
                        <a:rPr lang="en-CA" sz="2000" b="0" i="0" u="none" strike="noStrike">
                          <a:solidFill>
                            <a:srgbClr val="000000"/>
                          </a:solidFill>
                          <a:latin typeface="Verdana" panose="020B0604030504040204" pitchFamily="34" charset="0"/>
                          <a:ea typeface="Verdana" panose="020B0604030504040204" pitchFamily="34" charset="0"/>
                        </a:rPr>
                        <a:t>HKEY_CURRENT_CONFIG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CA" sz="2000" b="0" i="0" u="none" strike="noStrike" dirty="0">
                          <a:solidFill>
                            <a:srgbClr val="000000"/>
                          </a:solidFill>
                          <a:latin typeface="Verdana" panose="020B0604030504040204" pitchFamily="34" charset="0"/>
                          <a:ea typeface="Verdana" panose="020B0604030504040204" pitchFamily="34" charset="0"/>
                        </a:rPr>
                        <a:t>Stores some information about the current hardware profile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04606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5428057B-F081-4074-A468-34D6A9D96313}" type="datetime1">
              <a:rPr lang="en-US" altLang="en-US" sz="1200"/>
              <a:pPr>
                <a:spcBef>
                  <a:spcPct val="0"/>
                </a:spcBef>
                <a:buClrTx/>
                <a:buSzTx/>
                <a:buFontTx/>
                <a:buNone/>
              </a:pPr>
              <a:t>1/8/2019</a:t>
            </a:fld>
            <a:endParaRPr lang="en-US" altLang="en-US" sz="1200"/>
          </a:p>
        </p:txBody>
      </p:sp>
      <p:sp>
        <p:nvSpPr>
          <p:cNvPr id="1024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2B30D252-8D22-44C3-A187-2A4A2138EB0C}" type="slidenum">
              <a:rPr lang="en-US" altLang="en-US" sz="1200"/>
              <a:pPr>
                <a:spcBef>
                  <a:spcPct val="0"/>
                </a:spcBef>
                <a:buClrTx/>
                <a:buSzTx/>
                <a:buFontTx/>
                <a:buNone/>
              </a:pPr>
              <a:t>8</a:t>
            </a:fld>
            <a:endParaRPr lang="en-US" altLang="en-US" sz="1200"/>
          </a:p>
        </p:txBody>
      </p:sp>
      <p:sp>
        <p:nvSpPr>
          <p:cNvPr id="10245" name="Rectangle 2"/>
          <p:cNvSpPr>
            <a:spLocks noGrp="1" noChangeArrowheads="1"/>
          </p:cNvSpPr>
          <p:nvPr>
            <p:ph type="title"/>
          </p:nvPr>
        </p:nvSpPr>
        <p:spPr>
          <a:xfrm>
            <a:off x="1397765" y="160344"/>
            <a:ext cx="9419392" cy="1143000"/>
          </a:xfrm>
        </p:spPr>
        <p:txBody>
          <a:bodyPr/>
          <a:lstStyle/>
          <a:p>
            <a:pPr eaLnBrk="1" hangingPunct="1"/>
            <a:r>
              <a:rPr lang="en-US" altLang="en-US" dirty="0" smtClean="0"/>
              <a:t>HKEY_LOCAL_MACHINE</a:t>
            </a:r>
          </a:p>
        </p:txBody>
      </p:sp>
      <p:sp>
        <p:nvSpPr>
          <p:cNvPr id="10246" name="Rectangle 3"/>
          <p:cNvSpPr>
            <a:spLocks noGrp="1" noChangeArrowheads="1"/>
          </p:cNvSpPr>
          <p:nvPr>
            <p:ph type="body" idx="1"/>
          </p:nvPr>
        </p:nvSpPr>
        <p:spPr>
          <a:xfrm>
            <a:off x="1397765" y="1405647"/>
            <a:ext cx="9808499" cy="4779963"/>
          </a:xfrm>
        </p:spPr>
        <p:txBody>
          <a:bodyPr>
            <a:noAutofit/>
          </a:bodyPr>
          <a:lstStyle/>
          <a:p>
            <a:pPr eaLnBrk="1" hangingPunct="1">
              <a:lnSpc>
                <a:spcPct val="90000"/>
              </a:lnSpc>
              <a:buSzTx/>
              <a:buFont typeface="Wingdings" panose="05000000000000000000" pitchFamily="2" charset="2"/>
              <a:buChar char="q"/>
            </a:pPr>
            <a:r>
              <a:rPr lang="en-US" altLang="en-US" sz="2400" dirty="0"/>
              <a:t>Five main </a:t>
            </a:r>
            <a:r>
              <a:rPr lang="en-US" altLang="en-US" sz="2400" dirty="0" err="1"/>
              <a:t>subkeys</a:t>
            </a:r>
            <a:r>
              <a:rPr lang="en-US" altLang="en-US" sz="2400" dirty="0"/>
              <a:t> for local machine information</a:t>
            </a:r>
            <a:br>
              <a:rPr lang="en-US" altLang="en-US" sz="2400" dirty="0"/>
            </a:br>
            <a:endParaRPr lang="en-US" altLang="en-US" sz="2400" dirty="0"/>
          </a:p>
          <a:p>
            <a:pPr lvl="1" eaLnBrk="1" hangingPunct="1">
              <a:lnSpc>
                <a:spcPct val="90000"/>
              </a:lnSpc>
              <a:buSzTx/>
              <a:buFont typeface="Wingdings" panose="05000000000000000000" pitchFamily="2" charset="2"/>
              <a:buChar char="q"/>
            </a:pPr>
            <a:r>
              <a:rPr lang="en-US" altLang="en-US" sz="1800" dirty="0"/>
              <a:t>HKEY_LOCAL_MACHINE\Hardware</a:t>
            </a:r>
          </a:p>
          <a:p>
            <a:pPr lvl="2" eaLnBrk="1" hangingPunct="1">
              <a:lnSpc>
                <a:spcPct val="90000"/>
              </a:lnSpc>
              <a:buSzTx/>
              <a:buFont typeface="Wingdings" panose="05000000000000000000" pitchFamily="2" charset="2"/>
              <a:buChar char="q"/>
            </a:pPr>
            <a:r>
              <a:rPr lang="en-US" altLang="en-US" sz="1800" dirty="0"/>
              <a:t>Hardware configuration data, resource usage, etc.</a:t>
            </a:r>
          </a:p>
          <a:p>
            <a:pPr lvl="2" eaLnBrk="1" hangingPunct="1">
              <a:lnSpc>
                <a:spcPct val="90000"/>
              </a:lnSpc>
              <a:buSzTx/>
              <a:buFont typeface="Wingdings" panose="05000000000000000000" pitchFamily="2" charset="2"/>
              <a:buChar char="q"/>
            </a:pPr>
            <a:r>
              <a:rPr lang="en-US" altLang="en-US" sz="1800" dirty="0"/>
              <a:t>Completely volatile (not saved across boots)</a:t>
            </a:r>
          </a:p>
          <a:p>
            <a:pPr lvl="1" eaLnBrk="1" hangingPunct="1">
              <a:lnSpc>
                <a:spcPct val="90000"/>
              </a:lnSpc>
              <a:buSzTx/>
              <a:buFont typeface="Wingdings" panose="05000000000000000000" pitchFamily="2" charset="2"/>
              <a:buChar char="q"/>
            </a:pPr>
            <a:r>
              <a:rPr lang="en-US" altLang="en-US" sz="1800" dirty="0"/>
              <a:t>HKEY_LOCAL_MACHINE\SAM</a:t>
            </a:r>
          </a:p>
          <a:p>
            <a:pPr lvl="2" eaLnBrk="1" hangingPunct="1">
              <a:lnSpc>
                <a:spcPct val="90000"/>
              </a:lnSpc>
              <a:buSzTx/>
              <a:buFont typeface="Wingdings" panose="05000000000000000000" pitchFamily="2" charset="2"/>
              <a:buChar char="q"/>
            </a:pPr>
            <a:r>
              <a:rPr lang="en-US" altLang="en-US" sz="1800" dirty="0"/>
              <a:t>Local account &amp; groups database (for NT4 domain controllers, served as the domain account database)</a:t>
            </a:r>
          </a:p>
          <a:p>
            <a:pPr lvl="1" eaLnBrk="1" hangingPunct="1">
              <a:lnSpc>
                <a:spcPct val="90000"/>
              </a:lnSpc>
              <a:buSzTx/>
              <a:buFont typeface="Wingdings" panose="05000000000000000000" pitchFamily="2" charset="2"/>
              <a:buChar char="q"/>
            </a:pPr>
            <a:r>
              <a:rPr lang="en-US" altLang="en-US" sz="1800" dirty="0"/>
              <a:t>HKEY_LOCAL_MACHINE\Security</a:t>
            </a:r>
          </a:p>
          <a:p>
            <a:pPr lvl="2" eaLnBrk="1" hangingPunct="1">
              <a:lnSpc>
                <a:spcPct val="90000"/>
              </a:lnSpc>
              <a:buSzTx/>
              <a:buFont typeface="Wingdings" panose="05000000000000000000" pitchFamily="2" charset="2"/>
              <a:buChar char="q"/>
            </a:pPr>
            <a:r>
              <a:rPr lang="en-US" altLang="en-US" sz="1800" dirty="0"/>
              <a:t>System-wide security policies (for NT4 domain controllers, served as the domain security policy database)</a:t>
            </a:r>
          </a:p>
          <a:p>
            <a:pPr lvl="1" eaLnBrk="1" hangingPunct="1">
              <a:lnSpc>
                <a:spcPct val="90000"/>
              </a:lnSpc>
              <a:buSzTx/>
              <a:buFont typeface="Wingdings" panose="05000000000000000000" pitchFamily="2" charset="2"/>
              <a:buChar char="q"/>
            </a:pPr>
            <a:r>
              <a:rPr lang="en-US" altLang="en-US" sz="1800" dirty="0"/>
              <a:t>HKEY_LOCAL_MACHINE\Software</a:t>
            </a:r>
          </a:p>
          <a:p>
            <a:pPr lvl="2" eaLnBrk="1" hangingPunct="1">
              <a:lnSpc>
                <a:spcPct val="90000"/>
              </a:lnSpc>
              <a:buSzTx/>
              <a:buFont typeface="Wingdings" panose="05000000000000000000" pitchFamily="2" charset="2"/>
              <a:buChar char="q"/>
            </a:pPr>
            <a:r>
              <a:rPr lang="en-US" altLang="en-US" sz="1800" dirty="0"/>
              <a:t>Per-machine software data not critical for booting</a:t>
            </a:r>
          </a:p>
          <a:p>
            <a:pPr lvl="1" eaLnBrk="1" hangingPunct="1">
              <a:lnSpc>
                <a:spcPct val="90000"/>
              </a:lnSpc>
              <a:buSzTx/>
              <a:buFont typeface="Wingdings" panose="05000000000000000000" pitchFamily="2" charset="2"/>
              <a:buChar char="q"/>
            </a:pPr>
            <a:r>
              <a:rPr lang="en-US" altLang="en-US" sz="1800" dirty="0"/>
              <a:t>HKEY_LOCAL_MACHINE\System</a:t>
            </a:r>
          </a:p>
          <a:p>
            <a:pPr lvl="2" eaLnBrk="1" hangingPunct="1">
              <a:lnSpc>
                <a:spcPct val="90000"/>
              </a:lnSpc>
              <a:buSzTx/>
              <a:buFont typeface="Wingdings" panose="05000000000000000000" pitchFamily="2" charset="2"/>
              <a:buChar char="q"/>
            </a:pPr>
            <a:r>
              <a:rPr lang="en-US" altLang="en-US" sz="1800" dirty="0"/>
              <a:t>Controls booting and running the system (config.sys functionality)</a:t>
            </a:r>
          </a:p>
          <a:p>
            <a:pPr lvl="2" eaLnBrk="1" hangingPunct="1">
              <a:lnSpc>
                <a:spcPct val="90000"/>
              </a:lnSpc>
              <a:buSzTx/>
              <a:buFont typeface="Wingdings" panose="05000000000000000000" pitchFamily="2" charset="2"/>
              <a:buChar char="q"/>
            </a:pPr>
            <a:r>
              <a:rPr lang="en-US" altLang="en-US" sz="1800" dirty="0"/>
              <a:t>Available</a:t>
            </a:r>
            <a:r>
              <a:rPr lang="en-US" altLang="en-US" dirty="0"/>
              <a:t> during bootstrap</a:t>
            </a:r>
          </a:p>
        </p:txBody>
      </p:sp>
    </p:spTree>
    <p:extLst>
      <p:ext uri="{BB962C8B-B14F-4D97-AF65-F5344CB8AC3E}">
        <p14:creationId xmlns:p14="http://schemas.microsoft.com/office/powerpoint/2010/main" val="27269270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smtClean="0"/>
              <a:t>HKLM and BCD</a:t>
            </a:r>
            <a:endParaRPr lang="en-CA" altLang="en-US" smtClean="0"/>
          </a:p>
        </p:txBody>
      </p:sp>
      <p:sp>
        <p:nvSpPr>
          <p:cNvPr id="11267" name="Content Placeholder 2"/>
          <p:cNvSpPr>
            <a:spLocks noGrp="1"/>
          </p:cNvSpPr>
          <p:nvPr>
            <p:ph idx="1"/>
          </p:nvPr>
        </p:nvSpPr>
        <p:spPr>
          <a:xfrm>
            <a:off x="838200" y="1600200"/>
            <a:ext cx="10515600" cy="4114800"/>
          </a:xfrm>
        </p:spPr>
        <p:txBody>
          <a:bodyPr>
            <a:normAutofit/>
          </a:bodyPr>
          <a:lstStyle/>
          <a:p>
            <a:pPr eaLnBrk="1" hangingPunct="1">
              <a:buFont typeface="Wingdings" panose="05000000000000000000" pitchFamily="2" charset="2"/>
              <a:buChar char="q"/>
            </a:pPr>
            <a:r>
              <a:rPr lang="en-CA" altLang="en-US" sz="2000" dirty="0"/>
              <a:t>HKLM is the root key that contains all the </a:t>
            </a:r>
            <a:r>
              <a:rPr lang="en-CA" altLang="en-US" sz="2000" dirty="0" err="1"/>
              <a:t>systemwide</a:t>
            </a:r>
            <a:r>
              <a:rPr lang="en-CA" altLang="en-US" sz="2000" dirty="0"/>
              <a:t> configuration </a:t>
            </a:r>
            <a:r>
              <a:rPr lang="en-CA" altLang="en-US" sz="2000" dirty="0" err="1"/>
              <a:t>subkeys</a:t>
            </a:r>
            <a:r>
              <a:rPr lang="en-CA" altLang="en-US" sz="2000" dirty="0"/>
              <a:t>: BCD, COMPONENTS, HARDWARE, SAM, SECURITY, SOFTWARE, and SYSTEM.</a:t>
            </a:r>
          </a:p>
          <a:p>
            <a:pPr eaLnBrk="1" hangingPunct="1">
              <a:buFont typeface="Wingdings" panose="05000000000000000000" pitchFamily="2" charset="2"/>
              <a:buChar char="q"/>
            </a:pPr>
            <a:r>
              <a:rPr lang="en-CA" altLang="en-US" sz="2000" dirty="0"/>
              <a:t>The HKLM\BCD </a:t>
            </a:r>
            <a:r>
              <a:rPr lang="en-CA" altLang="en-US" sz="2000" dirty="0" err="1"/>
              <a:t>subkey</a:t>
            </a:r>
            <a:r>
              <a:rPr lang="en-CA" altLang="en-US" sz="2000" dirty="0"/>
              <a:t> contains the Boot Configuration Database (BCD) information loaded as a registry hive. This database replaces the Boot.ini file that was used before Windows Vista and adds greater flexibility and isolation of per-installation boot configuration data. </a:t>
            </a:r>
          </a:p>
          <a:p>
            <a:pPr eaLnBrk="1" hangingPunct="1">
              <a:buFont typeface="Wingdings" panose="05000000000000000000" pitchFamily="2" charset="2"/>
              <a:buChar char="q"/>
            </a:pPr>
            <a:r>
              <a:rPr lang="en-CA" altLang="en-US" sz="2000" dirty="0"/>
              <a:t>Each entry in the BCD, such as a Windows installation or the command-line settings for the installation, is stored in the Objects </a:t>
            </a:r>
            <a:r>
              <a:rPr lang="en-CA" altLang="en-US" sz="2000" dirty="0" err="1"/>
              <a:t>subkey</a:t>
            </a:r>
            <a:r>
              <a:rPr lang="en-CA" altLang="en-US" sz="2000" dirty="0"/>
              <a:t>, either as an object referenced by a GUID (in the case of a boot entry) or as a numeric </a:t>
            </a:r>
            <a:r>
              <a:rPr lang="en-CA" altLang="en-US" sz="2000" dirty="0" err="1"/>
              <a:t>subkey</a:t>
            </a:r>
            <a:r>
              <a:rPr lang="en-CA" altLang="en-US" sz="2000" dirty="0"/>
              <a:t> called an </a:t>
            </a:r>
            <a:r>
              <a:rPr lang="en-CA" altLang="en-US" sz="2000" i="1" dirty="0"/>
              <a:t>element</a:t>
            </a:r>
            <a:r>
              <a:rPr lang="en-CA" altLang="en-US" sz="2000" dirty="0"/>
              <a:t>. </a:t>
            </a:r>
          </a:p>
          <a:p>
            <a:pPr eaLnBrk="1" hangingPunct="1">
              <a:buFont typeface="Wingdings" panose="05000000000000000000" pitchFamily="2" charset="2"/>
              <a:buChar char="q"/>
            </a:pPr>
            <a:r>
              <a:rPr lang="en-CA" altLang="en-US" sz="2000" dirty="0"/>
              <a:t>The </a:t>
            </a:r>
            <a:r>
              <a:rPr lang="en-CA" altLang="en-US" sz="2000" dirty="0" err="1"/>
              <a:t>BCDEdit</a:t>
            </a:r>
            <a:r>
              <a:rPr lang="en-CA" altLang="en-US" sz="2000" dirty="0"/>
              <a:t> command-line utility allows you to modify the BCD using symbolic names for the elements and objects. It also provides extensive help for all the boot options available</a:t>
            </a:r>
            <a:r>
              <a:rPr lang="en-CA" altLang="en-US" sz="1800" dirty="0"/>
              <a:t>. </a:t>
            </a:r>
          </a:p>
        </p:txBody>
      </p:sp>
      <p:sp>
        <p:nvSpPr>
          <p:cNvPr id="1126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7EB7401E-67FC-4DA5-AF82-FC00A456BF82}" type="datetime1">
              <a:rPr lang="en-US" altLang="en-US" sz="1200"/>
              <a:pPr>
                <a:spcBef>
                  <a:spcPct val="0"/>
                </a:spcBef>
                <a:buClrTx/>
                <a:buSzTx/>
                <a:buFontTx/>
                <a:buNone/>
              </a:pPr>
              <a:t>1/8/2019</a:t>
            </a:fld>
            <a:endParaRPr lang="en-US" altLang="en-US" sz="1200"/>
          </a:p>
        </p:txBody>
      </p:sp>
      <p:sp>
        <p:nvSpPr>
          <p:cNvPr id="112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FD2FE745-390D-4F21-8992-3FA48E4456A8}" type="slidenum">
              <a:rPr lang="en-US" altLang="en-US" sz="1200"/>
              <a:pPr>
                <a:spcBef>
                  <a:spcPct val="0"/>
                </a:spcBef>
                <a:buClrTx/>
                <a:buSzTx/>
                <a:buFontTx/>
                <a:buNone/>
              </a:pPr>
              <a:t>9</a:t>
            </a:fld>
            <a:endParaRPr lang="en-US" altLang="en-US" sz="1200"/>
          </a:p>
        </p:txBody>
      </p:sp>
    </p:spTree>
    <p:extLst>
      <p:ext uri="{BB962C8B-B14F-4D97-AF65-F5344CB8AC3E}">
        <p14:creationId xmlns:p14="http://schemas.microsoft.com/office/powerpoint/2010/main" val="2778754446"/>
      </p:ext>
    </p:extLst>
  </p:cSld>
  <p:clrMapOvr>
    <a:masterClrMapping/>
  </p:clrMapOvr>
</p:sld>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10580</TotalTime>
  <Words>1368</Words>
  <Application>Microsoft Office PowerPoint</Application>
  <PresentationFormat>Widescreen</PresentationFormat>
  <Paragraphs>189</Paragraphs>
  <Slides>17</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Verdana</vt:lpstr>
      <vt:lpstr>Wingdings</vt:lpstr>
      <vt:lpstr>Office Theme</vt:lpstr>
      <vt:lpstr>Windows  Registry  </vt:lpstr>
      <vt:lpstr>Objectives</vt:lpstr>
      <vt:lpstr>Registry Fundamentals</vt:lpstr>
      <vt:lpstr>Viewing and Changing the Registry</vt:lpstr>
      <vt:lpstr>Registry Structure</vt:lpstr>
      <vt:lpstr>Logical Registry Structure</vt:lpstr>
      <vt:lpstr>Logical Registry Structure</vt:lpstr>
      <vt:lpstr>HKEY_LOCAL_MACHINE</vt:lpstr>
      <vt:lpstr>HKLM and BCD</vt:lpstr>
      <vt:lpstr>HKEY_USERS</vt:lpstr>
      <vt:lpstr>HKEY_USERS</vt:lpstr>
      <vt:lpstr>Registry Data Type</vt:lpstr>
      <vt:lpstr>Registry Physical Structure</vt:lpstr>
      <vt:lpstr>Hives</vt:lpstr>
      <vt:lpstr>Modifying the Registry </vt:lpstr>
      <vt:lpstr>Configuration Problems</vt:lpstr>
      <vt:lpstr>Further Reading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Patricia Castillo</cp:lastModifiedBy>
  <cp:revision>219</cp:revision>
  <dcterms:created xsi:type="dcterms:W3CDTF">2016-04-05T14:17:30Z</dcterms:created>
  <dcterms:modified xsi:type="dcterms:W3CDTF">2019-01-08T23:41:27Z</dcterms:modified>
</cp:coreProperties>
</file>