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2"/>
  </p:notesMasterIdLst>
  <p:handoutMasterIdLst>
    <p:handoutMasterId r:id="rId53"/>
  </p:handoutMasterIdLst>
  <p:sldIdLst>
    <p:sldId id="453" r:id="rId2"/>
    <p:sldId id="330" r:id="rId3"/>
    <p:sldId id="403" r:id="rId4"/>
    <p:sldId id="404" r:id="rId5"/>
    <p:sldId id="478" r:id="rId6"/>
    <p:sldId id="405" r:id="rId7"/>
    <p:sldId id="471" r:id="rId8"/>
    <p:sldId id="460" r:id="rId9"/>
    <p:sldId id="459" r:id="rId10"/>
    <p:sldId id="413" r:id="rId11"/>
    <p:sldId id="414" r:id="rId12"/>
    <p:sldId id="450" r:id="rId13"/>
    <p:sldId id="464" r:id="rId14"/>
    <p:sldId id="455" r:id="rId15"/>
    <p:sldId id="351" r:id="rId16"/>
    <p:sldId id="356" r:id="rId17"/>
    <p:sldId id="477" r:id="rId18"/>
    <p:sldId id="408" r:id="rId19"/>
    <p:sldId id="479" r:id="rId20"/>
    <p:sldId id="409" r:id="rId21"/>
    <p:sldId id="432" r:id="rId22"/>
    <p:sldId id="476" r:id="rId23"/>
    <p:sldId id="411" r:id="rId24"/>
    <p:sldId id="412" r:id="rId25"/>
    <p:sldId id="457" r:id="rId26"/>
    <p:sldId id="437" r:id="rId27"/>
    <p:sldId id="419" r:id="rId28"/>
    <p:sldId id="421" r:id="rId29"/>
    <p:sldId id="422" r:id="rId30"/>
    <p:sldId id="429" r:id="rId31"/>
    <p:sldId id="426" r:id="rId32"/>
    <p:sldId id="472" r:id="rId33"/>
    <p:sldId id="473" r:id="rId34"/>
    <p:sldId id="474" r:id="rId35"/>
    <p:sldId id="465" r:id="rId36"/>
    <p:sldId id="467" r:id="rId37"/>
    <p:sldId id="447" r:id="rId38"/>
    <p:sldId id="398" r:id="rId39"/>
    <p:sldId id="391" r:id="rId40"/>
    <p:sldId id="400" r:id="rId41"/>
    <p:sldId id="439" r:id="rId42"/>
    <p:sldId id="448" r:id="rId43"/>
    <p:sldId id="446" r:id="rId44"/>
    <p:sldId id="401" r:id="rId45"/>
    <p:sldId id="402" r:id="rId46"/>
    <p:sldId id="431" r:id="rId47"/>
    <p:sldId id="387" r:id="rId48"/>
    <p:sldId id="392" r:id="rId49"/>
    <p:sldId id="430" r:id="rId50"/>
    <p:sldId id="331" r:id="rId5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429" autoAdjust="0"/>
    <p:restoredTop sz="94660"/>
  </p:normalViewPr>
  <p:slideViewPr>
    <p:cSldViewPr snapToGrid="0">
      <p:cViewPr varScale="1">
        <p:scale>
          <a:sx n="45" d="100"/>
          <a:sy n="45" d="100"/>
        </p:scale>
        <p:origin x="1266"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326"/>
    </p:cViewPr>
  </p:sorterViewPr>
  <p:notesViewPr>
    <p:cSldViewPr snapToGrid="0">
      <p:cViewPr varScale="1">
        <p:scale>
          <a:sx n="56" d="100"/>
          <a:sy n="56" d="100"/>
        </p:scale>
        <p:origin x="285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eaLnBrk="0" hangingPunct="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eaLnBrk="0" hangingPunct="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eaLnBrk="0" hangingPunct="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eaLnBrk="0" hangingPunct="0">
              <a:defRPr sz="1100">
                <a:latin typeface="Helvetica" panose="020B0604020202020204" pitchFamily="34" charset="0"/>
                <a:cs typeface="Arial" panose="020B0604020202020204" pitchFamily="34" charset="0"/>
              </a:defRPr>
            </a:lvl1pPr>
          </a:lstStyle>
          <a:p>
            <a:pPr>
              <a:defRPr/>
            </a:pPr>
            <a:fld id="{771BE6F4-57FC-48C0-91E5-D21C118D6987}" type="slidenum">
              <a:rPr lang="en-US" altLang="en-US"/>
              <a:pPr>
                <a:defRPr/>
              </a:pPr>
              <a:t>‹#›</a:t>
            </a:fld>
            <a:endParaRPr lang="en-US" altLang="en-US"/>
          </a:p>
        </p:txBody>
      </p:sp>
    </p:spTree>
    <p:extLst>
      <p:ext uri="{BB962C8B-B14F-4D97-AF65-F5344CB8AC3E}">
        <p14:creationId xmlns:p14="http://schemas.microsoft.com/office/powerpoint/2010/main" val="1956902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eaLnBrk="0" hangingPunct="0">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eaLnBrk="0" hangingPunct="0">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eaLnBrk="0" hangingPunct="0">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eaLnBrk="0" hangingPunct="0">
              <a:defRPr sz="1200">
                <a:latin typeface="Times New Roman" panose="02020603050405020304" pitchFamily="18" charset="0"/>
                <a:cs typeface="Arial" panose="020B0604020202020204" pitchFamily="34" charset="0"/>
              </a:defRPr>
            </a:lvl1pPr>
          </a:lstStyle>
          <a:p>
            <a:pPr>
              <a:defRPr/>
            </a:pPr>
            <a:fld id="{8B91A350-9A27-4003-B9D9-7392240BB392}" type="slidenum">
              <a:rPr lang="en-US" altLang="en-US"/>
              <a:pPr>
                <a:defRPr/>
              </a:pPr>
              <a:t>‹#›</a:t>
            </a:fld>
            <a:endParaRPr lang="en-US" altLang="en-US"/>
          </a:p>
        </p:txBody>
      </p:sp>
    </p:spTree>
    <p:extLst>
      <p:ext uri="{BB962C8B-B14F-4D97-AF65-F5344CB8AC3E}">
        <p14:creationId xmlns:p14="http://schemas.microsoft.com/office/powerpoint/2010/main" val="3696735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EEBD613-6555-43EA-AEA1-2958EC3F1142}" type="slidenum">
              <a:rPr lang="en-US" altLang="en-US" smtClean="0"/>
              <a:pPr>
                <a:spcBef>
                  <a:spcPct val="0"/>
                </a:spcBef>
              </a:pPr>
              <a:t>2</a:t>
            </a:fld>
            <a:endParaRPr lang="en-US" alt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2311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17600" y="696913"/>
            <a:ext cx="4648200" cy="3486150"/>
          </a:xfrm>
          <a:ln/>
        </p:spPr>
      </p:sp>
      <p:sp>
        <p:nvSpPr>
          <p:cNvPr id="317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74294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17600" y="696913"/>
            <a:ext cx="4648200" cy="3486150"/>
          </a:xfrm>
          <a:ln/>
        </p:spPr>
      </p:sp>
      <p:sp>
        <p:nvSpPr>
          <p:cNvPr id="53250"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8529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17600" y="696913"/>
            <a:ext cx="4648200" cy="3486150"/>
          </a:xfrm>
          <a:ln/>
        </p:spPr>
      </p:sp>
      <p:sp>
        <p:nvSpPr>
          <p:cNvPr id="337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21217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17600" y="696913"/>
            <a:ext cx="4648200" cy="3486150"/>
          </a:xfrm>
          <a:ln/>
        </p:spPr>
      </p:sp>
      <p:sp>
        <p:nvSpPr>
          <p:cNvPr id="378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66132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latin typeface="Times New Roman" panose="02020603050405020304" pitchFamily="18"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545FB9-6A60-4590-A348-D70A1949A064}"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7540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17600" y="696913"/>
            <a:ext cx="4648200" cy="3486150"/>
          </a:xfrm>
          <a:ln/>
        </p:spPr>
      </p:sp>
      <p:sp>
        <p:nvSpPr>
          <p:cNvPr id="440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5122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17600" y="696913"/>
            <a:ext cx="4648200" cy="3486150"/>
          </a:xfrm>
          <a:ln/>
        </p:spPr>
      </p:sp>
      <p:sp>
        <p:nvSpPr>
          <p:cNvPr id="460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69660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17600" y="696913"/>
            <a:ext cx="4648200" cy="3486150"/>
          </a:xfrm>
          <a:ln/>
        </p:spPr>
      </p:sp>
      <p:sp>
        <p:nvSpPr>
          <p:cNvPr id="481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2834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17600" y="696913"/>
            <a:ext cx="4648200" cy="3486150"/>
          </a:xfrm>
          <a:ln/>
        </p:spPr>
      </p:sp>
      <p:sp>
        <p:nvSpPr>
          <p:cNvPr id="512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50152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17600" y="696913"/>
            <a:ext cx="4648200" cy="3486150"/>
          </a:xfrm>
          <a:ln/>
        </p:spPr>
      </p:sp>
      <p:sp>
        <p:nvSpPr>
          <p:cNvPr id="532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7479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55316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17600" y="696913"/>
            <a:ext cx="4648200" cy="3486150"/>
          </a:xfrm>
          <a:ln/>
        </p:spPr>
      </p:sp>
      <p:sp>
        <p:nvSpPr>
          <p:cNvPr id="552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58371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4FEFB7F-09B9-4325-8534-9DF33B7D73AF}" type="slidenum">
              <a:rPr lang="en-US" altLang="en-US" smtClean="0"/>
              <a:pPr>
                <a:spcBef>
                  <a:spcPct val="0"/>
                </a:spcBef>
              </a:pPr>
              <a:t>34</a:t>
            </a:fld>
            <a:endParaRPr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11895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31639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17600" y="696913"/>
            <a:ext cx="4648200" cy="3486150"/>
          </a:xfrm>
          <a:ln/>
        </p:spPr>
      </p:sp>
      <p:sp>
        <p:nvSpPr>
          <p:cNvPr id="645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71618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17600" y="696913"/>
            <a:ext cx="4648200" cy="3486150"/>
          </a:xfrm>
          <a:ln/>
        </p:spPr>
      </p:sp>
      <p:sp>
        <p:nvSpPr>
          <p:cNvPr id="665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56732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59346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72994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17600" y="696913"/>
            <a:ext cx="4648200" cy="3486150"/>
          </a:xfrm>
          <a:ln/>
        </p:spPr>
      </p:sp>
      <p:sp>
        <p:nvSpPr>
          <p:cNvPr id="778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25699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2A8CD0-F9B5-4F3B-AAEE-AC20096DF6D6}" type="slidenum">
              <a:rPr lang="en-US" altLang="en-US" smtClean="0"/>
              <a:pPr>
                <a:spcBef>
                  <a:spcPct val="0"/>
                </a:spcBef>
              </a:pPr>
              <a:t>50</a:t>
            </a:fld>
            <a:endParaRPr lang="en-US" alt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2264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8071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125330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9683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17600" y="696913"/>
            <a:ext cx="4648200" cy="3486150"/>
          </a:xfrm>
          <a:ln/>
        </p:spPr>
      </p:sp>
      <p:sp>
        <p:nvSpPr>
          <p:cNvPr id="194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873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0919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17600" y="696913"/>
            <a:ext cx="4648200" cy="3486150"/>
          </a:xfrm>
          <a:ln/>
        </p:spPr>
      </p:sp>
      <p:sp>
        <p:nvSpPr>
          <p:cNvPr id="266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49015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17600" y="696913"/>
            <a:ext cx="4648200" cy="3486150"/>
          </a:xfrm>
          <a:ln/>
        </p:spPr>
      </p:sp>
      <p:sp>
        <p:nvSpPr>
          <p:cNvPr id="286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32302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Edit9on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5438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2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410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900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191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856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090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050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7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890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484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7675"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MS PGothic" panose="020B0600070205080204" pitchFamily="34" charset="-128"/>
              </a:defRPr>
            </a:lvl1pPr>
            <a:lvl2pPr marL="742950" indent="-285750" eaLnBrk="0" hangingPunct="0">
              <a:defRPr>
                <a:solidFill>
                  <a:schemeClr val="tx1"/>
                </a:solidFill>
                <a:latin typeface="Verdana" panose="020B0604030504040204" pitchFamily="34" charset="0"/>
                <a:ea typeface="MS PGothic" panose="020B0600070205080204" pitchFamily="34" charset="-128"/>
              </a:defRPr>
            </a:lvl2pPr>
            <a:lvl3pPr marL="1143000" indent="-228600" eaLnBrk="0" hangingPunct="0">
              <a:defRPr>
                <a:solidFill>
                  <a:schemeClr val="tx1"/>
                </a:solidFill>
                <a:latin typeface="Verdana" panose="020B0604030504040204" pitchFamily="34" charset="0"/>
                <a:ea typeface="MS PGothic" panose="020B0600070205080204" pitchFamily="34" charset="-128"/>
              </a:defRPr>
            </a:lvl3pPr>
            <a:lvl4pPr marL="1600200" indent="-228600" eaLnBrk="0" hangingPunct="0">
              <a:defRPr>
                <a:solidFill>
                  <a:schemeClr val="tx1"/>
                </a:solidFill>
                <a:latin typeface="Verdana" panose="020B0604030504040204" pitchFamily="34" charset="0"/>
                <a:ea typeface="MS PGothic" panose="020B0600070205080204" pitchFamily="34" charset="-128"/>
              </a:defRPr>
            </a:lvl4pPr>
            <a:lvl5pPr marL="2057400" indent="-228600" eaLnBrk="0" hangingPunct="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smtClean="0">
                <a:solidFill>
                  <a:srgbClr val="006699"/>
                </a:solidFill>
                <a:latin typeface="Helvetica" panose="020B0604020202020204" pitchFamily="34" charset="0"/>
                <a:cs typeface="Arial" panose="020B0604020202020204" pitchFamily="34" charset="0"/>
              </a:rPr>
              <a:t>1.</a:t>
            </a:r>
            <a:fld id="{5993FE7B-96BA-4395-BCBF-786FD54CE233}" type="slidenum">
              <a:rPr lang="en-US" altLang="en-US" sz="1000" b="1" smtClean="0">
                <a:solidFill>
                  <a:srgbClr val="006699"/>
                </a:solidFill>
                <a:latin typeface="Helvetica" panose="020B0604020202020204" pitchFamily="34" charset="0"/>
                <a:cs typeface="Arial" panose="020B0604020202020204" pitchFamily="34" charset="0"/>
              </a:rPr>
              <a:pPr algn="ctr">
                <a:spcBef>
                  <a:spcPct val="50000"/>
                </a:spcBef>
                <a:defRPr/>
              </a:pPr>
              <a:t>‹#›</a:t>
            </a:fld>
            <a:endParaRPr lang="en-US" altLang="en-US" sz="1000" b="1" smtClean="0">
              <a:solidFill>
                <a:srgbClr val="006699"/>
              </a:solidFill>
              <a:latin typeface="Helvetica" panose="020B0604020202020204" pitchFamily="34" charset="0"/>
              <a:cs typeface="Arial" panose="020B0604020202020204" pitchFamily="3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2"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_9mzmvhwMq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www.youtube.com/watch?v=OGIs5M_gqA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www.youtube.com/watch?v=PBx7rgqeGG8" TargetMode="External"/><Relationship Id="rId2" Type="http://schemas.openxmlformats.org/officeDocument/2006/relationships/hyperlink" Target="http://www.youtube.com/watch?v=OLfmqcYnhUM" TargetMode="External"/><Relationship Id="rId1" Type="http://schemas.openxmlformats.org/officeDocument/2006/relationships/slideLayout" Target="../slideLayouts/slideLayout6.xml"/><Relationship Id="rId6" Type="http://schemas.openxmlformats.org/officeDocument/2006/relationships/hyperlink" Target="http://aws.amazon.com/ec2/" TargetMode="External"/><Relationship Id="rId5" Type="http://schemas.openxmlformats.org/officeDocument/2006/relationships/hyperlink" Target="https://www.youtube.com/watch?v=Qz5gyDenqTI" TargetMode="External"/><Relationship Id="rId4" Type="http://schemas.openxmlformats.org/officeDocument/2006/relationships/hyperlink" Target="http://channel9.msdn.com/Blogs/dunnry/What-is-Windows-Azur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gl=SG&amp;hl=en-GB&amp;v=AvfTZmecif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n.wikipedia.org/wiki/Timeline_of_Microsoft_Windows" TargetMode="External"/><Relationship Id="rId4" Type="http://schemas.openxmlformats.org/officeDocument/2006/relationships/hyperlink" Target="https://en.wikipedia.org/wiki/Timeline_of_operating_system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38" y="2778125"/>
            <a:ext cx="7772400" cy="1362075"/>
          </a:xfrm>
        </p:spPr>
        <p:txBody>
          <a:bodyPr/>
          <a:lstStyle/>
          <a:p>
            <a:pPr>
              <a:defRPr/>
            </a:pPr>
            <a:r>
              <a:rPr lang="fr-CA" dirty="0" smtClean="0"/>
              <a:t>       Operating SYSTEMS          </a:t>
            </a:r>
            <a:br>
              <a:rPr lang="fr-CA" dirty="0" smtClean="0"/>
            </a:br>
            <a:r>
              <a:rPr lang="fr-CA" dirty="0"/>
              <a:t> </a:t>
            </a:r>
            <a:r>
              <a:rPr lang="fr-CA" dirty="0" smtClean="0"/>
              <a:t>                </a:t>
            </a:r>
            <a:r>
              <a:rPr lang="fr-CA" dirty="0" err="1" smtClean="0"/>
              <a:t>Internals</a:t>
            </a:r>
            <a:r>
              <a:rPr lang="fr-CA" dirty="0" smtClean="0"/>
              <a:t/>
            </a:r>
            <a:br>
              <a:rPr lang="fr-CA" dirty="0" smtClean="0"/>
            </a:br>
            <a:r>
              <a:rPr lang="fr-CA" dirty="0" smtClean="0"/>
              <a:t/>
            </a:r>
            <a:br>
              <a:rPr lang="fr-CA" dirty="0" smtClean="0"/>
            </a:br>
            <a:endParaRPr lang="fr-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69975" y="277813"/>
            <a:ext cx="7616825" cy="576262"/>
          </a:xfrm>
        </p:spPr>
        <p:txBody>
          <a:bodyPr/>
          <a:lstStyle/>
          <a:p>
            <a:pPr eaLnBrk="1" hangingPunct="1"/>
            <a:r>
              <a:rPr lang="en-US" altLang="en-US" smtClean="0"/>
              <a:t>Operating System Structure</a:t>
            </a:r>
          </a:p>
        </p:txBody>
      </p:sp>
      <p:sp>
        <p:nvSpPr>
          <p:cNvPr id="18435" name="Rectangle 3"/>
          <p:cNvSpPr>
            <a:spLocks noGrp="1" noChangeArrowheads="1"/>
          </p:cNvSpPr>
          <p:nvPr>
            <p:ph type="body" idx="4294967295"/>
          </p:nvPr>
        </p:nvSpPr>
        <p:spPr>
          <a:xfrm>
            <a:off x="827088" y="1039813"/>
            <a:ext cx="7832725" cy="5462587"/>
          </a:xfrm>
        </p:spPr>
        <p:txBody>
          <a:bodyPr/>
          <a:lstStyle/>
          <a:p>
            <a:pPr eaLnBrk="1" hangingPunct="1">
              <a:buFont typeface="Wingdings" panose="05000000000000000000" pitchFamily="2" charset="2"/>
              <a:buChar char="q"/>
            </a:pPr>
            <a:r>
              <a:rPr lang="en-US" altLang="en-US" sz="2200" b="1" smtClean="0">
                <a:solidFill>
                  <a:srgbClr val="FF0000"/>
                </a:solidFill>
                <a:latin typeface="Arial" panose="020B0604020202020204" pitchFamily="34" charset="0"/>
                <a:cs typeface="Arial" panose="020B0604020202020204" pitchFamily="34" charset="0"/>
              </a:rPr>
              <a:t>Batch </a:t>
            </a:r>
            <a:r>
              <a:rPr lang="de-DE" altLang="en-US" sz="2200" b="1" smtClean="0">
                <a:solidFill>
                  <a:srgbClr val="FF0000"/>
                </a:solidFill>
                <a:latin typeface="Arial" panose="020B0604020202020204" pitchFamily="34" charset="0"/>
                <a:cs typeface="Arial" panose="020B0604020202020204" pitchFamily="34" charset="0"/>
              </a:rPr>
              <a:t>Job </a:t>
            </a:r>
            <a:r>
              <a:rPr lang="en-US" altLang="en-US" sz="2200" b="1" smtClean="0">
                <a:solidFill>
                  <a:srgbClr val="FF0000"/>
                </a:solidFill>
                <a:latin typeface="Arial" panose="020B0604020202020204" pitchFamily="34" charset="0"/>
                <a:cs typeface="Arial" panose="020B0604020202020204" pitchFamily="34" charset="0"/>
              </a:rPr>
              <a:t>Processing</a:t>
            </a:r>
          </a:p>
          <a:p>
            <a:pPr lvl="1" eaLnBrk="1" hangingPunct="1">
              <a:buFont typeface="Wingdings" panose="05000000000000000000" pitchFamily="2" charset="2"/>
              <a:buChar char="q"/>
            </a:pPr>
            <a:r>
              <a:rPr lang="en-US" altLang="en-US" sz="2400" smtClean="0"/>
              <a:t>Jobs with similar needs running through the computer as a group. This system is good for executing large jobs that need little interaction.</a:t>
            </a:r>
          </a:p>
          <a:p>
            <a:pPr>
              <a:lnSpc>
                <a:spcPct val="90000"/>
              </a:lnSpc>
              <a:buFont typeface="Wingdings" panose="05000000000000000000" pitchFamily="2" charset="2"/>
              <a:buChar char="q"/>
            </a:pPr>
            <a:r>
              <a:rPr lang="en-US" altLang="en-US" sz="2200" b="1" smtClean="0">
                <a:solidFill>
                  <a:srgbClr val="FF0000"/>
                </a:solidFill>
                <a:latin typeface="Arial" panose="020B0604020202020204" pitchFamily="34" charset="0"/>
                <a:cs typeface="Arial" panose="020B0604020202020204" pitchFamily="34" charset="0"/>
              </a:rPr>
              <a:t>Multiprogramming</a:t>
            </a:r>
            <a:r>
              <a:rPr lang="en-US" altLang="en-US" sz="2200" smtClean="0">
                <a:solidFill>
                  <a:srgbClr val="FF0000"/>
                </a:solidFill>
                <a:latin typeface="Arial" panose="020B0604020202020204" pitchFamily="34" charset="0"/>
                <a:cs typeface="Arial" panose="020B0604020202020204" pitchFamily="34" charset="0"/>
              </a:rPr>
              <a:t> </a:t>
            </a:r>
            <a:r>
              <a:rPr lang="en-US" altLang="en-US" sz="2200" smtClean="0">
                <a:latin typeface="Arial" panose="020B0604020202020204" pitchFamily="34" charset="0"/>
                <a:cs typeface="Arial" panose="020B0604020202020204" pitchFamily="34" charset="0"/>
              </a:rPr>
              <a:t>needed for efficiency</a:t>
            </a:r>
          </a:p>
          <a:p>
            <a:pPr lvl="1">
              <a:lnSpc>
                <a:spcPct val="9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Single user cannot keep CPU and I/O devices busy at all times</a:t>
            </a:r>
          </a:p>
          <a:p>
            <a:pPr lvl="1">
              <a:lnSpc>
                <a:spcPct val="9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Multiprogramming organizes jobs (code and data) so CPU always has one to execute</a:t>
            </a:r>
          </a:p>
          <a:p>
            <a:pPr lvl="1">
              <a:lnSpc>
                <a:spcPct val="9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A subset of total jobs in system is kept in memory</a:t>
            </a:r>
          </a:p>
          <a:p>
            <a:pPr lvl="1">
              <a:lnSpc>
                <a:spcPct val="9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One job selected and run via </a:t>
            </a:r>
            <a:r>
              <a:rPr lang="en-US" altLang="en-US" sz="2200" b="1" smtClean="0">
                <a:solidFill>
                  <a:srgbClr val="3366FF"/>
                </a:solidFill>
                <a:latin typeface="Arial" panose="020B0604020202020204" pitchFamily="34" charset="0"/>
                <a:cs typeface="Arial" panose="020B0604020202020204" pitchFamily="34" charset="0"/>
              </a:rPr>
              <a:t>job scheduling</a:t>
            </a:r>
          </a:p>
          <a:p>
            <a:pPr lvl="1">
              <a:lnSpc>
                <a:spcPct val="9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When it has to wait (for I/O for example), OS switches to another job</a:t>
            </a:r>
          </a:p>
          <a:p>
            <a:pPr lvl="1">
              <a:lnSpc>
                <a:spcPct val="90000"/>
              </a:lnSpc>
              <a:buFont typeface="Wingdings" panose="05000000000000000000" pitchFamily="2" charset="2"/>
              <a:buChar char="q"/>
            </a:pPr>
            <a:endParaRPr lang="en-US" altLang="en-US" sz="22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85838" y="277813"/>
            <a:ext cx="8229600" cy="576262"/>
          </a:xfrm>
        </p:spPr>
        <p:txBody>
          <a:bodyPr/>
          <a:lstStyle/>
          <a:p>
            <a:pPr eaLnBrk="1" hangingPunct="1"/>
            <a:r>
              <a:rPr lang="en-US" altLang="en-US" sz="2800" smtClean="0"/>
              <a:t>Memory Layout for Multiprogrammed System</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76350"/>
            <a:ext cx="3111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Operating System Evolution</a:t>
            </a:r>
            <a:endParaRPr lang="fr-CA" altLang="en-US" smtClean="0"/>
          </a:p>
        </p:txBody>
      </p:sp>
      <p:sp>
        <p:nvSpPr>
          <p:cNvPr id="22531" name="Content Placeholder 2"/>
          <p:cNvSpPr>
            <a:spLocks noGrp="1"/>
          </p:cNvSpPr>
          <p:nvPr>
            <p:ph idx="1"/>
          </p:nvPr>
        </p:nvSpPr>
        <p:spPr/>
        <p:txBody>
          <a:bodyPr/>
          <a:lstStyle/>
          <a:p>
            <a:pPr>
              <a:lnSpc>
                <a:spcPct val="90000"/>
              </a:lnSpc>
              <a:buFont typeface="Wingdings" panose="05000000000000000000" pitchFamily="2" charset="2"/>
              <a:buChar char="q"/>
            </a:pPr>
            <a:r>
              <a:rPr lang="en-US" altLang="en-US" sz="2000" b="1" smtClean="0">
                <a:solidFill>
                  <a:srgbClr val="FF0000"/>
                </a:solidFill>
                <a:latin typeface="Arial" panose="020B0604020202020204" pitchFamily="34" charset="0"/>
                <a:cs typeface="Arial" panose="020B0604020202020204" pitchFamily="34" charset="0"/>
              </a:rPr>
              <a:t>Timesharing (TS) </a:t>
            </a:r>
            <a:r>
              <a:rPr lang="en-US" altLang="en-US" sz="2000" smtClean="0">
                <a:solidFill>
                  <a:srgbClr val="FF0000"/>
                </a:solidFill>
                <a:latin typeface="Arial" panose="020B0604020202020204" pitchFamily="34" charset="0"/>
                <a:cs typeface="Arial" panose="020B0604020202020204" pitchFamily="34" charset="0"/>
              </a:rPr>
              <a:t>(</a:t>
            </a:r>
            <a:r>
              <a:rPr lang="en-US" altLang="en-US" sz="2000" b="1" smtClean="0">
                <a:solidFill>
                  <a:srgbClr val="FF0000"/>
                </a:solidFill>
                <a:latin typeface="Arial" panose="020B0604020202020204" pitchFamily="34" charset="0"/>
                <a:cs typeface="Arial" panose="020B0604020202020204" pitchFamily="34" charset="0"/>
              </a:rPr>
              <a:t>multitasking</a:t>
            </a:r>
            <a:r>
              <a:rPr lang="en-US" altLang="en-US" sz="2000" smtClean="0">
                <a:solidFill>
                  <a:srgbClr val="FF0000"/>
                </a:solidFill>
                <a:latin typeface="Arial" panose="020B0604020202020204" pitchFamily="34" charset="0"/>
                <a:cs typeface="Arial" panose="020B0604020202020204" pitchFamily="34" charset="0"/>
              </a:rPr>
              <a:t>)</a:t>
            </a:r>
            <a:r>
              <a:rPr lang="en-US" altLang="en-US" sz="2000" b="1" smtClean="0">
                <a:solidFill>
                  <a:srgbClr val="FF0000"/>
                </a:solidFill>
                <a:latin typeface="Arial" panose="020B0604020202020204" pitchFamily="34" charset="0"/>
                <a:cs typeface="Arial" panose="020B0604020202020204" pitchFamily="34" charset="0"/>
              </a:rPr>
              <a:t> </a:t>
            </a:r>
            <a:r>
              <a:rPr lang="en-US" altLang="en-US" sz="2000" smtClean="0">
                <a:latin typeface="Arial" panose="020B0604020202020204" pitchFamily="34" charset="0"/>
                <a:cs typeface="Arial" panose="020B0604020202020204" pitchFamily="34" charset="0"/>
              </a:rPr>
              <a:t>CPU switches jobs so frequently that users can interact with each job while it is running, creating </a:t>
            </a:r>
            <a:r>
              <a:rPr lang="en-US" altLang="en-US" sz="2000" b="1" smtClean="0">
                <a:solidFill>
                  <a:srgbClr val="3366FF"/>
                </a:solidFill>
                <a:latin typeface="Arial" panose="020B0604020202020204" pitchFamily="34" charset="0"/>
                <a:cs typeface="Arial" panose="020B0604020202020204" pitchFamily="34" charset="0"/>
              </a:rPr>
              <a:t>interactive</a:t>
            </a:r>
            <a:r>
              <a:rPr lang="en-US" altLang="en-US" sz="2000" smtClean="0">
                <a:latin typeface="Arial" panose="020B0604020202020204" pitchFamily="34" charset="0"/>
                <a:cs typeface="Arial" panose="020B0604020202020204" pitchFamily="34" charset="0"/>
              </a:rPr>
              <a:t> computing</a:t>
            </a:r>
          </a:p>
          <a:p>
            <a:pPr lvl="1">
              <a:lnSpc>
                <a:spcPct val="90000"/>
              </a:lnSpc>
              <a:buFont typeface="Wingdings" panose="05000000000000000000" pitchFamily="2" charset="2"/>
              <a:buChar char="q"/>
            </a:pPr>
            <a:r>
              <a:rPr lang="en-US" altLang="en-US" sz="2000" b="1" smtClean="0">
                <a:solidFill>
                  <a:srgbClr val="3366FF"/>
                </a:solidFill>
                <a:latin typeface="Arial" panose="020B0604020202020204" pitchFamily="34" charset="0"/>
                <a:cs typeface="Arial" panose="020B0604020202020204" pitchFamily="34" charset="0"/>
              </a:rPr>
              <a:t>Response time </a:t>
            </a:r>
            <a:r>
              <a:rPr lang="en-US" altLang="en-US" sz="2000" smtClean="0">
                <a:latin typeface="Arial" panose="020B0604020202020204" pitchFamily="34" charset="0"/>
                <a:cs typeface="Arial" panose="020B0604020202020204" pitchFamily="34" charset="0"/>
              </a:rPr>
              <a:t>should be &lt; 1 second</a:t>
            </a:r>
          </a:p>
          <a:p>
            <a:pPr lvl="1">
              <a:lnSpc>
                <a:spcPct val="90000"/>
              </a:lnSpc>
              <a:buFont typeface="Wingdings" panose="05000000000000000000" pitchFamily="2" charset="2"/>
              <a:buChar char="q"/>
            </a:pPr>
            <a:r>
              <a:rPr lang="en-US" altLang="en-US" sz="2000" smtClean="0">
                <a:latin typeface="Arial" panose="020B0604020202020204" pitchFamily="34" charset="0"/>
                <a:cs typeface="Arial" panose="020B0604020202020204" pitchFamily="34" charset="0"/>
              </a:rPr>
              <a:t>Each user has at least one program executing in memory </a:t>
            </a:r>
            <a:r>
              <a:rPr lang="en-US" altLang="en-US" sz="2000" smtClean="0">
                <a:latin typeface="Arial" panose="020B0604020202020204" pitchFamily="34" charset="0"/>
                <a:cs typeface="Arial" panose="020B0604020202020204" pitchFamily="34" charset="0"/>
                <a:sym typeface="Wingdings 3" panose="05040102010807070707" pitchFamily="18" charset="2"/>
              </a:rPr>
              <a:t></a:t>
            </a:r>
            <a:r>
              <a:rPr lang="en-US" altLang="en-US" sz="2000" b="1" smtClean="0">
                <a:solidFill>
                  <a:srgbClr val="3366FF"/>
                </a:solidFill>
                <a:latin typeface="Arial" panose="020B0604020202020204" pitchFamily="34" charset="0"/>
                <a:cs typeface="Arial" panose="020B0604020202020204" pitchFamily="34" charset="0"/>
                <a:sym typeface="Wingdings 3" panose="05040102010807070707" pitchFamily="18" charset="2"/>
              </a:rPr>
              <a:t>process</a:t>
            </a:r>
          </a:p>
          <a:p>
            <a:pPr lvl="1">
              <a:lnSpc>
                <a:spcPct val="90000"/>
              </a:lnSpc>
              <a:buFont typeface="Wingdings" panose="05000000000000000000" pitchFamily="2" charset="2"/>
              <a:buChar char="q"/>
            </a:pPr>
            <a:r>
              <a:rPr lang="en-US" altLang="en-US" sz="2000" smtClean="0">
                <a:latin typeface="Arial" panose="020B0604020202020204" pitchFamily="34" charset="0"/>
                <a:cs typeface="Arial" panose="020B0604020202020204" pitchFamily="34" charset="0"/>
                <a:sym typeface="Wingdings 3" panose="05040102010807070707" pitchFamily="18" charset="2"/>
              </a:rPr>
              <a:t>If several jobs ready to run at the same time  </a:t>
            </a:r>
            <a:r>
              <a:rPr lang="en-US" altLang="en-US" sz="2000" b="1" smtClean="0">
                <a:solidFill>
                  <a:srgbClr val="3366FF"/>
                </a:solidFill>
                <a:latin typeface="Arial" panose="020B0604020202020204" pitchFamily="34" charset="0"/>
                <a:cs typeface="Arial" panose="020B0604020202020204" pitchFamily="34" charset="0"/>
                <a:sym typeface="Wingdings 3" panose="05040102010807070707" pitchFamily="18" charset="2"/>
              </a:rPr>
              <a:t>CPU scheduling</a:t>
            </a:r>
          </a:p>
          <a:p>
            <a:pPr lvl="1">
              <a:lnSpc>
                <a:spcPct val="90000"/>
              </a:lnSpc>
              <a:buFont typeface="Wingdings" panose="05000000000000000000" pitchFamily="2" charset="2"/>
              <a:buChar char="q"/>
            </a:pPr>
            <a:r>
              <a:rPr lang="en-US" altLang="en-US" sz="2000" smtClean="0">
                <a:latin typeface="Arial" panose="020B0604020202020204" pitchFamily="34" charset="0"/>
                <a:cs typeface="Arial" panose="020B0604020202020204" pitchFamily="34" charset="0"/>
                <a:sym typeface="Wingdings 3" panose="05040102010807070707" pitchFamily="18" charset="2"/>
              </a:rPr>
              <a:t>If processes don</a:t>
            </a:r>
            <a:r>
              <a:rPr lang="ja-JP" altLang="en-US" sz="2000" smtClean="0">
                <a:latin typeface="Arial" panose="020B0604020202020204" pitchFamily="34" charset="0"/>
                <a:cs typeface="Arial" panose="020B0604020202020204" pitchFamily="34" charset="0"/>
                <a:sym typeface="Wingdings 3" panose="05040102010807070707" pitchFamily="18" charset="2"/>
              </a:rPr>
              <a:t>’</a:t>
            </a:r>
            <a:r>
              <a:rPr lang="en-US" altLang="ja-JP" sz="2000" smtClean="0">
                <a:latin typeface="Arial" panose="020B0604020202020204" pitchFamily="34" charset="0"/>
                <a:cs typeface="Arial" panose="020B0604020202020204" pitchFamily="34" charset="0"/>
                <a:sym typeface="Wingdings 3" panose="05040102010807070707" pitchFamily="18" charset="2"/>
              </a:rPr>
              <a:t>t fit in memory, </a:t>
            </a:r>
            <a:r>
              <a:rPr lang="en-US" altLang="ja-JP" sz="2000" b="1" smtClean="0">
                <a:solidFill>
                  <a:srgbClr val="3366FF"/>
                </a:solidFill>
                <a:latin typeface="Arial" panose="020B0604020202020204" pitchFamily="34" charset="0"/>
                <a:cs typeface="Arial" panose="020B0604020202020204" pitchFamily="34" charset="0"/>
                <a:sym typeface="Wingdings 3" panose="05040102010807070707" pitchFamily="18" charset="2"/>
              </a:rPr>
              <a:t>swapping</a:t>
            </a:r>
            <a:r>
              <a:rPr lang="en-US" altLang="ja-JP" sz="2000" smtClean="0">
                <a:latin typeface="Arial" panose="020B0604020202020204" pitchFamily="34" charset="0"/>
                <a:cs typeface="Arial" panose="020B0604020202020204" pitchFamily="34" charset="0"/>
                <a:sym typeface="Wingdings 3" panose="05040102010807070707" pitchFamily="18" charset="2"/>
              </a:rPr>
              <a:t> moves them in and out to run</a:t>
            </a:r>
          </a:p>
          <a:p>
            <a:pPr lvl="1">
              <a:lnSpc>
                <a:spcPct val="90000"/>
              </a:lnSpc>
              <a:buFont typeface="Wingdings" panose="05000000000000000000" pitchFamily="2" charset="2"/>
              <a:buChar char="q"/>
            </a:pPr>
            <a:r>
              <a:rPr lang="en-US" altLang="en-US" sz="2000" b="1" smtClean="0">
                <a:solidFill>
                  <a:srgbClr val="3366FF"/>
                </a:solidFill>
                <a:latin typeface="Arial" panose="020B0604020202020204" pitchFamily="34" charset="0"/>
                <a:cs typeface="Arial" panose="020B0604020202020204" pitchFamily="34" charset="0"/>
                <a:sym typeface="Wingdings 3" panose="05040102010807070707" pitchFamily="18" charset="2"/>
              </a:rPr>
              <a:t>Virtual memory </a:t>
            </a:r>
            <a:r>
              <a:rPr lang="en-US" altLang="en-US" sz="2000" smtClean="0">
                <a:latin typeface="Arial" panose="020B0604020202020204" pitchFamily="34" charset="0"/>
                <a:cs typeface="Arial" panose="020B0604020202020204" pitchFamily="34" charset="0"/>
                <a:sym typeface="Wingdings 3" panose="05040102010807070707" pitchFamily="18" charset="2"/>
              </a:rPr>
              <a:t>allows execution of processes that are not completely in memory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Real-Time Systems</a:t>
            </a:r>
          </a:p>
        </p:txBody>
      </p:sp>
      <p:sp>
        <p:nvSpPr>
          <p:cNvPr id="23555" name="Content Placeholder 2"/>
          <p:cNvSpPr>
            <a:spLocks noGrp="1"/>
          </p:cNvSpPr>
          <p:nvPr>
            <p:ph idx="1"/>
          </p:nvPr>
        </p:nvSpPr>
        <p:spPr/>
        <p:txBody>
          <a:bodyPr/>
          <a:lstStyle/>
          <a:p>
            <a:pPr eaLnBrk="1" hangingPunct="1">
              <a:buFont typeface="Wingdings" panose="05000000000000000000" pitchFamily="2" charset="2"/>
              <a:buChar char="q"/>
            </a:pPr>
            <a:r>
              <a:rPr lang="en-US" altLang="en-US" sz="2000" b="1" smtClean="0">
                <a:solidFill>
                  <a:srgbClr val="0070C0"/>
                </a:solidFill>
                <a:latin typeface="Arial" panose="020B0604020202020204" pitchFamily="34" charset="0"/>
                <a:cs typeface="Arial" panose="020B0604020202020204" pitchFamily="34" charset="0"/>
              </a:rPr>
              <a:t>Real-Time System</a:t>
            </a:r>
            <a:r>
              <a:rPr lang="de-DE" altLang="en-US" sz="2000" b="1" smtClean="0">
                <a:solidFill>
                  <a:srgbClr val="0070C0"/>
                </a:solidFill>
                <a:latin typeface="Arial" panose="020B0604020202020204" pitchFamily="34" charset="0"/>
                <a:cs typeface="Arial" panose="020B0604020202020204" pitchFamily="34" charset="0"/>
              </a:rPr>
              <a:t>s –</a:t>
            </a:r>
            <a:r>
              <a:rPr lang="de-DE" altLang="en-US" sz="2000" b="1" smtClean="0">
                <a:solidFill>
                  <a:srgbClr val="FF0000"/>
                </a:solidFill>
                <a:latin typeface="Arial" panose="020B0604020202020204" pitchFamily="34" charset="0"/>
                <a:cs typeface="Arial" panose="020B0604020202020204" pitchFamily="34" charset="0"/>
              </a:rPr>
              <a:t>Hard and Soft</a:t>
            </a:r>
            <a:endParaRPr lang="en-US" altLang="en-US" sz="2000" b="1" smtClean="0">
              <a:solidFill>
                <a:srgbClr val="FF0000"/>
              </a:solidFill>
              <a:latin typeface="Arial" panose="020B0604020202020204" pitchFamily="34" charset="0"/>
              <a:cs typeface="Arial" panose="020B0604020202020204" pitchFamily="34" charset="0"/>
            </a:endParaRPr>
          </a:p>
          <a:p>
            <a:pPr lvl="1" eaLnBrk="1" hangingPunct="1">
              <a:buFont typeface="Wingdings" panose="05000000000000000000" pitchFamily="2" charset="2"/>
              <a:buChar char="q"/>
            </a:pPr>
            <a:r>
              <a:rPr lang="de-DE" altLang="en-US" sz="2000" smtClean="0">
                <a:latin typeface="Arial" panose="020B0604020202020204" pitchFamily="34" charset="0"/>
                <a:cs typeface="Arial" panose="020B0604020202020204" pitchFamily="34" charset="0"/>
              </a:rPr>
              <a:t>Real time systems are critical-time systems that provide inmediate response</a:t>
            </a:r>
          </a:p>
          <a:p>
            <a:pPr lvl="1" eaLnBrk="1" hangingPunct="1">
              <a:buFont typeface="Wingdings" panose="05000000000000000000" pitchFamily="2" charset="2"/>
              <a:buChar char="q"/>
            </a:pPr>
            <a:r>
              <a:rPr lang="de-DE" altLang="en-US" sz="2000" smtClean="0">
                <a:latin typeface="Arial" panose="020B0604020202020204" pitchFamily="34" charset="0"/>
                <a:cs typeface="Arial" panose="020B0604020202020204" pitchFamily="34" charset="0"/>
              </a:rPr>
              <a:t>Real time systems are classified as </a:t>
            </a:r>
            <a:r>
              <a:rPr lang="de-DE" altLang="en-US" sz="2000" smtClean="0">
                <a:solidFill>
                  <a:srgbClr val="FF0000"/>
                </a:solidFill>
                <a:latin typeface="Arial" panose="020B0604020202020204" pitchFamily="34" charset="0"/>
                <a:cs typeface="Arial" panose="020B0604020202020204" pitchFamily="34" charset="0"/>
              </a:rPr>
              <a:t>hard</a:t>
            </a:r>
            <a:r>
              <a:rPr lang="de-DE" altLang="en-US" sz="2000" smtClean="0">
                <a:latin typeface="Arial" panose="020B0604020202020204" pitchFamily="34" charset="0"/>
                <a:cs typeface="Arial" panose="020B0604020202020204" pitchFamily="34" charset="0"/>
              </a:rPr>
              <a:t> real time systems such as medical systems, NASA, process control system or </a:t>
            </a:r>
            <a:r>
              <a:rPr lang="de-DE" altLang="en-US" sz="2000" smtClean="0">
                <a:solidFill>
                  <a:srgbClr val="FF0000"/>
                </a:solidFill>
                <a:latin typeface="Arial" panose="020B0604020202020204" pitchFamily="34" charset="0"/>
                <a:cs typeface="Arial" panose="020B0604020202020204" pitchFamily="34" charset="0"/>
              </a:rPr>
              <a:t>soft</a:t>
            </a:r>
            <a:r>
              <a:rPr lang="de-DE" altLang="en-US" sz="2000" smtClean="0">
                <a:latin typeface="Arial" panose="020B0604020202020204" pitchFamily="34" charset="0"/>
                <a:cs typeface="Arial" panose="020B0604020202020204" pitchFamily="34" charset="0"/>
              </a:rPr>
              <a:t> real time systems are less time-critical systems that allow delay such as games, multimedia, virtual reality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175" y="2897188"/>
            <a:ext cx="7772400" cy="1362075"/>
          </a:xfrm>
        </p:spPr>
        <p:txBody>
          <a:bodyPr/>
          <a:lstStyle/>
          <a:p>
            <a:pPr algn="ctr">
              <a:defRPr/>
            </a:pPr>
            <a:r>
              <a:rPr lang="fr-CA" dirty="0" smtClean="0"/>
              <a:t>Computer SYSTEM COMPONENTS</a:t>
            </a:r>
            <a:endParaRPr lang="fr-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828675" y="277813"/>
            <a:ext cx="8229600" cy="576262"/>
          </a:xfrm>
        </p:spPr>
        <p:txBody>
          <a:bodyPr/>
          <a:lstStyle/>
          <a:p>
            <a:pPr eaLnBrk="1" hangingPunct="1"/>
            <a:r>
              <a:rPr lang="en-US" altLang="en-US" sz="2800" smtClean="0"/>
              <a:t>Computer System Components</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altLang="en-US" smtClean="0"/>
              <a:t>Computer System Organization</a:t>
            </a:r>
          </a:p>
        </p:txBody>
      </p:sp>
      <p:sp>
        <p:nvSpPr>
          <p:cNvPr id="27651" name="Rectangle 3"/>
          <p:cNvSpPr>
            <a:spLocks noGrp="1" noChangeArrowheads="1"/>
          </p:cNvSpPr>
          <p:nvPr>
            <p:ph type="body" idx="4294967295"/>
          </p:nvPr>
        </p:nvSpPr>
        <p:spPr>
          <a:xfrm>
            <a:off x="815975" y="1233488"/>
            <a:ext cx="7597775"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Computer-system operation</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One or more CPUs, device controllers connect through common bus providing access to shared memory</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Concurrent execution of CPUs and devices competing for memory cycles.</a:t>
            </a:r>
          </a:p>
          <a:p>
            <a:pPr lvl="1"/>
            <a:endParaRPr lang="en-US" altLang="en-US" smtClean="0"/>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881313"/>
            <a:ext cx="67373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altLang="en-US" smtClean="0"/>
              <a:t>CPU Components</a:t>
            </a:r>
          </a:p>
        </p:txBody>
      </p:sp>
      <p:pic>
        <p:nvPicPr>
          <p:cNvPr id="296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4138" y="1377950"/>
            <a:ext cx="40957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828675" y="277813"/>
            <a:ext cx="8229600" cy="576262"/>
          </a:xfrm>
        </p:spPr>
        <p:txBody>
          <a:bodyPr/>
          <a:lstStyle/>
          <a:p>
            <a:r>
              <a:rPr lang="en-US" altLang="en-US" sz="2800" smtClean="0"/>
              <a:t>Symmetric Multiprocessing Architecture</a:t>
            </a:r>
          </a:p>
        </p:txBody>
      </p:sp>
      <p:pic>
        <p:nvPicPr>
          <p:cNvPr id="30723"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noChangeArrowheads="1"/>
          </p:cNvSpPr>
          <p:nvPr>
            <p:ph type="title"/>
          </p:nvPr>
        </p:nvSpPr>
        <p:spPr>
          <a:xfrm>
            <a:off x="457200" y="214313"/>
            <a:ext cx="8229600" cy="576262"/>
          </a:xfrm>
        </p:spPr>
        <p:txBody>
          <a:bodyPr/>
          <a:lstStyle/>
          <a:p>
            <a:r>
              <a:rPr lang="en-US" altLang="en-US" smtClean="0"/>
              <a:t>A Dual-Core Design</a:t>
            </a:r>
          </a:p>
        </p:txBody>
      </p:sp>
      <p:sp>
        <p:nvSpPr>
          <p:cNvPr id="52226" name="Content Placeholder 1"/>
          <p:cNvSpPr>
            <a:spLocks noGrp="1" noChangeArrowheads="1"/>
          </p:cNvSpPr>
          <p:nvPr>
            <p:ph sz="half" idx="1"/>
          </p:nvPr>
        </p:nvSpPr>
        <p:spPr>
          <a:xfrm>
            <a:off x="854075" y="1108075"/>
            <a:ext cx="7108825" cy="2682875"/>
          </a:xfrm>
        </p:spPr>
        <p:txBody>
          <a:bodyPr/>
          <a:lstStyle/>
          <a:p>
            <a:r>
              <a:rPr lang="en-US" altLang="en-US" sz="2000" dirty="0" smtClean="0">
                <a:latin typeface="Arial" panose="020B0604020202020204" pitchFamily="34" charset="0"/>
                <a:cs typeface="Arial" panose="020B0604020202020204" pitchFamily="34" charset="0"/>
              </a:rPr>
              <a:t>Multi-chip and </a:t>
            </a:r>
            <a:r>
              <a:rPr lang="en-US" altLang="en-US" sz="2000" b="1" dirty="0" smtClean="0">
                <a:solidFill>
                  <a:srgbClr val="3366FF"/>
                </a:solidFill>
                <a:latin typeface="Arial" panose="020B0604020202020204" pitchFamily="34" charset="0"/>
                <a:cs typeface="Arial" panose="020B0604020202020204" pitchFamily="34" charset="0"/>
              </a:rPr>
              <a:t>multicore</a:t>
            </a:r>
          </a:p>
          <a:p>
            <a:r>
              <a:rPr lang="en-US" altLang="en-US" sz="2000" dirty="0" smtClean="0">
                <a:latin typeface="Arial" panose="020B0604020202020204" pitchFamily="34" charset="0"/>
                <a:cs typeface="Arial" panose="020B0604020202020204" pitchFamily="34" charset="0"/>
              </a:rPr>
              <a:t>Systems containing all  chips</a:t>
            </a:r>
            <a:endParaRPr lang="en-US" altLang="en-US" sz="2000" b="1" dirty="0" smtClean="0">
              <a:solidFill>
                <a:srgbClr val="3366FF"/>
              </a:solidFill>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Chassis containing multiple separate systems</a:t>
            </a:r>
          </a:p>
          <a:p>
            <a:pPr lvl="1"/>
            <a:endParaRPr lang="en-US" altLang="en-US" dirty="0" smtClean="0"/>
          </a:p>
        </p:txBody>
      </p:sp>
      <p:pic>
        <p:nvPicPr>
          <p:cNvPr id="522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2432050"/>
            <a:ext cx="4405313"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554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371475" y="1900238"/>
            <a:ext cx="8458200" cy="1143000"/>
          </a:xfrm>
        </p:spPr>
        <p:txBody>
          <a:bodyPr/>
          <a:lstStyle/>
          <a:p>
            <a:pPr eaLnBrk="1" hangingPunct="1"/>
            <a:r>
              <a:rPr lang="en-US" altLang="en-US" smtClean="0"/>
              <a:t>Chapter 1:  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A Dual-Core Design</a:t>
            </a:r>
          </a:p>
        </p:txBody>
      </p:sp>
      <p:sp>
        <p:nvSpPr>
          <p:cNvPr id="32771" name="Content Placeholder 1"/>
          <p:cNvSpPr>
            <a:spLocks noGrp="1"/>
          </p:cNvSpPr>
          <p:nvPr>
            <p:ph sz="half" idx="1"/>
          </p:nvPr>
        </p:nvSpPr>
        <p:spPr>
          <a:xfrm>
            <a:off x="806450" y="1233488"/>
            <a:ext cx="4989513" cy="50895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It supports </a:t>
            </a:r>
            <a:r>
              <a:rPr lang="en-US" altLang="en-US" b="1" smtClean="0">
                <a:solidFill>
                  <a:srgbClr val="FF0000"/>
                </a:solidFill>
                <a:latin typeface="Arial" panose="020B0604020202020204" pitchFamily="34" charset="0"/>
                <a:cs typeface="Arial" panose="020B0604020202020204" pitchFamily="34" charset="0"/>
              </a:rPr>
              <a:t>UMA</a:t>
            </a:r>
            <a:r>
              <a:rPr lang="en-US" altLang="en-US" smtClean="0">
                <a:latin typeface="Arial" panose="020B0604020202020204" pitchFamily="34" charset="0"/>
                <a:cs typeface="Arial" panose="020B0604020202020204" pitchFamily="34" charset="0"/>
              </a:rPr>
              <a:t> (Uniform Memory Access) and </a:t>
            </a:r>
            <a:r>
              <a:rPr lang="en-US" altLang="en-US" b="1" smtClean="0">
                <a:solidFill>
                  <a:srgbClr val="FF0000"/>
                </a:solidFill>
                <a:latin typeface="Arial" panose="020B0604020202020204" pitchFamily="34" charset="0"/>
                <a:cs typeface="Arial" panose="020B0604020202020204" pitchFamily="34" charset="0"/>
              </a:rPr>
              <a:t>NUMA</a:t>
            </a:r>
            <a:r>
              <a:rPr lang="en-US" altLang="en-US" smtClean="0">
                <a:latin typeface="Arial" panose="020B0604020202020204" pitchFamily="34" charset="0"/>
                <a:cs typeface="Arial" panose="020B0604020202020204" pitchFamily="34" charset="0"/>
              </a:rPr>
              <a:t>(Non-Uniform memory Access)  </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Multi-chip and </a:t>
            </a:r>
            <a:r>
              <a:rPr lang="en-US" altLang="en-US" b="1" smtClean="0">
                <a:solidFill>
                  <a:srgbClr val="FF0000"/>
                </a:solidFill>
                <a:latin typeface="Arial" panose="020B0604020202020204" pitchFamily="34" charset="0"/>
                <a:cs typeface="Arial" panose="020B0604020202020204" pitchFamily="34" charset="0"/>
              </a:rPr>
              <a:t>multicore</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Chassis containing multiple separate systems</a:t>
            </a:r>
          </a:p>
        </p:txBody>
      </p:sp>
      <p:pic>
        <p:nvPicPr>
          <p:cNvPr id="32772"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363788"/>
            <a:ext cx="282575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Quad Core</a:t>
            </a:r>
          </a:p>
        </p:txBody>
      </p:sp>
      <p:pic>
        <p:nvPicPr>
          <p:cNvPr id="34819" name="Picture 2" descr="http://www.3dnews.ru/_imgdata/img/2006/09/15/268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484313"/>
            <a:ext cx="5005388"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CA" altLang="en-US" smtClean="0"/>
              <a:t>ARM Processor</a:t>
            </a:r>
          </a:p>
        </p:txBody>
      </p:sp>
      <p:sp>
        <p:nvSpPr>
          <p:cNvPr id="29699" name="Content Placeholder 2"/>
          <p:cNvSpPr>
            <a:spLocks noGrp="1"/>
          </p:cNvSpPr>
          <p:nvPr>
            <p:ph idx="1"/>
          </p:nvPr>
        </p:nvSpPr>
        <p:spPr/>
        <p:txBody>
          <a:bodyPr/>
          <a:lstStyle/>
          <a:p>
            <a:pPr>
              <a:buFont typeface="Wingdings" panose="05000000000000000000" pitchFamily="2" charset="2"/>
              <a:buChar char="q"/>
              <a:defRPr/>
            </a:pPr>
            <a:r>
              <a:rPr lang="en-CA" altLang="en-US" dirty="0" smtClean="0"/>
              <a:t>The future of Microprocessors by Sophie Wilson (ARM inventor)</a:t>
            </a:r>
          </a:p>
          <a:p>
            <a:pPr>
              <a:buFont typeface="Wingdings" panose="05000000000000000000" pitchFamily="2" charset="2"/>
              <a:buChar char="q"/>
              <a:defRPr/>
            </a:pPr>
            <a:r>
              <a:rPr lang="en-CA" altLang="en-US" dirty="0" smtClean="0">
                <a:hlinkClick r:id="rId2"/>
              </a:rPr>
              <a:t>https://www.youtube.com/watch?v=_9mzmvhwMqw</a:t>
            </a:r>
            <a:endParaRPr lang="en-CA" altLang="en-US" dirty="0" smtClean="0"/>
          </a:p>
          <a:p>
            <a:pPr>
              <a:buFont typeface="Wingdings" panose="05000000000000000000" pitchFamily="2" charset="2"/>
              <a:buChar char="q"/>
              <a:defRPr/>
            </a:pPr>
            <a:r>
              <a:rPr lang="en-CA" altLang="en-US" dirty="0" smtClean="0"/>
              <a:t>ARM processor Fundamentals </a:t>
            </a:r>
          </a:p>
          <a:p>
            <a:pPr marL="0" indent="0">
              <a:buFont typeface="Monotype Sorts" pitchFamily="-84" charset="2"/>
              <a:buNone/>
              <a:defRPr/>
            </a:pPr>
            <a:endParaRPr lang="en-CA"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en-US" smtClean="0"/>
              <a:t>Clustered Systems</a:t>
            </a:r>
          </a:p>
        </p:txBody>
      </p:sp>
      <p:sp>
        <p:nvSpPr>
          <p:cNvPr id="36867" name="Content Placeholder 2"/>
          <p:cNvSpPr>
            <a:spLocks noGrp="1"/>
          </p:cNvSpPr>
          <p:nvPr>
            <p:ph idx="4294967295"/>
          </p:nvPr>
        </p:nvSpPr>
        <p:spPr>
          <a:xfrm>
            <a:off x="642938" y="1096963"/>
            <a:ext cx="8229600"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Like multiprocessor systems, but multiple systems working together</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Usually sharing storage via a </a:t>
            </a:r>
            <a:r>
              <a:rPr lang="en-US" altLang="en-US" b="1" smtClean="0">
                <a:solidFill>
                  <a:srgbClr val="FF0000"/>
                </a:solidFill>
                <a:latin typeface="Arial" panose="020B0604020202020204" pitchFamily="34" charset="0"/>
                <a:cs typeface="Arial" panose="020B0604020202020204" pitchFamily="34" charset="0"/>
              </a:rPr>
              <a:t>storage-area network (SAN)</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Provides a </a:t>
            </a:r>
            <a:r>
              <a:rPr lang="en-US" altLang="en-US" b="1" smtClean="0">
                <a:solidFill>
                  <a:srgbClr val="FF0000"/>
                </a:solidFill>
                <a:latin typeface="Arial" panose="020B0604020202020204" pitchFamily="34" charset="0"/>
                <a:cs typeface="Arial" panose="020B0604020202020204" pitchFamily="34" charset="0"/>
              </a:rPr>
              <a:t>high-availability</a:t>
            </a:r>
            <a:r>
              <a:rPr lang="en-US" altLang="en-US" b="1" smtClean="0">
                <a:latin typeface="Arial" panose="020B0604020202020204" pitchFamily="34" charset="0"/>
                <a:cs typeface="Arial" panose="020B0604020202020204" pitchFamily="34" charset="0"/>
              </a:rPr>
              <a:t> </a:t>
            </a:r>
            <a:r>
              <a:rPr lang="en-US" altLang="en-US" smtClean="0">
                <a:latin typeface="Arial" panose="020B0604020202020204" pitchFamily="34" charset="0"/>
                <a:cs typeface="Arial" panose="020B0604020202020204" pitchFamily="34" charset="0"/>
              </a:rPr>
              <a:t>service which survives failures</a:t>
            </a:r>
          </a:p>
          <a:p>
            <a:pPr lvl="2">
              <a:buFont typeface="Wingdings" panose="05000000000000000000" pitchFamily="2" charset="2"/>
              <a:buChar char="q"/>
            </a:pPr>
            <a:r>
              <a:rPr lang="en-US" altLang="en-US" b="1" smtClean="0">
                <a:solidFill>
                  <a:srgbClr val="3366FF"/>
                </a:solidFill>
                <a:latin typeface="Arial" panose="020B0604020202020204" pitchFamily="34" charset="0"/>
                <a:cs typeface="Arial" panose="020B0604020202020204" pitchFamily="34" charset="0"/>
              </a:rPr>
              <a:t>Asymmetric clustering</a:t>
            </a:r>
            <a:r>
              <a:rPr lang="en-US" altLang="en-US" smtClean="0">
                <a:solidFill>
                  <a:srgbClr val="3366FF"/>
                </a:solidFill>
                <a:latin typeface="Arial" panose="020B0604020202020204" pitchFamily="34" charset="0"/>
                <a:cs typeface="Arial" panose="020B0604020202020204" pitchFamily="34" charset="0"/>
              </a:rPr>
              <a:t> </a:t>
            </a:r>
            <a:r>
              <a:rPr lang="en-US" altLang="en-US" smtClean="0">
                <a:latin typeface="Arial" panose="020B0604020202020204" pitchFamily="34" charset="0"/>
                <a:cs typeface="Arial" panose="020B0604020202020204" pitchFamily="34" charset="0"/>
              </a:rPr>
              <a:t>has one machine in hot-standby mode</a:t>
            </a:r>
          </a:p>
          <a:p>
            <a:pPr lvl="2">
              <a:buFont typeface="Wingdings" panose="05000000000000000000" pitchFamily="2" charset="2"/>
              <a:buChar char="q"/>
            </a:pPr>
            <a:r>
              <a:rPr lang="en-US" altLang="en-US" b="1" smtClean="0">
                <a:solidFill>
                  <a:srgbClr val="3366FF"/>
                </a:solidFill>
                <a:latin typeface="Arial" panose="020B0604020202020204" pitchFamily="34" charset="0"/>
                <a:cs typeface="Arial" panose="020B0604020202020204" pitchFamily="34" charset="0"/>
              </a:rPr>
              <a:t>Symmetric clustering</a:t>
            </a:r>
            <a:r>
              <a:rPr lang="en-US" altLang="en-US" smtClean="0">
                <a:solidFill>
                  <a:srgbClr val="3366FF"/>
                </a:solidFill>
                <a:latin typeface="Arial" panose="020B0604020202020204" pitchFamily="34" charset="0"/>
                <a:cs typeface="Arial" panose="020B0604020202020204" pitchFamily="34" charset="0"/>
              </a:rPr>
              <a:t> </a:t>
            </a:r>
            <a:r>
              <a:rPr lang="en-US" altLang="en-US" smtClean="0">
                <a:latin typeface="Arial" panose="020B0604020202020204" pitchFamily="34" charset="0"/>
                <a:cs typeface="Arial" panose="020B0604020202020204" pitchFamily="34" charset="0"/>
              </a:rPr>
              <a:t>has multiple nodes running applications, monitoring each other</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Some clusters are for </a:t>
            </a:r>
            <a:r>
              <a:rPr lang="en-US" altLang="en-US" b="1" smtClean="0">
                <a:solidFill>
                  <a:srgbClr val="FF0000"/>
                </a:solidFill>
                <a:latin typeface="Arial" panose="020B0604020202020204" pitchFamily="34" charset="0"/>
                <a:cs typeface="Arial" panose="020B0604020202020204" pitchFamily="34" charset="0"/>
              </a:rPr>
              <a:t>high-performance computing (HPC)</a:t>
            </a:r>
          </a:p>
          <a:p>
            <a:pPr lvl="2">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Applications must be written to use </a:t>
            </a:r>
            <a:r>
              <a:rPr lang="en-US" altLang="en-US" b="1" smtClean="0">
                <a:solidFill>
                  <a:srgbClr val="FF0000"/>
                </a:solidFill>
                <a:latin typeface="Arial" panose="020B0604020202020204" pitchFamily="34" charset="0"/>
                <a:cs typeface="Arial" panose="020B0604020202020204" pitchFamily="34" charset="0"/>
              </a:rPr>
              <a:t>parallelization</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Some have</a:t>
            </a:r>
            <a:r>
              <a:rPr lang="en-US" altLang="en-US" b="1" smtClean="0">
                <a:solidFill>
                  <a:srgbClr val="3366FF"/>
                </a:solidFill>
                <a:latin typeface="Arial" panose="020B0604020202020204" pitchFamily="34" charset="0"/>
                <a:cs typeface="Arial" panose="020B0604020202020204" pitchFamily="34" charset="0"/>
              </a:rPr>
              <a:t> distributed lock manager </a:t>
            </a:r>
            <a:r>
              <a:rPr lang="en-US" altLang="en-US" smtClean="0">
                <a:latin typeface="Arial" panose="020B0604020202020204" pitchFamily="34" charset="0"/>
                <a:cs typeface="Arial" panose="020B0604020202020204" pitchFamily="34" charset="0"/>
              </a:rPr>
              <a:t>(</a:t>
            </a:r>
            <a:r>
              <a:rPr lang="en-US" altLang="en-US" b="1" smtClean="0">
                <a:solidFill>
                  <a:srgbClr val="3366FF"/>
                </a:solidFill>
                <a:latin typeface="Arial" panose="020B0604020202020204" pitchFamily="34" charset="0"/>
                <a:cs typeface="Arial" panose="020B0604020202020204" pitchFamily="34" charset="0"/>
              </a:rPr>
              <a:t>DLM</a:t>
            </a:r>
            <a:r>
              <a:rPr lang="en-US" altLang="en-US" smtClean="0">
                <a:latin typeface="Arial" panose="020B0604020202020204" pitchFamily="34" charset="0"/>
                <a:cs typeface="Arial" panose="020B0604020202020204" pitchFamily="34" charset="0"/>
              </a:rPr>
              <a:t>) to avoid conflicting operations.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r>
              <a:rPr lang="en-US" altLang="en-US" smtClean="0"/>
              <a:t>Clustered Systems</a:t>
            </a:r>
          </a:p>
        </p:txBody>
      </p:sp>
      <p:pic>
        <p:nvPicPr>
          <p:cNvPr id="38915" name="Content Placeholder 3" descr="1.08.pdf"/>
          <p:cNvPicPr>
            <a:picLocks noGrp="1" noChangeAspect="1"/>
          </p:cNvPicPr>
          <p:nvPr>
            <p:ph idx="4294967295"/>
          </p:nvPr>
        </p:nvPicPr>
        <p:blipFill>
          <a:blip r:embed="rId3">
            <a:extLst>
              <a:ext uri="{28A0092B-C50C-407E-A947-70E740481C1C}">
                <a14:useLocalDpi xmlns:a14="http://schemas.microsoft.com/office/drawing/2010/main" val="0"/>
              </a:ext>
            </a:extLst>
          </a:blip>
          <a:srcRect t="-3476" b="-3476"/>
          <a:stretch>
            <a:fillRect/>
          </a:stretch>
        </p:blipFill>
        <p:spPr>
          <a:xfrm>
            <a:off x="587375" y="1150938"/>
            <a:ext cx="8229600" cy="4530725"/>
          </a:xfrm>
        </p:spPr>
      </p:pic>
      <p:sp>
        <p:nvSpPr>
          <p:cNvPr id="38916" name="Rectangle 1"/>
          <p:cNvSpPr>
            <a:spLocks noChangeArrowheads="1"/>
          </p:cNvSpPr>
          <p:nvPr/>
        </p:nvSpPr>
        <p:spPr bwMode="auto">
          <a:xfrm>
            <a:off x="1357313" y="5735638"/>
            <a:ext cx="659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hlinkClick r:id="rId4"/>
              </a:rPr>
              <a:t>Windows Server 2012 – Two-node cluster</a:t>
            </a:r>
          </a:p>
          <a:p>
            <a:pPr>
              <a:spcBef>
                <a:spcPct val="0"/>
              </a:spcBef>
              <a:buClrTx/>
              <a:buSzTx/>
              <a:buFontTx/>
              <a:buNone/>
            </a:pPr>
            <a:r>
              <a:rPr kumimoji="0" lang="en-US" altLang="en-US">
                <a:latin typeface="Verdana" panose="020B0604030504040204" pitchFamily="34" charset="0"/>
                <a:cs typeface="Arial" panose="020B0604020202020204" pitchFamily="34" charset="0"/>
                <a:hlinkClick r:id="rId4"/>
              </a:rPr>
              <a:t>http://www.youtube.com/watch?v=OGIs5M_gqAU</a:t>
            </a:r>
            <a:endParaRPr kumimoji="0" lang="en-US" altLang="en-US">
              <a:latin typeface="Verdana" panose="020B0604030504040204" pitchFamily="34" charset="0"/>
              <a:cs typeface="Arial" panose="020B0604020202020204" pitchFamily="34" charset="0"/>
            </a:endParaRPr>
          </a:p>
          <a:p>
            <a:pPr>
              <a:spcBef>
                <a:spcPct val="0"/>
              </a:spcBef>
              <a:buClrTx/>
              <a:buSzTx/>
              <a:buFontTx/>
              <a:buNone/>
            </a:pPr>
            <a:endParaRPr kumimoji="0" lang="en-US" altLang="en-US">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9625" y="2752725"/>
            <a:ext cx="7772400" cy="1362075"/>
          </a:xfrm>
        </p:spPr>
        <p:txBody>
          <a:bodyPr/>
          <a:lstStyle/>
          <a:p>
            <a:pPr algn="ctr">
              <a:defRPr/>
            </a:pPr>
            <a:r>
              <a:rPr lang="fr-CA" dirty="0" smtClean="0"/>
              <a:t>OS components</a:t>
            </a:r>
            <a:endParaRPr lang="fr-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       Operating Systems Components</a:t>
            </a:r>
          </a:p>
        </p:txBody>
      </p:sp>
      <p:sp>
        <p:nvSpPr>
          <p:cNvPr id="41987" name="Content Placeholder 2"/>
          <p:cNvSpPr>
            <a:spLocks noGrp="1"/>
          </p:cNvSpPr>
          <p:nvPr>
            <p:ph idx="1"/>
          </p:nvPr>
        </p:nvSpPr>
        <p:spPr/>
        <p:txBody>
          <a:bodyPr/>
          <a:lstStyle/>
          <a:p>
            <a:pPr>
              <a:buFont typeface="Wingdings" panose="05000000000000000000" pitchFamily="2" charset="2"/>
              <a:buChar char="q"/>
            </a:pPr>
            <a:r>
              <a:rPr lang="en-US" altLang="en-US" sz="3200" smtClean="0">
                <a:latin typeface="Arial" panose="020B0604020202020204" pitchFamily="34" charset="0"/>
                <a:cs typeface="Arial" panose="020B0604020202020204" pitchFamily="34" charset="0"/>
              </a:rPr>
              <a:t>Process and Threads Management</a:t>
            </a:r>
          </a:p>
          <a:p>
            <a:pPr>
              <a:buFont typeface="Wingdings" panose="05000000000000000000" pitchFamily="2" charset="2"/>
              <a:buChar char="q"/>
            </a:pPr>
            <a:r>
              <a:rPr lang="en-US" altLang="en-US" sz="3200" smtClean="0">
                <a:latin typeface="Arial" panose="020B0604020202020204" pitchFamily="34" charset="0"/>
                <a:cs typeface="Arial" panose="020B0604020202020204" pitchFamily="34" charset="0"/>
              </a:rPr>
              <a:t>Memory Management</a:t>
            </a:r>
          </a:p>
          <a:p>
            <a:pPr>
              <a:buFont typeface="Wingdings" panose="05000000000000000000" pitchFamily="2" charset="2"/>
              <a:buChar char="q"/>
            </a:pPr>
            <a:r>
              <a:rPr lang="en-US" altLang="en-US" sz="3200" smtClean="0">
                <a:latin typeface="Arial" panose="020B0604020202020204" pitchFamily="34" charset="0"/>
                <a:cs typeface="Arial" panose="020B0604020202020204" pitchFamily="34" charset="0"/>
              </a:rPr>
              <a:t>Storage and File System Management</a:t>
            </a:r>
          </a:p>
          <a:p>
            <a:pPr>
              <a:buFont typeface="Wingdings" panose="05000000000000000000" pitchFamily="2" charset="2"/>
              <a:buChar char="q"/>
            </a:pPr>
            <a:r>
              <a:rPr lang="en-US" altLang="en-US" sz="3200" smtClean="0">
                <a:latin typeface="Arial" panose="020B0604020202020204" pitchFamily="34" charset="0"/>
                <a:cs typeface="Arial" panose="020B0604020202020204" pitchFamily="34" charset="0"/>
              </a:rPr>
              <a:t>Device Management</a:t>
            </a:r>
          </a:p>
          <a:p>
            <a:pPr>
              <a:buFont typeface="Wingdings" panose="05000000000000000000" pitchFamily="2" charset="2"/>
              <a:buChar char="q"/>
            </a:pPr>
            <a:r>
              <a:rPr lang="en-US" altLang="en-US" sz="3200" smtClean="0">
                <a:latin typeface="Arial" panose="020B0604020202020204" pitchFamily="34" charset="0"/>
                <a:cs typeface="Arial" panose="020B0604020202020204" pitchFamily="34" charset="0"/>
              </a:rPr>
              <a:t>Network Management</a:t>
            </a:r>
            <a:r>
              <a:rPr lang="en-US" altLang="en-US" sz="3200" smtClean="0"/>
              <a:t> </a:t>
            </a:r>
            <a:endParaRPr lang="en-US" altLang="en-US"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089025" y="277813"/>
            <a:ext cx="7597775" cy="576262"/>
          </a:xfrm>
        </p:spPr>
        <p:txBody>
          <a:bodyPr/>
          <a:lstStyle/>
          <a:p>
            <a:pPr eaLnBrk="1" hangingPunct="1"/>
            <a:r>
              <a:rPr lang="en-US" altLang="en-US" smtClean="0"/>
              <a:t>Process Management</a:t>
            </a:r>
          </a:p>
        </p:txBody>
      </p:sp>
      <p:sp>
        <p:nvSpPr>
          <p:cNvPr id="43011" name="Rectangle 3"/>
          <p:cNvSpPr>
            <a:spLocks noGrp="1" noChangeArrowheads="1"/>
          </p:cNvSpPr>
          <p:nvPr>
            <p:ph type="body" idx="4294967295"/>
          </p:nvPr>
        </p:nvSpPr>
        <p:spPr>
          <a:xfrm>
            <a:off x="827088" y="935038"/>
            <a:ext cx="7361237" cy="5105400"/>
          </a:xfrm>
        </p:spPr>
        <p:txBody>
          <a:bodyPr/>
          <a:lstStyle/>
          <a:p>
            <a:pPr>
              <a:lnSpc>
                <a:spcPct val="90000"/>
              </a:lnSpc>
            </a:pPr>
            <a:endParaRPr lang="en-US" altLang="en-US" smtClean="0"/>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 process is a program in execution. It is a unit of work within the system. Program is a </a:t>
            </a:r>
            <a:r>
              <a:rPr lang="en-US" altLang="en-US" b="1" i="1" smtClean="0">
                <a:latin typeface="Arial" panose="020B0604020202020204" pitchFamily="34" charset="0"/>
                <a:cs typeface="Arial" panose="020B0604020202020204" pitchFamily="34" charset="0"/>
              </a:rPr>
              <a:t>passive entity</a:t>
            </a:r>
            <a:r>
              <a:rPr lang="en-US" altLang="en-US" smtClean="0">
                <a:latin typeface="Arial" panose="020B0604020202020204" pitchFamily="34" charset="0"/>
                <a:cs typeface="Arial" panose="020B0604020202020204" pitchFamily="34" charset="0"/>
              </a:rPr>
              <a:t>, process is </a:t>
            </a:r>
            <a:r>
              <a:rPr lang="en-US" altLang="en-US" smtClean="0">
                <a:solidFill>
                  <a:srgbClr val="000000"/>
                </a:solidFill>
                <a:latin typeface="Arial" panose="020B0604020202020204" pitchFamily="34" charset="0"/>
                <a:cs typeface="Arial" panose="020B0604020202020204" pitchFamily="34" charset="0"/>
              </a:rPr>
              <a:t>an </a:t>
            </a:r>
            <a:r>
              <a:rPr lang="en-US" altLang="en-US" b="1" i="1" smtClean="0">
                <a:solidFill>
                  <a:srgbClr val="000000"/>
                </a:solidFill>
                <a:latin typeface="Arial" panose="020B0604020202020204" pitchFamily="34" charset="0"/>
                <a:cs typeface="Arial" panose="020B0604020202020204" pitchFamily="34" charset="0"/>
              </a:rPr>
              <a:t>active entity</a:t>
            </a:r>
            <a:r>
              <a:rPr lang="en-US" altLang="en-US" smtClean="0">
                <a:latin typeface="Arial" panose="020B0604020202020204" pitchFamily="34" charset="0"/>
                <a:cs typeface="Arial" panose="020B0604020202020204" pitchFamily="34" charset="0"/>
              </a:rPr>
              <a:t>.</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Process needs resources to accomplish its task</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CPU, memory, I/O, files</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Initialization data</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Process termination requires reclaim of any reusable resources</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Single-threaded process has one </a:t>
            </a:r>
            <a:r>
              <a:rPr lang="en-US" altLang="en-US" b="1" smtClean="0">
                <a:solidFill>
                  <a:srgbClr val="3366FF"/>
                </a:solidFill>
                <a:latin typeface="Arial" panose="020B0604020202020204" pitchFamily="34" charset="0"/>
                <a:cs typeface="Arial" panose="020B0604020202020204" pitchFamily="34" charset="0"/>
              </a:rPr>
              <a:t>program counter</a:t>
            </a:r>
            <a:r>
              <a:rPr lang="en-US" altLang="en-US" sz="2000" b="1" smtClean="0">
                <a:solidFill>
                  <a:srgbClr val="3366FF"/>
                </a:solidFill>
                <a:latin typeface="Arial" panose="020B0604020202020204" pitchFamily="34" charset="0"/>
                <a:cs typeface="Arial" panose="020B0604020202020204" pitchFamily="34" charset="0"/>
              </a:rPr>
              <a:t> </a:t>
            </a:r>
            <a:r>
              <a:rPr lang="en-US" altLang="en-US" smtClean="0">
                <a:latin typeface="Arial" panose="020B0604020202020204" pitchFamily="34" charset="0"/>
                <a:cs typeface="Arial" panose="020B0604020202020204" pitchFamily="34" charset="0"/>
              </a:rPr>
              <a:t>specifying location of next instruction to execute</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Process executes instructions sequentially, one at a time, until completion</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Multi-threaded process has one program counter per thread</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Typically system has many processes, some user, some operating system running concurrently on one or more CPUs</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Concurrency by multiplexing the CPUs among the processes / threads</a:t>
            </a:r>
          </a:p>
          <a:p>
            <a:pPr>
              <a:lnSpc>
                <a:spcPct val="90000"/>
              </a:lnSpc>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90613" y="277813"/>
            <a:ext cx="7596187" cy="576262"/>
          </a:xfrm>
        </p:spPr>
        <p:txBody>
          <a:bodyPr/>
          <a:lstStyle/>
          <a:p>
            <a:pPr eaLnBrk="1" hangingPunct="1"/>
            <a:r>
              <a:rPr lang="en-US" altLang="en-US" smtClean="0"/>
              <a:t>Memory Management</a:t>
            </a:r>
          </a:p>
        </p:txBody>
      </p:sp>
      <p:sp>
        <p:nvSpPr>
          <p:cNvPr id="45059" name="Rectangle 3"/>
          <p:cNvSpPr>
            <a:spLocks noGrp="1" noChangeArrowheads="1"/>
          </p:cNvSpPr>
          <p:nvPr>
            <p:ph type="body" idx="4294967295"/>
          </p:nvPr>
        </p:nvSpPr>
        <p:spPr>
          <a:xfrm>
            <a:off x="777875" y="1233488"/>
            <a:ext cx="7654925"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All data in memory before and after processing</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All instructions in memory in order to execute</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Memory management activities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Keeping track of which parts of memory are currently being used and what programs are using it</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Deciding which processes and data to move into and out of memory</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Allocating and deallocating memory space as needed</a:t>
            </a:r>
          </a:p>
          <a:p>
            <a:pPr lvl="1">
              <a:buFont typeface="Wingdings" panose="05000000000000000000" pitchFamily="2" charset="2"/>
              <a:buChar char="q"/>
            </a:pPr>
            <a:endParaRPr lang="en-US" alt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128713" y="277813"/>
            <a:ext cx="7558087" cy="576262"/>
          </a:xfrm>
        </p:spPr>
        <p:txBody>
          <a:bodyPr/>
          <a:lstStyle/>
          <a:p>
            <a:pPr eaLnBrk="1" hangingPunct="1"/>
            <a:r>
              <a:rPr lang="en-US" altLang="en-US" smtClean="0"/>
              <a:t>Storage and File System Management</a:t>
            </a:r>
          </a:p>
        </p:txBody>
      </p:sp>
      <p:sp>
        <p:nvSpPr>
          <p:cNvPr id="47107" name="Rectangle 3"/>
          <p:cNvSpPr>
            <a:spLocks noGrp="1" noChangeArrowheads="1"/>
          </p:cNvSpPr>
          <p:nvPr>
            <p:ph type="body" idx="4294967295"/>
          </p:nvPr>
        </p:nvSpPr>
        <p:spPr>
          <a:xfrm>
            <a:off x="768350" y="1057275"/>
            <a:ext cx="7583488" cy="4992688"/>
          </a:xfrm>
        </p:spPr>
        <p:txBody>
          <a:bodyPr/>
          <a:lstStyle/>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OS provides uniform, logical view of information storage</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Abstracts physical properties to logical storage unit  - </a:t>
            </a:r>
            <a:r>
              <a:rPr lang="en-US" altLang="en-US" b="1" smtClean="0">
                <a:solidFill>
                  <a:srgbClr val="FF0000"/>
                </a:solidFill>
                <a:latin typeface="Arial" panose="020B0604020202020204" pitchFamily="34" charset="0"/>
                <a:cs typeface="Arial" panose="020B0604020202020204" pitchFamily="34" charset="0"/>
              </a:rPr>
              <a:t>file</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Each medium is controlled by device (i.e., disk drive, tape drive)</a:t>
            </a:r>
          </a:p>
          <a:p>
            <a:pPr lvl="2">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Varying properties include access speed, capacity, data-transfer rate, access method (sequential or random)</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File-System management</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Files usually organized into directories</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Access control on most systems to determine who can access what</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OS activities include</a:t>
            </a:r>
          </a:p>
          <a:p>
            <a:pPr lvl="2">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Creating and deleting files and directories</a:t>
            </a:r>
          </a:p>
          <a:p>
            <a:pPr lvl="2">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Primitives to manipulate files and dirs</a:t>
            </a:r>
          </a:p>
          <a:p>
            <a:pPr lvl="2">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Mapping files onto secondary storage</a:t>
            </a:r>
          </a:p>
          <a:p>
            <a:pPr lvl="2">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Backup files onto stable (non-volatile) storage media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Text Book Slides -Copy Right</a:t>
            </a:r>
            <a:endParaRPr lang="en-CA" altLang="en-US"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p:nvPr>
        </p:nvSpPr>
        <p:spPr>
          <a:xfrm>
            <a:off x="1287463" y="277813"/>
            <a:ext cx="7399337" cy="576262"/>
          </a:xfrm>
        </p:spPr>
        <p:txBody>
          <a:bodyPr/>
          <a:lstStyle/>
          <a:p>
            <a:r>
              <a:rPr lang="en-US" altLang="en-US" sz="2800" smtClean="0"/>
              <a:t>Storage Definitions and Notation Review</a:t>
            </a:r>
          </a:p>
        </p:txBody>
      </p:sp>
      <p:sp>
        <p:nvSpPr>
          <p:cNvPr id="49155" name="Rectangle 5"/>
          <p:cNvSpPr>
            <a:spLocks noChangeArrowheads="1"/>
          </p:cNvSpPr>
          <p:nvPr/>
        </p:nvSpPr>
        <p:spPr bwMode="auto">
          <a:xfrm>
            <a:off x="946150" y="1457325"/>
            <a:ext cx="7440613" cy="3990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aseline="-25000">
                <a:latin typeface="Verdana" panose="020B0604030504040204" pitchFamily="34" charset="0"/>
                <a:cs typeface="Arial" panose="020B0604020202020204" pitchFamily="34" charset="0"/>
              </a:rPr>
              <a:t>The basic unit of computer storage is the </a:t>
            </a:r>
            <a:r>
              <a:rPr kumimoji="0" lang="en-US" altLang="en-US" sz="2000" b="1" baseline="-25000">
                <a:latin typeface="Verdana" panose="020B0604030504040204" pitchFamily="34" charset="0"/>
                <a:cs typeface="Arial" panose="020B0604020202020204" pitchFamily="34" charset="0"/>
              </a:rPr>
              <a:t>bit</a:t>
            </a:r>
            <a:r>
              <a:rPr kumimoji="0" lang="en-US" altLang="en-US" sz="2000" baseline="-25000">
                <a:latin typeface="Verdana" panose="020B0604030504040204" pitchFamily="34" charset="0"/>
                <a:cs typeface="Arial" panose="020B0604020202020204"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kumimoji="0" lang="en-US" altLang="en-US" sz="2000" b="1" baseline="-25000">
                <a:latin typeface="Verdana" panose="020B0604030504040204" pitchFamily="34" charset="0"/>
                <a:cs typeface="Arial" panose="020B0604020202020204" pitchFamily="34" charset="0"/>
              </a:rPr>
              <a:t>byte </a:t>
            </a:r>
            <a:r>
              <a:rPr kumimoji="0" lang="en-US" altLang="en-US" sz="2000" baseline="-25000">
                <a:latin typeface="Verdana" panose="020B0604030504040204" pitchFamily="34" charset="0"/>
                <a:cs typeface="Arial" panose="020B0604020202020204" pitchFamily="34" charset="0"/>
              </a:rPr>
              <a:t>is 8 bits, and on most computers it is the smallest convenient chunk of storage. For example, most computers don’t have an instruction to move a bit but do have one to move a byte. A less common term is </a:t>
            </a:r>
            <a:r>
              <a:rPr kumimoji="0" lang="en-US" altLang="en-US" sz="2000" b="1" baseline="-25000">
                <a:latin typeface="Verdana" panose="020B0604030504040204" pitchFamily="34" charset="0"/>
                <a:cs typeface="Arial" panose="020B0604020202020204" pitchFamily="34" charset="0"/>
              </a:rPr>
              <a:t>word</a:t>
            </a:r>
            <a:r>
              <a:rPr kumimoji="0" lang="en-US" altLang="en-US" sz="2000" baseline="-25000">
                <a:latin typeface="Verdana" panose="020B0604030504040204" pitchFamily="34" charset="0"/>
                <a:cs typeface="Arial" panose="020B0604020202020204" pitchFamily="34" charset="0"/>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ct val="0"/>
              </a:spcBef>
              <a:buClrTx/>
              <a:buSzTx/>
              <a:buFontTx/>
              <a:buNone/>
            </a:pPr>
            <a:r>
              <a:rPr kumimoji="0" lang="en-US" altLang="en-US" sz="2000" baseline="-25000">
                <a:latin typeface="Verdana" panose="020B0604030504040204" pitchFamily="34" charset="0"/>
                <a:cs typeface="Arial" panose="020B0604020202020204" pitchFamily="34" charset="0"/>
              </a:rPr>
              <a:t>Computer storage, along with most computer throughput, is generally measured and manipulated in bytes and collections of bytes. A </a:t>
            </a:r>
            <a:r>
              <a:rPr kumimoji="0" lang="en-US" altLang="en-US" sz="2000" b="1" baseline="-25000">
                <a:latin typeface="Verdana" panose="020B0604030504040204" pitchFamily="34" charset="0"/>
                <a:cs typeface="Arial" panose="020B0604020202020204" pitchFamily="34" charset="0"/>
              </a:rPr>
              <a:t>kilobyte</a:t>
            </a:r>
            <a:r>
              <a:rPr kumimoji="0" lang="en-US" altLang="en-US" sz="2000" baseline="-25000">
                <a:latin typeface="Verdana" panose="020B0604030504040204" pitchFamily="34" charset="0"/>
                <a:cs typeface="Arial" panose="020B0604020202020204" pitchFamily="34" charset="0"/>
              </a:rPr>
              <a:t>, or </a:t>
            </a:r>
            <a:r>
              <a:rPr kumimoji="0" lang="en-US" altLang="en-US" sz="2000" b="1" baseline="-25000">
                <a:latin typeface="Verdana" panose="020B0604030504040204" pitchFamily="34" charset="0"/>
                <a:cs typeface="Arial" panose="020B0604020202020204" pitchFamily="34" charset="0"/>
              </a:rPr>
              <a:t>KB</a:t>
            </a:r>
            <a:r>
              <a:rPr kumimoji="0" lang="en-US" altLang="en-US" sz="2000" baseline="-25000">
                <a:latin typeface="Verdana" panose="020B0604030504040204" pitchFamily="34" charset="0"/>
                <a:cs typeface="Arial" panose="020B0604020202020204" pitchFamily="34" charset="0"/>
              </a:rPr>
              <a:t>, is 1,024 bytes; a </a:t>
            </a:r>
            <a:r>
              <a:rPr kumimoji="0" lang="en-US" altLang="en-US" sz="2000" b="1" baseline="-25000">
                <a:latin typeface="Verdana" panose="020B0604030504040204" pitchFamily="34" charset="0"/>
                <a:cs typeface="Arial" panose="020B0604020202020204" pitchFamily="34" charset="0"/>
              </a:rPr>
              <a:t>megabyte</a:t>
            </a:r>
            <a:r>
              <a:rPr kumimoji="0" lang="en-US" altLang="en-US" sz="2000" baseline="-25000">
                <a:latin typeface="Verdana" panose="020B0604030504040204" pitchFamily="34" charset="0"/>
                <a:cs typeface="Arial" panose="020B0604020202020204" pitchFamily="34" charset="0"/>
              </a:rPr>
              <a:t>, or </a:t>
            </a:r>
            <a:r>
              <a:rPr kumimoji="0" lang="en-US" altLang="en-US" sz="2000" b="1" baseline="-25000">
                <a:latin typeface="Verdana" panose="020B0604030504040204" pitchFamily="34" charset="0"/>
                <a:cs typeface="Arial" panose="020B0604020202020204" pitchFamily="34" charset="0"/>
              </a:rPr>
              <a:t>MB</a:t>
            </a:r>
            <a:r>
              <a:rPr kumimoji="0" lang="en-US" altLang="en-US" sz="2000" baseline="-25000">
                <a:latin typeface="Verdana" panose="020B0604030504040204" pitchFamily="34" charset="0"/>
                <a:cs typeface="Arial" panose="020B0604020202020204" pitchFamily="34" charset="0"/>
              </a:rPr>
              <a:t>, is 1,0242 bytes; a </a:t>
            </a:r>
            <a:r>
              <a:rPr kumimoji="0" lang="en-US" altLang="en-US" sz="2000" b="1" baseline="-25000">
                <a:latin typeface="Verdana" panose="020B0604030504040204" pitchFamily="34" charset="0"/>
                <a:cs typeface="Arial" panose="020B0604020202020204" pitchFamily="34" charset="0"/>
              </a:rPr>
              <a:t>gigabyte</a:t>
            </a:r>
            <a:r>
              <a:rPr kumimoji="0" lang="en-US" altLang="en-US" sz="2000" baseline="-25000">
                <a:latin typeface="Verdana" panose="020B0604030504040204" pitchFamily="34" charset="0"/>
                <a:cs typeface="Arial" panose="020B0604020202020204" pitchFamily="34" charset="0"/>
              </a:rPr>
              <a:t>, or </a:t>
            </a:r>
            <a:r>
              <a:rPr kumimoji="0" lang="en-US" altLang="en-US" sz="2000" b="1" baseline="-25000">
                <a:latin typeface="Verdana" panose="020B0604030504040204" pitchFamily="34" charset="0"/>
                <a:cs typeface="Arial" panose="020B0604020202020204" pitchFamily="34" charset="0"/>
              </a:rPr>
              <a:t>GB</a:t>
            </a:r>
            <a:r>
              <a:rPr kumimoji="0" lang="en-US" altLang="en-US" sz="2000" baseline="-25000">
                <a:latin typeface="Verdana" panose="020B0604030504040204" pitchFamily="34" charset="0"/>
                <a:cs typeface="Arial" panose="020B0604020202020204" pitchFamily="34" charset="0"/>
              </a:rPr>
              <a:t>, is 1,0243 bytes; a </a:t>
            </a:r>
            <a:r>
              <a:rPr kumimoji="0" lang="en-US" altLang="en-US" sz="2000" b="1" baseline="-25000">
                <a:latin typeface="Verdana" panose="020B0604030504040204" pitchFamily="34" charset="0"/>
                <a:cs typeface="Arial" panose="020B0604020202020204" pitchFamily="34" charset="0"/>
              </a:rPr>
              <a:t>terabyte</a:t>
            </a:r>
            <a:r>
              <a:rPr kumimoji="0" lang="en-US" altLang="en-US" sz="2000" baseline="-25000">
                <a:latin typeface="Verdana" panose="020B0604030504040204" pitchFamily="34" charset="0"/>
                <a:cs typeface="Arial" panose="020B0604020202020204" pitchFamily="34" charset="0"/>
              </a:rPr>
              <a:t>, or </a:t>
            </a:r>
            <a:r>
              <a:rPr kumimoji="0" lang="en-US" altLang="en-US" sz="2000" b="1" baseline="-25000">
                <a:latin typeface="Verdana" panose="020B0604030504040204" pitchFamily="34" charset="0"/>
                <a:cs typeface="Arial" panose="020B0604020202020204" pitchFamily="34" charset="0"/>
              </a:rPr>
              <a:t>TB</a:t>
            </a:r>
            <a:r>
              <a:rPr kumimoji="0" lang="en-US" altLang="en-US" sz="2000" baseline="-25000">
                <a:latin typeface="Verdana" panose="020B0604030504040204" pitchFamily="34" charset="0"/>
                <a:cs typeface="Arial" panose="020B0604020202020204" pitchFamily="34" charset="0"/>
              </a:rPr>
              <a:t>, is 1,0244 bytes; and a </a:t>
            </a:r>
            <a:r>
              <a:rPr kumimoji="0" lang="en-US" altLang="en-US" sz="2000" b="1" baseline="-25000">
                <a:latin typeface="Verdana" panose="020B0604030504040204" pitchFamily="34" charset="0"/>
                <a:cs typeface="Arial" panose="020B0604020202020204" pitchFamily="34" charset="0"/>
              </a:rPr>
              <a:t>petabyte</a:t>
            </a:r>
            <a:r>
              <a:rPr kumimoji="0" lang="en-US" altLang="en-US" sz="2000" baseline="-25000">
                <a:latin typeface="Verdana" panose="020B0604030504040204" pitchFamily="34" charset="0"/>
                <a:cs typeface="Arial" panose="020B0604020202020204" pitchFamily="34" charset="0"/>
              </a:rPr>
              <a:t>, or </a:t>
            </a:r>
            <a:r>
              <a:rPr kumimoji="0" lang="en-US" altLang="en-US" sz="2000" b="1" baseline="-25000">
                <a:latin typeface="Verdana" panose="020B0604030504040204" pitchFamily="34" charset="0"/>
                <a:cs typeface="Arial" panose="020B0604020202020204" pitchFamily="34" charset="0"/>
              </a:rPr>
              <a:t>PB</a:t>
            </a:r>
            <a:r>
              <a:rPr kumimoji="0" lang="en-US" altLang="en-US" sz="2000" baseline="-25000">
                <a:latin typeface="Verdana" panose="020B0604030504040204" pitchFamily="34" charset="0"/>
                <a:cs typeface="Arial" panose="020B0604020202020204" pitchFamily="34" charset="0"/>
              </a:rPr>
              <a:t>, is 1,0245 bytes. 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ltLang="en-US" smtClean="0"/>
              <a:t>I/O Subsystem</a:t>
            </a:r>
          </a:p>
        </p:txBody>
      </p:sp>
      <p:sp>
        <p:nvSpPr>
          <p:cNvPr id="50179" name="Rectangle 3"/>
          <p:cNvSpPr>
            <a:spLocks noGrp="1" noChangeArrowheads="1"/>
          </p:cNvSpPr>
          <p:nvPr>
            <p:ph type="body" idx="4294967295"/>
          </p:nvPr>
        </p:nvSpPr>
        <p:spPr>
          <a:xfrm>
            <a:off x="806450" y="1233488"/>
            <a:ext cx="7713663"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I/O subsystem responsible for:</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Memory management of I/O including buffering (storing data temporarily while it is being transferred), caching (storing parts of data in faster storage for performance), spooling (the overlapping of output of one job with input of other jobs)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General device-driver interface</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Drivers for specific hardware devices</a:t>
            </a:r>
          </a:p>
          <a:p>
            <a:pPr>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After I/O starts, control returns to user program only upon I/O completion</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Wait instruction idles the CPU until the next interrupt</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Wait loop (contention for memory access)</a:t>
            </a:r>
          </a:p>
          <a:p>
            <a:pPr lvl="1">
              <a:lnSpc>
                <a:spcPct val="90000"/>
              </a:lnSpc>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At most one I/O request is outstanding at a time, no simultaneous I/O processing</a:t>
            </a:r>
          </a:p>
          <a:p>
            <a:pPr>
              <a:buFont typeface="Wingdings" panose="05000000000000000000" pitchFamily="2" charset="2"/>
              <a:buChar char="q"/>
            </a:pPr>
            <a:endParaRPr lang="en-US" alt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US" altLang="en-US" smtClean="0"/>
              <a:t>Computer-System Operation</a:t>
            </a:r>
          </a:p>
        </p:txBody>
      </p:sp>
      <p:sp>
        <p:nvSpPr>
          <p:cNvPr id="52227" name="Rectangle 3"/>
          <p:cNvSpPr>
            <a:spLocks noGrp="1" noChangeArrowheads="1"/>
          </p:cNvSpPr>
          <p:nvPr>
            <p:ph type="body" idx="4294967295"/>
          </p:nvPr>
        </p:nvSpPr>
        <p:spPr>
          <a:xfrm>
            <a:off x="806450" y="1233488"/>
            <a:ext cx="7743825"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I/O devices and the CPU can execute concurrently</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Each device controller is in charge of a particular device type</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Each device controller has a local buffer</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CPU moves data from/to main memory to/from local buffers</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Device controller informs CPU that it has finished its operation by causing an </a:t>
            </a:r>
            <a:r>
              <a:rPr lang="en-US" altLang="en-US" smtClean="0">
                <a:solidFill>
                  <a:srgbClr val="FF0000"/>
                </a:solidFill>
                <a:latin typeface="Arial" panose="020B0604020202020204" pitchFamily="34" charset="0"/>
                <a:cs typeface="Arial" panose="020B0604020202020204" pitchFamily="34" charset="0"/>
              </a:rPr>
              <a:t>interrupt.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en-US" smtClean="0"/>
              <a:t>Common Functions of Interrupts</a:t>
            </a:r>
          </a:p>
        </p:txBody>
      </p:sp>
      <p:sp>
        <p:nvSpPr>
          <p:cNvPr id="54275" name="Rectangle 3"/>
          <p:cNvSpPr>
            <a:spLocks noGrp="1" noChangeArrowheads="1"/>
          </p:cNvSpPr>
          <p:nvPr>
            <p:ph type="body" idx="4294967295"/>
          </p:nvPr>
        </p:nvSpPr>
        <p:spPr>
          <a:xfrm>
            <a:off x="806450" y="1233488"/>
            <a:ext cx="7577138"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Interrupt transfers control to the interrupt service routine generally, through the </a:t>
            </a:r>
            <a:r>
              <a:rPr lang="en-US" altLang="en-US" b="1" smtClean="0">
                <a:solidFill>
                  <a:srgbClr val="FF0000"/>
                </a:solidFill>
                <a:latin typeface="Arial" panose="020B0604020202020204" pitchFamily="34" charset="0"/>
                <a:cs typeface="Arial" panose="020B0604020202020204" pitchFamily="34" charset="0"/>
              </a:rPr>
              <a:t>interrupt</a:t>
            </a:r>
            <a:r>
              <a:rPr lang="en-US" altLang="en-US" i="1" smtClean="0">
                <a:solidFill>
                  <a:srgbClr val="FF0000"/>
                </a:solidFill>
                <a:latin typeface="Arial" panose="020B0604020202020204" pitchFamily="34" charset="0"/>
                <a:cs typeface="Arial" panose="020B0604020202020204" pitchFamily="34" charset="0"/>
              </a:rPr>
              <a:t> </a:t>
            </a:r>
            <a:r>
              <a:rPr lang="en-US" altLang="en-US" b="1" smtClean="0">
                <a:solidFill>
                  <a:srgbClr val="FF0000"/>
                </a:solidFill>
                <a:latin typeface="Arial" panose="020B0604020202020204" pitchFamily="34" charset="0"/>
                <a:cs typeface="Arial" panose="020B0604020202020204" pitchFamily="34" charset="0"/>
              </a:rPr>
              <a:t>vector</a:t>
            </a:r>
            <a:r>
              <a:rPr lang="en-US" altLang="en-US" smtClean="0">
                <a:latin typeface="Arial" panose="020B0604020202020204" pitchFamily="34" charset="0"/>
                <a:cs typeface="Arial" panose="020B0604020202020204" pitchFamily="34" charset="0"/>
              </a:rPr>
              <a:t>, which contains the addresses of all the service routines</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Interrupt architecture must save the address of the interrupted instruction</a:t>
            </a:r>
          </a:p>
          <a:p>
            <a:pPr>
              <a:buFont typeface="Wingdings" panose="05000000000000000000" pitchFamily="2" charset="2"/>
              <a:buChar char="q"/>
            </a:pPr>
            <a:endParaRPr lang="en-US" altLang="en-US" sz="800" i="1"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 </a:t>
            </a:r>
            <a:r>
              <a:rPr lang="en-US" altLang="en-US" b="1" smtClean="0">
                <a:solidFill>
                  <a:srgbClr val="FF0000"/>
                </a:solidFill>
                <a:latin typeface="Arial" panose="020B0604020202020204" pitchFamily="34" charset="0"/>
                <a:cs typeface="Arial" panose="020B0604020202020204" pitchFamily="34" charset="0"/>
              </a:rPr>
              <a:t>trap</a:t>
            </a:r>
            <a:r>
              <a:rPr lang="en-US" altLang="en-US" smtClean="0">
                <a:latin typeface="Arial" panose="020B0604020202020204" pitchFamily="34" charset="0"/>
                <a:cs typeface="Arial" panose="020B0604020202020204" pitchFamily="34" charset="0"/>
              </a:rPr>
              <a:t> or </a:t>
            </a:r>
            <a:r>
              <a:rPr lang="en-US" altLang="en-US" b="1" smtClean="0">
                <a:solidFill>
                  <a:srgbClr val="FF0000"/>
                </a:solidFill>
                <a:latin typeface="Arial" panose="020B0604020202020204" pitchFamily="34" charset="0"/>
                <a:cs typeface="Arial" panose="020B0604020202020204" pitchFamily="34" charset="0"/>
              </a:rPr>
              <a:t>exception</a:t>
            </a:r>
            <a:r>
              <a:rPr lang="en-US" altLang="en-US" smtClean="0">
                <a:latin typeface="Arial" panose="020B0604020202020204" pitchFamily="34" charset="0"/>
                <a:cs typeface="Arial" panose="020B0604020202020204" pitchFamily="34" charset="0"/>
              </a:rPr>
              <a:t> is a software-generated interrupt caused either by an error or a user request</a:t>
            </a:r>
          </a:p>
          <a:p>
            <a:pPr>
              <a:buFont typeface="Wingdings" panose="05000000000000000000" pitchFamily="2" charset="2"/>
              <a:buChar char="q"/>
            </a:pP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An operating system is </a:t>
            </a:r>
            <a:r>
              <a:rPr lang="en-US" altLang="en-US" b="1" smtClean="0">
                <a:solidFill>
                  <a:srgbClr val="FF0000"/>
                </a:solidFill>
                <a:latin typeface="Arial" panose="020B0604020202020204" pitchFamily="34" charset="0"/>
                <a:cs typeface="Arial" panose="020B0604020202020204" pitchFamily="34" charset="0"/>
              </a:rPr>
              <a:t>interrupt driven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012825" y="0"/>
            <a:ext cx="7893050" cy="844550"/>
          </a:xfrm>
        </p:spPr>
        <p:txBody>
          <a:bodyPr/>
          <a:lstStyle/>
          <a:p>
            <a:pPr eaLnBrk="1" hangingPunct="1"/>
            <a:r>
              <a:rPr lang="en-US" altLang="en-US" smtClean="0"/>
              <a:t>Windows 7 Interrupt Request Levels</a:t>
            </a:r>
          </a:p>
        </p:txBody>
      </p:sp>
      <p:pic>
        <p:nvPicPr>
          <p:cNvPr id="56323"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274763"/>
            <a:ext cx="77597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2788" y="3187700"/>
            <a:ext cx="7772400" cy="1362075"/>
          </a:xfrm>
        </p:spPr>
        <p:txBody>
          <a:bodyPr/>
          <a:lstStyle/>
          <a:p>
            <a:pPr algn="ctr">
              <a:defRPr/>
            </a:pPr>
            <a:r>
              <a:rPr lang="fr-CA" dirty="0" smtClean="0"/>
              <a:t>Operating system Services</a:t>
            </a:r>
            <a:endParaRPr lang="fr-C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814388" y="277813"/>
            <a:ext cx="8229600" cy="576262"/>
          </a:xfrm>
        </p:spPr>
        <p:txBody>
          <a:bodyPr/>
          <a:lstStyle/>
          <a:p>
            <a:pPr eaLnBrk="1" hangingPunct="1"/>
            <a:r>
              <a:rPr lang="en-US" altLang="en-US" smtClean="0"/>
              <a:t>A View of Operating System Services</a:t>
            </a:r>
          </a:p>
        </p:txBody>
      </p:sp>
      <p:pic>
        <p:nvPicPr>
          <p:cNvPr id="59395"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601788"/>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8" y="2693988"/>
            <a:ext cx="7772400" cy="1362075"/>
          </a:xfrm>
        </p:spPr>
        <p:txBody>
          <a:bodyPr/>
          <a:lstStyle/>
          <a:p>
            <a:pPr>
              <a:defRPr/>
            </a:pPr>
            <a:r>
              <a:rPr lang="en-US" dirty="0" smtClean="0"/>
              <a:t>Computing environments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r>
              <a:rPr lang="en-US" altLang="en-US" sz="2800" smtClean="0"/>
              <a:t>Mobile Operating Systems</a:t>
            </a:r>
          </a:p>
        </p:txBody>
      </p:sp>
      <p:sp>
        <p:nvSpPr>
          <p:cNvPr id="62467" name="Content Placeholder 2"/>
          <p:cNvSpPr>
            <a:spLocks noGrp="1"/>
          </p:cNvSpPr>
          <p:nvPr>
            <p:ph idx="4294967295"/>
          </p:nvPr>
        </p:nvSpPr>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Handheld smartphones, tablets, etc</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What is the functional difference between them and a “traditional” laptop?</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Extra feature – more OS features (GPS, gyroscope)</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Allows new types of apps like </a:t>
            </a:r>
            <a:r>
              <a:rPr lang="en-US" altLang="en-US" b="1" i="1" smtClean="0">
                <a:latin typeface="Arial" panose="020B0604020202020204" pitchFamily="34" charset="0"/>
                <a:cs typeface="Arial" panose="020B0604020202020204" pitchFamily="34" charset="0"/>
              </a:rPr>
              <a:t>augmented reality</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Use IEEE 802.11 wireless, or cellular data networks for connectivity</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Leaders are </a:t>
            </a:r>
            <a:r>
              <a:rPr lang="en-US" altLang="en-US" b="1" smtClean="0">
                <a:solidFill>
                  <a:srgbClr val="3366FF"/>
                </a:solidFill>
                <a:latin typeface="Arial" panose="020B0604020202020204" pitchFamily="34" charset="0"/>
                <a:cs typeface="Arial" panose="020B0604020202020204" pitchFamily="34" charset="0"/>
              </a:rPr>
              <a:t>Apple iOS </a:t>
            </a:r>
            <a:r>
              <a:rPr lang="en-US" altLang="en-US" smtClean="0">
                <a:latin typeface="Arial" panose="020B0604020202020204" pitchFamily="34" charset="0"/>
                <a:cs typeface="Arial" panose="020B0604020202020204" pitchFamily="34" charset="0"/>
              </a:rPr>
              <a:t>and </a:t>
            </a:r>
            <a:r>
              <a:rPr lang="en-US" altLang="en-US" b="1" smtClean="0">
                <a:solidFill>
                  <a:srgbClr val="3366FF"/>
                </a:solidFill>
                <a:latin typeface="Arial" panose="020B0604020202020204" pitchFamily="34" charset="0"/>
                <a:cs typeface="Arial" panose="020B0604020202020204" pitchFamily="34" charset="0"/>
              </a:rPr>
              <a:t>Google Android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041400" y="277813"/>
            <a:ext cx="7645400" cy="576262"/>
          </a:xfrm>
        </p:spPr>
        <p:txBody>
          <a:bodyPr/>
          <a:lstStyle/>
          <a:p>
            <a:pPr eaLnBrk="1" hangingPunct="1"/>
            <a:r>
              <a:rPr lang="en-US" altLang="en-US" sz="2800" smtClean="0"/>
              <a:t>Virtualization</a:t>
            </a:r>
          </a:p>
        </p:txBody>
      </p:sp>
      <p:sp>
        <p:nvSpPr>
          <p:cNvPr id="40963" name="Rectangle 3"/>
          <p:cNvSpPr>
            <a:spLocks noGrp="1" noChangeArrowheads="1"/>
          </p:cNvSpPr>
          <p:nvPr>
            <p:ph type="body" idx="4294967295"/>
          </p:nvPr>
        </p:nvSpPr>
        <p:spPr>
          <a:xfrm>
            <a:off x="758825" y="1014413"/>
            <a:ext cx="7666038" cy="4530725"/>
          </a:xfrm>
        </p:spPr>
        <p:txBody>
          <a:bodyPr/>
          <a:lstStyle/>
          <a:p>
            <a:pPr>
              <a:buFont typeface="Wingdings" pitchFamily="2" charset="2"/>
              <a:buChar char="q"/>
              <a:defRPr/>
            </a:pPr>
            <a:r>
              <a:rPr lang="en-US" altLang="en-US" dirty="0" smtClean="0">
                <a:latin typeface="Arial" pitchFamily="34" charset="0"/>
                <a:cs typeface="Arial" pitchFamily="34" charset="0"/>
              </a:rPr>
              <a:t>It is a software technology that allows operating systems to run simultaneously on the same physical machine</a:t>
            </a:r>
          </a:p>
          <a:p>
            <a:pPr>
              <a:buFont typeface="Wingdings" pitchFamily="2" charset="2"/>
              <a:buChar char="q"/>
              <a:defRPr/>
            </a:pPr>
            <a:r>
              <a:rPr lang="en-US" altLang="en-US" dirty="0" smtClean="0">
                <a:latin typeface="Arial" pitchFamily="34" charset="0"/>
                <a:cs typeface="Arial" pitchFamily="34" charset="0"/>
              </a:rPr>
              <a:t>This software includes </a:t>
            </a:r>
            <a:r>
              <a:rPr lang="en-US" altLang="en-US" b="1" dirty="0" smtClean="0">
                <a:solidFill>
                  <a:srgbClr val="FF0000"/>
                </a:solidFill>
                <a:latin typeface="Arial" pitchFamily="34" charset="0"/>
                <a:cs typeface="Arial" pitchFamily="34" charset="0"/>
              </a:rPr>
              <a:t>Emulation</a:t>
            </a:r>
            <a:r>
              <a:rPr lang="en-US" altLang="en-US" dirty="0" smtClean="0">
                <a:latin typeface="Arial" pitchFamily="34" charset="0"/>
                <a:cs typeface="Arial" pitchFamily="34" charset="0"/>
              </a:rPr>
              <a:t> used when source CPU type is different from target type (i.e. PowerPC to Intel x86)</a:t>
            </a:r>
          </a:p>
          <a:p>
            <a:pPr>
              <a:buFont typeface="Wingdings" pitchFamily="2" charset="2"/>
              <a:buChar char="q"/>
              <a:defRPr/>
            </a:pPr>
            <a:r>
              <a:rPr lang="en-US" altLang="en-US" dirty="0" smtClean="0">
                <a:latin typeface="Arial" pitchFamily="34" charset="0"/>
                <a:cs typeface="Arial" pitchFamily="34" charset="0"/>
              </a:rPr>
              <a:t>Virtualization can offer performance improvements, reduce the number of physical machines, and reduce the total cost of ownership (TCO)</a:t>
            </a:r>
          </a:p>
          <a:p>
            <a:pPr>
              <a:buFont typeface="Wingdings" pitchFamily="2" charset="2"/>
              <a:buChar char="q"/>
              <a:defRPr/>
            </a:pPr>
            <a:r>
              <a:rPr lang="en-US" altLang="en-US" b="1" dirty="0" smtClean="0">
                <a:solidFill>
                  <a:srgbClr val="3366FF"/>
                </a:solidFill>
                <a:latin typeface="Arial" pitchFamily="34" charset="0"/>
                <a:cs typeface="Arial" pitchFamily="34" charset="0"/>
              </a:rPr>
              <a:t>Virtualization</a:t>
            </a:r>
            <a:r>
              <a:rPr lang="en-US" altLang="en-US" dirty="0" smtClean="0">
                <a:latin typeface="Arial" pitchFamily="34" charset="0"/>
                <a:cs typeface="Arial" pitchFamily="34" charset="0"/>
              </a:rPr>
              <a:t> – OS natively compiled for CPU, running </a:t>
            </a:r>
            <a:r>
              <a:rPr lang="en-US" altLang="en-US" b="1" dirty="0" smtClean="0">
                <a:solidFill>
                  <a:srgbClr val="3366FF"/>
                </a:solidFill>
                <a:latin typeface="Arial" pitchFamily="34" charset="0"/>
                <a:cs typeface="Arial" pitchFamily="34" charset="0"/>
              </a:rPr>
              <a:t>guest</a:t>
            </a:r>
            <a:r>
              <a:rPr lang="en-US" altLang="en-US" dirty="0" smtClean="0">
                <a:latin typeface="Arial" pitchFamily="34" charset="0"/>
                <a:cs typeface="Arial" pitchFamily="34" charset="0"/>
              </a:rPr>
              <a:t> OSes  also natively compiled </a:t>
            </a:r>
          </a:p>
          <a:p>
            <a:pPr>
              <a:buFont typeface="Wingdings" pitchFamily="2" charset="2"/>
              <a:buChar char="q"/>
              <a:defRPr/>
            </a:pPr>
            <a:r>
              <a:rPr lang="en-US" altLang="en-US" dirty="0" smtClean="0">
                <a:latin typeface="Arial" pitchFamily="34" charset="0"/>
                <a:cs typeface="Arial" pitchFamily="34" charset="0"/>
              </a:rPr>
              <a:t>Virtual Machine Manager (</a:t>
            </a:r>
            <a:r>
              <a:rPr lang="en-US" altLang="en-US" dirty="0" smtClean="0">
                <a:solidFill>
                  <a:srgbClr val="FF0000"/>
                </a:solidFill>
                <a:latin typeface="Arial" pitchFamily="34" charset="0"/>
                <a:cs typeface="Arial" pitchFamily="34" charset="0"/>
              </a:rPr>
              <a:t>VMM)</a:t>
            </a:r>
            <a:r>
              <a:rPr lang="en-US" altLang="en-US" dirty="0" smtClean="0">
                <a:latin typeface="Arial" pitchFamily="34" charset="0"/>
                <a:cs typeface="Arial" pitchFamily="34" charset="0"/>
              </a:rPr>
              <a:t> can run natively, in which case they are also the host such as VMware ESX and Citrix </a:t>
            </a:r>
            <a:r>
              <a:rPr lang="en-US" altLang="en-US" dirty="0" err="1" smtClean="0">
                <a:latin typeface="Arial" pitchFamily="34" charset="0"/>
                <a:cs typeface="Arial" pitchFamily="34" charset="0"/>
              </a:rPr>
              <a:t>XenServer</a:t>
            </a:r>
            <a:endParaRPr lang="en-US" altLang="en-US" dirty="0" smtClean="0">
              <a:latin typeface="Arial" pitchFamily="34" charset="0"/>
              <a:cs typeface="Arial" pitchFamily="34" charset="0"/>
            </a:endParaRPr>
          </a:p>
          <a:p>
            <a:pPr marL="0" indent="0">
              <a:buFont typeface="Monotype Sorts"/>
              <a:buNone/>
              <a:defRPr/>
            </a:pPr>
            <a:endParaRPr lang="en-US"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altLang="en-US" smtClean="0"/>
              <a:t>Chapter 1: Introduction</a:t>
            </a:r>
          </a:p>
        </p:txBody>
      </p:sp>
      <p:sp>
        <p:nvSpPr>
          <p:cNvPr id="9219" name="Rectangle 3"/>
          <p:cNvSpPr>
            <a:spLocks noGrp="1" noChangeArrowheads="1"/>
          </p:cNvSpPr>
          <p:nvPr>
            <p:ph type="body" idx="4294967295"/>
          </p:nvPr>
        </p:nvSpPr>
        <p:spPr>
          <a:xfrm>
            <a:off x="792163" y="1030288"/>
            <a:ext cx="8229600" cy="4110037"/>
          </a:xfrm>
        </p:spPr>
        <p:txBody>
          <a:bodyPr/>
          <a:lstStyle/>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Define an operating system</a:t>
            </a:r>
          </a:p>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Computer-System Organization</a:t>
            </a:r>
          </a:p>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Computer-System Architecture</a:t>
            </a:r>
          </a:p>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Operating systems  components – Process, memory and storage management</a:t>
            </a:r>
          </a:p>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Special-Purpose Systems</a:t>
            </a:r>
          </a:p>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Overview of Computing Environments</a:t>
            </a:r>
          </a:p>
          <a:p>
            <a:pPr eaLnBrk="1" hangingPunct="1">
              <a:buFont typeface="Wingdings" panose="05000000000000000000" pitchFamily="2" charset="2"/>
              <a:buChar char="q"/>
            </a:pPr>
            <a:r>
              <a:rPr lang="en-US" altLang="en-US" sz="2400" smtClean="0">
                <a:latin typeface="Arial" panose="020B0604020202020204" pitchFamily="34" charset="0"/>
                <a:cs typeface="Arial" panose="020B0604020202020204" pitchFamily="34" charset="0"/>
              </a:rPr>
              <a:t>Open-Source Operating Systems</a:t>
            </a:r>
          </a:p>
          <a:p>
            <a:pPr eaLnBrk="1" hangingPunct="1">
              <a:buFont typeface="Wingdings" panose="05000000000000000000" pitchFamily="2" charset="2"/>
              <a:buNone/>
            </a:pP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041400" y="277813"/>
            <a:ext cx="7645400" cy="576262"/>
          </a:xfrm>
        </p:spPr>
        <p:txBody>
          <a:bodyPr/>
          <a:lstStyle/>
          <a:p>
            <a:pPr eaLnBrk="1" hangingPunct="1"/>
            <a:r>
              <a:rPr lang="en-US" altLang="en-US" sz="2800" smtClean="0"/>
              <a:t>Virtualization</a:t>
            </a:r>
          </a:p>
        </p:txBody>
      </p:sp>
      <p:pic>
        <p:nvPicPr>
          <p:cNvPr id="65539"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rtcmagazine.com/files/images/527/101436-328_rtc0912si_oklabs1_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13" y="1138238"/>
            <a:ext cx="428625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itle 1"/>
          <p:cNvSpPr>
            <a:spLocks noGrp="1"/>
          </p:cNvSpPr>
          <p:nvPr>
            <p:ph type="title"/>
          </p:nvPr>
        </p:nvSpPr>
        <p:spPr/>
        <p:txBody>
          <a:bodyPr/>
          <a:lstStyle/>
          <a:p>
            <a:r>
              <a:rPr lang="en-US" altLang="en-US" smtClean="0"/>
              <a:t>      Multicore Systems and Virtualization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Windows Virtualization</a:t>
            </a:r>
          </a:p>
        </p:txBody>
      </p:sp>
      <p:sp>
        <p:nvSpPr>
          <p:cNvPr id="68611" name="Content Placeholder 2"/>
          <p:cNvSpPr>
            <a:spLocks noGrp="1"/>
          </p:cNvSpPr>
          <p:nvPr>
            <p:ph idx="1"/>
          </p:nvPr>
        </p:nvSpPr>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Windows supports many virtualization features, including:</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 live migration. Transparently move running virtual machines either from one node of a cluster to another or from one non-clustered server to another.</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dynamic virtual machine storage. Allows to add or remove virtual hard disks and physical disks while a virtual machine is running. You also can move the virtual disks of running virtual machines from one storage location to another without downtime.</a:t>
            </a:r>
          </a:p>
          <a:p>
            <a:pPr lvl="1"/>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t>Hyper-V architecture</a:t>
            </a:r>
          </a:p>
        </p:txBody>
      </p:sp>
      <p:sp>
        <p:nvSpPr>
          <p:cNvPr id="69635" name="Content Placeholder 2"/>
          <p:cNvSpPr>
            <a:spLocks noGrp="1"/>
          </p:cNvSpPr>
          <p:nvPr>
            <p:ph idx="1"/>
          </p:nvPr>
        </p:nvSpPr>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Microsoft’s virtualization technology is Hyper-V. Hyper-V is a virtual machine technology that allows multiple guest operating systems to run concurrently on one computer and provide separate applications and services to client computers. </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Hyper-V can be installed only on computers with 64-bit processors that implement hardware-assisted virtualization and hardware-enforced data execution protection. Specifically, you must enable virtualization support in firmware and also enable either Intel XD bit (execute disable bit) or AMD NX bit (no execute bit) as appropriate.</a:t>
            </a:r>
          </a:p>
          <a:p>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041400" y="277813"/>
            <a:ext cx="7645400" cy="576262"/>
          </a:xfrm>
        </p:spPr>
        <p:txBody>
          <a:bodyPr/>
          <a:lstStyle/>
          <a:p>
            <a:pPr eaLnBrk="1" hangingPunct="1"/>
            <a:r>
              <a:rPr lang="en-US" altLang="en-US" sz="2400" smtClean="0"/>
              <a:t>Cloud Computing</a:t>
            </a:r>
          </a:p>
        </p:txBody>
      </p:sp>
      <p:sp>
        <p:nvSpPr>
          <p:cNvPr id="70659" name="Rectangle 3"/>
          <p:cNvSpPr>
            <a:spLocks noGrp="1" noChangeArrowheads="1"/>
          </p:cNvSpPr>
          <p:nvPr>
            <p:ph type="body" idx="4294967295"/>
          </p:nvPr>
        </p:nvSpPr>
        <p:spPr>
          <a:xfrm>
            <a:off x="749300" y="1062038"/>
            <a:ext cx="7666038"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Delivers computing, storage, even apps as a service across a network</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Logical extension of virtualization as based on virtualization</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Amazon </a:t>
            </a:r>
            <a:r>
              <a:rPr lang="en-US" altLang="en-US" b="1" smtClean="0">
                <a:solidFill>
                  <a:srgbClr val="3366FF"/>
                </a:solidFill>
                <a:latin typeface="Arial" panose="020B0604020202020204" pitchFamily="34" charset="0"/>
                <a:cs typeface="Arial" panose="020B0604020202020204" pitchFamily="34" charset="0"/>
              </a:rPr>
              <a:t>EC2</a:t>
            </a:r>
            <a:r>
              <a:rPr lang="en-US" altLang="en-US" smtClean="0">
                <a:latin typeface="Arial" panose="020B0604020202020204" pitchFamily="34" charset="0"/>
                <a:cs typeface="Arial" panose="020B0604020202020204" pitchFamily="34" charset="0"/>
              </a:rPr>
              <a:t>  has thousands of servers, millions of VMs, PBs of storage available across the Internet, pay based on usage</a:t>
            </a:r>
            <a:endParaRPr lang="en-US" altLang="en-US" sz="80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Many types</a:t>
            </a:r>
          </a:p>
          <a:p>
            <a:pPr lvl="1">
              <a:buFont typeface="Wingdings" panose="05000000000000000000" pitchFamily="2" charset="2"/>
              <a:buChar char="q"/>
            </a:pPr>
            <a:r>
              <a:rPr lang="en-US" altLang="en-US" b="1" smtClean="0">
                <a:solidFill>
                  <a:srgbClr val="3366FF"/>
                </a:solidFill>
                <a:latin typeface="Arial" panose="020B0604020202020204" pitchFamily="34" charset="0"/>
                <a:cs typeface="Arial" panose="020B0604020202020204" pitchFamily="34" charset="0"/>
              </a:rPr>
              <a:t>Public cloud </a:t>
            </a:r>
            <a:r>
              <a:rPr lang="en-US" altLang="en-US" smtClean="0">
                <a:latin typeface="Arial" panose="020B0604020202020204" pitchFamily="34" charset="0"/>
                <a:cs typeface="Arial" panose="020B0604020202020204" pitchFamily="34" charset="0"/>
              </a:rPr>
              <a:t>– available via Internet to anyone willing to pay</a:t>
            </a:r>
          </a:p>
          <a:p>
            <a:pPr lvl="1">
              <a:buFont typeface="Wingdings" panose="05000000000000000000" pitchFamily="2" charset="2"/>
              <a:buChar char="q"/>
            </a:pPr>
            <a:r>
              <a:rPr lang="en-US" altLang="en-US" b="1" smtClean="0">
                <a:solidFill>
                  <a:srgbClr val="3366FF"/>
                </a:solidFill>
                <a:latin typeface="Arial" panose="020B0604020202020204" pitchFamily="34" charset="0"/>
                <a:cs typeface="Arial" panose="020B0604020202020204" pitchFamily="34" charset="0"/>
              </a:rPr>
              <a:t>Private cloud </a:t>
            </a:r>
            <a:r>
              <a:rPr lang="en-US" altLang="en-US" smtClean="0">
                <a:latin typeface="Arial" panose="020B0604020202020204" pitchFamily="34" charset="0"/>
                <a:cs typeface="Arial" panose="020B0604020202020204" pitchFamily="34" charset="0"/>
              </a:rPr>
              <a:t>– run by a company for the company’s own use</a:t>
            </a:r>
          </a:p>
          <a:p>
            <a:pPr lvl="1">
              <a:buFont typeface="Wingdings" panose="05000000000000000000" pitchFamily="2" charset="2"/>
              <a:buChar char="q"/>
            </a:pPr>
            <a:r>
              <a:rPr lang="en-US" altLang="en-US" b="1" smtClean="0">
                <a:solidFill>
                  <a:srgbClr val="3366FF"/>
                </a:solidFill>
                <a:latin typeface="Arial" panose="020B0604020202020204" pitchFamily="34" charset="0"/>
                <a:cs typeface="Arial" panose="020B0604020202020204" pitchFamily="34" charset="0"/>
              </a:rPr>
              <a:t>Hybrid cloud </a:t>
            </a:r>
            <a:r>
              <a:rPr lang="en-US" altLang="en-US" smtClean="0">
                <a:latin typeface="Arial" panose="020B0604020202020204" pitchFamily="34" charset="0"/>
                <a:cs typeface="Arial" panose="020B0604020202020204" pitchFamily="34" charset="0"/>
              </a:rPr>
              <a:t>– includes both public and private cloud components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Software as a Service (</a:t>
            </a:r>
            <a:r>
              <a:rPr lang="en-US" altLang="en-US" b="1" smtClean="0">
                <a:solidFill>
                  <a:srgbClr val="3366FF"/>
                </a:solidFill>
                <a:latin typeface="Arial" panose="020B0604020202020204" pitchFamily="34" charset="0"/>
                <a:cs typeface="Arial" panose="020B0604020202020204" pitchFamily="34" charset="0"/>
              </a:rPr>
              <a:t>SaaS</a:t>
            </a:r>
            <a:r>
              <a:rPr lang="en-US" altLang="en-US" smtClean="0">
                <a:latin typeface="Arial" panose="020B0604020202020204" pitchFamily="34" charset="0"/>
                <a:cs typeface="Arial" panose="020B0604020202020204" pitchFamily="34" charset="0"/>
              </a:rPr>
              <a:t>) – one or more applications available via the Internet (i.e. word processor)</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Platform as a Service (</a:t>
            </a:r>
            <a:r>
              <a:rPr lang="en-US" altLang="en-US" b="1" smtClean="0">
                <a:solidFill>
                  <a:srgbClr val="3366FF"/>
                </a:solidFill>
                <a:latin typeface="Arial" panose="020B0604020202020204" pitchFamily="34" charset="0"/>
                <a:cs typeface="Arial" panose="020B0604020202020204" pitchFamily="34" charset="0"/>
              </a:rPr>
              <a:t>PaaS</a:t>
            </a:r>
            <a:r>
              <a:rPr lang="en-US" altLang="en-US" smtClean="0">
                <a:latin typeface="Arial" panose="020B0604020202020204" pitchFamily="34" charset="0"/>
                <a:cs typeface="Arial" panose="020B0604020202020204" pitchFamily="34" charset="0"/>
              </a:rPr>
              <a:t>) – software stack ready for application use via the Internet (i.e a database server)</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Infrastructure as a Service (</a:t>
            </a:r>
            <a:r>
              <a:rPr lang="en-US" altLang="en-US" b="1" smtClean="0">
                <a:solidFill>
                  <a:srgbClr val="3366FF"/>
                </a:solidFill>
                <a:latin typeface="Arial" panose="020B0604020202020204" pitchFamily="34" charset="0"/>
                <a:cs typeface="Arial" panose="020B0604020202020204" pitchFamily="34" charset="0"/>
              </a:rPr>
              <a:t>IaaS</a:t>
            </a:r>
            <a:r>
              <a:rPr lang="en-US" altLang="en-US" smtClean="0">
                <a:latin typeface="Arial" panose="020B0604020202020204" pitchFamily="34" charset="0"/>
                <a:cs typeface="Arial" panose="020B0604020202020204" pitchFamily="34" charset="0"/>
              </a:rPr>
              <a:t>) – servers or storage available over Internet (i.e. storage available for backup use)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1041400" y="277813"/>
            <a:ext cx="7645400" cy="576262"/>
          </a:xfrm>
        </p:spPr>
        <p:txBody>
          <a:bodyPr/>
          <a:lstStyle/>
          <a:p>
            <a:pPr eaLnBrk="1" hangingPunct="1"/>
            <a:r>
              <a:rPr lang="en-US" altLang="en-US" sz="2400" smtClean="0"/>
              <a:t>Cloud Computing</a:t>
            </a:r>
          </a:p>
        </p:txBody>
      </p:sp>
      <p:sp>
        <p:nvSpPr>
          <p:cNvPr id="72707" name="Rectangle 3"/>
          <p:cNvSpPr>
            <a:spLocks noGrp="1" noChangeArrowheads="1"/>
          </p:cNvSpPr>
          <p:nvPr>
            <p:ph type="body" idx="4294967295"/>
          </p:nvPr>
        </p:nvSpPr>
        <p:spPr>
          <a:xfrm>
            <a:off x="739775" y="1023938"/>
            <a:ext cx="7666038"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Cloud compute environments composed of traditional OSes, plus VMMs, plus cloud management tools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Internet connectivity requires security like firewalls</a:t>
            </a:r>
            <a:endParaRPr lang="en-US" altLang="en-US" sz="80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Load balancers spread traffic across multiple applications</a:t>
            </a:r>
          </a:p>
        </p:txBody>
      </p:sp>
      <p:pic>
        <p:nvPicPr>
          <p:cNvPr id="72708"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084263" y="2384425"/>
            <a:ext cx="7323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hlinkClick r:id="rId2"/>
              </a:rPr>
              <a:t>Amazon EC2</a:t>
            </a:r>
          </a:p>
          <a:p>
            <a:pPr>
              <a:spcBef>
                <a:spcPct val="0"/>
              </a:spcBef>
              <a:buClrTx/>
              <a:buSzTx/>
              <a:buFontTx/>
              <a:buNone/>
            </a:pPr>
            <a:r>
              <a:rPr kumimoji="0" lang="en-US" altLang="en-US">
                <a:latin typeface="Verdana" panose="020B0604030504040204" pitchFamily="34" charset="0"/>
                <a:cs typeface="Arial" panose="020B0604020202020204" pitchFamily="34" charset="0"/>
                <a:hlinkClick r:id="rId2"/>
              </a:rPr>
              <a:t>http://www.youtube.com/watch?v=OLfmqcYnhUM</a:t>
            </a:r>
            <a:endParaRPr kumimoji="0" lang="en-US" altLang="en-US">
              <a:latin typeface="Verdana" panose="020B0604030504040204" pitchFamily="34" charset="0"/>
              <a:cs typeface="Arial" panose="020B0604020202020204" pitchFamily="34" charset="0"/>
            </a:endParaRPr>
          </a:p>
          <a:p>
            <a:pPr>
              <a:spcBef>
                <a:spcPct val="0"/>
              </a:spcBef>
              <a:buClrTx/>
              <a:buSzTx/>
              <a:buFontTx/>
              <a:buNone/>
            </a:pPr>
            <a:endParaRPr kumimoji="0" lang="en-US" altLang="en-US">
              <a:latin typeface="Verdana" panose="020B0604030504040204" pitchFamily="34" charset="0"/>
              <a:cs typeface="Arial" panose="020B0604020202020204" pitchFamily="34" charset="0"/>
            </a:endParaRPr>
          </a:p>
        </p:txBody>
      </p:sp>
      <p:sp>
        <p:nvSpPr>
          <p:cNvPr id="74755" name="Rectangle 3"/>
          <p:cNvSpPr>
            <a:spLocks noChangeArrowheads="1"/>
          </p:cNvSpPr>
          <p:nvPr/>
        </p:nvSpPr>
        <p:spPr bwMode="auto">
          <a:xfrm>
            <a:off x="1193800" y="3797300"/>
            <a:ext cx="73771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hlinkClick r:id="rId3"/>
              </a:rPr>
              <a:t>Google data center</a:t>
            </a:r>
          </a:p>
          <a:p>
            <a:pPr>
              <a:spcBef>
                <a:spcPct val="0"/>
              </a:spcBef>
              <a:buClrTx/>
              <a:buSzTx/>
              <a:buFontTx/>
              <a:buNone/>
            </a:pPr>
            <a:r>
              <a:rPr kumimoji="0" lang="en-US" altLang="en-US">
                <a:latin typeface="Verdana" panose="020B0604030504040204" pitchFamily="34" charset="0"/>
                <a:cs typeface="Arial" panose="020B0604020202020204" pitchFamily="34" charset="0"/>
                <a:hlinkClick r:id="rId3"/>
              </a:rPr>
              <a:t>http://www.youtube.com/watch?v=PBx7rgqeGG8</a:t>
            </a:r>
            <a:endParaRPr kumimoji="0" lang="en-US" altLang="en-US">
              <a:latin typeface="Verdana" panose="020B0604030504040204" pitchFamily="34" charset="0"/>
              <a:cs typeface="Arial" panose="020B0604020202020204" pitchFamily="34" charset="0"/>
            </a:endParaRPr>
          </a:p>
          <a:p>
            <a:pPr>
              <a:spcBef>
                <a:spcPct val="0"/>
              </a:spcBef>
              <a:buClrTx/>
              <a:buSzTx/>
              <a:buFontTx/>
              <a:buNone/>
            </a:pPr>
            <a:endParaRPr kumimoji="0" lang="en-US" altLang="en-US">
              <a:latin typeface="Verdana" panose="020B0604030504040204" pitchFamily="34" charset="0"/>
              <a:cs typeface="Arial" panose="020B0604020202020204" pitchFamily="34" charset="0"/>
            </a:endParaRPr>
          </a:p>
        </p:txBody>
      </p:sp>
      <p:sp>
        <p:nvSpPr>
          <p:cNvPr id="74756" name="Rectangle 4"/>
          <p:cNvSpPr>
            <a:spLocks noChangeArrowheads="1"/>
          </p:cNvSpPr>
          <p:nvPr/>
        </p:nvSpPr>
        <p:spPr bwMode="auto">
          <a:xfrm>
            <a:off x="1174750" y="4679950"/>
            <a:ext cx="73771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hlinkClick r:id="rId4"/>
              </a:rPr>
              <a:t>Windows Azure</a:t>
            </a:r>
          </a:p>
          <a:p>
            <a:pPr>
              <a:spcBef>
                <a:spcPct val="0"/>
              </a:spcBef>
              <a:buClrTx/>
              <a:buSzTx/>
              <a:buFontTx/>
              <a:buNone/>
            </a:pPr>
            <a:r>
              <a:rPr kumimoji="0" lang="en-US" altLang="en-US">
                <a:latin typeface="Verdana" panose="020B0604030504040204" pitchFamily="34" charset="0"/>
                <a:cs typeface="Arial" panose="020B0604020202020204" pitchFamily="34" charset="0"/>
                <a:hlinkClick r:id="rId4"/>
              </a:rPr>
              <a:t>http://channel9.msdn.com/Blogs/dunnry/What-is-Windows-Azure</a:t>
            </a:r>
            <a:endParaRPr kumimoji="0" lang="en-US" altLang="en-US">
              <a:latin typeface="Verdana" panose="020B0604030504040204" pitchFamily="34" charset="0"/>
              <a:cs typeface="Arial" panose="020B0604020202020204" pitchFamily="34" charset="0"/>
            </a:endParaRPr>
          </a:p>
          <a:p>
            <a:pPr>
              <a:spcBef>
                <a:spcPct val="0"/>
              </a:spcBef>
              <a:buClrTx/>
              <a:buSzTx/>
              <a:buFontTx/>
              <a:buNone/>
            </a:pPr>
            <a:endParaRPr kumimoji="0" lang="en-US" altLang="en-US">
              <a:latin typeface="Verdana" panose="020B0604030504040204" pitchFamily="34" charset="0"/>
              <a:cs typeface="Arial" panose="020B0604020202020204" pitchFamily="34" charset="0"/>
            </a:endParaRPr>
          </a:p>
        </p:txBody>
      </p:sp>
      <p:sp>
        <p:nvSpPr>
          <p:cNvPr id="74757" name="Rectangle 5"/>
          <p:cNvSpPr>
            <a:spLocks noChangeArrowheads="1"/>
          </p:cNvSpPr>
          <p:nvPr/>
        </p:nvSpPr>
        <p:spPr bwMode="auto">
          <a:xfrm>
            <a:off x="1084263" y="1149350"/>
            <a:ext cx="7172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rPr>
              <a:t>Cloud Computing-Open Stack</a:t>
            </a:r>
          </a:p>
          <a:p>
            <a:pPr>
              <a:spcBef>
                <a:spcPct val="0"/>
              </a:spcBef>
              <a:buClrTx/>
              <a:buSzTx/>
              <a:buFontTx/>
              <a:buNone/>
            </a:pPr>
            <a:r>
              <a:rPr kumimoji="0" lang="en-US" altLang="en-US">
                <a:latin typeface="Verdana" panose="020B0604030504040204" pitchFamily="34" charset="0"/>
                <a:cs typeface="Arial" panose="020B0604020202020204" pitchFamily="34" charset="0"/>
                <a:hlinkClick r:id="rId5"/>
              </a:rPr>
              <a:t>https://www.youtube.com/watch?v=Qz5gyDenqTI</a:t>
            </a:r>
            <a:endParaRPr kumimoji="0" lang="en-US" altLang="en-US">
              <a:latin typeface="Verdana" panose="020B0604030504040204" pitchFamily="34" charset="0"/>
              <a:cs typeface="Arial" panose="020B0604020202020204" pitchFamily="34" charset="0"/>
            </a:endParaRPr>
          </a:p>
          <a:p>
            <a:pPr>
              <a:spcBef>
                <a:spcPct val="0"/>
              </a:spcBef>
              <a:buClrTx/>
              <a:buSzTx/>
              <a:buFontTx/>
              <a:buNone/>
            </a:pPr>
            <a:endParaRPr kumimoji="0" lang="en-US" altLang="en-US">
              <a:latin typeface="Verdana" panose="020B0604030504040204" pitchFamily="34" charset="0"/>
              <a:cs typeface="Arial" panose="020B0604020202020204" pitchFamily="34" charset="0"/>
            </a:endParaRPr>
          </a:p>
        </p:txBody>
      </p:sp>
      <p:sp>
        <p:nvSpPr>
          <p:cNvPr id="7" name="Rectangle 2"/>
          <p:cNvSpPr txBox="1">
            <a:spLocks noChangeArrowheads="1"/>
          </p:cNvSpPr>
          <p:nvPr/>
        </p:nvSpPr>
        <p:spPr bwMode="auto">
          <a:xfrm>
            <a:off x="1041400" y="277813"/>
            <a:ext cx="7645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2400" kern="0" dirty="0" smtClean="0"/>
              <a:t>Cloud Computing</a:t>
            </a:r>
          </a:p>
        </p:txBody>
      </p:sp>
      <p:sp>
        <p:nvSpPr>
          <p:cNvPr id="74759" name="Rectangle 1"/>
          <p:cNvSpPr>
            <a:spLocks noChangeArrowheads="1"/>
          </p:cNvSpPr>
          <p:nvPr/>
        </p:nvSpPr>
        <p:spPr bwMode="auto">
          <a:xfrm>
            <a:off x="1084263" y="3124200"/>
            <a:ext cx="6745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cs typeface="Arial" panose="020B0604020202020204" pitchFamily="34" charset="0"/>
                <a:hlinkClick r:id="rId6"/>
              </a:rPr>
              <a:t>http://aws.amazon.com/ec2/</a:t>
            </a:r>
            <a:endParaRPr kumimoji="0" lang="en-US" altLang="en-US">
              <a:latin typeface="Verdana" panose="020B0604030504040204" pitchFamily="34" charset="0"/>
              <a:cs typeface="Arial" panose="020B0604020202020204" pitchFamily="34" charset="0"/>
            </a:endParaRPr>
          </a:p>
          <a:p>
            <a:pPr>
              <a:spcBef>
                <a:spcPct val="0"/>
              </a:spcBef>
              <a:buClrTx/>
              <a:buSzTx/>
              <a:buFontTx/>
              <a:buNone/>
            </a:pPr>
            <a:endParaRPr kumimoji="0" lang="en-US" altLang="en-US">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p:txBody>
          <a:bodyPr/>
          <a:lstStyle/>
          <a:p>
            <a:r>
              <a:rPr lang="en-US" altLang="en-US" sz="2000" smtClean="0"/>
              <a:t>Real-Time Embedded Systems</a:t>
            </a:r>
          </a:p>
        </p:txBody>
      </p:sp>
      <p:sp>
        <p:nvSpPr>
          <p:cNvPr id="75779" name="Content Placeholder 2"/>
          <p:cNvSpPr>
            <a:spLocks noGrp="1"/>
          </p:cNvSpPr>
          <p:nvPr>
            <p:ph idx="4294967295"/>
          </p:nvPr>
        </p:nvSpPr>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Real-time embedded systems most prevalent form of computers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Vary considerable, special purpose, limited purpose OS, </a:t>
            </a:r>
            <a:r>
              <a:rPr lang="en-US" altLang="en-US" b="1" smtClean="0">
                <a:solidFill>
                  <a:srgbClr val="3366FF"/>
                </a:solidFill>
                <a:latin typeface="Arial" panose="020B0604020202020204" pitchFamily="34" charset="0"/>
                <a:cs typeface="Arial" panose="020B0604020202020204" pitchFamily="34" charset="0"/>
              </a:rPr>
              <a:t>real-time OS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Use expanding</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Many other special computing environments as well</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Some have OSes, some perform tasks without an OS</a:t>
            </a: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Real-time OS has well-defined fixed time constraints</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Processing </a:t>
            </a:r>
            <a:r>
              <a:rPr lang="en-US" altLang="en-US" b="1" i="1" smtClean="0">
                <a:latin typeface="Arial" panose="020B0604020202020204" pitchFamily="34" charset="0"/>
                <a:cs typeface="Arial" panose="020B0604020202020204" pitchFamily="34" charset="0"/>
              </a:rPr>
              <a:t>must</a:t>
            </a:r>
            <a:r>
              <a:rPr lang="en-US" altLang="en-US" smtClean="0">
                <a:latin typeface="Arial" panose="020B0604020202020204" pitchFamily="34" charset="0"/>
                <a:cs typeface="Arial" panose="020B0604020202020204" pitchFamily="34" charset="0"/>
              </a:rPr>
              <a:t> be done within constraint</a:t>
            </a:r>
          </a:p>
          <a:p>
            <a:pPr lvl="1">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Correct operation only if constraints met</a:t>
            </a:r>
          </a:p>
          <a:p>
            <a:pPr lvl="1"/>
            <a:endParaRPr lang="en-US"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a:xfrm>
            <a:off x="982663" y="277813"/>
            <a:ext cx="7704137" cy="576262"/>
          </a:xfrm>
        </p:spPr>
        <p:txBody>
          <a:bodyPr/>
          <a:lstStyle/>
          <a:p>
            <a:r>
              <a:rPr lang="en-US" altLang="en-US" smtClean="0"/>
              <a:t>Open-Source Operating Systems</a:t>
            </a:r>
          </a:p>
        </p:txBody>
      </p:sp>
      <p:sp>
        <p:nvSpPr>
          <p:cNvPr id="76803" name="Content Placeholder 2"/>
          <p:cNvSpPr>
            <a:spLocks noGrp="1"/>
          </p:cNvSpPr>
          <p:nvPr>
            <p:ph idx="4294967295"/>
          </p:nvPr>
        </p:nvSpPr>
        <p:spPr>
          <a:xfrm>
            <a:off x="806450" y="1233488"/>
            <a:ext cx="7645400" cy="4530725"/>
          </a:xfrm>
        </p:spPr>
        <p:txBody>
          <a:bodyPr/>
          <a:lstStyle/>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Operating systems made available in source-code format rather than just binary </a:t>
            </a:r>
            <a:r>
              <a:rPr lang="en-US" altLang="en-US" b="1" smtClean="0">
                <a:solidFill>
                  <a:srgbClr val="3366FF"/>
                </a:solidFill>
                <a:latin typeface="Arial" panose="020B0604020202020204" pitchFamily="34" charset="0"/>
                <a:cs typeface="Arial" panose="020B0604020202020204" pitchFamily="34" charset="0"/>
              </a:rPr>
              <a:t>closed-source</a:t>
            </a:r>
          </a:p>
          <a:p>
            <a:pPr>
              <a:buFont typeface="Wingdings" panose="05000000000000000000" pitchFamily="2" charset="2"/>
              <a:buChar char="q"/>
            </a:pPr>
            <a:endParaRPr lang="en-US" altLang="en-US" sz="800" b="1" smtClean="0">
              <a:solidFill>
                <a:srgbClr val="3366FF"/>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latin typeface="Arial" panose="020B0604020202020204" pitchFamily="34" charset="0"/>
                <a:cs typeface="Arial" panose="020B0604020202020204" pitchFamily="34" charset="0"/>
              </a:rPr>
              <a:t>Counter to the </a:t>
            </a:r>
            <a:r>
              <a:rPr lang="en-US" altLang="en-US" b="1" smtClean="0">
                <a:solidFill>
                  <a:srgbClr val="3366FF"/>
                </a:solidFill>
                <a:latin typeface="Arial" panose="020B0604020202020204" pitchFamily="34" charset="0"/>
                <a:cs typeface="Arial" panose="020B0604020202020204" pitchFamily="34" charset="0"/>
              </a:rPr>
              <a:t>copy protection</a:t>
            </a:r>
            <a:r>
              <a:rPr lang="en-US" altLang="en-US" smtClean="0">
                <a:solidFill>
                  <a:srgbClr val="3366FF"/>
                </a:solidFill>
                <a:latin typeface="Arial" panose="020B0604020202020204" pitchFamily="34" charset="0"/>
                <a:cs typeface="Arial" panose="020B0604020202020204" pitchFamily="34" charset="0"/>
              </a:rPr>
              <a:t> </a:t>
            </a:r>
            <a:r>
              <a:rPr lang="en-US" altLang="en-US" smtClean="0">
                <a:solidFill>
                  <a:srgbClr val="000000"/>
                </a:solidFill>
                <a:latin typeface="Arial" panose="020B0604020202020204" pitchFamily="34" charset="0"/>
                <a:cs typeface="Arial" panose="020B0604020202020204" pitchFamily="34" charset="0"/>
              </a:rPr>
              <a:t>and </a:t>
            </a:r>
            <a:r>
              <a:rPr lang="en-US" altLang="en-US" b="1" smtClean="0">
                <a:solidFill>
                  <a:srgbClr val="3366FF"/>
                </a:solidFill>
                <a:latin typeface="Arial" panose="020B0604020202020204" pitchFamily="34" charset="0"/>
                <a:cs typeface="Arial" panose="020B0604020202020204" pitchFamily="34" charset="0"/>
              </a:rPr>
              <a:t>Digital Rights Management (DRM)</a:t>
            </a:r>
            <a:r>
              <a:rPr lang="en-US" altLang="en-US" smtClean="0">
                <a:solidFill>
                  <a:srgbClr val="3366FF"/>
                </a:solidFill>
                <a:latin typeface="Arial" panose="020B0604020202020204" pitchFamily="34" charset="0"/>
                <a:cs typeface="Arial" panose="020B0604020202020204" pitchFamily="34" charset="0"/>
              </a:rPr>
              <a:t> </a:t>
            </a:r>
            <a:r>
              <a:rPr lang="en-US" altLang="en-US" smtClean="0">
                <a:solidFill>
                  <a:srgbClr val="000000"/>
                </a:solidFill>
                <a:latin typeface="Arial" panose="020B0604020202020204" pitchFamily="34" charset="0"/>
                <a:cs typeface="Arial" panose="020B0604020202020204" pitchFamily="34" charset="0"/>
              </a:rPr>
              <a:t>movement</a:t>
            </a:r>
          </a:p>
          <a:p>
            <a:pPr>
              <a:buFont typeface="Wingdings" panose="05000000000000000000" pitchFamily="2" charset="2"/>
              <a:buChar char="q"/>
            </a:pPr>
            <a:endParaRPr lang="en-US" altLang="en-US" sz="800" smtClean="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solidFill>
                  <a:srgbClr val="000000"/>
                </a:solidFill>
                <a:latin typeface="Arial" panose="020B0604020202020204" pitchFamily="34" charset="0"/>
                <a:cs typeface="Arial" panose="020B0604020202020204" pitchFamily="34" charset="0"/>
              </a:rPr>
              <a:t>Started by </a:t>
            </a:r>
            <a:r>
              <a:rPr lang="en-US" altLang="en-US" b="1" smtClean="0">
                <a:solidFill>
                  <a:srgbClr val="3366FF"/>
                </a:solidFill>
                <a:latin typeface="Arial" panose="020B0604020202020204" pitchFamily="34" charset="0"/>
                <a:cs typeface="Arial" panose="020B0604020202020204" pitchFamily="34" charset="0"/>
              </a:rPr>
              <a:t>Free Software Foundation (FSF)</a:t>
            </a:r>
            <a:r>
              <a:rPr lang="en-US" altLang="en-US" smtClean="0">
                <a:solidFill>
                  <a:srgbClr val="000000"/>
                </a:solidFill>
                <a:latin typeface="Arial" panose="020B0604020202020204" pitchFamily="34" charset="0"/>
                <a:cs typeface="Arial" panose="020B0604020202020204" pitchFamily="34" charset="0"/>
              </a:rPr>
              <a:t>, </a:t>
            </a:r>
            <a:r>
              <a:rPr lang="en-US" altLang="ja-JP" b="1" smtClean="0">
                <a:solidFill>
                  <a:srgbClr val="3366FF"/>
                </a:solidFill>
                <a:latin typeface="Arial" panose="020B0604020202020204" pitchFamily="34" charset="0"/>
                <a:cs typeface="Arial" panose="020B0604020202020204" pitchFamily="34" charset="0"/>
              </a:rPr>
              <a:t>GNU Public License (GPL)</a:t>
            </a:r>
          </a:p>
          <a:p>
            <a:pPr>
              <a:buFont typeface="Wingdings" panose="05000000000000000000" pitchFamily="2" charset="2"/>
              <a:buChar char="q"/>
            </a:pPr>
            <a:endParaRPr lang="en-US" altLang="en-US" sz="800" b="1" smtClean="0">
              <a:solidFill>
                <a:srgbClr val="3366FF"/>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mtClean="0">
                <a:solidFill>
                  <a:srgbClr val="000000"/>
                </a:solidFill>
                <a:latin typeface="Arial" panose="020B0604020202020204" pitchFamily="34" charset="0"/>
                <a:cs typeface="Arial" panose="020B0604020202020204" pitchFamily="34" charset="0"/>
              </a:rPr>
              <a:t>Examples include </a:t>
            </a:r>
            <a:r>
              <a:rPr lang="en-US" altLang="en-US" b="1" smtClean="0">
                <a:solidFill>
                  <a:srgbClr val="3366FF"/>
                </a:solidFill>
                <a:latin typeface="Arial" panose="020B0604020202020204" pitchFamily="34" charset="0"/>
                <a:cs typeface="Arial" panose="020B0604020202020204" pitchFamily="34" charset="0"/>
              </a:rPr>
              <a:t>GNU/Linux</a:t>
            </a:r>
            <a:r>
              <a:rPr lang="en-US" altLang="en-US" smtClean="0">
                <a:latin typeface="Arial" panose="020B0604020202020204" pitchFamily="34" charset="0"/>
                <a:cs typeface="Arial" panose="020B0604020202020204" pitchFamily="34" charset="0"/>
              </a:rPr>
              <a:t> and </a:t>
            </a:r>
            <a:r>
              <a:rPr lang="en-US" altLang="en-US" b="1" smtClean="0">
                <a:solidFill>
                  <a:srgbClr val="3366FF"/>
                </a:solidFill>
                <a:latin typeface="Arial" panose="020B0604020202020204" pitchFamily="34" charset="0"/>
                <a:cs typeface="Arial" panose="020B0604020202020204" pitchFamily="34" charset="0"/>
              </a:rPr>
              <a:t>BSD UNIX</a:t>
            </a:r>
            <a:r>
              <a:rPr lang="en-US" altLang="en-US" smtClean="0">
                <a:solidFill>
                  <a:srgbClr val="3366FF"/>
                </a:solidFill>
                <a:latin typeface="Arial" panose="020B0604020202020204" pitchFamily="34" charset="0"/>
                <a:cs typeface="Arial" panose="020B0604020202020204" pitchFamily="34" charset="0"/>
              </a:rPr>
              <a:t> </a:t>
            </a:r>
            <a:r>
              <a:rPr lang="en-US" altLang="en-US" smtClean="0">
                <a:solidFill>
                  <a:srgbClr val="000000"/>
                </a:solidFill>
                <a:latin typeface="Arial" panose="020B0604020202020204" pitchFamily="34" charset="0"/>
                <a:cs typeface="Arial" panose="020B0604020202020204" pitchFamily="34" charset="0"/>
              </a:rPr>
              <a:t>(including core of </a:t>
            </a:r>
            <a:r>
              <a:rPr lang="en-US" altLang="en-US" b="1" smtClean="0">
                <a:solidFill>
                  <a:srgbClr val="3366FF"/>
                </a:solidFill>
                <a:latin typeface="Arial" panose="020B0604020202020204" pitchFamily="34" charset="0"/>
                <a:cs typeface="Arial" panose="020B0604020202020204" pitchFamily="34" charset="0"/>
              </a:rPr>
              <a:t>Mac OS X</a:t>
            </a:r>
            <a:r>
              <a:rPr lang="en-US" altLang="en-US" smtClean="0">
                <a:solidFill>
                  <a:srgbClr val="000000"/>
                </a:solidFill>
                <a:latin typeface="Arial" panose="020B0604020202020204" pitchFamily="34" charset="0"/>
                <a:cs typeface="Arial" panose="020B0604020202020204" pitchFamily="34" charset="0"/>
              </a:rPr>
              <a:t>)</a:t>
            </a:r>
          </a:p>
          <a:p>
            <a:pPr>
              <a:buFont typeface="Wingdings" panose="05000000000000000000" pitchFamily="2" charset="2"/>
              <a:buChar char="q"/>
            </a:pPr>
            <a:r>
              <a:rPr lang="en-US" altLang="en-US" smtClean="0">
                <a:solidFill>
                  <a:srgbClr val="000000"/>
                </a:solidFill>
                <a:latin typeface="Arial" panose="020B0604020202020204" pitchFamily="34" charset="0"/>
                <a:cs typeface="Arial" panose="020B0604020202020204" pitchFamily="34" charset="0"/>
              </a:rPr>
              <a:t>Can use VMM like VMware Player (Free on Windows), Virtualbox (open source and free on many platforms - </a:t>
            </a:r>
            <a:r>
              <a:rPr lang="en-US" altLang="en-US" smtClean="0">
                <a:latin typeface="Arial" panose="020B0604020202020204" pitchFamily="34" charset="0"/>
                <a:cs typeface="Arial" panose="020B0604020202020204" pitchFamily="34" charset="0"/>
              </a:rPr>
              <a:t>http://www.virtualbox.com) </a:t>
            </a:r>
          </a:p>
          <a:p>
            <a:pPr lvl="1">
              <a:buFont typeface="Wingdings" panose="05000000000000000000" pitchFamily="2" charset="2"/>
              <a:buChar char="q"/>
            </a:pPr>
            <a:r>
              <a:rPr lang="en-US" altLang="en-US" smtClean="0">
                <a:solidFill>
                  <a:srgbClr val="000000"/>
                </a:solidFill>
                <a:latin typeface="Arial" panose="020B0604020202020204" pitchFamily="34" charset="0"/>
                <a:cs typeface="Arial" panose="020B0604020202020204" pitchFamily="34" charset="0"/>
              </a:rPr>
              <a:t>Use to run guest operating systems for exploration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mtClean="0"/>
              <a:t>Text Book Slides -Copy Right</a:t>
            </a:r>
            <a:endParaRPr lang="en-CA" altLang="en-US" smtClean="0"/>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Operating System?</a:t>
            </a:r>
            <a:endParaRPr lang="en-CA" dirty="0"/>
          </a:p>
        </p:txBody>
      </p:sp>
      <p:sp>
        <p:nvSpPr>
          <p:cNvPr id="3" name="Content Placeholder 2"/>
          <p:cNvSpPr>
            <a:spLocks noGrp="1"/>
          </p:cNvSpPr>
          <p:nvPr>
            <p:ph idx="1"/>
          </p:nvPr>
        </p:nvSpPr>
        <p:spPr/>
        <p:txBody>
          <a:bodyPr/>
          <a:lstStyle/>
          <a:p>
            <a:r>
              <a:rPr lang="en-CA" sz="2400" dirty="0">
                <a:latin typeface="Arial" panose="020B0604020202020204" pitchFamily="34" charset="0"/>
                <a:cs typeface="Arial" panose="020B0604020202020204" pitchFamily="34" charset="0"/>
              </a:rPr>
              <a:t>Operating System: A program </a:t>
            </a:r>
            <a:r>
              <a:rPr lang="en-US" altLang="en-US" sz="2400" dirty="0" smtClean="0">
                <a:latin typeface="Arial" panose="020B0604020202020204" pitchFamily="34" charset="0"/>
                <a:cs typeface="Arial" panose="020B0604020202020204" pitchFamily="34" charset="0"/>
              </a:rPr>
              <a:t>( code</a:t>
            </a:r>
            <a:r>
              <a:rPr lang="en-US" altLang="en-US" sz="2400" dirty="0">
                <a:latin typeface="Arial" panose="020B0604020202020204" pitchFamily="34" charset="0"/>
                <a:cs typeface="Arial" panose="020B0604020202020204" pitchFamily="34" charset="0"/>
              </a:rPr>
              <a:t>) written in high-level programming language such as C and C</a:t>
            </a:r>
            <a:r>
              <a:rPr lang="en-US" altLang="en-US" sz="2400" dirty="0" smtClean="0">
                <a:latin typeface="Arial" panose="020B0604020202020204" pitchFamily="34" charset="0"/>
                <a:cs typeface="Arial" panose="020B0604020202020204" pitchFamily="34" charset="0"/>
              </a:rPr>
              <a:t>++ </a:t>
            </a:r>
            <a:r>
              <a:rPr lang="en-CA" sz="2400" dirty="0" smtClean="0">
                <a:latin typeface="Arial" panose="020B0604020202020204" pitchFamily="34" charset="0"/>
                <a:cs typeface="Arial" panose="020B0604020202020204" pitchFamily="34" charset="0"/>
              </a:rPr>
              <a:t>that </a:t>
            </a:r>
            <a:r>
              <a:rPr lang="en-CA" sz="2400" dirty="0">
                <a:latin typeface="Arial" panose="020B0604020202020204" pitchFamily="34" charset="0"/>
                <a:cs typeface="Arial" panose="020B0604020202020204" pitchFamily="34" charset="0"/>
              </a:rPr>
              <a:t>conveniently provides computer system resources to </a:t>
            </a:r>
            <a:r>
              <a:rPr lang="en-CA" sz="2400" dirty="0" smtClean="0">
                <a:latin typeface="Arial" panose="020B0604020202020204" pitchFamily="34" charset="0"/>
                <a:cs typeface="Arial" panose="020B0604020202020204" pitchFamily="34" charset="0"/>
              </a:rPr>
              <a:t>users/applications </a:t>
            </a:r>
            <a:r>
              <a:rPr lang="en-CA" sz="2400" dirty="0">
                <a:latin typeface="Arial" panose="020B0604020202020204" pitchFamily="34" charset="0"/>
                <a:cs typeface="Arial" panose="020B0604020202020204" pitchFamily="34" charset="0"/>
              </a:rPr>
              <a:t>of a computer </a:t>
            </a:r>
            <a:r>
              <a:rPr lang="en-CA" sz="2400" dirty="0" smtClean="0">
                <a:latin typeface="Arial" panose="020B0604020202020204" pitchFamily="34" charset="0"/>
                <a:cs typeface="Arial" panose="020B0604020202020204" pitchFamily="34" charset="0"/>
              </a:rPr>
              <a:t>system.</a:t>
            </a:r>
            <a:endParaRPr lang="en-CA" sz="2400" dirty="0">
              <a:latin typeface="Arial" panose="020B0604020202020204" pitchFamily="34" charset="0"/>
              <a:cs typeface="Arial" panose="020B0604020202020204" pitchFamily="34" charset="0"/>
            </a:endParaRPr>
          </a:p>
          <a:p>
            <a:pPr lvl="1">
              <a:buFont typeface="Wingdings" panose="05000000000000000000" pitchFamily="2" charset="2"/>
              <a:buChar char="q"/>
            </a:pPr>
            <a:r>
              <a:rPr lang="en-CA" sz="2400" dirty="0" smtClean="0">
                <a:latin typeface="Arial" panose="020B0604020202020204" pitchFamily="34" charset="0"/>
                <a:cs typeface="Arial" panose="020B0604020202020204" pitchFamily="34" charset="0"/>
              </a:rPr>
              <a:t>What </a:t>
            </a:r>
            <a:r>
              <a:rPr lang="en-CA" sz="2400" dirty="0">
                <a:latin typeface="Arial" panose="020B0604020202020204" pitchFamily="34" charset="0"/>
                <a:cs typeface="Arial" panose="020B0604020202020204" pitchFamily="34" charset="0"/>
              </a:rPr>
              <a:t>are the “resources”?</a:t>
            </a:r>
          </a:p>
          <a:p>
            <a:pPr lvl="1">
              <a:buFont typeface="Wingdings" panose="05000000000000000000" pitchFamily="2" charset="2"/>
              <a:buChar char="q"/>
            </a:pPr>
            <a:r>
              <a:rPr lang="en-CA" sz="2400" dirty="0">
                <a:latin typeface="Arial" panose="020B0604020202020204" pitchFamily="34" charset="0"/>
                <a:cs typeface="Arial" panose="020B0604020202020204" pitchFamily="34" charset="0"/>
              </a:rPr>
              <a:t>Who/what are the “users”?</a:t>
            </a:r>
          </a:p>
          <a:p>
            <a:pPr lvl="1">
              <a:buFont typeface="Wingdings" panose="05000000000000000000" pitchFamily="2" charset="2"/>
              <a:buChar char="q"/>
            </a:pPr>
            <a:r>
              <a:rPr lang="en-CA" sz="2400" dirty="0">
                <a:latin typeface="Arial" panose="020B0604020202020204" pitchFamily="34" charset="0"/>
                <a:cs typeface="Arial" panose="020B0604020202020204" pitchFamily="34" charset="0"/>
              </a:rPr>
              <a:t>What is meant by “conveniently”?</a:t>
            </a:r>
          </a:p>
          <a:p>
            <a:endParaRPr lang="en-CA" dirty="0"/>
          </a:p>
        </p:txBody>
      </p:sp>
    </p:spTree>
    <p:extLst>
      <p:ext uri="{BB962C8B-B14F-4D97-AF65-F5344CB8AC3E}">
        <p14:creationId xmlns:p14="http://schemas.microsoft.com/office/powerpoint/2010/main" val="2062904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p:txBody>
          <a:bodyPr/>
          <a:lstStyle/>
          <a:p>
            <a:pPr eaLnBrk="1" hangingPunct="1"/>
            <a:r>
              <a:rPr lang="en-US" altLang="en-US" smtClean="0"/>
              <a:t>End of Chapter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en-US" smtClean="0"/>
              <a:t>What is an Operating System?</a:t>
            </a:r>
          </a:p>
        </p:txBody>
      </p:sp>
      <p:sp>
        <p:nvSpPr>
          <p:cNvPr id="11267" name="Rectangle 3"/>
          <p:cNvSpPr>
            <a:spLocks noGrp="1" noChangeArrowheads="1"/>
          </p:cNvSpPr>
          <p:nvPr>
            <p:ph type="body" idx="4294967295"/>
          </p:nvPr>
        </p:nvSpPr>
        <p:spPr>
          <a:xfrm>
            <a:off x="700088" y="974725"/>
            <a:ext cx="7459662" cy="3843338"/>
          </a:xfrm>
        </p:spPr>
        <p:txBody>
          <a:bodyPr/>
          <a:lstStyle/>
          <a:p>
            <a:pPr eaLnBrk="1" hangingPunct="1">
              <a:buFont typeface="Wingdings" panose="05000000000000000000" pitchFamily="2" charset="2"/>
              <a:buChar char="q"/>
            </a:pPr>
            <a:r>
              <a:rPr lang="en-US" altLang="en-US" sz="2000" dirty="0" smtClean="0">
                <a:latin typeface="Arial" panose="020B0604020202020204" pitchFamily="34" charset="0"/>
                <a:cs typeface="Arial" panose="020B0604020202020204" pitchFamily="34" charset="0"/>
              </a:rPr>
              <a:t>Operating System manages system’s hardware and software and it can be defined from different points of view.</a:t>
            </a:r>
          </a:p>
          <a:p>
            <a:pPr eaLnBrk="1" hangingPunct="1">
              <a:buFont typeface="Wingdings" panose="05000000000000000000" pitchFamily="2" charset="2"/>
              <a:buChar char="q"/>
            </a:pPr>
            <a:r>
              <a:rPr lang="en-US" altLang="en-US" sz="2000" dirty="0" smtClean="0">
                <a:latin typeface="Arial" panose="020B0604020202020204" pitchFamily="34" charset="0"/>
                <a:cs typeface="Arial" panose="020B0604020202020204" pitchFamily="34" charset="0"/>
              </a:rPr>
              <a:t>From the system point of view: </a:t>
            </a:r>
          </a:p>
          <a:p>
            <a:pPr lvl="1" eaLnBrk="1" hangingPunct="1">
              <a:buFont typeface="Wingdings" panose="05000000000000000000" pitchFamily="2" charset="2"/>
              <a:buChar char="q"/>
            </a:pPr>
            <a:r>
              <a:rPr lang="en-US" altLang="en-US" sz="2000" dirty="0" smtClean="0">
                <a:latin typeface="Arial" panose="020B0604020202020204" pitchFamily="34" charset="0"/>
                <a:cs typeface="Arial" panose="020B0604020202020204" pitchFamily="34" charset="0"/>
              </a:rPr>
              <a:t>OS is a </a:t>
            </a:r>
            <a:r>
              <a:rPr lang="en-US" altLang="en-US" sz="2000" b="1" dirty="0" smtClean="0">
                <a:solidFill>
                  <a:srgbClr val="FF0000"/>
                </a:solidFill>
                <a:latin typeface="Arial" panose="020B0604020202020204" pitchFamily="34" charset="0"/>
                <a:cs typeface="Arial" panose="020B0604020202020204" pitchFamily="34" charset="0"/>
              </a:rPr>
              <a:t>resource allocator</a:t>
            </a:r>
          </a:p>
          <a:p>
            <a:pPr lvl="2" eaLnBrk="1" hangingPunct="1">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Manages all system resources such as CPU time, Memory space, file-storage space, I/O devices</a:t>
            </a:r>
          </a:p>
          <a:p>
            <a:pPr lvl="1" eaLnBrk="1" hangingPunct="1">
              <a:buFont typeface="Wingdings" panose="05000000000000000000" pitchFamily="2" charset="2"/>
              <a:buChar char="q"/>
            </a:pPr>
            <a:r>
              <a:rPr lang="en-US" altLang="en-US" sz="2000" dirty="0" smtClean="0">
                <a:latin typeface="Arial" panose="020B0604020202020204" pitchFamily="34" charset="0"/>
                <a:cs typeface="Arial" panose="020B0604020202020204" pitchFamily="34" charset="0"/>
              </a:rPr>
              <a:t>OS is a </a:t>
            </a:r>
            <a:r>
              <a:rPr lang="en-US" altLang="en-US" sz="2000" b="1" dirty="0" smtClean="0">
                <a:solidFill>
                  <a:srgbClr val="FF0000"/>
                </a:solidFill>
                <a:latin typeface="Arial" panose="020B0604020202020204" pitchFamily="34" charset="0"/>
                <a:cs typeface="Arial" panose="020B0604020202020204" pitchFamily="34" charset="0"/>
              </a:rPr>
              <a:t>control program </a:t>
            </a:r>
          </a:p>
          <a:p>
            <a:pPr lvl="2" eaLnBrk="1" hangingPunct="1">
              <a:buFont typeface="Wingdings" panose="05000000000000000000" pitchFamily="2" charset="2"/>
              <a:buChar char="q"/>
            </a:pPr>
            <a:r>
              <a:rPr lang="en-US" altLang="en-US" dirty="0" smtClean="0">
                <a:latin typeface="Arial" panose="020B0604020202020204" pitchFamily="34" charset="0"/>
                <a:cs typeface="Arial" panose="020B0604020202020204" pitchFamily="34" charset="0"/>
              </a:rPr>
              <a:t>Controls execution of programs to prevent errors and improper use of the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OS Definition</a:t>
            </a:r>
          </a:p>
        </p:txBody>
      </p:sp>
      <p:sp>
        <p:nvSpPr>
          <p:cNvPr id="3" name="Content Placeholder 2"/>
          <p:cNvSpPr>
            <a:spLocks noGrp="1"/>
          </p:cNvSpPr>
          <p:nvPr>
            <p:ph idx="1"/>
          </p:nvPr>
        </p:nvSpPr>
        <p:spPr/>
        <p:txBody>
          <a:bodyPr/>
          <a:lstStyle/>
          <a:p>
            <a:pPr>
              <a:buFont typeface="Wingdings" panose="05000000000000000000" pitchFamily="2" charset="2"/>
              <a:buChar char="q"/>
              <a:defRPr/>
            </a:pPr>
            <a:r>
              <a:rPr lang="en-US" altLang="en-US" sz="2400" dirty="0" smtClean="0">
                <a:latin typeface="Arial" pitchFamily="34" charset="0"/>
                <a:cs typeface="Arial" pitchFamily="34" charset="0"/>
              </a:rPr>
              <a:t>From the user point of view the operating systems should be fast and ease to use</a:t>
            </a:r>
          </a:p>
          <a:p>
            <a:pPr>
              <a:buFont typeface="Wingdings" panose="05000000000000000000" pitchFamily="2" charset="2"/>
              <a:buChar char="q"/>
              <a:defRPr/>
            </a:pPr>
            <a:r>
              <a:rPr lang="en-US" altLang="en-US" sz="2400" dirty="0" smtClean="0">
                <a:latin typeface="Arial" pitchFamily="34" charset="0"/>
                <a:cs typeface="Arial" pitchFamily="34" charset="0"/>
              </a:rPr>
              <a:t>Operating system is the </a:t>
            </a:r>
            <a:r>
              <a:rPr lang="en-US" altLang="en-US" sz="2400" b="1" dirty="0" smtClean="0">
                <a:solidFill>
                  <a:srgbClr val="FF0000"/>
                </a:solidFill>
                <a:latin typeface="Arial" pitchFamily="34" charset="0"/>
                <a:cs typeface="Arial" pitchFamily="34" charset="0"/>
              </a:rPr>
              <a:t>kernel </a:t>
            </a:r>
            <a:r>
              <a:rPr lang="en-US" altLang="en-US" sz="2400" b="1" dirty="0" smtClean="0">
                <a:latin typeface="Arial" pitchFamily="34" charset="0"/>
                <a:cs typeface="Arial" pitchFamily="34" charset="0"/>
              </a:rPr>
              <a:t>(main functions ) </a:t>
            </a:r>
            <a:r>
              <a:rPr lang="en-US" altLang="en-US" sz="2400" dirty="0" smtClean="0">
                <a:latin typeface="Arial" pitchFamily="34" charset="0"/>
                <a:cs typeface="Arial" pitchFamily="34" charset="0"/>
              </a:rPr>
              <a:t>required to run the system– a program running at all times on the computer</a:t>
            </a:r>
            <a:r>
              <a:rPr lang="en-US" altLang="en-US" sz="2400" b="1" dirty="0" smtClean="0">
                <a:latin typeface="Arial" pitchFamily="34" charset="0"/>
                <a:cs typeface="Arial" pitchFamily="34" charset="0"/>
              </a:rPr>
              <a:t>. </a:t>
            </a:r>
            <a:r>
              <a:rPr lang="en-US" altLang="en-US" sz="2400" dirty="0" smtClean="0">
                <a:latin typeface="Arial" pitchFamily="34" charset="0"/>
                <a:cs typeface="Arial" pitchFamily="34" charset="0"/>
              </a:rPr>
              <a:t>Other instructions or lines of code are considered system programs (ships with the operating system) associated with the OS but not part of the kernel.</a:t>
            </a:r>
          </a:p>
          <a:p>
            <a:pPr>
              <a:buFont typeface="Monotype Sorts"/>
              <a:buChar char="n"/>
              <a:defRPr/>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7813"/>
            <a:ext cx="8496300" cy="576262"/>
          </a:xfrm>
        </p:spPr>
        <p:txBody>
          <a:bodyPr/>
          <a:lstStyle/>
          <a:p>
            <a:r>
              <a:rPr lang="en-US" altLang="en-US" smtClean="0"/>
              <a:t>     </a:t>
            </a:r>
            <a:br>
              <a:rPr lang="en-US" altLang="en-US" smtClean="0"/>
            </a:br>
            <a:r>
              <a:rPr lang="en-US" altLang="en-US" smtClean="0"/>
              <a:t>Operating Systems </a:t>
            </a:r>
            <a:endParaRPr lang="en-CA" altLang="en-US" smtClean="0"/>
          </a:p>
        </p:txBody>
      </p:sp>
      <p:sp>
        <p:nvSpPr>
          <p:cNvPr id="14339" name="Rectangle 1"/>
          <p:cNvSpPr>
            <a:spLocks noChangeArrowheads="1"/>
          </p:cNvSpPr>
          <p:nvPr/>
        </p:nvSpPr>
        <p:spPr bwMode="auto">
          <a:xfrm>
            <a:off x="1125538" y="4354513"/>
            <a:ext cx="7539037"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lang="en-US" altLang="en-US" sz="2800">
                <a:cs typeface="Arial" panose="020B0604020202020204" pitchFamily="34" charset="0"/>
              </a:rPr>
              <a:t>Linux History </a:t>
            </a:r>
          </a:p>
          <a:p>
            <a:pPr>
              <a:spcBef>
                <a:spcPct val="0"/>
              </a:spcBef>
              <a:buClrTx/>
              <a:buSzTx/>
              <a:buFontTx/>
              <a:buNone/>
            </a:pPr>
            <a:r>
              <a:rPr kumimoji="0" lang="fr-CA" altLang="en-US" sz="2800">
                <a:latin typeface="Verdana" panose="020B0604030504040204" pitchFamily="34" charset="0"/>
                <a:cs typeface="Arial" panose="020B0604020202020204" pitchFamily="34" charset="0"/>
                <a:hlinkClick r:id="rId3"/>
              </a:rPr>
              <a:t>https://www.youtube.com/watch?gl=SG&amp;hl=en-GB&amp;v=AvfTZmecifc</a:t>
            </a:r>
            <a:endParaRPr kumimoji="0" lang="fr-CA" altLang="en-US" sz="2800">
              <a:latin typeface="Verdana" panose="020B0604030504040204" pitchFamily="34" charset="0"/>
              <a:cs typeface="Arial" panose="020B0604020202020204" pitchFamily="34" charset="0"/>
            </a:endParaRPr>
          </a:p>
          <a:p>
            <a:pPr>
              <a:spcBef>
                <a:spcPct val="0"/>
              </a:spcBef>
              <a:buClrTx/>
              <a:buSzTx/>
              <a:buFontTx/>
              <a:buNone/>
            </a:pPr>
            <a:endParaRPr kumimoji="0" lang="fr-CA" altLang="en-US">
              <a:latin typeface="Verdana" panose="020B0604030504040204" pitchFamily="34" charset="0"/>
              <a:cs typeface="Arial" panose="020B0604020202020204" pitchFamily="34" charset="0"/>
            </a:endParaRPr>
          </a:p>
        </p:txBody>
      </p:sp>
      <p:sp>
        <p:nvSpPr>
          <p:cNvPr id="14340" name="Rectangle 1"/>
          <p:cNvSpPr>
            <a:spLocks noChangeArrowheads="1"/>
          </p:cNvSpPr>
          <p:nvPr/>
        </p:nvSpPr>
        <p:spPr bwMode="auto">
          <a:xfrm>
            <a:off x="1125538" y="1354138"/>
            <a:ext cx="7366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2800">
                <a:latin typeface="Verdana" panose="020B0604030504040204" pitchFamily="34" charset="0"/>
                <a:cs typeface="Arial" panose="020B0604020202020204" pitchFamily="34" charset="0"/>
              </a:rPr>
              <a:t>Operating Systems Timeline</a:t>
            </a:r>
          </a:p>
          <a:p>
            <a:pPr eaLnBrk="1" hangingPunct="1">
              <a:spcBef>
                <a:spcPct val="0"/>
              </a:spcBef>
              <a:buClrTx/>
              <a:buSzTx/>
              <a:buFontTx/>
              <a:buNone/>
            </a:pPr>
            <a:r>
              <a:rPr kumimoji="0" lang="en-US" altLang="en-US" sz="2800">
                <a:latin typeface="Verdana" panose="020B0604030504040204" pitchFamily="34" charset="0"/>
                <a:cs typeface="Arial" panose="020B0604020202020204" pitchFamily="34" charset="0"/>
                <a:hlinkClick r:id="rId4"/>
              </a:rPr>
              <a:t>https://en.wikipedia.org/wiki/Timeline_of_operating_systems</a:t>
            </a:r>
            <a:endParaRPr kumimoji="0" lang="en-US" altLang="en-US" sz="2800">
              <a:latin typeface="Verdana" panose="020B0604030504040204" pitchFamily="34" charset="0"/>
              <a:cs typeface="Arial" panose="020B0604020202020204" pitchFamily="34" charset="0"/>
            </a:endParaRPr>
          </a:p>
          <a:p>
            <a:pPr eaLnBrk="1" hangingPunct="1">
              <a:spcBef>
                <a:spcPct val="0"/>
              </a:spcBef>
              <a:buClrTx/>
              <a:buSzTx/>
              <a:buFontTx/>
              <a:buNone/>
            </a:pPr>
            <a:endParaRPr kumimoji="0" lang="en-US" altLang="en-US" sz="2800">
              <a:latin typeface="Verdana" panose="020B0604030504040204" pitchFamily="34" charset="0"/>
              <a:cs typeface="Arial" panose="020B0604020202020204" pitchFamily="34" charset="0"/>
            </a:endParaRPr>
          </a:p>
        </p:txBody>
      </p:sp>
      <p:sp>
        <p:nvSpPr>
          <p:cNvPr id="14341" name="Rectangle 1"/>
          <p:cNvSpPr>
            <a:spLocks noChangeArrowheads="1"/>
          </p:cNvSpPr>
          <p:nvPr/>
        </p:nvSpPr>
        <p:spPr bwMode="auto">
          <a:xfrm>
            <a:off x="1125538" y="2870200"/>
            <a:ext cx="753903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lang="en-US" altLang="en-US" sz="2800">
                <a:cs typeface="Arial" panose="020B0604020202020204" pitchFamily="34" charset="0"/>
              </a:rPr>
              <a:t>Windows Timeline</a:t>
            </a:r>
          </a:p>
          <a:p>
            <a:pPr>
              <a:spcBef>
                <a:spcPct val="0"/>
              </a:spcBef>
              <a:buClrTx/>
              <a:buSzTx/>
              <a:buFont typeface="Monotype Sorts" pitchFamily="-84" charset="2"/>
              <a:buNone/>
            </a:pPr>
            <a:r>
              <a:rPr lang="en-US" altLang="en-US" sz="2800">
                <a:cs typeface="Arial" panose="020B0604020202020204" pitchFamily="34" charset="0"/>
                <a:hlinkClick r:id="rId5"/>
              </a:rPr>
              <a:t>https://en.wikipedia.org/wiki/Timeline_of_Microsoft_Windows</a:t>
            </a:r>
            <a:endParaRPr lang="en-US" altLang="en-US" sz="2800">
              <a:cs typeface="Arial" panose="020B0604020202020204" pitchFamily="34" charset="0"/>
            </a:endParaRPr>
          </a:p>
          <a:p>
            <a:pPr>
              <a:spcBef>
                <a:spcPct val="0"/>
              </a:spcBef>
              <a:buClrTx/>
              <a:buSzTx/>
              <a:buFont typeface="Monotype Sorts" pitchFamily="-84" charset="2"/>
              <a:buNone/>
            </a:pPr>
            <a:endParaRPr lang="en-US" altLang="en-US" sz="2800">
              <a:cs typeface="Arial" panose="020B0604020202020204" pitchFamily="34" charset="0"/>
            </a:endParaRPr>
          </a:p>
          <a:p>
            <a:pPr>
              <a:spcBef>
                <a:spcPct val="0"/>
              </a:spcBef>
              <a:buClrTx/>
              <a:buSzTx/>
              <a:buFontTx/>
              <a:buNone/>
            </a:pPr>
            <a:endParaRPr kumimoji="0" lang="fr-CA" altLang="en-US">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smtClean="0"/>
              <a:t>Linux and POSIX</a:t>
            </a:r>
          </a:p>
        </p:txBody>
      </p:sp>
      <p:sp>
        <p:nvSpPr>
          <p:cNvPr id="16387" name="Rectangle 3"/>
          <p:cNvSpPr>
            <a:spLocks noGrp="1" noChangeArrowheads="1"/>
          </p:cNvSpPr>
          <p:nvPr>
            <p:ph type="body" idx="1"/>
          </p:nvPr>
        </p:nvSpPr>
        <p:spPr>
          <a:xfrm>
            <a:off x="1181100" y="1143000"/>
            <a:ext cx="7313613" cy="4114800"/>
          </a:xfrm>
        </p:spPr>
        <p:txBody>
          <a:bodyPr/>
          <a:lstStyle/>
          <a:p>
            <a:pPr eaLnBrk="1" hangingPunct="1">
              <a:lnSpc>
                <a:spcPct val="80000"/>
              </a:lnSpc>
              <a:buFont typeface="Wingdings" panose="05000000000000000000" pitchFamily="2" charset="2"/>
              <a:buChar char="q"/>
            </a:pPr>
            <a:r>
              <a:rPr lang="en-US" altLang="en-US" sz="2200" smtClean="0">
                <a:solidFill>
                  <a:srgbClr val="CC3300"/>
                </a:solidFill>
                <a:latin typeface="Arial" panose="020B0604020202020204" pitchFamily="34" charset="0"/>
                <a:cs typeface="Arial" panose="020B0604020202020204" pitchFamily="34" charset="0"/>
              </a:rPr>
              <a:t>POSIX</a:t>
            </a:r>
            <a:r>
              <a:rPr lang="en-US" altLang="en-US" sz="2200" smtClean="0">
                <a:latin typeface="Arial" panose="020B0604020202020204" pitchFamily="34" charset="0"/>
                <a:cs typeface="Arial" panose="020B0604020202020204" pitchFamily="34" charset="0"/>
              </a:rPr>
              <a:t> (Portable Operating Systems Interface , based on UNIX)</a:t>
            </a:r>
          </a:p>
          <a:p>
            <a:pPr lvl="1" eaLnBrk="1" hangingPunct="1">
              <a:lnSpc>
                <a:spcPct val="80000"/>
              </a:lnSpc>
              <a:buFont typeface="Wingdings" panose="05000000000000000000" pitchFamily="2" charset="2"/>
              <a:buChar char="q"/>
            </a:pPr>
            <a:r>
              <a:rPr lang="en-GB" altLang="en-US" sz="2200" smtClean="0">
                <a:latin typeface="Arial" panose="020B0604020202020204" pitchFamily="34" charset="0"/>
                <a:cs typeface="Arial" panose="020B0604020202020204" pitchFamily="34" charset="0"/>
              </a:rPr>
              <a:t>Intended to standardize Unix operating systems</a:t>
            </a:r>
            <a:r>
              <a:rPr lang="en-US" altLang="en-US" sz="2200" smtClean="0">
                <a:latin typeface="Arial" panose="020B0604020202020204" pitchFamily="34" charset="0"/>
                <a:cs typeface="Arial" panose="020B0604020202020204" pitchFamily="34" charset="0"/>
              </a:rPr>
              <a:t>. </a:t>
            </a:r>
          </a:p>
          <a:p>
            <a:pPr lvl="1" eaLnBrk="1" hangingPunct="1">
              <a:lnSpc>
                <a:spcPct val="80000"/>
              </a:lnSpc>
              <a:buFont typeface="Wingdings" panose="05000000000000000000" pitchFamily="2" charset="2"/>
              <a:buChar char="q"/>
            </a:pPr>
            <a:r>
              <a:rPr lang="en-GB" altLang="en-US" sz="2200" smtClean="0">
                <a:latin typeface="Arial" panose="020B0604020202020204" pitchFamily="34" charset="0"/>
                <a:cs typeface="Arial" panose="020B0604020202020204" pitchFamily="34" charset="0"/>
              </a:rPr>
              <a:t>Originated by the ISO, but i</a:t>
            </a:r>
            <a:r>
              <a:rPr lang="en-US" altLang="en-US" sz="2200" smtClean="0">
                <a:latin typeface="Arial" panose="020B0604020202020204" pitchFamily="34" charset="0"/>
                <a:cs typeface="Arial" panose="020B0604020202020204" pitchFamily="34" charset="0"/>
              </a:rPr>
              <a:t>n 1986 IEEE appointed a committee to publish a formal standard for Operating systems environment called POSIX.1, published in 1990</a:t>
            </a:r>
          </a:p>
          <a:p>
            <a:pPr eaLnBrk="1" hangingPunct="1">
              <a:lnSpc>
                <a:spcPct val="8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POSIX.1 : is a C programming language interface standard. Specifies syntax and semantics</a:t>
            </a:r>
          </a:p>
          <a:p>
            <a:pPr eaLnBrk="1" hangingPunct="1">
              <a:lnSpc>
                <a:spcPct val="8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POSIX.2: Specifies the syntax and semantics of a shell command language </a:t>
            </a:r>
          </a:p>
          <a:p>
            <a:pPr eaLnBrk="1" hangingPunct="1">
              <a:lnSpc>
                <a:spcPct val="8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POSIX.3 and 4: Specifies test methods for measuring conformance to POSIX standards</a:t>
            </a:r>
          </a:p>
          <a:p>
            <a:pPr eaLnBrk="1" hangingPunct="1">
              <a:lnSpc>
                <a:spcPct val="80000"/>
              </a:lnSpc>
              <a:buFont typeface="Wingdings" panose="05000000000000000000" pitchFamily="2" charset="2"/>
              <a:buChar char="q"/>
            </a:pPr>
            <a:r>
              <a:rPr lang="en-US" altLang="en-US" sz="2200" smtClean="0">
                <a:latin typeface="Arial" panose="020B0604020202020204" pitchFamily="34" charset="0"/>
                <a:cs typeface="Arial" panose="020B0604020202020204" pitchFamily="34" charset="0"/>
              </a:rPr>
              <a:t>POSIX.17 : Standards for X.500 Directory services</a:t>
            </a:r>
          </a:p>
          <a:p>
            <a:pPr lvl="1" eaLnBrk="1" hangingPunct="1">
              <a:lnSpc>
                <a:spcPct val="80000"/>
              </a:lnSpc>
              <a:buFont typeface="Wingdings" panose="05000000000000000000" pitchFamily="2" charset="2"/>
              <a:buChar char="q"/>
            </a:pPr>
            <a:endParaRPr lang="en-US" altLang="en-US" sz="2200" smtClean="0">
              <a:latin typeface="Arial" panose="020B0604020202020204" pitchFamily="34" charset="0"/>
              <a:cs typeface="Arial" panose="020B0604020202020204" pitchFamily="34" charset="0"/>
            </a:endParaRPr>
          </a:p>
          <a:p>
            <a:pPr lvl="3">
              <a:lnSpc>
                <a:spcPct val="80000"/>
              </a:lnSpc>
              <a:spcBef>
                <a:spcPct val="50000"/>
              </a:spcBef>
              <a:buClr>
                <a:schemeClr val="bg2"/>
              </a:buClr>
              <a:buFont typeface="Monotype Sorts" pitchFamily="-84" charset="2"/>
              <a:buNone/>
            </a:pPr>
            <a:endParaRPr lang="en-US" altLang="en-US" sz="20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9302</TotalTime>
  <Words>2344</Words>
  <Application>Microsoft Office PowerPoint</Application>
  <PresentationFormat>On-screen Show (4:3)</PresentationFormat>
  <Paragraphs>243</Paragraphs>
  <Slides>50</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MS PGothic</vt:lpstr>
      <vt:lpstr>MS PGothic</vt:lpstr>
      <vt:lpstr>Arial</vt:lpstr>
      <vt:lpstr>Helvetica</vt:lpstr>
      <vt:lpstr>Monotype Sorts</vt:lpstr>
      <vt:lpstr>Times New Roman</vt:lpstr>
      <vt:lpstr>Verdana</vt:lpstr>
      <vt:lpstr>Webdings</vt:lpstr>
      <vt:lpstr>Wingdings</vt:lpstr>
      <vt:lpstr>Wingdings 3</vt:lpstr>
      <vt:lpstr>os-8</vt:lpstr>
      <vt:lpstr>       Operating SYSTEMS                            Internals  </vt:lpstr>
      <vt:lpstr>Chapter 1:  Introduction</vt:lpstr>
      <vt:lpstr>Text Book Slides -Copy Right</vt:lpstr>
      <vt:lpstr>Chapter 1: Introduction</vt:lpstr>
      <vt:lpstr>What is an Operating System?</vt:lpstr>
      <vt:lpstr>What is an Operating System?</vt:lpstr>
      <vt:lpstr>OS Definition</vt:lpstr>
      <vt:lpstr>      Operating Systems </vt:lpstr>
      <vt:lpstr>Linux and POSIX</vt:lpstr>
      <vt:lpstr>Operating System Structure</vt:lpstr>
      <vt:lpstr>Memory Layout for Multiprogrammed System</vt:lpstr>
      <vt:lpstr>Operating System Evolution</vt:lpstr>
      <vt:lpstr>Real-Time Systems</vt:lpstr>
      <vt:lpstr>Computer SYSTEM COMPONENTS</vt:lpstr>
      <vt:lpstr>Computer System Components</vt:lpstr>
      <vt:lpstr>Computer System Organization</vt:lpstr>
      <vt:lpstr>CPU Components</vt:lpstr>
      <vt:lpstr>Symmetric Multiprocessing Architecture</vt:lpstr>
      <vt:lpstr>A Dual-Core Design</vt:lpstr>
      <vt:lpstr>A Dual-Core Design</vt:lpstr>
      <vt:lpstr>Quad Core</vt:lpstr>
      <vt:lpstr>ARM Processor</vt:lpstr>
      <vt:lpstr>Clustered Systems</vt:lpstr>
      <vt:lpstr>Clustered Systems</vt:lpstr>
      <vt:lpstr>OS components</vt:lpstr>
      <vt:lpstr>       Operating Systems Components</vt:lpstr>
      <vt:lpstr>Process Management</vt:lpstr>
      <vt:lpstr>Memory Management</vt:lpstr>
      <vt:lpstr>Storage and File System Management</vt:lpstr>
      <vt:lpstr>Storage Definitions and Notation Review</vt:lpstr>
      <vt:lpstr>I/O Subsystem</vt:lpstr>
      <vt:lpstr>Computer-System Operation</vt:lpstr>
      <vt:lpstr>Common Functions of Interrupts</vt:lpstr>
      <vt:lpstr>Windows 7 Interrupt Request Levels</vt:lpstr>
      <vt:lpstr>Operating system Services</vt:lpstr>
      <vt:lpstr>A View of Operating System Services</vt:lpstr>
      <vt:lpstr>Computing environments</vt:lpstr>
      <vt:lpstr>Mobile Operating Systems</vt:lpstr>
      <vt:lpstr>Virtualization</vt:lpstr>
      <vt:lpstr>Virtualization</vt:lpstr>
      <vt:lpstr>      Multicore Systems and Virtualization</vt:lpstr>
      <vt:lpstr>Windows Virtualization</vt:lpstr>
      <vt:lpstr>Hyper-V architecture</vt:lpstr>
      <vt:lpstr>Cloud Computing</vt:lpstr>
      <vt:lpstr>Cloud Computing</vt:lpstr>
      <vt:lpstr>PowerPoint Presentation</vt:lpstr>
      <vt:lpstr>Real-Time Embedded Systems</vt:lpstr>
      <vt:lpstr>Open-Source Operating Systems</vt:lpstr>
      <vt:lpstr>Text Book Slides -Copy Right</vt:lpstr>
      <vt:lpstr>End of Chapter 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Patricia Castillo</cp:lastModifiedBy>
  <cp:revision>300</cp:revision>
  <cp:lastPrinted>2017-05-17T21:00:15Z</cp:lastPrinted>
  <dcterms:created xsi:type="dcterms:W3CDTF">2011-01-13T23:43:38Z</dcterms:created>
  <dcterms:modified xsi:type="dcterms:W3CDTF">2019-01-09T03:09:44Z</dcterms:modified>
</cp:coreProperties>
</file>