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4"/>
  </p:notesMasterIdLst>
  <p:handoutMasterIdLst>
    <p:handoutMasterId r:id="rId45"/>
  </p:handoutMasterIdLst>
  <p:sldIdLst>
    <p:sldId id="330" r:id="rId2"/>
    <p:sldId id="365" r:id="rId3"/>
    <p:sldId id="275" r:id="rId4"/>
    <p:sldId id="384" r:id="rId5"/>
    <p:sldId id="410" r:id="rId6"/>
    <p:sldId id="406" r:id="rId7"/>
    <p:sldId id="407" r:id="rId8"/>
    <p:sldId id="379" r:id="rId9"/>
    <p:sldId id="404" r:id="rId10"/>
    <p:sldId id="409" r:id="rId11"/>
    <p:sldId id="405" r:id="rId12"/>
    <p:sldId id="408" r:id="rId13"/>
    <p:sldId id="413" r:id="rId14"/>
    <p:sldId id="414" r:id="rId15"/>
    <p:sldId id="415" r:id="rId16"/>
    <p:sldId id="279" r:id="rId17"/>
    <p:sldId id="290" r:id="rId18"/>
    <p:sldId id="292" r:id="rId19"/>
    <p:sldId id="294" r:id="rId20"/>
    <p:sldId id="293" r:id="rId21"/>
    <p:sldId id="394" r:id="rId22"/>
    <p:sldId id="393" r:id="rId23"/>
    <p:sldId id="295" r:id="rId24"/>
    <p:sldId id="296" r:id="rId25"/>
    <p:sldId id="280" r:id="rId26"/>
    <p:sldId id="349" r:id="rId27"/>
    <p:sldId id="339" r:id="rId28"/>
    <p:sldId id="419" r:id="rId29"/>
    <p:sldId id="420" r:id="rId30"/>
    <p:sldId id="416" r:id="rId31"/>
    <p:sldId id="417" r:id="rId32"/>
    <p:sldId id="424" r:id="rId33"/>
    <p:sldId id="422" r:id="rId34"/>
    <p:sldId id="421" r:id="rId35"/>
    <p:sldId id="418" r:id="rId36"/>
    <p:sldId id="385" r:id="rId37"/>
    <p:sldId id="298" r:id="rId38"/>
    <p:sldId id="302" r:id="rId39"/>
    <p:sldId id="329" r:id="rId40"/>
    <p:sldId id="342" r:id="rId41"/>
    <p:sldId id="366" r:id="rId42"/>
    <p:sldId id="331" r:id="rId43"/>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eaLnBrk="0" hangingPunct="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eaLnBrk="0" hangingPunct="0">
              <a:defRPr sz="1100">
                <a:latin typeface="Helvetica" panose="020B0604020202020204" pitchFamily="34" charset="0"/>
              </a:defRPr>
            </a:lvl1pPr>
          </a:lstStyle>
          <a:p>
            <a:fld id="{A753DFE4-6CBC-490D-8657-CD64C40668E6}" type="slidenum">
              <a:rPr lang="en-US" altLang="en-US"/>
              <a:pPr/>
              <a:t>‹#›</a:t>
            </a:fld>
            <a:endParaRPr lang="en-US" altLang="en-US"/>
          </a:p>
        </p:txBody>
      </p:sp>
    </p:spTree>
    <p:extLst>
      <p:ext uri="{BB962C8B-B14F-4D97-AF65-F5344CB8AC3E}">
        <p14:creationId xmlns:p14="http://schemas.microsoft.com/office/powerpoint/2010/main" val="181540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eaLnBrk="0" hangingPunct="0">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eaLnBrk="0" hangingPunct="0">
              <a:defRPr sz="1200">
                <a:latin typeface="Times New Roman" panose="02020603050405020304" pitchFamily="18" charset="0"/>
              </a:defRPr>
            </a:lvl1pPr>
          </a:lstStyle>
          <a:p>
            <a:fld id="{FA500B13-F78C-4C1D-AD22-D9ABE53F2A70}" type="slidenum">
              <a:rPr lang="en-US" altLang="en-US"/>
              <a:pPr/>
              <a:t>‹#›</a:t>
            </a:fld>
            <a:endParaRPr lang="en-US" altLang="en-US"/>
          </a:p>
        </p:txBody>
      </p:sp>
    </p:spTree>
    <p:extLst>
      <p:ext uri="{BB962C8B-B14F-4D97-AF65-F5344CB8AC3E}">
        <p14:creationId xmlns:p14="http://schemas.microsoft.com/office/powerpoint/2010/main" val="2480671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59DB930-8C0D-43C4-B707-3ABE74A8EAA3}" type="slidenum">
              <a:rPr lang="en-US" altLang="en-US"/>
              <a:pPr>
                <a:spcBef>
                  <a:spcPct val="0"/>
                </a:spcBef>
              </a:pPr>
              <a:t>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3202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C3D646-99EE-4AF8-BFC4-3C8D50F7D494}" type="slidenum">
              <a:rPr lang="en-US" altLang="en-US"/>
              <a:pPr>
                <a:spcBef>
                  <a:spcPct val="0"/>
                </a:spcBef>
              </a:pPr>
              <a:t>23</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2330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6601DE-C1B3-404F-9534-2374E93D6166}" type="slidenum">
              <a:rPr lang="en-US" altLang="en-US"/>
              <a:pPr>
                <a:spcBef>
                  <a:spcPct val="0"/>
                </a:spcBef>
              </a:pPr>
              <a:t>24</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2252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C9F595C-7B59-4E86-9F68-B8C74308ACCE}" type="slidenum">
              <a:rPr lang="en-US" altLang="en-US"/>
              <a:pPr>
                <a:spcBef>
                  <a:spcPct val="0"/>
                </a:spcBef>
              </a:pPr>
              <a:t>25</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31551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CC55979-CD80-4A47-B524-8ECBD53E15E7}" type="slidenum">
              <a:rPr lang="en-US" altLang="en-US"/>
              <a:pPr>
                <a:spcBef>
                  <a:spcPct val="0"/>
                </a:spcBef>
              </a:pPr>
              <a:t>26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3084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6123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93B58D-E351-4720-98EC-FC6FCCE21B78}" type="slidenum">
              <a:rPr lang="en-US" altLang="en-US"/>
              <a:pPr>
                <a:spcBef>
                  <a:spcPct val="0"/>
                </a:spcBef>
              </a:pPr>
              <a:t>37</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5254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4E03F3-CF74-4FB5-AB99-45BCA9988DB9}" type="slidenum">
              <a:rPr lang="en-US" altLang="en-US"/>
              <a:pPr>
                <a:spcBef>
                  <a:spcPct val="0"/>
                </a:spcBef>
              </a:pPr>
              <a:t>38</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24508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95CE72-426F-48A6-A2C2-2E59E2494F3B}" type="slidenum">
              <a:rPr lang="en-US" altLang="en-US"/>
              <a:pPr>
                <a:spcBef>
                  <a:spcPct val="0"/>
                </a:spcBef>
              </a:pPr>
              <a:t>39</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70540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35129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B63F681-C117-4F98-858F-8DF983AC5330}" type="slidenum">
              <a:rPr lang="en-US" altLang="en-US"/>
              <a:pPr>
                <a:spcBef>
                  <a:spcPct val="0"/>
                </a:spcBef>
              </a:pPr>
              <a:t>42</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229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27D4EF2-17E4-4025-AA87-CDD8EB18E846}" type="slidenum">
              <a:rPr lang="en-US" altLang="en-US"/>
              <a:pPr>
                <a:spcBef>
                  <a:spcPct val="0"/>
                </a:spcBef>
              </a:pPr>
              <a:t>3</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7869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71548F-B4AC-4432-843F-6079BE6DD2A0}" type="slidenum">
              <a:rPr lang="en-US" altLang="en-US"/>
              <a:pPr>
                <a:spcBef>
                  <a:spcPct val="0"/>
                </a:spcBef>
              </a:pPr>
              <a:t>8</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9206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33D67C-9835-46FB-9383-8079CC81AD62}" type="slidenum">
              <a:rPr lang="en-US" altLang="en-US"/>
              <a:pPr>
                <a:spcBef>
                  <a:spcPct val="0"/>
                </a:spcBef>
              </a:pPr>
              <a:t>16</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4850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E4F1A69-0195-4E8F-8C2A-6D8B2F205163}" type="slidenum">
              <a:rPr lang="en-US" altLang="en-US"/>
              <a:pPr>
                <a:spcBef>
                  <a:spcPct val="0"/>
                </a:spcBef>
              </a:pPr>
              <a:t>17</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463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664FC42-9167-4358-B312-DC952C342C54}" type="slidenum">
              <a:rPr lang="en-US" altLang="en-US"/>
              <a:pPr>
                <a:spcBef>
                  <a:spcPct val="0"/>
                </a:spcBef>
              </a:pPr>
              <a:t>18</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7745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2D86ED0-031A-4F0F-918E-1E9CF5695F4F}" type="slidenum">
              <a:rPr lang="en-US" altLang="en-US"/>
              <a:pPr>
                <a:spcBef>
                  <a:spcPct val="0"/>
                </a:spcBef>
              </a:pPr>
              <a:t>19</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3359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1D3B95F-BB13-491B-879D-A4A306E50A98}" type="slidenum">
              <a:rPr lang="en-US" altLang="en-US"/>
              <a:pPr>
                <a:spcBef>
                  <a:spcPct val="0"/>
                </a:spcBef>
              </a:pPr>
              <a:t>20</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14867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46373A7-9570-4944-9514-46813FC56495}" type="slidenum">
              <a:rPr lang="en-US" altLang="en-US"/>
              <a:pPr>
                <a:spcBef>
                  <a:spcPct val="0"/>
                </a:spcBef>
              </a:pPr>
              <a:t>22</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13504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defRPr/>
              </a:pPr>
              <a:endParaRPr lang="en-US" altLang="en-US" sz="1800" smtClean="0">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defRPr/>
              </a:pPr>
              <a:endParaRPr lang="en-US" altLang="en-US" sz="1800" smtClean="0">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defRPr/>
              </a:pPr>
              <a:endParaRPr lang="en-US" altLang="en-US" sz="1800" smtClean="0">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0" hangingPunct="0">
              <a:spcBef>
                <a:spcPct val="50000"/>
              </a:spcBef>
              <a:defRPr/>
            </a:pPr>
            <a:r>
              <a:rPr lang="en-US" altLang="en-US" sz="1000" b="1" smtClean="0">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spcBef>
                <a:spcPct val="50000"/>
              </a:spcBef>
              <a:defRPr/>
            </a:pPr>
            <a:r>
              <a:rPr lang="en-US" altLang="en-US" sz="1000" b="1" smtClean="0">
                <a:solidFill>
                  <a:srgbClr val="336699"/>
                </a:solidFill>
                <a:latin typeface="Helvetica" pitchFamily="-84" charset="0"/>
                <a:cs typeface="+mn-cs"/>
              </a:rPr>
              <a:t>Operating System Concepts – 9</a:t>
            </a:r>
            <a:r>
              <a:rPr lang="en-US" altLang="en-US" sz="1000" b="1" baseline="30000" smtClean="0">
                <a:solidFill>
                  <a:srgbClr val="336699"/>
                </a:solidFill>
                <a:latin typeface="Helvetica" pitchFamily="-84" charset="0"/>
                <a:cs typeface="+mn-cs"/>
              </a:rPr>
              <a:t>th</a:t>
            </a:r>
            <a:r>
              <a:rPr lang="en-US" altLang="en-US" sz="1000" b="1" smtClean="0">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defRPr/>
            </a:pPr>
            <a:endParaRPr lang="en-US" altLang="en-US" sz="1800" smtClean="0">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72779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797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95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77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330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164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776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332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2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0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667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defRPr/>
            </a:pPr>
            <a:endParaRPr lang="en-US" altLang="en-US" dirty="0" smtClean="0">
              <a:latin typeface="Times New Roman" pitchFamily="18" charset="0"/>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defRPr/>
            </a:pPr>
            <a:endParaRPr lang="en-US" altLang="en-US" dirty="0" smtClean="0">
              <a:latin typeface="Times New Roman" pitchFamily="18" charset="0"/>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defRPr/>
            </a:pPr>
            <a:endParaRPr lang="en-US" altLang="en-US" dirty="0" smtClean="0">
              <a:latin typeface="Times New Roman" pitchFamily="18" charset="0"/>
              <a:cs typeface="+mn-cs"/>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eaLnBrk="0" hangingPunct="0">
              <a:defRPr>
                <a:solidFill>
                  <a:schemeClr val="tx1"/>
                </a:solidFill>
                <a:latin typeface="Verdana" panose="020B0604030504040204" pitchFamily="34" charset="0"/>
                <a:ea typeface="MS PGothic" panose="020B0600070205080204" pitchFamily="34" charset="-128"/>
              </a:defRPr>
            </a:lvl1pPr>
            <a:lvl2pPr marL="742950" indent="-285750" eaLnBrk="0" hangingPunct="0">
              <a:defRPr>
                <a:solidFill>
                  <a:schemeClr val="tx1"/>
                </a:solidFill>
                <a:latin typeface="Verdana" panose="020B0604030504040204" pitchFamily="34" charset="0"/>
                <a:ea typeface="MS PGothic" panose="020B0600070205080204" pitchFamily="34" charset="-128"/>
              </a:defRPr>
            </a:lvl2pPr>
            <a:lvl3pPr marL="1143000" indent="-228600" eaLnBrk="0" hangingPunct="0">
              <a:defRPr>
                <a:solidFill>
                  <a:schemeClr val="tx1"/>
                </a:solidFill>
                <a:latin typeface="Verdana" panose="020B0604030504040204" pitchFamily="34" charset="0"/>
                <a:ea typeface="MS PGothic" panose="020B0600070205080204" pitchFamily="34" charset="-128"/>
              </a:defRPr>
            </a:lvl3pPr>
            <a:lvl4pPr marL="1600200" indent="-228600" eaLnBrk="0" hangingPunct="0">
              <a:defRPr>
                <a:solidFill>
                  <a:schemeClr val="tx1"/>
                </a:solidFill>
                <a:latin typeface="Verdana" panose="020B0604030504040204" pitchFamily="34" charset="0"/>
                <a:ea typeface="MS PGothic" panose="020B0600070205080204" pitchFamily="34" charset="-128"/>
              </a:defRPr>
            </a:lvl4pPr>
            <a:lvl5pPr marL="2057400" indent="-228600" eaLnBrk="0" hangingPunct="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2.</a:t>
            </a:r>
            <a:fld id="{2BF3F2D1-A510-4533-AAC2-B8BDEEEE410B}"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0" hangingPunct="0">
              <a:spcBef>
                <a:spcPct val="50000"/>
              </a:spcBef>
              <a:defRPr/>
            </a:pPr>
            <a:r>
              <a:rPr lang="en-US" altLang="en-US" sz="1000" b="1" dirty="0" err="1" smtClean="0">
                <a:solidFill>
                  <a:srgbClr val="006699"/>
                </a:solidFill>
                <a:latin typeface="Helvetica" pitchFamily="-84" charset="0"/>
                <a:cs typeface="+mn-cs"/>
              </a:rPr>
              <a:t>Silberschatz</a:t>
            </a:r>
            <a:r>
              <a:rPr lang="en-US" altLang="en-US" sz="1000" b="1" dirty="0" smtClean="0">
                <a:solidFill>
                  <a:srgbClr val="006699"/>
                </a:solidFill>
                <a:latin typeface="Helvetica" pitchFamily="-84" charset="0"/>
                <a:cs typeface="+mn-cs"/>
              </a:rPr>
              <a:t>, Galvin and Gagne ©2013</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0" hangingPunct="0">
              <a:spcBef>
                <a:spcPct val="50000"/>
              </a:spcBef>
              <a:defRPr/>
            </a:pPr>
            <a:r>
              <a:rPr lang="en-US" altLang="en-US" sz="1000" b="1" smtClean="0">
                <a:solidFill>
                  <a:srgbClr val="006699"/>
                </a:solidFill>
                <a:latin typeface="Helvetica" pitchFamily="-84" charset="0"/>
                <a:cs typeface="+mn-cs"/>
              </a:rPr>
              <a:t>Operating System Concepts – 9</a:t>
            </a:r>
            <a:r>
              <a:rPr lang="en-US" altLang="en-US" sz="1000" b="1" baseline="30000" smtClean="0">
                <a:solidFill>
                  <a:srgbClr val="006699"/>
                </a:solidFill>
                <a:latin typeface="Helvetica" pitchFamily="-84" charset="0"/>
                <a:cs typeface="+mn-cs"/>
              </a:rPr>
              <a:t>th</a:t>
            </a:r>
            <a:r>
              <a:rPr lang="en-US" altLang="en-US" sz="1000" b="1" smtClean="0">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7"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users.cs.cf.ac.uk/Dave.Marshall/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cc.gnu.org/onlinedocs/cpp/Preprocessor-Outpu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man7.org/linux/man-pages/man1/gdb.1.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CSZLNYF4Klo"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youtube.com/watch?v=VDslRumKvR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p:spPr>
        <p:txBody>
          <a:bodyPr/>
          <a:lstStyle/>
          <a:p>
            <a:pPr eaLnBrk="1" hangingPunct="1"/>
            <a:r>
              <a:rPr lang="en-US" altLang="en-US" smtClean="0"/>
              <a:t>Chapter 2:  System Calls</a:t>
            </a:r>
            <a:br>
              <a:rPr lang="en-US" altLang="en-US" smtClean="0"/>
            </a:br>
            <a:r>
              <a:rPr lang="en-US" altLang="en-US" smtClean="0"/>
              <a:t>and Programming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Compiler</a:t>
            </a:r>
          </a:p>
        </p:txBody>
      </p:sp>
      <p:sp>
        <p:nvSpPr>
          <p:cNvPr id="12292" name="Rectangle 4"/>
          <p:cNvSpPr>
            <a:spLocks noChangeArrowheads="1"/>
          </p:cNvSpPr>
          <p:nvPr/>
        </p:nvSpPr>
        <p:spPr bwMode="auto">
          <a:xfrm>
            <a:off x="1943100" y="5468938"/>
            <a:ext cx="5391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eaLnBrk="0" hangingPunct="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Verdana" panose="020B0604030504040204" pitchFamily="34" charset="0"/>
                <a:hlinkClick r:id="rId2"/>
              </a:rPr>
              <a:t>http://users.cs.cf.ac.uk/Dave.Marshall/C/</a:t>
            </a:r>
            <a:endParaRPr kumimoji="0" lang="en-US" altLang="en-US">
              <a:latin typeface="Verdana" panose="020B0604030504040204" pitchFamily="34" charset="0"/>
            </a:endParaRPr>
          </a:p>
          <a:p>
            <a:pPr eaLnBrk="1" hangingPunct="1">
              <a:spcBef>
                <a:spcPct val="0"/>
              </a:spcBef>
              <a:buClrTx/>
              <a:buSzTx/>
              <a:buFontTx/>
              <a:buNone/>
            </a:pPr>
            <a:endParaRPr kumimoji="0" lang="en-US" altLang="en-US">
              <a:latin typeface="Verdana" panose="020B0604030504040204" pitchFamily="34" charset="0"/>
            </a:endParaRPr>
          </a:p>
        </p:txBody>
      </p:sp>
      <p:pic>
        <p:nvPicPr>
          <p:cNvPr id="2" name="Picture 1"/>
          <p:cNvPicPr>
            <a:picLocks noChangeAspect="1"/>
          </p:cNvPicPr>
          <p:nvPr/>
        </p:nvPicPr>
        <p:blipFill>
          <a:blip r:embed="rId3"/>
          <a:stretch>
            <a:fillRect/>
          </a:stretch>
        </p:blipFill>
        <p:spPr>
          <a:xfrm>
            <a:off x="2305050" y="1163638"/>
            <a:ext cx="4667250" cy="4305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Compilers</a:t>
            </a:r>
          </a:p>
        </p:txBody>
      </p:sp>
      <p:sp>
        <p:nvSpPr>
          <p:cNvPr id="3" name="Content Placeholder 2"/>
          <p:cNvSpPr>
            <a:spLocks noGrp="1"/>
          </p:cNvSpPr>
          <p:nvPr>
            <p:ph idx="1"/>
          </p:nvPr>
        </p:nvSpPr>
        <p:spPr>
          <a:xfrm>
            <a:off x="490538" y="984250"/>
            <a:ext cx="8229600" cy="4530725"/>
          </a:xfrm>
        </p:spPr>
        <p:txBody>
          <a:bodyPr/>
          <a:lstStyle/>
          <a:p>
            <a:pPr>
              <a:buFont typeface="Monotype Sorts" pitchFamily="-84" charset="2"/>
              <a:buAutoNum type="arabicPeriod"/>
              <a:defRPr/>
            </a:pPr>
            <a:r>
              <a:rPr lang="en-US" sz="2000" dirty="0" smtClean="0">
                <a:solidFill>
                  <a:srgbClr val="FF0000"/>
                </a:solidFill>
                <a:latin typeface="Times New Roman" panose="02020603050405020304" pitchFamily="18" charset="0"/>
                <a:cs typeface="Times New Roman" panose="02020603050405020304" pitchFamily="18" charset="0"/>
              </a:rPr>
              <a:t>Pre-processor </a:t>
            </a:r>
            <a:r>
              <a:rPr lang="en-US" sz="2000" dirty="0" smtClean="0">
                <a:latin typeface="Times New Roman" panose="02020603050405020304" pitchFamily="18" charset="0"/>
                <a:cs typeface="Times New Roman" panose="02020603050405020304" pitchFamily="18" charset="0"/>
              </a:rPr>
              <a:t>also known as </a:t>
            </a:r>
            <a:r>
              <a:rPr lang="en-US" sz="2000" b="1" i="1" dirty="0" err="1" smtClean="0">
                <a:latin typeface="Times New Roman" panose="02020603050405020304" pitchFamily="18" charset="0"/>
                <a:cs typeface="Times New Roman" panose="02020603050405020304" pitchFamily="18" charset="0"/>
              </a:rPr>
              <a:t>cpp</a:t>
            </a:r>
            <a:r>
              <a:rPr lang="en-US" sz="2000" b="1" i="1" dirty="0" smtClean="0">
                <a:latin typeface="Times New Roman" panose="02020603050405020304" pitchFamily="18" charset="0"/>
                <a:cs typeface="Times New Roman" panose="02020603050405020304" pitchFamily="18" charset="0"/>
              </a:rPr>
              <a:t>  (check </a:t>
            </a:r>
            <a:r>
              <a:rPr lang="en-US" sz="2000" b="1" i="1" dirty="0" err="1" smtClean="0">
                <a:latin typeface="Times New Roman" panose="02020603050405020304" pitchFamily="18" charset="0"/>
                <a:cs typeface="Times New Roman" panose="02020603050405020304" pitchFamily="18" charset="0"/>
              </a:rPr>
              <a:t>linux</a:t>
            </a:r>
            <a:r>
              <a:rPr lang="en-US" sz="2000" b="1" i="1" dirty="0" smtClean="0">
                <a:latin typeface="Times New Roman" panose="02020603050405020304" pitchFamily="18" charset="0"/>
                <a:cs typeface="Times New Roman" panose="02020603050405020304" pitchFamily="18" charset="0"/>
              </a:rPr>
              <a:t> man </a:t>
            </a:r>
            <a:r>
              <a:rPr lang="en-US" sz="2000" b="1" i="1" dirty="0" err="1" smtClean="0">
                <a:latin typeface="Times New Roman" panose="02020603050405020304" pitchFamily="18" charset="0"/>
                <a:cs typeface="Times New Roman" panose="02020603050405020304" pitchFamily="18" charset="0"/>
              </a:rPr>
              <a:t>cpp</a:t>
            </a:r>
            <a:r>
              <a:rPr lang="en-US" sz="2000" b="1"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or macro processor that transform source code before compilation. </a:t>
            </a:r>
          </a:p>
          <a:p>
            <a:pPr marL="0" indent="0">
              <a:buNone/>
              <a:defRPr/>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Pre-processor output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gcc</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   </a:t>
            </a:r>
            <a:r>
              <a:rPr lang="en-US" sz="2000" dirty="0" err="1" smtClean="0">
                <a:latin typeface="Times New Roman" panose="02020603050405020304" pitchFamily="18" charset="0"/>
                <a:cs typeface="Times New Roman" panose="02020603050405020304" pitchFamily="18" charset="0"/>
              </a:rPr>
              <a:t>program.c</a:t>
            </a:r>
            <a:endParaRPr lang="en-US" sz="2000" dirty="0" smtClean="0">
              <a:latin typeface="Times New Roman" panose="02020603050405020304" pitchFamily="18" charset="0"/>
              <a:cs typeface="Times New Roman" panose="02020603050405020304" pitchFamily="18" charset="0"/>
            </a:endParaRPr>
          </a:p>
          <a:p>
            <a:pPr marL="0" indent="0">
              <a:buFont typeface="Monotype Sorts" pitchFamily="-84" charset="2"/>
              <a:buNone/>
              <a:defRPr/>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://gcc.gnu.org/onlinedocs/cpp/Preprocessor-Output.html</a:t>
            </a:r>
            <a:endParaRPr lang="en-US" sz="2000" dirty="0" smtClean="0">
              <a:latin typeface="Times New Roman" panose="02020603050405020304" pitchFamily="18" charset="0"/>
              <a:cs typeface="Times New Roman" panose="02020603050405020304" pitchFamily="18" charset="0"/>
            </a:endParaRPr>
          </a:p>
          <a:p>
            <a:pPr>
              <a:buFont typeface="Monotype Sorts" pitchFamily="-84" charset="2"/>
              <a:buAutoNum type="arabicPeriod" startAt="2"/>
              <a:defRPr/>
            </a:pPr>
            <a:r>
              <a:rPr lang="en-US" sz="2000" dirty="0" smtClean="0">
                <a:solidFill>
                  <a:srgbClr val="FF0000"/>
                </a:solidFill>
                <a:latin typeface="Times New Roman" panose="02020603050405020304" pitchFamily="18" charset="0"/>
                <a:cs typeface="Times New Roman" panose="02020603050405020304" pitchFamily="18" charset="0"/>
              </a:rPr>
              <a:t>Assembly code</a:t>
            </a:r>
            <a:r>
              <a:rPr lang="en-US" sz="2000" dirty="0" smtClean="0">
                <a:latin typeface="Times New Roman" panose="02020603050405020304" pitchFamily="18" charset="0"/>
                <a:cs typeface="Times New Roman" panose="02020603050405020304" pitchFamily="18" charset="0"/>
              </a:rPr>
              <a:t>. You can use </a:t>
            </a:r>
            <a:r>
              <a:rPr lang="en-US" sz="2000" b="1" i="1" dirty="0" err="1" smtClean="0">
                <a:latin typeface="Times New Roman" panose="02020603050405020304" pitchFamily="18" charset="0"/>
                <a:cs typeface="Times New Roman" panose="02020603050405020304" pitchFamily="18" charset="0"/>
              </a:rPr>
              <a:t>objdump</a:t>
            </a:r>
            <a:r>
              <a:rPr lang="en-US" sz="2000" dirty="0" smtClean="0">
                <a:latin typeface="Times New Roman" panose="02020603050405020304" pitchFamily="18" charset="0"/>
                <a:cs typeface="Times New Roman" panose="02020603050405020304" pitchFamily="18" charset="0"/>
              </a:rPr>
              <a:t> with –D option to display assembler code of machine instructions. e.g. </a:t>
            </a:r>
          </a:p>
          <a:p>
            <a:pPr marL="0" indent="0">
              <a:buFont typeface="Monotype Sorts"/>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gcc</a:t>
            </a:r>
            <a:r>
              <a:rPr lang="en-US" sz="2000" dirty="0" smtClean="0">
                <a:latin typeface="Times New Roman" panose="02020603050405020304" pitchFamily="18" charset="0"/>
                <a:cs typeface="Times New Roman" panose="02020603050405020304" pitchFamily="18" charset="0"/>
              </a:rPr>
              <a:t>   -g  -c   </a:t>
            </a:r>
            <a:r>
              <a:rPr lang="en-US" sz="2000" dirty="0" err="1" smtClean="0">
                <a:latin typeface="Times New Roman" panose="02020603050405020304" pitchFamily="18" charset="0"/>
                <a:cs typeface="Times New Roman" panose="02020603050405020304" pitchFamily="18" charset="0"/>
              </a:rPr>
              <a:t>program.c</a:t>
            </a:r>
            <a:r>
              <a:rPr lang="en-US" sz="2000" dirty="0" smtClean="0">
                <a:latin typeface="Times New Roman" panose="02020603050405020304" pitchFamily="18" charset="0"/>
                <a:cs typeface="Times New Roman" panose="02020603050405020304" pitchFamily="18" charset="0"/>
              </a:rPr>
              <a:t>           It will generate an </a:t>
            </a:r>
            <a:r>
              <a:rPr lang="en-US" sz="2000" b="1" dirty="0" smtClean="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 file </a:t>
            </a:r>
          </a:p>
          <a:p>
            <a:pPr marL="0" indent="0">
              <a:buFont typeface="Monotype Sorts" pitchFamily="-84" charset="2"/>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objdump</a:t>
            </a:r>
            <a:r>
              <a:rPr lang="en-US" sz="2000" dirty="0" smtClean="0">
                <a:latin typeface="Times New Roman" panose="02020603050405020304" pitchFamily="18" charset="0"/>
                <a:cs typeface="Times New Roman" panose="02020603050405020304" pitchFamily="18" charset="0"/>
              </a:rPr>
              <a:t>  -d  -S </a:t>
            </a:r>
            <a:r>
              <a:rPr lang="en-US" sz="2000" dirty="0" err="1" smtClean="0">
                <a:latin typeface="Times New Roman" panose="02020603050405020304" pitchFamily="18" charset="0"/>
                <a:cs typeface="Times New Roman" panose="02020603050405020304" pitchFamily="18" charset="0"/>
              </a:rPr>
              <a:t>program.o</a:t>
            </a:r>
            <a:r>
              <a:rPr lang="en-US" sz="2000" dirty="0" smtClean="0">
                <a:latin typeface="Times New Roman" panose="02020603050405020304" pitchFamily="18" charset="0"/>
                <a:cs typeface="Times New Roman" panose="02020603050405020304" pitchFamily="18" charset="0"/>
              </a:rPr>
              <a:t>     It will displays assembly code </a:t>
            </a:r>
          </a:p>
          <a:p>
            <a:pPr marL="0" indent="0">
              <a:buFont typeface="Monotype Sorts" pitchFamily="-84" charset="2"/>
              <a:buNone/>
              <a:defRPr/>
            </a:pPr>
            <a:r>
              <a:rPr lang="en-US" sz="2000" dirty="0" smtClean="0">
                <a:solidFill>
                  <a:srgbClr val="FF0000"/>
                </a:solidFill>
                <a:latin typeface="Times New Roman" panose="02020603050405020304" pitchFamily="18" charset="0"/>
                <a:cs typeface="Times New Roman" panose="02020603050405020304" pitchFamily="18" charset="0"/>
              </a:rPr>
              <a:t>3. Link to libraries </a:t>
            </a:r>
            <a:r>
              <a:rPr lang="en-US" sz="2000" dirty="0" smtClean="0">
                <a:latin typeface="Times New Roman" panose="02020603050405020304" pitchFamily="18" charset="0"/>
                <a:cs typeface="Times New Roman" panose="02020603050405020304" pitchFamily="18" charset="0"/>
              </a:rPr>
              <a:t>needed by the program and not explicit in the C code</a:t>
            </a:r>
          </a:p>
          <a:p>
            <a:pPr marL="0" indent="0">
              <a:buFont typeface="Monotype Sorts" pitchFamily="-84" charset="2"/>
              <a:buNone/>
              <a:defRPr/>
            </a:pPr>
            <a:r>
              <a:rPr lang="en-US" sz="2000" dirty="0" smtClean="0">
                <a:latin typeface="Times New Roman" panose="02020603050405020304" pitchFamily="18" charset="0"/>
                <a:cs typeface="Times New Roman" panose="02020603050405020304" pitchFamily="18" charset="0"/>
              </a:rPr>
              <a:t>      e.g.      </a:t>
            </a:r>
            <a:r>
              <a:rPr lang="en-US" sz="2000" dirty="0" err="1" smtClean="0">
                <a:latin typeface="Times New Roman" panose="02020603050405020304" pitchFamily="18" charset="0"/>
                <a:cs typeface="Times New Roman" panose="02020603050405020304" pitchFamily="18" charset="0"/>
              </a:rPr>
              <a:t>gcc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program.c</a:t>
            </a:r>
            <a:r>
              <a:rPr lang="en-US" sz="2000" dirty="0" smtClean="0">
                <a:latin typeface="Times New Roman" panose="02020603050405020304" pitchFamily="18" charset="0"/>
                <a:cs typeface="Times New Roman" panose="02020603050405020304" pitchFamily="18" charset="0"/>
              </a:rPr>
              <a:t>   -lm    It will link to math library     </a:t>
            </a:r>
          </a:p>
          <a:p>
            <a:pPr>
              <a:buFont typeface="Monotype Sorts" pitchFamily="-84" charset="2"/>
              <a:buAutoNum type="arabicPeriod" startAt="4"/>
              <a:defRPr/>
            </a:pPr>
            <a:r>
              <a:rPr lang="en-US" sz="2000" dirty="0" smtClean="0">
                <a:solidFill>
                  <a:srgbClr val="FF0000"/>
                </a:solidFill>
                <a:latin typeface="Times New Roman" panose="02020603050405020304" pitchFamily="18" charset="0"/>
                <a:cs typeface="Times New Roman" panose="02020603050405020304" pitchFamily="18" charset="0"/>
              </a:rPr>
              <a:t>Executable code</a:t>
            </a:r>
          </a:p>
          <a:p>
            <a:pPr marL="0" indent="0">
              <a:buFont typeface="Monotype Sorts"/>
              <a:buNone/>
              <a:defRP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gcc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program.c</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It will generate  executable  </a:t>
            </a:r>
            <a:r>
              <a:rPr lang="en-US" sz="2000" b="1" dirty="0" err="1" smtClean="0">
                <a:latin typeface="Times New Roman" panose="02020603050405020304" pitchFamily="18" charset="0"/>
                <a:cs typeface="Times New Roman" panose="02020603050405020304" pitchFamily="18" charset="0"/>
              </a:rPr>
              <a:t>a.out</a:t>
            </a:r>
            <a:endParaRPr lang="en-US" sz="2000" b="1" dirty="0" smtClean="0">
              <a:latin typeface="Times New Roman" panose="02020603050405020304" pitchFamily="18" charset="0"/>
              <a:cs typeface="Times New Roman" panose="02020603050405020304" pitchFamily="18" charset="0"/>
            </a:endParaRPr>
          </a:p>
          <a:p>
            <a:pPr marL="0" indent="0">
              <a:buFont typeface="Monotype Sorts" pitchFamily="-84" charset="2"/>
              <a:buNone/>
              <a:defRPr/>
            </a:pP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Interpreters</a:t>
            </a:r>
          </a:p>
        </p:txBody>
      </p:sp>
      <p:sp>
        <p:nvSpPr>
          <p:cNvPr id="14339" name="Content Placeholder 2"/>
          <p:cNvSpPr>
            <a:spLocks noGrp="1"/>
          </p:cNvSpPr>
          <p:nvPr>
            <p:ph idx="1"/>
          </p:nvPr>
        </p:nvSpPr>
        <p:spPr>
          <a:xfrm>
            <a:off x="574675" y="1112838"/>
            <a:ext cx="7813675" cy="4530725"/>
          </a:xfrm>
        </p:spPr>
        <p:txBody>
          <a:bodyPr/>
          <a:lstStyle/>
          <a:p>
            <a:pPr>
              <a:buFont typeface="Wingdings" panose="05000000000000000000" pitchFamily="2" charset="2"/>
              <a:buChar char="q"/>
            </a:pPr>
            <a:r>
              <a:rPr lang="en-US" altLang="en-US" smtClean="0">
                <a:latin typeface="Times New Roman" panose="02020603050405020304" pitchFamily="18" charset="0"/>
                <a:cs typeface="Times New Roman" panose="02020603050405020304" pitchFamily="18" charset="0"/>
              </a:rPr>
              <a:t>Interpreter interprets commands or instructions line by line such as shells. e.g. the following script will be interpreted by bash shell.</a:t>
            </a:r>
          </a:p>
          <a:p>
            <a:endParaRPr lang="en-US" altLang="en-US" smtClean="0">
              <a:latin typeface="Times New Roman" panose="02020603050405020304" pitchFamily="18" charset="0"/>
              <a:cs typeface="Times New Roman" panose="02020603050405020304" pitchFamily="18" charset="0"/>
            </a:endParaRPr>
          </a:p>
          <a:p>
            <a:endParaRPr lang="en-US" altLang="en-US" smtClean="0"/>
          </a:p>
        </p:txBody>
      </p:sp>
      <p:pic>
        <p:nvPicPr>
          <p:cNvPr id="143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014538"/>
            <a:ext cx="4981575"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Pointers</a:t>
            </a:r>
          </a:p>
        </p:txBody>
      </p:sp>
      <p:sp>
        <p:nvSpPr>
          <p:cNvPr id="3" name="Content Placeholder 2"/>
          <p:cNvSpPr>
            <a:spLocks noGrp="1"/>
          </p:cNvSpPr>
          <p:nvPr>
            <p:ph idx="1"/>
          </p:nvPr>
        </p:nvSpPr>
        <p:spPr>
          <a:xfrm>
            <a:off x="555625" y="928688"/>
            <a:ext cx="7880350" cy="4530725"/>
          </a:xfrm>
        </p:spPr>
        <p:txBody>
          <a:bodyPr/>
          <a:lstStyle/>
          <a:p>
            <a:pPr>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A pointer is a variable that contains the memory address of another variable. We can have a pointer to any variable type. </a:t>
            </a:r>
          </a:p>
          <a:p>
            <a:pPr>
              <a:buFont typeface="Wingdings" panose="05000000000000000000" pitchFamily="2" charset="2"/>
              <a:buChar char="q"/>
              <a:defRPr/>
            </a:pPr>
            <a:r>
              <a:rPr lang="en-US" b="1" dirty="0" smtClean="0">
                <a:latin typeface="Times New Roman" panose="02020603050405020304" pitchFamily="18" charset="0"/>
                <a:cs typeface="Times New Roman" panose="02020603050405020304" pitchFamily="18" charset="0"/>
              </a:rPr>
              <a:t>&amp;</a:t>
            </a:r>
            <a:r>
              <a:rPr lang="en-US" dirty="0" smtClean="0">
                <a:latin typeface="Times New Roman" panose="02020603050405020304" pitchFamily="18" charset="0"/>
                <a:cs typeface="Times New Roman" panose="02020603050405020304" pitchFamily="18" charset="0"/>
              </a:rPr>
              <a:t> provides the memory address of a variable. </a:t>
            </a:r>
          </a:p>
          <a:p>
            <a:pPr>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dereference </a:t>
            </a:r>
            <a:r>
              <a:rPr lang="en-US" dirty="0" smtClean="0">
                <a:latin typeface="Times New Roman" panose="02020603050405020304" pitchFamily="18" charset="0"/>
                <a:cs typeface="Times New Roman" panose="02020603050405020304" pitchFamily="18" charset="0"/>
              </a:rPr>
              <a:t>operator </a:t>
            </a:r>
            <a:r>
              <a:rPr lang="en-US" b="1" dirty="0" smtClean="0">
                <a:latin typeface="Times New Roman" panose="02020603050405020304" pitchFamily="18" charset="0"/>
                <a:cs typeface="Times New Roman" panose="02020603050405020304" pitchFamily="18" charset="0"/>
              </a:rPr>
              <a:t>* refer to the content of variable pointed </a:t>
            </a:r>
            <a:r>
              <a:rPr lang="en-US" dirty="0" smtClean="0">
                <a:latin typeface="Times New Roman" panose="02020603050405020304" pitchFamily="18" charset="0"/>
                <a:cs typeface="Times New Roman" panose="02020603050405020304" pitchFamily="18" charset="0"/>
              </a:rPr>
              <a:t>by a pointer. </a:t>
            </a:r>
          </a:p>
          <a:p>
            <a:pPr>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Declare a pointer to a variable: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*pointer; </a:t>
            </a:r>
          </a:p>
          <a:p>
            <a:pPr>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We must associate a pointer to a particular type. A pointer is declared an integer type because we can increment or decrement the pointer by integer values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 *pointer, but the content of a pointer is not an integer, it is a memory address type.</a:t>
            </a:r>
          </a:p>
          <a:p>
            <a:pPr>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Consider the effect of the following code: </a:t>
            </a:r>
          </a:p>
          <a:p>
            <a:pPr marL="0" indent="0">
              <a:buFont typeface="Monotype Sorts"/>
              <a:buNone/>
              <a:defRPr/>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x = 1, y = 2,  *</a:t>
            </a:r>
            <a:r>
              <a:rPr lang="en-US" dirty="0" err="1">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a:t>
            </a:r>
          </a:p>
          <a:p>
            <a:pPr marL="0" indent="0">
              <a:buFont typeface="Monotype Sorts"/>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 &amp;x;   </a:t>
            </a:r>
          </a:p>
          <a:p>
            <a:pPr marL="0" indent="0">
              <a:buFont typeface="Monotype Sorts"/>
              <a:buNone/>
              <a:defRP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y = *</a:t>
            </a:r>
            <a:r>
              <a:rPr lang="en-US" dirty="0" err="1" smtClean="0">
                <a:latin typeface="Times New Roman" panose="02020603050405020304" pitchFamily="18" charset="0"/>
                <a:cs typeface="Times New Roman" panose="02020603050405020304" pitchFamily="18" charset="0"/>
              </a:rPr>
              <a:t>ip</a:t>
            </a:r>
            <a:r>
              <a:rPr lang="en-US" dirty="0" smtClean="0">
                <a:latin typeface="Times New Roman" panose="02020603050405020304" pitchFamily="18" charset="0"/>
                <a:cs typeface="Times New Roman" panose="02020603050405020304" pitchFamily="18" charset="0"/>
              </a:rPr>
              <a:t>;   </a:t>
            </a:r>
          </a:p>
          <a:p>
            <a:pPr marL="0" indent="0">
              <a:buFont typeface="Monotype Sorts"/>
              <a:buNone/>
              <a:defRP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ip</a:t>
            </a:r>
            <a:r>
              <a:rPr lang="en-US" dirty="0" smtClean="0">
                <a:latin typeface="Times New Roman" panose="02020603050405020304" pitchFamily="18" charset="0"/>
                <a:cs typeface="Times New Roman" panose="02020603050405020304" pitchFamily="18" charset="0"/>
              </a:rPr>
              <a:t> = 3;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Pointers</a:t>
            </a: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57275"/>
            <a:ext cx="6621463" cy="449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Pointers C-Code</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35050"/>
            <a:ext cx="6084888" cy="502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System Calls</a:t>
            </a:r>
          </a:p>
        </p:txBody>
      </p:sp>
      <p:sp>
        <p:nvSpPr>
          <p:cNvPr id="18435" name="Rectangle 3"/>
          <p:cNvSpPr>
            <a:spLocks noGrp="1" noChangeArrowheads="1"/>
          </p:cNvSpPr>
          <p:nvPr>
            <p:ph type="body" idx="1"/>
          </p:nvPr>
        </p:nvSpPr>
        <p:spPr>
          <a:xfrm>
            <a:off x="654050" y="1027113"/>
            <a:ext cx="7597775" cy="4530725"/>
          </a:xfrm>
        </p:spPr>
        <p:txBody>
          <a:bodyPr/>
          <a:lstStyle/>
          <a:p>
            <a:pPr>
              <a:lnSpc>
                <a:spcPct val="90000"/>
              </a:lnSpc>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System calls are routines written in a high-level language (C and C++)</a:t>
            </a:r>
          </a:p>
          <a:p>
            <a:pPr>
              <a:lnSpc>
                <a:spcPct val="90000"/>
              </a:lnSpc>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System calls provide an interface to the services provided by the OS kernel. Systems execute often thousands of system calls.</a:t>
            </a:r>
          </a:p>
          <a:p>
            <a:pPr>
              <a:lnSpc>
                <a:spcPct val="90000"/>
              </a:lnSpc>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e.g The user executes </a:t>
            </a:r>
            <a:r>
              <a:rPr lang="en-US" altLang="en-US" sz="2000" b="1" i="1" smtClean="0">
                <a:latin typeface="Times New Roman" panose="02020603050405020304" pitchFamily="18" charset="0"/>
                <a:cs typeface="Times New Roman" panose="02020603050405020304" pitchFamily="18" charset="0"/>
              </a:rPr>
              <a:t>printf( ) </a:t>
            </a:r>
            <a:r>
              <a:rPr lang="en-US" altLang="en-US" sz="2000" smtClean="0">
                <a:latin typeface="Times New Roman" panose="02020603050405020304" pitchFamily="18" charset="0"/>
                <a:cs typeface="Times New Roman" panose="02020603050405020304" pitchFamily="18" charset="0"/>
              </a:rPr>
              <a:t>function which invokes </a:t>
            </a:r>
            <a:r>
              <a:rPr lang="en-US" altLang="en-US" sz="2000" b="1" i="1" smtClean="0">
                <a:latin typeface="Times New Roman" panose="02020603050405020304" pitchFamily="18" charset="0"/>
                <a:cs typeface="Times New Roman" panose="02020603050405020304" pitchFamily="18" charset="0"/>
              </a:rPr>
              <a:t>write()</a:t>
            </a:r>
            <a:r>
              <a:rPr lang="en-US" altLang="en-US" sz="2000" smtClean="0">
                <a:latin typeface="Times New Roman" panose="02020603050405020304" pitchFamily="18" charset="0"/>
                <a:cs typeface="Times New Roman" panose="02020603050405020304" pitchFamily="18" charset="0"/>
              </a:rPr>
              <a:t> </a:t>
            </a:r>
            <a:r>
              <a:rPr lang="en-US" altLang="en-US" sz="2000" b="1" smtClean="0">
                <a:solidFill>
                  <a:srgbClr val="FF0000"/>
                </a:solidFill>
                <a:latin typeface="Times New Roman" panose="02020603050405020304" pitchFamily="18" charset="0"/>
                <a:cs typeface="Times New Roman" panose="02020603050405020304" pitchFamily="18" charset="0"/>
              </a:rPr>
              <a:t>system call </a:t>
            </a:r>
            <a:r>
              <a:rPr lang="en-US" altLang="en-US" sz="2000" smtClean="0">
                <a:latin typeface="Times New Roman" panose="02020603050405020304" pitchFamily="18" charset="0"/>
                <a:cs typeface="Times New Roman" panose="02020603050405020304" pitchFamily="18" charset="0"/>
              </a:rPr>
              <a:t>to perform the output</a:t>
            </a:r>
          </a:p>
          <a:p>
            <a:pPr>
              <a:lnSpc>
                <a:spcPct val="90000"/>
              </a:lnSpc>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API specifies a set of functions including parameters that are available to an application programmer. Application developers mostly design programs based on an </a:t>
            </a:r>
            <a:r>
              <a:rPr lang="en-US" altLang="en-US" sz="2000" b="1" smtClean="0">
                <a:solidFill>
                  <a:srgbClr val="3366FF"/>
                </a:solidFill>
                <a:latin typeface="Times New Roman" panose="02020603050405020304" pitchFamily="18" charset="0"/>
                <a:cs typeface="Times New Roman" panose="02020603050405020304" pitchFamily="18" charset="0"/>
              </a:rPr>
              <a:t>Application Program Interface </a:t>
            </a:r>
            <a:r>
              <a:rPr lang="en-US" altLang="en-US" sz="2000" b="1" smtClean="0">
                <a:solidFill>
                  <a:srgbClr val="000000"/>
                </a:solidFill>
                <a:latin typeface="Times New Roman" panose="02020603050405020304" pitchFamily="18" charset="0"/>
                <a:cs typeface="Times New Roman" panose="02020603050405020304" pitchFamily="18" charset="0"/>
              </a:rPr>
              <a:t>(</a:t>
            </a:r>
            <a:r>
              <a:rPr lang="en-US" altLang="en-US" sz="2000" b="1" smtClean="0">
                <a:solidFill>
                  <a:srgbClr val="3366FF"/>
                </a:solidFill>
                <a:latin typeface="Times New Roman" panose="02020603050405020304" pitchFamily="18" charset="0"/>
                <a:cs typeface="Times New Roman" panose="02020603050405020304" pitchFamily="18" charset="0"/>
              </a:rPr>
              <a:t>API</a:t>
            </a:r>
            <a:r>
              <a:rPr lang="en-US" altLang="en-US" sz="2000" b="1" smtClean="0">
                <a:solidFill>
                  <a:srgbClr val="000000"/>
                </a:solidFill>
                <a:latin typeface="Times New Roman" panose="02020603050405020304" pitchFamily="18" charset="0"/>
                <a:cs typeface="Times New Roman" panose="02020603050405020304" pitchFamily="18" charset="0"/>
              </a:rPr>
              <a:t>). APIs invokes system calls</a:t>
            </a:r>
            <a:endParaRPr lang="en-US" altLang="en-US" sz="20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Three most common APIs are Win32 API for Windows, POSIX API for POSIX-based systems (including virtually all versions of UNIX, Linux, and Mac OS X), and Java API for the Java virtual machine (JVM)</a:t>
            </a:r>
          </a:p>
          <a:p>
            <a:pPr>
              <a:lnSpc>
                <a:spcPct val="90000"/>
              </a:lnSpc>
              <a:buFont typeface="Wingdings" panose="05000000000000000000" pitchFamily="2" charset="2"/>
              <a:buChar char="q"/>
            </a:pPr>
            <a:endParaRPr lang="en-US" altLang="en-US" sz="20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Example of System Calls</a:t>
            </a:r>
          </a:p>
        </p:txBody>
      </p:sp>
      <p:sp>
        <p:nvSpPr>
          <p:cNvPr id="19459" name="Rectangle 5"/>
          <p:cNvSpPr>
            <a:spLocks noGrp="1" noChangeArrowheads="1"/>
          </p:cNvSpPr>
          <p:nvPr>
            <p:ph type="body" idx="1"/>
          </p:nvPr>
        </p:nvSpPr>
        <p:spPr>
          <a:xfrm>
            <a:off x="577850" y="1047750"/>
            <a:ext cx="8229600" cy="4530725"/>
          </a:xfrm>
        </p:spPr>
        <p:txBody>
          <a:bodyPr/>
          <a:lstStyle/>
          <a:p>
            <a:pPr>
              <a:buFont typeface="Wingdings" panose="05000000000000000000" pitchFamily="2" charset="2"/>
              <a:buChar char="q"/>
            </a:pPr>
            <a:r>
              <a:rPr lang="en-US" altLang="en-US" smtClean="0">
                <a:latin typeface="Times New Roman" panose="02020603050405020304" pitchFamily="18" charset="0"/>
                <a:cs typeface="Times New Roman" panose="02020603050405020304" pitchFamily="18" charset="0"/>
              </a:rPr>
              <a:t>System call sequence to copy the contents of one file to another file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CA"/>
          </a:p>
        </p:txBody>
      </p:sp>
      <p:sp>
        <p:nvSpPr>
          <p:cNvPr id="19462"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CA"/>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Example of Standard API</a:t>
            </a:r>
          </a:p>
        </p:txBody>
      </p:sp>
      <p:pic>
        <p:nvPicPr>
          <p:cNvPr id="20483"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System Call Implementation</a:t>
            </a:r>
          </a:p>
        </p:txBody>
      </p:sp>
      <p:sp>
        <p:nvSpPr>
          <p:cNvPr id="45059" name="Rectangle 3"/>
          <p:cNvSpPr>
            <a:spLocks noGrp="1" noChangeArrowheads="1"/>
          </p:cNvSpPr>
          <p:nvPr>
            <p:ph type="body" idx="1"/>
          </p:nvPr>
        </p:nvSpPr>
        <p:spPr>
          <a:xfrm>
            <a:off x="534988" y="982663"/>
            <a:ext cx="7666037" cy="4530725"/>
          </a:xfrm>
        </p:spPr>
        <p:txBody>
          <a:bodyPr/>
          <a:lstStyle/>
          <a:p>
            <a:pPr>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Every system call is associated with a number and the </a:t>
            </a:r>
            <a:r>
              <a:rPr lang="en-US" altLang="en-US" sz="2000" b="1" dirty="0" smtClean="0">
                <a:solidFill>
                  <a:srgbClr val="3366FF"/>
                </a:solidFill>
                <a:latin typeface="Times New Roman" panose="02020603050405020304" pitchFamily="18" charset="0"/>
                <a:cs typeface="Times New Roman" panose="02020603050405020304" pitchFamily="18" charset="0"/>
              </a:rPr>
              <a:t>System-call interface </a:t>
            </a:r>
            <a:r>
              <a:rPr lang="en-US" altLang="en-US" sz="2000" dirty="0" smtClean="0">
                <a:latin typeface="Times New Roman" panose="02020603050405020304" pitchFamily="18" charset="0"/>
                <a:cs typeface="Times New Roman" panose="02020603050405020304" pitchFamily="18" charset="0"/>
              </a:rPr>
              <a:t>maintains a table indexed according to these numbers</a:t>
            </a:r>
          </a:p>
          <a:p>
            <a:pPr>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The system call interface invokes intended system call in OS kernel and returns status of the system call and any return values</a:t>
            </a:r>
          </a:p>
          <a:p>
            <a:pPr>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Most details of  OS interface are hidden from the programmer by API and managed by run-time support library (set of functions built into libraries included with a compiler)</a:t>
            </a:r>
          </a:p>
          <a:p>
            <a:pPr>
              <a:lnSpc>
                <a:spcPct val="90000"/>
              </a:lnSpc>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Often, more information is required than simply identity of desired system call</a:t>
            </a:r>
          </a:p>
          <a:p>
            <a:pPr lvl="1">
              <a:lnSpc>
                <a:spcPct val="90000"/>
              </a:lnSpc>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Exact type and amount of information vary according to OS and call.  </a:t>
            </a:r>
            <a:r>
              <a:rPr lang="en-US" altLang="en-US" sz="2000" dirty="0" err="1" smtClean="0">
                <a:latin typeface="Times New Roman" panose="02020603050405020304" pitchFamily="18" charset="0"/>
                <a:cs typeface="Times New Roman" panose="02020603050405020304" pitchFamily="18" charset="0"/>
              </a:rPr>
              <a:t>e.g</a:t>
            </a:r>
            <a:r>
              <a:rPr lang="en-US" altLang="en-US" sz="2000" dirty="0" smtClean="0">
                <a:latin typeface="Times New Roman" panose="02020603050405020304" pitchFamily="18" charset="0"/>
                <a:cs typeface="Times New Roman" panose="02020603050405020304" pitchFamily="18" charset="0"/>
              </a:rPr>
              <a:t> to “get an input”  a file or device is needed as a source as well as the address and length of memory buffer where the input should be read is required.</a:t>
            </a:r>
          </a:p>
          <a:p>
            <a:pPr marL="0" indent="0">
              <a:buFont typeface="Monotype Sorts" pitchFamily="-84" charset="2"/>
              <a:buNone/>
              <a:defRPr/>
            </a:pP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Text Book Slides – Copy Right</a:t>
            </a:r>
            <a:endParaRPr lang="en-CA" altLang="en-US"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57250" y="277813"/>
            <a:ext cx="8229600" cy="576262"/>
          </a:xfrm>
        </p:spPr>
        <p:txBody>
          <a:bodyPr/>
          <a:lstStyle/>
          <a:p>
            <a:pPr eaLnBrk="1" hangingPunct="1"/>
            <a:r>
              <a:rPr lang="en-US" altLang="en-US" smtClean="0"/>
              <a:t>API – System Call – OS Relationship</a:t>
            </a:r>
          </a:p>
        </p:txBody>
      </p:sp>
      <p:pic>
        <p:nvPicPr>
          <p:cNvPr id="22531"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fr-CA" altLang="en-US" smtClean="0"/>
              <a:t>Standard Libraries</a:t>
            </a:r>
          </a:p>
        </p:txBody>
      </p:sp>
      <p:sp>
        <p:nvSpPr>
          <p:cNvPr id="23555" name="Content Placeholder 2"/>
          <p:cNvSpPr>
            <a:spLocks noGrp="1"/>
          </p:cNvSpPr>
          <p:nvPr>
            <p:ph idx="1"/>
          </p:nvPr>
        </p:nvSpPr>
        <p:spPr>
          <a:xfrm>
            <a:off x="566738" y="1092200"/>
            <a:ext cx="7945437" cy="4530725"/>
          </a:xfrm>
        </p:spPr>
        <p:txBody>
          <a:bodyPr/>
          <a:lstStyle/>
          <a:p>
            <a:pPr>
              <a:buFont typeface="Wingdings" panose="05000000000000000000" pitchFamily="2" charset="2"/>
              <a:buChar char="q"/>
            </a:pPr>
            <a:r>
              <a:rPr lang="fr-CA" altLang="en-US" sz="2000" dirty="0" err="1" smtClean="0">
                <a:latin typeface="Times New Roman" panose="02020603050405020304" pitchFamily="18" charset="0"/>
                <a:cs typeface="Times New Roman" panose="02020603050405020304" pitchFamily="18" charset="0"/>
              </a:rPr>
              <a:t>Shared</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libraries</a:t>
            </a:r>
            <a:r>
              <a:rPr lang="fr-CA" altLang="en-US" sz="2000" dirty="0" smtClean="0">
                <a:latin typeface="Times New Roman" panose="02020603050405020304" pitchFamily="18" charset="0"/>
                <a:cs typeface="Times New Roman" panose="02020603050405020304" pitchFamily="18" charset="0"/>
              </a:rPr>
              <a:t> are collections of routines </a:t>
            </a:r>
            <a:r>
              <a:rPr lang="fr-CA" altLang="en-US" sz="2000" dirty="0" err="1" smtClean="0">
                <a:latin typeface="Times New Roman" panose="02020603050405020304" pitchFamily="18" charset="0"/>
                <a:cs typeface="Times New Roman" panose="02020603050405020304" pitchFamily="18" charset="0"/>
              </a:rPr>
              <a:t>needed</a:t>
            </a:r>
            <a:r>
              <a:rPr lang="fr-CA" altLang="en-US" sz="2000" dirty="0" smtClean="0">
                <a:latin typeface="Times New Roman" panose="02020603050405020304" pitchFamily="18" charset="0"/>
                <a:cs typeface="Times New Roman" panose="02020603050405020304" pitchFamily="18" charset="0"/>
              </a:rPr>
              <a:t> by a program to </a:t>
            </a:r>
            <a:r>
              <a:rPr lang="fr-CA" altLang="en-US" sz="2000" dirty="0" err="1" smtClean="0">
                <a:latin typeface="Times New Roman" panose="02020603050405020304" pitchFamily="18" charset="0"/>
                <a:cs typeface="Times New Roman" panose="02020603050405020304" pitchFamily="18" charset="0"/>
              </a:rPr>
              <a:t>work</a:t>
            </a:r>
            <a:r>
              <a:rPr lang="fr-CA" alt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fr-CA" altLang="en-US" sz="2000" dirty="0" smtClean="0">
                <a:latin typeface="Times New Roman" panose="02020603050405020304" pitchFamily="18" charset="0"/>
                <a:cs typeface="Times New Roman" panose="02020603050405020304" pitchFamily="18" charset="0"/>
              </a:rPr>
              <a:t>There are </a:t>
            </a:r>
            <a:r>
              <a:rPr lang="fr-CA" altLang="en-US" sz="2000" dirty="0" err="1" smtClean="0">
                <a:latin typeface="Times New Roman" panose="02020603050405020304" pitchFamily="18" charset="0"/>
                <a:cs typeface="Times New Roman" panose="02020603050405020304" pitchFamily="18" charset="0"/>
              </a:rPr>
              <a:t>number</a:t>
            </a:r>
            <a:r>
              <a:rPr lang="fr-CA" altLang="en-US" sz="2000" dirty="0" smtClean="0">
                <a:latin typeface="Times New Roman" panose="02020603050405020304" pitchFamily="18" charset="0"/>
                <a:cs typeface="Times New Roman" panose="02020603050405020304" pitchFamily="18" charset="0"/>
              </a:rPr>
              <a:t> of standard </a:t>
            </a:r>
            <a:r>
              <a:rPr lang="fr-CA" altLang="en-US" sz="2000" dirty="0" err="1" smtClean="0">
                <a:latin typeface="Times New Roman" panose="02020603050405020304" pitchFamily="18" charset="0"/>
                <a:cs typeface="Times New Roman" panose="02020603050405020304" pitchFamily="18" charset="0"/>
              </a:rPr>
              <a:t>libraries</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used</a:t>
            </a:r>
            <a:r>
              <a:rPr lang="fr-CA" altLang="en-US" sz="2000" dirty="0" smtClean="0">
                <a:latin typeface="Times New Roman" panose="02020603050405020304" pitchFamily="18" charset="0"/>
                <a:cs typeface="Times New Roman" panose="02020603050405020304" pitchFamily="18" charset="0"/>
              </a:rPr>
              <a:t> by more </a:t>
            </a:r>
            <a:r>
              <a:rPr lang="fr-CA" altLang="en-US" sz="2000" dirty="0" err="1" smtClean="0">
                <a:latin typeface="Times New Roman" panose="02020603050405020304" pitchFamily="18" charset="0"/>
                <a:cs typeface="Times New Roman" panose="02020603050405020304" pitchFamily="18" charset="0"/>
              </a:rPr>
              <a:t>than</a:t>
            </a:r>
            <a:r>
              <a:rPr lang="fr-CA" altLang="en-US" sz="2000" dirty="0" smtClean="0">
                <a:latin typeface="Times New Roman" panose="02020603050405020304" pitchFamily="18" charset="0"/>
                <a:cs typeface="Times New Roman" panose="02020603050405020304" pitchFamily="18" charset="0"/>
              </a:rPr>
              <a:t> one </a:t>
            </a:r>
            <a:r>
              <a:rPr lang="fr-CA" altLang="en-US" sz="2000" dirty="0" err="1" smtClean="0">
                <a:latin typeface="Times New Roman" panose="02020603050405020304" pitchFamily="18" charset="0"/>
                <a:cs typeface="Times New Roman" panose="02020603050405020304" pitchFamily="18" charset="0"/>
              </a:rPr>
              <a:t>process</a:t>
            </a:r>
            <a:r>
              <a:rPr lang="fr-CA" altLang="en-US" sz="2000" dirty="0" smtClean="0">
                <a:latin typeface="Times New Roman" panose="02020603050405020304" pitchFamily="18" charset="0"/>
                <a:cs typeface="Times New Roman" panose="02020603050405020304" pitchFamily="18" charset="0"/>
              </a:rPr>
              <a:t> at the </a:t>
            </a:r>
            <a:r>
              <a:rPr lang="fr-CA" altLang="en-US" sz="2000" dirty="0" err="1" smtClean="0">
                <a:latin typeface="Times New Roman" panose="02020603050405020304" pitchFamily="18" charset="0"/>
                <a:cs typeface="Times New Roman" panose="02020603050405020304" pitchFamily="18" charset="0"/>
              </a:rPr>
              <a:t>same</a:t>
            </a:r>
            <a:r>
              <a:rPr lang="fr-CA" altLang="en-US" sz="2000" dirty="0" smtClean="0">
                <a:latin typeface="Times New Roman" panose="02020603050405020304" pitchFamily="18" charset="0"/>
                <a:cs typeface="Times New Roman" panose="02020603050405020304" pitchFamily="18" charset="0"/>
              </a:rPr>
              <a:t> time.</a:t>
            </a:r>
          </a:p>
          <a:p>
            <a:pPr>
              <a:buFont typeface="Wingdings" panose="05000000000000000000" pitchFamily="2" charset="2"/>
              <a:buChar char="q"/>
            </a:pPr>
            <a:r>
              <a:rPr lang="fr-CA" altLang="en-US" sz="2000" dirty="0" smtClean="0">
                <a:latin typeface="Times New Roman" panose="02020603050405020304" pitchFamily="18" charset="0"/>
                <a:cs typeface="Times New Roman" panose="02020603050405020304" pitchFamily="18" charset="0"/>
              </a:rPr>
              <a:t>As </a:t>
            </a:r>
            <a:r>
              <a:rPr lang="fr-CA" altLang="en-US" sz="2000" dirty="0" err="1" smtClean="0">
                <a:latin typeface="Times New Roman" panose="02020603050405020304" pitchFamily="18" charset="0"/>
                <a:cs typeface="Times New Roman" panose="02020603050405020304" pitchFamily="18" charset="0"/>
              </a:rPr>
              <a:t>these</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libraries</a:t>
            </a:r>
            <a:r>
              <a:rPr lang="fr-CA" altLang="en-US" sz="2000" dirty="0" smtClean="0">
                <a:latin typeface="Times New Roman" panose="02020603050405020304" pitchFamily="18" charset="0"/>
                <a:cs typeface="Times New Roman" panose="02020603050405020304" pitchFamily="18" charset="0"/>
              </a:rPr>
              <a:t> are </a:t>
            </a:r>
            <a:r>
              <a:rPr lang="fr-CA" altLang="en-US" sz="2000" dirty="0" err="1" smtClean="0">
                <a:latin typeface="Times New Roman" panose="02020603050405020304" pitchFamily="18" charset="0"/>
                <a:cs typeface="Times New Roman" panose="02020603050405020304" pitchFamily="18" charset="0"/>
              </a:rPr>
              <a:t>only</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loaded</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when</a:t>
            </a:r>
            <a:r>
              <a:rPr lang="fr-CA" altLang="en-US" sz="2000" dirty="0" smtClean="0">
                <a:latin typeface="Times New Roman" panose="02020603050405020304" pitchFamily="18" charset="0"/>
                <a:cs typeface="Times New Roman" panose="02020603050405020304" pitchFamily="18" charset="0"/>
              </a:rPr>
              <a:t> the </a:t>
            </a:r>
            <a:r>
              <a:rPr lang="fr-CA" altLang="en-US" sz="2000" dirty="0" err="1" smtClean="0">
                <a:latin typeface="Times New Roman" panose="02020603050405020304" pitchFamily="18" charset="0"/>
                <a:cs typeface="Times New Roman" panose="02020603050405020304" pitchFamily="18" charset="0"/>
              </a:rPr>
              <a:t>process</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is</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run</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they</a:t>
            </a:r>
            <a:r>
              <a:rPr lang="fr-CA" altLang="en-US" sz="2000" dirty="0" smtClean="0">
                <a:latin typeface="Times New Roman" panose="02020603050405020304" pitchFamily="18" charset="0"/>
                <a:cs typeface="Times New Roman" panose="02020603050405020304" pitchFamily="18" charset="0"/>
              </a:rPr>
              <a:t> are </a:t>
            </a:r>
            <a:r>
              <a:rPr lang="fr-CA" altLang="en-US" sz="2000" dirty="0" err="1" smtClean="0">
                <a:latin typeface="Times New Roman" panose="02020603050405020304" pitchFamily="18" charset="0"/>
                <a:cs typeface="Times New Roman" panose="02020603050405020304" pitchFamily="18" charset="0"/>
              </a:rPr>
              <a:t>also</a:t>
            </a:r>
            <a:r>
              <a:rPr lang="fr-CA" altLang="en-US" sz="2000" dirty="0" smtClean="0">
                <a:latin typeface="Times New Roman" panose="02020603050405020304" pitchFamily="18" charset="0"/>
                <a:cs typeface="Times New Roman" panose="02020603050405020304" pitchFamily="18" charset="0"/>
              </a:rPr>
              <a:t> </a:t>
            </a:r>
            <a:r>
              <a:rPr lang="fr-CA" altLang="en-US" sz="2000" dirty="0" err="1" smtClean="0">
                <a:latin typeface="Times New Roman" panose="02020603050405020304" pitchFamily="18" charset="0"/>
                <a:cs typeface="Times New Roman" panose="02020603050405020304" pitchFamily="18" charset="0"/>
              </a:rPr>
              <a:t>known</a:t>
            </a:r>
            <a:r>
              <a:rPr lang="fr-CA" altLang="en-US" sz="2000" dirty="0" smtClean="0">
                <a:latin typeface="Times New Roman" panose="02020603050405020304" pitchFamily="18" charset="0"/>
                <a:cs typeface="Times New Roman" panose="02020603050405020304" pitchFamily="18" charset="0"/>
              </a:rPr>
              <a:t> as </a:t>
            </a:r>
            <a:r>
              <a:rPr lang="fr-CA" altLang="en-US" sz="2000" b="1" dirty="0" err="1" smtClean="0">
                <a:solidFill>
                  <a:srgbClr val="FF0000"/>
                </a:solidFill>
                <a:latin typeface="Times New Roman" panose="02020603050405020304" pitchFamily="18" charset="0"/>
                <a:cs typeface="Times New Roman" panose="02020603050405020304" pitchFamily="18" charset="0"/>
              </a:rPr>
              <a:t>dynamically</a:t>
            </a:r>
            <a:r>
              <a:rPr lang="fr-CA" altLang="en-US" sz="2000" b="1" dirty="0" smtClean="0">
                <a:solidFill>
                  <a:srgbClr val="FF0000"/>
                </a:solidFill>
                <a:latin typeface="Times New Roman" panose="02020603050405020304" pitchFamily="18" charset="0"/>
                <a:cs typeface="Times New Roman" panose="02020603050405020304" pitchFamily="18" charset="0"/>
              </a:rPr>
              <a:t> </a:t>
            </a:r>
            <a:r>
              <a:rPr lang="fr-CA" altLang="en-US" sz="2000" b="1" dirty="0" err="1" smtClean="0">
                <a:solidFill>
                  <a:srgbClr val="FF0000"/>
                </a:solidFill>
                <a:latin typeface="Times New Roman" panose="02020603050405020304" pitchFamily="18" charset="0"/>
                <a:cs typeface="Times New Roman" panose="02020603050405020304" pitchFamily="18" charset="0"/>
              </a:rPr>
              <a:t>linked</a:t>
            </a:r>
            <a:r>
              <a:rPr lang="fr-CA" altLang="en-US" sz="2000" b="1" dirty="0" smtClean="0">
                <a:solidFill>
                  <a:srgbClr val="FF0000"/>
                </a:solidFill>
                <a:latin typeface="Times New Roman" panose="02020603050405020304" pitchFamily="18" charset="0"/>
                <a:cs typeface="Times New Roman" panose="02020603050405020304" pitchFamily="18" charset="0"/>
              </a:rPr>
              <a:t> </a:t>
            </a:r>
            <a:r>
              <a:rPr lang="fr-CA" altLang="en-US" sz="2000" b="1" dirty="0" err="1" smtClean="0">
                <a:solidFill>
                  <a:srgbClr val="FF0000"/>
                </a:solidFill>
                <a:latin typeface="Times New Roman" panose="02020603050405020304" pitchFamily="18" charset="0"/>
                <a:cs typeface="Times New Roman" panose="02020603050405020304" pitchFamily="18" charset="0"/>
              </a:rPr>
              <a:t>libraries</a:t>
            </a:r>
            <a:r>
              <a:rPr lang="fr-CA" altLang="en-US" sz="2000" dirty="0" smtClean="0">
                <a:solidFill>
                  <a:srgbClr val="FF0000"/>
                </a:solidFill>
                <a:latin typeface="Times New Roman" panose="02020603050405020304" pitchFamily="18" charset="0"/>
                <a:cs typeface="Times New Roman" panose="02020603050405020304" pitchFamily="18" charset="0"/>
              </a:rPr>
              <a:t> (DLL)</a:t>
            </a:r>
          </a:p>
          <a:p>
            <a:pPr>
              <a:buFont typeface="Wingdings" panose="05000000000000000000" pitchFamily="2" charset="2"/>
              <a:buChar char="q"/>
            </a:pPr>
            <a:r>
              <a:rPr lang="fr-CA" altLang="en-US" sz="2000" dirty="0" err="1" smtClean="0">
                <a:latin typeface="Times New Roman" panose="02020603050405020304" pitchFamily="18" charset="0"/>
                <a:cs typeface="Times New Roman" panose="02020603050405020304" pitchFamily="18" charset="0"/>
              </a:rPr>
              <a:t>Libraries</a:t>
            </a:r>
            <a:r>
              <a:rPr lang="fr-CA" altLang="en-US" sz="2000" dirty="0" smtClean="0">
                <a:latin typeface="Times New Roman" panose="02020603050405020304" pitchFamily="18" charset="0"/>
                <a:cs typeface="Times New Roman" panose="02020603050405020304" pitchFamily="18" charset="0"/>
              </a:rPr>
              <a:t> in Unix system are </a:t>
            </a:r>
            <a:r>
              <a:rPr lang="fr-CA" altLang="en-US" sz="2000" dirty="0" err="1" smtClean="0">
                <a:latin typeface="Times New Roman" panose="02020603050405020304" pitchFamily="18" charset="0"/>
                <a:cs typeface="Times New Roman" panose="02020603050405020304" pitchFamily="18" charset="0"/>
              </a:rPr>
              <a:t>called</a:t>
            </a:r>
            <a:r>
              <a:rPr lang="fr-CA" altLang="en-US" sz="2000" dirty="0" smtClean="0">
                <a:latin typeface="Times New Roman" panose="02020603050405020304" pitchFamily="18" charset="0"/>
                <a:cs typeface="Times New Roman" panose="02020603050405020304" pitchFamily="18" charset="0"/>
              </a:rPr>
              <a:t> </a:t>
            </a:r>
            <a:r>
              <a:rPr lang="fr-CA" altLang="en-US" sz="2000" b="1" dirty="0" err="1" smtClean="0">
                <a:latin typeface="Times New Roman" panose="02020603050405020304" pitchFamily="18" charset="0"/>
                <a:cs typeface="Times New Roman" panose="02020603050405020304" pitchFamily="18" charset="0"/>
              </a:rPr>
              <a:t>libc</a:t>
            </a:r>
            <a:r>
              <a:rPr lang="fr-CA" altLang="en-US" sz="2000" b="1" dirty="0" smtClean="0">
                <a:latin typeface="Times New Roman" panose="02020603050405020304" pitchFamily="18" charset="0"/>
                <a:cs typeface="Times New Roman" panose="02020603050405020304" pitchFamily="18" charset="0"/>
              </a:rPr>
              <a:t>.</a:t>
            </a:r>
            <a:r>
              <a:rPr lang="fr-CA" altLang="en-US" sz="2000" dirty="0" smtClean="0">
                <a:latin typeface="Times New Roman" panose="02020603050405020304" pitchFamily="18" charset="0"/>
                <a:cs typeface="Times New Roman" panose="02020603050405020304" pitchFamily="18" charset="0"/>
              </a:rPr>
              <a:t> </a:t>
            </a:r>
            <a:r>
              <a:rPr lang="fr-CA" altLang="en-US" sz="2000" smtClean="0">
                <a:latin typeface="Times New Roman" panose="02020603050405020304" pitchFamily="18" charset="0"/>
                <a:cs typeface="Times New Roman" panose="02020603050405020304" pitchFamily="18" charset="0"/>
              </a:rPr>
              <a:t>Shared </a:t>
            </a:r>
            <a:r>
              <a:rPr lang="fr-CA" altLang="en-US" sz="2000" dirty="0" err="1" smtClean="0">
                <a:latin typeface="Times New Roman" panose="02020603050405020304" pitchFamily="18" charset="0"/>
                <a:cs typeface="Times New Roman" panose="02020603050405020304" pitchFamily="18" charset="0"/>
              </a:rPr>
              <a:t>libraries</a:t>
            </a:r>
            <a:r>
              <a:rPr lang="fr-CA" altLang="en-US" sz="2000" dirty="0" smtClean="0">
                <a:latin typeface="Times New Roman" panose="02020603050405020304" pitchFamily="18" charset="0"/>
                <a:cs typeface="Times New Roman" panose="02020603050405020304" pitchFamily="18" charset="0"/>
              </a:rPr>
              <a:t> in Linux have extension </a:t>
            </a:r>
            <a:r>
              <a:rPr lang="fr-CA" altLang="en-US" sz="2000" b="1" dirty="0" smtClean="0">
                <a:latin typeface="Times New Roman" panose="02020603050405020304" pitchFamily="18" charset="0"/>
                <a:cs typeface="Times New Roman" panose="02020603050405020304" pitchFamily="18" charset="0"/>
              </a:rPr>
              <a:t>.</a:t>
            </a:r>
            <a:r>
              <a:rPr lang="fr-CA" altLang="en-US" sz="2000" b="1" dirty="0" err="1" smtClean="0">
                <a:latin typeface="Times New Roman" panose="02020603050405020304" pitchFamily="18" charset="0"/>
                <a:cs typeface="Times New Roman" panose="02020603050405020304" pitchFamily="18" charset="0"/>
              </a:rPr>
              <a:t>so</a:t>
            </a:r>
            <a:r>
              <a:rPr lang="fr-CA" altLang="en-US" sz="2000" b="1" dirty="0" smtClean="0">
                <a:latin typeface="Times New Roman" panose="02020603050405020304" pitchFamily="18" charset="0"/>
                <a:cs typeface="Times New Roman" panose="02020603050405020304" pitchFamily="18" charset="0"/>
              </a:rPr>
              <a:t> </a:t>
            </a:r>
            <a:r>
              <a:rPr lang="fr-CA" altLang="en-US" sz="2000" dirty="0" smtClean="0">
                <a:latin typeface="Times New Roman" panose="02020603050405020304" pitchFamily="18" charset="0"/>
                <a:cs typeface="Times New Roman" panose="02020603050405020304" pitchFamily="18" charset="0"/>
              </a:rPr>
              <a:t>in Windows  </a:t>
            </a:r>
            <a:r>
              <a:rPr lang="fr-CA" altLang="en-US" sz="2000" b="1" dirty="0" smtClean="0">
                <a:latin typeface="Times New Roman" panose="02020603050405020304" pitchFamily="18" charset="0"/>
                <a:cs typeface="Times New Roman" panose="02020603050405020304" pitchFamily="18" charset="0"/>
              </a:rPr>
              <a:t>.dll </a:t>
            </a:r>
            <a:r>
              <a:rPr lang="fr-CA" altLang="en-US" sz="2000" dirty="0" smtClean="0">
                <a:latin typeface="Times New Roman" panose="02020603050405020304" pitchFamily="18" charset="0"/>
                <a:cs typeface="Times New Roman" panose="02020603050405020304" pitchFamily="18" charset="0"/>
              </a:rPr>
              <a:t>(</a:t>
            </a:r>
            <a:r>
              <a:rPr lang="fr-CA" altLang="en-US" sz="2000" b="1" dirty="0" smtClean="0">
                <a:latin typeface="Times New Roman" panose="02020603050405020304" pitchFamily="18" charset="0"/>
                <a:cs typeface="Times New Roman" panose="02020603050405020304" pitchFamily="18" charset="0"/>
              </a:rPr>
              <a:t>DLL)</a:t>
            </a:r>
          </a:p>
          <a:p>
            <a:endParaRPr lang="fr-CA" alt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6388"/>
            <a:ext cx="8229600" cy="576262"/>
          </a:xfrm>
        </p:spPr>
        <p:txBody>
          <a:bodyPr/>
          <a:lstStyle/>
          <a:p>
            <a:pPr eaLnBrk="1" hangingPunct="1"/>
            <a:r>
              <a:rPr lang="en-US" altLang="en-US" smtClean="0"/>
              <a:t>Standard C Library Example</a:t>
            </a:r>
          </a:p>
        </p:txBody>
      </p:sp>
      <p:sp>
        <p:nvSpPr>
          <p:cNvPr id="24579" name="Rectangle 3"/>
          <p:cNvSpPr>
            <a:spLocks noGrp="1" noChangeArrowheads="1"/>
          </p:cNvSpPr>
          <p:nvPr>
            <p:ph type="body" idx="1"/>
          </p:nvPr>
        </p:nvSpPr>
        <p:spPr>
          <a:xfrm>
            <a:off x="768350" y="1173163"/>
            <a:ext cx="7642225" cy="5078412"/>
          </a:xfrm>
        </p:spPr>
        <p:txBody>
          <a:bodyPr/>
          <a:lstStyle/>
          <a:p>
            <a:pPr>
              <a:buFont typeface="Wingdings" panose="05000000000000000000" pitchFamily="2" charset="2"/>
              <a:buChar char="q"/>
            </a:pPr>
            <a:r>
              <a:rPr lang="en-US" altLang="en-US" smtClean="0"/>
              <a:t>C program invoking </a:t>
            </a:r>
            <a:r>
              <a:rPr lang="en-US" altLang="en-US" b="1" i="1" smtClean="0"/>
              <a:t>printf() </a:t>
            </a:r>
            <a:r>
              <a:rPr lang="en-US" altLang="en-US" smtClean="0"/>
              <a:t>library call, which calls </a:t>
            </a:r>
            <a:r>
              <a:rPr lang="en-US" altLang="en-US" b="1" smtClean="0">
                <a:solidFill>
                  <a:srgbClr val="FF0000"/>
                </a:solidFill>
              </a:rPr>
              <a:t>write()</a:t>
            </a:r>
            <a:r>
              <a:rPr lang="en-US" altLang="en-US" smtClean="0"/>
              <a:t> system call</a:t>
            </a:r>
          </a:p>
        </p:txBody>
      </p:sp>
      <p:pic>
        <p:nvPicPr>
          <p:cNvPr id="24580"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82663" y="277813"/>
            <a:ext cx="7704137" cy="576262"/>
          </a:xfrm>
        </p:spPr>
        <p:txBody>
          <a:bodyPr/>
          <a:lstStyle/>
          <a:p>
            <a:pPr eaLnBrk="1" hangingPunct="1"/>
            <a:r>
              <a:rPr lang="en-US" altLang="en-US" smtClean="0"/>
              <a:t>System Call Parameter Passing</a:t>
            </a:r>
          </a:p>
        </p:txBody>
      </p:sp>
      <p:sp>
        <p:nvSpPr>
          <p:cNvPr id="25603" name="Rectangle 3"/>
          <p:cNvSpPr>
            <a:spLocks noGrp="1" noChangeArrowheads="1"/>
          </p:cNvSpPr>
          <p:nvPr>
            <p:ph type="body" idx="1"/>
          </p:nvPr>
        </p:nvSpPr>
        <p:spPr>
          <a:xfrm>
            <a:off x="796925" y="1023938"/>
            <a:ext cx="7645400" cy="4530725"/>
          </a:xfrm>
        </p:spPr>
        <p:txBody>
          <a:bodyPr/>
          <a:lstStyle/>
          <a:p>
            <a:pPr lvl="1">
              <a:lnSpc>
                <a:spcPct val="90000"/>
              </a:lnSpc>
            </a:pPr>
            <a:endParaRPr lang="en-US" altLang="en-US" sz="900" smtClean="0"/>
          </a:p>
          <a:p>
            <a:pPr>
              <a:lnSpc>
                <a:spcPct val="90000"/>
              </a:lnSpc>
              <a:buFont typeface="Wingdings" panose="05000000000000000000" pitchFamily="2" charset="2"/>
              <a:buChar char="q"/>
            </a:pPr>
            <a:r>
              <a:rPr lang="en-US" altLang="en-US" smtClean="0">
                <a:solidFill>
                  <a:srgbClr val="FF0000"/>
                </a:solidFill>
              </a:rPr>
              <a:t>Three general methods used to pass parameters to the OS</a:t>
            </a:r>
          </a:p>
          <a:p>
            <a:pPr lvl="1">
              <a:lnSpc>
                <a:spcPct val="90000"/>
              </a:lnSpc>
              <a:buFont typeface="Wingdings" panose="05000000000000000000" pitchFamily="2" charset="2"/>
              <a:buChar char="q"/>
            </a:pPr>
            <a:r>
              <a:rPr lang="en-US" altLang="en-US" smtClean="0"/>
              <a:t>1. Simplest:  pass the parameters in </a:t>
            </a:r>
            <a:r>
              <a:rPr lang="en-US" altLang="en-US" b="1" smtClean="0">
                <a:solidFill>
                  <a:srgbClr val="FF0000"/>
                </a:solidFill>
              </a:rPr>
              <a:t>registers</a:t>
            </a:r>
          </a:p>
          <a:p>
            <a:pPr lvl="2">
              <a:lnSpc>
                <a:spcPct val="90000"/>
              </a:lnSpc>
              <a:buFont typeface="Wingdings" panose="05000000000000000000" pitchFamily="2" charset="2"/>
              <a:buChar char="q"/>
            </a:pPr>
            <a:r>
              <a:rPr lang="en-US" altLang="en-US" smtClean="0"/>
              <a:t> In some cases, there are more parameters than registers</a:t>
            </a:r>
          </a:p>
          <a:p>
            <a:pPr lvl="1">
              <a:lnSpc>
                <a:spcPct val="90000"/>
              </a:lnSpc>
              <a:buFont typeface="Wingdings" panose="05000000000000000000" pitchFamily="2" charset="2"/>
              <a:buChar char="q"/>
            </a:pPr>
            <a:r>
              <a:rPr lang="en-US" altLang="en-US" smtClean="0"/>
              <a:t>2. Parameters stored </a:t>
            </a:r>
            <a:r>
              <a:rPr lang="en-US" altLang="en-US" smtClean="0">
                <a:solidFill>
                  <a:srgbClr val="FF0000"/>
                </a:solidFill>
              </a:rPr>
              <a:t>in a block</a:t>
            </a:r>
            <a:r>
              <a:rPr lang="en-US" altLang="en-US" i="1" smtClean="0">
                <a:solidFill>
                  <a:srgbClr val="FF0000"/>
                </a:solidFill>
              </a:rPr>
              <a:t>, </a:t>
            </a:r>
            <a:r>
              <a:rPr lang="en-US" altLang="en-US" smtClean="0">
                <a:solidFill>
                  <a:srgbClr val="FF0000"/>
                </a:solidFill>
              </a:rPr>
              <a:t>or table, in memory</a:t>
            </a:r>
            <a:r>
              <a:rPr lang="en-US" altLang="en-US" smtClean="0"/>
              <a:t>, and address of block passed as a parameter in a register </a:t>
            </a:r>
          </a:p>
          <a:p>
            <a:pPr lvl="2">
              <a:lnSpc>
                <a:spcPct val="90000"/>
              </a:lnSpc>
              <a:buFont typeface="Wingdings" panose="05000000000000000000" pitchFamily="2" charset="2"/>
              <a:buChar char="q"/>
            </a:pPr>
            <a:r>
              <a:rPr lang="en-US" altLang="en-US" smtClean="0"/>
              <a:t>This approach is taken by Linux and Solaris</a:t>
            </a:r>
          </a:p>
          <a:p>
            <a:pPr lvl="1">
              <a:lnSpc>
                <a:spcPct val="90000"/>
              </a:lnSpc>
              <a:buFont typeface="Wingdings" panose="05000000000000000000" pitchFamily="2" charset="2"/>
              <a:buChar char="q"/>
            </a:pPr>
            <a:r>
              <a:rPr lang="en-US" altLang="en-US" smtClean="0"/>
              <a:t>3. Parameters placed, or </a:t>
            </a:r>
            <a:r>
              <a:rPr lang="en-US" altLang="en-US" b="1" smtClean="0">
                <a:solidFill>
                  <a:srgbClr val="FF0000"/>
                </a:solidFill>
              </a:rPr>
              <a:t>pushed</a:t>
            </a:r>
            <a:r>
              <a:rPr lang="en-US" altLang="en-US" i="1" smtClean="0"/>
              <a:t>, </a:t>
            </a:r>
            <a:r>
              <a:rPr lang="en-US" altLang="en-US" smtClean="0"/>
              <a:t>onto the </a:t>
            </a:r>
            <a:r>
              <a:rPr lang="en-US" altLang="en-US" b="1" smtClean="0">
                <a:solidFill>
                  <a:srgbClr val="FF0000"/>
                </a:solidFill>
              </a:rPr>
              <a:t>stack</a:t>
            </a:r>
            <a:r>
              <a:rPr lang="en-US" altLang="en-US" i="1" smtClean="0"/>
              <a:t> </a:t>
            </a:r>
            <a:r>
              <a:rPr lang="en-US" altLang="en-US" smtClean="0"/>
              <a:t>by the program and </a:t>
            </a:r>
            <a:r>
              <a:rPr lang="en-US" altLang="en-US" b="1" smtClean="0">
                <a:solidFill>
                  <a:srgbClr val="FF0000"/>
                </a:solidFill>
              </a:rPr>
              <a:t>popped</a:t>
            </a:r>
            <a:r>
              <a:rPr lang="en-US" altLang="en-US" i="1" smtClean="0">
                <a:solidFill>
                  <a:srgbClr val="FF0000"/>
                </a:solidFill>
              </a:rPr>
              <a:t> </a:t>
            </a:r>
            <a:r>
              <a:rPr lang="en-US" altLang="en-US" smtClean="0"/>
              <a:t>off the stack by the operating system</a:t>
            </a:r>
          </a:p>
          <a:p>
            <a:pPr>
              <a:lnSpc>
                <a:spcPct val="90000"/>
              </a:lnSpc>
              <a:buFont typeface="Wingdings" panose="05000000000000000000" pitchFamily="2" charset="2"/>
              <a:buChar char="q"/>
            </a:pPr>
            <a:r>
              <a:rPr lang="en-US" altLang="en-US" smtClean="0"/>
              <a:t>Block and stack methods do not limit the number or length of parameters being passed</a:t>
            </a:r>
          </a:p>
          <a:p>
            <a:pPr lvl="1">
              <a:lnSpc>
                <a:spcPct val="90000"/>
              </a:lnSpc>
              <a:buFont typeface="Wingdings" panose="05000000000000000000" pitchFamily="2" charset="2"/>
              <a:buChar char="q"/>
            </a:pPr>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Parameter Passing via Table</a:t>
            </a:r>
          </a:p>
        </p:txBody>
      </p:sp>
      <p:pic>
        <p:nvPicPr>
          <p:cNvPr id="2662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Types of System Calls</a:t>
            </a:r>
          </a:p>
        </p:txBody>
      </p:sp>
      <p:sp>
        <p:nvSpPr>
          <p:cNvPr id="27651" name="Rectangle 4"/>
          <p:cNvSpPr>
            <a:spLocks noGrp="1" noChangeArrowheads="1"/>
          </p:cNvSpPr>
          <p:nvPr>
            <p:ph type="body" idx="1"/>
          </p:nvPr>
        </p:nvSpPr>
        <p:spPr/>
        <p:txBody>
          <a:bodyPr/>
          <a:lstStyle/>
          <a:p>
            <a:pPr>
              <a:buFont typeface="Wingdings" panose="05000000000000000000" pitchFamily="2" charset="2"/>
              <a:buChar char="q"/>
            </a:pPr>
            <a:r>
              <a:rPr lang="en-US" altLang="en-US" smtClean="0"/>
              <a:t>Process control</a:t>
            </a:r>
          </a:p>
          <a:p>
            <a:pPr lvl="1">
              <a:buFont typeface="Wingdings" panose="05000000000000000000" pitchFamily="2" charset="2"/>
              <a:buChar char="q"/>
            </a:pPr>
            <a:r>
              <a:rPr lang="en-US" altLang="en-US" smtClean="0"/>
              <a:t>end, abort</a:t>
            </a:r>
          </a:p>
          <a:p>
            <a:pPr lvl="1">
              <a:buFont typeface="Wingdings" panose="05000000000000000000" pitchFamily="2" charset="2"/>
              <a:buChar char="q"/>
            </a:pPr>
            <a:r>
              <a:rPr lang="en-US" altLang="en-US" smtClean="0"/>
              <a:t>load, execute</a:t>
            </a:r>
          </a:p>
          <a:p>
            <a:pPr lvl="1">
              <a:buFont typeface="Wingdings" panose="05000000000000000000" pitchFamily="2" charset="2"/>
              <a:buChar char="q"/>
            </a:pPr>
            <a:r>
              <a:rPr lang="en-US" altLang="en-US" smtClean="0"/>
              <a:t>create process, terminate process</a:t>
            </a:r>
          </a:p>
          <a:p>
            <a:pPr lvl="1">
              <a:buFont typeface="Wingdings" panose="05000000000000000000" pitchFamily="2" charset="2"/>
              <a:buChar char="q"/>
            </a:pPr>
            <a:r>
              <a:rPr lang="en-US" altLang="en-US" smtClean="0"/>
              <a:t>get process attributes, set process attributes</a:t>
            </a:r>
          </a:p>
          <a:p>
            <a:pPr lvl="1">
              <a:buFont typeface="Wingdings" panose="05000000000000000000" pitchFamily="2" charset="2"/>
              <a:buChar char="q"/>
            </a:pPr>
            <a:r>
              <a:rPr lang="en-US" altLang="en-US" smtClean="0"/>
              <a:t>wait for time</a:t>
            </a:r>
          </a:p>
          <a:p>
            <a:pPr lvl="1">
              <a:buFont typeface="Wingdings" panose="05000000000000000000" pitchFamily="2" charset="2"/>
              <a:buChar char="q"/>
            </a:pPr>
            <a:r>
              <a:rPr lang="en-US" altLang="en-US" smtClean="0"/>
              <a:t>wait event, signal event</a:t>
            </a:r>
          </a:p>
          <a:p>
            <a:pPr lvl="1">
              <a:buFont typeface="Wingdings" panose="05000000000000000000" pitchFamily="2" charset="2"/>
              <a:buChar char="q"/>
            </a:pPr>
            <a:r>
              <a:rPr lang="en-US" altLang="en-US" smtClean="0"/>
              <a:t>allocate and free memory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Types of System Calls</a:t>
            </a:r>
          </a:p>
        </p:txBody>
      </p:sp>
      <p:sp>
        <p:nvSpPr>
          <p:cNvPr id="28675" name="Rectangle 4"/>
          <p:cNvSpPr>
            <a:spLocks noGrp="1" noChangeArrowheads="1"/>
          </p:cNvSpPr>
          <p:nvPr>
            <p:ph type="body" idx="1"/>
          </p:nvPr>
        </p:nvSpPr>
        <p:spPr/>
        <p:txBody>
          <a:bodyPr/>
          <a:lstStyle/>
          <a:p>
            <a:pPr>
              <a:buFont typeface="Wingdings" panose="05000000000000000000" pitchFamily="2" charset="2"/>
              <a:buChar char="q"/>
            </a:pPr>
            <a:r>
              <a:rPr lang="en-US" altLang="en-US" smtClean="0"/>
              <a:t>File management</a:t>
            </a:r>
          </a:p>
          <a:p>
            <a:pPr lvl="1">
              <a:buFont typeface="Wingdings" panose="05000000000000000000" pitchFamily="2" charset="2"/>
              <a:buChar char="q"/>
            </a:pPr>
            <a:r>
              <a:rPr lang="en-US" altLang="en-US" smtClean="0"/>
              <a:t>create file, delete file</a:t>
            </a:r>
          </a:p>
          <a:p>
            <a:pPr lvl="1">
              <a:buFont typeface="Wingdings" panose="05000000000000000000" pitchFamily="2" charset="2"/>
              <a:buChar char="q"/>
            </a:pPr>
            <a:r>
              <a:rPr lang="en-US" altLang="en-US" smtClean="0"/>
              <a:t>open, close file</a:t>
            </a:r>
          </a:p>
          <a:p>
            <a:pPr lvl="1">
              <a:buFont typeface="Wingdings" panose="05000000000000000000" pitchFamily="2" charset="2"/>
              <a:buChar char="q"/>
            </a:pPr>
            <a:r>
              <a:rPr lang="en-US" altLang="en-US" smtClean="0"/>
              <a:t>read, write, reposition</a:t>
            </a:r>
          </a:p>
          <a:p>
            <a:pPr lvl="1">
              <a:buFont typeface="Wingdings" panose="05000000000000000000" pitchFamily="2" charset="2"/>
              <a:buChar char="q"/>
            </a:pPr>
            <a:r>
              <a:rPr lang="en-US" altLang="en-US" smtClean="0"/>
              <a:t>get and set file attributes</a:t>
            </a:r>
          </a:p>
          <a:p>
            <a:pPr lvl="1">
              <a:buFont typeface="Wingdings" panose="05000000000000000000" pitchFamily="2" charset="2"/>
              <a:buChar char="q"/>
            </a:pPr>
            <a:endParaRPr lang="en-US" altLang="en-US" smtClean="0"/>
          </a:p>
          <a:p>
            <a:pPr>
              <a:buFont typeface="Wingdings" panose="05000000000000000000" pitchFamily="2" charset="2"/>
              <a:buChar char="q"/>
            </a:pPr>
            <a:r>
              <a:rPr lang="en-US" altLang="en-US" smtClean="0"/>
              <a:t>Device management</a:t>
            </a:r>
          </a:p>
          <a:p>
            <a:pPr lvl="1">
              <a:buFont typeface="Wingdings" panose="05000000000000000000" pitchFamily="2" charset="2"/>
              <a:buChar char="q"/>
            </a:pPr>
            <a:r>
              <a:rPr lang="en-US" altLang="en-US" smtClean="0"/>
              <a:t>request device, release device</a:t>
            </a:r>
          </a:p>
          <a:p>
            <a:pPr lvl="1">
              <a:buFont typeface="Wingdings" panose="05000000000000000000" pitchFamily="2" charset="2"/>
              <a:buChar char="q"/>
            </a:pPr>
            <a:r>
              <a:rPr lang="en-US" altLang="en-US" smtClean="0"/>
              <a:t>read, write, reposition</a:t>
            </a:r>
          </a:p>
          <a:p>
            <a:pPr lvl="1">
              <a:buFont typeface="Wingdings" panose="05000000000000000000" pitchFamily="2" charset="2"/>
              <a:buChar char="q"/>
            </a:pPr>
            <a:r>
              <a:rPr lang="en-US" altLang="en-US" smtClean="0"/>
              <a:t>get device attributes, set device attributes</a:t>
            </a:r>
          </a:p>
          <a:p>
            <a:pPr lvl="1">
              <a:buFont typeface="Wingdings" panose="05000000000000000000" pitchFamily="2" charset="2"/>
              <a:buChar char="q"/>
            </a:pPr>
            <a:r>
              <a:rPr lang="en-US" altLang="en-US" smtClean="0"/>
              <a:t>logically attach or detach devices</a:t>
            </a:r>
          </a:p>
          <a:p>
            <a:pPr lvl="1"/>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42988" y="325438"/>
            <a:ext cx="7648575" cy="576262"/>
          </a:xfrm>
        </p:spPr>
        <p:txBody>
          <a:bodyPr/>
          <a:lstStyle/>
          <a:p>
            <a:pPr eaLnBrk="1" hangingPunct="1"/>
            <a:r>
              <a:rPr lang="en-US" altLang="en-US" sz="2800" smtClean="0"/>
              <a:t>Examples of Windows and </a:t>
            </a:r>
            <a:br>
              <a:rPr lang="en-US" altLang="en-US" sz="2800" smtClean="0"/>
            </a:br>
            <a:r>
              <a:rPr lang="en-US" altLang="en-US" sz="2800" smtClean="0"/>
              <a:t>Unix System Calls</a:t>
            </a:r>
          </a:p>
        </p:txBody>
      </p:sp>
      <p:pic>
        <p:nvPicPr>
          <p:cNvPr id="29699"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203325"/>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Strace and System calls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75" y="958850"/>
            <a:ext cx="6046788" cy="497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Strace and System Calls</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3775"/>
            <a:ext cx="7848600"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6263" y="277813"/>
            <a:ext cx="8553450" cy="576262"/>
          </a:xfrm>
        </p:spPr>
        <p:txBody>
          <a:bodyPr/>
          <a:lstStyle/>
          <a:p>
            <a:pPr eaLnBrk="1" hangingPunct="1"/>
            <a:r>
              <a:rPr lang="en-US" altLang="en-US" sz="3000" smtClean="0"/>
              <a:t>System calls and Programming</a:t>
            </a:r>
          </a:p>
        </p:txBody>
      </p:sp>
      <p:sp>
        <p:nvSpPr>
          <p:cNvPr id="5123" name="Rectangle 3"/>
          <p:cNvSpPr>
            <a:spLocks noGrp="1" noChangeArrowheads="1"/>
          </p:cNvSpPr>
          <p:nvPr>
            <p:ph type="body" idx="1"/>
          </p:nvPr>
        </p:nvSpPr>
        <p:spPr>
          <a:xfrm>
            <a:off x="566738" y="1103313"/>
            <a:ext cx="8229600" cy="4530725"/>
          </a:xfrm>
        </p:spPr>
        <p:txBody>
          <a:bodyPr/>
          <a:lstStyle/>
          <a:p>
            <a:pPr>
              <a:buFont typeface="Wingdings" panose="05000000000000000000" pitchFamily="2" charset="2"/>
              <a:buChar char="q"/>
            </a:pPr>
            <a:r>
              <a:rPr lang="en-US" altLang="en-US" smtClean="0"/>
              <a:t>C-code components</a:t>
            </a:r>
          </a:p>
          <a:p>
            <a:pPr>
              <a:buFont typeface="Wingdings" panose="05000000000000000000" pitchFamily="2" charset="2"/>
              <a:buChar char="q"/>
            </a:pPr>
            <a:r>
              <a:rPr lang="en-US" altLang="en-US" smtClean="0"/>
              <a:t>Compilers and Interpreters</a:t>
            </a:r>
          </a:p>
          <a:p>
            <a:pPr>
              <a:buFont typeface="Wingdings" panose="05000000000000000000" pitchFamily="2" charset="2"/>
              <a:buChar char="q"/>
            </a:pPr>
            <a:r>
              <a:rPr lang="en-US" altLang="en-US" smtClean="0"/>
              <a:t>Pointers</a:t>
            </a:r>
          </a:p>
          <a:p>
            <a:pPr>
              <a:buFont typeface="Wingdings" panose="05000000000000000000" pitchFamily="2" charset="2"/>
              <a:buChar char="q"/>
            </a:pPr>
            <a:r>
              <a:rPr lang="en-US" altLang="en-US" smtClean="0"/>
              <a:t>System Calls</a:t>
            </a:r>
          </a:p>
          <a:p>
            <a:pPr>
              <a:buFont typeface="Wingdings" panose="05000000000000000000" pitchFamily="2" charset="2"/>
              <a:buChar char="q"/>
            </a:pPr>
            <a:r>
              <a:rPr lang="en-US" altLang="en-US" smtClean="0"/>
              <a:t>Types of System Calls</a:t>
            </a:r>
          </a:p>
          <a:p>
            <a:pPr>
              <a:buFont typeface="Wingdings" panose="05000000000000000000" pitchFamily="2" charset="2"/>
              <a:buChar char="q"/>
            </a:pPr>
            <a:r>
              <a:rPr lang="en-US" altLang="en-US" smtClean="0"/>
              <a:t>Operating System Debugging</a:t>
            </a:r>
          </a:p>
          <a:p>
            <a:pPr>
              <a:buFont typeface="Wingdings" panose="05000000000000000000" pitchFamily="2" charset="2"/>
              <a:buChar char="q"/>
            </a:pPr>
            <a:r>
              <a:rPr lang="en-US" altLang="en-US" smtClean="0"/>
              <a:t>How the shell works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How does the Shell work ?</a:t>
            </a:r>
          </a:p>
        </p:txBody>
      </p:sp>
      <p:sp>
        <p:nvSpPr>
          <p:cNvPr id="32771" name="Content Placeholder 2"/>
          <p:cNvSpPr>
            <a:spLocks noGrp="1"/>
          </p:cNvSpPr>
          <p:nvPr>
            <p:ph idx="1"/>
          </p:nvPr>
        </p:nvSpPr>
        <p:spPr>
          <a:xfrm>
            <a:off x="414338" y="962025"/>
            <a:ext cx="8467725" cy="4530725"/>
          </a:xfrm>
        </p:spPr>
        <p:txBody>
          <a:bodyPr/>
          <a:lstStyle/>
          <a:p>
            <a:pPr>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The shell is a program that interprets commands.</a:t>
            </a:r>
          </a:p>
          <a:p>
            <a:pPr>
              <a:buFont typeface="Wingdings" panose="05000000000000000000" pitchFamily="2" charset="2"/>
              <a:buChar char="q"/>
              <a:defRPr/>
            </a:pPr>
            <a:r>
              <a:rPr lang="en-US" altLang="en-US" sz="2000" dirty="0" smtClean="0">
                <a:latin typeface="Times New Roman" panose="02020603050405020304" pitchFamily="18" charset="0"/>
                <a:cs typeface="Times New Roman" panose="02020603050405020304" pitchFamily="18" charset="0"/>
              </a:rPr>
              <a:t>The shell performs the following:</a:t>
            </a:r>
          </a:p>
          <a:p>
            <a:pPr marL="457200" lvl="1" indent="0">
              <a:buFont typeface="Monotype Sorts"/>
              <a:buNone/>
              <a:defRPr/>
            </a:pPr>
            <a:r>
              <a:rPr lang="en-US" altLang="en-US" sz="2000" dirty="0" smtClean="0">
                <a:latin typeface="Times New Roman" panose="02020603050405020304" pitchFamily="18" charset="0"/>
                <a:cs typeface="Times New Roman" panose="02020603050405020304" pitchFamily="18" charset="0"/>
              </a:rPr>
              <a:t>1.  The shell reads input from STDIN</a:t>
            </a:r>
          </a:p>
          <a:p>
            <a:pPr marL="0" indent="0">
              <a:buFont typeface="Monotype Sorts"/>
              <a:buNone/>
              <a:defRPr/>
            </a:pPr>
            <a:r>
              <a:rPr lang="en-US" altLang="en-US" sz="2000" dirty="0" smtClean="0">
                <a:latin typeface="Times New Roman" panose="02020603050405020304" pitchFamily="18" charset="0"/>
                <a:cs typeface="Times New Roman" panose="02020603050405020304" pitchFamily="18" charset="0"/>
              </a:rPr>
              <a:t>       2.  It parses the line(input) into tokens to get the command and arguments</a:t>
            </a:r>
          </a:p>
          <a:p>
            <a:pPr marL="0" indent="0">
              <a:buFont typeface="Monotype Sorts"/>
              <a:buNone/>
              <a:defRP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3.  The shell (</a:t>
            </a:r>
            <a:r>
              <a:rPr lang="en-US" altLang="en-US" sz="2000" b="1" dirty="0" smtClean="0">
                <a:solidFill>
                  <a:srgbClr val="FF0000"/>
                </a:solidFill>
                <a:latin typeface="Times New Roman" panose="02020603050405020304" pitchFamily="18" charset="0"/>
                <a:cs typeface="Times New Roman" panose="02020603050405020304" pitchFamily="18" charset="0"/>
              </a:rPr>
              <a:t>parent process</a:t>
            </a:r>
            <a:r>
              <a:rPr lang="en-US" altLang="en-US" sz="2000" dirty="0" smtClean="0">
                <a:latin typeface="Times New Roman" panose="02020603050405020304" pitchFamily="18" charset="0"/>
                <a:cs typeface="Times New Roman" panose="02020603050405020304" pitchFamily="18" charset="0"/>
              </a:rPr>
              <a:t>) creates (</a:t>
            </a:r>
            <a:r>
              <a:rPr lang="en-US" altLang="en-US" sz="2000" b="1" dirty="0" smtClean="0">
                <a:solidFill>
                  <a:srgbClr val="FF0000"/>
                </a:solidFill>
                <a:latin typeface="Times New Roman" panose="02020603050405020304" pitchFamily="18" charset="0"/>
                <a:cs typeface="Times New Roman" panose="02020603050405020304" pitchFamily="18" charset="0"/>
              </a:rPr>
              <a:t>clones</a:t>
            </a:r>
            <a:r>
              <a:rPr lang="en-US" altLang="en-US" sz="2000" dirty="0" smtClean="0">
                <a:latin typeface="Times New Roman" panose="02020603050405020304" pitchFamily="18" charset="0"/>
                <a:cs typeface="Times New Roman" panose="02020603050405020304" pitchFamily="18" charset="0"/>
              </a:rPr>
              <a:t> ) a new process by calling   </a:t>
            </a:r>
          </a:p>
          <a:p>
            <a:pPr marL="0" indent="0">
              <a:buFont typeface="Monotype Sorts"/>
              <a:buNone/>
              <a:defRPr/>
            </a:pPr>
            <a:r>
              <a:rPr lang="en-US" altLang="en-US" sz="2000" b="1" dirty="0">
                <a:solidFill>
                  <a:srgbClr val="FF0000"/>
                </a:solidFill>
                <a:latin typeface="Times New Roman" panose="02020603050405020304" pitchFamily="18" charset="0"/>
                <a:cs typeface="Times New Roman" panose="02020603050405020304" pitchFamily="18" charset="0"/>
              </a:rPr>
              <a:t> </a:t>
            </a:r>
            <a:r>
              <a:rPr lang="en-US" altLang="en-US" sz="2000" b="1" dirty="0" smtClean="0">
                <a:solidFill>
                  <a:srgbClr val="FF0000"/>
                </a:solidFill>
                <a:latin typeface="Times New Roman" panose="02020603050405020304" pitchFamily="18" charset="0"/>
                <a:cs typeface="Times New Roman" panose="02020603050405020304" pitchFamily="18" charset="0"/>
              </a:rPr>
              <a:t>           fork( )</a:t>
            </a:r>
            <a:r>
              <a:rPr lang="en-US" altLang="en-US" sz="2000" dirty="0" smtClean="0">
                <a:solidFill>
                  <a:srgbClr val="FF0000"/>
                </a:solidFill>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system call to replicate itself (a child process). </a:t>
            </a:r>
          </a:p>
          <a:p>
            <a:pPr marL="0" indent="0">
              <a:buFont typeface="Monotype Sorts"/>
              <a:buNone/>
              <a:defRPr/>
            </a:pPr>
            <a:r>
              <a:rPr lang="en-US" altLang="en-US" sz="2000" dirty="0" smtClean="0">
                <a:latin typeface="Times New Roman" panose="02020603050405020304" pitchFamily="18" charset="0"/>
                <a:cs typeface="Times New Roman" panose="02020603050405020304" pitchFamily="18" charset="0"/>
              </a:rPr>
              <a:t>       4.  The program (command) is loaded into the new process (</a:t>
            </a:r>
            <a:r>
              <a:rPr lang="en-US" altLang="en-US" sz="2000" b="1" dirty="0" smtClean="0">
                <a:solidFill>
                  <a:srgbClr val="FF0000"/>
                </a:solidFill>
                <a:latin typeface="Times New Roman" panose="02020603050405020304" pitchFamily="18" charset="0"/>
                <a:cs typeface="Times New Roman" panose="02020603050405020304" pitchFamily="18" charset="0"/>
              </a:rPr>
              <a:t>child </a:t>
            </a:r>
          </a:p>
          <a:p>
            <a:pPr marL="0" indent="0">
              <a:buFont typeface="Monotype Sorts"/>
              <a:buNone/>
              <a:defRPr/>
            </a:pPr>
            <a:r>
              <a:rPr lang="en-US" altLang="en-US" sz="2000" b="1" dirty="0">
                <a:solidFill>
                  <a:srgbClr val="FF0000"/>
                </a:solidFill>
                <a:latin typeface="Times New Roman" panose="02020603050405020304" pitchFamily="18" charset="0"/>
                <a:cs typeface="Times New Roman" panose="02020603050405020304" pitchFamily="18" charset="0"/>
              </a:rPr>
              <a:t> </a:t>
            </a:r>
            <a:r>
              <a:rPr lang="en-US" altLang="en-US" sz="2000" b="1" dirty="0" smtClean="0">
                <a:solidFill>
                  <a:srgbClr val="FF0000"/>
                </a:solidFill>
                <a:latin typeface="Times New Roman" panose="02020603050405020304" pitchFamily="18" charset="0"/>
                <a:cs typeface="Times New Roman" panose="02020603050405020304" pitchFamily="18" charset="0"/>
              </a:rPr>
              <a:t>            process</a:t>
            </a:r>
            <a:r>
              <a:rPr lang="en-US" altLang="en-US" sz="2000" dirty="0" smtClean="0">
                <a:latin typeface="Times New Roman" panose="02020603050405020304" pitchFamily="18" charset="0"/>
                <a:cs typeface="Times New Roman" panose="02020603050405020304" pitchFamily="18" charset="0"/>
              </a:rPr>
              <a:t>) and  the arguments </a:t>
            </a:r>
            <a:r>
              <a:rPr lang="en-US" altLang="en-US" sz="2000" b="1" dirty="0" err="1" smtClean="0">
                <a:latin typeface="Times New Roman" panose="02020603050405020304" pitchFamily="18" charset="0"/>
                <a:cs typeface="Times New Roman" panose="02020603050405020304" pitchFamily="18" charset="0"/>
              </a:rPr>
              <a:t>argv</a:t>
            </a:r>
            <a:r>
              <a:rPr lang="en-US" altLang="en-US" sz="2000" b="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are passed to the program</a:t>
            </a:r>
          </a:p>
          <a:p>
            <a:pPr marL="0" indent="0">
              <a:buFont typeface="Monotype Sorts"/>
              <a:buNone/>
              <a:defRP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5.  The </a:t>
            </a:r>
            <a:r>
              <a:rPr lang="en-US" altLang="en-US" sz="2000" b="1" dirty="0" smtClean="0">
                <a:solidFill>
                  <a:srgbClr val="FF0000"/>
                </a:solidFill>
                <a:latin typeface="Times New Roman" panose="02020603050405020304" pitchFamily="18" charset="0"/>
                <a:cs typeface="Times New Roman" panose="02020603050405020304" pitchFamily="18" charset="0"/>
              </a:rPr>
              <a:t>child process </a:t>
            </a:r>
            <a:r>
              <a:rPr lang="en-US" altLang="en-US" sz="2000" dirty="0" smtClean="0">
                <a:latin typeface="Times New Roman" panose="02020603050405020304" pitchFamily="18" charset="0"/>
                <a:cs typeface="Times New Roman" panose="02020603050405020304" pitchFamily="18" charset="0"/>
              </a:rPr>
              <a:t>executes the program by invoking </a:t>
            </a:r>
            <a:r>
              <a:rPr lang="en-US" altLang="en-US" sz="2000" b="1" dirty="0" smtClean="0">
                <a:solidFill>
                  <a:srgbClr val="FF0000"/>
                </a:solidFill>
                <a:latin typeface="Times New Roman" panose="02020603050405020304" pitchFamily="18" charset="0"/>
                <a:cs typeface="Times New Roman" panose="02020603050405020304" pitchFamily="18" charset="0"/>
              </a:rPr>
              <a:t>exec(   )</a:t>
            </a:r>
            <a:r>
              <a:rPr lang="en-US" altLang="en-US" sz="2000" b="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system call </a:t>
            </a:r>
          </a:p>
          <a:p>
            <a:pPr marL="0" indent="0">
              <a:buFont typeface="Monotype Sorts"/>
              <a:buNone/>
              <a:defRP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to execute the program (command ) with the respective arguments. </a:t>
            </a:r>
          </a:p>
          <a:p>
            <a:pPr marL="0" indent="0">
              <a:buFont typeface="Monotype Sorts"/>
              <a:buNone/>
              <a:defRP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6.   The parent process waits (</a:t>
            </a:r>
            <a:r>
              <a:rPr lang="en-US" altLang="en-US" sz="2000" b="1" dirty="0" smtClean="0">
                <a:solidFill>
                  <a:srgbClr val="FF0000"/>
                </a:solidFill>
                <a:latin typeface="Times New Roman" panose="02020603050405020304" pitchFamily="18" charset="0"/>
                <a:cs typeface="Times New Roman" panose="02020603050405020304" pitchFamily="18" charset="0"/>
              </a:rPr>
              <a:t>wait() system call</a:t>
            </a:r>
            <a:r>
              <a:rPr lang="en-US" altLang="en-US" sz="2000" dirty="0" smtClean="0">
                <a:latin typeface="Times New Roman" panose="02020603050405020304" pitchFamily="18" charset="0"/>
                <a:cs typeface="Times New Roman" panose="02020603050405020304" pitchFamily="18" charset="0"/>
              </a:rPr>
              <a:t>) for child process status</a:t>
            </a:r>
          </a:p>
          <a:p>
            <a:pPr marL="0" indent="0">
              <a:buFont typeface="Monotype Sorts"/>
              <a:buNone/>
              <a:defRPr/>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p>
          <a:p>
            <a:pPr marL="0" indent="0">
              <a:buFont typeface="Monotype Sorts"/>
              <a:buNone/>
              <a:defRPr/>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p>
          <a:p>
            <a:pPr>
              <a:defRPr/>
            </a:pPr>
            <a:endParaRPr lang="en-US"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Linux man exec( ) System Call</a:t>
            </a:r>
          </a:p>
        </p:txBody>
      </p:sp>
      <p:pic>
        <p:nvPicPr>
          <p:cNvPr id="337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00138"/>
            <a:ext cx="8078788" cy="437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execvp( ) System Call</a:t>
            </a:r>
          </a:p>
        </p:txBody>
      </p:sp>
      <p:sp>
        <p:nvSpPr>
          <p:cNvPr id="3" name="Content Placeholder 2"/>
          <p:cNvSpPr>
            <a:spLocks noGrp="1"/>
          </p:cNvSpPr>
          <p:nvPr>
            <p:ph idx="1"/>
          </p:nvPr>
        </p:nvSpPr>
        <p:spPr>
          <a:xfrm>
            <a:off x="730250" y="1004888"/>
            <a:ext cx="8229600" cy="4530725"/>
          </a:xfrm>
        </p:spPr>
        <p:txBody>
          <a:bodyPr/>
          <a:lstStyle/>
          <a:p>
            <a:pPr marL="341280" indent="-340560">
              <a:buClr>
                <a:srgbClr val="006666"/>
              </a:buClr>
              <a:buSzPct val="70000"/>
              <a:buFont typeface="Wingdings" charset="2"/>
              <a:buChar char=""/>
              <a:defRPr/>
            </a:pPr>
            <a:r>
              <a:rPr lang="en-US" sz="2500" spc="-1" dirty="0" err="1" smtClean="0">
                <a:solidFill>
                  <a:srgbClr val="000000"/>
                </a:solidFill>
                <a:uFill>
                  <a:solidFill>
                    <a:srgbClr val="FFFFFF"/>
                  </a:solidFill>
                </a:uFill>
                <a:latin typeface="Verdana"/>
                <a:ea typeface="DejaVu Sans"/>
              </a:rPr>
              <a:t>Execvp</a:t>
            </a:r>
            <a:r>
              <a:rPr lang="en-US" sz="2500" spc="-1" dirty="0" smtClean="0">
                <a:solidFill>
                  <a:srgbClr val="000000"/>
                </a:solidFill>
                <a:uFill>
                  <a:solidFill>
                    <a:srgbClr val="FFFFFF"/>
                  </a:solidFill>
                </a:uFill>
                <a:latin typeface="Verdana"/>
                <a:ea typeface="DejaVu Sans"/>
              </a:rPr>
              <a:t>() executes </a:t>
            </a:r>
            <a:r>
              <a:rPr lang="en-US" sz="2500" spc="-1" dirty="0">
                <a:solidFill>
                  <a:srgbClr val="000000"/>
                </a:solidFill>
                <a:uFill>
                  <a:solidFill>
                    <a:srgbClr val="FFFFFF"/>
                  </a:solidFill>
                </a:uFill>
                <a:latin typeface="Verdana"/>
                <a:ea typeface="DejaVu Sans"/>
              </a:rPr>
              <a:t>a program with path searching</a:t>
            </a:r>
            <a:endParaRPr lang="en-US" dirty="0" smtClean="0"/>
          </a:p>
          <a:p>
            <a:pPr marL="341280" indent="-340560">
              <a:buClr>
                <a:srgbClr val="006666"/>
              </a:buClr>
              <a:buSzPct val="70000"/>
              <a:buFont typeface="Wingdings" charset="2"/>
              <a:buChar char=""/>
              <a:defRPr/>
            </a:pPr>
            <a:r>
              <a:rPr lang="en-US" sz="2500" spc="-1" dirty="0">
                <a:solidFill>
                  <a:srgbClr val="000000"/>
                </a:solidFill>
                <a:uFill>
                  <a:solidFill>
                    <a:srgbClr val="FFFFFF"/>
                  </a:solidFill>
                </a:uFill>
                <a:latin typeface="Verdana"/>
                <a:ea typeface="DejaVu Sans"/>
              </a:rPr>
              <a:t>#include &lt;</a:t>
            </a:r>
            <a:r>
              <a:rPr lang="en-US" sz="2500" spc="-1" dirty="0" err="1">
                <a:solidFill>
                  <a:srgbClr val="000000"/>
                </a:solidFill>
                <a:uFill>
                  <a:solidFill>
                    <a:srgbClr val="FFFFFF"/>
                  </a:solidFill>
                </a:uFill>
                <a:latin typeface="Verdana"/>
                <a:ea typeface="DejaVu Sans"/>
              </a:rPr>
              <a:t>unistd.h</a:t>
            </a:r>
            <a:r>
              <a:rPr lang="en-US" sz="2500" spc="-1" dirty="0">
                <a:solidFill>
                  <a:srgbClr val="000000"/>
                </a:solidFill>
                <a:uFill>
                  <a:solidFill>
                    <a:srgbClr val="FFFFFF"/>
                  </a:solidFill>
                </a:uFill>
                <a:latin typeface="Verdana"/>
                <a:ea typeface="DejaVu Sans"/>
              </a:rPr>
              <a:t>&gt;</a:t>
            </a:r>
            <a:endParaRPr lang="en-US" dirty="0" smtClean="0"/>
          </a:p>
          <a:p>
            <a:pPr marL="341280" indent="-340560">
              <a:buClr>
                <a:srgbClr val="006666"/>
              </a:buClr>
              <a:buSzPct val="70000"/>
              <a:buFont typeface="Wingdings" charset="2"/>
              <a:buChar char=""/>
              <a:defRPr/>
            </a:pPr>
            <a:r>
              <a:rPr lang="en-US" sz="2500" spc="-1" dirty="0" err="1">
                <a:solidFill>
                  <a:srgbClr val="000000"/>
                </a:solidFill>
                <a:uFill>
                  <a:solidFill>
                    <a:srgbClr val="FFFFFF"/>
                  </a:solidFill>
                </a:uFill>
                <a:latin typeface="Verdana"/>
                <a:ea typeface="DejaVu Sans"/>
              </a:rPr>
              <a:t>execvp</a:t>
            </a:r>
            <a:r>
              <a:rPr lang="en-US" sz="2500" spc="-1" dirty="0">
                <a:solidFill>
                  <a:srgbClr val="000000"/>
                </a:solidFill>
                <a:uFill>
                  <a:solidFill>
                    <a:srgbClr val="FFFFFF"/>
                  </a:solidFill>
                </a:uFill>
                <a:latin typeface="Verdana"/>
                <a:ea typeface="DejaVu Sans"/>
              </a:rPr>
              <a:t>( </a:t>
            </a:r>
            <a:r>
              <a:rPr lang="en-US" sz="2500" spc="-1" dirty="0" err="1">
                <a:solidFill>
                  <a:srgbClr val="000000"/>
                </a:solidFill>
                <a:uFill>
                  <a:solidFill>
                    <a:srgbClr val="FFFFFF"/>
                  </a:solidFill>
                </a:uFill>
                <a:latin typeface="Verdana"/>
                <a:ea typeface="DejaVu Sans"/>
              </a:rPr>
              <a:t>const</a:t>
            </a:r>
            <a:r>
              <a:rPr lang="en-US" sz="2500" spc="-1" dirty="0">
                <a:solidFill>
                  <a:srgbClr val="000000"/>
                </a:solidFill>
                <a:uFill>
                  <a:solidFill>
                    <a:srgbClr val="FFFFFF"/>
                  </a:solidFill>
                </a:uFill>
                <a:latin typeface="Verdana"/>
                <a:ea typeface="DejaVu Sans"/>
              </a:rPr>
              <a:t> char   *file, </a:t>
            </a:r>
            <a:r>
              <a:rPr lang="en-US" sz="2500" spc="-1" dirty="0" err="1">
                <a:solidFill>
                  <a:srgbClr val="000000"/>
                </a:solidFill>
                <a:uFill>
                  <a:solidFill>
                    <a:srgbClr val="FFFFFF"/>
                  </a:solidFill>
                </a:uFill>
                <a:latin typeface="Verdana"/>
                <a:ea typeface="DejaVu Sans"/>
              </a:rPr>
              <a:t>const</a:t>
            </a:r>
            <a:r>
              <a:rPr lang="en-US" sz="2500" spc="-1" dirty="0">
                <a:solidFill>
                  <a:srgbClr val="000000"/>
                </a:solidFill>
                <a:uFill>
                  <a:solidFill>
                    <a:srgbClr val="FFFFFF"/>
                  </a:solidFill>
                </a:uFill>
                <a:latin typeface="Verdana"/>
                <a:ea typeface="DejaVu Sans"/>
              </a:rPr>
              <a:t> char   *</a:t>
            </a:r>
            <a:r>
              <a:rPr lang="en-US" sz="2500" spc="-1" dirty="0" err="1">
                <a:solidFill>
                  <a:srgbClr val="000000"/>
                </a:solidFill>
                <a:uFill>
                  <a:solidFill>
                    <a:srgbClr val="FFFFFF"/>
                  </a:solidFill>
                </a:uFill>
                <a:latin typeface="Verdana"/>
                <a:ea typeface="DejaVu Sans"/>
              </a:rPr>
              <a:t>argv</a:t>
            </a:r>
            <a:r>
              <a:rPr lang="en-US" sz="2500" spc="-1" dirty="0">
                <a:solidFill>
                  <a:srgbClr val="000000"/>
                </a:solidFill>
                <a:uFill>
                  <a:solidFill>
                    <a:srgbClr val="FFFFFF"/>
                  </a:solidFill>
                </a:uFill>
                <a:latin typeface="Verdana"/>
                <a:ea typeface="DejaVu Sans"/>
              </a:rPr>
              <a:t>[])</a:t>
            </a:r>
            <a:endParaRPr lang="en-US" dirty="0" smtClean="0"/>
          </a:p>
          <a:p>
            <a:pPr marL="741240" lvl="1" indent="-283320">
              <a:buClr>
                <a:srgbClr val="99CCCC"/>
              </a:buClr>
              <a:buSzPct val="70000"/>
              <a:buFont typeface="Wingdings" charset="2"/>
              <a:buChar char=""/>
              <a:defRPr/>
            </a:pPr>
            <a:r>
              <a:rPr lang="en-US" sz="2100" spc="-1" dirty="0">
                <a:solidFill>
                  <a:srgbClr val="000000"/>
                </a:solidFill>
                <a:uFill>
                  <a:solidFill>
                    <a:srgbClr val="FFFFFF"/>
                  </a:solidFill>
                </a:uFill>
                <a:latin typeface="Verdana"/>
                <a:ea typeface="Lucida Sans Unicode"/>
              </a:rPr>
              <a:t>*file  pointer to the file(program to execute)</a:t>
            </a:r>
            <a:endParaRPr lang="en-US" dirty="0" smtClean="0"/>
          </a:p>
          <a:p>
            <a:pPr marL="741240" lvl="1" indent="-283320">
              <a:buClr>
                <a:srgbClr val="99CCCC"/>
              </a:buClr>
              <a:buSzPct val="70000"/>
              <a:buFont typeface="Wingdings" charset="2"/>
              <a:buChar char=""/>
              <a:defRPr/>
            </a:pPr>
            <a:r>
              <a:rPr lang="en-US" sz="2100" spc="-1" dirty="0">
                <a:solidFill>
                  <a:srgbClr val="000000"/>
                </a:solidFill>
                <a:uFill>
                  <a:solidFill>
                    <a:srgbClr val="FFFFFF"/>
                  </a:solidFill>
                </a:uFill>
                <a:latin typeface="Verdana"/>
                <a:ea typeface="Lucida Sans Unicode"/>
              </a:rPr>
              <a:t>*</a:t>
            </a:r>
            <a:r>
              <a:rPr lang="en-US" sz="2100" spc="-1" dirty="0" err="1">
                <a:solidFill>
                  <a:srgbClr val="000000"/>
                </a:solidFill>
                <a:uFill>
                  <a:solidFill>
                    <a:srgbClr val="FFFFFF"/>
                  </a:solidFill>
                </a:uFill>
                <a:latin typeface="Verdana"/>
                <a:ea typeface="Lucida Sans Unicode"/>
              </a:rPr>
              <a:t>argv</a:t>
            </a:r>
            <a:r>
              <a:rPr lang="en-US" sz="2100" spc="-1" dirty="0">
                <a:solidFill>
                  <a:srgbClr val="000000"/>
                </a:solidFill>
                <a:uFill>
                  <a:solidFill>
                    <a:srgbClr val="FFFFFF"/>
                  </a:solidFill>
                </a:uFill>
                <a:latin typeface="Verdana"/>
                <a:ea typeface="Lucida Sans Unicode"/>
              </a:rPr>
              <a:t>[]  array of strings</a:t>
            </a:r>
            <a:endParaRPr lang="en-US" dirty="0" smtClean="0"/>
          </a:p>
          <a:p>
            <a:pPr marL="341280" indent="-340560">
              <a:buClr>
                <a:srgbClr val="006666"/>
              </a:buClr>
              <a:buSzPct val="70000"/>
              <a:buFont typeface="Wingdings" charset="2"/>
              <a:buChar char=""/>
              <a:defRPr/>
            </a:pPr>
            <a:r>
              <a:rPr lang="en-US" sz="2500" spc="-1" dirty="0">
                <a:solidFill>
                  <a:srgbClr val="000000"/>
                </a:solidFill>
                <a:uFill>
                  <a:solidFill>
                    <a:srgbClr val="FFFFFF"/>
                  </a:solidFill>
                </a:uFill>
                <a:latin typeface="Verdana"/>
                <a:ea typeface="DejaVu Sans"/>
              </a:rPr>
              <a:t>Example</a:t>
            </a:r>
            <a:endParaRPr lang="en-US" dirty="0" smtClean="0"/>
          </a:p>
          <a:p>
            <a:pPr marL="741240" lvl="1" indent="-283320">
              <a:buClr>
                <a:srgbClr val="99CCCC"/>
              </a:buClr>
              <a:buSzPct val="70000"/>
              <a:buFont typeface="Wingdings" charset="2"/>
              <a:buChar char=""/>
              <a:defRPr/>
            </a:pPr>
            <a:r>
              <a:rPr lang="en-US" sz="2100" spc="-1" dirty="0" err="1">
                <a:solidFill>
                  <a:srgbClr val="000000"/>
                </a:solidFill>
                <a:uFill>
                  <a:solidFill>
                    <a:srgbClr val="FFFFFF"/>
                  </a:solidFill>
                </a:uFill>
                <a:latin typeface="Verdana"/>
                <a:ea typeface="Lucida Sans Unicode"/>
              </a:rPr>
              <a:t>execvp</a:t>
            </a:r>
            <a:r>
              <a:rPr lang="en-US" sz="2100" spc="-1" dirty="0">
                <a:solidFill>
                  <a:srgbClr val="000000"/>
                </a:solidFill>
                <a:uFill>
                  <a:solidFill>
                    <a:srgbClr val="FFFFFF"/>
                  </a:solidFill>
                </a:uFill>
                <a:latin typeface="Verdana"/>
                <a:ea typeface="Lucida Sans Unicode"/>
              </a:rPr>
              <a:t>( </a:t>
            </a:r>
            <a:r>
              <a:rPr lang="en-US" sz="2100" spc="-1" dirty="0" err="1">
                <a:solidFill>
                  <a:srgbClr val="000000"/>
                </a:solidFill>
                <a:uFill>
                  <a:solidFill>
                    <a:srgbClr val="FFFFFF"/>
                  </a:solidFill>
                </a:uFill>
                <a:latin typeface="Verdana"/>
                <a:ea typeface="Lucida Sans Unicode"/>
              </a:rPr>
              <a:t>arglist</a:t>
            </a:r>
            <a:r>
              <a:rPr lang="en-US" sz="2100" spc="-1" dirty="0">
                <a:solidFill>
                  <a:srgbClr val="000000"/>
                </a:solidFill>
                <a:uFill>
                  <a:solidFill>
                    <a:srgbClr val="FFFFFF"/>
                  </a:solidFill>
                </a:uFill>
                <a:latin typeface="Verdana"/>
                <a:ea typeface="Lucida Sans Unicode"/>
              </a:rPr>
              <a:t>[0], </a:t>
            </a:r>
            <a:r>
              <a:rPr lang="en-US" sz="2100" spc="-1" dirty="0" err="1">
                <a:solidFill>
                  <a:srgbClr val="000000"/>
                </a:solidFill>
                <a:uFill>
                  <a:solidFill>
                    <a:srgbClr val="FFFFFF"/>
                  </a:solidFill>
                </a:uFill>
                <a:latin typeface="Verdana"/>
                <a:ea typeface="Lucida Sans Unicode"/>
              </a:rPr>
              <a:t>arglist</a:t>
            </a:r>
            <a:r>
              <a:rPr lang="en-US" sz="2100" spc="-1" dirty="0">
                <a:solidFill>
                  <a:srgbClr val="000000"/>
                </a:solidFill>
                <a:uFill>
                  <a:solidFill>
                    <a:srgbClr val="FFFFFF"/>
                  </a:solidFill>
                </a:uFill>
                <a:latin typeface="Verdana"/>
                <a:ea typeface="Lucida Sans Unicode"/>
              </a:rPr>
              <a:t> )</a:t>
            </a:r>
            <a:endParaRPr lang="en-US" dirty="0" smtClean="0"/>
          </a:p>
          <a:p>
            <a:pPr marL="741240" lvl="1" indent="-283320">
              <a:buClr>
                <a:srgbClr val="99CCCC"/>
              </a:buClr>
              <a:buSzPct val="70000"/>
              <a:buFont typeface="Wingdings" charset="2"/>
              <a:buChar char=""/>
              <a:defRPr/>
            </a:pPr>
            <a:r>
              <a:rPr lang="en-US" sz="2100" spc="-1" dirty="0" err="1">
                <a:solidFill>
                  <a:srgbClr val="000000"/>
                </a:solidFill>
                <a:uFill>
                  <a:solidFill>
                    <a:srgbClr val="FFFFFF"/>
                  </a:solidFill>
                </a:uFill>
                <a:latin typeface="Verdana"/>
                <a:ea typeface="Lucida Sans Unicode"/>
              </a:rPr>
              <a:t>execvp</a:t>
            </a:r>
            <a:r>
              <a:rPr lang="en-US" sz="2100" spc="-1" dirty="0">
                <a:solidFill>
                  <a:srgbClr val="000000"/>
                </a:solidFill>
                <a:uFill>
                  <a:solidFill>
                    <a:srgbClr val="FFFFFF"/>
                  </a:solidFill>
                </a:uFill>
                <a:latin typeface="Verdana"/>
                <a:ea typeface="Lucida Sans Unicode"/>
              </a:rPr>
              <a:t>( “ls” ,  </a:t>
            </a:r>
            <a:r>
              <a:rPr lang="en-US" sz="2100" spc="-1" dirty="0" err="1">
                <a:solidFill>
                  <a:srgbClr val="000000"/>
                </a:solidFill>
                <a:uFill>
                  <a:solidFill>
                    <a:srgbClr val="FFFFFF"/>
                  </a:solidFill>
                </a:uFill>
                <a:latin typeface="Verdana"/>
                <a:ea typeface="Lucida Sans Unicode"/>
              </a:rPr>
              <a:t>arglist</a:t>
            </a:r>
            <a:r>
              <a:rPr lang="en-US" sz="2100" spc="-1" dirty="0">
                <a:solidFill>
                  <a:srgbClr val="000000"/>
                </a:solidFill>
                <a:uFill>
                  <a:solidFill>
                    <a:srgbClr val="FFFFFF"/>
                  </a:solidFill>
                </a:uFill>
                <a:latin typeface="Verdana"/>
                <a:ea typeface="Lucida Sans Unicode"/>
              </a:rPr>
              <a:t> )</a:t>
            </a: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execvp( ) System Call </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236663"/>
            <a:ext cx="7791450" cy="137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613025"/>
            <a:ext cx="7791450" cy="173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954088"/>
            <a:ext cx="21907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Shell Programming</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966788"/>
            <a:ext cx="7843837"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Shell Programming</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2825"/>
            <a:ext cx="7797800" cy="450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1038" y="3127375"/>
            <a:ext cx="7772400" cy="1362075"/>
          </a:xfrm>
        </p:spPr>
        <p:txBody>
          <a:bodyPr/>
          <a:lstStyle/>
          <a:p>
            <a:pPr algn="ctr">
              <a:defRPr/>
            </a:pPr>
            <a:r>
              <a:rPr lang="fr-CA" dirty="0" smtClean="0"/>
              <a:t>System programs</a:t>
            </a:r>
            <a:endParaRPr lang="fr-CA"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System Programs</a:t>
            </a:r>
          </a:p>
        </p:txBody>
      </p:sp>
      <p:sp>
        <p:nvSpPr>
          <p:cNvPr id="38915" name="Rectangle 3"/>
          <p:cNvSpPr>
            <a:spLocks noGrp="1" noChangeArrowheads="1"/>
          </p:cNvSpPr>
          <p:nvPr>
            <p:ph type="body" idx="1"/>
          </p:nvPr>
        </p:nvSpPr>
        <p:spPr>
          <a:xfrm>
            <a:off x="698500" y="1033463"/>
            <a:ext cx="7326313" cy="4683125"/>
          </a:xfrm>
        </p:spPr>
        <p:txBody>
          <a:bodyPr/>
          <a:lstStyle/>
          <a:p>
            <a:pPr marL="342900" lvl="1" indent="-342900">
              <a:buClr>
                <a:srgbClr val="993300"/>
              </a:buClr>
              <a:buSzPct val="90000"/>
              <a:buFont typeface="Wingdings" pitchFamily="2" charset="2"/>
              <a:buChar char="q"/>
              <a:defRPr/>
            </a:pPr>
            <a:r>
              <a:rPr lang="en-US" altLang="en-US" dirty="0" smtClean="0"/>
              <a:t>System programs provide a convenient environment for program development and execution. Some of them are simply user interfaces to system calls; others are considerably more complex. They can be divided into:</a:t>
            </a:r>
          </a:p>
          <a:p>
            <a:pPr lvl="1">
              <a:buFont typeface="Wingdings" pitchFamily="2" charset="2"/>
              <a:buChar char="q"/>
              <a:defRPr/>
            </a:pPr>
            <a:r>
              <a:rPr lang="en-US" altLang="en-US" dirty="0" smtClean="0"/>
              <a:t>File manipulation </a:t>
            </a:r>
          </a:p>
          <a:p>
            <a:pPr lvl="1">
              <a:buFont typeface="Wingdings" pitchFamily="2" charset="2"/>
              <a:buChar char="q"/>
              <a:defRPr/>
            </a:pPr>
            <a:r>
              <a:rPr lang="en-US" altLang="en-US" dirty="0" smtClean="0"/>
              <a:t>Status information sometimes stored in a File modification</a:t>
            </a:r>
          </a:p>
          <a:p>
            <a:pPr lvl="1">
              <a:buFont typeface="Wingdings" pitchFamily="2" charset="2"/>
              <a:buChar char="q"/>
              <a:defRPr/>
            </a:pPr>
            <a:r>
              <a:rPr lang="en-US" altLang="en-US" dirty="0" smtClean="0"/>
              <a:t>Programming language support</a:t>
            </a:r>
          </a:p>
          <a:p>
            <a:pPr lvl="1">
              <a:buFont typeface="Wingdings" pitchFamily="2" charset="2"/>
              <a:buChar char="q"/>
              <a:defRPr/>
            </a:pPr>
            <a:r>
              <a:rPr lang="en-US" altLang="en-US" dirty="0" smtClean="0"/>
              <a:t>Program loading and execution</a:t>
            </a:r>
          </a:p>
          <a:p>
            <a:pPr lvl="1">
              <a:buFont typeface="Wingdings" pitchFamily="2" charset="2"/>
              <a:buChar char="q"/>
              <a:defRPr/>
            </a:pPr>
            <a:r>
              <a:rPr lang="en-US" altLang="en-US" dirty="0" smtClean="0"/>
              <a:t>Communications</a:t>
            </a:r>
          </a:p>
          <a:p>
            <a:pPr lvl="1">
              <a:buFont typeface="Wingdings" pitchFamily="2" charset="2"/>
              <a:buChar char="q"/>
              <a:defRPr/>
            </a:pPr>
            <a:r>
              <a:rPr lang="en-US" altLang="en-US" dirty="0" smtClean="0"/>
              <a:t>Background services</a:t>
            </a:r>
          </a:p>
          <a:p>
            <a:pPr lvl="1">
              <a:buFont typeface="Wingdings" pitchFamily="2" charset="2"/>
              <a:buChar char="q"/>
              <a:defRPr/>
            </a:pPr>
            <a:r>
              <a:rPr lang="en-US" altLang="en-US" dirty="0" smtClean="0"/>
              <a:t>Application programs</a:t>
            </a:r>
          </a:p>
          <a:p>
            <a:pPr lvl="1">
              <a:buFont typeface="Wingdings" pitchFamily="2" charset="2"/>
              <a:buChar char="q"/>
              <a:defRPr/>
            </a:pPr>
            <a:endParaRPr lang="en-US" altLang="en-US" dirty="0" smtClean="0"/>
          </a:p>
          <a:p>
            <a:pPr>
              <a:buFont typeface="Wingdings" pitchFamily="2" charset="2"/>
              <a:buChar char="q"/>
              <a:defRPr/>
            </a:pPr>
            <a:r>
              <a:rPr lang="en-US" altLang="en-US" dirty="0" smtClean="0"/>
              <a:t>Most users</a:t>
            </a:r>
            <a:r>
              <a:rPr lang="ja-JP" altLang="en-US" dirty="0" smtClean="0"/>
              <a:t>’</a:t>
            </a:r>
            <a:r>
              <a:rPr lang="en-US" altLang="ja-JP" dirty="0" smtClean="0"/>
              <a:t> view of the operation system is defined by system programs, not the actual system calls</a:t>
            </a:r>
            <a:endParaRPr lang="en-US"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System Programs</a:t>
            </a:r>
          </a:p>
        </p:txBody>
      </p:sp>
      <p:sp>
        <p:nvSpPr>
          <p:cNvPr id="40963" name="Rectangle 3"/>
          <p:cNvSpPr>
            <a:spLocks noGrp="1" noChangeArrowheads="1"/>
          </p:cNvSpPr>
          <p:nvPr>
            <p:ph type="body" idx="1"/>
          </p:nvPr>
        </p:nvSpPr>
        <p:spPr>
          <a:xfrm>
            <a:off x="752475" y="1058863"/>
            <a:ext cx="7685088" cy="5027612"/>
          </a:xfrm>
        </p:spPr>
        <p:txBody>
          <a:bodyPr/>
          <a:lstStyle/>
          <a:p>
            <a:pPr>
              <a:lnSpc>
                <a:spcPct val="90000"/>
              </a:lnSpc>
              <a:buFont typeface="Wingdings" panose="05000000000000000000" pitchFamily="2" charset="2"/>
              <a:buChar char="q"/>
            </a:pPr>
            <a:r>
              <a:rPr lang="en-US" altLang="en-US" b="1" smtClean="0"/>
              <a:t>File management </a:t>
            </a:r>
            <a:r>
              <a:rPr lang="en-US" altLang="en-US" smtClean="0"/>
              <a:t>- Create, delete, copy, rename, print, dump, list, and generally manipulate files and directories</a:t>
            </a:r>
          </a:p>
          <a:p>
            <a:pPr>
              <a:lnSpc>
                <a:spcPct val="90000"/>
              </a:lnSpc>
              <a:buFont typeface="Wingdings" panose="05000000000000000000" pitchFamily="2" charset="2"/>
              <a:buChar char="q"/>
            </a:pPr>
            <a:endParaRPr lang="en-US" altLang="en-US" sz="800" smtClean="0"/>
          </a:p>
          <a:p>
            <a:pPr>
              <a:lnSpc>
                <a:spcPct val="90000"/>
              </a:lnSpc>
              <a:buFont typeface="Wingdings" panose="05000000000000000000" pitchFamily="2" charset="2"/>
              <a:buChar char="q"/>
            </a:pPr>
            <a:r>
              <a:rPr lang="en-US" altLang="en-US" b="1" smtClean="0"/>
              <a:t>Status information</a:t>
            </a:r>
          </a:p>
          <a:p>
            <a:pPr lvl="1">
              <a:lnSpc>
                <a:spcPct val="90000"/>
              </a:lnSpc>
              <a:buFont typeface="Wingdings" panose="05000000000000000000" pitchFamily="2" charset="2"/>
              <a:buChar char="q"/>
            </a:pPr>
            <a:r>
              <a:rPr lang="en-US" altLang="en-US" smtClean="0"/>
              <a:t>Some ask the system for info - date, time, amount of available memory, disk space, number of users</a:t>
            </a:r>
          </a:p>
          <a:p>
            <a:pPr lvl="1">
              <a:lnSpc>
                <a:spcPct val="90000"/>
              </a:lnSpc>
              <a:buFont typeface="Wingdings" panose="05000000000000000000" pitchFamily="2" charset="2"/>
              <a:buChar char="q"/>
            </a:pPr>
            <a:r>
              <a:rPr lang="en-US" altLang="en-US" smtClean="0"/>
              <a:t>Others provide detailed performance, logging, and debugging information</a:t>
            </a:r>
          </a:p>
          <a:p>
            <a:pPr lvl="1">
              <a:lnSpc>
                <a:spcPct val="90000"/>
              </a:lnSpc>
              <a:buFont typeface="Wingdings" panose="05000000000000000000" pitchFamily="2" charset="2"/>
              <a:buChar char="q"/>
            </a:pPr>
            <a:r>
              <a:rPr lang="en-US" altLang="en-US" smtClean="0"/>
              <a:t>Typically, these programs format and print the output to the terminal or other output devices</a:t>
            </a:r>
          </a:p>
          <a:p>
            <a:pPr lvl="1">
              <a:lnSpc>
                <a:spcPct val="90000"/>
              </a:lnSpc>
              <a:buFont typeface="Wingdings" panose="05000000000000000000" pitchFamily="2" charset="2"/>
              <a:buChar char="q"/>
            </a:pPr>
            <a:r>
              <a:rPr lang="en-US" altLang="en-US" smtClean="0"/>
              <a:t>Some systems implement  a </a:t>
            </a:r>
            <a:r>
              <a:rPr lang="en-US" altLang="en-US" b="1" smtClean="0">
                <a:solidFill>
                  <a:srgbClr val="3366FF"/>
                </a:solidFill>
              </a:rPr>
              <a:t>registry</a:t>
            </a:r>
            <a:r>
              <a:rPr lang="en-US" altLang="en-US" smtClean="0"/>
              <a:t> - used to store and retrieve configuration information</a:t>
            </a:r>
          </a:p>
          <a:p>
            <a:pPr>
              <a:lnSpc>
                <a:spcPct val="90000"/>
              </a:lnSpc>
              <a:buFont typeface="Monotype Sorts"/>
              <a:buNone/>
            </a:pP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19175" y="277813"/>
            <a:ext cx="7667625" cy="576262"/>
          </a:xfrm>
        </p:spPr>
        <p:txBody>
          <a:bodyPr/>
          <a:lstStyle/>
          <a:p>
            <a:pPr eaLnBrk="1" hangingPunct="1"/>
            <a:r>
              <a:rPr lang="en-US" altLang="en-US" smtClean="0"/>
              <a:t>System Programs (Cont.)</a:t>
            </a:r>
          </a:p>
        </p:txBody>
      </p:sp>
      <p:sp>
        <p:nvSpPr>
          <p:cNvPr id="41987" name="Rectangle 3"/>
          <p:cNvSpPr>
            <a:spLocks noGrp="1" noChangeArrowheads="1"/>
          </p:cNvSpPr>
          <p:nvPr>
            <p:ph type="body" idx="1"/>
          </p:nvPr>
        </p:nvSpPr>
        <p:spPr>
          <a:xfrm>
            <a:off x="763588" y="895350"/>
            <a:ext cx="7675562" cy="5187950"/>
          </a:xfrm>
        </p:spPr>
        <p:txBody>
          <a:bodyPr/>
          <a:lstStyle/>
          <a:p>
            <a:pPr>
              <a:lnSpc>
                <a:spcPct val="90000"/>
              </a:lnSpc>
              <a:buFont typeface="Wingdings" panose="05000000000000000000" pitchFamily="2" charset="2"/>
              <a:buChar char="q"/>
            </a:pPr>
            <a:r>
              <a:rPr lang="en-US" altLang="en-US" b="1" smtClean="0"/>
              <a:t>Programming-language support </a:t>
            </a:r>
            <a:r>
              <a:rPr lang="en-US" altLang="en-US" smtClean="0"/>
              <a:t>- Compilers, assemblers, debuggers and interpreters sometimes provided</a:t>
            </a:r>
          </a:p>
          <a:p>
            <a:pPr>
              <a:lnSpc>
                <a:spcPct val="90000"/>
              </a:lnSpc>
              <a:buFont typeface="Wingdings" panose="05000000000000000000" pitchFamily="2" charset="2"/>
              <a:buChar char="q"/>
            </a:pPr>
            <a:endParaRPr lang="en-US" altLang="en-US" sz="800" smtClean="0"/>
          </a:p>
          <a:p>
            <a:pPr>
              <a:lnSpc>
                <a:spcPct val="90000"/>
              </a:lnSpc>
              <a:buFont typeface="Wingdings" panose="05000000000000000000" pitchFamily="2" charset="2"/>
              <a:buChar char="q"/>
            </a:pPr>
            <a:r>
              <a:rPr lang="en-US" altLang="en-US" b="1" smtClean="0"/>
              <a:t>Program loading and execution</a:t>
            </a:r>
            <a:r>
              <a:rPr lang="en-US" altLang="en-US" smtClean="0"/>
              <a:t>- Absolute loaders, relocatable loaders, linkage editors, and overlay-loaders, debugging systems for higher-level and machine language</a:t>
            </a:r>
          </a:p>
          <a:p>
            <a:pPr>
              <a:lnSpc>
                <a:spcPct val="90000"/>
              </a:lnSpc>
              <a:buFont typeface="Wingdings" panose="05000000000000000000" pitchFamily="2" charset="2"/>
              <a:buChar char="q"/>
            </a:pPr>
            <a:endParaRPr lang="en-US" altLang="en-US" sz="800" smtClean="0"/>
          </a:p>
          <a:p>
            <a:pPr>
              <a:lnSpc>
                <a:spcPct val="90000"/>
              </a:lnSpc>
              <a:buFont typeface="Wingdings" panose="05000000000000000000" pitchFamily="2" charset="2"/>
              <a:buChar char="q"/>
            </a:pPr>
            <a:r>
              <a:rPr lang="en-US" altLang="en-US" b="1" smtClean="0"/>
              <a:t>Communications</a:t>
            </a:r>
            <a:r>
              <a:rPr lang="en-US" altLang="en-US" smtClean="0"/>
              <a:t> - Provide the mechanism for creating virtual connections among processes, users, and computer systems</a:t>
            </a:r>
          </a:p>
          <a:p>
            <a:pPr lvl="1">
              <a:lnSpc>
                <a:spcPct val="90000"/>
              </a:lnSpc>
              <a:buFont typeface="Wingdings" panose="05000000000000000000" pitchFamily="2" charset="2"/>
              <a:buChar char="q"/>
            </a:pPr>
            <a:r>
              <a:rPr lang="en-US" altLang="en-US" smtClean="0"/>
              <a:t>Allow users to send messages to one another</a:t>
            </a:r>
            <a:r>
              <a:rPr lang="ja-JP" altLang="en-US" smtClean="0"/>
              <a:t>’</a:t>
            </a:r>
            <a:r>
              <a:rPr lang="en-US" altLang="ja-JP" smtClean="0"/>
              <a:t>s screens, browse web pages, send electronic-mail messages, log in remotely, transfer files from one machine to another</a:t>
            </a:r>
          </a:p>
          <a:p>
            <a:pPr>
              <a:lnSpc>
                <a:spcPct val="90000"/>
              </a:lnSpc>
              <a:buFont typeface="Wingdings" panose="05000000000000000000" pitchFamily="2" charset="2"/>
              <a:buChar char="q"/>
            </a:pPr>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250" y="2554288"/>
            <a:ext cx="7772400" cy="1362075"/>
          </a:xfrm>
        </p:spPr>
        <p:txBody>
          <a:bodyPr/>
          <a:lstStyle/>
          <a:p>
            <a:pPr algn="ctr">
              <a:defRPr/>
            </a:pPr>
            <a:r>
              <a:rPr lang="fr-CA" dirty="0" smtClean="0"/>
              <a:t>System calls and </a:t>
            </a:r>
            <a:r>
              <a:rPr lang="fr-CA" dirty="0" err="1" smtClean="0"/>
              <a:t>Programming</a:t>
            </a:r>
            <a:endParaRPr lang="fr-CA"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90613" y="277813"/>
            <a:ext cx="7596187" cy="576262"/>
          </a:xfrm>
        </p:spPr>
        <p:txBody>
          <a:bodyPr/>
          <a:lstStyle/>
          <a:p>
            <a:pPr eaLnBrk="1" hangingPunct="1"/>
            <a:r>
              <a:rPr lang="en-US" altLang="en-US" smtClean="0"/>
              <a:t>Operating-System Debugging</a:t>
            </a:r>
          </a:p>
        </p:txBody>
      </p:sp>
      <p:sp>
        <p:nvSpPr>
          <p:cNvPr id="43011" name="Content Placeholder 2"/>
          <p:cNvSpPr>
            <a:spLocks noGrp="1"/>
          </p:cNvSpPr>
          <p:nvPr>
            <p:ph idx="1"/>
          </p:nvPr>
        </p:nvSpPr>
        <p:spPr>
          <a:xfrm>
            <a:off x="642938" y="1004888"/>
            <a:ext cx="7753350" cy="4910137"/>
          </a:xfrm>
        </p:spPr>
        <p:txBody>
          <a:bodyPr/>
          <a:lstStyle/>
          <a:p>
            <a:pPr>
              <a:buFont typeface="Wingdings" panose="05000000000000000000" pitchFamily="2" charset="2"/>
              <a:buChar char="q"/>
            </a:pPr>
            <a:r>
              <a:rPr lang="en-US" altLang="en-US" b="1" smtClean="0">
                <a:solidFill>
                  <a:srgbClr val="3366FF"/>
                </a:solidFill>
              </a:rPr>
              <a:t>Debugging</a:t>
            </a:r>
            <a:r>
              <a:rPr lang="en-US" altLang="en-US" smtClean="0">
                <a:solidFill>
                  <a:srgbClr val="3366FF"/>
                </a:solidFill>
              </a:rPr>
              <a:t> </a:t>
            </a:r>
            <a:r>
              <a:rPr lang="en-US" altLang="en-US" smtClean="0"/>
              <a:t>is finding and fixing errors, or </a:t>
            </a:r>
            <a:r>
              <a:rPr lang="en-US" altLang="en-US" b="1" smtClean="0">
                <a:solidFill>
                  <a:srgbClr val="3366FF"/>
                </a:solidFill>
              </a:rPr>
              <a:t>bugs</a:t>
            </a:r>
          </a:p>
          <a:p>
            <a:pPr>
              <a:buFont typeface="Wingdings" panose="05000000000000000000" pitchFamily="2" charset="2"/>
              <a:buChar char="q"/>
            </a:pPr>
            <a:r>
              <a:rPr lang="en-US" altLang="en-US" smtClean="0"/>
              <a:t>OSes generate </a:t>
            </a:r>
            <a:r>
              <a:rPr lang="en-US" altLang="en-US" b="1" smtClean="0">
                <a:solidFill>
                  <a:srgbClr val="3366FF"/>
                </a:solidFill>
              </a:rPr>
              <a:t>log files</a:t>
            </a:r>
            <a:r>
              <a:rPr lang="en-US" altLang="en-US" smtClean="0">
                <a:solidFill>
                  <a:srgbClr val="3366FF"/>
                </a:solidFill>
              </a:rPr>
              <a:t> </a:t>
            </a:r>
            <a:r>
              <a:rPr lang="en-US" altLang="en-US" smtClean="0">
                <a:solidFill>
                  <a:srgbClr val="000000"/>
                </a:solidFill>
              </a:rPr>
              <a:t>containing error information</a:t>
            </a:r>
          </a:p>
          <a:p>
            <a:pPr>
              <a:buFont typeface="Wingdings" panose="05000000000000000000" pitchFamily="2" charset="2"/>
              <a:buChar char="q"/>
            </a:pPr>
            <a:r>
              <a:rPr lang="en-US" altLang="en-US" smtClean="0">
                <a:solidFill>
                  <a:srgbClr val="000000"/>
                </a:solidFill>
              </a:rPr>
              <a:t>Failure of an application can generate </a:t>
            </a:r>
            <a:r>
              <a:rPr lang="en-US" altLang="en-US" b="1" smtClean="0">
                <a:solidFill>
                  <a:srgbClr val="3366FF"/>
                </a:solidFill>
              </a:rPr>
              <a:t>core dump</a:t>
            </a:r>
            <a:r>
              <a:rPr lang="en-US" altLang="en-US" smtClean="0">
                <a:solidFill>
                  <a:srgbClr val="3366FF"/>
                </a:solidFill>
              </a:rPr>
              <a:t> </a:t>
            </a:r>
            <a:r>
              <a:rPr lang="en-US" altLang="en-US" smtClean="0">
                <a:solidFill>
                  <a:srgbClr val="000000"/>
                </a:solidFill>
              </a:rPr>
              <a:t>file capturing memory of the process</a:t>
            </a:r>
          </a:p>
          <a:p>
            <a:pPr>
              <a:buFont typeface="Wingdings" panose="05000000000000000000" pitchFamily="2" charset="2"/>
              <a:buChar char="q"/>
            </a:pPr>
            <a:r>
              <a:rPr lang="en-US" altLang="en-US" smtClean="0">
                <a:solidFill>
                  <a:srgbClr val="000000"/>
                </a:solidFill>
              </a:rPr>
              <a:t>Operating system failure can generate </a:t>
            </a:r>
            <a:r>
              <a:rPr lang="en-US" altLang="en-US" b="1" smtClean="0">
                <a:solidFill>
                  <a:srgbClr val="3366FF"/>
                </a:solidFill>
              </a:rPr>
              <a:t>crash dump</a:t>
            </a:r>
            <a:r>
              <a:rPr lang="en-US" altLang="en-US" smtClean="0">
                <a:solidFill>
                  <a:srgbClr val="3366FF"/>
                </a:solidFill>
              </a:rPr>
              <a:t> </a:t>
            </a:r>
            <a:r>
              <a:rPr lang="en-US" altLang="en-US" smtClean="0">
                <a:solidFill>
                  <a:srgbClr val="000000"/>
                </a:solidFill>
              </a:rPr>
              <a:t>file containing kernel memory</a:t>
            </a:r>
          </a:p>
          <a:p>
            <a:pPr>
              <a:buFont typeface="Wingdings" panose="05000000000000000000" pitchFamily="2" charset="2"/>
              <a:buChar char="q"/>
            </a:pPr>
            <a:r>
              <a:rPr lang="en-US" altLang="en-US" b="1" smtClean="0">
                <a:solidFill>
                  <a:srgbClr val="FF0000"/>
                </a:solidFill>
              </a:rPr>
              <a:t>gdb</a:t>
            </a:r>
            <a:r>
              <a:rPr lang="en-US" altLang="en-US" smtClean="0">
                <a:solidFill>
                  <a:srgbClr val="000000"/>
                </a:solidFill>
              </a:rPr>
              <a:t> debugger </a:t>
            </a:r>
            <a:r>
              <a:rPr lang="en-US" altLang="en-US" smtClean="0">
                <a:solidFill>
                  <a:srgbClr val="000000"/>
                </a:solidFill>
                <a:hlinkClick r:id="rId3"/>
              </a:rPr>
              <a:t>http://man7.org/linux/man-pages/man1/gdb.1.html</a:t>
            </a:r>
            <a:endParaRPr lang="en-US" altLang="en-US" smtClean="0">
              <a:solidFill>
                <a:srgbClr val="000000"/>
              </a:solidFill>
            </a:endParaRPr>
          </a:p>
          <a:p>
            <a:pPr>
              <a:buFont typeface="Wingdings" panose="05000000000000000000" pitchFamily="2" charset="2"/>
              <a:buChar char="q"/>
            </a:pPr>
            <a:r>
              <a:rPr lang="en-US" altLang="en-US" smtClean="0">
                <a:solidFill>
                  <a:srgbClr val="000000"/>
                </a:solidFill>
              </a:rPr>
              <a:t>Kernighan</a:t>
            </a:r>
            <a:r>
              <a:rPr lang="ja-JP" altLang="en-US" smtClean="0">
                <a:solidFill>
                  <a:srgbClr val="000000"/>
                </a:solidFill>
              </a:rPr>
              <a:t>’</a:t>
            </a:r>
            <a:r>
              <a:rPr lang="en-US" altLang="ja-JP" smtClean="0">
                <a:solidFill>
                  <a:srgbClr val="000000"/>
                </a:solidFill>
              </a:rPr>
              <a:t>s Law: </a:t>
            </a:r>
            <a:r>
              <a:rPr lang="ja-JP" altLang="en-US" smtClean="0"/>
              <a:t>“</a:t>
            </a:r>
            <a:r>
              <a:rPr lang="en-US" altLang="ja-JP" smtClean="0"/>
              <a:t>Debugging is twice as hard as writing the code in the first place. Therefore, if you write the code as cleverly as possible, you are, by definition, not smart enough to debug it.</a:t>
            </a:r>
            <a:r>
              <a:rPr lang="ja-JP" altLang="en-US" smtClean="0"/>
              <a:t>”</a:t>
            </a:r>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Text Book Slides – Copy Right</a:t>
            </a:r>
            <a:endParaRPr lang="en-CA" altLang="en-US" smtClean="0"/>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8" y="1546225"/>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pPr eaLnBrk="1" hangingPunct="1"/>
            <a:r>
              <a:rPr lang="en-US" altLang="en-US" smtClean="0"/>
              <a:t>End of Chapter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C programming Language</a:t>
            </a:r>
          </a:p>
        </p:txBody>
      </p:sp>
      <p:sp>
        <p:nvSpPr>
          <p:cNvPr id="7171" name="Content Placeholder 2"/>
          <p:cNvSpPr>
            <a:spLocks noGrp="1"/>
          </p:cNvSpPr>
          <p:nvPr>
            <p:ph idx="1"/>
          </p:nvPr>
        </p:nvSpPr>
        <p:spPr>
          <a:xfrm>
            <a:off x="665163" y="993775"/>
            <a:ext cx="7739062" cy="4530725"/>
          </a:xfrm>
        </p:spPr>
        <p:txBody>
          <a:bodyPr/>
          <a:lstStyle/>
          <a:p>
            <a:pPr>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C programming Language is a structured , procedural language, it was developed in 1972 by Dennis Ritchie at Bell Labs and in 1978 Kernighan &amp; Ritchie published  the first edition C programming language book. </a:t>
            </a:r>
          </a:p>
          <a:p>
            <a:pPr>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In 1972 large part of Unix operating system was rewritten in C language</a:t>
            </a:r>
          </a:p>
          <a:p>
            <a:pPr>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ANSI C was completed in 1988 </a:t>
            </a:r>
          </a:p>
          <a:p>
            <a:pPr>
              <a:buFont typeface="Wingdings" panose="05000000000000000000" pitchFamily="2" charset="2"/>
              <a:buChar char="q"/>
            </a:pPr>
            <a:endParaRPr lang="en-US"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 Program Components</a:t>
            </a:r>
          </a:p>
        </p:txBody>
      </p:sp>
      <p:sp>
        <p:nvSpPr>
          <p:cNvPr id="8195" name="Content Placeholder 2"/>
          <p:cNvSpPr>
            <a:spLocks noGrp="1"/>
          </p:cNvSpPr>
          <p:nvPr>
            <p:ph idx="1"/>
          </p:nvPr>
        </p:nvSpPr>
        <p:spPr>
          <a:xfrm>
            <a:off x="512763" y="939800"/>
            <a:ext cx="8229600" cy="4530725"/>
          </a:xfrm>
        </p:spPr>
        <p:txBody>
          <a:bodyPr/>
          <a:lstStyle/>
          <a:p>
            <a:pPr marL="0" indent="0">
              <a:buFont typeface="Monotype Sorts"/>
              <a:buNone/>
            </a:pPr>
            <a:r>
              <a:rPr lang="en-US" altLang="en-US" sz="1600" smtClean="0">
                <a:latin typeface="Times New Roman" panose="02020603050405020304" pitchFamily="18" charset="0"/>
                <a:cs typeface="Times New Roman" panose="02020603050405020304" pitchFamily="18" charset="0"/>
              </a:rPr>
              <a:t>1. </a:t>
            </a:r>
            <a:r>
              <a:rPr lang="en-US" altLang="en-US" sz="1600" b="1" smtClean="0">
                <a:solidFill>
                  <a:srgbClr val="FF0000"/>
                </a:solidFill>
                <a:latin typeface="Times New Roman" panose="02020603050405020304" pitchFamily="18" charset="0"/>
                <a:cs typeface="Times New Roman" panose="02020603050405020304" pitchFamily="18" charset="0"/>
              </a:rPr>
              <a:t>Header files </a:t>
            </a:r>
            <a:r>
              <a:rPr lang="en-US" altLang="en-US" sz="1600" smtClean="0">
                <a:latin typeface="Times New Roman" panose="02020603050405020304" pitchFamily="18" charset="0"/>
                <a:cs typeface="Times New Roman" panose="02020603050405020304" pitchFamily="18" charset="0"/>
              </a:rPr>
              <a:t>are required by C library functions such as printf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r>
              <a:rPr lang="en-US" altLang="en-US" sz="1600" b="1" smtClean="0">
                <a:solidFill>
                  <a:srgbClr val="FF0000"/>
                </a:solidFill>
                <a:latin typeface="Times New Roman" panose="02020603050405020304" pitchFamily="18" charset="0"/>
                <a:cs typeface="Times New Roman" panose="02020603050405020304" pitchFamily="18" charset="0"/>
              </a:rPr>
              <a:t>#include &lt;header_file.h&gt;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e.g. In Linux  the command </a:t>
            </a:r>
            <a:r>
              <a:rPr lang="en-US" altLang="en-US" sz="1600" b="1" i="1" smtClean="0">
                <a:latin typeface="Times New Roman" panose="02020603050405020304" pitchFamily="18" charset="0"/>
                <a:cs typeface="Times New Roman" panose="02020603050405020304" pitchFamily="18" charset="0"/>
              </a:rPr>
              <a:t>man 3 printf   </a:t>
            </a:r>
            <a:r>
              <a:rPr lang="en-US" altLang="en-US" sz="1600" smtClean="0">
                <a:latin typeface="Times New Roman" panose="02020603050405020304" pitchFamily="18" charset="0"/>
                <a:cs typeface="Times New Roman" panose="02020603050405020304" pitchFamily="18" charset="0"/>
              </a:rPr>
              <a:t>will provide the header file required by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r>
              <a:rPr lang="en-US" altLang="en-US" sz="1600" b="1" smtClean="0">
                <a:latin typeface="Times New Roman" panose="02020603050405020304" pitchFamily="18" charset="0"/>
                <a:cs typeface="Times New Roman" panose="02020603050405020304" pitchFamily="18" charset="0"/>
              </a:rPr>
              <a:t>printf( ) </a:t>
            </a:r>
            <a:r>
              <a:rPr lang="en-US" altLang="en-US" sz="1600" smtClean="0">
                <a:latin typeface="Times New Roman" panose="02020603050405020304" pitchFamily="18" charset="0"/>
                <a:cs typeface="Times New Roman" panose="02020603050405020304" pitchFamily="18" charset="0"/>
              </a:rPr>
              <a:t>function</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2</a:t>
            </a:r>
            <a:r>
              <a:rPr lang="en-US" altLang="en-US" sz="1600" smtClean="0">
                <a:solidFill>
                  <a:srgbClr val="FF0000"/>
                </a:solidFill>
                <a:latin typeface="Times New Roman" panose="02020603050405020304" pitchFamily="18" charset="0"/>
                <a:cs typeface="Times New Roman" panose="02020603050405020304" pitchFamily="18" charset="0"/>
              </a:rPr>
              <a:t>. </a:t>
            </a:r>
            <a:r>
              <a:rPr lang="en-US" altLang="en-US" sz="1600" b="1" smtClean="0">
                <a:solidFill>
                  <a:srgbClr val="FF0000"/>
                </a:solidFill>
                <a:latin typeface="Times New Roman" panose="02020603050405020304" pitchFamily="18" charset="0"/>
                <a:cs typeface="Times New Roman" panose="02020603050405020304" pitchFamily="18" charset="0"/>
              </a:rPr>
              <a:t>#define </a:t>
            </a:r>
            <a:r>
              <a:rPr lang="en-US" altLang="en-US" sz="1600" smtClean="0">
                <a:latin typeface="Times New Roman" panose="02020603050405020304" pitchFamily="18" charset="0"/>
                <a:cs typeface="Times New Roman" panose="02020603050405020304" pitchFamily="18" charset="0"/>
              </a:rPr>
              <a:t>constants</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3. Declare </a:t>
            </a:r>
            <a:r>
              <a:rPr lang="en-US" altLang="en-US" sz="1600" b="1" smtClean="0">
                <a:solidFill>
                  <a:srgbClr val="FF0000"/>
                </a:solidFill>
                <a:latin typeface="Times New Roman" panose="02020603050405020304" pitchFamily="18" charset="0"/>
                <a:cs typeface="Times New Roman" panose="02020603050405020304" pitchFamily="18" charset="0"/>
              </a:rPr>
              <a:t>Global variables </a:t>
            </a:r>
            <a:r>
              <a:rPr lang="en-US" altLang="en-US" sz="1600" smtClean="0">
                <a:latin typeface="Times New Roman" panose="02020603050405020304" pitchFamily="18" charset="0"/>
                <a:cs typeface="Times New Roman" panose="02020603050405020304" pitchFamily="18" charset="0"/>
              </a:rPr>
              <a:t>outside the main( ) function</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4.  </a:t>
            </a:r>
            <a:r>
              <a:rPr lang="en-US" altLang="en-US" sz="1600" b="1" smtClean="0">
                <a:solidFill>
                  <a:srgbClr val="FF0000"/>
                </a:solidFill>
                <a:latin typeface="Times New Roman" panose="02020603050405020304" pitchFamily="18" charset="0"/>
                <a:cs typeface="Times New Roman" panose="02020603050405020304" pitchFamily="18" charset="0"/>
              </a:rPr>
              <a:t>main ( ) </a:t>
            </a:r>
            <a:r>
              <a:rPr lang="en-US" altLang="en-US" sz="1600" smtClean="0">
                <a:latin typeface="Times New Roman" panose="02020603050405020304" pitchFamily="18" charset="0"/>
                <a:cs typeface="Times New Roman" panose="02020603050405020304" pitchFamily="18" charset="0"/>
              </a:rPr>
              <a:t>is the default function of C programming.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main ( )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r>
              <a:rPr lang="en-US" altLang="en-US" sz="1600" b="1" smtClean="0">
                <a:latin typeface="Times New Roman" panose="02020603050405020304" pitchFamily="18" charset="0"/>
                <a:cs typeface="Times New Roman" panose="02020603050405020304" pitchFamily="18" charset="0"/>
              </a:rPr>
              <a:t>declare local variables for this function</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r>
              <a:rPr lang="en-US" altLang="en-US" sz="1600" b="1" smtClean="0">
                <a:latin typeface="Times New Roman" panose="02020603050405020304" pitchFamily="18" charset="0"/>
                <a:cs typeface="Times New Roman" panose="02020603050405020304" pitchFamily="18" charset="0"/>
              </a:rPr>
              <a:t>C library functions</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r>
              <a:rPr lang="en-US" altLang="en-US" sz="1600" b="1" smtClean="0">
                <a:latin typeface="Times New Roman" panose="02020603050405020304" pitchFamily="18" charset="0"/>
                <a:cs typeface="Times New Roman" panose="02020603050405020304" pitchFamily="18" charset="0"/>
              </a:rPr>
              <a:t>call user-defined functions</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	    }</a:t>
            </a:r>
          </a:p>
          <a:p>
            <a:pPr marL="0" indent="0">
              <a:buFont typeface="Monotype Sorts"/>
              <a:buNone/>
            </a:pPr>
            <a:r>
              <a:rPr lang="en-US" altLang="en-US" sz="1600" smtClean="0">
                <a:latin typeface="Times New Roman" panose="02020603050405020304" pitchFamily="18" charset="0"/>
                <a:cs typeface="Times New Roman" panose="02020603050405020304" pitchFamily="18" charset="0"/>
              </a:rPr>
              <a:t>5. </a:t>
            </a:r>
            <a:r>
              <a:rPr lang="en-US" altLang="en-US" sz="1600" b="1" smtClean="0">
                <a:solidFill>
                  <a:srgbClr val="FF0000"/>
                </a:solidFill>
                <a:latin typeface="Times New Roman" panose="02020603050405020304" pitchFamily="18" charset="0"/>
                <a:cs typeface="Times New Roman" panose="02020603050405020304" pitchFamily="18" charset="0"/>
              </a:rPr>
              <a:t>Declare user-defined functio</a:t>
            </a:r>
            <a:r>
              <a:rPr lang="en-US" altLang="en-US" b="1" smtClean="0">
                <a:solidFill>
                  <a:srgbClr val="FF0000"/>
                </a:solidFill>
                <a:latin typeface="Times New Roman" panose="02020603050405020304" pitchFamily="18" charset="0"/>
                <a:cs typeface="Times New Roman" panose="02020603050405020304" pitchFamily="18" charset="0"/>
              </a:rPr>
              <a:t>ns { declare local variables} </a:t>
            </a:r>
          </a:p>
          <a:p>
            <a:pPr marL="1200150" lvl="3" indent="0">
              <a:buFontTx/>
              <a:buNone/>
            </a:pPr>
            <a:r>
              <a:rPr lang="en-US" altLang="en-US" smtClean="0"/>
              <a:t>  </a:t>
            </a:r>
          </a:p>
          <a:p>
            <a:pPr marL="0" indent="0">
              <a:buFont typeface="Monotype Sorts"/>
              <a:buNone/>
            </a:pPr>
            <a:r>
              <a:rPr lang="en-US" altLang="en-US"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C-code example</a:t>
            </a:r>
          </a:p>
        </p:txBody>
      </p:sp>
      <p:pic>
        <p:nvPicPr>
          <p:cNvPr id="921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7300" y="963613"/>
            <a:ext cx="6770688" cy="4937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01p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25" y="1028700"/>
            <a:ext cx="6534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       Compilers – Compilation process</a:t>
            </a:r>
          </a:p>
        </p:txBody>
      </p:sp>
      <p:pic>
        <p:nvPicPr>
          <p:cNvPr id="1126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981075"/>
            <a:ext cx="4724400"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8" name="Rectangle 5"/>
          <p:cNvSpPr>
            <a:spLocks noChangeArrowheads="1"/>
          </p:cNvSpPr>
          <p:nvPr/>
        </p:nvSpPr>
        <p:spPr bwMode="auto">
          <a:xfrm>
            <a:off x="1792288" y="5308600"/>
            <a:ext cx="59959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eaLnBrk="0" hangingPunct="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hlinkClick r:id="rId3"/>
              </a:rPr>
              <a:t>https://www.youtube.com/watch?v=CSZLNYF4Klo</a:t>
            </a:r>
            <a:endParaRPr kumimoji="0" lang="en-US" altLang="en-US">
              <a:latin typeface="Verdana" panose="020B0604030504040204" pitchFamily="34" charset="0"/>
            </a:endParaRPr>
          </a:p>
          <a:p>
            <a:pPr>
              <a:spcBef>
                <a:spcPct val="0"/>
              </a:spcBef>
              <a:buClrTx/>
              <a:buSzTx/>
              <a:buFontTx/>
              <a:buNone/>
            </a:pPr>
            <a:endParaRPr kumimoji="0" lang="en-US" altLang="en-US">
              <a:latin typeface="Verdana" panose="020B0604030504040204" pitchFamily="34" charset="0"/>
            </a:endParaRPr>
          </a:p>
        </p:txBody>
      </p:sp>
      <p:sp>
        <p:nvSpPr>
          <p:cNvPr id="11269" name="Rectangle 1"/>
          <p:cNvSpPr>
            <a:spLocks noChangeArrowheads="1"/>
          </p:cNvSpPr>
          <p:nvPr/>
        </p:nvSpPr>
        <p:spPr bwMode="auto">
          <a:xfrm>
            <a:off x="1852613" y="5734050"/>
            <a:ext cx="61483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eaLnBrk="0" hangingPunct="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eaLnBrk="0" hangingPunct="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eaLnBrk="0" hangingPunct="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eaLnBrk="0" hangingPunct="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Verdana" panose="020B0604030504040204" pitchFamily="34" charset="0"/>
                <a:hlinkClick r:id="rId4"/>
              </a:rPr>
              <a:t>https://www.youtube.com/watch?v=VDslRumKvRA</a:t>
            </a:r>
            <a:endParaRPr kumimoji="0" lang="en-US" altLang="en-US">
              <a:latin typeface="Verdana" panose="020B0604030504040204" pitchFamily="34" charset="0"/>
            </a:endParaRPr>
          </a:p>
          <a:p>
            <a:pPr eaLnBrk="1" hangingPunct="1">
              <a:spcBef>
                <a:spcPct val="0"/>
              </a:spcBef>
              <a:buClrTx/>
              <a:buSzTx/>
              <a:buFontTx/>
              <a:buNone/>
            </a:pPr>
            <a:endParaRPr kumimoji="0" lang="en-US" altLang="en-US">
              <a:latin typeface="Verdan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15789</TotalTime>
  <Words>1599</Words>
  <Application>Microsoft Office PowerPoint</Application>
  <PresentationFormat>On-screen Show (4:3)</PresentationFormat>
  <Paragraphs>201</Paragraphs>
  <Slides>42</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MS PGothic</vt:lpstr>
      <vt:lpstr>MS PGothic</vt:lpstr>
      <vt:lpstr>Arial</vt:lpstr>
      <vt:lpstr>DejaVu Sans</vt:lpstr>
      <vt:lpstr>Helvetica</vt:lpstr>
      <vt:lpstr>Lucida Sans Unicode</vt:lpstr>
      <vt:lpstr>Monotype Sorts</vt:lpstr>
      <vt:lpstr>Times New Roman</vt:lpstr>
      <vt:lpstr>Verdana</vt:lpstr>
      <vt:lpstr>Webdings</vt:lpstr>
      <vt:lpstr>Wingdings</vt:lpstr>
      <vt:lpstr>os-8</vt:lpstr>
      <vt:lpstr>Chapter 2:  System Calls and Programming </vt:lpstr>
      <vt:lpstr>Text Book Slides – Copy Right</vt:lpstr>
      <vt:lpstr>System calls and Programming</vt:lpstr>
      <vt:lpstr>System calls and Programming</vt:lpstr>
      <vt:lpstr>C programming Language</vt:lpstr>
      <vt:lpstr>C Program Components</vt:lpstr>
      <vt:lpstr>C-code example</vt:lpstr>
      <vt:lpstr>PowerPoint Presentation</vt:lpstr>
      <vt:lpstr>       Compilers – Compilation process</vt:lpstr>
      <vt:lpstr>Compiler</vt:lpstr>
      <vt:lpstr>Compilers</vt:lpstr>
      <vt:lpstr>Interpreters</vt:lpstr>
      <vt:lpstr>Pointers</vt:lpstr>
      <vt:lpstr>Pointers</vt:lpstr>
      <vt:lpstr>Pointers C-Code</vt:lpstr>
      <vt:lpstr>System Calls</vt:lpstr>
      <vt:lpstr>Example of System Calls</vt:lpstr>
      <vt:lpstr>Example of Standard API</vt:lpstr>
      <vt:lpstr>System Call Implementation</vt:lpstr>
      <vt:lpstr>API – System Call – OS Relationship</vt:lpstr>
      <vt:lpstr>Standard Libraries</vt:lpstr>
      <vt:lpstr>Standard C Library Example</vt:lpstr>
      <vt:lpstr>System Call Parameter Passing</vt:lpstr>
      <vt:lpstr>Parameter Passing via Table</vt:lpstr>
      <vt:lpstr>Types of System Calls</vt:lpstr>
      <vt:lpstr>Types of System Calls</vt:lpstr>
      <vt:lpstr>Examples of Windows and  Unix System Calls</vt:lpstr>
      <vt:lpstr>Strace and System calls</vt:lpstr>
      <vt:lpstr>Strace and System Calls</vt:lpstr>
      <vt:lpstr>How does the Shell work ?</vt:lpstr>
      <vt:lpstr>Linux man exec( ) System Call</vt:lpstr>
      <vt:lpstr>execvp( ) System Call</vt:lpstr>
      <vt:lpstr>execvp( ) System Call </vt:lpstr>
      <vt:lpstr>Shell Programming</vt:lpstr>
      <vt:lpstr>Shell Programming</vt:lpstr>
      <vt:lpstr>System programs</vt:lpstr>
      <vt:lpstr>System Programs</vt:lpstr>
      <vt:lpstr>System Programs</vt:lpstr>
      <vt:lpstr>System Programs (Cont.)</vt:lpstr>
      <vt:lpstr>Operating-System Debugging</vt:lpstr>
      <vt:lpstr>Text Book Slides – Copy Right</vt:lpstr>
      <vt:lpstr>End of Chapter 2</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Patricia Castillo</cp:lastModifiedBy>
  <cp:revision>337</cp:revision>
  <cp:lastPrinted>2001-06-14T13:58:17Z</cp:lastPrinted>
  <dcterms:created xsi:type="dcterms:W3CDTF">2011-01-13T23:43:38Z</dcterms:created>
  <dcterms:modified xsi:type="dcterms:W3CDTF">2018-01-29T01:04:51Z</dcterms:modified>
</cp:coreProperties>
</file>