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3" r:id="rId45"/>
    <p:sldId id="305" r:id="rId46"/>
    <p:sldId id="306" r:id="rId47"/>
    <p:sldId id="307" r:id="rId48"/>
    <p:sldId id="308" r:id="rId49"/>
    <p:sldId id="309" r:id="rId50"/>
    <p:sldId id="310" r:id="rId51"/>
    <p:sldId id="311" r:id="rId52"/>
    <p:sldId id="312" r:id="rId53"/>
    <p:sldId id="313" r:id="rId54"/>
    <p:sldId id="314" r:id="rId55"/>
    <p:sldId id="315" r:id="rId56"/>
    <p:sldId id="316" r:id="rId57"/>
    <p:sldId id="317" r:id="rId58"/>
    <p:sldId id="318" r:id="rId59"/>
    <p:sldId id="319" r:id="rId60"/>
    <p:sldId id="320" r:id="rId61"/>
    <p:sldId id="321" r:id="rId62"/>
    <p:sldId id="322" r:id="rId63"/>
    <p:sldId id="323" r:id="rId64"/>
    <p:sldId id="324" r:id="rId65"/>
    <p:sldId id="325" r:id="rId66"/>
  </p:sldIdLst>
  <p:sldSz cx="9144000" cy="6858000" type="screen4x3"/>
  <p:notesSz cx="6858000" cy="91805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5" d="100"/>
          <a:sy n="85" d="100"/>
        </p:scale>
        <p:origin x="-1518" y="-84"/>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9" name="PlaceHolder 1"/>
          <p:cNvSpPr>
            <a:spLocks noGrp="1"/>
          </p:cNvSpPr>
          <p:nvPr>
            <p:ph type="body"/>
          </p:nvPr>
        </p:nvSpPr>
        <p:spPr>
          <a:xfrm>
            <a:off x="777240" y="4777560"/>
            <a:ext cx="6217560" cy="4525920"/>
          </a:xfrm>
          <a:prstGeom prst="rect">
            <a:avLst/>
          </a:prstGeom>
        </p:spPr>
        <p:txBody>
          <a:bodyPr lIns="0" tIns="0" rIns="0" bIns="0"/>
          <a:lstStyle/>
          <a:p>
            <a:r>
              <a:rPr lang="en-US" sz="2000" spc="-1">
                <a:latin typeface="Arial"/>
              </a:rPr>
              <a:t>Click to edit the notes format</a:t>
            </a:r>
            <a:endParaRPr/>
          </a:p>
        </p:txBody>
      </p:sp>
      <p:sp>
        <p:nvSpPr>
          <p:cNvPr id="40" name="PlaceHolder 2"/>
          <p:cNvSpPr>
            <a:spLocks noGrp="1"/>
          </p:cNvSpPr>
          <p:nvPr>
            <p:ph type="hdr"/>
          </p:nvPr>
        </p:nvSpPr>
        <p:spPr>
          <a:xfrm>
            <a:off x="0" y="0"/>
            <a:ext cx="3372840" cy="502560"/>
          </a:xfrm>
          <a:prstGeom prst="rect">
            <a:avLst/>
          </a:prstGeom>
        </p:spPr>
        <p:txBody>
          <a:bodyPr lIns="0" tIns="0" rIns="0" bIns="0"/>
          <a:lstStyle/>
          <a:p>
            <a:r>
              <a:rPr lang="en-US" sz="1400" spc="-1">
                <a:latin typeface="Times New Roman"/>
              </a:rPr>
              <a:t>&lt;header&gt;</a:t>
            </a:r>
            <a:endParaRPr/>
          </a:p>
        </p:txBody>
      </p:sp>
      <p:sp>
        <p:nvSpPr>
          <p:cNvPr id="41" name="PlaceHolder 3"/>
          <p:cNvSpPr>
            <a:spLocks noGrp="1"/>
          </p:cNvSpPr>
          <p:nvPr>
            <p:ph type="dt"/>
          </p:nvPr>
        </p:nvSpPr>
        <p:spPr>
          <a:xfrm>
            <a:off x="4399200" y="0"/>
            <a:ext cx="3372840" cy="502560"/>
          </a:xfrm>
          <a:prstGeom prst="rect">
            <a:avLst/>
          </a:prstGeom>
        </p:spPr>
        <p:txBody>
          <a:bodyPr lIns="0" tIns="0" rIns="0" bIns="0"/>
          <a:lstStyle/>
          <a:p>
            <a:pPr algn="r"/>
            <a:r>
              <a:rPr lang="en-US" sz="1400" spc="-1">
                <a:latin typeface="Times New Roman"/>
              </a:rPr>
              <a:t>&lt;date/time&gt;</a:t>
            </a:r>
            <a:endParaRPr/>
          </a:p>
        </p:txBody>
      </p:sp>
      <p:sp>
        <p:nvSpPr>
          <p:cNvPr id="42" name="PlaceHolder 4"/>
          <p:cNvSpPr>
            <a:spLocks noGrp="1"/>
          </p:cNvSpPr>
          <p:nvPr>
            <p:ph type="ftr"/>
          </p:nvPr>
        </p:nvSpPr>
        <p:spPr>
          <a:xfrm>
            <a:off x="0" y="9555480"/>
            <a:ext cx="3372840" cy="502560"/>
          </a:xfrm>
          <a:prstGeom prst="rect">
            <a:avLst/>
          </a:prstGeom>
        </p:spPr>
        <p:txBody>
          <a:bodyPr lIns="0" tIns="0" rIns="0" bIns="0" anchor="b"/>
          <a:lstStyle/>
          <a:p>
            <a:r>
              <a:rPr lang="en-US" sz="1400" spc="-1">
                <a:latin typeface="Times New Roman"/>
              </a:rPr>
              <a:t>&lt;footer&gt;</a:t>
            </a:r>
            <a:endParaRPr/>
          </a:p>
        </p:txBody>
      </p:sp>
      <p:sp>
        <p:nvSpPr>
          <p:cNvPr id="43" name="PlaceHolder 5"/>
          <p:cNvSpPr>
            <a:spLocks noGrp="1"/>
          </p:cNvSpPr>
          <p:nvPr>
            <p:ph type="sldNum"/>
          </p:nvPr>
        </p:nvSpPr>
        <p:spPr>
          <a:xfrm>
            <a:off x="4399200" y="9555480"/>
            <a:ext cx="3372840" cy="502560"/>
          </a:xfrm>
          <a:prstGeom prst="rect">
            <a:avLst/>
          </a:prstGeom>
        </p:spPr>
        <p:txBody>
          <a:bodyPr lIns="0" tIns="0" rIns="0" bIns="0" anchor="b"/>
          <a:lstStyle/>
          <a:p>
            <a:pPr algn="r"/>
            <a:fld id="{65D4C270-199D-486B-9330-1551DF5B6209}" type="slidenum">
              <a:rPr lang="en-US" sz="1400" spc="-1">
                <a:latin typeface="Times New Roman"/>
              </a:rPr>
              <a:t>‹#›</a:t>
            </a:fld>
            <a:endParaRPr/>
          </a:p>
        </p:txBody>
      </p:sp>
    </p:spTree>
    <p:extLst>
      <p:ext uri="{BB962C8B-B14F-4D97-AF65-F5344CB8AC3E}">
        <p14:creationId xmlns:p14="http://schemas.microsoft.com/office/powerpoint/2010/main" val="28268914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gnu.org/licenses/license-list.htm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2"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C71866A2-5103-41EB-A63C-A70D115BC05A}" type="slidenum">
              <a:rPr lang="en-US" sz="1800" strike="noStrike" spc="-1">
                <a:solidFill>
                  <a:srgbClr val="000000"/>
                </a:solidFill>
                <a:uFill>
                  <a:solidFill>
                    <a:srgbClr val="FFFFFF"/>
                  </a:solidFill>
                </a:uFill>
                <a:latin typeface="Verdana"/>
                <a:ea typeface="+mn-ea"/>
              </a:rPr>
              <a:t>10</a:t>
            </a:fld>
            <a:endParaRPr/>
          </a:p>
        </p:txBody>
      </p:sp>
      <p:sp>
        <p:nvSpPr>
          <p:cNvPr id="444"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5"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6B0EAC2B-C56E-467E-BB61-36618C701944}" type="slidenum">
              <a:rPr lang="en-US" sz="1800" strike="noStrike" spc="-1">
                <a:solidFill>
                  <a:srgbClr val="000000"/>
                </a:solidFill>
                <a:uFill>
                  <a:solidFill>
                    <a:srgbClr val="FFFFFF"/>
                  </a:solidFill>
                </a:uFill>
                <a:latin typeface="Verdana"/>
                <a:ea typeface="+mn-ea"/>
              </a:rPr>
              <a:t>12</a:t>
            </a:fld>
            <a:endParaRPr/>
          </a:p>
        </p:txBody>
      </p:sp>
      <p:sp>
        <p:nvSpPr>
          <p:cNvPr id="446"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F9255D6B-40D8-4DF4-80ED-7D9C43E01686}" type="slidenum">
              <a:rPr lang="en-US" sz="1800" strike="noStrike" spc="-1">
                <a:solidFill>
                  <a:srgbClr val="000000"/>
                </a:solidFill>
                <a:uFill>
                  <a:solidFill>
                    <a:srgbClr val="FFFFFF"/>
                  </a:solidFill>
                </a:uFill>
                <a:latin typeface="Verdana"/>
                <a:ea typeface="+mn-ea"/>
              </a:rPr>
              <a:t>13</a:t>
            </a:fld>
            <a:endParaRPr/>
          </a:p>
        </p:txBody>
      </p:sp>
      <p:sp>
        <p:nvSpPr>
          <p:cNvPr id="448"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94212AC4-2C4D-49A5-BFE8-06995ECA2931}" type="slidenum">
              <a:rPr lang="en-US" sz="1800" strike="noStrike" spc="-1">
                <a:solidFill>
                  <a:srgbClr val="000000"/>
                </a:solidFill>
                <a:uFill>
                  <a:solidFill>
                    <a:srgbClr val="FFFFFF"/>
                  </a:solidFill>
                </a:uFill>
                <a:latin typeface="Verdana"/>
                <a:ea typeface="+mn-ea"/>
              </a:rPr>
              <a:t>14</a:t>
            </a:fld>
            <a:endParaRPr/>
          </a:p>
        </p:txBody>
      </p:sp>
      <p:sp>
        <p:nvSpPr>
          <p:cNvPr id="450"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
        <p:nvSpPr>
          <p:cNvPr id="452" name="CustomShape 2"/>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4F774D89-490B-4D23-8091-2E16A7E36D75}" type="slidenum">
              <a:rPr lang="en-US" sz="1800" strike="noStrike" spc="-1">
                <a:solidFill>
                  <a:srgbClr val="000000"/>
                </a:solidFill>
                <a:uFill>
                  <a:solidFill>
                    <a:srgbClr val="FFFFFF"/>
                  </a:solidFill>
                </a:uFill>
                <a:latin typeface="Verdana"/>
                <a:ea typeface="+mn-ea"/>
              </a:rPr>
              <a:t>15</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3"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
        <p:nvSpPr>
          <p:cNvPr id="455" name="CustomShape 2"/>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3F962327-4320-4925-A75F-9EAE6623DFE0}" type="slidenum">
              <a:rPr lang="en-US" sz="1800" strike="noStrike" spc="-1">
                <a:solidFill>
                  <a:srgbClr val="000000"/>
                </a:solidFill>
                <a:uFill>
                  <a:solidFill>
                    <a:srgbClr val="FFFFFF"/>
                  </a:solidFill>
                </a:uFill>
                <a:latin typeface="Verdana"/>
                <a:ea typeface="+mn-ea"/>
              </a:rPr>
              <a:t>17</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6"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D9737A64-A7C8-4738-B414-247EE540A587}" type="slidenum">
              <a:rPr lang="en-US" sz="1800" strike="noStrike" spc="-1">
                <a:solidFill>
                  <a:srgbClr val="000000"/>
                </a:solidFill>
                <a:uFill>
                  <a:solidFill>
                    <a:srgbClr val="FFFFFF"/>
                  </a:solidFill>
                </a:uFill>
                <a:latin typeface="Verdana"/>
                <a:ea typeface="+mn-ea"/>
              </a:rPr>
              <a:t>18</a:t>
            </a:fld>
            <a:endParaRPr/>
          </a:p>
        </p:txBody>
      </p:sp>
      <p:sp>
        <p:nvSpPr>
          <p:cNvPr id="457"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marL="228600" indent="-226440">
              <a:lnSpc>
                <a:spcPct val="100000"/>
              </a:lnSpc>
            </a:pPr>
            <a:r>
              <a:rPr lang="en-US" sz="1200" strike="noStrike" spc="-1">
                <a:solidFill>
                  <a:srgbClr val="000000"/>
                </a:solidFill>
                <a:uFill>
                  <a:solidFill>
                    <a:srgbClr val="FFFFFF"/>
                  </a:solidFill>
                </a:uFill>
                <a:latin typeface="Times New Roman"/>
                <a:ea typeface="Times New Roman"/>
              </a:rPr>
              <a:t>Slide 12 explains the transition between process states . The possible transitions are:</a:t>
            </a:r>
            <a:endParaRPr/>
          </a:p>
          <a:p>
            <a:pPr marL="226800" indent="-226080">
              <a:lnSpc>
                <a:spcPct val="100000"/>
              </a:lnSpc>
              <a:buFont typeface="Times New Roman"/>
              <a:buAutoNum type="arabicPeriod"/>
            </a:pPr>
            <a:r>
              <a:rPr lang="en-US" sz="1200" strike="noStrike" spc="-1">
                <a:solidFill>
                  <a:srgbClr val="000000"/>
                </a:solidFill>
                <a:uFill>
                  <a:solidFill>
                    <a:srgbClr val="FFFFFF"/>
                  </a:solidFill>
                </a:uFill>
                <a:latin typeface="Times New Roman"/>
                <a:ea typeface="Times New Roman"/>
              </a:rPr>
              <a:t>Ready to Running (When scheduled)</a:t>
            </a:r>
            <a:endParaRPr/>
          </a:p>
          <a:p>
            <a:pPr marL="226800" indent="-226080">
              <a:lnSpc>
                <a:spcPct val="100000"/>
              </a:lnSpc>
              <a:buFont typeface="Times New Roman"/>
              <a:buAutoNum type="arabicPeriod"/>
            </a:pPr>
            <a:r>
              <a:rPr lang="en-US" sz="1200" strike="noStrike" spc="-1">
                <a:solidFill>
                  <a:srgbClr val="000000"/>
                </a:solidFill>
                <a:uFill>
                  <a:solidFill>
                    <a:srgbClr val="FFFFFF"/>
                  </a:solidFill>
                </a:uFill>
                <a:latin typeface="Times New Roman"/>
                <a:ea typeface="Times New Roman"/>
              </a:rPr>
              <a:t>Running to Ready (when a process is preempted )</a:t>
            </a:r>
            <a:endParaRPr/>
          </a:p>
          <a:p>
            <a:pPr marL="226800" indent="-226080">
              <a:lnSpc>
                <a:spcPct val="100000"/>
              </a:lnSpc>
              <a:buFont typeface="Times New Roman"/>
              <a:buAutoNum type="arabicPeriod"/>
            </a:pPr>
            <a:r>
              <a:rPr lang="en-US" sz="1200" strike="noStrike" spc="-1">
                <a:solidFill>
                  <a:srgbClr val="000000"/>
                </a:solidFill>
                <a:uFill>
                  <a:solidFill>
                    <a:srgbClr val="FFFFFF"/>
                  </a:solidFill>
                </a:uFill>
                <a:latin typeface="Times New Roman"/>
                <a:ea typeface="Times New Roman"/>
              </a:rPr>
              <a:t>Running to Waiting (When an even occurs or I/O  request)</a:t>
            </a:r>
            <a:endParaRPr/>
          </a:p>
          <a:p>
            <a:pPr marL="226800" indent="-226080">
              <a:lnSpc>
                <a:spcPct val="100000"/>
              </a:lnSpc>
              <a:buFont typeface="Times New Roman"/>
              <a:buAutoNum type="arabicPeriod"/>
            </a:pPr>
            <a:r>
              <a:rPr lang="en-US" sz="1200" strike="noStrike" spc="-1">
                <a:solidFill>
                  <a:srgbClr val="000000"/>
                </a:solidFill>
                <a:uFill>
                  <a:solidFill>
                    <a:srgbClr val="FFFFFF"/>
                  </a:solidFill>
                </a:uFill>
                <a:latin typeface="Times New Roman"/>
                <a:ea typeface="Times New Roman"/>
              </a:rPr>
              <a:t>Waiting to Ready ( When I/O operation is completed and processing has to be resumed )</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 </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 </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     The transition Waiting to Running is not possible. I order to move to the Running queue a process has to be in Ready queue</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 </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Reference :Tanenbaum ,Modern operating systems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DA75B342-0B8E-469B-965F-6D233E5E15F6}" type="slidenum">
              <a:rPr lang="en-US" sz="1800" strike="noStrike" spc="-1">
                <a:solidFill>
                  <a:srgbClr val="000000"/>
                </a:solidFill>
                <a:uFill>
                  <a:solidFill>
                    <a:srgbClr val="FFFFFF"/>
                  </a:solidFill>
                </a:uFill>
                <a:latin typeface="Verdana"/>
                <a:ea typeface="+mn-ea"/>
              </a:rPr>
              <a:t>19</a:t>
            </a:fld>
            <a:endParaRPr/>
          </a:p>
        </p:txBody>
      </p:sp>
      <p:sp>
        <p:nvSpPr>
          <p:cNvPr id="459"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man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a:p>
            <a:pPr>
              <a:lnSpc>
                <a:spcPct val="100000"/>
              </a:lnSpc>
            </a:pPr>
            <a:r>
              <a:rPr lang="en-US" sz="1200" strike="noStrike" spc="-1">
                <a:solidFill>
                  <a:srgbClr val="000000"/>
                </a:solidFill>
                <a:uFill>
                  <a:solidFill>
                    <a:srgbClr val="FFFFFF"/>
                  </a:solidFill>
                </a:uFill>
                <a:latin typeface="Times New Roman"/>
                <a:ea typeface="Times New Roman"/>
              </a:rPr>
              <a:t>The states in Linux are:</a:t>
            </a:r>
            <a:endParaRPr/>
          </a:p>
          <a:p>
            <a:pPr>
              <a:lnSpc>
                <a:spcPct val="100000"/>
              </a:lnSpc>
            </a:pPr>
            <a:r>
              <a:rPr lang="en-US" sz="1200" strike="noStrike" spc="-1">
                <a:solidFill>
                  <a:srgbClr val="000000"/>
                </a:solidFill>
                <a:uFill>
                  <a:solidFill>
                    <a:srgbClr val="FFFFFF"/>
                  </a:solidFill>
                </a:uFill>
                <a:latin typeface="Times New Roman"/>
                <a:ea typeface="Times New Roman"/>
              </a:rPr>
              <a:t> </a:t>
            </a:r>
            <a:endParaRPr/>
          </a:p>
          <a:p>
            <a:pPr>
              <a:lnSpc>
                <a:spcPct val="100000"/>
              </a:lnSpc>
            </a:pPr>
            <a:r>
              <a:rPr lang="en-US" sz="1200" u="sng" strike="noStrike" spc="-1">
                <a:solidFill>
                  <a:srgbClr val="000000"/>
                </a:solidFill>
                <a:uFill>
                  <a:solidFill>
                    <a:srgbClr val="FFFFFF"/>
                  </a:solidFill>
                </a:uFill>
                <a:latin typeface="Times New Roman"/>
                <a:ea typeface="Times New Roman"/>
              </a:rPr>
              <a:t>Running</a:t>
            </a:r>
            <a:r>
              <a:rPr lang="en-US" sz="1200" strike="noStrike" spc="-1">
                <a:solidFill>
                  <a:srgbClr val="000000"/>
                </a:solidFill>
                <a:uFill>
                  <a:solidFill>
                    <a:srgbClr val="FFFFFF"/>
                  </a:solidFill>
                </a:uFill>
                <a:latin typeface="Times New Roman"/>
                <a:ea typeface="Times New Roman"/>
              </a:rPr>
              <a:t>: The processes is executed or ready to execute</a:t>
            </a:r>
            <a:endParaRPr/>
          </a:p>
          <a:p>
            <a:pPr>
              <a:lnSpc>
                <a:spcPct val="100000"/>
              </a:lnSpc>
            </a:pPr>
            <a:r>
              <a:rPr lang="en-US" sz="1200" u="sng" strike="noStrike" spc="-1">
                <a:solidFill>
                  <a:srgbClr val="000000"/>
                </a:solidFill>
                <a:uFill>
                  <a:solidFill>
                    <a:srgbClr val="FFFFFF"/>
                  </a:solidFill>
                </a:uFill>
                <a:latin typeface="Times New Roman"/>
                <a:ea typeface="Times New Roman"/>
              </a:rPr>
              <a:t>Interruptible</a:t>
            </a:r>
            <a:r>
              <a:rPr lang="en-US" sz="1200" strike="noStrike" spc="-1">
                <a:solidFill>
                  <a:srgbClr val="000000"/>
                </a:solidFill>
                <a:uFill>
                  <a:solidFill>
                    <a:srgbClr val="FFFFFF"/>
                  </a:solidFill>
                </a:uFill>
                <a:latin typeface="Times New Roman"/>
                <a:ea typeface="Times New Roman"/>
              </a:rPr>
              <a:t>: The process is suspended . The process is waiting for an event such as I/O operation , resource availability or signal from another process</a:t>
            </a:r>
            <a:endParaRPr/>
          </a:p>
          <a:p>
            <a:pPr>
              <a:lnSpc>
                <a:spcPct val="100000"/>
              </a:lnSpc>
            </a:pPr>
            <a:r>
              <a:rPr lang="en-US" sz="1200" u="sng" strike="noStrike" spc="-1">
                <a:solidFill>
                  <a:srgbClr val="000000"/>
                </a:solidFill>
                <a:uFill>
                  <a:solidFill>
                    <a:srgbClr val="FFFFFF"/>
                  </a:solidFill>
                </a:uFill>
                <a:latin typeface="Times New Roman"/>
                <a:ea typeface="Times New Roman"/>
              </a:rPr>
              <a:t>Uninterruptible</a:t>
            </a:r>
            <a:r>
              <a:rPr lang="en-US" sz="1200" strike="noStrike" spc="-1">
                <a:solidFill>
                  <a:srgbClr val="000000"/>
                </a:solidFill>
                <a:uFill>
                  <a:solidFill>
                    <a:srgbClr val="FFFFFF"/>
                  </a:solidFill>
                </a:uFill>
                <a:latin typeface="Times New Roman"/>
                <a:ea typeface="Times New Roman"/>
              </a:rPr>
              <a:t>: A blocked state. A process is waiting directly on hardware conditions and therefore will not accept any signal. This state may be used when a process opens a device file and the corresponding device driver starts probing for a corresponding hardware device. The device driver cannot be interrupted until the probing is complete .</a:t>
            </a:r>
            <a:endParaRPr/>
          </a:p>
          <a:p>
            <a:pPr>
              <a:lnSpc>
                <a:spcPct val="100000"/>
              </a:lnSpc>
            </a:pPr>
            <a:r>
              <a:rPr lang="en-US" sz="1200" u="sng" strike="noStrike" spc="-1">
                <a:solidFill>
                  <a:srgbClr val="000000"/>
                </a:solidFill>
                <a:uFill>
                  <a:solidFill>
                    <a:srgbClr val="FFFFFF"/>
                  </a:solidFill>
                </a:uFill>
                <a:latin typeface="Times New Roman"/>
                <a:ea typeface="Times New Roman"/>
              </a:rPr>
              <a:t>Stopped: </a:t>
            </a:r>
            <a:r>
              <a:rPr lang="en-US" sz="1200" strike="noStrike" spc="-1">
                <a:solidFill>
                  <a:srgbClr val="000000"/>
                </a:solidFill>
                <a:uFill>
                  <a:solidFill>
                    <a:srgbClr val="FFFFFF"/>
                  </a:solidFill>
                </a:uFill>
                <a:latin typeface="Times New Roman"/>
                <a:ea typeface="Times New Roman"/>
              </a:rPr>
              <a:t>The process has been halted and can only resume by a positive action from another process. Example a process that is  being debugged can be put in stopped state</a:t>
            </a:r>
            <a:endParaRPr/>
          </a:p>
          <a:p>
            <a:pPr>
              <a:lnSpc>
                <a:spcPct val="100000"/>
              </a:lnSpc>
            </a:pPr>
            <a:r>
              <a:rPr lang="en-US" sz="1200" u="sng" strike="noStrike" spc="-1">
                <a:solidFill>
                  <a:srgbClr val="000000"/>
                </a:solidFill>
                <a:uFill>
                  <a:solidFill>
                    <a:srgbClr val="FFFFFF"/>
                  </a:solidFill>
                </a:uFill>
                <a:latin typeface="Times New Roman"/>
                <a:ea typeface="Times New Roman"/>
              </a:rPr>
              <a:t>Zombie:</a:t>
            </a:r>
            <a:r>
              <a:rPr lang="en-US" sz="1200" strike="noStrike" spc="-1">
                <a:solidFill>
                  <a:srgbClr val="000000"/>
                </a:solidFill>
                <a:uFill>
                  <a:solidFill>
                    <a:srgbClr val="FFFFFF"/>
                  </a:solidFill>
                </a:uFill>
                <a:latin typeface="Times New Roman"/>
                <a:ea typeface="Times New Roman"/>
              </a:rPr>
              <a:t> Process execution is terminated, but the parent process has not yet issued a wait system call to return information about the dead process .</a:t>
            </a:r>
            <a:endParaRPr/>
          </a:p>
          <a:p>
            <a:pPr>
              <a:lnSpc>
                <a:spcPct val="100000"/>
              </a:lnSpc>
            </a:pPr>
            <a:r>
              <a:rPr lang="en-US" sz="1200" b="1" strike="noStrike" spc="-1">
                <a:solidFill>
                  <a:srgbClr val="000000"/>
                </a:solidFill>
                <a:uFill>
                  <a:solidFill>
                    <a:srgbClr val="FFFFFF"/>
                  </a:solidFill>
                </a:uFill>
                <a:latin typeface="Times New Roman"/>
                <a:ea typeface="Times New Roman"/>
              </a:rPr>
              <a:t>Reference :From Understanding the Linux Kernel, Daniel Bovet and Marco Cesati</a:t>
            </a:r>
            <a:endParaRPr/>
          </a:p>
          <a:p>
            <a:pPr>
              <a:lnSpc>
                <a:spcPct val="100000"/>
              </a:lnSpc>
            </a:pPr>
            <a:r>
              <a:rPr lang="en-US" sz="1200" b="1" strike="noStrike" spc="-1">
                <a:solidFill>
                  <a:srgbClr val="000000"/>
                </a:solidFill>
                <a:uFill>
                  <a:solidFill>
                    <a:srgbClr val="FFFFFF"/>
                  </a:solidFill>
                </a:uFill>
                <a:latin typeface="Times New Roman"/>
                <a:ea typeface="Times New Roman"/>
              </a:rPr>
              <a: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B2DD508A-3FEC-412C-844B-4E23779E7474}" type="slidenum">
              <a:rPr lang="en-US" sz="1800" strike="noStrike" spc="-1">
                <a:solidFill>
                  <a:srgbClr val="000000"/>
                </a:solidFill>
                <a:uFill>
                  <a:solidFill>
                    <a:srgbClr val="FFFFFF"/>
                  </a:solidFill>
                </a:uFill>
                <a:latin typeface="Verdana"/>
                <a:ea typeface="+mn-ea"/>
              </a:rPr>
              <a:t>20</a:t>
            </a:fld>
            <a:endParaRPr/>
          </a:p>
        </p:txBody>
      </p:sp>
      <p:sp>
        <p:nvSpPr>
          <p:cNvPr id="461"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F3838DD2-C098-4BD2-821D-C1C17E046C46}" type="slidenum">
              <a:rPr lang="en-US" sz="1800" strike="noStrike" spc="-1">
                <a:solidFill>
                  <a:srgbClr val="000000"/>
                </a:solidFill>
                <a:uFill>
                  <a:solidFill>
                    <a:srgbClr val="FFFFFF"/>
                  </a:solidFill>
                </a:uFill>
                <a:latin typeface="Verdana"/>
                <a:ea typeface="+mn-ea"/>
              </a:rPr>
              <a:t>21</a:t>
            </a:fld>
            <a:endParaRPr/>
          </a:p>
        </p:txBody>
      </p:sp>
      <p:sp>
        <p:nvSpPr>
          <p:cNvPr id="463"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 top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4CFEAF32-4255-4F72-A4EF-B58F4708928C}" type="slidenum">
              <a:rPr lang="en-US" sz="1800" strike="noStrike" spc="-1">
                <a:solidFill>
                  <a:srgbClr val="000000"/>
                </a:solidFill>
                <a:uFill>
                  <a:solidFill>
                    <a:srgbClr val="FFFFFF"/>
                  </a:solidFill>
                </a:uFill>
                <a:latin typeface="Verdana"/>
                <a:ea typeface="+mn-ea"/>
              </a:rPr>
              <a:t>24</a:t>
            </a:fld>
            <a:endParaRPr/>
          </a:p>
        </p:txBody>
      </p:sp>
      <p:sp>
        <p:nvSpPr>
          <p:cNvPr id="467"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9"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B6D461BB-C2D2-4F14-8824-347C59FDDE62}" type="slidenum">
              <a:rPr lang="en-US" sz="1800" strike="noStrike" spc="-1">
                <a:solidFill>
                  <a:srgbClr val="000000"/>
                </a:solidFill>
                <a:uFill>
                  <a:solidFill>
                    <a:srgbClr val="FFFFFF"/>
                  </a:solidFill>
                </a:uFill>
                <a:latin typeface="Verdana"/>
                <a:ea typeface="+mn-ea"/>
              </a:rPr>
              <a:t>26</a:t>
            </a:fld>
            <a:endParaRPr/>
          </a:p>
        </p:txBody>
      </p:sp>
      <p:sp>
        <p:nvSpPr>
          <p:cNvPr id="470"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marL="228600" indent="-226440">
              <a:lnSpc>
                <a:spcPct val="100000"/>
              </a:lnSpc>
            </a:pPr>
            <a:r>
              <a:rPr lang="en-US" sz="1100" strike="noStrike" spc="-1">
                <a:solidFill>
                  <a:srgbClr val="000000"/>
                </a:solidFill>
                <a:uFill>
                  <a:solidFill>
                    <a:srgbClr val="FFFFFF"/>
                  </a:solidFill>
                </a:uFill>
                <a:latin typeface="Times New Roman"/>
                <a:ea typeface="Times New Roman"/>
              </a:rPr>
              <a:t>When a process dies , the kernel must be notified , so it can release the resources own by the process. </a:t>
            </a:r>
            <a:endParaRPr/>
          </a:p>
          <a:p>
            <a:pPr marL="228600" indent="-226440">
              <a:lnSpc>
                <a:spcPct val="100000"/>
              </a:lnSpc>
            </a:pPr>
            <a:r>
              <a:rPr lang="en-US" sz="1100" strike="noStrike" spc="-1">
                <a:solidFill>
                  <a:srgbClr val="000000"/>
                </a:solidFill>
                <a:uFill>
                  <a:solidFill>
                    <a:srgbClr val="FFFFFF"/>
                  </a:solidFill>
                </a:uFill>
                <a:latin typeface="Times New Roman"/>
                <a:ea typeface="Times New Roman"/>
              </a:rPr>
              <a:t>A process can be terminated by exit() system call (voluntary). This system call may be inserted by the programmer explicitly . The exit() system call is executed when the control flow reaches the last statement of the procedure main() in C programs</a:t>
            </a:r>
            <a:endParaRPr/>
          </a:p>
          <a:p>
            <a:pPr marL="228600" indent="-226440">
              <a:lnSpc>
                <a:spcPct val="100000"/>
              </a:lnSpc>
            </a:pPr>
            <a:r>
              <a:rPr lang="en-US" sz="1100" strike="noStrike" spc="-1">
                <a:solidFill>
                  <a:srgbClr val="000000"/>
                </a:solidFill>
                <a:uFill>
                  <a:solidFill>
                    <a:srgbClr val="FFFFFF"/>
                  </a:solidFill>
                </a:uFill>
                <a:latin typeface="Times New Roman"/>
                <a:ea typeface="Times New Roman"/>
              </a:rPr>
              <a:t> A process can also terminated involuntary by the kernel . This occurs when has received a signal that cannot handle or ignore or when unrecoverable  CPU exception has been raised in Kernel Mode . (Executing illegal instruction , dividing by zero, accessing illegal address space)</a:t>
            </a:r>
            <a:endParaRPr/>
          </a:p>
          <a:p>
            <a:pPr marL="228600" indent="-226440">
              <a:lnSpc>
                <a:spcPct val="100000"/>
              </a:lnSpc>
            </a:pPr>
            <a:r>
              <a:rPr lang="en-US" sz="1200" strike="noStrike" spc="-1">
                <a:solidFill>
                  <a:srgbClr val="000000"/>
                </a:solidFill>
                <a:uFill>
                  <a:solidFill>
                    <a:srgbClr val="FFFFFF"/>
                  </a:solidFill>
                </a:uFill>
                <a:latin typeface="Times New Roman"/>
                <a:ea typeface="Times New Roman"/>
              </a:rPr>
              <a:t> The exit function performs the following actions:</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Turns off all signals</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Closes all open files </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Releases the text file and other resources such as the current directory</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Saves resources statistics and exit status in the proc structure</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Changes state to ZOMBIE and puts the proc structure (PCB) in the zombie process list</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Makes the init process inherit any live children of the existing process</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Releases address space, user area, swap space, address translation maps</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Notifies the parent by sending SIGCHLD signal</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Wakes up the parent if it is asleep</a:t>
            </a:r>
            <a:endParaRPr/>
          </a:p>
          <a:p>
            <a:pPr marL="226800" indent="-226080">
              <a:lnSpc>
                <a:spcPct val="100000"/>
              </a:lnSpc>
              <a:buFont typeface="Times New Roman"/>
              <a:buAutoNum type="arabicPeriod"/>
            </a:pPr>
            <a:r>
              <a:rPr lang="en-US" sz="1000" strike="noStrike" spc="-1">
                <a:solidFill>
                  <a:srgbClr val="000000"/>
                </a:solidFill>
                <a:uFill>
                  <a:solidFill>
                    <a:srgbClr val="FFFFFF"/>
                  </a:solidFill>
                </a:uFill>
                <a:latin typeface="Times New Roman"/>
                <a:ea typeface="Times New Roman"/>
              </a:rPr>
              <a:t>Finally calls Swtch() context switch to schedule a new process to run</a:t>
            </a:r>
            <a:endParaRPr/>
          </a:p>
          <a:p>
            <a:pPr marL="228600" indent="-226440">
              <a:lnSpc>
                <a:spcPct val="100000"/>
              </a:lnSpc>
            </a:pPr>
            <a:r>
              <a:rPr lang="en-US" sz="1000" strike="noStrike" spc="-1">
                <a:solidFill>
                  <a:srgbClr val="000000"/>
                </a:solidFill>
                <a:uFill>
                  <a:solidFill>
                    <a:srgbClr val="FFFFFF"/>
                  </a:solidFill>
                </a:uFill>
                <a:latin typeface="Times New Roman"/>
                <a:ea typeface="Times New Roman"/>
              </a:rPr>
              <a:t>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7EE7C4BF-E15B-4D06-B5E0-69341BFD80BC}" type="slidenum">
              <a:rPr lang="en-US" sz="1800" strike="noStrike" spc="-1">
                <a:solidFill>
                  <a:srgbClr val="000000"/>
                </a:solidFill>
                <a:uFill>
                  <a:solidFill>
                    <a:srgbClr val="FFFFFF"/>
                  </a:solidFill>
                </a:uFill>
                <a:latin typeface="Verdana"/>
                <a:ea typeface="+mn-ea"/>
              </a:rPr>
              <a:t>27</a:t>
            </a:fld>
            <a:endParaRPr/>
          </a:p>
        </p:txBody>
      </p:sp>
      <p:sp>
        <p:nvSpPr>
          <p:cNvPr id="472"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5"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6"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A34DC476-CC69-4FF4-871B-5255B9ADF063}" type="slidenum">
              <a:rPr lang="en-US" sz="1800" strike="noStrike" spc="-1">
                <a:solidFill>
                  <a:srgbClr val="000000"/>
                </a:solidFill>
                <a:uFill>
                  <a:solidFill>
                    <a:srgbClr val="FFFFFF"/>
                  </a:solidFill>
                </a:uFill>
                <a:latin typeface="Verdana"/>
                <a:ea typeface="+mn-ea"/>
              </a:rPr>
              <a:t>29</a:t>
            </a:fld>
            <a:endParaRPr/>
          </a:p>
        </p:txBody>
      </p:sp>
      <p:sp>
        <p:nvSpPr>
          <p:cNvPr id="477"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0"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2598E688-3ED3-4984-BDE2-07E4728CD8FC}" type="slidenum">
              <a:rPr lang="en-US" sz="1800" strike="noStrike" spc="-1">
                <a:solidFill>
                  <a:srgbClr val="000000"/>
                </a:solidFill>
                <a:uFill>
                  <a:solidFill>
                    <a:srgbClr val="FFFFFF"/>
                  </a:solidFill>
                </a:uFill>
                <a:latin typeface="Verdana"/>
                <a:ea typeface="+mn-ea"/>
              </a:rPr>
              <a:t>34</a:t>
            </a:fld>
            <a:endParaRPr/>
          </a:p>
        </p:txBody>
      </p:sp>
      <p:sp>
        <p:nvSpPr>
          <p:cNvPr id="481"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man pwd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9BE21120-D439-45BC-9694-6F293E50E09B}" type="slidenum">
              <a:rPr lang="en-US" sz="1800" strike="noStrike" spc="-1">
                <a:solidFill>
                  <a:srgbClr val="000000"/>
                </a:solidFill>
                <a:uFill>
                  <a:solidFill>
                    <a:srgbClr val="FFFFFF"/>
                  </a:solidFill>
                </a:uFill>
                <a:latin typeface="Verdana"/>
                <a:ea typeface="+mn-ea"/>
              </a:rPr>
              <a:t>35</a:t>
            </a:fld>
            <a:endParaRPr/>
          </a:p>
        </p:txBody>
      </p:sp>
      <p:sp>
        <p:nvSpPr>
          <p:cNvPr id="483"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jobs  and fg commands</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4"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67B898E9-81EB-4EE6-99C7-EFBAC0C5279E}" type="slidenum">
              <a:rPr lang="en-US" sz="1800" strike="noStrike" spc="-1">
                <a:solidFill>
                  <a:srgbClr val="000000"/>
                </a:solidFill>
                <a:uFill>
                  <a:solidFill>
                    <a:srgbClr val="FFFFFF"/>
                  </a:solidFill>
                </a:uFill>
                <a:latin typeface="Verdana"/>
                <a:ea typeface="+mn-ea"/>
              </a:rPr>
              <a:t>36</a:t>
            </a:fld>
            <a:endParaRPr/>
          </a:p>
        </p:txBody>
      </p:sp>
      <p:sp>
        <p:nvSpPr>
          <p:cNvPr id="485"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6"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A170E4E4-E053-4551-933A-A21DF80BE37A}" type="slidenum">
              <a:rPr lang="en-US" sz="1800" strike="noStrike" spc="-1">
                <a:solidFill>
                  <a:srgbClr val="000000"/>
                </a:solidFill>
                <a:uFill>
                  <a:solidFill>
                    <a:srgbClr val="FFFFFF"/>
                  </a:solidFill>
                </a:uFill>
                <a:latin typeface="Verdana"/>
                <a:ea typeface="+mn-ea"/>
              </a:rPr>
              <a:t>37</a:t>
            </a:fld>
            <a:endParaRPr/>
          </a:p>
        </p:txBody>
      </p:sp>
      <p:sp>
        <p:nvSpPr>
          <p:cNvPr id="487"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1F6C7C49-C5E1-4013-8627-18943A8BAACB}" type="slidenum">
              <a:rPr lang="en-US" sz="1800" strike="noStrike" spc="-1">
                <a:solidFill>
                  <a:srgbClr val="000000"/>
                </a:solidFill>
                <a:uFill>
                  <a:solidFill>
                    <a:srgbClr val="FFFFFF"/>
                  </a:solidFill>
                </a:uFill>
                <a:latin typeface="Verdana"/>
                <a:ea typeface="+mn-ea"/>
              </a:rPr>
              <a:t>38</a:t>
            </a:fld>
            <a:endParaRPr/>
          </a:p>
        </p:txBody>
      </p:sp>
      <p:sp>
        <p:nvSpPr>
          <p:cNvPr id="489"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0"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2"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B85D5AFA-ABCF-4900-B1DB-67C528A4C2C1}" type="slidenum">
              <a:rPr lang="en-US" sz="1800" strike="noStrike" spc="-1">
                <a:solidFill>
                  <a:srgbClr val="000000"/>
                </a:solidFill>
                <a:uFill>
                  <a:solidFill>
                    <a:srgbClr val="FFFFFF"/>
                  </a:solidFill>
                </a:uFill>
                <a:latin typeface="Verdana"/>
                <a:ea typeface="+mn-ea"/>
              </a:rPr>
              <a:t>41</a:t>
            </a:fld>
            <a:endParaRPr/>
          </a:p>
        </p:txBody>
      </p:sp>
      <p:sp>
        <p:nvSpPr>
          <p:cNvPr id="493"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
        <p:nvSpPr>
          <p:cNvPr id="495" name="CustomShape 2"/>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3703021C-B024-46E8-A84B-25134BB26C1D}" type="slidenum">
              <a:rPr lang="en-US" sz="1800" strike="noStrike" spc="-1">
                <a:solidFill>
                  <a:srgbClr val="000000"/>
                </a:solidFill>
                <a:uFill>
                  <a:solidFill>
                    <a:srgbClr val="FFFFFF"/>
                  </a:solidFill>
                </a:uFill>
                <a:latin typeface="Verdana"/>
                <a:ea typeface="+mn-ea"/>
              </a:rPr>
              <a:t>42</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strike="noStrike" spc="-1">
                <a:solidFill>
                  <a:srgbClr val="000000"/>
                </a:solidFill>
                <a:uFill>
                  <a:solidFill>
                    <a:srgbClr val="FFFFFF"/>
                  </a:solidFill>
                </a:uFill>
                <a:latin typeface="Times New Roman"/>
                <a:ea typeface="Times New Roman"/>
              </a:rPr>
              <a:t>A process is an active entity that runs a program and provides an execution environment for it. It comprises an address space and a control point. Only one process runs on the CPU at a time. </a:t>
            </a:r>
            <a:endParaRPr/>
          </a:p>
          <a:p>
            <a:pPr>
              <a:lnSpc>
                <a:spcPct val="100000"/>
              </a:lnSpc>
            </a:pPr>
            <a:r>
              <a:rPr lang="en-US" sz="1200" strike="noStrike" spc="-1">
                <a:solidFill>
                  <a:srgbClr val="000000"/>
                </a:solidFill>
                <a:uFill>
                  <a:solidFill>
                    <a:srgbClr val="FFFFFF"/>
                  </a:solidFill>
                </a:uFill>
                <a:latin typeface="Times New Roman"/>
                <a:ea typeface="Times New Roman"/>
              </a:rPr>
              <a:t>A process requires a set of resources such as address space, CPU time, files, messages, signals and devices.</a:t>
            </a:r>
            <a:endParaRPr/>
          </a:p>
          <a:p>
            <a:pPr>
              <a:lnSpc>
                <a:spcPct val="100000"/>
              </a:lnSpc>
            </a:pPr>
            <a:r>
              <a:rPr lang="en-US" sz="1200" strike="noStrike" spc="-1">
                <a:solidFill>
                  <a:srgbClr val="000000"/>
                </a:solidFill>
                <a:uFill>
                  <a:solidFill>
                    <a:srgbClr val="FFFFFF"/>
                  </a:solidFill>
                </a:uFill>
                <a:latin typeface="Times New Roman"/>
                <a:ea typeface="Times New Roman"/>
              </a:rPr>
              <a:t>A process has a defined context  comprising all the information needed to describe the process. The process context has the following components</a:t>
            </a:r>
            <a:endParaRPr/>
          </a:p>
          <a:p>
            <a:pPr>
              <a:lnSpc>
                <a:spcPct val="100000"/>
              </a:lnSpc>
            </a:pPr>
            <a:r>
              <a:rPr lang="en-US" sz="1200" u="sng" strike="noStrike" spc="-1">
                <a:solidFill>
                  <a:srgbClr val="000000"/>
                </a:solidFill>
                <a:uFill>
                  <a:solidFill>
                    <a:srgbClr val="FFFFFF"/>
                  </a:solidFill>
                </a:uFill>
                <a:latin typeface="Times New Roman"/>
                <a:ea typeface="Times New Roman"/>
              </a:rPr>
              <a:t>User Address Space</a:t>
            </a:r>
            <a:r>
              <a:rPr lang="en-US" sz="1200" strike="noStrike" spc="-1">
                <a:solidFill>
                  <a:srgbClr val="000000"/>
                </a:solidFill>
                <a:uFill>
                  <a:solidFill>
                    <a:srgbClr val="FFFFFF"/>
                  </a:solidFill>
                </a:uFill>
                <a:latin typeface="Times New Roman"/>
                <a:ea typeface="Times New Roman"/>
              </a:rPr>
              <a:t> : executable code, data user ,stack and share memory regions</a:t>
            </a:r>
            <a:endParaRPr/>
          </a:p>
          <a:p>
            <a:pPr>
              <a:lnSpc>
                <a:spcPct val="100000"/>
              </a:lnSpc>
            </a:pPr>
            <a:r>
              <a:rPr lang="en-US" sz="1200" u="sng" strike="noStrike" spc="-1">
                <a:solidFill>
                  <a:srgbClr val="000000"/>
                </a:solidFill>
                <a:uFill>
                  <a:solidFill>
                    <a:srgbClr val="FFFFFF"/>
                  </a:solidFill>
                </a:uFill>
                <a:latin typeface="Times New Roman"/>
                <a:ea typeface="Times New Roman"/>
              </a:rPr>
              <a:t>Control Information</a:t>
            </a:r>
            <a:r>
              <a:rPr lang="en-US" sz="1200" strike="noStrike" spc="-1">
                <a:solidFill>
                  <a:srgbClr val="000000"/>
                </a:solidFill>
                <a:uFill>
                  <a:solidFill>
                    <a:srgbClr val="FFFFFF"/>
                  </a:solidFill>
                </a:uFill>
                <a:latin typeface="Times New Roman"/>
                <a:ea typeface="Times New Roman"/>
              </a:rPr>
              <a:t> : The kernel uses two main data structures to maintain control information  the User area and  </a:t>
            </a:r>
            <a:r>
              <a:rPr lang="en-US" sz="1200" i="1" strike="noStrike" spc="-1">
                <a:solidFill>
                  <a:srgbClr val="000000"/>
                </a:solidFill>
                <a:uFill>
                  <a:solidFill>
                    <a:srgbClr val="FFFFFF"/>
                  </a:solidFill>
                </a:uFill>
                <a:latin typeface="Times New Roman"/>
                <a:ea typeface="Times New Roman"/>
              </a:rPr>
              <a:t>proc</a:t>
            </a:r>
            <a:r>
              <a:rPr lang="en-US" sz="1200" strike="noStrike" spc="-1">
                <a:solidFill>
                  <a:srgbClr val="000000"/>
                </a:solidFill>
                <a:uFill>
                  <a:solidFill>
                    <a:srgbClr val="FFFFFF"/>
                  </a:solidFill>
                </a:uFill>
                <a:latin typeface="Times New Roman"/>
                <a:ea typeface="Times New Roman"/>
              </a:rPr>
              <a:t> structure . Each process also has its own kernel stack and address translation maps.</a:t>
            </a:r>
            <a:endParaRPr/>
          </a:p>
          <a:p>
            <a:pPr>
              <a:lnSpc>
                <a:spcPct val="100000"/>
              </a:lnSpc>
            </a:pPr>
            <a:r>
              <a:rPr lang="en-US" sz="1200" b="1" u="sng" strike="noStrike" spc="-1">
                <a:solidFill>
                  <a:srgbClr val="000000"/>
                </a:solidFill>
                <a:uFill>
                  <a:solidFill>
                    <a:srgbClr val="FFFFFF"/>
                  </a:solidFill>
                </a:uFill>
                <a:latin typeface="Times New Roman"/>
                <a:ea typeface="Times New Roman"/>
              </a:rPr>
              <a:t>Credentials </a:t>
            </a:r>
            <a:r>
              <a:rPr lang="en-US" sz="1200" b="1" strike="noStrike" spc="-1">
                <a:solidFill>
                  <a:srgbClr val="000000"/>
                </a:solidFill>
                <a:uFill>
                  <a:solidFill>
                    <a:srgbClr val="FFFFFF"/>
                  </a:solidFill>
                </a:uFill>
                <a:latin typeface="Times New Roman"/>
                <a:ea typeface="Times New Roman"/>
              </a:rPr>
              <a:t>: The credentials of the process include the user and groups Ids associated with it</a:t>
            </a:r>
            <a:endParaRPr/>
          </a:p>
          <a:p>
            <a:pPr>
              <a:lnSpc>
                <a:spcPct val="100000"/>
              </a:lnSpc>
            </a:pPr>
            <a:r>
              <a:rPr lang="en-US" sz="1200" b="1" u="sng" strike="noStrike" spc="-1">
                <a:solidFill>
                  <a:srgbClr val="000000"/>
                </a:solidFill>
                <a:uFill>
                  <a:solidFill>
                    <a:srgbClr val="FFFFFF"/>
                  </a:solidFill>
                </a:uFill>
                <a:latin typeface="Times New Roman"/>
                <a:ea typeface="Times New Roman"/>
              </a:rPr>
              <a:t>Environment variables : </a:t>
            </a:r>
            <a:r>
              <a:rPr lang="en-US" sz="1200" b="1" strike="noStrike" spc="-1">
                <a:solidFill>
                  <a:srgbClr val="000000"/>
                </a:solidFill>
                <a:uFill>
                  <a:solidFill>
                    <a:srgbClr val="FFFFFF"/>
                  </a:solidFill>
                </a:uFill>
                <a:latin typeface="Times New Roman"/>
                <a:ea typeface="Times New Roman"/>
              </a:rPr>
              <a:t> These are set of strings of the form   </a:t>
            </a:r>
            <a:r>
              <a:rPr lang="en-US" sz="1200" b="1" i="1" strike="noStrike" spc="-1">
                <a:solidFill>
                  <a:srgbClr val="000000"/>
                </a:solidFill>
                <a:uFill>
                  <a:solidFill>
                    <a:srgbClr val="FFFFFF"/>
                  </a:solidFill>
                </a:uFill>
                <a:latin typeface="Times New Roman"/>
                <a:ea typeface="Times New Roman"/>
              </a:rPr>
              <a:t>variable = value</a:t>
            </a:r>
            <a:r>
              <a:rPr lang="en-US" sz="1200" b="1" strike="noStrike" spc="-1">
                <a:solidFill>
                  <a:srgbClr val="000000"/>
                </a:solidFill>
                <a:uFill>
                  <a:solidFill>
                    <a:srgbClr val="FFFFFF"/>
                  </a:solidFill>
                </a:uFill>
                <a:latin typeface="Times New Roman"/>
                <a:ea typeface="Times New Roman"/>
              </a:rPr>
              <a:t>, which are inherited from the parent</a:t>
            </a:r>
            <a:endParaRPr/>
          </a:p>
          <a:p>
            <a:pPr>
              <a:lnSpc>
                <a:spcPct val="100000"/>
              </a:lnSpc>
            </a:pPr>
            <a:r>
              <a:rPr lang="en-US" sz="1200" u="sng" strike="noStrike" spc="-1">
                <a:solidFill>
                  <a:srgbClr val="000000"/>
                </a:solidFill>
                <a:uFill>
                  <a:solidFill>
                    <a:srgbClr val="FFFFFF"/>
                  </a:solidFill>
                </a:uFill>
                <a:latin typeface="Times New Roman"/>
                <a:ea typeface="Times New Roman"/>
              </a:rPr>
              <a:t>Hardware context : </a:t>
            </a:r>
            <a:r>
              <a:rPr lang="en-US" sz="1200" strike="noStrike" spc="-1">
                <a:solidFill>
                  <a:srgbClr val="000000"/>
                </a:solidFill>
                <a:uFill>
                  <a:solidFill>
                    <a:srgbClr val="FFFFFF"/>
                  </a:solidFill>
                </a:uFill>
                <a:latin typeface="Times New Roman"/>
                <a:ea typeface="Times New Roman"/>
              </a:rPr>
              <a:t>This includes the contents of the registers such as :Program counter (PC), Stack pointer (SP), The processor status word (PSW), Memory Management Registers, Floating point Unit registers  (FPU).</a:t>
            </a:r>
            <a:endParaRPr/>
          </a:p>
          <a:p>
            <a:pPr>
              <a:lnSpc>
                <a:spcPct val="100000"/>
              </a:lnSpc>
            </a:pPr>
            <a:r>
              <a:rPr lang="en-US" sz="1200" b="1" strike="noStrike" spc="-1">
                <a:solidFill>
                  <a:srgbClr val="000000"/>
                </a:solidFill>
                <a:uFill>
                  <a:solidFill>
                    <a:srgbClr val="FFFFFF"/>
                  </a:solidFill>
                </a:uFill>
                <a:latin typeface="Times New Roman"/>
                <a:ea typeface="Times New Roman"/>
              </a:rPr>
              <a:t>Reference:  Uresh  Vahalia, Unix Internals The New Frontiers, </a:t>
            </a:r>
            <a:endParaRPr/>
          </a:p>
          <a:p>
            <a:pPr>
              <a:lnSpc>
                <a:spcPct val="100000"/>
              </a:lnSpc>
            </a:pPr>
            <a:r>
              <a:rPr lang="en-US" sz="1200" b="1" strike="noStrike" spc="-1">
                <a:solidFill>
                  <a:srgbClr val="000000"/>
                </a:solidFill>
                <a:uFill>
                  <a:solidFill>
                    <a:srgbClr val="FFFFFF"/>
                  </a:solidFill>
                </a:uFill>
                <a:latin typeface="Times New Roman"/>
                <a:ea typeface="Times New Roman"/>
              </a:rPr>
              <a:t>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6"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95A42CF9-1684-4C28-97E7-20814C0D8F16}" type="slidenum">
              <a:rPr lang="en-US" sz="1800" strike="noStrike" spc="-1">
                <a:solidFill>
                  <a:srgbClr val="000000"/>
                </a:solidFill>
                <a:uFill>
                  <a:solidFill>
                    <a:srgbClr val="FFFFFF"/>
                  </a:solidFill>
                </a:uFill>
                <a:latin typeface="Verdana"/>
                <a:ea typeface="+mn-ea"/>
              </a:rPr>
              <a:t>43</a:t>
            </a:fld>
            <a:endParaRPr/>
          </a:p>
        </p:txBody>
      </p:sp>
      <p:sp>
        <p:nvSpPr>
          <p:cNvPr id="497"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crontab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rPr>
              <a:t>http://www.gnu.org/licenses/license-list.html</a:t>
            </a:r>
            <a:endParaRPr/>
          </a:p>
        </p:txBody>
      </p:sp>
      <p:sp>
        <p:nvSpPr>
          <p:cNvPr id="505" name="CustomShape 2"/>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4C1C689B-D114-48C3-92F0-74C0DF4D25D3}" type="slidenum">
              <a:rPr lang="en-US" sz="1800" strike="noStrike" spc="-1">
                <a:solidFill>
                  <a:srgbClr val="000000"/>
                </a:solidFill>
                <a:uFill>
                  <a:solidFill>
                    <a:srgbClr val="FFFFFF"/>
                  </a:solidFill>
                </a:uFill>
                <a:latin typeface="Verdana"/>
                <a:ea typeface="+mn-ea"/>
              </a:rPr>
              <a:t>44</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9"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strike="noStrike" spc="-1">
                <a:solidFill>
                  <a:srgbClr val="000000"/>
                </a:solidFill>
                <a:uFill>
                  <a:solidFill>
                    <a:srgbClr val="FFFFFF"/>
                  </a:solidFill>
                </a:uFill>
                <a:latin typeface="Times New Roman"/>
                <a:ea typeface="Times New Roman"/>
              </a:rPr>
              <a:t>The fork () system call creates a new process. The process that calls fork() is the parent, and the new process is its child. The parent-child relationship creates the process hierarchy. The child process is almost an exact clone of the parent. Its address space is a replica of that of the parent , and it also runs the same program initially.</a:t>
            </a:r>
            <a:endParaRPr/>
          </a:p>
          <a:p>
            <a:pPr>
              <a:lnSpc>
                <a:spcPct val="100000"/>
              </a:lnSpc>
            </a:pPr>
            <a:r>
              <a:rPr lang="en-US" sz="1200" strike="noStrike" spc="-1">
                <a:solidFill>
                  <a:srgbClr val="000000"/>
                </a:solidFill>
                <a:uFill>
                  <a:solidFill>
                    <a:srgbClr val="FFFFFF"/>
                  </a:solidFill>
                </a:uFill>
                <a:latin typeface="Times New Roman"/>
                <a:ea typeface="Times New Roman"/>
              </a:rPr>
              <a:t>Because the parent and child both return from the fork and continue to execute the same program, they need a way to distinguish themselves from one another and act accordingly. For this reason , the fork system call returns different values to the parent and child- fork returns 0  to the child, and the child’s PID to the parent.</a:t>
            </a:r>
            <a:endParaRPr/>
          </a:p>
          <a:p>
            <a:pPr>
              <a:lnSpc>
                <a:spcPct val="100000"/>
              </a:lnSpc>
            </a:pPr>
            <a:r>
              <a:rPr lang="en-US" sz="1200" strike="noStrike" spc="-1">
                <a:solidFill>
                  <a:srgbClr val="000000"/>
                </a:solidFill>
                <a:uFill>
                  <a:solidFill>
                    <a:srgbClr val="FFFFFF"/>
                  </a:solidFill>
                </a:uFill>
                <a:latin typeface="Times New Roman"/>
                <a:ea typeface="Times New Roman"/>
              </a:rPr>
              <a:t> </a:t>
            </a:r>
            <a:endParaRPr/>
          </a:p>
          <a:p>
            <a:pPr>
              <a:lnSpc>
                <a:spcPct val="100000"/>
              </a:lnSpc>
            </a:pPr>
            <a:r>
              <a:rPr lang="en-US" sz="1200" b="1" strike="noStrike" spc="-1">
                <a:solidFill>
                  <a:srgbClr val="000000"/>
                </a:solidFill>
                <a:uFill>
                  <a:solidFill>
                    <a:srgbClr val="FFFFFF"/>
                  </a:solidFill>
                </a:uFill>
                <a:latin typeface="Times New Roman"/>
                <a:ea typeface="Times New Roman"/>
              </a:rPr>
              <a:t>Reference:  Uresh  Vahalia, Unix Internals The New Frontiers</a:t>
            </a:r>
            <a:endParaRPr/>
          </a:p>
          <a:p>
            <a:pPr>
              <a:lnSpc>
                <a:spcPct val="100000"/>
              </a:lnSpc>
            </a:pPr>
            <a:r>
              <a:rPr lang="en-US" sz="1200" b="1" strike="noStrike" spc="-1">
                <a:solidFill>
                  <a:srgbClr val="000000"/>
                </a:solidFill>
                <a:uFill>
                  <a:solidFill>
                    <a:srgbClr val="FFFFFF"/>
                  </a:solidFill>
                </a:uFill>
                <a:latin typeface="Times New Roman"/>
                <a:ea typeface="Times New Roman"/>
              </a:rPr>
              <a:t>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1"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strike="noStrike" spc="-1">
                <a:solidFill>
                  <a:srgbClr val="000000"/>
                </a:solidFill>
                <a:uFill>
                  <a:solidFill>
                    <a:srgbClr val="FFFFFF"/>
                  </a:solidFill>
                </a:uFill>
                <a:latin typeface="Times New Roman"/>
                <a:ea typeface="Times New Roman"/>
              </a:rPr>
              <a:t>The process has a definite lifetime-most processes are created by a fork or vfork system call and run until they terminate by calling exit. During its life time, a process may run one or many programs. It invokes the exec system call to run a new program .</a:t>
            </a:r>
            <a:endParaRPr/>
          </a:p>
          <a:p>
            <a:pPr>
              <a:lnSpc>
                <a:spcPct val="100000"/>
              </a:lnSpc>
            </a:pPr>
            <a:r>
              <a:rPr lang="en-US" sz="1200" strike="noStrike" spc="-1">
                <a:solidFill>
                  <a:srgbClr val="000000"/>
                </a:solidFill>
                <a:uFill>
                  <a:solidFill>
                    <a:srgbClr val="FFFFFF"/>
                  </a:solidFill>
                </a:uFill>
                <a:latin typeface="Times New Roman"/>
                <a:ea typeface="Times New Roman"/>
              </a:rPr>
              <a:t>Upon successful completion of exec, the child’s address space is replaced with that of the new program, and the child returns to user mode with its program counter set to the first executable instruction of the new program.</a:t>
            </a:r>
            <a:endParaRPr/>
          </a:p>
          <a:p>
            <a:pPr>
              <a:lnSpc>
                <a:spcPct val="100000"/>
              </a:lnSpc>
            </a:pPr>
            <a:r>
              <a:rPr lang="en-US" sz="1200" strike="noStrike" spc="-1">
                <a:solidFill>
                  <a:srgbClr val="000000"/>
                </a:solidFill>
                <a:uFill>
                  <a:solidFill>
                    <a:srgbClr val="FFFFFF"/>
                  </a:solidFill>
                </a:uFill>
                <a:latin typeface="Times New Roman"/>
                <a:ea typeface="Times New Roman"/>
              </a:rPr>
              <a:t>Between the fork and exec, the child may perform a number of tasks to ensure that the new program is invoked in the desired state. </a:t>
            </a:r>
            <a:endParaRPr/>
          </a:p>
          <a:p>
            <a:pPr>
              <a:lnSpc>
                <a:spcPct val="100000"/>
              </a:lnSpc>
            </a:pPr>
            <a:r>
              <a:rPr lang="en-US" sz="1200" strike="noStrike" spc="-1">
                <a:solidFill>
                  <a:srgbClr val="000000"/>
                </a:solidFill>
                <a:uFill>
                  <a:solidFill>
                    <a:srgbClr val="FFFFFF"/>
                  </a:solidFill>
                </a:uFill>
                <a:latin typeface="Times New Roman"/>
                <a:ea typeface="Times New Roman"/>
              </a:rPr>
              <a:t>The fork must give the child a logically distinct copy of the parent’s  address space. In most cases the child discards this address space when it calls exec or exit shortly after the fork. It is a wasteful to make an actual copy of the address space. This problem has been addressed with the </a:t>
            </a:r>
            <a:r>
              <a:rPr lang="en-US" sz="1200" i="1" strike="noStrike" spc="-1">
                <a:solidFill>
                  <a:srgbClr val="000000"/>
                </a:solidFill>
                <a:uFill>
                  <a:solidFill>
                    <a:srgbClr val="FFFFFF"/>
                  </a:solidFill>
                </a:uFill>
                <a:latin typeface="Times New Roman"/>
                <a:ea typeface="Times New Roman"/>
              </a:rPr>
              <a:t>copy-on-write</a:t>
            </a:r>
            <a:r>
              <a:rPr lang="en-US" sz="1200" strike="noStrike" spc="-1">
                <a:solidFill>
                  <a:srgbClr val="000000"/>
                </a:solidFill>
                <a:uFill>
                  <a:solidFill>
                    <a:srgbClr val="FFFFFF"/>
                  </a:solidFill>
                </a:uFill>
                <a:latin typeface="Times New Roman"/>
                <a:ea typeface="Times New Roman"/>
              </a:rPr>
              <a:t> approach . In this method the child receives its own copy of the address translation maps, but share the memory pages with the parent. If either the parent or the child tries to modify a page, a page fault exception occurs. The handler recognizes that is a copy-on-write page and makes a new writable copy of that single page and does not need to copy the entire address.  </a:t>
            </a:r>
            <a:endParaRPr/>
          </a:p>
          <a:p>
            <a:pPr>
              <a:lnSpc>
                <a:spcPct val="100000"/>
              </a:lnSpc>
            </a:pPr>
            <a:r>
              <a:rPr lang="en-US" sz="1200" b="1" strike="noStrike" spc="-1">
                <a:solidFill>
                  <a:srgbClr val="000000"/>
                </a:solidFill>
                <a:uFill>
                  <a:solidFill>
                    <a:srgbClr val="FFFFFF"/>
                  </a:solidFill>
                </a:uFill>
                <a:latin typeface="Times New Roman"/>
                <a:ea typeface="Times New Roman"/>
              </a:rPr>
              <a:t>Reference :Uresh  Vahalia, Unix Internals The New Frontiers</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3"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6"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7"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8"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9"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1"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3"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5"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7"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6" name="CustomShape 1"/>
          <p:cNvSpPr/>
          <p:nvPr/>
        </p:nvSpPr>
        <p:spPr>
          <a:xfrm>
            <a:off x="914400" y="4361040"/>
            <a:ext cx="5028480" cy="4129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7" name="CustomShape 1"/>
          <p:cNvSpPr/>
          <p:nvPr/>
        </p:nvSpPr>
        <p:spPr>
          <a:xfrm>
            <a:off x="914400" y="4361040"/>
            <a:ext cx="5028480" cy="4129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914400" y="4361040"/>
            <a:ext cx="5028480" cy="4129920"/>
          </a:xfrm>
          <a:prstGeom prst="rect">
            <a:avLst/>
          </a:prstGeo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C918B52F-B747-4E37-9EE6-275DF606583A}" type="slidenum">
              <a:rPr lang="en-US" sz="1800" strike="noStrike" spc="-1">
                <a:solidFill>
                  <a:srgbClr val="000000"/>
                </a:solidFill>
                <a:uFill>
                  <a:solidFill>
                    <a:srgbClr val="FFFFFF"/>
                  </a:solidFill>
                </a:uFill>
                <a:latin typeface="Verdana"/>
                <a:ea typeface="+mn-ea"/>
              </a:rPr>
              <a:t>8</a:t>
            </a:fld>
            <a:endParaRPr/>
          </a:p>
        </p:txBody>
      </p:sp>
      <p:sp>
        <p:nvSpPr>
          <p:cNvPr id="440" name="CustomShape 2"/>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strike="noStrike" spc="-1">
                <a:solidFill>
                  <a:srgbClr val="000000"/>
                </a:solidFill>
                <a:uFill>
                  <a:solidFill>
                    <a:srgbClr val="FFFFFF"/>
                  </a:solidFill>
                </a:uFill>
                <a:latin typeface="Times New Roman"/>
                <a:ea typeface="Times New Roman"/>
              </a:rPr>
              <a:t> </a:t>
            </a:r>
            <a:endParaRPr/>
          </a:p>
          <a:p>
            <a:pPr>
              <a:lnSpc>
                <a:spcPct val="100000"/>
              </a:lnSpc>
            </a:pPr>
            <a:r>
              <a:rPr lang="en-US" sz="1200" strike="noStrike" spc="-1">
                <a:solidFill>
                  <a:srgbClr val="000000"/>
                </a:solidFill>
                <a:uFill>
                  <a:solidFill>
                    <a:srgbClr val="FFFFFF"/>
                  </a:solidFill>
                </a:uFill>
                <a:latin typeface="Times New Roman"/>
                <a:ea typeface="Times New Roman"/>
              </a:rPr>
              <a:t>This an example that represents the different types of processes.</a:t>
            </a:r>
            <a:endParaRPr/>
          </a:p>
          <a:p>
            <a:pPr>
              <a:lnSpc>
                <a:spcPct val="100000"/>
              </a:lnSpc>
            </a:pPr>
            <a:r>
              <a:rPr lang="en-US" sz="1200" strike="noStrike" spc="-1">
                <a:solidFill>
                  <a:srgbClr val="000000"/>
                </a:solidFill>
                <a:uFill>
                  <a:solidFill>
                    <a:srgbClr val="FFFFFF"/>
                  </a:solidFill>
                </a:uFill>
                <a:latin typeface="Times New Roman"/>
                <a:ea typeface="Times New Roman"/>
              </a:rPr>
              <a:t>In modern Operating systems , several processes are active in the system concurrently . To these processes, the system provides some features of virtual machine. The programmer writes an application as if only its code were running on the system.</a:t>
            </a:r>
            <a:endParaRPr/>
          </a:p>
          <a:p>
            <a:pPr>
              <a:lnSpc>
                <a:spcPct val="100000"/>
              </a:lnSpc>
            </a:pPr>
            <a:r>
              <a:rPr lang="en-US" sz="1200" strike="noStrike" spc="-1">
                <a:solidFill>
                  <a:srgbClr val="000000"/>
                </a:solidFill>
                <a:uFill>
                  <a:solidFill>
                    <a:srgbClr val="FFFFFF"/>
                  </a:solidFill>
                </a:uFill>
                <a:latin typeface="Times New Roman"/>
                <a:ea typeface="Times New Roman"/>
              </a:rPr>
              <a:t>A CPU can run either in User mode or in Kernel mode. When a program is executed in User mode, it cannot directly access the kernel data structures.</a:t>
            </a:r>
            <a:endParaRPr/>
          </a:p>
          <a:p>
            <a:pPr>
              <a:lnSpc>
                <a:spcPct val="100000"/>
              </a:lnSpc>
            </a:pPr>
            <a:r>
              <a:rPr lang="en-US" sz="1200" strike="noStrike" spc="-1">
                <a:solidFill>
                  <a:srgbClr val="000000"/>
                </a:solidFill>
                <a:uFill>
                  <a:solidFill>
                    <a:srgbClr val="FFFFFF"/>
                  </a:solidFill>
                </a:uFill>
                <a:latin typeface="Times New Roman"/>
                <a:ea typeface="Times New Roman"/>
              </a:rPr>
              <a:t>Each process runs in its private address space. A process  running in User mode refers to private stack, data and code areas. When running in kernel mode, the process  addresses the kernel data and code area and makes use of another stack</a:t>
            </a:r>
            <a:endParaRPr/>
          </a:p>
          <a:p>
            <a:pPr>
              <a:lnSpc>
                <a:spcPct val="100000"/>
              </a:lnSpc>
            </a:pPr>
            <a:r>
              <a:rPr lang="en-US" sz="1200" strike="noStrike" spc="-1">
                <a:solidFill>
                  <a:srgbClr val="000000"/>
                </a:solidFill>
                <a:uFill>
                  <a:solidFill>
                    <a:srgbClr val="FFFFFF"/>
                  </a:solidFill>
                </a:uFill>
                <a:latin typeface="Times New Roman"/>
                <a:ea typeface="Times New Roman"/>
              </a:rPr>
              <a:t> </a:t>
            </a:r>
            <a:endParaRPr/>
          </a:p>
          <a:p>
            <a:pPr>
              <a:lnSpc>
                <a:spcPct val="100000"/>
              </a:lnSpc>
            </a:pPr>
            <a:r>
              <a:rPr lang="en-US" sz="1200" strike="noStrike" spc="-1">
                <a:solidFill>
                  <a:srgbClr val="000000"/>
                </a:solidFill>
                <a:uFill>
                  <a:solidFill>
                    <a:srgbClr val="FFFFFF"/>
                  </a:solidFill>
                </a:uFill>
                <a:latin typeface="Times New Roman"/>
                <a:ea typeface="Times New Roman"/>
              </a:rPr>
              <a:t>Note</a:t>
            </a:r>
            <a:endParaRPr/>
          </a:p>
          <a:p>
            <a:pPr>
              <a:lnSpc>
                <a:spcPct val="100000"/>
              </a:lnSpc>
            </a:pPr>
            <a:r>
              <a:rPr lang="en-US" sz="1200" strike="noStrike" spc="-1">
                <a:solidFill>
                  <a:srgbClr val="000000"/>
                </a:solidFill>
                <a:uFill>
                  <a:solidFill>
                    <a:srgbClr val="FFFFFF"/>
                  </a:solidFill>
                </a:uFill>
                <a:latin typeface="Times New Roman"/>
                <a:ea typeface="Times New Roman"/>
              </a:rPr>
              <a:t> </a:t>
            </a:r>
            <a:endParaRPr/>
          </a:p>
          <a:p>
            <a:pPr>
              <a:lnSpc>
                <a:spcPct val="100000"/>
              </a:lnSpc>
            </a:pPr>
            <a:r>
              <a:rPr lang="en-US" sz="1200" strike="noStrike" spc="-1">
                <a:solidFill>
                  <a:srgbClr val="000000"/>
                </a:solidFill>
                <a:uFill>
                  <a:solidFill>
                    <a:srgbClr val="FFFFFF"/>
                  </a:solidFill>
                </a:uFill>
                <a:latin typeface="Times New Roman"/>
                <a:ea typeface="Times New Roman"/>
              </a:rPr>
              <a:t>Show some example of System processes and User processes using PS command or in windows Task Manager</a:t>
            </a:r>
            <a:endParaRPr/>
          </a:p>
          <a:p>
            <a:pPr>
              <a:lnSpc>
                <a:spcPct val="100000"/>
              </a:lnSpc>
            </a:pPr>
            <a:endParaRPr/>
          </a:p>
          <a:p>
            <a:pPr>
              <a:lnSpc>
                <a:spcPct val="100000"/>
              </a:lnSpc>
            </a:pPr>
            <a:r>
              <a:rPr lang="en-US" sz="1200" strike="noStrike" spc="-1">
                <a:solidFill>
                  <a:srgbClr val="000000"/>
                </a:solidFill>
                <a:uFill>
                  <a:solidFill>
                    <a:srgbClr val="FFFFFF"/>
                  </a:solidFill>
                </a:uFill>
                <a:latin typeface="Times New Roman"/>
                <a:ea typeface="Times New Roman"/>
              </a:rPr>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1" name="CustomShape 1"/>
          <p:cNvSpPr/>
          <p:nvPr/>
        </p:nvSpPr>
        <p:spPr>
          <a:xfrm>
            <a:off x="914400" y="4361040"/>
            <a:ext cx="5028480" cy="4129920"/>
          </a:xfrm>
          <a:noFill/>
          <a:ln>
            <a:noFill/>
          </a:ln>
        </p:spPr>
        <p:style>
          <a:lnRef idx="0">
            <a:scrgbClr r="0" g="0" b="0"/>
          </a:lnRef>
          <a:fillRef idx="0">
            <a:scrgbClr r="0" g="0" b="0"/>
          </a:fillRef>
          <a:effectRef idx="0">
            <a:scrgbClr r="0" g="0" b="0"/>
          </a:effectRef>
          <a:fontRef idx="minor"/>
        </p:style>
        <p:txBody>
          <a:bodyPr lIns="90360" tIns="44280" rIns="90360" bIns="44280"/>
          <a:lstStyle/>
          <a:p>
            <a:pPr>
              <a:lnSpc>
                <a:spcPct val="100000"/>
              </a:lnSpc>
            </a:pPr>
            <a:r>
              <a:rPr lang="en-US" sz="1200" b="1" strike="noStrike" spc="-1">
                <a:solidFill>
                  <a:srgbClr val="000000"/>
                </a:solidFill>
                <a:uFill>
                  <a:solidFill>
                    <a:srgbClr val="FFFFFF"/>
                  </a:solidFill>
                </a:uFill>
                <a:latin typeface="Times New Roman"/>
                <a:ea typeface="+mn-ea"/>
              </a:rPr>
              <a:t>“Screen Capture of  Linux </a:t>
            </a:r>
            <a:r>
              <a:rPr lang="en-US" sz="1200" b="1" i="1" strike="noStrike" spc="-1">
                <a:solidFill>
                  <a:srgbClr val="000000"/>
                </a:solidFill>
                <a:uFill>
                  <a:solidFill>
                    <a:srgbClr val="FFFFFF"/>
                  </a:solidFill>
                </a:uFill>
                <a:latin typeface="Times New Roman"/>
                <a:ea typeface="+mn-ea"/>
              </a:rPr>
              <a:t>PS  command </a:t>
            </a:r>
            <a:r>
              <a:rPr lang="en-US" sz="1200" b="1" strike="noStrike" spc="-1">
                <a:solidFill>
                  <a:srgbClr val="000000"/>
                </a:solidFill>
                <a:uFill>
                  <a:solidFill>
                    <a:srgbClr val="FFFFFF"/>
                  </a:solidFill>
                </a:uFill>
                <a:latin typeface="Times New Roman"/>
                <a:ea typeface="+mn-ea"/>
              </a:rPr>
              <a:t> is released under the GNU General Public License (GPL).  See the terms at </a:t>
            </a:r>
            <a:r>
              <a:rPr lang="en-US" sz="1200" b="1" u="sng" strike="noStrike" spc="-1">
                <a:solidFill>
                  <a:srgbClr val="000000"/>
                </a:solidFill>
                <a:uFill>
                  <a:solidFill>
                    <a:srgbClr val="FFFFFF"/>
                  </a:solidFill>
                </a:uFill>
                <a:latin typeface="Times New Roman"/>
                <a:ea typeface="+mn-ea"/>
                <a:hlinkClick r:id="rId3"/>
              </a:rPr>
              <a:t>http://www.gnu.org/licenses/license-list.html</a:t>
            </a:r>
            <a:r>
              <a:rPr lang="en-US" sz="1200" b="1" u="sng" strike="noStrike" spc="-1">
                <a:solidFill>
                  <a:srgbClr val="000000"/>
                </a:solidFill>
                <a:uFill>
                  <a:solidFill>
                    <a:srgbClr val="FFFFFF"/>
                  </a:solidFill>
                </a:uFill>
                <a:latin typeface="Times New Roman"/>
                <a:ea typeface="+mn-ea"/>
              </a:rPr>
              <a:t>”</a:t>
            </a:r>
            <a:endParaRPr/>
          </a:p>
          <a:p>
            <a:pPr>
              <a:lnSpc>
                <a:spcPct val="100000"/>
              </a:lnSpc>
            </a:pPr>
            <a:r>
              <a:rPr lang="en-US" sz="1200" b="1" u="sng" strike="noStrike" spc="-1">
                <a:solidFill>
                  <a:srgbClr val="000000"/>
                </a:solidFill>
                <a:uFill>
                  <a:solidFill>
                    <a:srgbClr val="FFFFFF"/>
                  </a:solidFill>
                </a:uFill>
                <a:latin typeface="Times New Roman"/>
                <a:ea typeface="+mn-ea"/>
              </a:rPr>
              <a:t> </a:t>
            </a:r>
            <a:endParaRPr/>
          </a:p>
        </p:txBody>
      </p:sp>
      <p:sp>
        <p:nvSpPr>
          <p:cNvPr id="442" name="CustomShape 2"/>
          <p:cNvSpPr/>
          <p:nvPr/>
        </p:nvSpPr>
        <p:spPr>
          <a:xfrm>
            <a:off x="3884760" y="8720280"/>
            <a:ext cx="2971080" cy="45792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fld id="{96C0ED4E-7D0B-4683-B684-418182F5D165}" type="slidenum">
              <a:rPr lang="en-US" sz="1800" strike="noStrike" spc="-1">
                <a:solidFill>
                  <a:srgbClr val="000000"/>
                </a:solidFill>
                <a:uFill>
                  <a:solidFill>
                    <a:srgbClr val="FFFFFF"/>
                  </a:solidFill>
                </a:uFill>
                <a:latin typeface="Verdana"/>
                <a:ea typeface="+mn-ea"/>
              </a:rPr>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27" name="PlaceHolder 2"/>
          <p:cNvSpPr>
            <a:spLocks noGrp="1"/>
          </p:cNvSpPr>
          <p:nvPr>
            <p:ph type="body"/>
          </p:nvPr>
        </p:nvSpPr>
        <p:spPr>
          <a:xfrm>
            <a:off x="457200" y="1604520"/>
            <a:ext cx="8229240" cy="1896840"/>
          </a:xfrm>
          <a:prstGeom prst="rect">
            <a:avLst/>
          </a:prstGeom>
        </p:spPr>
        <p:txBody>
          <a:bodyPr lIns="0" tIns="0" rIns="0" bIns="0"/>
          <a:lstStyle/>
          <a:p>
            <a:endParaRPr/>
          </a:p>
        </p:txBody>
      </p:sp>
      <p:sp>
        <p:nvSpPr>
          <p:cNvPr id="28" name="PlaceHolder 3"/>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30"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31"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32" name="PlaceHolder 4"/>
          <p:cNvSpPr>
            <a:spLocks noGrp="1"/>
          </p:cNvSpPr>
          <p:nvPr>
            <p:ph type="body"/>
          </p:nvPr>
        </p:nvSpPr>
        <p:spPr>
          <a:xfrm>
            <a:off x="4674240" y="3682080"/>
            <a:ext cx="4015800" cy="1896840"/>
          </a:xfrm>
          <a:prstGeom prst="rect">
            <a:avLst/>
          </a:prstGeom>
        </p:spPr>
        <p:txBody>
          <a:bodyPr lIns="0" tIns="0" rIns="0" bIns="0"/>
          <a:lstStyle/>
          <a:p>
            <a:endParaRPr/>
          </a:p>
        </p:txBody>
      </p:sp>
      <p:sp>
        <p:nvSpPr>
          <p:cNvPr id="33" name="PlaceHolder 5"/>
          <p:cNvSpPr>
            <a:spLocks noGrp="1"/>
          </p:cNvSpPr>
          <p:nvPr>
            <p:ph type="body"/>
          </p:nvPr>
        </p:nvSpPr>
        <p:spPr>
          <a:xfrm>
            <a:off x="457200" y="3682080"/>
            <a:ext cx="4015800" cy="1896840"/>
          </a:xfrm>
          <a:prstGeom prst="rect">
            <a:avLst/>
          </a:prstGeom>
        </p:spPr>
        <p:txBody>
          <a:bodyPr lIns="0" tIns="0" rIns="0" bIns="0"/>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35" name="PlaceHolder 2"/>
          <p:cNvSpPr>
            <a:spLocks noGrp="1"/>
          </p:cNvSpPr>
          <p:nvPr>
            <p:ph type="body"/>
          </p:nvPr>
        </p:nvSpPr>
        <p:spPr>
          <a:xfrm>
            <a:off x="457200" y="1604520"/>
            <a:ext cx="8229240" cy="3976920"/>
          </a:xfrm>
          <a:prstGeom prst="rect">
            <a:avLst/>
          </a:prstGeom>
        </p:spPr>
        <p:txBody>
          <a:bodyPr lIns="0" tIns="0" rIns="0" bIns="0"/>
          <a:lstStyle/>
          <a:p>
            <a:endParaRPr/>
          </a:p>
        </p:txBody>
      </p:sp>
      <p:sp>
        <p:nvSpPr>
          <p:cNvPr id="36" name="PlaceHolder 3"/>
          <p:cNvSpPr>
            <a:spLocks noGrp="1"/>
          </p:cNvSpPr>
          <p:nvPr>
            <p:ph type="body"/>
          </p:nvPr>
        </p:nvSpPr>
        <p:spPr>
          <a:xfrm>
            <a:off x="457200" y="1604520"/>
            <a:ext cx="8229240" cy="3976920"/>
          </a:xfrm>
          <a:prstGeom prst="rect">
            <a:avLst/>
          </a:prstGeom>
        </p:spPr>
        <p:txBody>
          <a:bodyPr lIns="0" tIns="0" rIns="0" bIns="0"/>
          <a:lstStyle/>
          <a:p>
            <a:endParaRPr/>
          </a:p>
        </p:txBody>
      </p:sp>
      <p:pic>
        <p:nvPicPr>
          <p:cNvPr id="37" name="Picture 36"/>
          <p:cNvPicPr/>
          <p:nvPr/>
        </p:nvPicPr>
        <p:blipFill>
          <a:blip r:embed="rId2"/>
          <a:stretch/>
        </p:blipFill>
        <p:spPr>
          <a:xfrm>
            <a:off x="2079720" y="1604160"/>
            <a:ext cx="4983480" cy="3976920"/>
          </a:xfrm>
          <a:prstGeom prst="rect">
            <a:avLst/>
          </a:prstGeom>
          <a:ln>
            <a:noFill/>
          </a:ln>
        </p:spPr>
      </p:pic>
      <p:pic>
        <p:nvPicPr>
          <p:cNvPr id="38" name="Picture 37"/>
          <p:cNvPicPr/>
          <p:nvPr/>
        </p:nvPicPr>
        <p:blipFill>
          <a:blip r:embed="rId2"/>
          <a:stretch/>
        </p:blipFill>
        <p:spPr>
          <a:xfrm>
            <a:off x="2079720" y="1604160"/>
            <a:ext cx="4983480" cy="3976920"/>
          </a:xfrm>
          <a:prstGeom prst="rect">
            <a:avLst/>
          </a:prstGeom>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6" name="PlaceHolder 2"/>
          <p:cNvSpPr>
            <a:spLocks noGrp="1"/>
          </p:cNvSpPr>
          <p:nvPr>
            <p:ph type="subTitle"/>
          </p:nvPr>
        </p:nvSpPr>
        <p:spPr>
          <a:xfrm>
            <a:off x="457200" y="1604520"/>
            <a:ext cx="8229240" cy="3976920"/>
          </a:xfrm>
          <a:prstGeom prst="rect">
            <a:avLst/>
          </a:prstGeom>
        </p:spPr>
        <p:txBody>
          <a:bodyPr lIns="0" tIns="0" rIns="0" bIns="0" anchor="ctr"/>
          <a:lstStyle/>
          <a:p>
            <a:pPr algn="ct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8" name="PlaceHolder 2"/>
          <p:cNvSpPr>
            <a:spLocks noGrp="1"/>
          </p:cNvSpPr>
          <p:nvPr>
            <p:ph type="body"/>
          </p:nvPr>
        </p:nvSpPr>
        <p:spPr>
          <a:xfrm>
            <a:off x="457200" y="1604520"/>
            <a:ext cx="8229240" cy="3976920"/>
          </a:xfrm>
          <a:prstGeom prst="rect">
            <a:avLst/>
          </a:prstGeom>
        </p:spPr>
        <p:txBody>
          <a:bodyPr lIns="0" tIns="0" rIns="0" bIns="0"/>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0"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11" name="PlaceHolder 3"/>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p:spPr>
        <p:txBody>
          <a:bodyPr lIns="0" tIns="0" rIns="0" bIns="0" anchor="ctr"/>
          <a:lstStyle/>
          <a:p>
            <a:pPr algn="ct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5"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16" name="PlaceHolder 3"/>
          <p:cNvSpPr>
            <a:spLocks noGrp="1"/>
          </p:cNvSpPr>
          <p:nvPr>
            <p:ph type="body"/>
          </p:nvPr>
        </p:nvSpPr>
        <p:spPr>
          <a:xfrm>
            <a:off x="457200" y="3682080"/>
            <a:ext cx="4015800" cy="1896840"/>
          </a:xfrm>
          <a:prstGeom prst="rect">
            <a:avLst/>
          </a:prstGeom>
        </p:spPr>
        <p:txBody>
          <a:bodyPr lIns="0" tIns="0" rIns="0" bIns="0"/>
          <a:lstStyle/>
          <a:p>
            <a:endParaRPr/>
          </a:p>
        </p:txBody>
      </p:sp>
      <p:sp>
        <p:nvSpPr>
          <p:cNvPr id="17" name="PlaceHolder 4"/>
          <p:cNvSpPr>
            <a:spLocks noGrp="1"/>
          </p:cNvSpPr>
          <p:nvPr>
            <p:ph type="body"/>
          </p:nvPr>
        </p:nvSpPr>
        <p:spPr>
          <a:xfrm>
            <a:off x="4674240" y="1604520"/>
            <a:ext cx="4015800" cy="3976920"/>
          </a:xfrm>
          <a:prstGeom prst="rect">
            <a:avLst/>
          </a:prstGeom>
        </p:spPr>
        <p:txBody>
          <a:bodyPr lIns="0" tIns="0" rIns="0" bIns="0"/>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19" name="PlaceHolder 2"/>
          <p:cNvSpPr>
            <a:spLocks noGrp="1"/>
          </p:cNvSpPr>
          <p:nvPr>
            <p:ph type="body"/>
          </p:nvPr>
        </p:nvSpPr>
        <p:spPr>
          <a:xfrm>
            <a:off x="457200" y="1604520"/>
            <a:ext cx="4015800" cy="3976920"/>
          </a:xfrm>
          <a:prstGeom prst="rect">
            <a:avLst/>
          </a:prstGeom>
        </p:spPr>
        <p:txBody>
          <a:bodyPr lIns="0" tIns="0" rIns="0" bIns="0"/>
          <a:lstStyle/>
          <a:p>
            <a:endParaRPr/>
          </a:p>
        </p:txBody>
      </p:sp>
      <p:sp>
        <p:nvSpPr>
          <p:cNvPr id="20"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1" name="PlaceHolder 4"/>
          <p:cNvSpPr>
            <a:spLocks noGrp="1"/>
          </p:cNvSpPr>
          <p:nvPr>
            <p:ph type="body"/>
          </p:nvPr>
        </p:nvSpPr>
        <p:spPr>
          <a:xfrm>
            <a:off x="4674240" y="3682080"/>
            <a:ext cx="4015800" cy="1896840"/>
          </a:xfrm>
          <a:prstGeom prst="rect">
            <a:avLst/>
          </a:prstGeom>
        </p:spPr>
        <p:txBody>
          <a:bodyPr lIns="0" tIns="0" rIns="0" bIns="0"/>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p:spPr>
        <p:txBody>
          <a:bodyPr lIns="0" tIns="0" rIns="0" bIns="0" anchor="ctr"/>
          <a:lstStyle/>
          <a:p>
            <a:endParaRPr/>
          </a:p>
        </p:txBody>
      </p:sp>
      <p:sp>
        <p:nvSpPr>
          <p:cNvPr id="23" name="PlaceHolder 2"/>
          <p:cNvSpPr>
            <a:spLocks noGrp="1"/>
          </p:cNvSpPr>
          <p:nvPr>
            <p:ph type="body"/>
          </p:nvPr>
        </p:nvSpPr>
        <p:spPr>
          <a:xfrm>
            <a:off x="457200" y="1604520"/>
            <a:ext cx="4015800" cy="1896840"/>
          </a:xfrm>
          <a:prstGeom prst="rect">
            <a:avLst/>
          </a:prstGeom>
        </p:spPr>
        <p:txBody>
          <a:bodyPr lIns="0" tIns="0" rIns="0" bIns="0"/>
          <a:lstStyle/>
          <a:p>
            <a:endParaRPr/>
          </a:p>
        </p:txBody>
      </p:sp>
      <p:sp>
        <p:nvSpPr>
          <p:cNvPr id="24" name="PlaceHolder 3"/>
          <p:cNvSpPr>
            <a:spLocks noGrp="1"/>
          </p:cNvSpPr>
          <p:nvPr>
            <p:ph type="body"/>
          </p:nvPr>
        </p:nvSpPr>
        <p:spPr>
          <a:xfrm>
            <a:off x="4674240" y="1604520"/>
            <a:ext cx="4015800" cy="1896840"/>
          </a:xfrm>
          <a:prstGeom prst="rect">
            <a:avLst/>
          </a:prstGeom>
        </p:spPr>
        <p:txBody>
          <a:bodyPr lIns="0" tIns="0" rIns="0" bIns="0"/>
          <a:lstStyle/>
          <a:p>
            <a:endParaRPr/>
          </a:p>
        </p:txBody>
      </p:sp>
      <p:sp>
        <p:nvSpPr>
          <p:cNvPr id="25" name="PlaceHolder 4"/>
          <p:cNvSpPr>
            <a:spLocks noGrp="1"/>
          </p:cNvSpPr>
          <p:nvPr>
            <p:ph type="body"/>
          </p:nvPr>
        </p:nvSpPr>
        <p:spPr>
          <a:xfrm>
            <a:off x="457200" y="3682080"/>
            <a:ext cx="8229240" cy="1896840"/>
          </a:xfrm>
          <a:prstGeom prst="rect">
            <a:avLst/>
          </a:prstGeom>
        </p:spPr>
        <p:txBody>
          <a:bodyPr lIns="0" tIns="0" rIns="0" bIns="0"/>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CustomShape 1"/>
          <p:cNvSpPr/>
          <p:nvPr/>
        </p:nvSpPr>
        <p:spPr>
          <a:xfrm>
            <a:off x="-3238560" y="685800"/>
            <a:ext cx="4112640" cy="3121920"/>
          </a:xfrm>
          <a:custGeom>
            <a:avLst/>
            <a:gdLst/>
            <a:ahLst/>
            <a:cxnLst/>
            <a:rect l="l" t="t" r="r" b="b"/>
            <a:pathLst>
              <a:path w="13705" h="55071">
                <a:moveTo>
                  <a:pt x="-15240" y="5746"/>
                </a:moveTo>
                <a:cubicBezTo>
                  <a:pt x="-6654" y="11730"/>
                  <a:pt x="-1536" y="21534"/>
                  <a:pt x="-1536" y="32000"/>
                </a:cubicBezTo>
                <a:cubicBezTo>
                  <a:pt x="-1536" y="-23071"/>
                  <a:pt x="-6654" y="-13267"/>
                  <a:pt x="-15240" y="-7283"/>
                </a:cubicBezTo>
                <a:cubicBezTo>
                  <a:pt x="-15240" y="-7283"/>
                  <a:pt x="-15240" y="-7283"/>
                  <a:pt x="-15241" y="-7283"/>
                </a:cubicBezTo>
                <a:lnTo>
                  <a:pt x="-15240" y="-7282"/>
                </a:lnTo>
                <a:lnTo>
                  <a:pt x="-15240" y="5746"/>
                </a:lnTo>
                <a:lnTo>
                  <a:pt x="-15241" y="5746"/>
                </a:lnTo>
                <a:cubicBezTo>
                  <a:pt x="-15240" y="5746"/>
                  <a:pt x="-15240" y="5746"/>
                  <a:pt x="-15240" y="5746"/>
                </a:cubicBezTo>
                <a:close/>
              </a:path>
            </a:pathLst>
          </a:custGeom>
          <a:solidFill>
            <a:srgbClr val="99CCCC"/>
          </a:solidFill>
          <a:ln>
            <a:noFill/>
          </a:ln>
        </p:spPr>
        <p:style>
          <a:lnRef idx="0">
            <a:scrgbClr r="0" g="0" b="0"/>
          </a:lnRef>
          <a:fillRef idx="0">
            <a:scrgbClr r="0" g="0" b="0"/>
          </a:fillRef>
          <a:effectRef idx="0">
            <a:scrgbClr r="0" g="0" b="0"/>
          </a:effectRef>
          <a:fontRef idx="minor"/>
        </p:style>
      </p:sp>
      <p:sp>
        <p:nvSpPr>
          <p:cNvPr id="6" name="CustomShape 2"/>
          <p:cNvSpPr/>
          <p:nvPr/>
        </p:nvSpPr>
        <p:spPr>
          <a:xfrm>
            <a:off x="-2425680" y="0"/>
            <a:ext cx="3091680" cy="3152160"/>
          </a:xfrm>
          <a:custGeom>
            <a:avLst/>
            <a:gdLst/>
            <a:ahLst/>
            <a:cxnLst/>
            <a:rect l="l" t="t" r="r" b="b"/>
            <a:pathLst>
              <a:path w="13924" h="54977">
                <a:moveTo>
                  <a:pt x="-15459" y="5595"/>
                </a:moveTo>
                <a:cubicBezTo>
                  <a:pt x="-6746" y="11560"/>
                  <a:pt x="-1536" y="21440"/>
                  <a:pt x="-1536" y="32000"/>
                </a:cubicBezTo>
                <a:cubicBezTo>
                  <a:pt x="-1536" y="-22977"/>
                  <a:pt x="-6746" y="-13097"/>
                  <a:pt x="-15459" y="-7132"/>
                </a:cubicBezTo>
                <a:cubicBezTo>
                  <a:pt x="-15459" y="-7132"/>
                  <a:pt x="-15459" y="-7132"/>
                  <a:pt x="-15460" y="-7132"/>
                </a:cubicBezTo>
                <a:lnTo>
                  <a:pt x="-15459" y="-7131"/>
                </a:lnTo>
                <a:lnTo>
                  <a:pt x="-15459" y="5595"/>
                </a:lnTo>
                <a:lnTo>
                  <a:pt x="-15460" y="5595"/>
                </a:lnTo>
                <a:cubicBezTo>
                  <a:pt x="-15459" y="5595"/>
                  <a:pt x="-15459" y="5595"/>
                  <a:pt x="-15459" y="5595"/>
                </a:cubicBezTo>
                <a:close/>
              </a:path>
            </a:pathLst>
          </a:custGeom>
          <a:solidFill>
            <a:srgbClr val="006666"/>
          </a:solidFill>
          <a:ln>
            <a:noFill/>
          </a:ln>
        </p:spPr>
        <p:style>
          <a:lnRef idx="0">
            <a:scrgbClr r="0" g="0" b="0"/>
          </a:lnRef>
          <a:fillRef idx="0">
            <a:scrgbClr r="0" g="0" b="0"/>
          </a:fillRef>
          <a:effectRef idx="0">
            <a:scrgbClr r="0" g="0" b="0"/>
          </a:effectRef>
          <a:fontRef idx="minor"/>
        </p:style>
      </p:sp>
      <p:sp>
        <p:nvSpPr>
          <p:cNvPr id="2" name="Line 3"/>
          <p:cNvSpPr/>
          <p:nvPr/>
        </p:nvSpPr>
        <p:spPr>
          <a:xfrm>
            <a:off x="1371600" y="1523880"/>
            <a:ext cx="7313760" cy="0"/>
          </a:xfrm>
          <a:prstGeom prst="line">
            <a:avLst/>
          </a:prstGeom>
          <a:ln w="12600">
            <a:miter/>
          </a:ln>
        </p:spPr>
        <p:style>
          <a:lnRef idx="0">
            <a:scrgbClr r="0" g="0" b="0"/>
          </a:lnRef>
          <a:fillRef idx="0">
            <a:scrgbClr r="0" g="0" b="0"/>
          </a:fillRef>
          <a:effectRef idx="0">
            <a:scrgbClr r="0" g="0" b="0"/>
          </a:effectRef>
          <a:fontRef idx="minor"/>
        </p:style>
      </p:sp>
      <p:sp>
        <p:nvSpPr>
          <p:cNvPr id="3" name="PlaceHolder 4"/>
          <p:cNvSpPr>
            <a:spLocks noGrp="1"/>
          </p:cNvSpPr>
          <p:nvPr>
            <p:ph type="title"/>
          </p:nvPr>
        </p:nvSpPr>
        <p:spPr>
          <a:xfrm>
            <a:off x="457200" y="273600"/>
            <a:ext cx="8229240" cy="1144800"/>
          </a:xfrm>
          <a:prstGeom prst="rect">
            <a:avLst/>
          </a:prstGeom>
        </p:spPr>
        <p:txBody>
          <a:bodyPr lIns="0" tIns="0" rIns="0" bIns="0" anchor="ctr"/>
          <a:lstStyle/>
          <a:p>
            <a:r>
              <a:rPr lang="en-US" sz="1800" spc="-1">
                <a:latin typeface="Arial"/>
              </a:rPr>
              <a:t>Click to edit the title text format</a:t>
            </a:r>
            <a:endParaRPr/>
          </a:p>
        </p:txBody>
      </p:sp>
      <p:sp>
        <p:nvSpPr>
          <p:cNvPr id="4" name="PlaceHolder 5"/>
          <p:cNvSpPr>
            <a:spLocks noGrp="1"/>
          </p:cNvSpPr>
          <p:nvPr>
            <p:ph type="body"/>
          </p:nvPr>
        </p:nvSpPr>
        <p:spPr>
          <a:xfrm>
            <a:off x="457200" y="1604520"/>
            <a:ext cx="8229240" cy="3976920"/>
          </a:xfrm>
          <a:prstGeom prst="rect">
            <a:avLst/>
          </a:prstGeom>
        </p:spPr>
        <p:txBody>
          <a:bodyPr lIns="0" tIns="0" rIns="0" bIns="0"/>
          <a:lstStyle/>
          <a:p>
            <a:pPr marL="432000" indent="-324000">
              <a:buClr>
                <a:srgbClr val="FFFFFF"/>
              </a:buClr>
              <a:buSzPct val="45000"/>
              <a:buFont typeface="Wingdings" charset="2"/>
              <a:buChar char=""/>
            </a:pPr>
            <a:r>
              <a:rPr lang="en-US" sz="1800" spc="-1">
                <a:latin typeface="Arial"/>
              </a:rPr>
              <a:t>Click to edit the outline text format</a:t>
            </a:r>
            <a:endParaRPr/>
          </a:p>
          <a:p>
            <a:pPr marL="864000" lvl="1" indent="-324000">
              <a:buClr>
                <a:srgbClr val="FFFFFF"/>
              </a:buClr>
              <a:buSzPct val="75000"/>
              <a:buFont typeface="Symbol" charset="2"/>
              <a:buChar char=""/>
            </a:pPr>
            <a:r>
              <a:rPr lang="en-US" sz="1800" spc="-1">
                <a:latin typeface="Arial"/>
              </a:rPr>
              <a:t>Second Outline Level</a:t>
            </a:r>
            <a:endParaRPr/>
          </a:p>
          <a:p>
            <a:pPr marL="1296000" lvl="2" indent="-288000">
              <a:buClr>
                <a:srgbClr val="FFFFFF"/>
              </a:buClr>
              <a:buSzPct val="45000"/>
              <a:buFont typeface="Wingdings" charset="2"/>
              <a:buChar char=""/>
            </a:pPr>
            <a:r>
              <a:rPr lang="en-US" sz="1800" spc="-1">
                <a:latin typeface="Arial"/>
              </a:rPr>
              <a:t>Third Outline Level</a:t>
            </a:r>
            <a:endParaRPr/>
          </a:p>
          <a:p>
            <a:pPr marL="1728000" lvl="3" indent="-216000">
              <a:buClr>
                <a:srgbClr val="FFFFFF"/>
              </a:buClr>
              <a:buSzPct val="75000"/>
              <a:buFont typeface="Symbol" charset="2"/>
              <a:buChar char=""/>
            </a:pPr>
            <a:r>
              <a:rPr lang="en-US" sz="1800" spc="-1">
                <a:latin typeface="Arial"/>
              </a:rPr>
              <a:t>Fourth Outline Level</a:t>
            </a:r>
            <a:endParaRPr/>
          </a:p>
          <a:p>
            <a:pPr marL="2160000" lvl="4" indent="-216000">
              <a:buClr>
                <a:srgbClr val="FFFFFF"/>
              </a:buClr>
              <a:buSzPct val="45000"/>
              <a:buFont typeface="Wingdings" charset="2"/>
              <a:buChar char=""/>
            </a:pPr>
            <a:r>
              <a:rPr lang="en-US" sz="2000" spc="-1">
                <a:latin typeface="Arial"/>
              </a:rPr>
              <a:t>Fifth Outline Level</a:t>
            </a:r>
            <a:endParaRPr/>
          </a:p>
          <a:p>
            <a:pPr marL="2592000" lvl="5" indent="-216000">
              <a:buClr>
                <a:srgbClr val="FFFFFF"/>
              </a:buClr>
              <a:buSzPct val="45000"/>
              <a:buFont typeface="Wingdings" charset="2"/>
              <a:buChar char=""/>
            </a:pPr>
            <a:r>
              <a:rPr lang="en-US" sz="2000" spc="-1">
                <a:latin typeface="Arial"/>
              </a:rPr>
              <a:t>Sixth Outline Level</a:t>
            </a:r>
            <a:endParaRPr/>
          </a:p>
          <a:p>
            <a:pPr marL="3024000" lvl="6" indent="-216000">
              <a:buClr>
                <a:srgbClr val="FFFFFF"/>
              </a:buClr>
              <a:buSzPct val="45000"/>
              <a:buFont typeface="Wingdings" charset="2"/>
              <a:buChar char=""/>
            </a:pPr>
            <a:r>
              <a:rPr lang="en-US" sz="2000" spc="-1">
                <a:latin typeface="Arial"/>
              </a:rPr>
              <a:t>Seventh Outline Level</a:t>
            </a:r>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www.fsf.org/licenses/"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8.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hyperlink" Target="http://www.fsf.org/licenses/" TargetMode="External"/><Relationship Id="rId2" Type="http://schemas.openxmlformats.org/officeDocument/2006/relationships/notesSlide" Target="../notesSlides/notesSlide6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5"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6"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3927F39-C4A5-41D2-9F03-77D13405236F}" type="slidenum">
              <a:rPr lang="en-US" sz="1200" strike="noStrike" spc="-1">
                <a:solidFill>
                  <a:srgbClr val="000000"/>
                </a:solidFill>
                <a:uFill>
                  <a:solidFill>
                    <a:srgbClr val="FFFFFF"/>
                  </a:solidFill>
                </a:uFill>
                <a:latin typeface="Verdana"/>
                <a:ea typeface="DejaVu Sans"/>
              </a:rPr>
              <a:t>1</a:t>
            </a:fld>
            <a:endParaRPr/>
          </a:p>
        </p:txBody>
      </p:sp>
      <p:sp>
        <p:nvSpPr>
          <p:cNvPr id="47" name="CustomShape 4"/>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0560" algn="ctr">
              <a:lnSpc>
                <a:spcPct val="100000"/>
              </a:lnSpc>
            </a:pPr>
            <a:r>
              <a:rPr lang="en-US" sz="3700" strike="noStrike" spc="-1">
                <a:solidFill>
                  <a:srgbClr val="006666"/>
                </a:solidFill>
                <a:uFill>
                  <a:solidFill>
                    <a:srgbClr val="FFFFFF"/>
                  </a:solidFill>
                </a:uFill>
                <a:latin typeface="Verdana"/>
                <a:ea typeface="DejaVu Sans"/>
              </a:rPr>
              <a:t> </a:t>
            </a:r>
            <a:endParaRPr/>
          </a:p>
          <a:p>
            <a:pPr marL="342720" indent="-340560" algn="ctr">
              <a:lnSpc>
                <a:spcPct val="100000"/>
              </a:lnSpc>
            </a:pPr>
            <a:r>
              <a:rPr lang="en-US" sz="3700" b="1" strike="noStrike" spc="-1">
                <a:solidFill>
                  <a:srgbClr val="006666"/>
                </a:solidFill>
                <a:uFill>
                  <a:solidFill>
                    <a:srgbClr val="FFFFFF"/>
                  </a:solidFill>
                </a:uFill>
                <a:latin typeface="Verdana"/>
                <a:ea typeface="DejaVu Sans"/>
              </a:rPr>
              <a:t>CMPS 254</a:t>
            </a:r>
            <a:endParaRPr/>
          </a:p>
          <a:p>
            <a:pPr marL="342720" indent="-340560" algn="ctr">
              <a:lnSpc>
                <a:spcPct val="100000"/>
              </a:lnSpc>
            </a:pPr>
            <a:r>
              <a:rPr lang="en-US" sz="3700" b="1" strike="noStrike" spc="-1">
                <a:solidFill>
                  <a:srgbClr val="006666"/>
                </a:solidFill>
                <a:uFill>
                  <a:solidFill>
                    <a:srgbClr val="FFFFFF"/>
                  </a:solidFill>
                </a:uFill>
                <a:latin typeface="Verdana"/>
                <a:ea typeface="DejaVu Sans"/>
              </a:rPr>
              <a:t>Linux</a:t>
            </a:r>
            <a:endParaRPr/>
          </a:p>
          <a:p>
            <a:pPr marL="342720" indent="-340560" algn="ctr">
              <a:lnSpc>
                <a:spcPct val="100000"/>
              </a:lnSpc>
            </a:pPr>
            <a:r>
              <a:rPr lang="en-US" sz="3700" b="1" strike="noStrike" spc="-1">
                <a:solidFill>
                  <a:srgbClr val="006666"/>
                </a:solidFill>
                <a:uFill>
                  <a:solidFill>
                    <a:srgbClr val="FFFFFF"/>
                  </a:solidFill>
                </a:uFill>
                <a:latin typeface="Verdana"/>
                <a:ea typeface="DejaVu Sans"/>
              </a:rPr>
              <a:t>Process Management</a:t>
            </a:r>
            <a:endParaRPr/>
          </a:p>
          <a:p>
            <a:pPr marL="342720" indent="-340560" algn="ctr">
              <a:lnSpc>
                <a:spcPct val="100000"/>
              </a:lnSpc>
            </a:pPr>
            <a:r>
              <a:rPr lang="en-US" sz="3700" b="1" strike="noStrike" spc="-1">
                <a:solidFill>
                  <a:srgbClr val="006666"/>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9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9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DCDDADE-E218-45F3-88C1-C0EA690F0D1F}" type="slidenum">
              <a:rPr lang="en-US" sz="1200" strike="noStrike" spc="-1">
                <a:solidFill>
                  <a:srgbClr val="000000"/>
                </a:solidFill>
                <a:uFill>
                  <a:solidFill>
                    <a:srgbClr val="FFFFFF"/>
                  </a:solidFill>
                </a:uFill>
                <a:latin typeface="Verdana"/>
                <a:ea typeface="DejaVu Sans"/>
              </a:rPr>
              <a:t>10</a:t>
            </a:fld>
            <a:endParaRPr/>
          </a:p>
        </p:txBody>
      </p:sp>
      <p:sp>
        <p:nvSpPr>
          <p:cNvPr id="9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Types</a:t>
            </a:r>
            <a:endParaRPr/>
          </a:p>
        </p:txBody>
      </p:sp>
      <p:sp>
        <p:nvSpPr>
          <p:cNvPr id="96"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C00000"/>
                </a:solidFill>
                <a:uFill>
                  <a:solidFill>
                    <a:srgbClr val="FFFFFF"/>
                  </a:solidFill>
                </a:uFill>
                <a:latin typeface="Verdana"/>
                <a:ea typeface="DejaVu Sans"/>
              </a:rPr>
              <a:t>Daemon process</a:t>
            </a:r>
            <a:r>
              <a:rPr lang="en-US" sz="2900" strike="noStrike" spc="-1">
                <a:solidFill>
                  <a:srgbClr val="000000"/>
                </a:solidFill>
                <a:uFill>
                  <a:solidFill>
                    <a:srgbClr val="FFFFFF"/>
                  </a:solidFill>
                </a:uFill>
                <a:latin typeface="Verdana"/>
                <a:ea typeface="DejaVu Sans"/>
              </a:rPr>
              <a:t>: is a process running in the background, typically starts when the system is booted and runs for the life of the system. </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E.g: automountd, nfsd, dhcpd, httpd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9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9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3810E67-3119-4CBC-9984-88C8519DE2A9}" type="slidenum">
              <a:rPr lang="en-US" sz="1200" strike="noStrike" spc="-1">
                <a:solidFill>
                  <a:srgbClr val="000000"/>
                </a:solidFill>
                <a:uFill>
                  <a:solidFill>
                    <a:srgbClr val="FFFFFF"/>
                  </a:solidFill>
                </a:uFill>
                <a:latin typeface="Verdana"/>
                <a:ea typeface="DejaVu Sans"/>
              </a:rPr>
              <a:t>11</a:t>
            </a:fld>
            <a:endParaRPr/>
          </a:p>
        </p:txBody>
      </p:sp>
      <p:sp>
        <p:nvSpPr>
          <p:cNvPr id="10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600" strike="noStrike" spc="-1">
                <a:solidFill>
                  <a:srgbClr val="006666"/>
                </a:solidFill>
                <a:uFill>
                  <a:solidFill>
                    <a:srgbClr val="FFFFFF"/>
                  </a:solidFill>
                </a:uFill>
                <a:latin typeface="Arial"/>
                <a:ea typeface="DejaVu Sans"/>
              </a:rPr>
              <a:t>Parent /Child Process Structure</a:t>
            </a:r>
            <a:endParaRPr/>
          </a:p>
        </p:txBody>
      </p:sp>
      <p:sp>
        <p:nvSpPr>
          <p:cNvPr id="101" name="CustomShape 5"/>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Processes in Linux have </a:t>
            </a:r>
            <a:r>
              <a:rPr lang="en-US" sz="2500" strike="noStrike" spc="-1">
                <a:solidFill>
                  <a:srgbClr val="990000"/>
                </a:solidFill>
                <a:uFill>
                  <a:solidFill>
                    <a:srgbClr val="FFFFFF"/>
                  </a:solidFill>
                </a:uFill>
                <a:latin typeface="Verdana"/>
                <a:ea typeface="DejaVu Sans"/>
              </a:rPr>
              <a:t>parent and child</a:t>
            </a:r>
            <a:r>
              <a:rPr lang="en-US" sz="2500" strike="noStrike" spc="-1">
                <a:solidFill>
                  <a:srgbClr val="000000"/>
                </a:solidFill>
                <a:uFill>
                  <a:solidFill>
                    <a:srgbClr val="FFFFFF"/>
                  </a:solidFill>
                </a:uFill>
                <a:latin typeface="Verdana"/>
                <a:ea typeface="DejaVu Sans"/>
              </a:rPr>
              <a:t> structure</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Each process has one parent and can also have one or more child processes</a:t>
            </a:r>
            <a:endParaRPr/>
          </a:p>
          <a:p>
            <a:pPr marL="341280" indent="-340560">
              <a:lnSpc>
                <a:spcPct val="100000"/>
              </a:lnSpc>
              <a:buClr>
                <a:srgbClr val="006666"/>
              </a:buClr>
              <a:buSzPct val="70000"/>
              <a:buFont typeface="Wingdings" charset="2"/>
              <a:buChar char=""/>
            </a:pPr>
            <a:r>
              <a:rPr lang="en-US" sz="2500" i="1" strike="noStrike" spc="-1">
                <a:solidFill>
                  <a:srgbClr val="CC0000"/>
                </a:solidFill>
                <a:uFill>
                  <a:solidFill>
                    <a:srgbClr val="FFFFFF"/>
                  </a:solidFill>
                </a:uFill>
                <a:latin typeface="Verdana"/>
                <a:ea typeface="DejaVu Sans"/>
              </a:rPr>
              <a:t>Init</a:t>
            </a:r>
            <a:r>
              <a:rPr lang="en-US" sz="2500" strike="noStrike" spc="-1">
                <a:solidFill>
                  <a:srgbClr val="000000"/>
                </a:solidFill>
                <a:uFill>
                  <a:solidFill>
                    <a:srgbClr val="FFFFFF"/>
                  </a:solidFill>
                </a:uFill>
                <a:latin typeface="Verdana"/>
                <a:ea typeface="DejaVu Sans"/>
              </a:rPr>
              <a:t> process is the first user process created when the system boots.(/etc/init)  </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When parent process exits, all child processes are inherited by </a:t>
            </a:r>
            <a:r>
              <a:rPr lang="en-US" sz="2500" i="1" strike="noStrike" spc="-1">
                <a:solidFill>
                  <a:srgbClr val="CC0000"/>
                </a:solidFill>
                <a:uFill>
                  <a:solidFill>
                    <a:srgbClr val="FFFFFF"/>
                  </a:solidFill>
                </a:uFill>
                <a:latin typeface="Verdana"/>
                <a:ea typeface="DejaVu Sans"/>
              </a:rPr>
              <a:t>init. </a:t>
            </a:r>
            <a:r>
              <a:rPr lang="en-US" sz="2500" i="1" strike="noStrike" spc="-1">
                <a:solidFill>
                  <a:srgbClr val="000000"/>
                </a:solidFill>
                <a:uFill>
                  <a:solidFill>
                    <a:srgbClr val="FFFFFF"/>
                  </a:solidFill>
                </a:uFill>
                <a:latin typeface="Verdana"/>
                <a:ea typeface="DejaVu Sans"/>
              </a:rPr>
              <a:t>This type of processes are called </a:t>
            </a:r>
            <a:r>
              <a:rPr lang="en-US" sz="2500" i="1" strike="noStrike" spc="-1">
                <a:solidFill>
                  <a:srgbClr val="C00000"/>
                </a:solidFill>
                <a:uFill>
                  <a:solidFill>
                    <a:srgbClr val="FFFFFF"/>
                  </a:solidFill>
                </a:uFill>
                <a:latin typeface="Verdana"/>
                <a:ea typeface="DejaVu Sans"/>
              </a:rPr>
              <a:t>Orphan</a:t>
            </a:r>
            <a:r>
              <a:rPr lang="en-US" sz="2500" i="1" strike="noStrike" spc="-1">
                <a:solidFill>
                  <a:srgbClr val="000000"/>
                </a:solidFill>
                <a:uFill>
                  <a:solidFill>
                    <a:srgbClr val="FFFFFF"/>
                  </a:solidFill>
                </a:uFill>
                <a:latin typeface="Verdana"/>
                <a:ea typeface="DejaVu Sans"/>
              </a:rPr>
              <a:t> processes</a:t>
            </a:r>
            <a:endParaRPr/>
          </a:p>
          <a:p>
            <a:pPr marL="342720" indent="-340560">
              <a:lnSpc>
                <a:spcPct val="100000"/>
              </a:lnSpc>
            </a:pPr>
            <a:r>
              <a:rPr lang="en-US" sz="2500" i="1" strike="noStrike" spc="-1">
                <a:solidFill>
                  <a:srgbClr val="000000"/>
                </a:solidFill>
                <a:uFill>
                  <a:solidFill>
                    <a:srgbClr val="FFFFFF"/>
                  </a:solidFill>
                </a:uFill>
                <a:latin typeface="Verdana"/>
                <a:ea typeface="DejaVu Sans"/>
              </a:rPr>
              <a:t> </a:t>
            </a:r>
            <a:endParaRPr/>
          </a:p>
          <a:p>
            <a:pPr marL="342720" indent="-340560">
              <a:lnSpc>
                <a:spcPct val="100000"/>
              </a:lnSpc>
            </a:pPr>
            <a:r>
              <a:rPr lang="en-US" sz="2500" i="1"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0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0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CBDDC85-8C47-49F2-B7F1-81819DDDE61F}" type="slidenum">
              <a:rPr lang="en-US" sz="1200" strike="noStrike" spc="-1">
                <a:solidFill>
                  <a:srgbClr val="000000"/>
                </a:solidFill>
                <a:uFill>
                  <a:solidFill>
                    <a:srgbClr val="FFFFFF"/>
                  </a:solidFill>
                </a:uFill>
                <a:latin typeface="Verdana"/>
                <a:ea typeface="DejaVu Sans"/>
              </a:rPr>
              <a:t>12</a:t>
            </a:fld>
            <a:endParaRPr/>
          </a:p>
        </p:txBody>
      </p:sp>
      <p:sp>
        <p:nvSpPr>
          <p:cNvPr id="10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600" strike="noStrike" spc="-1">
                <a:solidFill>
                  <a:srgbClr val="006666"/>
                </a:solidFill>
                <a:uFill>
                  <a:solidFill>
                    <a:srgbClr val="FFFFFF"/>
                  </a:solidFill>
                </a:uFill>
                <a:latin typeface="Arial"/>
                <a:ea typeface="DejaVu Sans"/>
              </a:rPr>
              <a:t>Ps Command</a:t>
            </a:r>
            <a:endParaRPr/>
          </a:p>
        </p:txBody>
      </p:sp>
      <p:sp>
        <p:nvSpPr>
          <p:cNvPr id="106" name="CustomShape 5"/>
          <p:cNvSpPr/>
          <p:nvPr/>
        </p:nvSpPr>
        <p:spPr>
          <a:xfrm>
            <a:off x="1295280" y="1676520"/>
            <a:ext cx="7543080" cy="36568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–al</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–fa</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–ax | head -25</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 </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-Al | grep bash</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 </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aux | grep bash</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-Ao pid,s,cmd  &gt; out</a:t>
            </a:r>
            <a:endParaRPr/>
          </a:p>
          <a:p>
            <a:pPr marL="341280" indent="-340560">
              <a:lnSpc>
                <a:spcPct val="8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ps</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–Ao pid,s,cmd | grep bash</a:t>
            </a:r>
            <a:endParaRPr/>
          </a:p>
          <a:p>
            <a:pPr marL="342720" indent="-340560">
              <a:lnSpc>
                <a:spcPct val="80000"/>
              </a:lnSpc>
            </a:pPr>
            <a:r>
              <a:rPr lang="en-US" sz="2500" strike="noStrike" spc="-1">
                <a:solidFill>
                  <a:srgbClr val="00B05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0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0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3C28541-1529-45AE-BF25-59ADFAAE2ECF}" type="slidenum">
              <a:rPr lang="en-US" sz="1200" strike="noStrike" spc="-1">
                <a:solidFill>
                  <a:srgbClr val="000000"/>
                </a:solidFill>
                <a:uFill>
                  <a:solidFill>
                    <a:srgbClr val="FFFFFF"/>
                  </a:solidFill>
                </a:uFill>
                <a:latin typeface="Verdana"/>
                <a:ea typeface="DejaVu Sans"/>
              </a:rPr>
              <a:t>13</a:t>
            </a:fld>
            <a:endParaRPr/>
          </a:p>
        </p:txBody>
      </p:sp>
      <p:sp>
        <p:nvSpPr>
          <p:cNvPr id="11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First User Process INIT</a:t>
            </a:r>
            <a:endParaRPr/>
          </a:p>
        </p:txBody>
      </p:sp>
      <p:pic>
        <p:nvPicPr>
          <p:cNvPr id="111" name="Picture 117"/>
          <p:cNvPicPr/>
          <p:nvPr/>
        </p:nvPicPr>
        <p:blipFill>
          <a:blip r:embed="rId3"/>
          <a:stretch/>
        </p:blipFill>
        <p:spPr>
          <a:xfrm>
            <a:off x="1523880" y="1676520"/>
            <a:ext cx="6857280" cy="4415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1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1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F849237-48CF-4CF9-A687-CA6B38061376}" type="slidenum">
              <a:rPr lang="en-US" sz="1200" strike="noStrike" spc="-1">
                <a:solidFill>
                  <a:srgbClr val="000000"/>
                </a:solidFill>
                <a:uFill>
                  <a:solidFill>
                    <a:srgbClr val="FFFFFF"/>
                  </a:solidFill>
                </a:uFill>
                <a:latin typeface="Verdana"/>
                <a:ea typeface="DejaVu Sans"/>
              </a:rPr>
              <a:t>14</a:t>
            </a:fld>
            <a:endParaRPr/>
          </a:p>
        </p:txBody>
      </p:sp>
      <p:sp>
        <p:nvSpPr>
          <p:cNvPr id="11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Attributes</a:t>
            </a:r>
            <a:endParaRPr/>
          </a:p>
        </p:txBody>
      </p:sp>
      <p:sp>
        <p:nvSpPr>
          <p:cNvPr id="116" name="CustomShape 5"/>
          <p:cNvSpPr/>
          <p:nvPr/>
        </p:nvSpPr>
        <p:spPr>
          <a:xfrm>
            <a:off x="1371600" y="1600200"/>
            <a:ext cx="7390800" cy="419040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To display ALL Processes attributes use  </a:t>
            </a:r>
            <a:r>
              <a:rPr lang="en-US" sz="2000" strike="noStrike" spc="-1">
                <a:solidFill>
                  <a:srgbClr val="C00000"/>
                </a:solidFill>
                <a:uFill>
                  <a:solidFill>
                    <a:srgbClr val="FFFFFF"/>
                  </a:solidFill>
                </a:uFill>
                <a:latin typeface="Verdana"/>
                <a:ea typeface="DejaVu Sans"/>
              </a:rPr>
              <a:t>ps</a:t>
            </a:r>
            <a:r>
              <a:rPr lang="en-US" sz="2000" strike="noStrike" spc="-1">
                <a:solidFill>
                  <a:srgbClr val="000000"/>
                </a:solidFill>
                <a:uFill>
                  <a:solidFill>
                    <a:srgbClr val="FFFFFF"/>
                  </a:solidFill>
                </a:uFill>
                <a:latin typeface="Verdana"/>
                <a:ea typeface="DejaVu Sans"/>
              </a:rPr>
              <a:t> </a:t>
            </a:r>
            <a:r>
              <a:rPr lang="en-US" sz="2000" strike="noStrike" spc="-1">
                <a:solidFill>
                  <a:srgbClr val="00B050"/>
                </a:solidFill>
                <a:uFill>
                  <a:solidFill>
                    <a:srgbClr val="FFFFFF"/>
                  </a:solidFill>
                </a:uFill>
                <a:latin typeface="Verdana"/>
                <a:ea typeface="DejaVu Sans"/>
              </a:rPr>
              <a:t>–Al</a:t>
            </a:r>
            <a:r>
              <a:rPr lang="en-US" sz="2000" strike="noStrike" spc="-1">
                <a:solidFill>
                  <a:srgbClr val="000000"/>
                </a:solidFill>
                <a:uFill>
                  <a:solidFill>
                    <a:srgbClr val="FFFFFF"/>
                  </a:solidFill>
                </a:uFill>
                <a:latin typeface="Verdana"/>
                <a:ea typeface="DejaVu Sans"/>
              </a:rPr>
              <a:t>  command</a:t>
            </a:r>
            <a:endParaRPr/>
          </a:p>
          <a:p>
            <a:pPr marL="341280" indent="-340560">
              <a:lnSpc>
                <a:spcPct val="9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The following are some Processes Attributes:</a:t>
            </a:r>
            <a:endParaRPr/>
          </a:p>
          <a:p>
            <a:pPr marL="742680" indent="-283320">
              <a:lnSpc>
                <a:spcPct val="90000"/>
              </a:lnSpc>
            </a:pPr>
            <a:r>
              <a:rPr lang="en-US" sz="16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F</a:t>
            </a:r>
            <a:r>
              <a:rPr lang="en-US" sz="2000" strike="noStrike" spc="-1">
                <a:solidFill>
                  <a:srgbClr val="000000"/>
                </a:solidFill>
                <a:uFill>
                  <a:solidFill>
                    <a:srgbClr val="FFFFFF"/>
                  </a:solidFill>
                </a:uFill>
                <a:latin typeface="Verdana"/>
                <a:ea typeface="Lucida Sans Unicode"/>
              </a:rPr>
              <a:t>			Flags</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S</a:t>
            </a:r>
            <a:r>
              <a:rPr lang="en-US" sz="2000" strike="noStrike" spc="-1">
                <a:solidFill>
                  <a:srgbClr val="000000"/>
                </a:solidFill>
                <a:uFill>
                  <a:solidFill>
                    <a:srgbClr val="FFFFFF"/>
                  </a:solidFill>
                </a:uFill>
                <a:latin typeface="Verdana"/>
                <a:ea typeface="Lucida Sans Unicode"/>
              </a:rPr>
              <a:t>			State</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PID</a:t>
            </a:r>
            <a:r>
              <a:rPr lang="en-US" sz="2000" strike="noStrike" spc="-1">
                <a:solidFill>
                  <a:srgbClr val="000000"/>
                </a:solidFill>
                <a:uFill>
                  <a:solidFill>
                    <a:srgbClr val="FFFFFF"/>
                  </a:solidFill>
                </a:uFill>
                <a:latin typeface="Verdana"/>
                <a:ea typeface="Lucida Sans Unicode"/>
              </a:rPr>
              <a:t>	Process ID</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PPID</a:t>
            </a:r>
            <a:r>
              <a:rPr lang="en-US" sz="2000" strike="noStrike" spc="-1">
                <a:solidFill>
                  <a:srgbClr val="000000"/>
                </a:solidFill>
                <a:uFill>
                  <a:solidFill>
                    <a:srgbClr val="FFFFFF"/>
                  </a:solidFill>
                </a:uFill>
                <a:latin typeface="Verdana"/>
                <a:ea typeface="Lucida Sans Unicode"/>
              </a:rPr>
              <a:t>	Parent Process ID</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C</a:t>
            </a:r>
            <a:r>
              <a:rPr lang="en-US" sz="2000" strike="noStrike" spc="-1">
                <a:solidFill>
                  <a:srgbClr val="000000"/>
                </a:solidFill>
                <a:uFill>
                  <a:solidFill>
                    <a:srgbClr val="FFFFFF"/>
                  </a:solidFill>
                </a:uFill>
                <a:latin typeface="Verdana"/>
                <a:ea typeface="Lucida Sans Unicode"/>
              </a:rPr>
              <a:t>			Class</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PRI</a:t>
            </a:r>
            <a:r>
              <a:rPr lang="en-US" sz="2000" strike="noStrike" spc="-1">
                <a:solidFill>
                  <a:srgbClr val="000000"/>
                </a:solidFill>
                <a:uFill>
                  <a:solidFill>
                    <a:srgbClr val="FFFFFF"/>
                  </a:solidFill>
                </a:uFill>
                <a:latin typeface="Verdana"/>
                <a:ea typeface="Lucida Sans Unicode"/>
              </a:rPr>
              <a:t>	Priority</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NI</a:t>
            </a:r>
            <a:r>
              <a:rPr lang="en-US" sz="2000" strike="noStrike" spc="-1">
                <a:solidFill>
                  <a:srgbClr val="000000"/>
                </a:solidFill>
                <a:uFill>
                  <a:solidFill>
                    <a:srgbClr val="FFFFFF"/>
                  </a:solidFill>
                </a:uFill>
                <a:latin typeface="Verdana"/>
                <a:ea typeface="Lucida Sans Unicode"/>
              </a:rPr>
              <a:t>		Nice value</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TIME</a:t>
            </a:r>
            <a:r>
              <a:rPr lang="en-US" sz="2000" strike="noStrike" spc="-1">
                <a:solidFill>
                  <a:srgbClr val="000000"/>
                </a:solidFill>
                <a:uFill>
                  <a:solidFill>
                    <a:srgbClr val="FFFFFF"/>
                  </a:solidFill>
                </a:uFill>
                <a:latin typeface="Verdana"/>
                <a:ea typeface="Lucida Sans Unicode"/>
              </a:rPr>
              <a:t>	CPU Time</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 </a:t>
            </a:r>
            <a:r>
              <a:rPr lang="en-US" sz="2000" strike="noStrike" spc="-1">
                <a:solidFill>
                  <a:srgbClr val="C00000"/>
                </a:solidFill>
                <a:uFill>
                  <a:solidFill>
                    <a:srgbClr val="FFFFFF"/>
                  </a:solidFill>
                </a:uFill>
                <a:latin typeface="Verdana"/>
                <a:ea typeface="Lucida Sans Unicode"/>
              </a:rPr>
              <a:t>CMD</a:t>
            </a:r>
            <a:r>
              <a:rPr lang="en-US" sz="2000" strike="noStrike" spc="-1">
                <a:solidFill>
                  <a:srgbClr val="000000"/>
                </a:solidFill>
                <a:uFill>
                  <a:solidFill>
                    <a:srgbClr val="FFFFFF"/>
                  </a:solidFill>
                </a:uFill>
                <a:latin typeface="Verdana"/>
                <a:ea typeface="Lucida Sans Unicode"/>
              </a:rPr>
              <a:t>	Process Name </a:t>
            </a:r>
            <a:r>
              <a:rPr lang="en-US" sz="1600" strike="noStrike" spc="-1">
                <a:solidFill>
                  <a:srgbClr val="000000"/>
                </a:solidFill>
                <a:uFill>
                  <a:solidFill>
                    <a:srgbClr val="FFFFFF"/>
                  </a:solidFill>
                </a:uFill>
                <a:latin typeface="Verdana"/>
                <a:ea typeface="Lucida Sans Unicode"/>
              </a:rPr>
              <a:t>	  </a:t>
            </a:r>
            <a:endParaRPr/>
          </a:p>
          <a:p>
            <a:pPr marL="342720" indent="-340560">
              <a:lnSpc>
                <a:spcPct val="90000"/>
              </a:lnSpc>
            </a:pPr>
            <a:r>
              <a:rPr lang="en-US" sz="16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Attributes</a:t>
            </a:r>
            <a:endParaRPr/>
          </a:p>
        </p:txBody>
      </p:sp>
      <p:sp>
        <p:nvSpPr>
          <p:cNvPr id="118"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19"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20"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8D1080A-933A-4280-A849-BADBBA33F9F6}" type="slidenum">
              <a:rPr lang="en-US" sz="1200" strike="noStrike" spc="-1">
                <a:solidFill>
                  <a:srgbClr val="000000"/>
                </a:solidFill>
                <a:uFill>
                  <a:solidFill>
                    <a:srgbClr val="FFFFFF"/>
                  </a:solidFill>
                </a:uFill>
                <a:latin typeface="Verdana"/>
                <a:ea typeface="DejaVu Sans"/>
              </a:rPr>
              <a:t>15</a:t>
            </a:fld>
            <a:endParaRPr/>
          </a:p>
        </p:txBody>
      </p:sp>
      <p:pic>
        <p:nvPicPr>
          <p:cNvPr id="121" name="Picture 127"/>
          <p:cNvPicPr/>
          <p:nvPr/>
        </p:nvPicPr>
        <p:blipFill>
          <a:blip r:embed="rId3"/>
          <a:stretch/>
        </p:blipFill>
        <p:spPr>
          <a:xfrm>
            <a:off x="1447920" y="1752480"/>
            <a:ext cx="7249320" cy="1752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Attributes </a:t>
            </a:r>
            <a:endParaRPr/>
          </a:p>
        </p:txBody>
      </p:sp>
      <p:sp>
        <p:nvSpPr>
          <p:cNvPr id="123" name="CustomShape 2"/>
          <p:cNvSpPr/>
          <p:nvPr/>
        </p:nvSpPr>
        <p:spPr>
          <a:xfrm>
            <a:off x="1371600" y="1600200"/>
            <a:ext cx="716220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If you want to display only specific process attributes or columns use the </a:t>
            </a:r>
            <a:r>
              <a:rPr lang="en-US" sz="2400" strike="noStrike" spc="-1">
                <a:solidFill>
                  <a:srgbClr val="00B050"/>
                </a:solidFill>
                <a:uFill>
                  <a:solidFill>
                    <a:srgbClr val="FFFFFF"/>
                  </a:solidFill>
                </a:uFill>
                <a:latin typeface="Verdana"/>
                <a:ea typeface="DejaVu Sans"/>
              </a:rPr>
              <a:t>–o</a:t>
            </a:r>
            <a:r>
              <a:rPr lang="en-US" sz="2400" strike="noStrike" spc="-1">
                <a:solidFill>
                  <a:srgbClr val="000000"/>
                </a:solidFill>
                <a:uFill>
                  <a:solidFill>
                    <a:srgbClr val="FFFFFF"/>
                  </a:solidFill>
                </a:uFill>
                <a:latin typeface="Verdana"/>
                <a:ea typeface="DejaVu Sans"/>
              </a:rPr>
              <a:t> option with </a:t>
            </a:r>
            <a:r>
              <a:rPr lang="en-US" sz="2400" strike="noStrike" spc="-1">
                <a:solidFill>
                  <a:srgbClr val="C00000"/>
                </a:solidFill>
                <a:uFill>
                  <a:solidFill>
                    <a:srgbClr val="FFFFFF"/>
                  </a:solidFill>
                </a:uFill>
                <a:latin typeface="Verdana"/>
                <a:ea typeface="DejaVu Sans"/>
              </a:rPr>
              <a:t>ps</a:t>
            </a:r>
            <a:r>
              <a:rPr lang="en-US" sz="2400" strike="noStrike" spc="-1">
                <a:solidFill>
                  <a:srgbClr val="000000"/>
                </a:solidFill>
                <a:uFill>
                  <a:solidFill>
                    <a:srgbClr val="FFFFFF"/>
                  </a:solidFill>
                </a:uFill>
                <a:latin typeface="Verdana"/>
                <a:ea typeface="DejaVu Sans"/>
              </a:rPr>
              <a:t> command.</a:t>
            </a:r>
            <a:endParaRPr/>
          </a:p>
          <a:p>
            <a:pPr marL="342720" indent="-340560">
              <a:lnSpc>
                <a:spcPct val="100000"/>
              </a:lnSpc>
            </a:pPr>
            <a:r>
              <a:rPr lang="en-US" sz="2400" strike="noStrike" spc="-1">
                <a:solidFill>
                  <a:srgbClr val="000000"/>
                </a:solidFill>
                <a:uFill>
                  <a:solidFill>
                    <a:srgbClr val="FFFFFF"/>
                  </a:solidFill>
                </a:uFill>
                <a:latin typeface="Verdana"/>
                <a:ea typeface="DejaVu Sans"/>
              </a:rPr>
              <a:t>   e.g.    </a:t>
            </a:r>
            <a:r>
              <a:rPr lang="en-US" sz="2400" strike="noStrike" spc="-1">
                <a:solidFill>
                  <a:srgbClr val="C00000"/>
                </a:solidFill>
                <a:uFill>
                  <a:solidFill>
                    <a:srgbClr val="FFFFFF"/>
                  </a:solidFill>
                </a:uFill>
                <a:latin typeface="Verdana"/>
                <a:ea typeface="DejaVu Sans"/>
              </a:rPr>
              <a:t>ps</a:t>
            </a:r>
            <a:r>
              <a:rPr lang="en-US" sz="2400" strike="noStrike" spc="-1">
                <a:solidFill>
                  <a:srgbClr val="000000"/>
                </a:solidFill>
                <a:uFill>
                  <a:solidFill>
                    <a:srgbClr val="FFFFFF"/>
                  </a:solidFill>
                </a:uFill>
                <a:latin typeface="Verdana"/>
                <a:ea typeface="DejaVu Sans"/>
              </a:rPr>
              <a:t>   </a:t>
            </a:r>
            <a:r>
              <a:rPr lang="en-US" sz="2400" strike="noStrike" spc="-1">
                <a:solidFill>
                  <a:srgbClr val="00B050"/>
                </a:solidFill>
                <a:uFill>
                  <a:solidFill>
                    <a:srgbClr val="FFFFFF"/>
                  </a:solidFill>
                </a:uFill>
                <a:latin typeface="Verdana"/>
                <a:ea typeface="DejaVu Sans"/>
              </a:rPr>
              <a:t>-Ao  cmd,pid,s  &gt; </a:t>
            </a:r>
            <a:r>
              <a:rPr lang="en-US" sz="2400" strike="noStrike" spc="-1">
                <a:solidFill>
                  <a:srgbClr val="0070C0"/>
                </a:solidFill>
                <a:uFill>
                  <a:solidFill>
                    <a:srgbClr val="FFFFFF"/>
                  </a:solidFill>
                </a:uFill>
                <a:latin typeface="Verdana"/>
                <a:ea typeface="DejaVu Sans"/>
              </a:rPr>
              <a:t>outputfile</a:t>
            </a:r>
            <a:endParaRPr/>
          </a:p>
          <a:p>
            <a:pPr marL="741240" lvl="1" indent="-283320">
              <a:lnSpc>
                <a:spcPct val="10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   </a:t>
            </a:r>
            <a:r>
              <a:rPr lang="en-US" sz="2200" strike="noStrike" spc="-1">
                <a:solidFill>
                  <a:srgbClr val="000000"/>
                </a:solidFill>
                <a:uFill>
                  <a:solidFill>
                    <a:srgbClr val="FFFFFF"/>
                  </a:solidFill>
                </a:uFill>
                <a:latin typeface="Verdana"/>
                <a:ea typeface="Lucida Sans Unicode"/>
              </a:rPr>
              <a:t>This command will display ALL processes names, process IDs and its states only and redirects the results to an outputfile.</a:t>
            </a:r>
            <a:endParaRPr/>
          </a:p>
          <a:p>
            <a:pPr marL="741240" lvl="1" indent="-283320">
              <a:lnSpc>
                <a:spcPct val="100000"/>
              </a:lnSpc>
              <a:buClr>
                <a:srgbClr val="99CCCC"/>
              </a:buClr>
              <a:buSzPct val="70000"/>
              <a:buFont typeface="Wingdings" charset="2"/>
              <a:buChar char=""/>
            </a:pPr>
            <a:r>
              <a:rPr lang="en-US" sz="2200" strike="noStrike" spc="-1">
                <a:solidFill>
                  <a:srgbClr val="000000"/>
                </a:solidFill>
                <a:uFill>
                  <a:solidFill>
                    <a:srgbClr val="FFFFFF"/>
                  </a:solidFill>
                </a:uFill>
                <a:latin typeface="Verdana"/>
                <a:ea typeface="Lucida Sans Unicode"/>
              </a:rPr>
              <a:t>   The –o option is a user-defined format that allows to specify individual output columns. In this case the Process name the ID and the State</a:t>
            </a:r>
            <a:endParaRPr/>
          </a:p>
        </p:txBody>
      </p:sp>
      <p:sp>
        <p:nvSpPr>
          <p:cNvPr id="124"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25"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26"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B558D75-0926-48A7-ACFB-9D1B94990986}" type="slidenum">
              <a:rPr lang="en-US" sz="1200" strike="noStrike" spc="-1">
                <a:solidFill>
                  <a:srgbClr val="000000"/>
                </a:solidFill>
                <a:uFill>
                  <a:solidFill>
                    <a:srgbClr val="FFFFFF"/>
                  </a:solidFill>
                </a:uFill>
                <a:latin typeface="Verdana"/>
                <a:ea typeface="DejaVu Sans"/>
              </a:rPr>
              <a:t>16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PS command and –o option</a:t>
            </a:r>
            <a:endParaRPr/>
          </a:p>
        </p:txBody>
      </p:sp>
      <p:sp>
        <p:nvSpPr>
          <p:cNvPr id="128"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29"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30"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7F15AE7-3A53-4851-8D73-16AACCC5B2FB}" type="slidenum">
              <a:rPr lang="en-US" sz="1200" strike="noStrike" spc="-1">
                <a:solidFill>
                  <a:srgbClr val="000000"/>
                </a:solidFill>
                <a:uFill>
                  <a:solidFill>
                    <a:srgbClr val="FFFFFF"/>
                  </a:solidFill>
                </a:uFill>
                <a:latin typeface="Verdana"/>
                <a:ea typeface="DejaVu Sans"/>
              </a:rPr>
              <a:t>17</a:t>
            </a:fld>
            <a:endParaRPr/>
          </a:p>
        </p:txBody>
      </p:sp>
      <p:pic>
        <p:nvPicPr>
          <p:cNvPr id="131" name="Picture 137"/>
          <p:cNvPicPr/>
          <p:nvPr/>
        </p:nvPicPr>
        <p:blipFill>
          <a:blip r:embed="rId3"/>
          <a:stretch/>
        </p:blipFill>
        <p:spPr>
          <a:xfrm>
            <a:off x="2514600" y="1676520"/>
            <a:ext cx="4009320" cy="44283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3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3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718F6D1-C889-4A44-A1FF-241CB7AF147E}" type="slidenum">
              <a:rPr lang="en-US" sz="1200" strike="noStrike" spc="-1">
                <a:solidFill>
                  <a:srgbClr val="000000"/>
                </a:solidFill>
                <a:uFill>
                  <a:solidFill>
                    <a:srgbClr val="FFFFFF"/>
                  </a:solidFill>
                </a:uFill>
                <a:latin typeface="Verdana"/>
                <a:ea typeface="DejaVu Sans"/>
              </a:rPr>
              <a:t>18</a:t>
            </a:fld>
            <a:endParaRPr/>
          </a:p>
        </p:txBody>
      </p:sp>
      <p:sp>
        <p:nvSpPr>
          <p:cNvPr id="135" name="CustomShape 4"/>
          <p:cNvSpPr/>
          <p:nvPr/>
        </p:nvSpPr>
        <p:spPr>
          <a:xfrm>
            <a:off x="1371600" y="609480"/>
            <a:ext cx="7085880" cy="11422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4000" strike="noStrike" spc="-1">
                <a:solidFill>
                  <a:srgbClr val="006666"/>
                </a:solidFill>
                <a:uFill>
                  <a:solidFill>
                    <a:srgbClr val="FFFFFF"/>
                  </a:solidFill>
                </a:uFill>
                <a:latin typeface="Times New Roman"/>
                <a:ea typeface="DejaVu Sans"/>
              </a:rPr>
              <a:t>Processes States</a:t>
            </a:r>
            <a:endParaRPr/>
          </a:p>
        </p:txBody>
      </p:sp>
      <p:sp>
        <p:nvSpPr>
          <p:cNvPr id="136" name="CustomShape 5"/>
          <p:cNvSpPr/>
          <p:nvPr/>
        </p:nvSpPr>
        <p:spPr>
          <a:xfrm>
            <a:off x="1066680" y="1752480"/>
            <a:ext cx="7771680" cy="4342680"/>
          </a:xfrm>
          <a:prstGeom prst="rect">
            <a:avLst/>
          </a:prstGeom>
          <a:noFill/>
          <a:ln>
            <a:noFill/>
          </a:ln>
        </p:spPr>
        <p:style>
          <a:lnRef idx="0">
            <a:scrgbClr r="0" g="0" b="0"/>
          </a:lnRef>
          <a:fillRef idx="0">
            <a:scrgbClr r="0" g="0" b="0"/>
          </a:fillRef>
          <a:effectRef idx="0">
            <a:scrgbClr r="0" g="0" b="0"/>
          </a:effectRef>
          <a:fontRef idx="minor"/>
        </p:style>
      </p:sp>
      <p:sp>
        <p:nvSpPr>
          <p:cNvPr id="137" name="CustomShape 6"/>
          <p:cNvSpPr/>
          <p:nvPr/>
        </p:nvSpPr>
        <p:spPr>
          <a:xfrm>
            <a:off x="1371600" y="1600200"/>
            <a:ext cx="7162200" cy="259344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216000" indent="-215640">
              <a:lnSpc>
                <a:spcPct val="100000"/>
              </a:lnSpc>
              <a:buFont typeface="Wingdings" charset="2"/>
              <a:buChar char=""/>
            </a:pPr>
            <a:r>
              <a:rPr lang="en-US" sz="2000" strike="noStrike" spc="-1">
                <a:solidFill>
                  <a:srgbClr val="000000"/>
                </a:solidFill>
                <a:uFill>
                  <a:solidFill>
                    <a:srgbClr val="FFFFFF"/>
                  </a:solidFill>
                </a:uFill>
                <a:latin typeface="Verdana"/>
                <a:ea typeface="DejaVu Sans"/>
              </a:rPr>
              <a:t> As a process executes, it changes its </a:t>
            </a:r>
            <a:r>
              <a:rPr lang="en-US" sz="2000" i="1" strike="noStrike" spc="-1">
                <a:solidFill>
                  <a:srgbClr val="000000"/>
                </a:solidFill>
                <a:uFill>
                  <a:solidFill>
                    <a:srgbClr val="FFFFFF"/>
                  </a:solidFill>
                </a:uFill>
                <a:latin typeface="Verdana"/>
                <a:ea typeface="DejaVu Sans"/>
              </a:rPr>
              <a:t>status</a:t>
            </a:r>
            <a:endParaRPr/>
          </a:p>
          <a:p>
            <a:pPr marL="455400" lvl="1" indent="-215640">
              <a:lnSpc>
                <a:spcPct val="100000"/>
              </a:lnSpc>
              <a:buClr>
                <a:srgbClr val="CC0000"/>
              </a:buClr>
              <a:buFont typeface="Wingdings" charset="2"/>
              <a:buChar char=""/>
            </a:pPr>
            <a:r>
              <a:rPr lang="en-US" sz="2000" strike="noStrike" spc="-1">
                <a:solidFill>
                  <a:srgbClr val="CC0000"/>
                </a:solidFill>
                <a:uFill>
                  <a:solidFill>
                    <a:srgbClr val="FFFFFF"/>
                  </a:solidFill>
                </a:uFill>
                <a:latin typeface="Verdana"/>
                <a:ea typeface="Lucida Sans Unicode"/>
              </a:rPr>
              <a:t>new</a:t>
            </a:r>
            <a:r>
              <a:rPr lang="en-US" sz="2000" strike="noStrike" spc="-1">
                <a:solidFill>
                  <a:srgbClr val="000000"/>
                </a:solidFill>
                <a:uFill>
                  <a:solidFill>
                    <a:srgbClr val="FFFFFF"/>
                  </a:solidFill>
                </a:uFill>
                <a:latin typeface="Verdana"/>
                <a:ea typeface="Lucida Sans Unicode"/>
              </a:rPr>
              <a:t>:  The process is being created.</a:t>
            </a:r>
            <a:endParaRPr/>
          </a:p>
          <a:p>
            <a:pPr marL="455400" lvl="1" indent="-215640">
              <a:lnSpc>
                <a:spcPct val="100000"/>
              </a:lnSpc>
              <a:buClr>
                <a:srgbClr val="CC0000"/>
              </a:buClr>
              <a:buFont typeface="Wingdings" charset="2"/>
              <a:buChar char=""/>
            </a:pPr>
            <a:r>
              <a:rPr lang="en-US" sz="2000" strike="noStrike" spc="-1">
                <a:solidFill>
                  <a:srgbClr val="CC0000"/>
                </a:solidFill>
                <a:uFill>
                  <a:solidFill>
                    <a:srgbClr val="FFFFFF"/>
                  </a:solidFill>
                </a:uFill>
                <a:latin typeface="Verdana"/>
                <a:ea typeface="Lucida Sans Unicode"/>
              </a:rPr>
              <a:t>running</a:t>
            </a:r>
            <a:r>
              <a:rPr lang="en-US" sz="2000" strike="noStrike" spc="-1">
                <a:solidFill>
                  <a:srgbClr val="000000"/>
                </a:solidFill>
                <a:uFill>
                  <a:solidFill>
                    <a:srgbClr val="FFFFFF"/>
                  </a:solidFill>
                </a:uFill>
                <a:latin typeface="Verdana"/>
                <a:ea typeface="Lucida Sans Unicode"/>
              </a:rPr>
              <a:t>:  Instructions are being executed.</a:t>
            </a:r>
            <a:endParaRPr/>
          </a:p>
          <a:p>
            <a:pPr marL="455400" lvl="1" indent="-215640">
              <a:lnSpc>
                <a:spcPct val="100000"/>
              </a:lnSpc>
              <a:buClr>
                <a:srgbClr val="CC0000"/>
              </a:buClr>
              <a:buFont typeface="Wingdings" charset="2"/>
              <a:buChar char=""/>
            </a:pPr>
            <a:r>
              <a:rPr lang="en-US" sz="2000" strike="noStrike" spc="-1">
                <a:solidFill>
                  <a:srgbClr val="CC0000"/>
                </a:solidFill>
                <a:uFill>
                  <a:solidFill>
                    <a:srgbClr val="FFFFFF"/>
                  </a:solidFill>
                </a:uFill>
                <a:latin typeface="Verdana"/>
                <a:ea typeface="Lucida Sans Unicode"/>
              </a:rPr>
              <a:t>waiting</a:t>
            </a:r>
            <a:r>
              <a:rPr lang="en-US" sz="2000" strike="noStrike" spc="-1">
                <a:solidFill>
                  <a:srgbClr val="000000"/>
                </a:solidFill>
                <a:uFill>
                  <a:solidFill>
                    <a:srgbClr val="FFFFFF"/>
                  </a:solidFill>
                </a:uFill>
                <a:latin typeface="Verdana"/>
                <a:ea typeface="Lucida Sans Unicode"/>
              </a:rPr>
              <a:t>:  The process is waiting for some event to occur.</a:t>
            </a:r>
            <a:endParaRPr/>
          </a:p>
          <a:p>
            <a:pPr marL="455400" lvl="1" indent="-215640">
              <a:lnSpc>
                <a:spcPct val="100000"/>
              </a:lnSpc>
              <a:buClr>
                <a:srgbClr val="CC0000"/>
              </a:buClr>
              <a:buFont typeface="Wingdings" charset="2"/>
              <a:buChar char=""/>
            </a:pPr>
            <a:r>
              <a:rPr lang="en-US" sz="2000" strike="noStrike" spc="-1">
                <a:solidFill>
                  <a:srgbClr val="CC0000"/>
                </a:solidFill>
                <a:uFill>
                  <a:solidFill>
                    <a:srgbClr val="FFFFFF"/>
                  </a:solidFill>
                </a:uFill>
                <a:latin typeface="Verdana"/>
                <a:ea typeface="Lucida Sans Unicode"/>
              </a:rPr>
              <a:t>ready</a:t>
            </a:r>
            <a:r>
              <a:rPr lang="en-US" sz="2000" strike="noStrike" spc="-1">
                <a:solidFill>
                  <a:srgbClr val="000000"/>
                </a:solidFill>
                <a:uFill>
                  <a:solidFill>
                    <a:srgbClr val="FFFFFF"/>
                  </a:solidFill>
                </a:uFill>
                <a:latin typeface="Verdana"/>
                <a:ea typeface="Lucida Sans Unicode"/>
              </a:rPr>
              <a:t>:  The process is waiting to be assigned to a processor (CPU)</a:t>
            </a:r>
            <a:endParaRPr/>
          </a:p>
          <a:p>
            <a:pPr marL="455400" lvl="1" indent="-215640">
              <a:lnSpc>
                <a:spcPct val="100000"/>
              </a:lnSpc>
              <a:buClr>
                <a:srgbClr val="CC0000"/>
              </a:buClr>
              <a:buFont typeface="Wingdings" charset="2"/>
              <a:buChar char=""/>
            </a:pPr>
            <a:r>
              <a:rPr lang="en-US" sz="2000" strike="noStrike" spc="-1">
                <a:solidFill>
                  <a:srgbClr val="CC0000"/>
                </a:solidFill>
                <a:uFill>
                  <a:solidFill>
                    <a:srgbClr val="FFFFFF"/>
                  </a:solidFill>
                </a:uFill>
                <a:latin typeface="Verdana"/>
                <a:ea typeface="Lucida Sans Unicode"/>
              </a:rPr>
              <a:t>terminated</a:t>
            </a:r>
            <a:r>
              <a:rPr lang="en-US" sz="2000" strike="noStrike" spc="-1">
                <a:solidFill>
                  <a:srgbClr val="000000"/>
                </a:solidFill>
                <a:uFill>
                  <a:solidFill>
                    <a:srgbClr val="FFFFFF"/>
                  </a:solidFill>
                </a:uFill>
                <a:latin typeface="Verdana"/>
                <a:ea typeface="Lucida Sans Unicode"/>
              </a:rPr>
              <a:t>:  The process has finished execution</a:t>
            </a:r>
            <a:r>
              <a:rPr lang="en-US" sz="2400" strike="noStrike" spc="-1">
                <a:solidFill>
                  <a:srgbClr val="000000"/>
                </a:solidFill>
                <a:uFill>
                  <a:solidFill>
                    <a:srgbClr val="FFFFFF"/>
                  </a:solidFill>
                </a:uFill>
                <a:latin typeface="Verdana"/>
                <a:ea typeface="Lucida Sans Unicode"/>
              </a:rPr>
              <a:t>.</a:t>
            </a:r>
            <a:endParaRPr/>
          </a:p>
        </p:txBody>
      </p:sp>
      <p:sp>
        <p:nvSpPr>
          <p:cNvPr id="138" name="CustomShape 7"/>
          <p:cNvSpPr/>
          <p:nvPr/>
        </p:nvSpPr>
        <p:spPr>
          <a:xfrm>
            <a:off x="3843720" y="4149720"/>
            <a:ext cx="1079640" cy="759600"/>
          </a:xfrm>
          <a:prstGeom prst="ellipse">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running</a:t>
            </a:r>
            <a:endParaRPr/>
          </a:p>
        </p:txBody>
      </p:sp>
      <p:sp>
        <p:nvSpPr>
          <p:cNvPr id="139" name="CustomShape 8"/>
          <p:cNvSpPr/>
          <p:nvPr/>
        </p:nvSpPr>
        <p:spPr>
          <a:xfrm>
            <a:off x="5258520" y="4835520"/>
            <a:ext cx="1078920" cy="759600"/>
          </a:xfrm>
          <a:prstGeom prst="ellipse">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Waiting</a:t>
            </a:r>
            <a:endParaRPr/>
          </a:p>
        </p:txBody>
      </p:sp>
      <p:sp>
        <p:nvSpPr>
          <p:cNvPr id="140" name="CustomShape 9"/>
          <p:cNvSpPr/>
          <p:nvPr/>
        </p:nvSpPr>
        <p:spPr>
          <a:xfrm>
            <a:off x="3594240" y="5445000"/>
            <a:ext cx="1245960" cy="759960"/>
          </a:xfrm>
          <a:prstGeom prst="ellipse">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Ready</a:t>
            </a:r>
            <a:endParaRPr/>
          </a:p>
        </p:txBody>
      </p:sp>
      <p:sp>
        <p:nvSpPr>
          <p:cNvPr id="141" name="CustomShape 10"/>
          <p:cNvSpPr/>
          <p:nvPr/>
        </p:nvSpPr>
        <p:spPr>
          <a:xfrm flipH="1">
            <a:off x="4840200" y="5595840"/>
            <a:ext cx="957240" cy="229320"/>
          </a:xfrm>
          <a:prstGeom prst="bentConnector3">
            <a:avLst>
              <a:gd name="adj1" fmla="val 50000"/>
            </a:avLst>
          </a:prstGeom>
          <a:noFill/>
          <a:ln w="19080">
            <a:miter/>
            <a:tailEnd type="triangle" w="med" len="med"/>
          </a:ln>
        </p:spPr>
        <p:style>
          <a:lnRef idx="0">
            <a:scrgbClr r="0" g="0" b="0"/>
          </a:lnRef>
          <a:fillRef idx="0">
            <a:scrgbClr r="0" g="0" b="0"/>
          </a:fillRef>
          <a:effectRef idx="0">
            <a:scrgbClr r="0" g="0" b="0"/>
          </a:effectRef>
          <a:fontRef idx="minor"/>
        </p:style>
      </p:sp>
      <p:sp>
        <p:nvSpPr>
          <p:cNvPr id="142" name="CustomShape 11"/>
          <p:cNvSpPr/>
          <p:nvPr/>
        </p:nvSpPr>
        <p:spPr>
          <a:xfrm>
            <a:off x="4924080" y="4529880"/>
            <a:ext cx="874080" cy="305280"/>
          </a:xfrm>
          <a:prstGeom prst="bentConnector3">
            <a:avLst>
              <a:gd name="adj1" fmla="val 50000"/>
            </a:avLst>
          </a:prstGeom>
          <a:noFill/>
          <a:ln w="19080">
            <a:miter/>
            <a:tailEnd type="triangle" w="med" len="med"/>
          </a:ln>
        </p:spPr>
        <p:style>
          <a:lnRef idx="0">
            <a:scrgbClr r="0" g="0" b="0"/>
          </a:lnRef>
          <a:fillRef idx="0">
            <a:scrgbClr r="0" g="0" b="0"/>
          </a:fillRef>
          <a:effectRef idx="0">
            <a:scrgbClr r="0" g="0" b="0"/>
          </a:effectRef>
          <a:fontRef idx="minor"/>
        </p:style>
      </p:sp>
      <p:sp>
        <p:nvSpPr>
          <p:cNvPr id="143" name="CustomShape 12"/>
          <p:cNvSpPr/>
          <p:nvPr/>
        </p:nvSpPr>
        <p:spPr>
          <a:xfrm flipV="1">
            <a:off x="3594240" y="4529160"/>
            <a:ext cx="249120" cy="1295280"/>
          </a:xfrm>
          <a:prstGeom prst="bentConnector3">
            <a:avLst>
              <a:gd name="adj1" fmla="val 50000"/>
            </a:avLst>
          </a:prstGeom>
          <a:noFill/>
          <a:ln w="19080">
            <a:miter/>
            <a:tailEnd type="triangle" w="med" len="med"/>
          </a:ln>
        </p:spPr>
        <p:style>
          <a:lnRef idx="0">
            <a:scrgbClr r="0" g="0" b="0"/>
          </a:lnRef>
          <a:fillRef idx="0">
            <a:scrgbClr r="0" g="0" b="0"/>
          </a:fillRef>
          <a:effectRef idx="0">
            <a:scrgbClr r="0" g="0" b="0"/>
          </a:effectRef>
          <a:fontRef idx="minor"/>
        </p:style>
      </p:sp>
      <p:sp>
        <p:nvSpPr>
          <p:cNvPr id="144" name="CustomShape 13"/>
          <p:cNvSpPr/>
          <p:nvPr/>
        </p:nvSpPr>
        <p:spPr>
          <a:xfrm flipH="1">
            <a:off x="4216680" y="4910040"/>
            <a:ext cx="166320" cy="534600"/>
          </a:xfrm>
          <a:prstGeom prst="bentConnector3">
            <a:avLst>
              <a:gd name="adj1" fmla="val 50000"/>
            </a:avLst>
          </a:prstGeom>
          <a:noFill/>
          <a:ln w="19080">
            <a:solidFill>
              <a:srgbClr val="006666"/>
            </a:solidFill>
            <a:miter/>
            <a:tailEnd type="triangle" w="med" len="med"/>
          </a:ln>
        </p:spPr>
        <p:style>
          <a:lnRef idx="0">
            <a:scrgbClr r="0" g="0" b="0"/>
          </a:lnRef>
          <a:fillRef idx="0">
            <a:scrgbClr r="0" g="0" b="0"/>
          </a:fillRef>
          <a:effectRef idx="0">
            <a:scrgbClr r="0" g="0" b="0"/>
          </a:effectRef>
          <a:fontRef idx="minor"/>
        </p:style>
      </p:sp>
      <p:sp>
        <p:nvSpPr>
          <p:cNvPr id="145" name="CustomShape 14"/>
          <p:cNvSpPr/>
          <p:nvPr/>
        </p:nvSpPr>
        <p:spPr>
          <a:xfrm>
            <a:off x="5030640" y="4114800"/>
            <a:ext cx="332280" cy="459000"/>
          </a:xfr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400" strike="noStrike" spc="-1">
                <a:solidFill>
                  <a:srgbClr val="000000"/>
                </a:solidFill>
                <a:uFill>
                  <a:solidFill>
                    <a:srgbClr val="FFFFFF"/>
                  </a:solidFill>
                </a:uFill>
                <a:latin typeface="Times New Roman"/>
                <a:ea typeface="DejaVu Sans"/>
              </a:rPr>
              <a:t>1</a:t>
            </a:r>
            <a:endParaRPr/>
          </a:p>
        </p:txBody>
      </p:sp>
      <p:sp>
        <p:nvSpPr>
          <p:cNvPr id="146" name="CustomShape 15"/>
          <p:cNvSpPr/>
          <p:nvPr/>
        </p:nvSpPr>
        <p:spPr>
          <a:xfrm>
            <a:off x="5122800" y="5826240"/>
            <a:ext cx="332280" cy="459000"/>
          </a:xfr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400" strike="noStrike" spc="-1">
                <a:solidFill>
                  <a:srgbClr val="000000"/>
                </a:solidFill>
                <a:uFill>
                  <a:solidFill>
                    <a:srgbClr val="FFFFFF"/>
                  </a:solidFill>
                </a:uFill>
                <a:latin typeface="Times New Roman"/>
                <a:ea typeface="DejaVu Sans"/>
              </a:rPr>
              <a:t>4</a:t>
            </a:r>
            <a:endParaRPr/>
          </a:p>
        </p:txBody>
      </p:sp>
      <p:sp>
        <p:nvSpPr>
          <p:cNvPr id="147" name="CustomShape 16"/>
          <p:cNvSpPr/>
          <p:nvPr/>
        </p:nvSpPr>
        <p:spPr>
          <a:xfrm>
            <a:off x="4497480" y="4876920"/>
            <a:ext cx="332280" cy="459000"/>
          </a:xfrm>
          <a:noFill/>
          <a:ln>
            <a:noFill/>
          </a:ln>
        </p:spPr>
        <p:style>
          <a:lnRef idx="0">
            <a:scrgbClr r="0" g="0" b="0"/>
          </a:lnRef>
          <a:fillRef idx="0">
            <a:scrgbClr r="0" g="0" b="0"/>
          </a:fillRef>
          <a:effectRef idx="0">
            <a:scrgbClr r="0" g="0" b="0"/>
          </a:effectRef>
          <a:fontRef idx="minor"/>
        </p:style>
        <p:txBody>
          <a:bodyPr wrap="none" lIns="90000" tIns="46800" rIns="90000" bIns="46800"/>
          <a:lstStyle/>
          <a:p>
            <a:pPr algn="ctr">
              <a:lnSpc>
                <a:spcPct val="100000"/>
              </a:lnSpc>
            </a:pPr>
            <a:r>
              <a:rPr lang="en-US" sz="2400" strike="noStrike" spc="-1">
                <a:solidFill>
                  <a:srgbClr val="000000"/>
                </a:solidFill>
                <a:uFill>
                  <a:solidFill>
                    <a:srgbClr val="FFFFFF"/>
                  </a:solidFill>
                </a:uFill>
                <a:latin typeface="Times New Roman"/>
                <a:ea typeface="DejaVu Sans"/>
              </a:rPr>
              <a:t>2</a:t>
            </a:r>
            <a:endParaRPr/>
          </a:p>
        </p:txBody>
      </p:sp>
      <p:sp>
        <p:nvSpPr>
          <p:cNvPr id="148" name="CustomShape 17"/>
          <p:cNvSpPr/>
          <p:nvPr/>
        </p:nvSpPr>
        <p:spPr>
          <a:xfrm>
            <a:off x="3521160" y="4606920"/>
            <a:ext cx="335880" cy="1190520"/>
          </a:xfrm>
          <a:noFill/>
          <a:ln>
            <a:noFill/>
          </a:ln>
        </p:spPr>
        <p:style>
          <a:lnRef idx="0">
            <a:scrgbClr r="0" g="0" b="0"/>
          </a:lnRef>
          <a:fillRef idx="0">
            <a:scrgbClr r="0" g="0" b="0"/>
          </a:fillRef>
          <a:effectRef idx="0">
            <a:scrgbClr r="0" g="0" b="0"/>
          </a:effectRef>
          <a:fontRef idx="minor"/>
        </p:style>
        <p:txBody>
          <a:bodyPr lIns="90000" tIns="46800" rIns="90000" bIns="46800"/>
          <a:lstStyle/>
          <a:p>
            <a:pPr algn="ctr">
              <a:lnSpc>
                <a:spcPct val="100000"/>
              </a:lnSpc>
            </a:pPr>
            <a:r>
              <a:rPr lang="en-US" sz="2400" strike="noStrike" spc="-1">
                <a:solidFill>
                  <a:srgbClr val="000000"/>
                </a:solidFill>
                <a:uFill>
                  <a:solidFill>
                    <a:srgbClr val="FFFFFF"/>
                  </a:solidFill>
                </a:uFill>
                <a:latin typeface="Times New Roman"/>
                <a:ea typeface="DejaVu Sans"/>
              </a:rPr>
              <a:t>     3</a:t>
            </a:r>
            <a:endParaRPr/>
          </a:p>
        </p:txBody>
      </p:sp>
    </p:spTree>
  </p:cSld>
  <p:clrMapOvr>
    <a:masterClrMapping/>
  </p:clrMapOvr>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presetID="22" presetClass="entr" presetSubtype="1" dur="indefinite" fill="hold" nodeType="clickEffect">
                                  <p:stCondLst>
                                    <p:cond delay="0"/>
                                  </p:stCondLst>
                                  <p:childTnLst>
                                    <p:set>
                                      <p:cBhvr>
                                        <p:cTn id="6" dur="1" fill="hold">
                                          <p:stCondLst>
                                            <p:cond delay="0"/>
                                          </p:stCondLst>
                                        </p:cTn>
                                        <p:tgtEl>
                                          <p:spTgt spid="144"/>
                                        </p:tgtEl>
                                        <p:attrNameLst>
                                          <p:attrName>style.visibility</p:attrName>
                                        </p:attrNameLst>
                                      </p:cBhvr>
                                      <p:to>
                                        <p:strVal val="visible"/>
                                      </p:to>
                                    </p:set>
                                    <p:animEffect transition="in" filter="wipe(up)">
                                      <p:cBhvr additive="repl">
                                        <p:cTn id="7" dur="500"/>
                                        <p:tgtEl>
                                          <p:spTgt spid="1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9"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50"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51"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618B096-C1BE-4E2C-A038-8750E7D26A40}" type="slidenum">
              <a:rPr lang="en-US" sz="1200" strike="noStrike" spc="-1">
                <a:solidFill>
                  <a:srgbClr val="000000"/>
                </a:solidFill>
                <a:uFill>
                  <a:solidFill>
                    <a:srgbClr val="FFFFFF"/>
                  </a:solidFill>
                </a:uFill>
                <a:latin typeface="Verdana"/>
                <a:ea typeface="DejaVu Sans"/>
              </a:rPr>
              <a:t>19</a:t>
            </a:fld>
            <a:endParaRPr/>
          </a:p>
        </p:txBody>
      </p:sp>
      <p:sp>
        <p:nvSpPr>
          <p:cNvPr id="152"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Linux Process’ States</a:t>
            </a:r>
            <a:endParaRPr/>
          </a:p>
        </p:txBody>
      </p:sp>
      <p:pic>
        <p:nvPicPr>
          <p:cNvPr id="153" name="Picture 159"/>
          <p:cNvPicPr/>
          <p:nvPr/>
        </p:nvPicPr>
        <p:blipFill>
          <a:blip r:embed="rId3"/>
          <a:stretch/>
        </p:blipFill>
        <p:spPr>
          <a:xfrm>
            <a:off x="1371600" y="1676520"/>
            <a:ext cx="7208280" cy="34282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Acknowledgements</a:t>
            </a:r>
            <a:endParaRPr/>
          </a:p>
        </p:txBody>
      </p:sp>
      <p:sp>
        <p:nvSpPr>
          <p:cNvPr id="49"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50"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51"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FFD8809-0825-4EAE-982D-04AC583FCBC0}" type="slidenum">
              <a:rPr lang="en-US" sz="1200" strike="noStrike" spc="-1">
                <a:solidFill>
                  <a:srgbClr val="000000"/>
                </a:solidFill>
                <a:uFill>
                  <a:solidFill>
                    <a:srgbClr val="FFFFFF"/>
                  </a:solidFill>
                </a:uFill>
                <a:latin typeface="Verdana"/>
                <a:ea typeface="DejaVu Sans"/>
              </a:rPr>
              <a:t>2</a:t>
            </a:fld>
            <a:endParaRPr/>
          </a:p>
        </p:txBody>
      </p:sp>
      <p:sp>
        <p:nvSpPr>
          <p:cNvPr id="52"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All screen captures and examples are produced using the Gedit editor. Gedit editor is released under the GNU General Public License (GPL).  See the terms at </a:t>
            </a:r>
            <a:r>
              <a:rPr lang="en-US" sz="2900" u="sng" strike="noStrike" spc="-1">
                <a:solidFill>
                  <a:srgbClr val="0000FF"/>
                </a:solidFill>
                <a:uFill>
                  <a:solidFill>
                    <a:srgbClr val="FFFFFF"/>
                  </a:solidFill>
                </a:uFill>
                <a:latin typeface="Verdana"/>
                <a:ea typeface="DejaVu Sans"/>
                <a:hlinkClick r:id="rId3"/>
              </a:rPr>
              <a:t>http://www.fsf.org/licenses/</a:t>
            </a:r>
            <a:r>
              <a:rPr lang="en-US" sz="2900" strike="noStrike" spc="-1">
                <a:solidFill>
                  <a:srgbClr val="000000"/>
                </a:solidFill>
                <a:uFill>
                  <a:solidFill>
                    <a:srgbClr val="FFFFFF"/>
                  </a:solidFill>
                </a:uFill>
                <a:latin typeface="Verdana"/>
                <a:ea typeface="DejaVu Sans"/>
              </a:rPr>
              <a:t>. </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4"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55"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56"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8663C31-DC7F-46A0-B8B1-8A3474E1E949}" type="slidenum">
              <a:rPr lang="en-US" sz="1200" strike="noStrike" spc="-1">
                <a:solidFill>
                  <a:srgbClr val="000000"/>
                </a:solidFill>
                <a:uFill>
                  <a:solidFill>
                    <a:srgbClr val="FFFFFF"/>
                  </a:solidFill>
                </a:uFill>
                <a:latin typeface="Verdana"/>
                <a:ea typeface="DejaVu Sans"/>
              </a:rPr>
              <a:t>20</a:t>
            </a:fld>
            <a:endParaRPr/>
          </a:p>
        </p:txBody>
      </p:sp>
      <p:sp>
        <p:nvSpPr>
          <p:cNvPr id="157"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States</a:t>
            </a:r>
            <a:endParaRPr/>
          </a:p>
        </p:txBody>
      </p:sp>
      <p:pic>
        <p:nvPicPr>
          <p:cNvPr id="158" name="Picture 164"/>
          <p:cNvPicPr/>
          <p:nvPr/>
        </p:nvPicPr>
        <p:blipFill>
          <a:blip r:embed="rId3"/>
          <a:stretch/>
        </p:blipFill>
        <p:spPr>
          <a:xfrm>
            <a:off x="1523880" y="1676520"/>
            <a:ext cx="7009920" cy="28328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9"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60"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61"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1F2E15E-C90B-47D5-9231-612BCA78E8B7}" type="slidenum">
              <a:rPr lang="en-US" sz="1200" strike="noStrike" spc="-1">
                <a:solidFill>
                  <a:srgbClr val="000000"/>
                </a:solidFill>
                <a:uFill>
                  <a:solidFill>
                    <a:srgbClr val="FFFFFF"/>
                  </a:solidFill>
                </a:uFill>
                <a:latin typeface="Verdana"/>
                <a:ea typeface="DejaVu Sans"/>
              </a:rPr>
              <a:t>21</a:t>
            </a:fld>
            <a:endParaRPr/>
          </a:p>
        </p:txBody>
      </p:sp>
      <p:sp>
        <p:nvSpPr>
          <p:cNvPr id="162"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Top program to trace processes</a:t>
            </a:r>
            <a:endParaRPr/>
          </a:p>
        </p:txBody>
      </p:sp>
      <p:pic>
        <p:nvPicPr>
          <p:cNvPr id="163" name="Picture 169"/>
          <p:cNvPicPr/>
          <p:nvPr/>
        </p:nvPicPr>
        <p:blipFill>
          <a:blip r:embed="rId3"/>
          <a:stretch/>
        </p:blipFill>
        <p:spPr>
          <a:xfrm>
            <a:off x="1752480" y="1600200"/>
            <a:ext cx="6709680" cy="4345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4"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Ps command and pipes</a:t>
            </a:r>
            <a:endParaRPr/>
          </a:p>
        </p:txBody>
      </p:sp>
      <p:sp>
        <p:nvSpPr>
          <p:cNvPr id="165" name="CustomShape 2"/>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ps command can be piped with other commands to filter data</a:t>
            </a:r>
            <a:endParaRPr/>
          </a:p>
          <a:p>
            <a:pPr marL="342720" indent="-340560">
              <a:lnSpc>
                <a:spcPct val="100000"/>
              </a:lnSpc>
            </a:pPr>
            <a:r>
              <a:rPr lang="en-US" sz="3200" strike="noStrike" spc="-1">
                <a:solidFill>
                  <a:srgbClr val="000000"/>
                </a:solidFill>
                <a:uFill>
                  <a:solidFill>
                    <a:srgbClr val="FFFFFF"/>
                  </a:solidFill>
                </a:uFill>
                <a:latin typeface="Verdana"/>
                <a:ea typeface="DejaVu Sans"/>
              </a:rPr>
              <a:t>   e.g. </a:t>
            </a:r>
            <a:r>
              <a:rPr lang="en-US" sz="3200" strike="noStrike" spc="-1">
                <a:solidFill>
                  <a:srgbClr val="C00000"/>
                </a:solidFill>
                <a:uFill>
                  <a:solidFill>
                    <a:srgbClr val="FFFFFF"/>
                  </a:solidFill>
                </a:uFill>
                <a:latin typeface="Verdana"/>
                <a:ea typeface="DejaVu Sans"/>
              </a:rPr>
              <a:t>ps</a:t>
            </a:r>
            <a:r>
              <a:rPr lang="en-US" sz="3200" strike="noStrike" spc="-1">
                <a:solidFill>
                  <a:srgbClr val="000000"/>
                </a:solidFill>
                <a:uFill>
                  <a:solidFill>
                    <a:srgbClr val="FFFFFF"/>
                  </a:solidFill>
                </a:uFill>
                <a:latin typeface="Verdana"/>
                <a:ea typeface="DejaVu Sans"/>
              </a:rPr>
              <a:t> </a:t>
            </a:r>
            <a:r>
              <a:rPr lang="en-US" sz="3200" strike="noStrike" spc="-1">
                <a:solidFill>
                  <a:srgbClr val="00B050"/>
                </a:solidFill>
                <a:uFill>
                  <a:solidFill>
                    <a:srgbClr val="FFFFFF"/>
                  </a:solidFill>
                </a:uFill>
                <a:latin typeface="Verdana"/>
                <a:ea typeface="DejaVu Sans"/>
              </a:rPr>
              <a:t>–A | </a:t>
            </a:r>
            <a:r>
              <a:rPr lang="en-US" sz="3200" strike="noStrike" spc="-1">
                <a:solidFill>
                  <a:srgbClr val="C00000"/>
                </a:solidFill>
                <a:uFill>
                  <a:solidFill>
                    <a:srgbClr val="FFFFFF"/>
                  </a:solidFill>
                </a:uFill>
                <a:latin typeface="Verdana"/>
                <a:ea typeface="DejaVu Sans"/>
              </a:rPr>
              <a:t>wc</a:t>
            </a:r>
            <a:r>
              <a:rPr lang="en-US" sz="3200" strike="noStrike" spc="-1">
                <a:solidFill>
                  <a:srgbClr val="000000"/>
                </a:solidFill>
                <a:uFill>
                  <a:solidFill>
                    <a:srgbClr val="FFFFFF"/>
                  </a:solidFill>
                </a:uFill>
                <a:latin typeface="Verdana"/>
                <a:ea typeface="DejaVu Sans"/>
              </a:rPr>
              <a:t> </a:t>
            </a:r>
            <a:r>
              <a:rPr lang="en-US" sz="3200" strike="noStrike" spc="-1">
                <a:solidFill>
                  <a:srgbClr val="00B050"/>
                </a:solidFill>
                <a:uFill>
                  <a:solidFill>
                    <a:srgbClr val="FFFFFF"/>
                  </a:solidFill>
                </a:uFill>
                <a:latin typeface="Verdana"/>
                <a:ea typeface="DejaVu Sans"/>
              </a:rPr>
              <a:t>–l</a:t>
            </a:r>
            <a:r>
              <a:rPr lang="en-US" sz="3200" strike="noStrike" spc="-1">
                <a:solidFill>
                  <a:srgbClr val="000000"/>
                </a:solidFill>
                <a:uFill>
                  <a:solidFill>
                    <a:srgbClr val="FFFFFF"/>
                  </a:solidFill>
                </a:uFill>
                <a:latin typeface="Verdana"/>
                <a:ea typeface="DejaVu Sans"/>
              </a:rPr>
              <a:t> </a:t>
            </a:r>
            <a:endParaRPr/>
          </a:p>
          <a:p>
            <a:pPr marL="741240" lvl="1" indent="-283320">
              <a:lnSpc>
                <a:spcPct val="10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In this example ps was piped with wc (word count) to display the number of lines in ps program</a:t>
            </a:r>
            <a:endParaRPr/>
          </a:p>
          <a:p>
            <a:pPr marL="742680" indent="-283320">
              <a:lnSpc>
                <a:spcPct val="100000"/>
              </a:lnSpc>
            </a:pPr>
            <a:r>
              <a:rPr lang="en-US" sz="2400" strike="noStrike" spc="-1">
                <a:solidFill>
                  <a:srgbClr val="000000"/>
                </a:solidFill>
                <a:uFill>
                  <a:solidFill>
                    <a:srgbClr val="FFFFFF"/>
                  </a:solidFill>
                </a:uFill>
                <a:latin typeface="Verdana"/>
                <a:ea typeface="Lucida Sans Unicode"/>
              </a:rPr>
              <a:t> </a:t>
            </a:r>
            <a:endParaRPr/>
          </a:p>
        </p:txBody>
      </p:sp>
      <p:sp>
        <p:nvSpPr>
          <p:cNvPr id="166"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67"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68"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D259320-9448-47FF-AFD7-3C7C32D1AE09}" type="slidenum">
              <a:rPr lang="en-US" sz="1200" strike="noStrike" spc="-1">
                <a:solidFill>
                  <a:srgbClr val="000000"/>
                </a:solidFill>
                <a:uFill>
                  <a:solidFill>
                    <a:srgbClr val="FFFFFF"/>
                  </a:solidFill>
                </a:uFill>
                <a:latin typeface="Verdana"/>
                <a:ea typeface="DejaVu Sans"/>
              </a:rPr>
              <a:t>22</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9"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Ps command and pipes</a:t>
            </a:r>
            <a:endParaRPr/>
          </a:p>
        </p:txBody>
      </p:sp>
      <p:sp>
        <p:nvSpPr>
          <p:cNvPr id="170" name="CustomShape 2"/>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742680" indent="-283320">
              <a:lnSpc>
                <a:spcPct val="100000"/>
              </a:lnSpc>
            </a:pPr>
            <a:r>
              <a:rPr lang="en-US" sz="2800" strike="noStrike" spc="-1">
                <a:solidFill>
                  <a:srgbClr val="000000"/>
                </a:solidFill>
                <a:uFill>
                  <a:solidFill>
                    <a:srgbClr val="FFFFFF"/>
                  </a:solidFill>
                </a:uFill>
                <a:latin typeface="Verdana"/>
                <a:ea typeface="Lucida Sans Unicode"/>
              </a:rPr>
              <a:t>e.g. </a:t>
            </a:r>
            <a:r>
              <a:rPr lang="en-US" sz="2800" strike="noStrike" spc="-1">
                <a:solidFill>
                  <a:srgbClr val="C00000"/>
                </a:solidFill>
                <a:uFill>
                  <a:solidFill>
                    <a:srgbClr val="FFFFFF"/>
                  </a:solidFill>
                </a:uFill>
                <a:latin typeface="Verdana"/>
                <a:ea typeface="Lucida Sans Unicode"/>
              </a:rPr>
              <a:t>ps</a:t>
            </a:r>
            <a:r>
              <a:rPr lang="en-US" sz="2800" strike="noStrike" spc="-1">
                <a:solidFill>
                  <a:srgbClr val="000000"/>
                </a:solidFill>
                <a:uFill>
                  <a:solidFill>
                    <a:srgbClr val="FFFFFF"/>
                  </a:solidFill>
                </a:uFill>
                <a:latin typeface="Verdana"/>
                <a:ea typeface="Lucida Sans Unicode"/>
              </a:rPr>
              <a:t> </a:t>
            </a:r>
            <a:r>
              <a:rPr lang="en-US" sz="2800" strike="noStrike" spc="-1">
                <a:solidFill>
                  <a:srgbClr val="00B050"/>
                </a:solidFill>
                <a:uFill>
                  <a:solidFill>
                    <a:srgbClr val="FFFFFF"/>
                  </a:solidFill>
                </a:uFill>
                <a:latin typeface="Verdana"/>
                <a:ea typeface="Lucida Sans Unicode"/>
              </a:rPr>
              <a:t>–Ao cmd,s | </a:t>
            </a:r>
            <a:r>
              <a:rPr lang="en-US" sz="2800" strike="noStrike" spc="-1">
                <a:solidFill>
                  <a:srgbClr val="C00000"/>
                </a:solidFill>
                <a:uFill>
                  <a:solidFill>
                    <a:srgbClr val="FFFFFF"/>
                  </a:solidFill>
                </a:uFill>
                <a:latin typeface="Verdana"/>
                <a:ea typeface="Lucida Sans Unicode"/>
              </a:rPr>
              <a:t>grep</a:t>
            </a:r>
            <a:r>
              <a:rPr lang="en-US" sz="2800" strike="noStrike" spc="-1">
                <a:solidFill>
                  <a:srgbClr val="00B050"/>
                </a:solidFill>
                <a:uFill>
                  <a:solidFill>
                    <a:srgbClr val="FFFFFF"/>
                  </a:solidFill>
                </a:uFill>
                <a:latin typeface="Verdana"/>
                <a:ea typeface="Lucida Sans Unicode"/>
              </a:rPr>
              <a:t> 'R'</a:t>
            </a:r>
            <a:endParaRPr/>
          </a:p>
          <a:p>
            <a:pPr marL="741240" lvl="1" indent="-283320">
              <a:lnSpc>
                <a:spcPct val="100000"/>
              </a:lnSpc>
              <a:buClr>
                <a:srgbClr val="99CCCC"/>
              </a:buClr>
              <a:buSzPct val="70000"/>
              <a:buFont typeface="Wingdings" charset="2"/>
              <a:buChar char=""/>
            </a:pPr>
            <a:r>
              <a:rPr lang="en-US" sz="2000" strike="noStrike" spc="-1">
                <a:solidFill>
                  <a:srgbClr val="000000"/>
                </a:solidFill>
                <a:uFill>
                  <a:solidFill>
                    <a:srgbClr val="FFFFFF"/>
                  </a:solidFill>
                </a:uFill>
                <a:latin typeface="Verdana"/>
                <a:ea typeface="Lucida Sans Unicode"/>
              </a:rPr>
              <a:t> </a:t>
            </a:r>
            <a:r>
              <a:rPr lang="en-US" sz="2400" strike="noStrike" spc="-1">
                <a:solidFill>
                  <a:srgbClr val="000000"/>
                </a:solidFill>
                <a:uFill>
                  <a:solidFill>
                    <a:srgbClr val="FFFFFF"/>
                  </a:solidFill>
                </a:uFill>
                <a:latin typeface="Verdana"/>
                <a:ea typeface="Lucida Sans Unicode"/>
              </a:rPr>
              <a:t>In this example ps extracts only processes names and its state and passes that to grep command</a:t>
            </a:r>
            <a:endParaRPr/>
          </a:p>
          <a:p>
            <a:pPr marL="741240" lvl="1" indent="-283320">
              <a:lnSpc>
                <a:spcPct val="10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grep command will search and display only the lines that contain R string (Processes that are in running state, or processes which have the letter R in their command line)</a:t>
            </a:r>
            <a:endParaRPr/>
          </a:p>
          <a:p>
            <a:pPr marL="341280" indent="-340560">
              <a:lnSpc>
                <a:spcPct val="100000"/>
              </a:lnSpc>
            </a:pPr>
            <a:r>
              <a:rPr lang="en-US" sz="2400" strike="noStrike" spc="-1">
                <a:solidFill>
                  <a:srgbClr val="000000"/>
                </a:solidFill>
                <a:uFill>
                  <a:solidFill>
                    <a:srgbClr val="FFFFFF"/>
                  </a:solidFill>
                </a:uFill>
                <a:latin typeface="Verdana"/>
                <a:ea typeface="DejaVu Sans"/>
              </a:rPr>
              <a:t> </a:t>
            </a:r>
            <a:endParaRPr/>
          </a:p>
        </p:txBody>
      </p:sp>
      <p:sp>
        <p:nvSpPr>
          <p:cNvPr id="171"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72"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73"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BF92040-51C3-464C-A01F-E86132B159C4}" type="slidenum">
              <a:rPr lang="en-US" sz="1200" strike="noStrike" spc="-1">
                <a:solidFill>
                  <a:srgbClr val="000000"/>
                </a:solidFill>
                <a:uFill>
                  <a:solidFill>
                    <a:srgbClr val="FFFFFF"/>
                  </a:solidFill>
                </a:uFill>
                <a:latin typeface="Verdana"/>
                <a:ea typeface="DejaVu Sans"/>
              </a:rPr>
              <a:t>23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4"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75"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76"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07445FA-5064-4C47-A69D-212A0B1EBC29}" type="slidenum">
              <a:rPr lang="en-US" sz="1200" strike="noStrike" spc="-1">
                <a:solidFill>
                  <a:srgbClr val="000000"/>
                </a:solidFill>
                <a:uFill>
                  <a:solidFill>
                    <a:srgbClr val="FFFFFF"/>
                  </a:solidFill>
                </a:uFill>
                <a:latin typeface="Verdana"/>
                <a:ea typeface="DejaVu Sans"/>
              </a:rPr>
              <a:t>24</a:t>
            </a:fld>
            <a:endParaRPr/>
          </a:p>
        </p:txBody>
      </p:sp>
      <p:sp>
        <p:nvSpPr>
          <p:cNvPr id="177"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Processes Management</a:t>
            </a:r>
            <a:endParaRPr/>
          </a:p>
        </p:txBody>
      </p:sp>
      <p:sp>
        <p:nvSpPr>
          <p:cNvPr id="178" name="CustomShape 5"/>
          <p:cNvSpPr/>
          <p:nvPr/>
        </p:nvSpPr>
        <p:spPr>
          <a:xfrm>
            <a:off x="1295280" y="152388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In Linux systems, a program is executed by a child process </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Child process executes in parallel with its parent process. The parent process can execute wait() system call, which blocks (i.e., the parent process is stopped) until the child process terminates.</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Once the child process exits, the kernel sends the parent process signal SIGCHLD.</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79" name="CustomShape 1"/>
          <p:cNvSpPr/>
          <p:nvPr/>
        </p:nvSpPr>
        <p:spPr>
          <a:xfrm>
            <a:off x="1295280" y="1600200"/>
            <a:ext cx="7313040" cy="4114080"/>
          </a:xfrm>
          <a:noFill/>
          <a:ln>
            <a:noFill/>
          </a:ln>
        </p:spPr>
        <p:style>
          <a:lnRef idx="0">
            <a:scrgbClr r="0" g="0" b="0"/>
          </a:lnRef>
          <a:fillRef idx="0">
            <a:scrgbClr r="0" g="0" b="0"/>
          </a:fillRef>
          <a:effectRef idx="0">
            <a:scrgbClr r="0" g="0" b="0"/>
          </a:effectRef>
          <a:fontRef idx="minor"/>
        </p:style>
        <p:txBody>
          <a:bodyPr lIns="90000" tIns="46800" rIns="90000" bIns="46800"/>
          <a:lstStyle/>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The child process stays in </a:t>
            </a:r>
            <a:r>
              <a:rPr lang="en-US" sz="2000" strike="noStrike" spc="-1">
                <a:solidFill>
                  <a:srgbClr val="FF0000"/>
                </a:solidFill>
                <a:uFill>
                  <a:solidFill>
                    <a:srgbClr val="FFFFFF"/>
                  </a:solidFill>
                </a:uFill>
                <a:latin typeface="Verdana"/>
                <a:ea typeface="DejaVu Sans"/>
              </a:rPr>
              <a:t>zombie </a:t>
            </a:r>
            <a:r>
              <a:rPr lang="en-US" sz="2000" strike="noStrike" spc="-1">
                <a:solidFill>
                  <a:srgbClr val="000000"/>
                </a:solidFill>
                <a:uFill>
                  <a:solidFill>
                    <a:srgbClr val="FFFFFF"/>
                  </a:solidFill>
                </a:uFill>
                <a:latin typeface="Verdana"/>
                <a:ea typeface="DejaVu Sans"/>
              </a:rPr>
              <a:t>state, until the parent process reads its exit status using the wait() system call</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If a parent process terminates before its child process terminates,  the child process becomes an </a:t>
            </a:r>
            <a:r>
              <a:rPr lang="en-US" sz="2000" strike="noStrike" spc="-1">
                <a:solidFill>
                  <a:srgbClr val="C00000"/>
                </a:solidFill>
                <a:uFill>
                  <a:solidFill>
                    <a:srgbClr val="FFFFFF"/>
                  </a:solidFill>
                </a:uFill>
                <a:latin typeface="Verdana"/>
                <a:ea typeface="DejaVu Sans"/>
              </a:rPr>
              <a:t>orphan</a:t>
            </a:r>
            <a:r>
              <a:rPr lang="en-US" sz="2000" strike="noStrike" spc="-1">
                <a:solidFill>
                  <a:srgbClr val="000000"/>
                </a:solidFill>
                <a:uFill>
                  <a:solidFill>
                    <a:srgbClr val="FFFFFF"/>
                  </a:solidFill>
                </a:uFill>
                <a:latin typeface="Verdana"/>
                <a:ea typeface="DejaVu Sans"/>
              </a:rPr>
              <a:t> process, and is assigned to parent process 1, the init process.</a:t>
            </a:r>
            <a:endParaRPr/>
          </a:p>
          <a:p>
            <a:pPr>
              <a:lnSpc>
                <a:spcPct val="100000"/>
              </a:lnSpc>
            </a:pPr>
            <a:r>
              <a:rPr lang="en-US" sz="2000" strike="noStrike" spc="-1">
                <a:solidFill>
                  <a:srgbClr val="000000"/>
                </a:solidFill>
                <a:uFill>
                  <a:solidFill>
                    <a:srgbClr val="FFFFFF"/>
                  </a:solidFill>
                </a:uFill>
                <a:latin typeface="Verdana"/>
                <a:ea typeface="DejaVu Sans"/>
              </a:rPr>
              <a:t> </a:t>
            </a:r>
            <a:endParaRPr/>
          </a:p>
          <a:p>
            <a:pPr>
              <a:lnSpc>
                <a:spcPct val="100000"/>
              </a:lnSpc>
            </a:pPr>
            <a:r>
              <a:rPr lang="en-US" sz="2000" strike="noStrike" spc="-1">
                <a:solidFill>
                  <a:srgbClr val="000000"/>
                </a:solidFill>
                <a:uFill>
                  <a:solidFill>
                    <a:srgbClr val="FFFFFF"/>
                  </a:solidFill>
                </a:uFill>
                <a:latin typeface="Verdana"/>
                <a:ea typeface="DejaVu Sans"/>
              </a:rPr>
              <a:t> </a:t>
            </a:r>
            <a:endParaRPr/>
          </a:p>
        </p:txBody>
      </p:sp>
      <p:sp>
        <p:nvSpPr>
          <p:cNvPr id="180" name="CustomShape 2"/>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Zombie and Orphan Processes</a:t>
            </a:r>
            <a:endParaRPr/>
          </a:p>
        </p:txBody>
      </p:sp>
      <p:sp>
        <p:nvSpPr>
          <p:cNvPr id="181"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82"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83"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8C6AEEC-7BEA-4947-B33B-AF6F722C211F}" type="slidenum">
              <a:rPr lang="en-US" sz="1200" strike="noStrike" spc="-1">
                <a:solidFill>
                  <a:srgbClr val="000000"/>
                </a:solidFill>
                <a:uFill>
                  <a:solidFill>
                    <a:srgbClr val="FFFFFF"/>
                  </a:solidFill>
                </a:uFill>
                <a:latin typeface="Verdana"/>
                <a:ea typeface="DejaVu Sans"/>
              </a:rPr>
              <a:t>25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85"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86"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8C0A8DA-3268-47D9-8629-AE2916E12DB4}" type="slidenum">
              <a:rPr lang="en-US" sz="1200" strike="noStrike" spc="-1">
                <a:solidFill>
                  <a:srgbClr val="000000"/>
                </a:solidFill>
                <a:uFill>
                  <a:solidFill>
                    <a:srgbClr val="FFFFFF"/>
                  </a:solidFill>
                </a:uFill>
                <a:latin typeface="Verdana"/>
                <a:ea typeface="DejaVu Sans"/>
              </a:rPr>
              <a:t>26</a:t>
            </a:fld>
            <a:endParaRPr/>
          </a:p>
        </p:txBody>
      </p:sp>
      <p:sp>
        <p:nvSpPr>
          <p:cNvPr id="187"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Termination</a:t>
            </a:r>
            <a:endParaRPr/>
          </a:p>
        </p:txBody>
      </p:sp>
      <p:sp>
        <p:nvSpPr>
          <p:cNvPr id="188" name="CustomShape 5"/>
          <p:cNvSpPr/>
          <p:nvPr/>
        </p:nvSpPr>
        <p:spPr>
          <a:xfrm>
            <a:off x="133344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609480" indent="-607320">
              <a:lnSpc>
                <a:spcPct val="100000"/>
              </a:lnSpc>
            </a:pPr>
            <a:r>
              <a:rPr lang="en-US" sz="2900" strike="noStrike" spc="-1">
                <a:solidFill>
                  <a:srgbClr val="000000"/>
                </a:solidFill>
                <a:uFill>
                  <a:solidFill>
                    <a:srgbClr val="FFFFFF"/>
                  </a:solidFill>
                </a:uFill>
                <a:latin typeface="Verdana"/>
                <a:ea typeface="DejaVu Sans"/>
              </a:rPr>
              <a:t>Conditions which terminate processes</a:t>
            </a:r>
            <a:endParaRPr/>
          </a:p>
          <a:p>
            <a:pPr marL="607680" indent="-606960">
              <a:lnSpc>
                <a:spcPct val="100000"/>
              </a:lnSpc>
              <a:buClr>
                <a:srgbClr val="006666"/>
              </a:buClr>
              <a:buSzPct val="70000"/>
              <a:buFont typeface="Verdana"/>
              <a:buAutoNum type="arabicPeriod"/>
            </a:pPr>
            <a:r>
              <a:rPr lang="en-US" sz="2900" strike="noStrike" spc="-1">
                <a:solidFill>
                  <a:srgbClr val="000000"/>
                </a:solidFill>
                <a:uFill>
                  <a:solidFill>
                    <a:srgbClr val="FFFFFF"/>
                  </a:solidFill>
                </a:uFill>
                <a:latin typeface="Verdana"/>
                <a:ea typeface="DejaVu Sans"/>
              </a:rPr>
              <a:t>Process calls the exit() system call, with status 0 for normal exit, or status of non-zero for error exit. (voluntary exit)</a:t>
            </a:r>
            <a:endParaRPr/>
          </a:p>
          <a:p>
            <a:pPr marL="607680" indent="-606960">
              <a:lnSpc>
                <a:spcPct val="100000"/>
              </a:lnSpc>
              <a:buClr>
                <a:srgbClr val="006666"/>
              </a:buClr>
              <a:buSzPct val="70000"/>
              <a:buFont typeface="Verdana"/>
              <a:buAutoNum type="arabicPeriod"/>
            </a:pPr>
            <a:r>
              <a:rPr lang="en-US" sz="2900" strike="noStrike" spc="-1">
                <a:solidFill>
                  <a:srgbClr val="000000"/>
                </a:solidFill>
                <a:uFill>
                  <a:solidFill>
                    <a:srgbClr val="FFFFFF"/>
                  </a:solidFill>
                </a:uFill>
                <a:latin typeface="Verdana"/>
                <a:ea typeface="DejaVu Sans"/>
              </a:rPr>
              <a:t>Process receives a signal for which it did not register a handler, or was not permitted to register a handler for that signal (e.g., the KILL signal)</a:t>
            </a:r>
            <a:endParaRPr/>
          </a:p>
          <a:p>
            <a:pPr marL="607680" indent="-606960">
              <a:lnSpc>
                <a:spcPct val="100000"/>
              </a:lnSpc>
            </a:pPr>
            <a:r>
              <a:rPr lang="en-US" sz="29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9"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190"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191"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66F059EB-C95D-4790-B286-DFA527B7AE88}" type="slidenum">
              <a:rPr lang="en-US" sz="1200" strike="noStrike" spc="-1">
                <a:solidFill>
                  <a:srgbClr val="000000"/>
                </a:solidFill>
                <a:uFill>
                  <a:solidFill>
                    <a:srgbClr val="FFFFFF"/>
                  </a:solidFill>
                </a:uFill>
                <a:latin typeface="Verdana"/>
                <a:ea typeface="DejaVu Sans"/>
              </a:rPr>
              <a:t>27</a:t>
            </a:fld>
            <a:endParaRPr/>
          </a:p>
        </p:txBody>
      </p:sp>
      <p:sp>
        <p:nvSpPr>
          <p:cNvPr id="192"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Kill command to Terminate processes</a:t>
            </a:r>
            <a:endParaRPr/>
          </a:p>
        </p:txBody>
      </p:sp>
      <p:sp>
        <p:nvSpPr>
          <p:cNvPr id="193"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A process can be terminated by sending interrupt or termination signals</a:t>
            </a:r>
            <a:endParaRPr/>
          </a:p>
          <a:p>
            <a:pPr marL="341280" indent="-340560">
              <a:lnSpc>
                <a:spcPct val="9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kill</a:t>
            </a:r>
            <a:r>
              <a:rPr lang="en-US" sz="2500" strike="noStrike" spc="-1">
                <a:solidFill>
                  <a:srgbClr val="000000"/>
                </a:solidFill>
                <a:uFill>
                  <a:solidFill>
                    <a:srgbClr val="FFFFFF"/>
                  </a:solidFill>
                </a:uFill>
                <a:latin typeface="Verdana"/>
                <a:ea typeface="DejaVu Sans"/>
              </a:rPr>
              <a:t> command is used to send signals to a process</a:t>
            </a:r>
            <a:endParaRPr/>
          </a:p>
          <a:p>
            <a:pPr marL="341280" indent="-340560">
              <a:lnSpc>
                <a:spcPct val="9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Kill Syntax:</a:t>
            </a:r>
            <a:endParaRPr/>
          </a:p>
          <a:p>
            <a:pPr marL="342720" indent="-340560">
              <a:lnSpc>
                <a:spcPct val="90000"/>
              </a:lnSpc>
            </a:pPr>
            <a:r>
              <a:rPr lang="en-US" sz="2500" strike="noStrike" spc="-1">
                <a:solidFill>
                  <a:srgbClr val="000000"/>
                </a:solidFill>
                <a:uFill>
                  <a:solidFill>
                    <a:srgbClr val="FFFFFF"/>
                  </a:solidFill>
                </a:uFill>
                <a:latin typeface="Verdana"/>
                <a:ea typeface="DejaVu Sans"/>
              </a:rPr>
              <a:t>                       </a:t>
            </a:r>
            <a:r>
              <a:rPr lang="en-US" sz="2800" strike="noStrike" spc="-1">
                <a:solidFill>
                  <a:srgbClr val="C00000"/>
                </a:solidFill>
                <a:uFill>
                  <a:solidFill>
                    <a:srgbClr val="FFFFFF"/>
                  </a:solidFill>
                </a:uFill>
                <a:latin typeface="Verdana"/>
                <a:ea typeface="DejaVu Sans"/>
              </a:rPr>
              <a:t>kill</a:t>
            </a:r>
            <a:r>
              <a:rPr lang="en-US" sz="2800" strike="noStrike" spc="-1">
                <a:solidFill>
                  <a:srgbClr val="000000"/>
                </a:solidFill>
                <a:uFill>
                  <a:solidFill>
                    <a:srgbClr val="FFFFFF"/>
                  </a:solidFill>
                </a:uFill>
                <a:latin typeface="Verdana"/>
                <a:ea typeface="DejaVu Sans"/>
              </a:rPr>
              <a:t>   </a:t>
            </a:r>
            <a:r>
              <a:rPr lang="en-US" sz="2800" strike="noStrike" spc="-1">
                <a:solidFill>
                  <a:srgbClr val="00B050"/>
                </a:solidFill>
                <a:uFill>
                  <a:solidFill>
                    <a:srgbClr val="FFFFFF"/>
                  </a:solidFill>
                </a:uFill>
                <a:latin typeface="Verdana"/>
                <a:ea typeface="DejaVu Sans"/>
              </a:rPr>
              <a:t>code  PID</a:t>
            </a:r>
            <a:endParaRPr/>
          </a:p>
          <a:p>
            <a:pPr marL="342720" indent="-340560">
              <a:lnSpc>
                <a:spcPct val="90000"/>
              </a:lnSpc>
            </a:pPr>
            <a:r>
              <a:rPr lang="en-US" sz="2500" strike="noStrike" spc="-1">
                <a:solidFill>
                  <a:srgbClr val="00B050"/>
                </a:solidFill>
                <a:uFill>
                  <a:solidFill>
                    <a:srgbClr val="FFFFFF"/>
                  </a:solidFill>
                </a:uFill>
                <a:latin typeface="Verdana"/>
                <a:ea typeface="DejaVu Sans"/>
              </a:rPr>
              <a:t> </a:t>
            </a:r>
            <a:endParaRPr/>
          </a:p>
          <a:p>
            <a:pPr marL="341280" indent="-340560">
              <a:lnSpc>
                <a:spcPct val="9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The code of each signal can be found with </a:t>
            </a:r>
            <a:endParaRPr/>
          </a:p>
          <a:p>
            <a:pPr marL="342720" indent="-340560">
              <a:lnSpc>
                <a:spcPct val="90000"/>
              </a:lnSpc>
            </a:pPr>
            <a:r>
              <a:rPr lang="en-US" sz="2500" strike="noStrike" spc="-1">
                <a:solidFill>
                  <a:srgbClr val="000000"/>
                </a:solidFill>
                <a:uFill>
                  <a:solidFill>
                    <a:srgbClr val="FFFFFF"/>
                  </a:solidFill>
                </a:uFill>
                <a:latin typeface="Verdana"/>
                <a:ea typeface="DejaVu Sans"/>
              </a:rPr>
              <a:t>    </a:t>
            </a:r>
            <a:r>
              <a:rPr lang="en-US" sz="2500" strike="noStrike" spc="-1">
                <a:solidFill>
                  <a:srgbClr val="C00000"/>
                </a:solidFill>
                <a:uFill>
                  <a:solidFill>
                    <a:srgbClr val="FFFFFF"/>
                  </a:solidFill>
                </a:uFill>
                <a:latin typeface="Verdana"/>
                <a:ea typeface="DejaVu Sans"/>
              </a:rPr>
              <a:t>Kill</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–l</a:t>
            </a:r>
            <a:r>
              <a:rPr lang="en-US" sz="2500" strike="noStrike" spc="-1">
                <a:solidFill>
                  <a:srgbClr val="000000"/>
                </a:solidFill>
                <a:uFill>
                  <a:solidFill>
                    <a:srgbClr val="FFFFFF"/>
                  </a:solidFill>
                </a:uFill>
                <a:latin typeface="Verdana"/>
                <a:ea typeface="DejaVu Sans"/>
              </a:rPr>
              <a:t> command</a:t>
            </a:r>
            <a:endParaRPr/>
          </a:p>
          <a:p>
            <a:pPr marL="342720" indent="-340560">
              <a:lnSpc>
                <a:spcPct val="90000"/>
              </a:lnSpc>
            </a:pPr>
            <a:r>
              <a:rPr lang="en-US" sz="25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CustomShape 1"/>
          <p:cNvSpPr/>
          <p:nvPr/>
        </p:nvSpPr>
        <p:spPr>
          <a:xfrm>
            <a:off x="1371600" y="304920"/>
            <a:ext cx="731304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Kill command examples</a:t>
            </a:r>
            <a:endParaRPr/>
          </a:p>
        </p:txBody>
      </p:sp>
      <p:sp>
        <p:nvSpPr>
          <p:cNvPr id="199" name="CustomShape 2"/>
          <p:cNvSpPr/>
          <p:nvPr/>
        </p:nvSpPr>
        <p:spPr>
          <a:xfrm>
            <a:off x="1447920" y="167652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e.g.  </a:t>
            </a:r>
            <a:r>
              <a:rPr lang="en-US" sz="2500" strike="noStrike" spc="-1">
                <a:solidFill>
                  <a:srgbClr val="C00000"/>
                </a:solidFill>
                <a:uFill>
                  <a:solidFill>
                    <a:srgbClr val="FFFFFF"/>
                  </a:solidFill>
                </a:uFill>
                <a:latin typeface="Verdana"/>
                <a:ea typeface="DejaVu Sans"/>
              </a:rPr>
              <a:t>kill</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-9  1525</a:t>
            </a:r>
            <a:endParaRPr/>
          </a:p>
          <a:p>
            <a:pPr marL="741240" lvl="1" indent="-283320">
              <a:lnSpc>
                <a:spcPct val="9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In this example the kill command will send SIGKILL and terminate </a:t>
            </a:r>
            <a:r>
              <a:rPr lang="en-US" sz="2100" strike="noStrike" spc="-1">
                <a:solidFill>
                  <a:srgbClr val="C00000"/>
                </a:solidFill>
                <a:uFill>
                  <a:solidFill>
                    <a:srgbClr val="FFFFFF"/>
                  </a:solidFill>
                </a:uFill>
                <a:latin typeface="Verdana"/>
                <a:ea typeface="Lucida Sans Unicode"/>
              </a:rPr>
              <a:t>immediately </a:t>
            </a:r>
            <a:r>
              <a:rPr lang="en-US" sz="2100" strike="noStrike" spc="-1">
                <a:solidFill>
                  <a:srgbClr val="000000"/>
                </a:solidFill>
                <a:uFill>
                  <a:solidFill>
                    <a:srgbClr val="FFFFFF"/>
                  </a:solidFill>
                </a:uFill>
                <a:latin typeface="Verdana"/>
                <a:ea typeface="Lucida Sans Unicode"/>
              </a:rPr>
              <a:t>(resources are terminated instantly</a:t>
            </a:r>
            <a:r>
              <a:rPr lang="en-US" sz="2100" strike="noStrike" spc="-1">
                <a:solidFill>
                  <a:srgbClr val="C00000"/>
                </a:solidFill>
                <a:uFill>
                  <a:solidFill>
                    <a:srgbClr val="FFFFFF"/>
                  </a:solidFill>
                </a:uFill>
                <a:latin typeface="Verdana"/>
                <a:ea typeface="Lucida Sans Unicode"/>
              </a:rPr>
              <a:t>)</a:t>
            </a:r>
            <a:r>
              <a:rPr lang="en-US" sz="2100" strike="noStrike" spc="-1">
                <a:solidFill>
                  <a:srgbClr val="000000"/>
                </a:solidFill>
                <a:uFill>
                  <a:solidFill>
                    <a:srgbClr val="FFFFFF"/>
                  </a:solidFill>
                </a:uFill>
                <a:latin typeface="Verdana"/>
                <a:ea typeface="Lucida Sans Unicode"/>
              </a:rPr>
              <a:t> the process with ID 1525</a:t>
            </a:r>
            <a:endParaRPr/>
          </a:p>
          <a:p>
            <a:pPr marL="742680" indent="-283320">
              <a:lnSpc>
                <a:spcPct val="90000"/>
              </a:lnSpc>
            </a:pPr>
            <a:r>
              <a:rPr lang="en-US" sz="2400" strike="noStrike" spc="-1">
                <a:solidFill>
                  <a:srgbClr val="C00000"/>
                </a:solidFill>
                <a:uFill>
                  <a:solidFill>
                    <a:srgbClr val="FFFFFF"/>
                  </a:solidFill>
                </a:uFill>
                <a:latin typeface="Verdana"/>
                <a:ea typeface="Lucida Sans Unicode"/>
              </a:rPr>
              <a:t>        kill</a:t>
            </a:r>
            <a:r>
              <a:rPr lang="en-US" sz="2400" strike="noStrike" spc="-1">
                <a:solidFill>
                  <a:srgbClr val="000000"/>
                </a:solidFill>
                <a:uFill>
                  <a:solidFill>
                    <a:srgbClr val="FFFFFF"/>
                  </a:solidFill>
                </a:uFill>
                <a:latin typeface="Verdana"/>
                <a:ea typeface="Lucida Sans Unicode"/>
              </a:rPr>
              <a:t>   </a:t>
            </a:r>
            <a:r>
              <a:rPr lang="en-US" sz="2400" strike="noStrike" spc="-1">
                <a:solidFill>
                  <a:srgbClr val="00B050"/>
                </a:solidFill>
                <a:uFill>
                  <a:solidFill>
                    <a:srgbClr val="FFFFFF"/>
                  </a:solidFill>
                </a:uFill>
                <a:latin typeface="Verdana"/>
                <a:ea typeface="Lucida Sans Unicode"/>
              </a:rPr>
              <a:t>-15  3246</a:t>
            </a:r>
            <a:endParaRPr/>
          </a:p>
          <a:p>
            <a:pPr marL="741240" lvl="1" indent="-283320">
              <a:lnSpc>
                <a:spcPct val="9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In this example the kill command will send SIGTERM and terminate  the process with ID 3246 </a:t>
            </a:r>
            <a:r>
              <a:rPr lang="en-US" sz="2100" strike="noStrike" spc="-1">
                <a:solidFill>
                  <a:srgbClr val="C00000"/>
                </a:solidFill>
                <a:uFill>
                  <a:solidFill>
                    <a:srgbClr val="FFFFFF"/>
                  </a:solidFill>
                </a:uFill>
                <a:latin typeface="Verdana"/>
                <a:ea typeface="Lucida Sans Unicode"/>
              </a:rPr>
              <a:t>properly</a:t>
            </a:r>
            <a:r>
              <a:rPr lang="en-US" sz="2100" strike="noStrike" spc="-1">
                <a:solidFill>
                  <a:srgbClr val="000000"/>
                </a:solidFill>
                <a:uFill>
                  <a:solidFill>
                    <a:srgbClr val="FFFFFF"/>
                  </a:solidFill>
                </a:uFill>
                <a:latin typeface="Verdana"/>
                <a:ea typeface="Lucida Sans Unicode"/>
              </a:rPr>
              <a:t> ( All resources are closed properly)</a:t>
            </a:r>
            <a:endParaRPr/>
          </a:p>
          <a:p>
            <a:pPr marL="742680" indent="-283320">
              <a:lnSpc>
                <a:spcPct val="90000"/>
              </a:lnSpc>
            </a:pPr>
            <a:r>
              <a:rPr lang="en-US" sz="2000" strike="noStrike" spc="-1">
                <a:solidFill>
                  <a:srgbClr val="C00000"/>
                </a:solidFill>
                <a:uFill>
                  <a:solidFill>
                    <a:srgbClr val="FFFFFF"/>
                  </a:solidFill>
                </a:uFill>
                <a:latin typeface="Verdana"/>
                <a:ea typeface="Lucida Sans Unicode"/>
              </a:rPr>
              <a:t>          Kill</a:t>
            </a:r>
            <a:r>
              <a:rPr lang="en-US" sz="2000" strike="noStrike" spc="-1">
                <a:solidFill>
                  <a:srgbClr val="000000"/>
                </a:solidFill>
                <a:uFill>
                  <a:solidFill>
                    <a:srgbClr val="FFFFFF"/>
                  </a:solidFill>
                </a:uFill>
                <a:latin typeface="Verdana"/>
                <a:ea typeface="Lucida Sans Unicode"/>
              </a:rPr>
              <a:t>   </a:t>
            </a:r>
            <a:r>
              <a:rPr lang="en-US" sz="2000" strike="noStrike" spc="-1">
                <a:solidFill>
                  <a:srgbClr val="00B050"/>
                </a:solidFill>
                <a:uFill>
                  <a:solidFill>
                    <a:srgbClr val="FFFFFF"/>
                  </a:solidFill>
                </a:uFill>
                <a:latin typeface="Verdana"/>
                <a:ea typeface="Lucida Sans Unicode"/>
              </a:rPr>
              <a:t>-19  2401</a:t>
            </a:r>
            <a:endParaRPr/>
          </a:p>
          <a:p>
            <a:pPr marL="741240" lvl="1" indent="-283320">
              <a:lnSpc>
                <a:spcPct val="9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In this example the kill command will send SIGSTOP and suspend  the process with ID 2401</a:t>
            </a:r>
            <a:endParaRPr/>
          </a:p>
          <a:p>
            <a:pPr marL="341280" indent="-340560">
              <a:lnSpc>
                <a:spcPct val="100000"/>
              </a:lnSpc>
            </a:pPr>
            <a:r>
              <a:rPr lang="en-US" sz="2100" strike="noStrike" spc="-1">
                <a:solidFill>
                  <a:srgbClr val="000000"/>
                </a:solidFill>
                <a:uFill>
                  <a:solidFill>
                    <a:srgbClr val="FFFFFF"/>
                  </a:solidFill>
                </a:uFill>
                <a:latin typeface="Verdana"/>
                <a:ea typeface="DejaVu Sans"/>
              </a:rPr>
              <a:t> </a:t>
            </a:r>
            <a:endParaRPr/>
          </a:p>
        </p:txBody>
      </p:sp>
      <p:sp>
        <p:nvSpPr>
          <p:cNvPr id="200"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01"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02"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0DF1172-32F0-4AFC-B195-46393C489669}" type="slidenum">
              <a:rPr lang="en-US" sz="1200" strike="noStrike" spc="-1">
                <a:solidFill>
                  <a:srgbClr val="000000"/>
                </a:solidFill>
                <a:uFill>
                  <a:solidFill>
                    <a:srgbClr val="FFFFFF"/>
                  </a:solidFill>
                </a:uFill>
                <a:latin typeface="Verdana"/>
                <a:ea typeface="DejaVu Sans"/>
              </a:rPr>
              <a:t>28</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3"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04"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05"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A199E88-9525-45BD-99F2-08F847377D5D}" type="slidenum">
              <a:rPr lang="en-US" sz="1200" strike="noStrike" spc="-1">
                <a:solidFill>
                  <a:srgbClr val="000000"/>
                </a:solidFill>
                <a:uFill>
                  <a:solidFill>
                    <a:srgbClr val="FFFFFF"/>
                  </a:solidFill>
                </a:uFill>
                <a:latin typeface="Verdana"/>
                <a:ea typeface="DejaVu Sans"/>
              </a:rPr>
              <a:t>29</a:t>
            </a:fld>
            <a:endParaRPr/>
          </a:p>
        </p:txBody>
      </p:sp>
      <p:sp>
        <p:nvSpPr>
          <p:cNvPr id="206"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Signals</a:t>
            </a:r>
            <a:endParaRPr/>
          </a:p>
        </p:txBody>
      </p:sp>
      <p:sp>
        <p:nvSpPr>
          <p:cNvPr id="207"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C00000"/>
                </a:solidFill>
                <a:uFill>
                  <a:solidFill>
                    <a:srgbClr val="FFFFFF"/>
                  </a:solidFill>
                </a:uFill>
                <a:latin typeface="Verdana"/>
                <a:ea typeface="DejaVu Sans"/>
              </a:rPr>
              <a:t>SIGTERM (kill -15) </a:t>
            </a:r>
            <a:r>
              <a:rPr lang="en-US" sz="2500" strike="noStrike" spc="-1">
                <a:solidFill>
                  <a:srgbClr val="000000"/>
                </a:solidFill>
                <a:uFill>
                  <a:solidFill>
                    <a:srgbClr val="FFFFFF"/>
                  </a:solidFill>
                </a:uFill>
                <a:latin typeface="Verdana"/>
                <a:ea typeface="DejaVu Sans"/>
              </a:rPr>
              <a:t>terminates processes, the process is allowed to close files in a proper way. </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If the code is not specified with the kill command the system will use the default signal code -15</a:t>
            </a:r>
            <a:endParaRPr/>
          </a:p>
          <a:p>
            <a:pPr marL="342720" indent="-340560">
              <a:lnSpc>
                <a:spcPct val="100000"/>
              </a:lnSpc>
            </a:pPr>
            <a:r>
              <a:rPr lang="en-US" sz="2500" strike="noStrike" spc="-1">
                <a:solidFill>
                  <a:srgbClr val="000000"/>
                </a:solidFill>
                <a:uFill>
                  <a:solidFill>
                    <a:srgbClr val="FFFFFF"/>
                  </a:solidFill>
                </a:uFill>
                <a:latin typeface="Verdana"/>
                <a:ea typeface="DejaVu Sans"/>
              </a:rPr>
              <a:t>   e.g.  </a:t>
            </a:r>
            <a:r>
              <a:rPr lang="en-US" sz="2500" strike="noStrike" spc="-1">
                <a:solidFill>
                  <a:srgbClr val="C00000"/>
                </a:solidFill>
                <a:uFill>
                  <a:solidFill>
                    <a:srgbClr val="FFFFFF"/>
                  </a:solidFill>
                </a:uFill>
                <a:latin typeface="Verdana"/>
                <a:ea typeface="DejaVu Sans"/>
              </a:rPr>
              <a:t>kill   </a:t>
            </a:r>
            <a:r>
              <a:rPr lang="en-US" sz="2500" strike="noStrike" spc="-1">
                <a:solidFill>
                  <a:srgbClr val="00B050"/>
                </a:solidFill>
                <a:uFill>
                  <a:solidFill>
                    <a:srgbClr val="FFFFFF"/>
                  </a:solidFill>
                </a:uFill>
                <a:latin typeface="Verdana"/>
                <a:ea typeface="DejaVu Sans"/>
              </a:rPr>
              <a:t>1245</a:t>
            </a:r>
            <a:endParaRPr/>
          </a:p>
          <a:p>
            <a:pPr marL="741240" lvl="1" indent="-283320">
              <a:lnSpc>
                <a:spcPct val="10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In this case there is not code specified then the system will use SIGTERM signal (-15) which is the default signal and terminates the process 1245 properly</a:t>
            </a:r>
            <a:endParaRPr/>
          </a:p>
          <a:p>
            <a:pPr marL="341280" indent="-340560">
              <a:lnSpc>
                <a:spcPct val="100000"/>
              </a:lnSpc>
            </a:pPr>
            <a:r>
              <a:rPr lang="en-US" sz="24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3"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54"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55"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8659EFF-8B3B-4A95-B728-1CD7D4C25C4B}" type="slidenum">
              <a:rPr lang="en-US" sz="1200" strike="noStrike" spc="-1">
                <a:solidFill>
                  <a:srgbClr val="000000"/>
                </a:solidFill>
                <a:uFill>
                  <a:solidFill>
                    <a:srgbClr val="FFFFFF"/>
                  </a:solidFill>
                </a:uFill>
                <a:latin typeface="Verdana"/>
                <a:ea typeface="DejaVu Sans"/>
              </a:rPr>
              <a:t>3</a:t>
            </a:fld>
            <a:endParaRPr/>
          </a:p>
        </p:txBody>
      </p:sp>
      <p:sp>
        <p:nvSpPr>
          <p:cNvPr id="56"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Objectives</a:t>
            </a:r>
            <a:endParaRPr/>
          </a:p>
        </p:txBody>
      </p:sp>
      <p:sp>
        <p:nvSpPr>
          <p:cNvPr id="57"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Introduce Processes</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Describe processes status</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Identify Process Control Block fields</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Use ps and kill commands to manage processes</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Compare process scheduling techniques</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Automate Processes </a:t>
            </a:r>
            <a:endParaRPr/>
          </a:p>
          <a:p>
            <a:pPr marL="341280" indent="-340560">
              <a:lnSpc>
                <a:spcPct val="90000"/>
              </a:lnSpc>
              <a:buClr>
                <a:srgbClr val="006666"/>
              </a:buClr>
              <a:buSzPct val="70000"/>
              <a:buFont typeface="Wingdings" charset="2"/>
              <a:buChar char=""/>
            </a:pPr>
            <a:r>
              <a:rPr lang="en-US" sz="2500" i="1" strike="noStrike" spc="-1">
                <a:solidFill>
                  <a:srgbClr val="000000"/>
                </a:solidFill>
                <a:uFill>
                  <a:solidFill>
                    <a:srgbClr val="FFFFFF"/>
                  </a:solidFill>
                </a:uFill>
                <a:latin typeface="Verdana"/>
                <a:ea typeface="DejaVu Sans"/>
              </a:rPr>
              <a:t>Use system calls to create processes</a:t>
            </a:r>
            <a:endParaRPr/>
          </a:p>
          <a:p>
            <a:pPr marL="341280" indent="-340560">
              <a:lnSpc>
                <a:spcPct val="90000"/>
              </a:lnSpc>
            </a:pPr>
            <a:r>
              <a:rPr lang="en-US" sz="2100" i="1" strike="noStrike" spc="-1">
                <a:solidFill>
                  <a:srgbClr val="000000"/>
                </a:solidFill>
                <a:uFill>
                  <a:solidFill>
                    <a:srgbClr val="FFFFFF"/>
                  </a:solidFill>
                </a:uFill>
                <a:latin typeface="Verdana"/>
                <a:ea typeface="DejaVu Sans"/>
              </a:rPr>
              <a:t> </a:t>
            </a:r>
            <a:endParaRPr/>
          </a:p>
          <a:p>
            <a:pPr marL="342720" indent="-340560">
              <a:lnSpc>
                <a:spcPct val="90000"/>
              </a:lnSpc>
            </a:pPr>
            <a:r>
              <a:rPr lang="en-US" sz="2100" i="1" strike="noStrike" spc="-1">
                <a:solidFill>
                  <a:srgbClr val="000000"/>
                </a:solidFill>
                <a:uFill>
                  <a:solidFill>
                    <a:srgbClr val="FFFFFF"/>
                  </a:solidFill>
                </a:uFill>
                <a:latin typeface="Verdana"/>
                <a:ea typeface="DejaVu Sans"/>
              </a:rPr>
              <a:t> </a:t>
            </a:r>
            <a:endParaRPr/>
          </a:p>
          <a:p>
            <a:pPr marL="342720" indent="-340560">
              <a:lnSpc>
                <a:spcPct val="90000"/>
              </a:lnSpc>
            </a:pPr>
            <a:r>
              <a:rPr lang="en-US" sz="2100" i="1"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presetID="1" presetClass="entr" dur="indefinite" fill="hold" nodeType="clickEffect">
                                  <p:stCondLst>
                                    <p:cond delay="0"/>
                                  </p:stCondLst>
                                  <p:childTnLst>
                                    <p:set>
                                      <p:cBhvr>
                                        <p:cTn id="6" dur="1" fill="hold">
                                          <p:stCondLst>
                                            <p:cond delay="495"/>
                                          </p:stCondLst>
                                        </p:cTn>
                                        <p:tgtEl>
                                          <p:spTgt spid="57">
                                            <p:txEl>
                                              <p:pRg st="0" end="20"/>
                                            </p:txEl>
                                          </p:spTgt>
                                        </p:tgtEl>
                                        <p:attrNameLst>
                                          <p:attrName>style.visibility</p:attrName>
                                        </p:attrNameLst>
                                      </p:cBhvr>
                                      <p:to>
                                        <p:strVal val="visible"/>
                                      </p:to>
                                    </p:set>
                                  </p:childTnLst>
                                </p:cTn>
                              </p:par>
                            </p:childTnLst>
                          </p:cTn>
                        </p:par>
                      </p:childTnLst>
                    </p:cTn>
                  </p:par>
                  <p:par>
                    <p:cTn id="7" dur="indefinite" fill="hold">
                      <p:stCondLst>
                        <p:cond delay="indefinite"/>
                      </p:stCondLst>
                      <p:childTnLst>
                        <p:par>
                          <p:cTn id="8" dur="indefinite" fill="hold">
                            <p:stCondLst>
                              <p:cond delay="0"/>
                            </p:stCondLst>
                            <p:childTnLst>
                              <p:par>
                                <p:cTn id="9" presetID="1" presetClass="entr" dur="indefinite" fill="hold" nodeType="clickEffect">
                                  <p:stCondLst>
                                    <p:cond delay="0"/>
                                  </p:stCondLst>
                                  <p:childTnLst>
                                    <p:set>
                                      <p:cBhvr>
                                        <p:cTn id="10"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11" dur="indefinite" fill="hold">
                      <p:stCondLst>
                        <p:cond delay="indefinite"/>
                      </p:stCondLst>
                      <p:childTnLst>
                        <p:par>
                          <p:cTn id="12" dur="indefinite" fill="hold">
                            <p:stCondLst>
                              <p:cond delay="0"/>
                            </p:stCondLst>
                            <p:childTnLst>
                              <p:par>
                                <p:cTn id="13" presetID="1" presetClass="entr" dur="indefinite" fill="hold" nodeType="clickEffect">
                                  <p:stCondLst>
                                    <p:cond delay="0"/>
                                  </p:stCondLst>
                                  <p:childTnLst>
                                    <p:set>
                                      <p:cBhvr>
                                        <p:cTn id="14"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15" dur="indefinite" fill="hold">
                      <p:stCondLst>
                        <p:cond delay="indefinite"/>
                      </p:stCondLst>
                      <p:childTnLst>
                        <p:par>
                          <p:cTn id="16" dur="indefinite" fill="hold">
                            <p:stCondLst>
                              <p:cond delay="0"/>
                            </p:stCondLst>
                            <p:childTnLst>
                              <p:par>
                                <p:cTn id="17" presetID="1" presetClass="entr" dur="indefinite" fill="hold" nodeType="clickEffect">
                                  <p:stCondLst>
                                    <p:cond delay="0"/>
                                  </p:stCondLst>
                                  <p:childTnLst>
                                    <p:set>
                                      <p:cBhvr>
                                        <p:cTn id="18"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19" dur="indefinite" fill="hold">
                      <p:stCondLst>
                        <p:cond delay="indefinite"/>
                      </p:stCondLst>
                      <p:childTnLst>
                        <p:par>
                          <p:cTn id="20" dur="indefinite" fill="hold">
                            <p:stCondLst>
                              <p:cond delay="0"/>
                            </p:stCondLst>
                            <p:childTnLst>
                              <p:par>
                                <p:cTn id="21" presetID="1" presetClass="entr" dur="indefinite" fill="hold" nodeType="clickEffect">
                                  <p:stCondLst>
                                    <p:cond delay="0"/>
                                  </p:stCondLst>
                                  <p:childTnLst>
                                    <p:set>
                                      <p:cBhvr>
                                        <p:cTn id="22"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23" dur="indefinite" fill="hold">
                      <p:stCondLst>
                        <p:cond delay="indefinite"/>
                      </p:stCondLst>
                      <p:childTnLst>
                        <p:par>
                          <p:cTn id="24" dur="indefinite" fill="hold">
                            <p:stCondLst>
                              <p:cond delay="0"/>
                            </p:stCondLst>
                            <p:childTnLst>
                              <p:par>
                                <p:cTn id="25" presetID="1" presetClass="entr" dur="indefinite" fill="hold" nodeType="clickEffect">
                                  <p:stCondLst>
                                    <p:cond delay="0"/>
                                  </p:stCondLst>
                                  <p:childTnLst>
                                    <p:set>
                                      <p:cBhvr>
                                        <p:cTn id="26"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27" dur="indefinite" fill="hold">
                      <p:stCondLst>
                        <p:cond delay="indefinite"/>
                      </p:stCondLst>
                      <p:childTnLst>
                        <p:par>
                          <p:cTn id="28" dur="indefinite" fill="hold">
                            <p:stCondLst>
                              <p:cond delay="0"/>
                            </p:stCondLst>
                            <p:childTnLst>
                              <p:par>
                                <p:cTn id="29" presetID="1" presetClass="entr" dur="indefinite" fill="hold" nodeType="clickEffect">
                                  <p:stCondLst>
                                    <p:cond delay="0"/>
                                  </p:stCondLst>
                                  <p:childTnLst>
                                    <p:set>
                                      <p:cBhvr>
                                        <p:cTn id="30"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par>
                    <p:cTn id="31" dur="indefinite" fill="hold">
                      <p:stCondLst>
                        <p:cond delay="indefinite"/>
                      </p:stCondLst>
                      <p:childTnLst>
                        <p:par>
                          <p:cTn id="32" dur="indefinite" fill="hold">
                            <p:stCondLst>
                              <p:cond delay="0"/>
                            </p:stCondLst>
                            <p:childTnLst>
                              <p:par>
                                <p:cTn id="33" presetID="1" presetClass="entr" dur="indefinite" fill="hold" nodeType="clickEffect">
                                  <p:stCondLst>
                                    <p:cond delay="0"/>
                                  </p:stCondLst>
                                  <p:childTnLst>
                                    <p:set>
                                      <p:cBhvr>
                                        <p:cTn id="34" dur="1" fill="hold">
                                          <p:stCondLst>
                                            <p:cond delay="495"/>
                                          </p:stCondLst>
                                        </p:cTn>
                                        <p:tgtEl>
                                          <p:spTgt spid="57">
                                            <p:txEl>
                                              <p:pRg st="230" end="23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8"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Signals</a:t>
            </a:r>
            <a:endParaRPr/>
          </a:p>
        </p:txBody>
      </p:sp>
      <p:sp>
        <p:nvSpPr>
          <p:cNvPr id="209" name="CustomShape 2"/>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400" strike="noStrike" spc="-1">
                <a:solidFill>
                  <a:srgbClr val="C00000"/>
                </a:solidFill>
                <a:uFill>
                  <a:solidFill>
                    <a:srgbClr val="FFFFFF"/>
                  </a:solidFill>
                </a:uFill>
                <a:latin typeface="Verdana"/>
                <a:ea typeface="DejaVu Sans"/>
              </a:rPr>
              <a:t>SIGSTOP: ( kill -19)</a:t>
            </a:r>
            <a:r>
              <a:rPr lang="en-US" sz="2400" strike="noStrike" spc="-1">
                <a:solidFill>
                  <a:srgbClr val="000000"/>
                </a:solidFill>
                <a:uFill>
                  <a:solidFill>
                    <a:srgbClr val="FFFFFF"/>
                  </a:solidFill>
                </a:uFill>
                <a:latin typeface="Verdana"/>
                <a:ea typeface="DejaVu Sans"/>
              </a:rPr>
              <a:t> stop signal. It suspends processes. These processes can be resumed.</a:t>
            </a:r>
            <a:endParaRPr/>
          </a:p>
          <a:p>
            <a:pPr marL="341280" indent="-340560">
              <a:lnSpc>
                <a:spcPct val="100000"/>
              </a:lnSpc>
              <a:buClr>
                <a:srgbClr val="006666"/>
              </a:buClr>
              <a:buSzPct val="70000"/>
              <a:buFont typeface="Wingdings" charset="2"/>
              <a:buChar char=""/>
            </a:pPr>
            <a:r>
              <a:rPr lang="en-US" sz="2400" strike="noStrike" spc="-1">
                <a:solidFill>
                  <a:srgbClr val="C00000"/>
                </a:solidFill>
                <a:uFill>
                  <a:solidFill>
                    <a:srgbClr val="FFFFFF"/>
                  </a:solidFill>
                </a:uFill>
                <a:latin typeface="Verdana"/>
                <a:ea typeface="DejaVu Sans"/>
              </a:rPr>
              <a:t>SIGKILL ( kill -9)</a:t>
            </a:r>
            <a:r>
              <a:rPr lang="en-US" sz="2400" strike="noStrike" spc="-1">
                <a:solidFill>
                  <a:srgbClr val="000000"/>
                </a:solidFill>
                <a:uFill>
                  <a:solidFill>
                    <a:srgbClr val="FFFFFF"/>
                  </a:solidFill>
                </a:uFill>
                <a:latin typeface="Verdana"/>
                <a:ea typeface="DejaVu Sans"/>
              </a:rPr>
              <a:t> process terminated immediately without closing resources properly. Files opened by the process can be damaged while terminating the process, as the file buffers are not flushed to the disk.</a:t>
            </a:r>
            <a:endParaRPr/>
          </a:p>
          <a:p>
            <a:pPr marL="341280" indent="-340560">
              <a:lnSpc>
                <a:spcPct val="100000"/>
              </a:lnSpc>
              <a:buClr>
                <a:srgbClr val="006666"/>
              </a:buClr>
              <a:buSzPct val="70000"/>
              <a:buFont typeface="Wingdings" charset="2"/>
              <a:buChar char=""/>
            </a:pPr>
            <a:r>
              <a:rPr lang="en-US" sz="2400" strike="noStrike" spc="-1">
                <a:solidFill>
                  <a:srgbClr val="C00000"/>
                </a:solidFill>
                <a:uFill>
                  <a:solidFill>
                    <a:srgbClr val="FFFFFF"/>
                  </a:solidFill>
                </a:uFill>
                <a:latin typeface="Verdana"/>
                <a:ea typeface="DejaVu Sans"/>
              </a:rPr>
              <a:t>SIGHUP (kill -1) </a:t>
            </a:r>
            <a:r>
              <a:rPr lang="en-US" sz="2400" strike="noStrike" spc="-1">
                <a:solidFill>
                  <a:srgbClr val="000000"/>
                </a:solidFill>
                <a:uFill>
                  <a:solidFill>
                    <a:srgbClr val="FFFFFF"/>
                  </a:solidFill>
                </a:uFill>
                <a:latin typeface="Verdana"/>
                <a:ea typeface="DejaVu Sans"/>
              </a:rPr>
              <a:t>hungup (networking)</a:t>
            </a:r>
            <a:endParaRPr/>
          </a:p>
        </p:txBody>
      </p:sp>
      <p:sp>
        <p:nvSpPr>
          <p:cNvPr id="210"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11"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12"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779948EA-DDD3-475A-8032-6F0A2EE4922A}" type="slidenum">
              <a:rPr lang="en-US" sz="1200" strike="noStrike" spc="-1">
                <a:solidFill>
                  <a:srgbClr val="000000"/>
                </a:solidFill>
                <a:uFill>
                  <a:solidFill>
                    <a:srgbClr val="FFFFFF"/>
                  </a:solidFill>
                </a:uFill>
                <a:latin typeface="Verdana"/>
                <a:ea typeface="DejaVu Sans"/>
              </a:rPr>
              <a:t>30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3"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Signals</a:t>
            </a:r>
            <a:endParaRPr/>
          </a:p>
        </p:txBody>
      </p:sp>
      <p:sp>
        <p:nvSpPr>
          <p:cNvPr id="214" name="CustomShape 2"/>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There are different ways to send signals to process:</a:t>
            </a:r>
            <a:endParaRPr/>
          </a:p>
          <a:p>
            <a:pPr marL="742680" indent="-283320">
              <a:lnSpc>
                <a:spcPct val="90000"/>
              </a:lnSpc>
            </a:pPr>
            <a:r>
              <a:rPr lang="en-US" sz="2000" strike="noStrike" spc="-1">
                <a:solidFill>
                  <a:srgbClr val="000000"/>
                </a:solidFill>
                <a:uFill>
                  <a:solidFill>
                    <a:srgbClr val="FFFFFF"/>
                  </a:solidFill>
                </a:uFill>
                <a:latin typeface="Verdana"/>
                <a:ea typeface="Lucida Sans Unicode"/>
              </a:rPr>
              <a:t>1. </a:t>
            </a:r>
            <a:r>
              <a:rPr lang="en-US" sz="2200" strike="noStrike" spc="-1">
                <a:solidFill>
                  <a:srgbClr val="000000"/>
                </a:solidFill>
                <a:uFill>
                  <a:solidFill>
                    <a:srgbClr val="FFFFFF"/>
                  </a:solidFill>
                </a:uFill>
                <a:latin typeface="Verdana"/>
                <a:ea typeface="Lucida Sans Unicode"/>
              </a:rPr>
              <a:t>kill command</a:t>
            </a:r>
            <a:endParaRPr/>
          </a:p>
          <a:p>
            <a:pPr marL="742680" indent="-283320">
              <a:lnSpc>
                <a:spcPct val="90000"/>
              </a:lnSpc>
            </a:pPr>
            <a:r>
              <a:rPr lang="en-US" sz="2200" strike="noStrike" spc="-1">
                <a:solidFill>
                  <a:srgbClr val="000000"/>
                </a:solidFill>
                <a:uFill>
                  <a:solidFill>
                    <a:srgbClr val="FFFFFF"/>
                  </a:solidFill>
                </a:uFill>
                <a:latin typeface="Verdana"/>
                <a:ea typeface="Lucida Sans Unicode"/>
              </a:rPr>
              <a:t>2. Use shortcuts combining keyboards keys</a:t>
            </a:r>
            <a:endParaRPr/>
          </a:p>
          <a:p>
            <a:pPr marL="742680" indent="-283320">
              <a:lnSpc>
                <a:spcPct val="90000"/>
              </a:lnSpc>
            </a:pPr>
            <a:r>
              <a:rPr lang="en-US" sz="2200" strike="noStrike" spc="-1">
                <a:solidFill>
                  <a:srgbClr val="000000"/>
                </a:solidFill>
                <a:uFill>
                  <a:solidFill>
                    <a:srgbClr val="FFFFFF"/>
                  </a:solidFill>
                </a:uFill>
                <a:latin typeface="Verdana"/>
                <a:ea typeface="Lucida Sans Unicode"/>
              </a:rPr>
              <a:t>3. At the programming level use the signal name such as SIGTERM, SIGKILL, SIGSTOP</a:t>
            </a:r>
            <a:endParaRPr/>
          </a:p>
          <a:p>
            <a:pPr marL="742680" indent="-283320">
              <a:lnSpc>
                <a:spcPct val="90000"/>
              </a:lnSpc>
            </a:pPr>
            <a:r>
              <a:rPr lang="en-US" sz="2200" strike="noStrike" spc="-1">
                <a:solidFill>
                  <a:srgbClr val="000000"/>
                </a:solidFill>
                <a:uFill>
                  <a:solidFill>
                    <a:srgbClr val="FFFFFF"/>
                  </a:solidFill>
                </a:uFill>
                <a:latin typeface="Verdana"/>
                <a:ea typeface="Lucida Sans Unicode"/>
              </a:rPr>
              <a:t> </a:t>
            </a:r>
            <a:endParaRPr/>
          </a:p>
          <a:p>
            <a:pPr marL="342720" indent="-340560">
              <a:lnSpc>
                <a:spcPct val="90000"/>
              </a:lnSpc>
            </a:pPr>
            <a:r>
              <a:rPr lang="en-US" sz="2400" strike="noStrike" spc="-1">
                <a:solidFill>
                  <a:srgbClr val="000000"/>
                </a:solidFill>
                <a:uFill>
                  <a:solidFill>
                    <a:srgbClr val="FFFFFF"/>
                  </a:solidFill>
                </a:uFill>
                <a:latin typeface="Verdana"/>
                <a:ea typeface="DejaVu Sans"/>
              </a:rPr>
              <a:t>   	  </a:t>
            </a:r>
            <a:r>
              <a:rPr lang="en-US" sz="2400" u="sng" strike="noStrike" spc="-1">
                <a:solidFill>
                  <a:srgbClr val="006666"/>
                </a:solidFill>
                <a:uFill>
                  <a:solidFill>
                    <a:srgbClr val="FFFFFF"/>
                  </a:solidFill>
                </a:uFill>
                <a:latin typeface="Verdana"/>
                <a:ea typeface="DejaVu Sans"/>
              </a:rPr>
              <a:t>Keyboard           kill          Signal Name</a:t>
            </a:r>
            <a:endParaRPr/>
          </a:p>
          <a:p>
            <a:pPr marL="342720" indent="-340560">
              <a:lnSpc>
                <a:spcPct val="90000"/>
              </a:lnSpc>
            </a:pPr>
            <a:r>
              <a:rPr lang="en-US" sz="2400" strike="noStrike" spc="-1">
                <a:solidFill>
                  <a:srgbClr val="000000"/>
                </a:solidFill>
                <a:uFill>
                  <a:solidFill>
                    <a:srgbClr val="FFFFFF"/>
                  </a:solidFill>
                </a:uFill>
                <a:latin typeface="Verdana"/>
                <a:ea typeface="DejaVu Sans"/>
              </a:rPr>
              <a:t>   	  </a:t>
            </a:r>
            <a:r>
              <a:rPr lang="en-US" sz="2400" strike="noStrike" spc="-1">
                <a:solidFill>
                  <a:srgbClr val="7030A0"/>
                </a:solidFill>
                <a:uFill>
                  <a:solidFill>
                    <a:srgbClr val="FFFFFF"/>
                  </a:solidFill>
                </a:uFill>
                <a:latin typeface="Verdana"/>
                <a:ea typeface="DejaVu Sans"/>
              </a:rPr>
              <a:t>Ctrl-c</a:t>
            </a:r>
            <a:r>
              <a:rPr lang="en-US" sz="2400" strike="noStrike" spc="-1">
                <a:solidFill>
                  <a:srgbClr val="000000"/>
                </a:solidFill>
                <a:uFill>
                  <a:solidFill>
                    <a:srgbClr val="FFFFFF"/>
                  </a:solidFill>
                </a:uFill>
                <a:latin typeface="Verdana"/>
                <a:ea typeface="DejaVu Sans"/>
              </a:rPr>
              <a:t>		</a:t>
            </a:r>
            <a:r>
              <a:rPr lang="en-US" sz="2400" strike="noStrike" spc="-1">
                <a:solidFill>
                  <a:srgbClr val="FF0000"/>
                </a:solidFill>
                <a:uFill>
                  <a:solidFill>
                    <a:srgbClr val="FFFFFF"/>
                  </a:solidFill>
                </a:uFill>
                <a:latin typeface="Verdana"/>
                <a:ea typeface="DejaVu Sans"/>
              </a:rPr>
              <a:t>kill  -2</a:t>
            </a:r>
            <a:r>
              <a:rPr lang="en-US" sz="2400" strike="noStrike" spc="-1">
                <a:solidFill>
                  <a:srgbClr val="000000"/>
                </a:solidFill>
                <a:uFill>
                  <a:solidFill>
                    <a:srgbClr val="FFFFFF"/>
                  </a:solidFill>
                </a:uFill>
                <a:latin typeface="Verdana"/>
                <a:ea typeface="DejaVu Sans"/>
              </a:rPr>
              <a:t>	 SIGINT	</a:t>
            </a:r>
            <a:endParaRPr/>
          </a:p>
          <a:p>
            <a:pPr marL="342720" indent="-340560">
              <a:lnSpc>
                <a:spcPct val="90000"/>
              </a:lnSpc>
            </a:pPr>
            <a:r>
              <a:rPr lang="en-US" sz="2400" strike="noStrike" spc="-1">
                <a:solidFill>
                  <a:srgbClr val="000000"/>
                </a:solidFill>
                <a:uFill>
                  <a:solidFill>
                    <a:srgbClr val="FFFFFF"/>
                  </a:solidFill>
                </a:uFill>
                <a:latin typeface="Verdana"/>
                <a:ea typeface="DejaVu Sans"/>
              </a:rPr>
              <a:t>   	  </a:t>
            </a:r>
            <a:r>
              <a:rPr lang="en-US" sz="2400" strike="noStrike" spc="-1">
                <a:solidFill>
                  <a:srgbClr val="7030A0"/>
                </a:solidFill>
                <a:uFill>
                  <a:solidFill>
                    <a:srgbClr val="FFFFFF"/>
                  </a:solidFill>
                </a:uFill>
                <a:latin typeface="Verdana"/>
                <a:ea typeface="DejaVu Sans"/>
              </a:rPr>
              <a:t>Ctrl-z</a:t>
            </a:r>
            <a:r>
              <a:rPr lang="en-US" sz="2400" strike="noStrike" spc="-1">
                <a:solidFill>
                  <a:srgbClr val="000000"/>
                </a:solidFill>
                <a:uFill>
                  <a:solidFill>
                    <a:srgbClr val="FFFFFF"/>
                  </a:solidFill>
                </a:uFill>
                <a:latin typeface="Verdana"/>
                <a:ea typeface="DejaVu Sans"/>
              </a:rPr>
              <a:t>		</a:t>
            </a:r>
            <a:r>
              <a:rPr lang="en-US" sz="2400" strike="noStrike" spc="-1">
                <a:solidFill>
                  <a:srgbClr val="FF0000"/>
                </a:solidFill>
                <a:uFill>
                  <a:solidFill>
                    <a:srgbClr val="FFFFFF"/>
                  </a:solidFill>
                </a:uFill>
                <a:latin typeface="Verdana"/>
                <a:ea typeface="DejaVu Sans"/>
              </a:rPr>
              <a:t>kill -19 </a:t>
            </a:r>
            <a:r>
              <a:rPr lang="en-US" sz="2400" strike="noStrike" spc="-1">
                <a:solidFill>
                  <a:srgbClr val="000000"/>
                </a:solidFill>
                <a:uFill>
                  <a:solidFill>
                    <a:srgbClr val="FFFFFF"/>
                  </a:solidFill>
                </a:uFill>
                <a:latin typeface="Verdana"/>
                <a:ea typeface="DejaVu Sans"/>
              </a:rPr>
              <a:t>	 SIGSTOP</a:t>
            </a:r>
            <a:endParaRPr/>
          </a:p>
          <a:p>
            <a:pPr marL="342720" indent="-340560">
              <a:lnSpc>
                <a:spcPct val="90000"/>
              </a:lnSpc>
            </a:pPr>
            <a:r>
              <a:rPr lang="en-US" sz="2400" strike="noStrike" spc="-1">
                <a:solidFill>
                  <a:srgbClr val="000000"/>
                </a:solidFill>
                <a:uFill>
                  <a:solidFill>
                    <a:srgbClr val="FFFFFF"/>
                  </a:solidFill>
                </a:uFill>
                <a:latin typeface="Verdana"/>
                <a:ea typeface="DejaVu Sans"/>
              </a:rPr>
              <a:t>     </a:t>
            </a:r>
            <a:r>
              <a:rPr lang="en-US" sz="2400" strike="noStrike" spc="-1">
                <a:solidFill>
                  <a:srgbClr val="7030A0"/>
                </a:solidFill>
                <a:uFill>
                  <a:solidFill>
                    <a:srgbClr val="FFFFFF"/>
                  </a:solidFill>
                </a:uFill>
                <a:latin typeface="Verdana"/>
                <a:ea typeface="DejaVu Sans"/>
              </a:rPr>
              <a:t>Ctrl-\</a:t>
            </a:r>
            <a:r>
              <a:rPr lang="en-US" sz="2400" strike="noStrike" spc="-1">
                <a:solidFill>
                  <a:srgbClr val="000000"/>
                </a:solidFill>
                <a:uFill>
                  <a:solidFill>
                    <a:srgbClr val="FFFFFF"/>
                  </a:solidFill>
                </a:uFill>
                <a:latin typeface="Verdana"/>
                <a:ea typeface="DejaVu Sans"/>
              </a:rPr>
              <a:t>		</a:t>
            </a:r>
            <a:r>
              <a:rPr lang="en-US" sz="2400" strike="noStrike" spc="-1">
                <a:solidFill>
                  <a:srgbClr val="FF0000"/>
                </a:solidFill>
                <a:uFill>
                  <a:solidFill>
                    <a:srgbClr val="FFFFFF"/>
                  </a:solidFill>
                </a:uFill>
                <a:latin typeface="Verdana"/>
                <a:ea typeface="DejaVu Sans"/>
              </a:rPr>
              <a:t>kill  -3</a:t>
            </a:r>
            <a:r>
              <a:rPr lang="en-US" sz="2400" strike="noStrike" spc="-1">
                <a:solidFill>
                  <a:srgbClr val="000000"/>
                </a:solidFill>
                <a:uFill>
                  <a:solidFill>
                    <a:srgbClr val="FFFFFF"/>
                  </a:solidFill>
                </a:uFill>
                <a:latin typeface="Verdana"/>
                <a:ea typeface="DejaVu Sans"/>
              </a:rPr>
              <a:t>	 SIGQUIT</a:t>
            </a:r>
            <a:endParaRPr/>
          </a:p>
          <a:p>
            <a:pPr marL="342720" indent="-340560">
              <a:lnSpc>
                <a:spcPct val="90000"/>
              </a:lnSpc>
            </a:pPr>
            <a:r>
              <a:rPr lang="en-US" sz="2400" strike="noStrike" spc="-1">
                <a:solidFill>
                  <a:srgbClr val="000000"/>
                </a:solidFill>
                <a:uFill>
                  <a:solidFill>
                    <a:srgbClr val="FFFFFF"/>
                  </a:solidFill>
                </a:uFill>
                <a:latin typeface="Verdana"/>
                <a:ea typeface="DejaVu Sans"/>
              </a:rPr>
              <a:t>     </a:t>
            </a:r>
            <a:r>
              <a:rPr lang="en-US" sz="2400" strike="noStrike" spc="-1">
                <a:solidFill>
                  <a:srgbClr val="7030A0"/>
                </a:solidFill>
                <a:uFill>
                  <a:solidFill>
                    <a:srgbClr val="FFFFFF"/>
                  </a:solidFill>
                </a:uFill>
                <a:latin typeface="Verdana"/>
                <a:ea typeface="DejaVu Sans"/>
              </a:rPr>
              <a:t>Ctrl-u</a:t>
            </a:r>
            <a:r>
              <a:rPr lang="en-US" sz="2400" strike="noStrike" spc="-1">
                <a:solidFill>
                  <a:srgbClr val="000000"/>
                </a:solidFill>
                <a:uFill>
                  <a:solidFill>
                    <a:srgbClr val="FFFFFF"/>
                  </a:solidFill>
                </a:uFill>
                <a:latin typeface="Verdana"/>
                <a:ea typeface="DejaVu Sans"/>
              </a:rPr>
              <a:t>		</a:t>
            </a:r>
            <a:r>
              <a:rPr lang="en-US" sz="2400" strike="noStrike" spc="-1">
                <a:solidFill>
                  <a:srgbClr val="FF0000"/>
                </a:solidFill>
                <a:uFill>
                  <a:solidFill>
                    <a:srgbClr val="FFFFFF"/>
                  </a:solidFill>
                </a:uFill>
                <a:latin typeface="Verdana"/>
                <a:ea typeface="DejaVu Sans"/>
              </a:rPr>
              <a:t>kill  -9</a:t>
            </a:r>
            <a:r>
              <a:rPr lang="en-US" sz="2400" strike="noStrike" spc="-1">
                <a:solidFill>
                  <a:srgbClr val="000000"/>
                </a:solidFill>
                <a:uFill>
                  <a:solidFill>
                    <a:srgbClr val="FFFFFF"/>
                  </a:solidFill>
                </a:uFill>
                <a:latin typeface="Verdana"/>
                <a:ea typeface="DejaVu Sans"/>
              </a:rPr>
              <a:t>	 SIGKILL</a:t>
            </a:r>
            <a:endParaRPr/>
          </a:p>
        </p:txBody>
      </p:sp>
      <p:sp>
        <p:nvSpPr>
          <p:cNvPr id="215"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16"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17"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8D2296A-F095-4C24-9EEA-97AEA7C04198}" type="slidenum">
              <a:rPr lang="en-US" sz="1200" strike="noStrike" spc="-1">
                <a:solidFill>
                  <a:srgbClr val="000000"/>
                </a:solidFill>
                <a:uFill>
                  <a:solidFill>
                    <a:srgbClr val="FFFFFF"/>
                  </a:solidFill>
                </a:uFill>
                <a:latin typeface="Verdana"/>
                <a:ea typeface="DejaVu Sans"/>
              </a:rPr>
              <a:t>31</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8"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19"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20"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E0DB84D-1559-492F-B325-91BC7DD3C45F}" type="slidenum">
              <a:rPr lang="en-US" sz="1200" strike="noStrike" spc="-1">
                <a:solidFill>
                  <a:srgbClr val="000000"/>
                </a:solidFill>
                <a:uFill>
                  <a:solidFill>
                    <a:srgbClr val="FFFFFF"/>
                  </a:solidFill>
                </a:uFill>
                <a:latin typeface="Verdana"/>
                <a:ea typeface="DejaVu Sans"/>
              </a:rPr>
              <a:t>32</a:t>
            </a:fld>
            <a:endParaRPr/>
          </a:p>
        </p:txBody>
      </p:sp>
      <p:sp>
        <p:nvSpPr>
          <p:cNvPr id="221"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running in the foreground</a:t>
            </a:r>
            <a:endParaRPr/>
          </a:p>
        </p:txBody>
      </p:sp>
      <p:sp>
        <p:nvSpPr>
          <p:cNvPr id="222"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A process running in the foreground has control of the terminal. Anything typed on the terminal is input to the process. When the process terminates, control of the terminal is returned to the shell.</a:t>
            </a:r>
            <a:endParaRPr/>
          </a:p>
          <a:p>
            <a:pPr marL="342720" indent="-340560">
              <a:lnSpc>
                <a:spcPct val="90000"/>
              </a:lnSpc>
            </a:pPr>
            <a:r>
              <a:rPr lang="en-US" sz="2900" strike="noStrike" spc="-1">
                <a:solidFill>
                  <a:srgbClr val="000000"/>
                </a:solidFill>
                <a:uFill>
                  <a:solidFill>
                    <a:srgbClr val="FFFFFF"/>
                  </a:solidFill>
                </a:uFill>
                <a:latin typeface="Verdana"/>
                <a:ea typeface="DejaVu Sans"/>
              </a:rPr>
              <a:t>   e.g   </a:t>
            </a:r>
            <a:r>
              <a:rPr lang="en-US" sz="2900" strike="noStrike" spc="-1">
                <a:solidFill>
                  <a:srgbClr val="C00000"/>
                </a:solidFill>
                <a:uFill>
                  <a:solidFill>
                    <a:srgbClr val="FFFFFF"/>
                  </a:solidFill>
                </a:uFill>
                <a:latin typeface="Verdana"/>
                <a:ea typeface="DejaVu Sans"/>
              </a:rPr>
              <a:t>man</a:t>
            </a:r>
            <a:r>
              <a:rPr lang="en-US" sz="2900" strike="noStrike" spc="-1">
                <a:solidFill>
                  <a:srgbClr val="000000"/>
                </a:solidFill>
                <a:uFill>
                  <a:solidFill>
                    <a:srgbClr val="FFFFFF"/>
                  </a:solidFill>
                </a:uFill>
                <a:latin typeface="Verdana"/>
                <a:ea typeface="DejaVu Sans"/>
              </a:rPr>
              <a:t> </a:t>
            </a:r>
            <a:r>
              <a:rPr lang="en-US" sz="2900" strike="noStrike" spc="-1">
                <a:solidFill>
                  <a:srgbClr val="00B050"/>
                </a:solidFill>
                <a:uFill>
                  <a:solidFill>
                    <a:srgbClr val="FFFFFF"/>
                  </a:solidFill>
                </a:uFill>
                <a:latin typeface="Verdana"/>
                <a:ea typeface="DejaVu Sans"/>
              </a:rPr>
              <a:t>ps</a:t>
            </a:r>
            <a:endParaRPr/>
          </a:p>
          <a:p>
            <a:pPr marL="741240" lvl="1" indent="-283320">
              <a:lnSpc>
                <a:spcPct val="9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The current terminal can not be used until you terminate this process by pressing the letter q</a:t>
            </a:r>
            <a:endParaRPr/>
          </a:p>
          <a:p>
            <a:pPr marL="341280" indent="-340560">
              <a:lnSpc>
                <a:spcPct val="90000"/>
              </a:lnSpc>
            </a:pPr>
            <a:r>
              <a:rPr lang="en-US" sz="2900" strike="noStrike" spc="-1">
                <a:solidFill>
                  <a:srgbClr val="000000"/>
                </a:solidFill>
                <a:uFill>
                  <a:solidFill>
                    <a:srgbClr val="FFFFFF"/>
                  </a:solidFill>
                </a:uFill>
                <a:latin typeface="Verdana"/>
                <a:ea typeface="DejaVu Sans"/>
              </a:rPr>
              <a:t> </a:t>
            </a:r>
            <a:endParaRPr/>
          </a:p>
          <a:p>
            <a:pPr marL="341280" indent="-340560">
              <a:lnSpc>
                <a:spcPct val="90000"/>
              </a:lnSpc>
            </a:pPr>
            <a:r>
              <a:rPr lang="en-US" sz="29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3"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running in the background</a:t>
            </a:r>
            <a:endParaRPr/>
          </a:p>
        </p:txBody>
      </p:sp>
      <p:sp>
        <p:nvSpPr>
          <p:cNvPr id="224" name="CustomShape 2"/>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When a process needs to run for long periods of CPU time, it can run in the background, with the shell having control of the terminal so other programs can be started</a:t>
            </a:r>
            <a:endParaRPr/>
          </a:p>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There are several ways to run a process in the background:</a:t>
            </a:r>
            <a:endParaRPr/>
          </a:p>
          <a:p>
            <a:pPr marL="742680" indent="-283320">
              <a:lnSpc>
                <a:spcPct val="100000"/>
              </a:lnSpc>
            </a:pPr>
            <a:r>
              <a:rPr lang="en-US" sz="2000" strike="noStrike" spc="-1">
                <a:solidFill>
                  <a:srgbClr val="000000"/>
                </a:solidFill>
                <a:uFill>
                  <a:solidFill>
                    <a:srgbClr val="FFFFFF"/>
                  </a:solidFill>
                </a:uFill>
                <a:latin typeface="Verdana"/>
                <a:ea typeface="Lucida Sans Unicode"/>
              </a:rPr>
              <a:t>   1. Use </a:t>
            </a:r>
            <a:r>
              <a:rPr lang="en-US" sz="2000" strike="noStrike" spc="-1">
                <a:solidFill>
                  <a:srgbClr val="C00000"/>
                </a:solidFill>
                <a:uFill>
                  <a:solidFill>
                    <a:srgbClr val="FFFFFF"/>
                  </a:solidFill>
                </a:uFill>
                <a:latin typeface="Verdana"/>
                <a:ea typeface="Lucida Sans Unicode"/>
              </a:rPr>
              <a:t>&amp;</a:t>
            </a:r>
            <a:r>
              <a:rPr lang="en-US" sz="2000" strike="noStrike" spc="-1">
                <a:solidFill>
                  <a:srgbClr val="000000"/>
                </a:solidFill>
                <a:uFill>
                  <a:solidFill>
                    <a:srgbClr val="FFFFFF"/>
                  </a:solidFill>
                </a:uFill>
                <a:latin typeface="Verdana"/>
                <a:ea typeface="Lucida Sans Unicode"/>
              </a:rPr>
              <a:t> symbol at the end of the command line used to start the process</a:t>
            </a:r>
            <a:endParaRPr/>
          </a:p>
          <a:p>
            <a:pPr marL="742680" indent="-283320">
              <a:lnSpc>
                <a:spcPct val="100000"/>
              </a:lnSpc>
            </a:pPr>
            <a:r>
              <a:rPr lang="en-US" sz="2000" strike="noStrike" spc="-1">
                <a:solidFill>
                  <a:srgbClr val="000000"/>
                </a:solidFill>
                <a:uFill>
                  <a:solidFill>
                    <a:srgbClr val="FFFFFF"/>
                  </a:solidFill>
                </a:uFill>
                <a:latin typeface="Verdana"/>
                <a:ea typeface="Lucida Sans Unicode"/>
              </a:rPr>
              <a:t>   2. Press </a:t>
            </a:r>
            <a:r>
              <a:rPr lang="en-US" sz="2000" strike="noStrike" spc="-1">
                <a:solidFill>
                  <a:srgbClr val="C00000"/>
                </a:solidFill>
                <a:uFill>
                  <a:solidFill>
                    <a:srgbClr val="FFFFFF"/>
                  </a:solidFill>
                </a:uFill>
                <a:latin typeface="Verdana"/>
                <a:ea typeface="Lucida Sans Unicode"/>
              </a:rPr>
              <a:t>ctrl-z</a:t>
            </a:r>
            <a:r>
              <a:rPr lang="en-US" sz="2000" strike="noStrike" spc="-1">
                <a:solidFill>
                  <a:srgbClr val="000000"/>
                </a:solidFill>
                <a:uFill>
                  <a:solidFill>
                    <a:srgbClr val="FFFFFF"/>
                  </a:solidFill>
                </a:uFill>
                <a:latin typeface="Verdana"/>
                <a:ea typeface="Lucida Sans Unicode"/>
              </a:rPr>
              <a:t>  key to stop the current foreground process, then give the shell the bg [job] command to run it in background.</a:t>
            </a:r>
            <a:endParaRPr/>
          </a:p>
        </p:txBody>
      </p:sp>
      <p:sp>
        <p:nvSpPr>
          <p:cNvPr id="225"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26"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27"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D781A21-7BE4-4B1C-8D94-F8918A225E4A}" type="slidenum">
              <a:rPr lang="en-US" sz="1200" strike="noStrike" spc="-1">
                <a:solidFill>
                  <a:srgbClr val="000000"/>
                </a:solidFill>
                <a:uFill>
                  <a:solidFill>
                    <a:srgbClr val="FFFFFF"/>
                  </a:solidFill>
                </a:uFill>
                <a:latin typeface="Verdana"/>
                <a:ea typeface="DejaVu Sans"/>
              </a:rPr>
              <a:t>33</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8"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29"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30"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883DDCA-798E-4751-9998-13DB84416BA3}" type="slidenum">
              <a:rPr lang="en-US" sz="1200" strike="noStrike" spc="-1">
                <a:solidFill>
                  <a:srgbClr val="000000"/>
                </a:solidFill>
                <a:uFill>
                  <a:solidFill>
                    <a:srgbClr val="FFFFFF"/>
                  </a:solidFill>
                </a:uFill>
                <a:latin typeface="Verdana"/>
                <a:ea typeface="DejaVu Sans"/>
              </a:rPr>
              <a:t>34</a:t>
            </a:fld>
            <a:endParaRPr/>
          </a:p>
        </p:txBody>
      </p:sp>
      <p:sp>
        <p:nvSpPr>
          <p:cNvPr id="231"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running in the background</a:t>
            </a:r>
            <a:endParaRPr/>
          </a:p>
        </p:txBody>
      </p:sp>
      <p:sp>
        <p:nvSpPr>
          <p:cNvPr id="232" name="CustomShape 5"/>
          <p:cNvSpPr/>
          <p:nvPr/>
        </p:nvSpPr>
        <p:spPr>
          <a:xfrm>
            <a:off x="1447920" y="160020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100" strike="noStrike" spc="-1">
                <a:solidFill>
                  <a:srgbClr val="000000"/>
                </a:solidFill>
                <a:uFill>
                  <a:solidFill>
                    <a:srgbClr val="FFFFFF"/>
                  </a:solidFill>
                </a:uFill>
                <a:latin typeface="Verdana"/>
                <a:ea typeface="DejaVu Sans"/>
              </a:rPr>
              <a:t>You can use the </a:t>
            </a:r>
            <a:r>
              <a:rPr lang="en-US" sz="2100" strike="noStrike" spc="-1">
                <a:solidFill>
                  <a:srgbClr val="C00000"/>
                </a:solidFill>
                <a:uFill>
                  <a:solidFill>
                    <a:srgbClr val="FFFFFF"/>
                  </a:solidFill>
                </a:uFill>
                <a:latin typeface="Verdana"/>
                <a:ea typeface="DejaVu Sans"/>
              </a:rPr>
              <a:t>&amp;</a:t>
            </a:r>
            <a:r>
              <a:rPr lang="en-US" sz="2100" strike="noStrike" spc="-1">
                <a:solidFill>
                  <a:srgbClr val="000000"/>
                </a:solidFill>
                <a:uFill>
                  <a:solidFill>
                    <a:srgbClr val="FFFFFF"/>
                  </a:solidFill>
                </a:uFill>
                <a:latin typeface="Verdana"/>
                <a:ea typeface="DejaVu Sans"/>
              </a:rPr>
              <a:t> symbol to start a process in the background.   </a:t>
            </a:r>
            <a:endParaRPr/>
          </a:p>
          <a:p>
            <a:pPr marL="341280" indent="-340560">
              <a:lnSpc>
                <a:spcPct val="90000"/>
              </a:lnSpc>
            </a:pPr>
            <a:r>
              <a:rPr lang="en-US" sz="2100" strike="noStrike" spc="-1">
                <a:solidFill>
                  <a:srgbClr val="000000"/>
                </a:solidFill>
                <a:uFill>
                  <a:solidFill>
                    <a:srgbClr val="FFFFFF"/>
                  </a:solidFill>
                </a:uFill>
                <a:latin typeface="Verdana"/>
                <a:ea typeface="DejaVu Sans"/>
              </a:rPr>
              <a:t> </a:t>
            </a:r>
            <a:endParaRPr/>
          </a:p>
          <a:p>
            <a:pPr marL="341280" indent="-340560">
              <a:lnSpc>
                <a:spcPct val="90000"/>
              </a:lnSpc>
            </a:pPr>
            <a:r>
              <a:rPr lang="en-US" sz="2100" strike="noStrike" spc="-1">
                <a:solidFill>
                  <a:srgbClr val="000000"/>
                </a:solidFill>
                <a:uFill>
                  <a:solidFill>
                    <a:srgbClr val="FFFFFF"/>
                  </a:solidFill>
                </a:uFill>
                <a:latin typeface="Verdana"/>
                <a:ea typeface="DejaVu Sans"/>
              </a:rPr>
              <a:t> </a:t>
            </a:r>
            <a:endParaRPr/>
          </a:p>
          <a:p>
            <a:pPr marL="341280" indent="-340560">
              <a:lnSpc>
                <a:spcPct val="90000"/>
              </a:lnSpc>
            </a:pPr>
            <a:r>
              <a:rPr lang="en-US" sz="2100" strike="noStrike" spc="-1">
                <a:solidFill>
                  <a:srgbClr val="000000"/>
                </a:solidFill>
                <a:uFill>
                  <a:solidFill>
                    <a:srgbClr val="FFFFFF"/>
                  </a:solidFill>
                </a:uFill>
                <a:latin typeface="Verdana"/>
                <a:ea typeface="DejaVu Sans"/>
              </a:rPr>
              <a:t> </a:t>
            </a:r>
            <a:endParaRPr/>
          </a:p>
          <a:p>
            <a:pPr marL="341280" indent="-340560">
              <a:lnSpc>
                <a:spcPct val="90000"/>
              </a:lnSpc>
            </a:pPr>
            <a:r>
              <a:rPr lang="en-US" sz="2100" strike="noStrike" spc="-1">
                <a:solidFill>
                  <a:srgbClr val="000000"/>
                </a:solidFill>
                <a:uFill>
                  <a:solidFill>
                    <a:srgbClr val="FFFFFF"/>
                  </a:solidFill>
                </a:uFill>
                <a:latin typeface="Verdana"/>
                <a:ea typeface="DejaVu Sans"/>
              </a:rPr>
              <a:t> </a:t>
            </a:r>
            <a:endParaRPr/>
          </a:p>
          <a:p>
            <a:pPr marL="341280" indent="-340560">
              <a:lnSpc>
                <a:spcPct val="90000"/>
              </a:lnSpc>
              <a:buClr>
                <a:srgbClr val="006666"/>
              </a:buClr>
              <a:buSzPct val="70000"/>
              <a:buFont typeface="Wingdings" charset="2"/>
              <a:buChar char=""/>
            </a:pPr>
            <a:r>
              <a:rPr lang="en-US" sz="2100" strike="noStrike" spc="-1">
                <a:solidFill>
                  <a:srgbClr val="000000"/>
                </a:solidFill>
                <a:uFill>
                  <a:solidFill>
                    <a:srgbClr val="FFFFFF"/>
                  </a:solidFill>
                </a:uFill>
                <a:latin typeface="Verdana"/>
                <a:ea typeface="DejaVu Sans"/>
              </a:rPr>
              <a:t>In this example the man process is running in the background.</a:t>
            </a:r>
            <a:endParaRPr/>
          </a:p>
          <a:p>
            <a:pPr marL="741240" lvl="1" indent="-283320">
              <a:lnSpc>
                <a:spcPct val="90000"/>
              </a:lnSpc>
              <a:buClr>
                <a:srgbClr val="99CCCC"/>
              </a:buClr>
              <a:buSzPct val="70000"/>
              <a:buFont typeface="Wingdings" charset="2"/>
              <a:buChar char=""/>
            </a:pPr>
            <a:r>
              <a:rPr lang="en-US" sz="2400" strike="noStrike" spc="-1">
                <a:solidFill>
                  <a:srgbClr val="C00000"/>
                </a:solidFill>
                <a:uFill>
                  <a:solidFill>
                    <a:srgbClr val="FFFFFF"/>
                  </a:solidFill>
                </a:uFill>
                <a:latin typeface="Verdana"/>
                <a:ea typeface="Lucida Sans Unicode"/>
              </a:rPr>
              <a:t>[1]</a:t>
            </a:r>
            <a:r>
              <a:rPr lang="en-US" sz="2400" strike="noStrike" spc="-1">
                <a:solidFill>
                  <a:srgbClr val="000000"/>
                </a:solidFill>
                <a:uFill>
                  <a:solidFill>
                    <a:srgbClr val="FFFFFF"/>
                  </a:solidFill>
                </a:uFill>
                <a:latin typeface="Verdana"/>
                <a:ea typeface="Lucida Sans Unicode"/>
              </a:rPr>
              <a:t> – Is the job Number</a:t>
            </a:r>
            <a:endParaRPr/>
          </a:p>
          <a:p>
            <a:pPr marL="741240" lvl="1" indent="-283320">
              <a:lnSpc>
                <a:spcPct val="90000"/>
              </a:lnSpc>
              <a:buClr>
                <a:srgbClr val="99CCCC"/>
              </a:buClr>
              <a:buSzPct val="70000"/>
              <a:buFont typeface="Wingdings" charset="2"/>
              <a:buChar char=""/>
            </a:pPr>
            <a:r>
              <a:rPr lang="en-US" sz="2400" strike="noStrike" spc="-1">
                <a:solidFill>
                  <a:srgbClr val="C00000"/>
                </a:solidFill>
                <a:uFill>
                  <a:solidFill>
                    <a:srgbClr val="FFFFFF"/>
                  </a:solidFill>
                </a:uFill>
                <a:latin typeface="Verdana"/>
                <a:ea typeface="Lucida Sans Unicode"/>
              </a:rPr>
              <a:t>13072</a:t>
            </a:r>
            <a:r>
              <a:rPr lang="en-US" sz="2400" strike="noStrike" spc="-1">
                <a:solidFill>
                  <a:srgbClr val="000000"/>
                </a:solidFill>
                <a:uFill>
                  <a:solidFill>
                    <a:srgbClr val="FFFFFF"/>
                  </a:solidFill>
                </a:uFill>
                <a:latin typeface="Verdana"/>
                <a:ea typeface="Lucida Sans Unicode"/>
              </a:rPr>
              <a:t>  - Is the process ID</a:t>
            </a:r>
            <a:endParaRPr/>
          </a:p>
          <a:p>
            <a:pPr marL="342720" indent="-340560">
              <a:lnSpc>
                <a:spcPct val="90000"/>
              </a:lnSpc>
            </a:pPr>
            <a:r>
              <a:rPr lang="en-US" sz="2100" strike="noStrike" spc="-1">
                <a:solidFill>
                  <a:srgbClr val="000000"/>
                </a:solidFill>
                <a:uFill>
                  <a:solidFill>
                    <a:srgbClr val="FFFFFF"/>
                  </a:solidFill>
                </a:uFill>
                <a:latin typeface="Verdana"/>
                <a:ea typeface="DejaVu Sans"/>
              </a:rPr>
              <a:t> </a:t>
            </a:r>
            <a:endParaRPr/>
          </a:p>
          <a:p>
            <a:pPr marL="742680" indent="-283320">
              <a:lnSpc>
                <a:spcPct val="90000"/>
              </a:lnSpc>
            </a:pPr>
            <a:r>
              <a:rPr lang="en-US" sz="1900" strike="noStrike" spc="-1">
                <a:solidFill>
                  <a:srgbClr val="000000"/>
                </a:solidFill>
                <a:uFill>
                  <a:solidFill>
                    <a:srgbClr val="FFFFFF"/>
                  </a:solidFill>
                </a:uFill>
                <a:latin typeface="Verdana"/>
                <a:ea typeface="Lucida Sans Unicode"/>
              </a:rPr>
              <a:t> </a:t>
            </a:r>
            <a:endParaRPr/>
          </a:p>
        </p:txBody>
      </p:sp>
      <p:pic>
        <p:nvPicPr>
          <p:cNvPr id="233" name="Picture 239"/>
          <p:cNvPicPr/>
          <p:nvPr/>
        </p:nvPicPr>
        <p:blipFill>
          <a:blip r:embed="rId3"/>
          <a:stretch/>
        </p:blipFill>
        <p:spPr>
          <a:xfrm>
            <a:off x="1828800" y="2362320"/>
            <a:ext cx="4419000" cy="9691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4"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35"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36"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676B948-280A-40A4-A951-90F4FA57A6D4}" type="slidenum">
              <a:rPr lang="en-US" sz="1200" strike="noStrike" spc="-1">
                <a:solidFill>
                  <a:srgbClr val="000000"/>
                </a:solidFill>
                <a:uFill>
                  <a:solidFill>
                    <a:srgbClr val="FFFFFF"/>
                  </a:solidFill>
                </a:uFill>
                <a:latin typeface="Verdana"/>
                <a:ea typeface="DejaVu Sans"/>
              </a:rPr>
              <a:t>35</a:t>
            </a:fld>
            <a:endParaRPr/>
          </a:p>
        </p:txBody>
      </p:sp>
      <p:sp>
        <p:nvSpPr>
          <p:cNvPr id="237"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running in the background</a:t>
            </a:r>
            <a:endParaRPr/>
          </a:p>
        </p:txBody>
      </p:sp>
      <p:sp>
        <p:nvSpPr>
          <p:cNvPr id="238"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100" strike="noStrike" spc="-1">
                <a:solidFill>
                  <a:srgbClr val="000000"/>
                </a:solidFill>
                <a:uFill>
                  <a:solidFill>
                    <a:srgbClr val="FFFFFF"/>
                  </a:solidFill>
                </a:uFill>
                <a:latin typeface="Verdana"/>
                <a:ea typeface="DejaVu Sans"/>
              </a:rPr>
              <a:t>A process running in the background can be brought to the foreground using the following command  </a:t>
            </a:r>
            <a:r>
              <a:rPr lang="en-US" sz="2100" strike="noStrike" spc="-1">
                <a:solidFill>
                  <a:srgbClr val="C00000"/>
                </a:solidFill>
                <a:uFill>
                  <a:solidFill>
                    <a:srgbClr val="FFFFFF"/>
                  </a:solidFill>
                </a:uFill>
                <a:latin typeface="Verdana"/>
                <a:ea typeface="DejaVu Sans"/>
              </a:rPr>
              <a:t>fg</a:t>
            </a:r>
            <a:r>
              <a:rPr lang="en-US" sz="2100" strike="noStrike" spc="-1">
                <a:solidFill>
                  <a:srgbClr val="000000"/>
                </a:solidFill>
                <a:uFill>
                  <a:solidFill>
                    <a:srgbClr val="FFFFFF"/>
                  </a:solidFill>
                </a:uFill>
                <a:latin typeface="Verdana"/>
                <a:ea typeface="DejaVu Sans"/>
              </a:rPr>
              <a:t>  </a:t>
            </a:r>
            <a:r>
              <a:rPr lang="en-US" sz="2100" strike="noStrike" spc="-1">
                <a:solidFill>
                  <a:srgbClr val="00B050"/>
                </a:solidFill>
                <a:uFill>
                  <a:solidFill>
                    <a:srgbClr val="FFFFFF"/>
                  </a:solidFill>
                </a:uFill>
                <a:latin typeface="Verdana"/>
                <a:ea typeface="DejaVu Sans"/>
              </a:rPr>
              <a:t>Job-Number</a:t>
            </a:r>
            <a:r>
              <a:rPr lang="en-US" sz="2100" strike="noStrike" spc="-1">
                <a:solidFill>
                  <a:srgbClr val="000000"/>
                </a:solidFill>
                <a:uFill>
                  <a:solidFill>
                    <a:srgbClr val="FFFFFF"/>
                  </a:solidFill>
                </a:uFill>
                <a:latin typeface="Verdana"/>
                <a:ea typeface="DejaVu Sans"/>
              </a:rPr>
              <a:t> </a:t>
            </a:r>
            <a:endParaRPr/>
          </a:p>
          <a:p>
            <a:pPr marL="341280" indent="-340560">
              <a:lnSpc>
                <a:spcPct val="100000"/>
              </a:lnSpc>
              <a:buClr>
                <a:srgbClr val="006666"/>
              </a:buClr>
              <a:buSzPct val="70000"/>
              <a:buFont typeface="Wingdings" charset="2"/>
              <a:buChar char=""/>
            </a:pPr>
            <a:r>
              <a:rPr lang="en-US" sz="2100" strike="noStrike" spc="-1">
                <a:solidFill>
                  <a:srgbClr val="000000"/>
                </a:solidFill>
                <a:uFill>
                  <a:solidFill>
                    <a:srgbClr val="FFFFFF"/>
                  </a:solidFill>
                </a:uFill>
                <a:latin typeface="Verdana"/>
                <a:ea typeface="DejaVu Sans"/>
              </a:rPr>
              <a:t>To find the job number use the </a:t>
            </a:r>
            <a:r>
              <a:rPr lang="en-US" sz="2100" strike="noStrike" spc="-1">
                <a:solidFill>
                  <a:srgbClr val="FF0000"/>
                </a:solidFill>
                <a:uFill>
                  <a:solidFill>
                    <a:srgbClr val="FFFFFF"/>
                  </a:solidFill>
                </a:uFill>
                <a:latin typeface="Verdana"/>
                <a:ea typeface="DejaVu Sans"/>
              </a:rPr>
              <a:t>jobs</a:t>
            </a:r>
            <a:r>
              <a:rPr lang="en-US" sz="2100" strike="noStrike" spc="-1">
                <a:solidFill>
                  <a:srgbClr val="000000"/>
                </a:solidFill>
                <a:uFill>
                  <a:solidFill>
                    <a:srgbClr val="FFFFFF"/>
                  </a:solidFill>
                </a:uFill>
                <a:latin typeface="Verdana"/>
                <a:ea typeface="DejaVu Sans"/>
              </a:rPr>
              <a:t> command </a:t>
            </a:r>
            <a:endParaRPr/>
          </a:p>
          <a:p>
            <a:pPr marL="342720" indent="-340560">
              <a:lnSpc>
                <a:spcPct val="100000"/>
              </a:lnSpc>
            </a:pPr>
            <a:r>
              <a:rPr lang="en-US" sz="2900" strike="noStrike" spc="-1">
                <a:solidFill>
                  <a:srgbClr val="000000"/>
                </a:solidFill>
                <a:uFill>
                  <a:solidFill>
                    <a:srgbClr val="FFFFFF"/>
                  </a:solidFill>
                </a:uFill>
                <a:latin typeface="Verdana"/>
                <a:ea typeface="DejaVu Sans"/>
              </a:rPr>
              <a:t> </a:t>
            </a:r>
            <a:endParaRPr/>
          </a:p>
          <a:p>
            <a:pPr marL="342720" indent="-340560">
              <a:lnSpc>
                <a:spcPct val="100000"/>
              </a:lnSpc>
            </a:pPr>
            <a:r>
              <a:rPr lang="en-US" sz="2900" strike="noStrike" spc="-1">
                <a:solidFill>
                  <a:srgbClr val="000000"/>
                </a:solidFill>
                <a:uFill>
                  <a:solidFill>
                    <a:srgbClr val="FFFFFF"/>
                  </a:solidFill>
                </a:uFill>
                <a:latin typeface="Verdana"/>
                <a:ea typeface="DejaVu Sans"/>
              </a:rPr>
              <a:t> </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p:txBody>
      </p:sp>
      <p:pic>
        <p:nvPicPr>
          <p:cNvPr id="239" name="Picture 245"/>
          <p:cNvPicPr/>
          <p:nvPr/>
        </p:nvPicPr>
        <p:blipFill>
          <a:blip r:embed="rId3"/>
          <a:stretch/>
        </p:blipFill>
        <p:spPr>
          <a:xfrm>
            <a:off x="1752480" y="3352680"/>
            <a:ext cx="6773400" cy="1980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0"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41"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42"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BFF270E-1233-4C9E-B2CD-CD033BC0CA14}" type="slidenum">
              <a:rPr lang="en-US" sz="1200" strike="noStrike" spc="-1">
                <a:solidFill>
                  <a:srgbClr val="000000"/>
                </a:solidFill>
                <a:uFill>
                  <a:solidFill>
                    <a:srgbClr val="FFFFFF"/>
                  </a:solidFill>
                </a:uFill>
                <a:latin typeface="Verdana"/>
                <a:ea typeface="DejaVu Sans"/>
              </a:rPr>
              <a:t>36</a:t>
            </a:fld>
            <a:endParaRPr/>
          </a:p>
        </p:txBody>
      </p:sp>
      <p:sp>
        <p:nvSpPr>
          <p:cNvPr id="243"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Priority</a:t>
            </a:r>
            <a:endParaRPr/>
          </a:p>
        </p:txBody>
      </p:sp>
      <p:sp>
        <p:nvSpPr>
          <p:cNvPr id="244"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Each process running in the system has a priority value </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The priority value is used by the scheduler to choose next process to give the CPU to.</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Process priority is an integer value </a:t>
            </a:r>
            <a:endParaRPr/>
          </a:p>
          <a:p>
            <a:pPr marL="741240" lvl="1" indent="-283320">
              <a:lnSpc>
                <a:spcPct val="80000"/>
              </a:lnSpc>
              <a:buClr>
                <a:srgbClr val="006666"/>
              </a:buClr>
              <a:buSzPct val="70000"/>
              <a:buFont typeface="Wingdings" charset="2"/>
              <a:buChar char=""/>
            </a:pPr>
            <a:r>
              <a:rPr lang="en-US" sz="2400" strike="noStrike" spc="-1">
                <a:solidFill>
                  <a:srgbClr val="C00000"/>
                </a:solidFill>
                <a:uFill>
                  <a:solidFill>
                    <a:srgbClr val="FFFFFF"/>
                  </a:solidFill>
                </a:uFill>
                <a:latin typeface="Verdana"/>
                <a:ea typeface="Lucida Sans Unicode"/>
              </a:rPr>
              <a:t>Higher numbers means lower priority</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The priority (PRI column) of a process can be modified by changing the value of nice (NI column)</a:t>
            </a:r>
            <a:endParaRPr/>
          </a:p>
          <a:p>
            <a:pPr marL="342720" indent="-340560">
              <a:lnSpc>
                <a:spcPct val="80000"/>
              </a:lnSpc>
            </a:pPr>
            <a:r>
              <a:rPr lang="en-US" sz="28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46"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47"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3B58C7C-4179-4741-9D82-F28E831A24F7}" type="slidenum">
              <a:rPr lang="en-US" sz="1200" strike="noStrike" spc="-1">
                <a:solidFill>
                  <a:srgbClr val="000000"/>
                </a:solidFill>
                <a:uFill>
                  <a:solidFill>
                    <a:srgbClr val="FFFFFF"/>
                  </a:solidFill>
                </a:uFill>
                <a:latin typeface="Verdana"/>
                <a:ea typeface="DejaVu Sans"/>
              </a:rPr>
              <a:t>37</a:t>
            </a:fld>
            <a:endParaRPr/>
          </a:p>
        </p:txBody>
      </p:sp>
      <p:sp>
        <p:nvSpPr>
          <p:cNvPr id="248"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PRI and NICE Values</a:t>
            </a:r>
            <a:endParaRPr/>
          </a:p>
        </p:txBody>
      </p:sp>
      <p:pic>
        <p:nvPicPr>
          <p:cNvPr id="249" name="Picture 255"/>
          <p:cNvPicPr/>
          <p:nvPr/>
        </p:nvPicPr>
        <p:blipFill>
          <a:blip r:embed="rId3"/>
          <a:stretch/>
        </p:blipFill>
        <p:spPr>
          <a:xfrm>
            <a:off x="1447920" y="1600200"/>
            <a:ext cx="6995160" cy="38743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51"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52"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47A9E70-88A9-4527-B50E-64157DD7E6A5}" type="slidenum">
              <a:rPr lang="en-US" sz="1200" strike="noStrike" spc="-1">
                <a:solidFill>
                  <a:srgbClr val="000000"/>
                </a:solidFill>
                <a:uFill>
                  <a:solidFill>
                    <a:srgbClr val="FFFFFF"/>
                  </a:solidFill>
                </a:uFill>
                <a:latin typeface="Verdana"/>
                <a:ea typeface="DejaVu Sans"/>
              </a:rPr>
              <a:t>38</a:t>
            </a:fld>
            <a:endParaRPr/>
          </a:p>
        </p:txBody>
      </p:sp>
      <p:sp>
        <p:nvSpPr>
          <p:cNvPr id="253"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NICE Value</a:t>
            </a:r>
            <a:endParaRPr/>
          </a:p>
        </p:txBody>
      </p:sp>
      <p:sp>
        <p:nvSpPr>
          <p:cNvPr id="254"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The system uses nice attribute to determine process priority compared to other processes.</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By increasing the value of nice we will decrease process’ priority and vice</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Default value of nice = </a:t>
            </a:r>
            <a:r>
              <a:rPr lang="en-US" sz="2800" strike="noStrike" spc="-1">
                <a:solidFill>
                  <a:srgbClr val="C00000"/>
                </a:solidFill>
                <a:uFill>
                  <a:solidFill>
                    <a:srgbClr val="FFFFFF"/>
                  </a:solidFill>
                </a:uFill>
                <a:latin typeface="Verdana"/>
                <a:ea typeface="DejaVu Sans"/>
              </a:rPr>
              <a:t>0</a:t>
            </a:r>
            <a:r>
              <a:rPr lang="en-US" sz="2800" strike="noStrike" spc="-1">
                <a:solidFill>
                  <a:srgbClr val="000000"/>
                </a:solidFill>
                <a:uFill>
                  <a:solidFill>
                    <a:srgbClr val="FFFFFF"/>
                  </a:solidFill>
                </a:uFill>
                <a:latin typeface="Verdana"/>
                <a:ea typeface="DejaVu Sans"/>
              </a:rPr>
              <a:t> </a:t>
            </a:r>
            <a:endParaRPr/>
          </a:p>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Nice range is </a:t>
            </a:r>
            <a:r>
              <a:rPr lang="en-US" sz="2800" strike="noStrike" spc="-1">
                <a:solidFill>
                  <a:srgbClr val="C00000"/>
                </a:solidFill>
                <a:uFill>
                  <a:solidFill>
                    <a:srgbClr val="FFFFFF"/>
                  </a:solidFill>
                </a:uFill>
                <a:latin typeface="Verdana"/>
                <a:ea typeface="DejaVu Sans"/>
              </a:rPr>
              <a:t>-20 &gt; Nice &lt; 19</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5"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NICE (NI) value</a:t>
            </a:r>
            <a:endParaRPr/>
          </a:p>
        </p:txBody>
      </p:sp>
      <p:sp>
        <p:nvSpPr>
          <p:cNvPr id="256" name="CustomShape 2"/>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800" strike="noStrike" spc="-1">
                <a:solidFill>
                  <a:srgbClr val="000000"/>
                </a:solidFill>
                <a:uFill>
                  <a:solidFill>
                    <a:srgbClr val="FFFFFF"/>
                  </a:solidFill>
                </a:uFill>
                <a:latin typeface="Verdana"/>
                <a:ea typeface="DejaVu Sans"/>
              </a:rPr>
              <a:t>Every process has a nice number along with the execution priority.</a:t>
            </a:r>
            <a:endParaRPr/>
          </a:p>
          <a:p>
            <a:pPr marL="341280" indent="-340560">
              <a:lnSpc>
                <a:spcPct val="80000"/>
              </a:lnSpc>
              <a:buClr>
                <a:srgbClr val="006666"/>
              </a:buClr>
              <a:buSzPct val="70000"/>
              <a:buFont typeface="Wingdings" charset="2"/>
              <a:buChar char=""/>
            </a:pPr>
            <a:r>
              <a:rPr lang="en-US" sz="2800" strike="noStrike" spc="-1">
                <a:solidFill>
                  <a:srgbClr val="990000"/>
                </a:solidFill>
                <a:uFill>
                  <a:solidFill>
                    <a:srgbClr val="FFFFFF"/>
                  </a:solidFill>
                </a:uFill>
                <a:latin typeface="Verdana"/>
                <a:ea typeface="DejaVu Sans"/>
              </a:rPr>
              <a:t>Nice</a:t>
            </a:r>
            <a:r>
              <a:rPr lang="en-US" sz="2800" strike="noStrike" spc="-1">
                <a:solidFill>
                  <a:srgbClr val="000000"/>
                </a:solidFill>
                <a:uFill>
                  <a:solidFill>
                    <a:srgbClr val="FFFFFF"/>
                  </a:solidFill>
                </a:uFill>
                <a:latin typeface="Verdana"/>
                <a:ea typeface="DejaVu Sans"/>
              </a:rPr>
              <a:t> value is used to assign priority to </a:t>
            </a:r>
            <a:r>
              <a:rPr lang="en-US" sz="2800" strike="noStrike" spc="-1">
                <a:solidFill>
                  <a:srgbClr val="990000"/>
                </a:solidFill>
                <a:uFill>
                  <a:solidFill>
                    <a:srgbClr val="FFFFFF"/>
                  </a:solidFill>
                </a:uFill>
                <a:latin typeface="Verdana"/>
                <a:ea typeface="DejaVu Sans"/>
              </a:rPr>
              <a:t>a new process</a:t>
            </a:r>
            <a:endParaRPr/>
          </a:p>
          <a:p>
            <a:pPr marL="341280" indent="-340560">
              <a:lnSpc>
                <a:spcPct val="80000"/>
              </a:lnSpc>
              <a:buClr>
                <a:srgbClr val="006666"/>
              </a:buClr>
              <a:buSzPct val="70000"/>
              <a:buFont typeface="Wingdings" charset="2"/>
              <a:buChar char=""/>
            </a:pPr>
            <a:r>
              <a:rPr lang="en-US" sz="2800" strike="noStrike" spc="-1">
                <a:solidFill>
                  <a:srgbClr val="990000"/>
                </a:solidFill>
                <a:uFill>
                  <a:solidFill>
                    <a:srgbClr val="FFFFFF"/>
                  </a:solidFill>
                </a:uFill>
                <a:latin typeface="Verdana"/>
                <a:ea typeface="DejaVu Sans"/>
              </a:rPr>
              <a:t>Renice</a:t>
            </a:r>
            <a:r>
              <a:rPr lang="en-US" sz="2800" strike="noStrike" spc="-1">
                <a:solidFill>
                  <a:srgbClr val="000000"/>
                </a:solidFill>
                <a:uFill>
                  <a:solidFill>
                    <a:srgbClr val="FFFFFF"/>
                  </a:solidFill>
                </a:uFill>
                <a:latin typeface="Verdana"/>
                <a:ea typeface="DejaVu Sans"/>
              </a:rPr>
              <a:t> value is used to modify priority of an </a:t>
            </a:r>
            <a:r>
              <a:rPr lang="en-US" sz="2800" strike="noStrike" spc="-1">
                <a:solidFill>
                  <a:srgbClr val="990000"/>
                </a:solidFill>
                <a:uFill>
                  <a:solidFill>
                    <a:srgbClr val="FFFFFF"/>
                  </a:solidFill>
                </a:uFill>
                <a:latin typeface="Verdana"/>
                <a:ea typeface="DejaVu Sans"/>
              </a:rPr>
              <a:t>existing process</a:t>
            </a:r>
            <a:endParaRPr/>
          </a:p>
          <a:p>
            <a:pPr marL="342720" indent="-340560">
              <a:lnSpc>
                <a:spcPct val="80000"/>
              </a:lnSpc>
            </a:pPr>
            <a:r>
              <a:rPr lang="en-US" sz="2400" strike="noStrike" spc="-1">
                <a:solidFill>
                  <a:srgbClr val="000000"/>
                </a:solidFill>
                <a:uFill>
                  <a:solidFill>
                    <a:srgbClr val="FFFFFF"/>
                  </a:solidFill>
                </a:uFill>
                <a:latin typeface="Verdana"/>
                <a:ea typeface="DejaVu Sans"/>
              </a:rPr>
              <a:t>   </a:t>
            </a:r>
            <a:endParaRPr/>
          </a:p>
          <a:p>
            <a:pPr marL="341280" indent="-340560">
              <a:lnSpc>
                <a:spcPct val="80000"/>
              </a:lnSpc>
            </a:pPr>
            <a:r>
              <a:rPr lang="en-US" sz="2800" strike="noStrike" spc="-1">
                <a:solidFill>
                  <a:srgbClr val="990000"/>
                </a:solidFill>
                <a:uFill>
                  <a:solidFill>
                    <a:srgbClr val="FFFFFF"/>
                  </a:solidFill>
                </a:uFill>
                <a:latin typeface="Verdana"/>
                <a:ea typeface="DejaVu Sans"/>
              </a:rPr>
              <a:t> </a:t>
            </a:r>
            <a:endParaRPr/>
          </a:p>
          <a:p>
            <a:pPr marL="341280" indent="-340560">
              <a:lnSpc>
                <a:spcPct val="100000"/>
              </a:lnSpc>
            </a:pPr>
            <a:r>
              <a:rPr lang="en-US" sz="2800" strike="noStrike" spc="-1">
                <a:solidFill>
                  <a:srgbClr val="990000"/>
                </a:solidFill>
                <a:uFill>
                  <a:solidFill>
                    <a:srgbClr val="FFFFFF"/>
                  </a:solidFill>
                </a:uFill>
                <a:latin typeface="Verdana"/>
                <a:ea typeface="DejaVu Sans"/>
              </a:rPr>
              <a:t> </a:t>
            </a:r>
            <a:endParaRPr/>
          </a:p>
        </p:txBody>
      </p:sp>
      <p:sp>
        <p:nvSpPr>
          <p:cNvPr id="257"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58"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59"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A91EE77-4C69-4FDF-8E20-0A555E9173D1}" type="slidenum">
              <a:rPr lang="en-US" sz="1200" strike="noStrike" spc="-1">
                <a:solidFill>
                  <a:srgbClr val="000000"/>
                </a:solidFill>
                <a:uFill>
                  <a:solidFill>
                    <a:srgbClr val="FFFFFF"/>
                  </a:solidFill>
                </a:uFill>
                <a:latin typeface="Verdana"/>
                <a:ea typeface="DejaVu Sans"/>
              </a:rPr>
              <a:t>39</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59"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60"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A00530B5-B540-432A-9968-E8B34FF7F6E7}" type="slidenum">
              <a:rPr lang="en-US" sz="1200" strike="noStrike" spc="-1">
                <a:solidFill>
                  <a:srgbClr val="000000"/>
                </a:solidFill>
                <a:uFill>
                  <a:solidFill>
                    <a:srgbClr val="FFFFFF"/>
                  </a:solidFill>
                </a:uFill>
                <a:latin typeface="Verdana"/>
                <a:ea typeface="DejaVu Sans"/>
              </a:rPr>
              <a:t>4</a:t>
            </a:fld>
            <a:endParaRPr/>
          </a:p>
        </p:txBody>
      </p:sp>
      <p:sp>
        <p:nvSpPr>
          <p:cNvPr id="61"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Introduction</a:t>
            </a:r>
            <a:endParaRPr/>
          </a:p>
        </p:txBody>
      </p:sp>
      <p:sp>
        <p:nvSpPr>
          <p:cNvPr id="62" name="CustomShape 5"/>
          <p:cNvSpPr/>
          <p:nvPr/>
        </p:nvSpPr>
        <p:spPr>
          <a:xfrm>
            <a:off x="1219320" y="1600200"/>
            <a:ext cx="7543080" cy="36568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CC0000"/>
                </a:solidFill>
                <a:uFill>
                  <a:solidFill>
                    <a:srgbClr val="FFFFFF"/>
                  </a:solidFill>
                </a:uFill>
                <a:latin typeface="Verdana"/>
                <a:ea typeface="DejaVu Sans"/>
              </a:rPr>
              <a:t>Process</a:t>
            </a:r>
            <a:r>
              <a:rPr lang="en-US" sz="2900" strike="noStrike" spc="-1">
                <a:solidFill>
                  <a:srgbClr val="000000"/>
                </a:solidFill>
                <a:uFill>
                  <a:solidFill>
                    <a:srgbClr val="FFFFFF"/>
                  </a:solidFill>
                </a:uFill>
                <a:latin typeface="Verdana"/>
                <a:ea typeface="DejaVu Sans"/>
              </a:rPr>
              <a:t> –Is a program in execution.</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A process requires a set of resources.</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Memory space (Stack , Heap)</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Control information (PCB)</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Environment variables</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Hardware (CPU)</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Signals</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Files (Handles or  File Descriptors (in Linux))</a:t>
            </a:r>
            <a:endParaRPr/>
          </a:p>
        </p:txBody>
      </p:sp>
    </p:spTree>
  </p:cSld>
  <p:clrMapOvr>
    <a:masterClrMapping/>
  </p:clrMapOvr>
  <p:timing>
    <p:tnLst>
      <p:par>
        <p:cTn id="1" dur="indefinite" restart="never" nodeType="tmRoot">
          <p:childTnLst>
            <p:seq>
              <p:cTn id="2" dur="indefinite" nodeType="mainSeq">
                <p:childTnLst>
                  <p:par>
                    <p:cTn id="3" dur="indefinite" fill="hold">
                      <p:stCondLst>
                        <p:cond delay="indefinite"/>
                      </p:stCondLst>
                      <p:childTnLst>
                        <p:par>
                          <p:cTn id="4" dur="indefinite" fill="hold">
                            <p:stCondLst>
                              <p:cond delay="0"/>
                            </p:stCondLst>
                            <p:childTnLst>
                              <p:par>
                                <p:cTn id="5" presetID="1" presetClass="entr" dur="indefinite" fill="hold" nodeType="clickEffect">
                                  <p:stCondLst>
                                    <p:cond delay="0"/>
                                  </p:stCondLst>
                                  <p:childTnLst>
                                    <p:set>
                                      <p:cBhvr>
                                        <p:cTn id="6" dur="1" fill="hold">
                                          <p:stCondLst>
                                            <p:cond delay="495"/>
                                          </p:stCondLst>
                                        </p:cTn>
                                        <p:tgtEl>
                                          <p:spTgt spid="62">
                                            <p:txEl>
                                              <p:pRg st="0" end="36"/>
                                            </p:txEl>
                                          </p:spTgt>
                                        </p:tgtEl>
                                        <p:attrNameLst>
                                          <p:attrName>style.visibility</p:attrName>
                                        </p:attrNameLst>
                                      </p:cBhvr>
                                      <p:to>
                                        <p:strVal val="visible"/>
                                      </p:to>
                                    </p:set>
                                  </p:childTnLst>
                                </p:cTn>
                              </p:par>
                            </p:childTnLst>
                          </p:cTn>
                        </p:par>
                      </p:childTnLst>
                    </p:cTn>
                  </p:par>
                  <p:par>
                    <p:cTn id="7" dur="indefinite" fill="hold">
                      <p:stCondLst>
                        <p:cond delay="indefinite"/>
                      </p:stCondLst>
                      <p:childTnLst>
                        <p:par>
                          <p:cTn id="8" dur="indefinite" fill="hold">
                            <p:stCondLst>
                              <p:cond delay="0"/>
                            </p:stCondLst>
                            <p:childTnLst>
                              <p:par>
                                <p:cTn id="9" presetID="1" presetClass="entr" dur="indefinite" fill="hold" nodeType="clickEffect">
                                  <p:stCondLst>
                                    <p:cond delay="0"/>
                                  </p:stCondLst>
                                  <p:childTnLst>
                                    <p:set>
                                      <p:cBhvr>
                                        <p:cTn id="10" dur="1" fill="hold">
                                          <p:stCondLst>
                                            <p:cond delay="495"/>
                                          </p:stCondLst>
                                        </p:cTn>
                                        <p:tgtEl>
                                          <p:spTgt spid="62">
                                            <p:txEl>
                                              <p:pRg st="222" end="222"/>
                                            </p:txEl>
                                          </p:spTgt>
                                        </p:tgtEl>
                                        <p:attrNameLst>
                                          <p:attrName>style.visibility</p:attrName>
                                        </p:attrNameLst>
                                      </p:cBhvr>
                                      <p:to>
                                        <p:strVal val="visible"/>
                                      </p:to>
                                    </p:set>
                                  </p:childTnLst>
                                </p:cTn>
                              </p:par>
                              <p:par>
                                <p:cTn id="11" presetID="1" presetClass="entr" dur="indefinite" fill="hold" nodeType="withEffect">
                                  <p:stCondLst>
                                    <p:cond delay="0"/>
                                  </p:stCondLst>
                                  <p:childTnLst>
                                    <p:set>
                                      <p:cBhvr>
                                        <p:cTn id="12" dur="1" fill="hold">
                                          <p:stCondLst>
                                            <p:cond delay="495"/>
                                          </p:stCondLst>
                                        </p:cTn>
                                        <p:tgtEl>
                                          <p:spTgt spid="62">
                                            <p:txEl>
                                              <p:pRg st="222" end="222"/>
                                            </p:txEl>
                                          </p:spTgt>
                                        </p:tgtEl>
                                        <p:attrNameLst>
                                          <p:attrName>style.visibility</p:attrName>
                                        </p:attrNameLst>
                                      </p:cBhvr>
                                      <p:to>
                                        <p:strVal val="visible"/>
                                      </p:to>
                                    </p:set>
                                  </p:childTnLst>
                                </p:cTn>
                              </p:par>
                              <p:par>
                                <p:cTn id="13" presetID="1" presetClass="entr" dur="indefinite" fill="hold" nodeType="withEffect">
                                  <p:stCondLst>
                                    <p:cond delay="0"/>
                                  </p:stCondLst>
                                  <p:childTnLst>
                                    <p:set>
                                      <p:cBhvr>
                                        <p:cTn id="14" dur="1" fill="hold">
                                          <p:stCondLst>
                                            <p:cond delay="495"/>
                                          </p:stCondLst>
                                        </p:cTn>
                                        <p:tgtEl>
                                          <p:spTgt spid="62">
                                            <p:txEl>
                                              <p:pRg st="222" end="222"/>
                                            </p:txEl>
                                          </p:spTgt>
                                        </p:tgtEl>
                                        <p:attrNameLst>
                                          <p:attrName>style.visibility</p:attrName>
                                        </p:attrNameLst>
                                      </p:cBhvr>
                                      <p:to>
                                        <p:strVal val="visible"/>
                                      </p:to>
                                    </p:set>
                                  </p:childTnLst>
                                </p:cTn>
                              </p:par>
                              <p:par>
                                <p:cTn id="15" presetID="1" presetClass="entr" dur="indefinite" fill="hold" nodeType="withEffect">
                                  <p:stCondLst>
                                    <p:cond delay="0"/>
                                  </p:stCondLst>
                                  <p:childTnLst>
                                    <p:set>
                                      <p:cBhvr>
                                        <p:cTn id="16" dur="1" fill="hold">
                                          <p:stCondLst>
                                            <p:cond delay="495"/>
                                          </p:stCondLst>
                                        </p:cTn>
                                        <p:tgtEl>
                                          <p:spTgt spid="62">
                                            <p:txEl>
                                              <p:pRg st="222" end="222"/>
                                            </p:txEl>
                                          </p:spTgt>
                                        </p:tgtEl>
                                        <p:attrNameLst>
                                          <p:attrName>style.visibility</p:attrName>
                                        </p:attrNameLst>
                                      </p:cBhvr>
                                      <p:to>
                                        <p:strVal val="visible"/>
                                      </p:to>
                                    </p:set>
                                  </p:childTnLst>
                                </p:cTn>
                              </p:par>
                              <p:par>
                                <p:cTn id="17" presetID="1" presetClass="entr" dur="indefinite" fill="hold" nodeType="withEffect">
                                  <p:stCondLst>
                                    <p:cond delay="0"/>
                                  </p:stCondLst>
                                  <p:childTnLst>
                                    <p:set>
                                      <p:cBhvr>
                                        <p:cTn id="18" dur="1" fill="hold">
                                          <p:stCondLst>
                                            <p:cond delay="495"/>
                                          </p:stCondLst>
                                        </p:cTn>
                                        <p:tgtEl>
                                          <p:spTgt spid="62">
                                            <p:txEl>
                                              <p:pRg st="222" end="222"/>
                                            </p:txEl>
                                          </p:spTgt>
                                        </p:tgtEl>
                                        <p:attrNameLst>
                                          <p:attrName>style.visibility</p:attrName>
                                        </p:attrNameLst>
                                      </p:cBhvr>
                                      <p:to>
                                        <p:strVal val="visible"/>
                                      </p:to>
                                    </p:set>
                                  </p:childTnLst>
                                </p:cTn>
                              </p:par>
                              <p:par>
                                <p:cTn id="19" presetID="1" presetClass="entr" dur="indefinite" fill="hold" nodeType="withEffect">
                                  <p:stCondLst>
                                    <p:cond delay="0"/>
                                  </p:stCondLst>
                                  <p:childTnLst>
                                    <p:set>
                                      <p:cBhvr>
                                        <p:cTn id="20" dur="1" fill="hold">
                                          <p:stCondLst>
                                            <p:cond delay="495"/>
                                          </p:stCondLst>
                                        </p:cTn>
                                        <p:tgtEl>
                                          <p:spTgt spid="62">
                                            <p:txEl>
                                              <p:pRg st="222" end="222"/>
                                            </p:txEl>
                                          </p:spTgt>
                                        </p:tgtEl>
                                        <p:attrNameLst>
                                          <p:attrName>style.visibility</p:attrName>
                                        </p:attrNameLst>
                                      </p:cBhvr>
                                      <p:to>
                                        <p:strVal val="visible"/>
                                      </p:to>
                                    </p:set>
                                  </p:childTnLst>
                                </p:cTn>
                              </p:par>
                              <p:par>
                                <p:cTn id="21" presetID="1" presetClass="entr" dur="indefinite" fill="hold" nodeType="withEffect">
                                  <p:stCondLst>
                                    <p:cond delay="0"/>
                                  </p:stCondLst>
                                  <p:childTnLst>
                                    <p:set>
                                      <p:cBhvr>
                                        <p:cTn id="22" dur="1" fill="hold">
                                          <p:stCondLst>
                                            <p:cond delay="495"/>
                                          </p:stCondLst>
                                        </p:cTn>
                                        <p:tgtEl>
                                          <p:spTgt spid="62">
                                            <p:txEl>
                                              <p:pRg st="222" end="22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0"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Nice and Renice examples</a:t>
            </a:r>
            <a:endParaRPr/>
          </a:p>
        </p:txBody>
      </p:sp>
      <p:sp>
        <p:nvSpPr>
          <p:cNvPr id="261" name="CustomShape 2"/>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0560">
              <a:lnSpc>
                <a:spcPct val="80000"/>
              </a:lnSpc>
            </a:pPr>
            <a:r>
              <a:rPr lang="en-US" sz="2800" strike="noStrike" spc="-1">
                <a:solidFill>
                  <a:srgbClr val="000000"/>
                </a:solidFill>
                <a:uFill>
                  <a:solidFill>
                    <a:srgbClr val="FFFFFF"/>
                  </a:solidFill>
                </a:uFill>
                <a:latin typeface="Verdana"/>
                <a:ea typeface="DejaVu Sans"/>
              </a:rPr>
              <a:t>e.g      </a:t>
            </a:r>
            <a:r>
              <a:rPr lang="en-US" sz="2800" strike="noStrike" spc="-1">
                <a:solidFill>
                  <a:srgbClr val="C00000"/>
                </a:solidFill>
                <a:uFill>
                  <a:solidFill>
                    <a:srgbClr val="FFFFFF"/>
                  </a:solidFill>
                </a:uFill>
                <a:latin typeface="Verdana"/>
                <a:ea typeface="DejaVu Sans"/>
              </a:rPr>
              <a:t>nice</a:t>
            </a:r>
            <a:r>
              <a:rPr lang="en-US" sz="2800" strike="noStrike" spc="-1">
                <a:solidFill>
                  <a:srgbClr val="000000"/>
                </a:solidFill>
                <a:uFill>
                  <a:solidFill>
                    <a:srgbClr val="FFFFFF"/>
                  </a:solidFill>
                </a:uFill>
                <a:latin typeface="Verdana"/>
                <a:ea typeface="DejaVu Sans"/>
              </a:rPr>
              <a:t> </a:t>
            </a:r>
            <a:r>
              <a:rPr lang="en-US" sz="2800" strike="noStrike" spc="-1">
                <a:solidFill>
                  <a:srgbClr val="00B050"/>
                </a:solidFill>
                <a:uFill>
                  <a:solidFill>
                    <a:srgbClr val="FFFFFF"/>
                  </a:solidFill>
                </a:uFill>
                <a:latin typeface="Verdana"/>
                <a:ea typeface="DejaVu Sans"/>
              </a:rPr>
              <a:t>-n -10  </a:t>
            </a:r>
            <a:r>
              <a:rPr lang="en-US" sz="2800" strike="noStrike" spc="-1">
                <a:solidFill>
                  <a:srgbClr val="0070C0"/>
                </a:solidFill>
                <a:uFill>
                  <a:solidFill>
                    <a:srgbClr val="FFFFFF"/>
                  </a:solidFill>
                </a:uFill>
                <a:latin typeface="Verdana"/>
                <a:ea typeface="DejaVu Sans"/>
              </a:rPr>
              <a:t>sh</a:t>
            </a:r>
            <a:endParaRPr/>
          </a:p>
          <a:p>
            <a:pPr marL="741240" lvl="1" indent="-283320">
              <a:lnSpc>
                <a:spcPct val="8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Increases sh process priority by 10 units</a:t>
            </a:r>
            <a:endParaRPr/>
          </a:p>
          <a:p>
            <a:pPr marL="342720" indent="-340560">
              <a:lnSpc>
                <a:spcPct val="80000"/>
              </a:lnSpc>
            </a:pPr>
            <a:r>
              <a:rPr lang="en-US" sz="2800" strike="noStrike" spc="-1">
                <a:solidFill>
                  <a:srgbClr val="000000"/>
                </a:solidFill>
                <a:uFill>
                  <a:solidFill>
                    <a:srgbClr val="FFFFFF"/>
                  </a:solidFill>
                </a:uFill>
                <a:latin typeface="Verdana"/>
                <a:ea typeface="DejaVu Sans"/>
              </a:rPr>
              <a:t>           </a:t>
            </a:r>
            <a:r>
              <a:rPr lang="en-US" sz="2800" strike="noStrike" spc="-1">
                <a:solidFill>
                  <a:srgbClr val="C00000"/>
                </a:solidFill>
                <a:uFill>
                  <a:solidFill>
                    <a:srgbClr val="FFFFFF"/>
                  </a:solidFill>
                </a:uFill>
                <a:latin typeface="Verdana"/>
                <a:ea typeface="DejaVu Sans"/>
              </a:rPr>
              <a:t>nice</a:t>
            </a:r>
            <a:r>
              <a:rPr lang="en-US" sz="2800" strike="noStrike" spc="-1">
                <a:solidFill>
                  <a:srgbClr val="000000"/>
                </a:solidFill>
                <a:uFill>
                  <a:solidFill>
                    <a:srgbClr val="FFFFFF"/>
                  </a:solidFill>
                </a:uFill>
                <a:latin typeface="Verdana"/>
                <a:ea typeface="DejaVu Sans"/>
              </a:rPr>
              <a:t> </a:t>
            </a:r>
            <a:r>
              <a:rPr lang="en-US" sz="2800" strike="noStrike" spc="-1">
                <a:solidFill>
                  <a:srgbClr val="00B050"/>
                </a:solidFill>
                <a:uFill>
                  <a:solidFill>
                    <a:srgbClr val="FFFFFF"/>
                  </a:solidFill>
                </a:uFill>
                <a:latin typeface="Verdana"/>
                <a:ea typeface="DejaVu Sans"/>
              </a:rPr>
              <a:t>-n 10  </a:t>
            </a:r>
            <a:r>
              <a:rPr lang="en-US" sz="2800" strike="noStrike" spc="-1">
                <a:solidFill>
                  <a:srgbClr val="0070C0"/>
                </a:solidFill>
                <a:uFill>
                  <a:solidFill>
                    <a:srgbClr val="FFFFFF"/>
                  </a:solidFill>
                </a:uFill>
                <a:latin typeface="Verdana"/>
                <a:ea typeface="DejaVu Sans"/>
              </a:rPr>
              <a:t>sh</a:t>
            </a:r>
            <a:r>
              <a:rPr lang="en-US" sz="2800" strike="noStrike" spc="-1">
                <a:solidFill>
                  <a:srgbClr val="000000"/>
                </a:solidFill>
                <a:uFill>
                  <a:solidFill>
                    <a:srgbClr val="FFFFFF"/>
                  </a:solidFill>
                </a:uFill>
                <a:latin typeface="Verdana"/>
                <a:ea typeface="DejaVu Sans"/>
              </a:rPr>
              <a:t>  </a:t>
            </a:r>
            <a:endParaRPr/>
          </a:p>
          <a:p>
            <a:pPr marL="741240" lvl="1" indent="-283320">
              <a:lnSpc>
                <a:spcPct val="8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Decreases sh process priority by 10 units</a:t>
            </a:r>
            <a:endParaRPr/>
          </a:p>
          <a:p>
            <a:pPr marL="342720" indent="-340560">
              <a:lnSpc>
                <a:spcPct val="80000"/>
              </a:lnSpc>
            </a:pPr>
            <a:r>
              <a:rPr lang="en-US" sz="2800" strike="noStrike" spc="-1">
                <a:solidFill>
                  <a:srgbClr val="C00000"/>
                </a:solidFill>
                <a:uFill>
                  <a:solidFill>
                    <a:srgbClr val="FFFFFF"/>
                  </a:solidFill>
                </a:uFill>
                <a:latin typeface="Verdana"/>
                <a:ea typeface="DejaVu Sans"/>
              </a:rPr>
              <a:t>           renice</a:t>
            </a:r>
            <a:r>
              <a:rPr lang="en-US" sz="2800" strike="noStrike" spc="-1">
                <a:solidFill>
                  <a:srgbClr val="000000"/>
                </a:solidFill>
                <a:uFill>
                  <a:solidFill>
                    <a:srgbClr val="FFFFFF"/>
                  </a:solidFill>
                </a:uFill>
                <a:latin typeface="Verdana"/>
                <a:ea typeface="DejaVu Sans"/>
              </a:rPr>
              <a:t> </a:t>
            </a:r>
            <a:r>
              <a:rPr lang="en-US" sz="2800" strike="noStrike" spc="-1">
                <a:solidFill>
                  <a:srgbClr val="00B050"/>
                </a:solidFill>
                <a:uFill>
                  <a:solidFill>
                    <a:srgbClr val="FFFFFF"/>
                  </a:solidFill>
                </a:uFill>
                <a:latin typeface="Verdana"/>
                <a:ea typeface="DejaVu Sans"/>
              </a:rPr>
              <a:t>-n -10  </a:t>
            </a:r>
            <a:r>
              <a:rPr lang="en-US" sz="2800" strike="noStrike" spc="-1">
                <a:solidFill>
                  <a:srgbClr val="0070C0"/>
                </a:solidFill>
                <a:uFill>
                  <a:solidFill>
                    <a:srgbClr val="FFFFFF"/>
                  </a:solidFill>
                </a:uFill>
                <a:latin typeface="Verdana"/>
                <a:ea typeface="DejaVu Sans"/>
              </a:rPr>
              <a:t>2510</a:t>
            </a:r>
            <a:endParaRPr/>
          </a:p>
          <a:p>
            <a:pPr marL="741240" lvl="1" indent="-283320">
              <a:lnSpc>
                <a:spcPct val="8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Increases the priority of process with 2510 ID by 10 units</a:t>
            </a:r>
            <a:endParaRPr/>
          </a:p>
          <a:p>
            <a:pPr marL="342720" indent="-340560">
              <a:lnSpc>
                <a:spcPct val="80000"/>
              </a:lnSpc>
            </a:pPr>
            <a:r>
              <a:rPr lang="en-US" sz="2800" strike="noStrike" spc="-1">
                <a:solidFill>
                  <a:srgbClr val="000000"/>
                </a:solidFill>
                <a:uFill>
                  <a:solidFill>
                    <a:srgbClr val="FFFFFF"/>
                  </a:solidFill>
                </a:uFill>
                <a:latin typeface="Verdana"/>
                <a:ea typeface="DejaVu Sans"/>
              </a:rPr>
              <a:t>           </a:t>
            </a:r>
            <a:r>
              <a:rPr lang="en-US" sz="2800" strike="noStrike" spc="-1">
                <a:solidFill>
                  <a:srgbClr val="C00000"/>
                </a:solidFill>
                <a:uFill>
                  <a:solidFill>
                    <a:srgbClr val="FFFFFF"/>
                  </a:solidFill>
                </a:uFill>
                <a:latin typeface="Verdana"/>
                <a:ea typeface="DejaVu Sans"/>
              </a:rPr>
              <a:t>renice</a:t>
            </a:r>
            <a:r>
              <a:rPr lang="en-US" sz="2800" strike="noStrike" spc="-1">
                <a:solidFill>
                  <a:srgbClr val="000000"/>
                </a:solidFill>
                <a:uFill>
                  <a:solidFill>
                    <a:srgbClr val="FFFFFF"/>
                  </a:solidFill>
                </a:uFill>
                <a:latin typeface="Verdana"/>
                <a:ea typeface="DejaVu Sans"/>
              </a:rPr>
              <a:t> </a:t>
            </a:r>
            <a:r>
              <a:rPr lang="en-US" sz="2800" strike="noStrike" spc="-1">
                <a:solidFill>
                  <a:srgbClr val="00B050"/>
                </a:solidFill>
                <a:uFill>
                  <a:solidFill>
                    <a:srgbClr val="FFFFFF"/>
                  </a:solidFill>
                </a:uFill>
                <a:latin typeface="Verdana"/>
                <a:ea typeface="DejaVu Sans"/>
              </a:rPr>
              <a:t>-n  10  </a:t>
            </a:r>
            <a:r>
              <a:rPr lang="en-US" sz="2800" strike="noStrike" spc="-1">
                <a:solidFill>
                  <a:srgbClr val="0070C0"/>
                </a:solidFill>
                <a:uFill>
                  <a:solidFill>
                    <a:srgbClr val="FFFFFF"/>
                  </a:solidFill>
                </a:uFill>
                <a:latin typeface="Verdana"/>
                <a:ea typeface="DejaVu Sans"/>
              </a:rPr>
              <a:t>2510</a:t>
            </a:r>
            <a:endParaRPr/>
          </a:p>
          <a:p>
            <a:pPr marL="741240" lvl="1" indent="-283320">
              <a:lnSpc>
                <a:spcPct val="8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decreases the priority of process with 2510 ID by 10 units</a:t>
            </a:r>
            <a:endParaRPr/>
          </a:p>
          <a:p>
            <a:pPr marL="341280" indent="-340560">
              <a:lnSpc>
                <a:spcPct val="100000"/>
              </a:lnSpc>
            </a:pPr>
            <a:r>
              <a:rPr lang="en-US" sz="2400" strike="noStrike" spc="-1">
                <a:solidFill>
                  <a:srgbClr val="000000"/>
                </a:solidFill>
                <a:uFill>
                  <a:solidFill>
                    <a:srgbClr val="FFFFFF"/>
                  </a:solidFill>
                </a:uFill>
                <a:latin typeface="Verdana"/>
                <a:ea typeface="DejaVu Sans"/>
              </a:rPr>
              <a:t> </a:t>
            </a:r>
            <a:endParaRPr/>
          </a:p>
        </p:txBody>
      </p:sp>
      <p:sp>
        <p:nvSpPr>
          <p:cNvPr id="262"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63"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64"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BB445E8-B300-44E2-89EB-2B84D043E166}" type="slidenum">
              <a:rPr lang="en-US" sz="1200" strike="noStrike" spc="-1">
                <a:solidFill>
                  <a:srgbClr val="000000"/>
                </a:solidFill>
                <a:uFill>
                  <a:solidFill>
                    <a:srgbClr val="FFFFFF"/>
                  </a:solidFill>
                </a:uFill>
                <a:latin typeface="Verdana"/>
                <a:ea typeface="DejaVu Sans"/>
              </a:rPr>
              <a:t>40</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5"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66"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67"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69AA674-15CA-40B0-A829-6CB8C0268724}" type="slidenum">
              <a:rPr lang="en-US" sz="1200" strike="noStrike" spc="-1">
                <a:solidFill>
                  <a:srgbClr val="000000"/>
                </a:solidFill>
                <a:uFill>
                  <a:solidFill>
                    <a:srgbClr val="FFFFFF"/>
                  </a:solidFill>
                </a:uFill>
                <a:latin typeface="Verdana"/>
                <a:ea typeface="DejaVu Sans"/>
              </a:rPr>
              <a:t>41</a:t>
            </a:fld>
            <a:endParaRPr/>
          </a:p>
        </p:txBody>
      </p:sp>
      <p:sp>
        <p:nvSpPr>
          <p:cNvPr id="268"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Nice a new process</a:t>
            </a:r>
            <a:endParaRPr/>
          </a:p>
        </p:txBody>
      </p:sp>
      <p:sp>
        <p:nvSpPr>
          <p:cNvPr id="269" name="CustomShape 5"/>
          <p:cNvSpPr/>
          <p:nvPr/>
        </p:nvSpPr>
        <p:spPr>
          <a:xfrm>
            <a:off x="1295280" y="1600200"/>
            <a:ext cx="7163640" cy="991440"/>
          </a:xfr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0560">
              <a:lnSpc>
                <a:spcPct val="100000"/>
              </a:lnSpc>
            </a:pPr>
            <a:r>
              <a:rPr lang="en-US" sz="2500" strike="noStrike" spc="-1">
                <a:solidFill>
                  <a:srgbClr val="000000"/>
                </a:solidFill>
                <a:uFill>
                  <a:solidFill>
                    <a:srgbClr val="FFFFFF"/>
                  </a:solidFill>
                </a:uFill>
                <a:latin typeface="Verdana"/>
                <a:ea typeface="DejaVu Sans"/>
              </a:rPr>
              <a:t>e.g.       </a:t>
            </a:r>
            <a:r>
              <a:rPr lang="en-US" sz="2500" strike="noStrike" spc="-1">
                <a:solidFill>
                  <a:srgbClr val="C00000"/>
                </a:solidFill>
                <a:uFill>
                  <a:solidFill>
                    <a:srgbClr val="FFFFFF"/>
                  </a:solidFill>
                </a:uFill>
                <a:latin typeface="Verdana"/>
                <a:ea typeface="DejaVu Sans"/>
              </a:rPr>
              <a:t>nice</a:t>
            </a:r>
            <a:r>
              <a:rPr lang="en-US" sz="2500" strike="noStrike" spc="-1">
                <a:solidFill>
                  <a:srgbClr val="000000"/>
                </a:solidFill>
                <a:uFill>
                  <a:solidFill>
                    <a:srgbClr val="FFFFFF"/>
                  </a:solidFill>
                </a:uFill>
                <a:latin typeface="Verdana"/>
                <a:ea typeface="DejaVu Sans"/>
              </a:rPr>
              <a:t> </a:t>
            </a:r>
            <a:r>
              <a:rPr lang="en-US" sz="2500" strike="noStrike" spc="-1">
                <a:solidFill>
                  <a:srgbClr val="00B050"/>
                </a:solidFill>
                <a:uFill>
                  <a:solidFill>
                    <a:srgbClr val="FFFFFF"/>
                  </a:solidFill>
                </a:uFill>
                <a:latin typeface="Verdana"/>
                <a:ea typeface="DejaVu Sans"/>
              </a:rPr>
              <a:t>–n -15 </a:t>
            </a:r>
            <a:r>
              <a:rPr lang="en-US" sz="2500" strike="noStrike" spc="-1">
                <a:solidFill>
                  <a:srgbClr val="0070C0"/>
                </a:solidFill>
                <a:uFill>
                  <a:solidFill>
                    <a:srgbClr val="FFFFFF"/>
                  </a:solidFill>
                </a:uFill>
                <a:latin typeface="Verdana"/>
                <a:ea typeface="DejaVu Sans"/>
              </a:rPr>
              <a:t>bash</a:t>
            </a:r>
            <a:endParaRPr/>
          </a:p>
          <a:p>
            <a:pPr marL="741240" lvl="1" indent="-283320">
              <a:lnSpc>
                <a:spcPct val="100000"/>
              </a:lnSpc>
              <a:buClr>
                <a:srgbClr val="99CCCC"/>
              </a:buClr>
              <a:buSzPct val="70000"/>
              <a:buFont typeface="Wingdings" charset="2"/>
              <a:buChar char=""/>
            </a:pPr>
            <a:r>
              <a:rPr lang="en-US" sz="2400" strike="noStrike" spc="-1">
                <a:solidFill>
                  <a:srgbClr val="000000"/>
                </a:solidFill>
                <a:uFill>
                  <a:solidFill>
                    <a:srgbClr val="FFFFFF"/>
                  </a:solidFill>
                </a:uFill>
                <a:latin typeface="Verdana"/>
                <a:ea typeface="Lucida Sans Unicode"/>
              </a:rPr>
              <a:t>In this example the nice command will </a:t>
            </a:r>
            <a:endParaRPr/>
          </a:p>
          <a:p>
            <a:pPr marL="742680" indent="-283320">
              <a:lnSpc>
                <a:spcPct val="100000"/>
              </a:lnSpc>
            </a:pPr>
            <a:r>
              <a:rPr lang="en-US" sz="2400" strike="noStrike" spc="-1">
                <a:solidFill>
                  <a:srgbClr val="000000"/>
                </a:solidFill>
                <a:uFill>
                  <a:solidFill>
                    <a:srgbClr val="FFFFFF"/>
                  </a:solidFill>
                </a:uFill>
                <a:latin typeface="Verdana"/>
                <a:ea typeface="Lucida Sans Unicode"/>
              </a:rPr>
              <a:t>   create a new bash process with high priority</a:t>
            </a:r>
            <a:endParaRPr/>
          </a:p>
          <a:p>
            <a:pPr marL="341280" indent="-340560">
              <a:lnSpc>
                <a:spcPct val="100000"/>
              </a:lnSpc>
            </a:pPr>
            <a:r>
              <a:rPr lang="en-US" sz="2400" strike="noStrike" spc="-1">
                <a:solidFill>
                  <a:srgbClr val="000000"/>
                </a:solidFill>
                <a:uFill>
                  <a:solidFill>
                    <a:srgbClr val="FFFFFF"/>
                  </a:solidFill>
                </a:uFill>
                <a:latin typeface="Verdana"/>
                <a:ea typeface="DejaVu Sans"/>
              </a:rPr>
              <a:t> </a:t>
            </a:r>
            <a:endParaRPr/>
          </a:p>
        </p:txBody>
      </p:sp>
      <p:pic>
        <p:nvPicPr>
          <p:cNvPr id="270" name="Picture 276"/>
          <p:cNvPicPr/>
          <p:nvPr/>
        </p:nvPicPr>
        <p:blipFill>
          <a:blip r:embed="rId3"/>
          <a:stretch/>
        </p:blipFill>
        <p:spPr>
          <a:xfrm>
            <a:off x="1523880" y="3581280"/>
            <a:ext cx="6857280" cy="2309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1"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Renice an existing process</a:t>
            </a:r>
            <a:endParaRPr/>
          </a:p>
        </p:txBody>
      </p:sp>
      <p:sp>
        <p:nvSpPr>
          <p:cNvPr id="272"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73"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74"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FFB3B15-AC2C-41C8-813D-C6515D0DC4BA}" type="slidenum">
              <a:rPr lang="en-US" sz="1200" strike="noStrike" spc="-1">
                <a:solidFill>
                  <a:srgbClr val="000000"/>
                </a:solidFill>
                <a:uFill>
                  <a:solidFill>
                    <a:srgbClr val="FFFFFF"/>
                  </a:solidFill>
                </a:uFill>
                <a:latin typeface="Verdana"/>
                <a:ea typeface="DejaVu Sans"/>
              </a:rPr>
              <a:t>42</a:t>
            </a:fld>
            <a:endParaRPr/>
          </a:p>
        </p:txBody>
      </p:sp>
      <p:pic>
        <p:nvPicPr>
          <p:cNvPr id="275" name="Picture 281"/>
          <p:cNvPicPr/>
          <p:nvPr/>
        </p:nvPicPr>
        <p:blipFill>
          <a:blip r:embed="rId3"/>
          <a:stretch/>
        </p:blipFill>
        <p:spPr>
          <a:xfrm>
            <a:off x="1371600" y="1676520"/>
            <a:ext cx="7495560" cy="2637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6"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77"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278"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2BA4A0B-0EE5-4694-83D8-0C4398EFA344}" type="slidenum">
              <a:rPr lang="en-US" sz="1200" strike="noStrike" spc="-1">
                <a:solidFill>
                  <a:srgbClr val="000000"/>
                </a:solidFill>
                <a:uFill>
                  <a:solidFill>
                    <a:srgbClr val="FFFFFF"/>
                  </a:solidFill>
                </a:uFill>
                <a:latin typeface="Verdana"/>
                <a:ea typeface="DejaVu Sans"/>
              </a:rPr>
              <a:t>43</a:t>
            </a:fld>
            <a:endParaRPr/>
          </a:p>
        </p:txBody>
      </p:sp>
      <p:sp>
        <p:nvSpPr>
          <p:cNvPr id="279"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Automation</a:t>
            </a:r>
            <a:endParaRPr/>
          </a:p>
        </p:txBody>
      </p:sp>
      <p:sp>
        <p:nvSpPr>
          <p:cNvPr id="280"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You can set up many system tasks to execute automatically. Some of these tasks should occur at regular intervals. Other tasks need to run only once, perhaps during off hours such as evenings or weekends.</a:t>
            </a:r>
            <a:endParaRPr/>
          </a:p>
          <a:p>
            <a:pPr marL="341280" indent="-340560">
              <a:lnSpc>
                <a:spcPct val="80000"/>
              </a:lnSpc>
              <a:buClr>
                <a:srgbClr val="006666"/>
              </a:buClr>
              <a:buSzPct val="70000"/>
              <a:buFont typeface="Wingdings" charset="2"/>
              <a:buChar char=""/>
            </a:pPr>
            <a:r>
              <a:rPr lang="en-US" sz="2500" strike="noStrike" spc="-1">
                <a:solidFill>
                  <a:srgbClr val="CC3300"/>
                </a:solidFill>
                <a:uFill>
                  <a:solidFill>
                    <a:srgbClr val="FFFFFF"/>
                  </a:solidFill>
                </a:uFill>
                <a:latin typeface="Verdana"/>
                <a:ea typeface="DejaVu Sans"/>
              </a:rPr>
              <a:t>crontab</a:t>
            </a:r>
            <a:r>
              <a:rPr lang="en-US" sz="2500" strike="noStrike" spc="-1">
                <a:solidFill>
                  <a:srgbClr val="000000"/>
                </a:solidFill>
                <a:uFill>
                  <a:solidFill>
                    <a:srgbClr val="FFFFFF"/>
                  </a:solidFill>
                </a:uFill>
                <a:latin typeface="Verdana"/>
                <a:ea typeface="DejaVu Sans"/>
              </a:rPr>
              <a:t> and </a:t>
            </a:r>
            <a:r>
              <a:rPr lang="en-US" sz="2500" strike="noStrike" spc="-1">
                <a:solidFill>
                  <a:srgbClr val="CC3300"/>
                </a:solidFill>
                <a:uFill>
                  <a:solidFill>
                    <a:srgbClr val="FFFFFF"/>
                  </a:solidFill>
                </a:uFill>
                <a:latin typeface="Verdana"/>
                <a:ea typeface="DejaVu Sans"/>
              </a:rPr>
              <a:t>at </a:t>
            </a:r>
            <a:r>
              <a:rPr lang="en-US" sz="2500" strike="noStrike" spc="-1">
                <a:solidFill>
                  <a:srgbClr val="000000"/>
                </a:solidFill>
                <a:uFill>
                  <a:solidFill>
                    <a:srgbClr val="FFFFFF"/>
                  </a:solidFill>
                </a:uFill>
                <a:latin typeface="Verdana"/>
                <a:ea typeface="DejaVu Sans"/>
              </a:rPr>
              <a:t>commands can be used to schedule routine tasks to execute automatically. </a:t>
            </a:r>
            <a:endParaRPr/>
          </a:p>
          <a:p>
            <a:pPr marL="741240" lvl="1" indent="-283320">
              <a:lnSpc>
                <a:spcPct val="8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 </a:t>
            </a:r>
            <a:r>
              <a:rPr lang="en-US" sz="2100" b="1" strike="noStrike" spc="-1">
                <a:solidFill>
                  <a:srgbClr val="CC3300"/>
                </a:solidFill>
                <a:uFill>
                  <a:solidFill>
                    <a:srgbClr val="FFFFFF"/>
                  </a:solidFill>
                </a:uFill>
                <a:latin typeface="Verdana"/>
                <a:ea typeface="Lucida Sans Unicode"/>
              </a:rPr>
              <a:t>at </a:t>
            </a:r>
            <a:r>
              <a:rPr lang="en-US" sz="2100" strike="noStrike" spc="-1">
                <a:solidFill>
                  <a:srgbClr val="000000"/>
                </a:solidFill>
                <a:uFill>
                  <a:solidFill>
                    <a:srgbClr val="FFFFFF"/>
                  </a:solidFill>
                </a:uFill>
                <a:latin typeface="Verdana"/>
                <a:ea typeface="Lucida Sans Unicode"/>
              </a:rPr>
              <a:t>command schedules tasks that execute once at particular date</a:t>
            </a:r>
            <a:endParaRPr/>
          </a:p>
          <a:p>
            <a:pPr marL="741240" lvl="1" indent="-283320">
              <a:lnSpc>
                <a:spcPct val="8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 </a:t>
            </a:r>
            <a:r>
              <a:rPr lang="en-US" sz="2100" b="1" strike="noStrike" spc="-1">
                <a:solidFill>
                  <a:srgbClr val="CC3300"/>
                </a:solidFill>
                <a:uFill>
                  <a:solidFill>
                    <a:srgbClr val="FFFFFF"/>
                  </a:solidFill>
                </a:uFill>
                <a:latin typeface="Verdana"/>
                <a:ea typeface="Lucida Sans Unicode"/>
              </a:rPr>
              <a:t>crontab</a:t>
            </a:r>
            <a:r>
              <a:rPr lang="en-US" sz="2100" strike="noStrike" spc="-1">
                <a:solidFill>
                  <a:srgbClr val="000000"/>
                </a:solidFill>
                <a:uFill>
                  <a:solidFill>
                    <a:srgbClr val="FFFFFF"/>
                  </a:solidFill>
                </a:uFill>
                <a:latin typeface="Verdana"/>
                <a:ea typeface="Lucida Sans Unicode"/>
              </a:rPr>
              <a:t> schedules repetitive commands. </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Crontab</a:t>
            </a:r>
            <a:endParaRPr/>
          </a:p>
        </p:txBody>
      </p:sp>
      <p:sp>
        <p:nvSpPr>
          <p:cNvPr id="298"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299"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00"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7E46211-7D6D-4A9C-A25B-7E3B640C8E42}" type="slidenum">
              <a:rPr lang="en-US" sz="1200" strike="noStrike" spc="-1">
                <a:solidFill>
                  <a:srgbClr val="000000"/>
                </a:solidFill>
                <a:uFill>
                  <a:solidFill>
                    <a:srgbClr val="FFFFFF"/>
                  </a:solidFill>
                </a:uFill>
                <a:latin typeface="Verdana"/>
                <a:ea typeface="DejaVu Sans"/>
              </a:rPr>
              <a:t>44</a:t>
            </a:fld>
            <a:endParaRPr/>
          </a:p>
        </p:txBody>
      </p:sp>
      <p:pic>
        <p:nvPicPr>
          <p:cNvPr id="301" name="Picture 307"/>
          <p:cNvPicPr/>
          <p:nvPr/>
        </p:nvPicPr>
        <p:blipFill>
          <a:blip r:embed="rId3"/>
          <a:stretch/>
        </p:blipFill>
        <p:spPr>
          <a:xfrm>
            <a:off x="1447920" y="1600200"/>
            <a:ext cx="7212600" cy="3733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Creation</a:t>
            </a:r>
            <a:endParaRPr/>
          </a:p>
        </p:txBody>
      </p:sp>
      <p:sp>
        <p:nvSpPr>
          <p:cNvPr id="308" name="CustomShape 2"/>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000" b="1" strike="noStrike" spc="-1">
                <a:solidFill>
                  <a:srgbClr val="000000"/>
                </a:solidFill>
                <a:uFill>
                  <a:solidFill>
                    <a:srgbClr val="FFFFFF"/>
                  </a:solidFill>
                </a:uFill>
                <a:latin typeface="Verdana"/>
                <a:ea typeface="DejaVu Sans"/>
              </a:rPr>
              <a:t>Parent </a:t>
            </a:r>
            <a:r>
              <a:rPr lang="en-US" sz="2000" strike="noStrike" spc="-1">
                <a:solidFill>
                  <a:srgbClr val="000000"/>
                </a:solidFill>
                <a:uFill>
                  <a:solidFill>
                    <a:srgbClr val="FFFFFF"/>
                  </a:solidFill>
                </a:uFill>
                <a:latin typeface="Verdana"/>
                <a:ea typeface="DejaVu Sans"/>
              </a:rPr>
              <a:t>process create </a:t>
            </a:r>
            <a:r>
              <a:rPr lang="en-US" sz="2000" b="1" strike="noStrike" spc="-1">
                <a:solidFill>
                  <a:srgbClr val="000000"/>
                </a:solidFill>
                <a:uFill>
                  <a:solidFill>
                    <a:srgbClr val="FFFFFF"/>
                  </a:solidFill>
                </a:uFill>
                <a:latin typeface="Verdana"/>
                <a:ea typeface="DejaVu Sans"/>
              </a:rPr>
              <a:t>children </a:t>
            </a:r>
            <a:r>
              <a:rPr lang="en-US" sz="2000" strike="noStrike" spc="-1">
                <a:solidFill>
                  <a:srgbClr val="000000"/>
                </a:solidFill>
                <a:uFill>
                  <a:solidFill>
                    <a:srgbClr val="FFFFFF"/>
                  </a:solidFill>
                </a:uFill>
                <a:latin typeface="Verdana"/>
                <a:ea typeface="DejaVu Sans"/>
              </a:rPr>
              <a:t>processes, which, in turn create other processes, forming a tree of processes</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Generally, process identified and managed via </a:t>
            </a:r>
            <a:r>
              <a:rPr lang="en-US" sz="2000" b="1" strike="noStrike" spc="-1">
                <a:solidFill>
                  <a:srgbClr val="000000"/>
                </a:solidFill>
                <a:uFill>
                  <a:solidFill>
                    <a:srgbClr val="FFFFFF"/>
                  </a:solidFill>
                </a:uFill>
                <a:latin typeface="Verdana"/>
                <a:ea typeface="DejaVu Sans"/>
              </a:rPr>
              <a:t>a process identifier </a:t>
            </a:r>
            <a:r>
              <a:rPr lang="en-US" sz="2000" strike="noStrike" spc="-1">
                <a:solidFill>
                  <a:srgbClr val="000000"/>
                </a:solidFill>
                <a:uFill>
                  <a:solidFill>
                    <a:srgbClr val="FFFFFF"/>
                  </a:solidFill>
                </a:uFill>
                <a:latin typeface="Verdana"/>
                <a:ea typeface="DejaVu Sans"/>
              </a:rPr>
              <a:t>(</a:t>
            </a:r>
            <a:r>
              <a:rPr lang="en-US" sz="2000" b="1" strike="noStrike" spc="-1">
                <a:solidFill>
                  <a:srgbClr val="000000"/>
                </a:solidFill>
                <a:uFill>
                  <a:solidFill>
                    <a:srgbClr val="FFFFFF"/>
                  </a:solidFill>
                </a:uFill>
                <a:latin typeface="Verdana"/>
                <a:ea typeface="DejaVu Sans"/>
              </a:rPr>
              <a:t>pid</a:t>
            </a:r>
            <a:r>
              <a:rPr lang="en-US" sz="2000" strike="noStrike" spc="-1">
                <a:solidFill>
                  <a:srgbClr val="000000"/>
                </a:solidFill>
                <a:uFill>
                  <a:solidFill>
                    <a:srgbClr val="FFFFFF"/>
                  </a:solidFill>
                </a:uFill>
                <a:latin typeface="Verdana"/>
                <a:ea typeface="DejaVu Sans"/>
              </a:rPr>
              <a:t>)</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Resource sharing</a:t>
            </a:r>
            <a:endParaRPr/>
          </a:p>
          <a:p>
            <a:pPr marL="741240" lvl="1" indent="-283320">
              <a:lnSpc>
                <a:spcPct val="100000"/>
              </a:lnSpc>
              <a:buClr>
                <a:srgbClr val="99CCCC"/>
              </a:buClr>
              <a:buSzPct val="70000"/>
              <a:buFont typeface="Wingdings" charset="2"/>
              <a:buChar char=""/>
            </a:pPr>
            <a:r>
              <a:rPr lang="en-US" sz="1800" strike="noStrike" spc="-1">
                <a:solidFill>
                  <a:srgbClr val="000000"/>
                </a:solidFill>
                <a:uFill>
                  <a:solidFill>
                    <a:srgbClr val="FFFFFF"/>
                  </a:solidFill>
                </a:uFill>
                <a:latin typeface="Verdana"/>
                <a:ea typeface="Lucida Sans Unicode"/>
              </a:rPr>
              <a:t>Parent and children initially share all resources</a:t>
            </a:r>
            <a:endParaRPr/>
          </a:p>
          <a:p>
            <a:pPr marL="741240" lvl="1" indent="-283320">
              <a:lnSpc>
                <a:spcPct val="100000"/>
              </a:lnSpc>
              <a:buClr>
                <a:srgbClr val="99CCCC"/>
              </a:buClr>
              <a:buSzPct val="70000"/>
              <a:buFont typeface="Wingdings" charset="2"/>
              <a:buChar char=""/>
            </a:pPr>
            <a:r>
              <a:rPr lang="en-US" sz="1800" strike="noStrike" spc="-1">
                <a:solidFill>
                  <a:srgbClr val="000000"/>
                </a:solidFill>
                <a:uFill>
                  <a:solidFill>
                    <a:srgbClr val="FFFFFF"/>
                  </a:solidFill>
                </a:uFill>
                <a:latin typeface="Verdana"/>
                <a:ea typeface="Lucida Sans Unicode"/>
              </a:rPr>
              <a:t>Children share subset of parent’s resources</a:t>
            </a:r>
            <a:endParaRPr/>
          </a:p>
          <a:p>
            <a:pPr marL="741240" lvl="1" indent="-283320">
              <a:lnSpc>
                <a:spcPct val="100000"/>
              </a:lnSpc>
              <a:buClr>
                <a:srgbClr val="99CCCC"/>
              </a:buClr>
              <a:buSzPct val="70000"/>
              <a:buFont typeface="Wingdings" charset="2"/>
              <a:buChar char=""/>
            </a:pPr>
            <a:r>
              <a:rPr lang="en-US" sz="1800" strike="noStrike" spc="-1">
                <a:solidFill>
                  <a:srgbClr val="000000"/>
                </a:solidFill>
                <a:uFill>
                  <a:solidFill>
                    <a:srgbClr val="FFFFFF"/>
                  </a:solidFill>
                </a:uFill>
                <a:latin typeface="Verdana"/>
                <a:ea typeface="Lucida Sans Unicode"/>
              </a:rPr>
              <a:t>Parent and child share no resources</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Execution</a:t>
            </a:r>
            <a:endParaRPr/>
          </a:p>
          <a:p>
            <a:pPr marL="741240" lvl="1" indent="-283320">
              <a:lnSpc>
                <a:spcPct val="100000"/>
              </a:lnSpc>
              <a:buClr>
                <a:srgbClr val="99CCCC"/>
              </a:buClr>
              <a:buSzPct val="70000"/>
              <a:buFont typeface="Wingdings" charset="2"/>
              <a:buChar char=""/>
            </a:pPr>
            <a:r>
              <a:rPr lang="en-US" sz="1800" strike="noStrike" spc="-1">
                <a:solidFill>
                  <a:srgbClr val="000000"/>
                </a:solidFill>
                <a:uFill>
                  <a:solidFill>
                    <a:srgbClr val="FFFFFF"/>
                  </a:solidFill>
                </a:uFill>
                <a:latin typeface="Verdana"/>
                <a:ea typeface="Lucida Sans Unicode"/>
              </a:rPr>
              <a:t>Parent and children execute concurrently</a:t>
            </a:r>
            <a:endParaRPr/>
          </a:p>
          <a:p>
            <a:pPr marL="741240" lvl="1" indent="-283320">
              <a:lnSpc>
                <a:spcPct val="100000"/>
              </a:lnSpc>
              <a:buClr>
                <a:srgbClr val="99CCCC"/>
              </a:buClr>
              <a:buSzPct val="70000"/>
              <a:buFont typeface="Wingdings" charset="2"/>
              <a:buChar char=""/>
            </a:pPr>
            <a:r>
              <a:rPr lang="en-US" sz="1800" strike="noStrike" spc="-1">
                <a:solidFill>
                  <a:srgbClr val="000000"/>
                </a:solidFill>
                <a:uFill>
                  <a:solidFill>
                    <a:srgbClr val="FFFFFF"/>
                  </a:solidFill>
                </a:uFill>
                <a:latin typeface="Verdana"/>
                <a:ea typeface="Lucida Sans Unicode"/>
              </a:rPr>
              <a:t>Parent can choose to wait() until children terminate</a:t>
            </a:r>
            <a:endParaRPr/>
          </a:p>
          <a:p>
            <a:pPr marL="341280" indent="-340560">
              <a:lnSpc>
                <a:spcPct val="100000"/>
              </a:lnSpc>
            </a:pPr>
            <a:r>
              <a:rPr lang="en-US" sz="1800" strike="noStrike" spc="-1">
                <a:solidFill>
                  <a:srgbClr val="000000"/>
                </a:solidFill>
                <a:uFill>
                  <a:solidFill>
                    <a:srgbClr val="FFFFFF"/>
                  </a:solidFill>
                </a:uFill>
                <a:latin typeface="Verdana"/>
                <a:ea typeface="DejaVu Sans"/>
              </a:rPr>
              <a:t> </a:t>
            </a:r>
            <a:endParaRPr/>
          </a:p>
        </p:txBody>
      </p:sp>
      <p:sp>
        <p:nvSpPr>
          <p:cNvPr id="309"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10"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11"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C0AA300-28F4-4F5A-8E09-8AFB0CF116F1}" type="slidenum">
              <a:rPr lang="en-US" sz="1200" strike="noStrike" spc="-1">
                <a:solidFill>
                  <a:srgbClr val="000000"/>
                </a:solidFill>
                <a:uFill>
                  <a:solidFill>
                    <a:srgbClr val="FFFFFF"/>
                  </a:solidFill>
                </a:uFill>
                <a:latin typeface="Verdana"/>
                <a:ea typeface="DejaVu Sans"/>
              </a:rPr>
              <a:t>45</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2"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Creation</a:t>
            </a:r>
            <a:endParaRPr/>
          </a:p>
        </p:txBody>
      </p:sp>
      <p:sp>
        <p:nvSpPr>
          <p:cNvPr id="313" name="CustomShape 2"/>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Address space</a:t>
            </a:r>
            <a:endParaRPr/>
          </a:p>
          <a:p>
            <a:pPr marL="741240" lvl="1" indent="-283320">
              <a:lnSpc>
                <a:spcPct val="100000"/>
              </a:lnSpc>
              <a:buClr>
                <a:srgbClr val="99CCCC"/>
              </a:buClr>
              <a:buSzPct val="70000"/>
              <a:buFont typeface="Wingdings" charset="2"/>
              <a:buChar char=""/>
            </a:pPr>
            <a:r>
              <a:rPr lang="en-US" sz="2000" strike="noStrike" spc="-1">
                <a:solidFill>
                  <a:srgbClr val="000000"/>
                </a:solidFill>
                <a:uFill>
                  <a:solidFill>
                    <a:srgbClr val="FFFFFF"/>
                  </a:solidFill>
                </a:uFill>
                <a:latin typeface="Verdana"/>
                <a:ea typeface="Lucida Sans Unicode"/>
              </a:rPr>
              <a:t>Child is duplicate of parent just after fork() system call. Code segment is shared, data segments are copied on first write.</a:t>
            </a:r>
            <a:endParaRPr/>
          </a:p>
          <a:p>
            <a:pPr marL="741240" lvl="1" indent="-283320">
              <a:lnSpc>
                <a:spcPct val="100000"/>
              </a:lnSpc>
              <a:buClr>
                <a:srgbClr val="99CCCC"/>
              </a:buClr>
              <a:buSzPct val="70000"/>
              <a:buFont typeface="Wingdings" charset="2"/>
              <a:buChar char=""/>
            </a:pPr>
            <a:r>
              <a:rPr lang="en-US" sz="2000" strike="noStrike" spc="-1">
                <a:solidFill>
                  <a:srgbClr val="000000"/>
                </a:solidFill>
                <a:uFill>
                  <a:solidFill>
                    <a:srgbClr val="FFFFFF"/>
                  </a:solidFill>
                </a:uFill>
                <a:latin typeface="Verdana"/>
                <a:ea typeface="Lucida Sans Unicode"/>
              </a:rPr>
              <a:t>Child could call exec() and replace itself with another program.</a:t>
            </a:r>
            <a:endParaRPr/>
          </a:p>
          <a:p>
            <a:pPr marL="341280" indent="-340560">
              <a:lnSpc>
                <a:spcPct val="100000"/>
              </a:lnSpc>
              <a:buClr>
                <a:srgbClr val="006666"/>
              </a:buClr>
              <a:buSzPct val="70000"/>
              <a:buFont typeface="Wingdings" charset="2"/>
              <a:buChar char=""/>
            </a:pPr>
            <a:r>
              <a:rPr lang="en-US" sz="2000" strike="noStrike" spc="-1">
                <a:solidFill>
                  <a:srgbClr val="000000"/>
                </a:solidFill>
                <a:uFill>
                  <a:solidFill>
                    <a:srgbClr val="FFFFFF"/>
                  </a:solidFill>
                </a:uFill>
                <a:latin typeface="Verdana"/>
                <a:ea typeface="DejaVu Sans"/>
              </a:rPr>
              <a:t>UNIX examples</a:t>
            </a:r>
            <a:endParaRPr/>
          </a:p>
          <a:p>
            <a:pPr marL="741240" lvl="1" indent="-283320">
              <a:lnSpc>
                <a:spcPct val="100000"/>
              </a:lnSpc>
              <a:buClr>
                <a:srgbClr val="99CCCC"/>
              </a:buClr>
              <a:buSzPct val="70000"/>
              <a:buFont typeface="Wingdings" charset="2"/>
              <a:buChar char=""/>
            </a:pPr>
            <a:r>
              <a:rPr lang="en-US" sz="2000" b="1" strike="noStrike" spc="-1">
                <a:solidFill>
                  <a:srgbClr val="000000"/>
                </a:solidFill>
                <a:uFill>
                  <a:solidFill>
                    <a:srgbClr val="FFFFFF"/>
                  </a:solidFill>
                </a:uFill>
                <a:latin typeface="Verdana"/>
                <a:ea typeface="Lucida Sans Unicode"/>
              </a:rPr>
              <a:t>fork</a:t>
            </a:r>
            <a:r>
              <a:rPr lang="en-US" sz="2000" strike="noStrike" spc="-1">
                <a:solidFill>
                  <a:srgbClr val="000000"/>
                </a:solidFill>
                <a:uFill>
                  <a:solidFill>
                    <a:srgbClr val="FFFFFF"/>
                  </a:solidFill>
                </a:uFill>
                <a:latin typeface="Verdana"/>
                <a:ea typeface="Lucida Sans Unicode"/>
              </a:rPr>
              <a:t> system call creates new process</a:t>
            </a:r>
            <a:endParaRPr/>
          </a:p>
          <a:p>
            <a:pPr marL="741240" lvl="1" indent="-283320">
              <a:lnSpc>
                <a:spcPct val="100000"/>
              </a:lnSpc>
              <a:buClr>
                <a:srgbClr val="99CCCC"/>
              </a:buClr>
              <a:buSzPct val="70000"/>
              <a:buFont typeface="Wingdings" charset="2"/>
              <a:buChar char=""/>
            </a:pPr>
            <a:r>
              <a:rPr lang="en-US" sz="2000" b="1" strike="noStrike" spc="-1">
                <a:solidFill>
                  <a:srgbClr val="000000"/>
                </a:solidFill>
                <a:uFill>
                  <a:solidFill>
                    <a:srgbClr val="FFFFFF"/>
                  </a:solidFill>
                </a:uFill>
                <a:latin typeface="Verdana"/>
                <a:ea typeface="Lucida Sans Unicode"/>
              </a:rPr>
              <a:t>exec</a:t>
            </a:r>
            <a:r>
              <a:rPr lang="en-US" sz="2000" strike="noStrike" spc="-1">
                <a:solidFill>
                  <a:srgbClr val="000000"/>
                </a:solidFill>
                <a:uFill>
                  <a:solidFill>
                    <a:srgbClr val="FFFFFF"/>
                  </a:solidFill>
                </a:uFill>
                <a:latin typeface="Verdana"/>
                <a:ea typeface="Lucida Sans Unicode"/>
              </a:rPr>
              <a:t> system call used after a </a:t>
            </a:r>
            <a:r>
              <a:rPr lang="en-US" sz="2000" b="1" strike="noStrike" spc="-1">
                <a:solidFill>
                  <a:srgbClr val="000000"/>
                </a:solidFill>
                <a:uFill>
                  <a:solidFill>
                    <a:srgbClr val="FFFFFF"/>
                  </a:solidFill>
                </a:uFill>
                <a:latin typeface="Verdana"/>
                <a:ea typeface="Lucida Sans Unicode"/>
              </a:rPr>
              <a:t>fork</a:t>
            </a:r>
            <a:r>
              <a:rPr lang="en-US" sz="2000" strike="noStrike" spc="-1">
                <a:solidFill>
                  <a:srgbClr val="000000"/>
                </a:solidFill>
                <a:uFill>
                  <a:solidFill>
                    <a:srgbClr val="FFFFFF"/>
                  </a:solidFill>
                </a:uFill>
                <a:latin typeface="Verdana"/>
                <a:ea typeface="Lucida Sans Unicode"/>
              </a:rPr>
              <a:t> to replace the process with a new program</a:t>
            </a:r>
            <a:endParaRPr/>
          </a:p>
          <a:p>
            <a:pPr marL="341280" indent="-340560">
              <a:lnSpc>
                <a:spcPct val="100000"/>
              </a:lnSpc>
            </a:pPr>
            <a:r>
              <a:rPr lang="en-US" sz="2500" strike="noStrike" spc="-1">
                <a:solidFill>
                  <a:srgbClr val="000000"/>
                </a:solidFill>
                <a:uFill>
                  <a:solidFill>
                    <a:srgbClr val="FFFFFF"/>
                  </a:solidFill>
                </a:uFill>
                <a:latin typeface="Verdana"/>
                <a:ea typeface="DejaVu Sans"/>
              </a:rPr>
              <a:t> </a:t>
            </a:r>
            <a:endParaRPr/>
          </a:p>
        </p:txBody>
      </p:sp>
      <p:sp>
        <p:nvSpPr>
          <p:cNvPr id="314"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15" name="CustomShape 4"/>
          <p:cNvSpPr/>
          <p:nvPr/>
        </p:nvSpPr>
        <p:spPr>
          <a:xfrm>
            <a:off x="3115800" y="62233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16"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4DCDA34B-98A6-4823-B615-5EC9D3FAAAEA}" type="slidenum">
              <a:rPr lang="en-US" sz="1200" strike="noStrike" spc="-1">
                <a:solidFill>
                  <a:srgbClr val="000000"/>
                </a:solidFill>
                <a:uFill>
                  <a:solidFill>
                    <a:srgbClr val="FFFFFF"/>
                  </a:solidFill>
                </a:uFill>
                <a:latin typeface="Verdana"/>
                <a:ea typeface="DejaVu Sans"/>
              </a:rPr>
              <a:t>46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1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1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0CAD3DA-C5BE-4013-9BBE-1A19425F4FF8}" type="slidenum">
              <a:rPr lang="en-US" sz="1200" strike="noStrike" spc="-1">
                <a:solidFill>
                  <a:srgbClr val="000000"/>
                </a:solidFill>
                <a:uFill>
                  <a:solidFill>
                    <a:srgbClr val="FFFFFF"/>
                  </a:solidFill>
                </a:uFill>
                <a:latin typeface="Verdana"/>
                <a:ea typeface="DejaVu Sans"/>
              </a:rPr>
              <a:t>47</a:t>
            </a:fld>
            <a:endParaRPr/>
          </a:p>
        </p:txBody>
      </p:sp>
      <p:sp>
        <p:nvSpPr>
          <p:cNvPr id="320" name="CustomShape 4"/>
          <p:cNvSpPr/>
          <p:nvPr/>
        </p:nvSpPr>
        <p:spPr>
          <a:xfrm>
            <a:off x="1447920" y="380880"/>
            <a:ext cx="73144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Creation</a:t>
            </a:r>
            <a:endParaRPr/>
          </a:p>
        </p:txBody>
      </p:sp>
      <p:sp>
        <p:nvSpPr>
          <p:cNvPr id="321" name="CustomShape 5"/>
          <p:cNvSpPr/>
          <p:nvPr/>
        </p:nvSpPr>
        <p:spPr>
          <a:xfrm>
            <a:off x="990720" y="1523880"/>
            <a:ext cx="7543080" cy="3656880"/>
          </a:xfrm>
          <a:noFill/>
          <a:ln>
            <a:noFill/>
          </a:ln>
        </p:spPr>
        <p:style>
          <a:lnRef idx="0">
            <a:scrgbClr r="0" g="0" b="0"/>
          </a:lnRef>
          <a:fillRef idx="0">
            <a:scrgbClr r="0" g="0" b="0"/>
          </a:fillRef>
          <a:effectRef idx="0">
            <a:scrgbClr r="0" g="0" b="0"/>
          </a:effectRef>
          <a:fontRef idx="minor"/>
        </p:style>
        <p:txBody>
          <a:bodyPr lIns="92160" tIns="46080" rIns="92160" bIns="46080"/>
          <a:lstStyle/>
          <a:p>
            <a:pPr marL="342720" indent="-340560">
              <a:lnSpc>
                <a:spcPct val="80000"/>
              </a:lnSpc>
            </a:pPr>
            <a:r>
              <a:rPr lang="en-US" sz="2200" strike="noStrike" spc="-1">
                <a:solidFill>
                  <a:srgbClr val="000000"/>
                </a:solidFill>
                <a:uFill>
                  <a:solidFill>
                    <a:srgbClr val="FFFFFF"/>
                  </a:solidFill>
                </a:uFill>
                <a:latin typeface="Verdana"/>
                <a:ea typeface="DejaVu Sans"/>
              </a:rPr>
              <a:t>    Processes are created by </a:t>
            </a:r>
            <a:r>
              <a:rPr lang="en-US" sz="2200" strike="noStrike" spc="-1">
                <a:solidFill>
                  <a:srgbClr val="CC0000"/>
                </a:solidFill>
                <a:uFill>
                  <a:solidFill>
                    <a:srgbClr val="FFFFFF"/>
                  </a:solidFill>
                </a:uFill>
                <a:latin typeface="Verdana"/>
                <a:ea typeface="DejaVu Sans"/>
              </a:rPr>
              <a:t> </a:t>
            </a:r>
            <a:r>
              <a:rPr lang="en-US" sz="2200" i="1" strike="noStrike" spc="-1">
                <a:solidFill>
                  <a:srgbClr val="CC0000"/>
                </a:solidFill>
                <a:uFill>
                  <a:solidFill>
                    <a:srgbClr val="FFFFFF"/>
                  </a:solidFill>
                </a:uFill>
                <a:latin typeface="Verdana"/>
                <a:ea typeface="DejaVu Sans"/>
              </a:rPr>
              <a:t>fork</a:t>
            </a:r>
            <a:r>
              <a:rPr lang="en-US" sz="2200" i="1" strike="noStrike" spc="-1">
                <a:solidFill>
                  <a:srgbClr val="000000"/>
                </a:solidFill>
                <a:uFill>
                  <a:solidFill>
                    <a:srgbClr val="FFFFFF"/>
                  </a:solidFill>
                </a:uFill>
                <a:latin typeface="Verdana"/>
                <a:ea typeface="DejaVu Sans"/>
              </a:rPr>
              <a:t> </a:t>
            </a:r>
            <a:r>
              <a:rPr lang="en-US" sz="2200" strike="noStrike" spc="-1">
                <a:solidFill>
                  <a:srgbClr val="000000"/>
                </a:solidFill>
                <a:uFill>
                  <a:solidFill>
                    <a:srgbClr val="FFFFFF"/>
                  </a:solidFill>
                </a:uFill>
                <a:latin typeface="Verdana"/>
                <a:ea typeface="DejaVu Sans"/>
              </a:rPr>
              <a:t>and </a:t>
            </a:r>
            <a:r>
              <a:rPr lang="en-US" sz="2200" i="1" strike="noStrike" spc="-1">
                <a:solidFill>
                  <a:srgbClr val="CC0000"/>
                </a:solidFill>
                <a:uFill>
                  <a:solidFill>
                    <a:srgbClr val="FFFFFF"/>
                  </a:solidFill>
                </a:uFill>
                <a:latin typeface="Verdana"/>
                <a:ea typeface="DejaVu Sans"/>
              </a:rPr>
              <a:t>vfork</a:t>
            </a:r>
            <a:r>
              <a:rPr lang="en-US" sz="2200" strike="noStrike" spc="-1">
                <a:solidFill>
                  <a:srgbClr val="000000"/>
                </a:solidFill>
                <a:uFill>
                  <a:solidFill>
                    <a:srgbClr val="FFFFFF"/>
                  </a:solidFill>
                </a:uFill>
                <a:latin typeface="Verdana"/>
                <a:ea typeface="DejaVu Sans"/>
              </a:rPr>
              <a:t> system call.</a:t>
            </a:r>
            <a:endParaRPr/>
          </a:p>
          <a:p>
            <a:pPr marL="342720" indent="-340560">
              <a:lnSpc>
                <a:spcPct val="80000"/>
              </a:lnSpc>
            </a:pPr>
            <a:r>
              <a:rPr lang="en-US" sz="2200" strike="noStrike" spc="-1">
                <a:solidFill>
                  <a:srgbClr val="000000"/>
                </a:solidFill>
                <a:uFill>
                  <a:solidFill>
                    <a:srgbClr val="FFFFFF"/>
                  </a:solidFill>
                </a:uFill>
                <a:latin typeface="Verdana"/>
                <a:ea typeface="DejaVu Sans"/>
              </a:rPr>
              <a:t>    The </a:t>
            </a:r>
            <a:r>
              <a:rPr lang="en-US" sz="2200" i="1" strike="noStrike" spc="-1">
                <a:solidFill>
                  <a:srgbClr val="CC0000"/>
                </a:solidFill>
                <a:uFill>
                  <a:solidFill>
                    <a:srgbClr val="FFFFFF"/>
                  </a:solidFill>
                </a:uFill>
                <a:latin typeface="Verdana"/>
                <a:ea typeface="DejaVu Sans"/>
              </a:rPr>
              <a:t>fork </a:t>
            </a:r>
            <a:r>
              <a:rPr lang="en-US" sz="2200" strike="noStrike" spc="-1">
                <a:solidFill>
                  <a:srgbClr val="CC0000"/>
                </a:solidFill>
                <a:uFill>
                  <a:solidFill>
                    <a:srgbClr val="FFFFFF"/>
                  </a:solidFill>
                </a:uFill>
                <a:latin typeface="Verdana"/>
                <a:ea typeface="DejaVu Sans"/>
              </a:rPr>
              <a:t>system call</a:t>
            </a:r>
            <a:r>
              <a:rPr lang="en-US" sz="2200" strike="noStrike" spc="-1">
                <a:solidFill>
                  <a:srgbClr val="000000"/>
                </a:solidFill>
                <a:uFill>
                  <a:solidFill>
                    <a:srgbClr val="FFFFFF"/>
                  </a:solidFill>
                </a:uFill>
                <a:latin typeface="Verdana"/>
                <a:ea typeface="DejaVu Sans"/>
              </a:rPr>
              <a:t> must perform the following:</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Copy the image of the calling process in memory</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Allocate a new PID and proc structure for the child</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Initialize the child’s proc and hardware context</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Allocate address Translation maps for the child</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Make the child runnable and put it on scheduler queue </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Return to child from </a:t>
            </a:r>
            <a:r>
              <a:rPr lang="en-US" sz="1800" b="1" i="1" strike="noStrike" spc="-1">
                <a:solidFill>
                  <a:srgbClr val="000000"/>
                </a:solidFill>
                <a:uFill>
                  <a:solidFill>
                    <a:srgbClr val="FFFFFF"/>
                  </a:solidFill>
                </a:uFill>
                <a:latin typeface="Verdana"/>
                <a:ea typeface="Lucida Sans Unicode"/>
              </a:rPr>
              <a:t>fork</a:t>
            </a:r>
            <a:r>
              <a:rPr lang="en-US" sz="1800" strike="noStrike" spc="-1">
                <a:solidFill>
                  <a:srgbClr val="000000"/>
                </a:solidFill>
                <a:uFill>
                  <a:solidFill>
                    <a:srgbClr val="FFFFFF"/>
                  </a:solidFill>
                </a:uFill>
                <a:latin typeface="Verdana"/>
                <a:ea typeface="Lucida Sans Unicode"/>
              </a:rPr>
              <a:t> with a value of zero</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Return the PID of the child to the parent</a:t>
            </a:r>
            <a:endParaRPr/>
          </a:p>
          <a:p>
            <a:pPr marL="1141200" indent="-226080">
              <a:lnSpc>
                <a:spcPct val="80000"/>
              </a:lnSpc>
            </a:pPr>
            <a:r>
              <a:rPr lang="en-US" sz="1800" strike="noStrike" spc="-1">
                <a:solidFill>
                  <a:srgbClr val="000000"/>
                </a:solidFill>
                <a:uFill>
                  <a:solidFill>
                    <a:srgbClr val="FFFFFF"/>
                  </a:solidFill>
                </a:uFill>
                <a:latin typeface="Verdana"/>
                <a:ea typeface="Lucida Sans Unicode"/>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2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2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4EB6181-2161-4BD4-B8A0-F63F44335E4F}" type="slidenum">
              <a:rPr lang="en-US" sz="1200" strike="noStrike" spc="-1">
                <a:solidFill>
                  <a:srgbClr val="000000"/>
                </a:solidFill>
                <a:uFill>
                  <a:solidFill>
                    <a:srgbClr val="FFFFFF"/>
                  </a:solidFill>
                </a:uFill>
                <a:latin typeface="Verdana"/>
                <a:ea typeface="DejaVu Sans"/>
              </a:rPr>
              <a:t>48</a:t>
            </a:fld>
            <a:endParaRPr/>
          </a:p>
        </p:txBody>
      </p:sp>
      <p:sp>
        <p:nvSpPr>
          <p:cNvPr id="32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Linux  Process Management</a:t>
            </a:r>
            <a:endParaRPr/>
          </a:p>
        </p:txBody>
      </p:sp>
      <p:sp>
        <p:nvSpPr>
          <p:cNvPr id="326" name="CustomShape 5"/>
          <p:cNvSpPr/>
          <p:nvPr/>
        </p:nvSpPr>
        <p:spPr>
          <a:xfrm>
            <a:off x="1523880" y="3962520"/>
            <a:ext cx="913680" cy="38016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wait</a:t>
            </a:r>
            <a:endParaRPr/>
          </a:p>
        </p:txBody>
      </p:sp>
      <p:sp>
        <p:nvSpPr>
          <p:cNvPr id="327" name="CustomShape 6"/>
          <p:cNvSpPr/>
          <p:nvPr/>
        </p:nvSpPr>
        <p:spPr>
          <a:xfrm>
            <a:off x="1523880" y="2514600"/>
            <a:ext cx="913680" cy="38016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fork</a:t>
            </a:r>
            <a:endParaRPr/>
          </a:p>
        </p:txBody>
      </p:sp>
      <p:sp>
        <p:nvSpPr>
          <p:cNvPr id="328" name="Line 7"/>
          <p:cNvSpPr/>
          <p:nvPr/>
        </p:nvSpPr>
        <p:spPr>
          <a:xfrm>
            <a:off x="1981080" y="1828800"/>
            <a:ext cx="1800" cy="685800"/>
          </a:xfrm>
          <a:prstGeom prst="line">
            <a:avLst/>
          </a:prstGeom>
          <a:ln w="19080">
            <a:miter/>
            <a:tailEnd type="triangle" w="med" len="med"/>
          </a:ln>
        </p:spPr>
        <p:style>
          <a:lnRef idx="0">
            <a:scrgbClr r="0" g="0" b="0"/>
          </a:lnRef>
          <a:fillRef idx="0">
            <a:scrgbClr r="0" g="0" b="0"/>
          </a:fillRef>
          <a:effectRef idx="0">
            <a:scrgbClr r="0" g="0" b="0"/>
          </a:effectRef>
          <a:fontRef idx="minor"/>
        </p:style>
      </p:sp>
      <p:sp>
        <p:nvSpPr>
          <p:cNvPr id="329" name="CustomShape 8"/>
          <p:cNvSpPr/>
          <p:nvPr/>
        </p:nvSpPr>
        <p:spPr>
          <a:xfrm>
            <a:off x="1981080" y="2895480"/>
            <a:ext cx="360" cy="1066680"/>
          </a:xfrm>
          <a:custGeom>
            <a:avLst/>
            <a:gdLst/>
            <a:ahLst/>
            <a:cxnLst/>
            <a:rect l="l" t="t" r="r" b="b"/>
            <a:pathLst>
              <a:path w="21600" h="21600">
                <a:moveTo>
                  <a:pt x="0" y="0"/>
                </a:moveTo>
                <a:lnTo>
                  <a:pt x="21600" y="21600"/>
                </a:lnTo>
              </a:path>
            </a:pathLst>
          </a:custGeom>
          <a:noFill/>
          <a:ln w="19080">
            <a:miter/>
            <a:tailEnd type="triangle" w="med" len="med"/>
          </a:ln>
        </p:spPr>
        <p:style>
          <a:lnRef idx="0">
            <a:scrgbClr r="0" g="0" b="0"/>
          </a:lnRef>
          <a:fillRef idx="0">
            <a:scrgbClr r="0" g="0" b="0"/>
          </a:fillRef>
          <a:effectRef idx="0">
            <a:scrgbClr r="0" g="0" b="0"/>
          </a:effectRef>
          <a:fontRef idx="minor"/>
        </p:style>
      </p:sp>
      <p:sp>
        <p:nvSpPr>
          <p:cNvPr id="330" name="CustomShape 9"/>
          <p:cNvSpPr/>
          <p:nvPr/>
        </p:nvSpPr>
        <p:spPr>
          <a:xfrm>
            <a:off x="3200400" y="4648320"/>
            <a:ext cx="912240" cy="37872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exit</a:t>
            </a:r>
            <a:endParaRPr/>
          </a:p>
        </p:txBody>
      </p:sp>
      <p:sp>
        <p:nvSpPr>
          <p:cNvPr id="331" name="CustomShape 10"/>
          <p:cNvSpPr/>
          <p:nvPr/>
        </p:nvSpPr>
        <p:spPr>
          <a:xfrm>
            <a:off x="3656880" y="3274920"/>
            <a:ext cx="360" cy="1373040"/>
          </a:xfrm>
          <a:custGeom>
            <a:avLst/>
            <a:gdLst/>
            <a:ahLst/>
            <a:cxnLst/>
            <a:rect l="l" t="t" r="r" b="b"/>
            <a:pathLst>
              <a:path w="21600" h="21600">
                <a:moveTo>
                  <a:pt x="0" y="0"/>
                </a:moveTo>
                <a:lnTo>
                  <a:pt x="21600" y="21600"/>
                </a:lnTo>
              </a:path>
            </a:pathLst>
          </a:custGeom>
          <a:noFill/>
          <a:ln w="9360">
            <a:miter/>
            <a:tailEnd type="triangle" w="med" len="med"/>
          </a:ln>
        </p:spPr>
        <p:style>
          <a:lnRef idx="0">
            <a:scrgbClr r="0" g="0" b="0"/>
          </a:lnRef>
          <a:fillRef idx="0">
            <a:scrgbClr r="0" g="0" b="0"/>
          </a:fillRef>
          <a:effectRef idx="0">
            <a:scrgbClr r="0" g="0" b="0"/>
          </a:effectRef>
          <a:fontRef idx="minor"/>
        </p:style>
      </p:sp>
      <p:sp>
        <p:nvSpPr>
          <p:cNvPr id="332" name="Line 11"/>
          <p:cNvSpPr/>
          <p:nvPr/>
        </p:nvSpPr>
        <p:spPr>
          <a:xfrm flipH="1">
            <a:off x="1979280" y="4876920"/>
            <a:ext cx="1222200" cy="1440"/>
          </a:xfrm>
          <a:prstGeom prst="line">
            <a:avLst/>
          </a:prstGeom>
          <a:ln w="19080" cap="rnd">
            <a:custDash>
              <a:ds d="400000" sp="300000"/>
            </a:custDash>
            <a:miter/>
          </a:ln>
        </p:spPr>
        <p:style>
          <a:lnRef idx="0">
            <a:scrgbClr r="0" g="0" b="0"/>
          </a:lnRef>
          <a:fillRef idx="0">
            <a:scrgbClr r="0" g="0" b="0"/>
          </a:fillRef>
          <a:effectRef idx="0">
            <a:scrgbClr r="0" g="0" b="0"/>
          </a:effectRef>
          <a:fontRef idx="minor"/>
        </p:style>
      </p:sp>
      <p:sp>
        <p:nvSpPr>
          <p:cNvPr id="333" name="Line 12"/>
          <p:cNvSpPr/>
          <p:nvPr/>
        </p:nvSpPr>
        <p:spPr>
          <a:xfrm>
            <a:off x="1981080" y="4343400"/>
            <a:ext cx="1800" cy="533520"/>
          </a:xfrm>
          <a:prstGeom prst="line">
            <a:avLst/>
          </a:prstGeom>
          <a:ln w="19080" cap="rnd">
            <a:custDash>
              <a:ds d="400000" sp="300000"/>
            </a:custDash>
            <a:miter/>
          </a:ln>
        </p:spPr>
        <p:style>
          <a:lnRef idx="0">
            <a:scrgbClr r="0" g="0" b="0"/>
          </a:lnRef>
          <a:fillRef idx="0">
            <a:scrgbClr r="0" g="0" b="0"/>
          </a:fillRef>
          <a:effectRef idx="0">
            <a:scrgbClr r="0" g="0" b="0"/>
          </a:effectRef>
          <a:fontRef idx="minor"/>
        </p:style>
      </p:sp>
      <p:sp>
        <p:nvSpPr>
          <p:cNvPr id="334" name="Line 13"/>
          <p:cNvSpPr/>
          <p:nvPr/>
        </p:nvSpPr>
        <p:spPr>
          <a:xfrm>
            <a:off x="1981080" y="4876920"/>
            <a:ext cx="1800" cy="609480"/>
          </a:xfrm>
          <a:prstGeom prst="line">
            <a:avLst/>
          </a:prstGeom>
          <a:ln w="19080">
            <a:miter/>
            <a:tailEnd type="triangle" w="med" len="med"/>
          </a:ln>
        </p:spPr>
        <p:style>
          <a:lnRef idx="0">
            <a:scrgbClr r="0" g="0" b="0"/>
          </a:lnRef>
          <a:fillRef idx="0">
            <a:scrgbClr r="0" g="0" b="0"/>
          </a:fillRef>
          <a:effectRef idx="0">
            <a:scrgbClr r="0" g="0" b="0"/>
          </a:effectRef>
          <a:fontRef idx="minor"/>
        </p:style>
      </p:sp>
      <p:sp>
        <p:nvSpPr>
          <p:cNvPr id="335" name="CustomShape 14"/>
          <p:cNvSpPr/>
          <p:nvPr/>
        </p:nvSpPr>
        <p:spPr>
          <a:xfrm>
            <a:off x="3200400" y="2895480"/>
            <a:ext cx="912240" cy="37872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execve</a:t>
            </a:r>
            <a:endParaRPr/>
          </a:p>
        </p:txBody>
      </p:sp>
      <p:sp>
        <p:nvSpPr>
          <p:cNvPr id="336" name="CustomShape 15"/>
          <p:cNvSpPr/>
          <p:nvPr/>
        </p:nvSpPr>
        <p:spPr>
          <a:xfrm>
            <a:off x="2438280" y="2705040"/>
            <a:ext cx="1218240" cy="190080"/>
          </a:xfrm>
          <a:prstGeom prst="bentConnector3">
            <a:avLst>
              <a:gd name="adj1" fmla="val 50000"/>
            </a:avLst>
          </a:prstGeom>
          <a:noFill/>
          <a:ln w="9360">
            <a:miter/>
            <a:tailEnd type="triangle" w="med" len="med"/>
          </a:ln>
        </p:spPr>
        <p:style>
          <a:lnRef idx="0">
            <a:scrgbClr r="0" g="0" b="0"/>
          </a:lnRef>
          <a:fillRef idx="0">
            <a:scrgbClr r="0" g="0" b="0"/>
          </a:fillRef>
          <a:effectRef idx="0">
            <a:scrgbClr r="0" g="0" b="0"/>
          </a:effectRef>
          <a:fontRef idx="minor"/>
        </p:style>
      </p:sp>
      <p:sp>
        <p:nvSpPr>
          <p:cNvPr id="337" name="CustomShape 16"/>
          <p:cNvSpPr/>
          <p:nvPr/>
        </p:nvSpPr>
        <p:spPr>
          <a:xfrm>
            <a:off x="2895480" y="2332080"/>
            <a:ext cx="1576080" cy="367560"/>
          </a:xfrm>
          <a:noFill/>
          <a:ln>
            <a:noFill/>
          </a:ln>
        </p:spPr>
        <p:style>
          <a:lnRef idx="0">
            <a:scrgbClr r="0" g="0" b="0"/>
          </a:lnRef>
          <a:fillRef idx="0">
            <a:scrgbClr r="0" g="0" b="0"/>
          </a:fillRef>
          <a:effectRef idx="0">
            <a:scrgbClr r="0" g="0" b="0"/>
          </a:effectRef>
          <a:fontRef idx="minor"/>
        </p:style>
        <p:txBody>
          <a:bodyPr wrap="none" lIns="90000" tIns="46800" rIns="90000" bIns="46800"/>
          <a:lstStyle/>
          <a:p>
            <a:pPr>
              <a:lnSpc>
                <a:spcPct val="100000"/>
              </a:lnSpc>
            </a:pPr>
            <a:r>
              <a:rPr lang="en-US" sz="1800" strike="noStrike" spc="-1">
                <a:solidFill>
                  <a:srgbClr val="000000"/>
                </a:solidFill>
                <a:uFill>
                  <a:solidFill>
                    <a:srgbClr val="FFFFFF"/>
                  </a:solidFill>
                </a:uFill>
                <a:latin typeface="Comic Sans MS"/>
                <a:ea typeface="DejaVu Sans"/>
              </a:rPr>
              <a:t>child process</a:t>
            </a:r>
            <a:endParaRPr/>
          </a:p>
        </p:txBody>
      </p:sp>
      <p:sp>
        <p:nvSpPr>
          <p:cNvPr id="338" name="CustomShape 17"/>
          <p:cNvSpPr/>
          <p:nvPr/>
        </p:nvSpPr>
        <p:spPr>
          <a:xfrm>
            <a:off x="5638680" y="2209680"/>
            <a:ext cx="1140840" cy="68364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text</a:t>
            </a:r>
            <a:endParaRPr/>
          </a:p>
        </p:txBody>
      </p:sp>
      <p:sp>
        <p:nvSpPr>
          <p:cNvPr id="339" name="CustomShape 18"/>
          <p:cNvSpPr/>
          <p:nvPr/>
        </p:nvSpPr>
        <p:spPr>
          <a:xfrm>
            <a:off x="5638680" y="2895480"/>
            <a:ext cx="1140840" cy="68364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stack</a:t>
            </a:r>
            <a:endParaRPr/>
          </a:p>
        </p:txBody>
      </p:sp>
      <p:sp>
        <p:nvSpPr>
          <p:cNvPr id="340" name="CustomShape 19"/>
          <p:cNvSpPr/>
          <p:nvPr/>
        </p:nvSpPr>
        <p:spPr>
          <a:xfrm>
            <a:off x="5638680" y="3581280"/>
            <a:ext cx="1140840" cy="1293120"/>
          </a:xfrm>
          <a:prstGeom prst="rect">
            <a:avLst/>
          </a:prstGeom>
          <a:solidFill>
            <a:srgbClr val="FF9900"/>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2000" strike="noStrike" spc="-1">
                <a:solidFill>
                  <a:srgbClr val="5F5F5F"/>
                </a:solidFill>
                <a:uFill>
                  <a:solidFill>
                    <a:srgbClr val="FFFFFF"/>
                  </a:solidFill>
                </a:uFill>
                <a:latin typeface="Comic Sans MS"/>
                <a:ea typeface="DejaVu Sans"/>
              </a:rPr>
              <a:t>Unix</a:t>
            </a:r>
            <a:endParaRPr/>
          </a:p>
          <a:p>
            <a:pPr algn="ctr">
              <a:lnSpc>
                <a:spcPct val="100000"/>
              </a:lnSpc>
            </a:pPr>
            <a:r>
              <a:rPr lang="en-US" sz="2000" strike="noStrike" spc="-1">
                <a:solidFill>
                  <a:srgbClr val="5F5F5F"/>
                </a:solidFill>
                <a:uFill>
                  <a:solidFill>
                    <a:srgbClr val="FFFFFF"/>
                  </a:solidFill>
                </a:uFill>
                <a:latin typeface="Comic Sans MS"/>
                <a:ea typeface="DejaVu Sans"/>
              </a:rPr>
              <a:t>kernel</a:t>
            </a:r>
            <a:endParaRPr/>
          </a:p>
        </p:txBody>
      </p:sp>
      <p:sp>
        <p:nvSpPr>
          <p:cNvPr id="341" name="CustomShape 20"/>
          <p:cNvSpPr/>
          <p:nvPr/>
        </p:nvSpPr>
        <p:spPr>
          <a:xfrm>
            <a:off x="7162920" y="2895480"/>
            <a:ext cx="1140480" cy="683640"/>
          </a:xfrm>
          <a:prstGeom prst="rect">
            <a:avLst/>
          </a:prstGeom>
          <a:noFill/>
          <a:ln w="9360">
            <a:miter/>
          </a:ln>
        </p:spPr>
        <p:style>
          <a:lnRef idx="0">
            <a:scrgbClr r="0" g="0" b="0"/>
          </a:lnRef>
          <a:fillRef idx="0">
            <a:scrgbClr r="0" g="0" b="0"/>
          </a:fillRef>
          <a:effectRef idx="0">
            <a:scrgbClr r="0" g="0" b="0"/>
          </a:effectRef>
          <a:fontRef idx="minor"/>
        </p:style>
      </p:sp>
      <p:sp>
        <p:nvSpPr>
          <p:cNvPr id="342" name="CustomShape 21"/>
          <p:cNvSpPr/>
          <p:nvPr/>
        </p:nvSpPr>
        <p:spPr>
          <a:xfrm>
            <a:off x="7162920" y="3581280"/>
            <a:ext cx="1140480" cy="683640"/>
          </a:xfrm>
          <a:prstGeom prst="rect">
            <a:avLst/>
          </a:prstGeom>
          <a:solidFill>
            <a:srgbClr val="33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gn="ctr">
              <a:lnSpc>
                <a:spcPct val="100000"/>
              </a:lnSpc>
            </a:pPr>
            <a:r>
              <a:rPr lang="en-US" sz="2000" strike="noStrike" spc="-1">
                <a:solidFill>
                  <a:srgbClr val="5F5F5F"/>
                </a:solidFill>
                <a:uFill>
                  <a:solidFill>
                    <a:srgbClr val="FFFFFF"/>
                  </a:solidFill>
                </a:uFill>
                <a:latin typeface="Comic Sans MS"/>
                <a:ea typeface="DejaVu Sans"/>
              </a:rPr>
              <a:t>stack</a:t>
            </a:r>
            <a:endParaRPr/>
          </a:p>
        </p:txBody>
      </p:sp>
      <p:sp>
        <p:nvSpPr>
          <p:cNvPr id="343" name="CustomShape 22"/>
          <p:cNvSpPr/>
          <p:nvPr/>
        </p:nvSpPr>
        <p:spPr>
          <a:xfrm>
            <a:off x="7162920" y="4267080"/>
            <a:ext cx="1140480" cy="1293120"/>
          </a:xfrm>
          <a:prstGeom prst="rect">
            <a:avLst/>
          </a:prstGeom>
          <a:solidFill>
            <a:srgbClr val="FF9900"/>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2000" strike="noStrike" spc="-1">
                <a:solidFill>
                  <a:srgbClr val="5F5F5F"/>
                </a:solidFill>
                <a:uFill>
                  <a:solidFill>
                    <a:srgbClr val="FFFFFF"/>
                  </a:solidFill>
                </a:uFill>
                <a:latin typeface="Comic Sans MS"/>
                <a:ea typeface="DejaVu Sans"/>
              </a:rPr>
              <a:t>Unix</a:t>
            </a:r>
            <a:endParaRPr/>
          </a:p>
          <a:p>
            <a:pPr algn="ctr">
              <a:lnSpc>
                <a:spcPct val="100000"/>
              </a:lnSpc>
            </a:pPr>
            <a:r>
              <a:rPr lang="en-US" sz="2000" strike="noStrike" spc="-1">
                <a:solidFill>
                  <a:srgbClr val="5F5F5F"/>
                </a:solidFill>
                <a:uFill>
                  <a:solidFill>
                    <a:srgbClr val="FFFFFF"/>
                  </a:solidFill>
                </a:uFill>
                <a:latin typeface="Comic Sans MS"/>
                <a:ea typeface="DejaVu Sans"/>
              </a:rPr>
              <a:t>kernel</a:t>
            </a:r>
            <a:endParaRPr/>
          </a:p>
        </p:txBody>
      </p:sp>
      <p:sp>
        <p:nvSpPr>
          <p:cNvPr id="344" name="CustomShape 23"/>
          <p:cNvSpPr/>
          <p:nvPr/>
        </p:nvSpPr>
        <p:spPr>
          <a:xfrm flipH="1">
            <a:off x="6780960" y="2362320"/>
            <a:ext cx="913680" cy="837360"/>
          </a:xfrm>
          <a:custGeom>
            <a:avLst/>
            <a:gdLst/>
            <a:ahLst/>
            <a:cxnLst/>
            <a:rect l="l" t="t" r="r" b="b"/>
            <a:pathLst>
              <a:path w="21600" h="21600">
                <a:moveTo>
                  <a:pt x="21600" y="6079"/>
                </a:moveTo>
                <a:lnTo>
                  <a:pt x="16987" y="0"/>
                </a:lnTo>
                <a:lnTo>
                  <a:pt x="16987" y="4459"/>
                </a:lnTo>
                <a:lnTo>
                  <a:pt x="12427" y="4459"/>
                </a:lnTo>
                <a:cubicBezTo>
                  <a:pt x="5564" y="4459"/>
                  <a:pt x="0" y="7906"/>
                  <a:pt x="0" y="12158"/>
                </a:cubicBezTo>
                <a:lnTo>
                  <a:pt x="0" y="21600"/>
                </a:lnTo>
                <a:lnTo>
                  <a:pt x="3312" y="21600"/>
                </a:lnTo>
                <a:lnTo>
                  <a:pt x="3312" y="12158"/>
                </a:lnTo>
                <a:cubicBezTo>
                  <a:pt x="3312" y="9695"/>
                  <a:pt x="7393" y="7699"/>
                  <a:pt x="12427" y="7699"/>
                </a:cubicBezTo>
                <a:lnTo>
                  <a:pt x="16987" y="7699"/>
                </a:lnTo>
                <a:lnTo>
                  <a:pt x="16987" y="12158"/>
                </a:lnTo>
                <a:close/>
              </a:path>
            </a:pathLst>
          </a:custGeom>
          <a:solidFill>
            <a:srgbClr val="000000"/>
          </a:solidFill>
          <a:ln w="9360">
            <a:miter/>
          </a:ln>
        </p:spPr>
        <p:style>
          <a:lnRef idx="0">
            <a:scrgbClr r="0" g="0" b="0"/>
          </a:lnRef>
          <a:fillRef idx="0">
            <a:scrgbClr r="0" g="0" b="0"/>
          </a:fillRef>
          <a:effectRef idx="0">
            <a:scrgbClr r="0" g="0" b="0"/>
          </a:effectRef>
          <a:fontRef idx="minor"/>
        </p:style>
      </p:sp>
      <p:sp>
        <p:nvSpPr>
          <p:cNvPr id="345" name="CustomShape 24"/>
          <p:cNvSpPr/>
          <p:nvPr/>
        </p:nvSpPr>
        <p:spPr>
          <a:xfrm>
            <a:off x="7162920" y="2895480"/>
            <a:ext cx="1142280" cy="685080"/>
          </a:xfrm>
          <a:prstGeom prst="rect">
            <a:avLst/>
          </a:prstGeom>
          <a:solidFill>
            <a:srgbClr val="99CCCC"/>
          </a:solidFill>
          <a:ln w="9360">
            <a:miter/>
          </a:ln>
        </p:spPr>
        <p:style>
          <a:lnRef idx="0">
            <a:scrgbClr r="0" g="0" b="0"/>
          </a:lnRef>
          <a:fillRef idx="0">
            <a:scrgbClr r="0" g="0" b="0"/>
          </a:fillRef>
          <a:effectRef idx="0">
            <a:scrgbClr r="0" g="0" b="0"/>
          </a:effectRef>
          <a:fontRef idx="minor"/>
        </p:style>
        <p:txBody>
          <a:bodyPr wrap="none" lIns="90000" tIns="46800" rIns="90000" bIns="46800" anchor="ctr"/>
          <a:lstStyle/>
          <a:p>
            <a:pPr>
              <a:lnSpc>
                <a:spcPct val="100000"/>
              </a:lnSpc>
            </a:pPr>
            <a:r>
              <a:rPr lang="en-US" sz="2000" strike="noStrike" spc="-1">
                <a:solidFill>
                  <a:srgbClr val="5F5F5F"/>
                </a:solidFill>
                <a:uFill>
                  <a:solidFill>
                    <a:srgbClr val="FFFFFF"/>
                  </a:solidFill>
                </a:uFill>
                <a:latin typeface="Comic Sans MS"/>
                <a:ea typeface="DejaVu Sans"/>
              </a:rPr>
              <a:t>child</a:t>
            </a:r>
            <a:endParaRPr/>
          </a:p>
          <a:p>
            <a:pPr algn="ctr">
              <a:lnSpc>
                <a:spcPct val="100000"/>
              </a:lnSpc>
            </a:pPr>
            <a:r>
              <a:rPr lang="en-US" sz="2000" strike="noStrike" spc="-1">
                <a:solidFill>
                  <a:srgbClr val="5F5F5F"/>
                </a:solidFill>
                <a:uFill>
                  <a:solidFill>
                    <a:srgbClr val="FFFFFF"/>
                  </a:solidFill>
                </a:uFill>
                <a:latin typeface="Comic Sans MS"/>
                <a:ea typeface="DejaVu Sans"/>
              </a:rPr>
              <a:t>text</a:t>
            </a:r>
            <a:endParaRPr/>
          </a:p>
        </p:txBody>
      </p:sp>
    </p:spTree>
  </p:cSld>
  <p:clrMapOvr>
    <a:masterClrMapping/>
  </p:clrMapOvr>
  <p:timing>
    <p:tnLst>
      <p:par>
        <p:cTn id="1" dur="indefinite" restart="never" nodeType="tmRoot">
          <p:childTnLst>
            <p:seq>
              <p:cTn id="2" dur="indefinite" nodeType="mainSeq">
                <p:childTnLst>
                  <p:par>
                    <p:cTn id="3" dur="indefinite" fill="hold">
                      <p:stCondLst>
                        <p:cond delay="0"/>
                      </p:stCondLst>
                      <p:childTnLst>
                        <p:par>
                          <p:cTn id="4" dur="indefinite" fill="hold">
                            <p:stCondLst>
                              <p:cond delay="0"/>
                            </p:stCondLst>
                            <p:childTnLst>
                              <p:par>
                                <p:cTn id="5" presetID="1" presetClass="entr" dur="indefinite" fill="hold" nodeType="afterEffect">
                                  <p:stCondLst>
                                    <p:cond delay="0"/>
                                  </p:stCondLst>
                                  <p:childTnLst>
                                    <p:set>
                                      <p:cBhvr>
                                        <p:cTn id="6" dur="1" fill="hold">
                                          <p:stCondLst>
                                            <p:cond delay="0"/>
                                          </p:stCondLst>
                                        </p:cTn>
                                        <p:tgtEl>
                                          <p:spTgt spid="344"/>
                                        </p:tgtEl>
                                        <p:attrNameLst>
                                          <p:attrName>style.visibility</p:attrName>
                                        </p:attrNameLst>
                                      </p:cBhvr>
                                      <p:to>
                                        <p:strVal val="hidden"/>
                                      </p:to>
                                    </p:set>
                                    <p:set>
                                      <p:cBhvr>
                                        <p:cTn id="7" dur="1" fill="hold">
                                          <p:stCondLst>
                                            <p:cond delay="495"/>
                                          </p:stCondLst>
                                        </p:cTn>
                                        <p:tgtEl>
                                          <p:spTgt spid="344"/>
                                        </p:tgtEl>
                                        <p:attrNameLst>
                                          <p:attrName>style.visibility</p:attrName>
                                        </p:attrNameLst>
                                      </p:cBhvr>
                                      <p:to>
                                        <p:strVal val="visible"/>
                                      </p:to>
                                    </p:set>
                                  </p:childTnLst>
                                </p:cTn>
                              </p:par>
                            </p:childTnLst>
                          </p:cTn>
                        </p:par>
                        <p:par>
                          <p:cTn id="8" dur="indefinite" fill="hold">
                            <p:stCondLst>
                              <p:cond delay="0"/>
                            </p:stCondLst>
                            <p:childTnLst>
                              <p:par>
                                <p:cTn id="9" presetID="2" presetClass="entr" presetSubtype="3" dur="indefinite" fill="hold" nodeType="afterEffect">
                                  <p:stCondLst>
                                    <p:cond delay="0"/>
                                  </p:stCondLst>
                                  <p:childTnLst>
                                    <p:set>
                                      <p:cBhvr>
                                        <p:cTn id="10" dur="1" fill="hold">
                                          <p:stCondLst>
                                            <p:cond delay="0"/>
                                          </p:stCondLst>
                                        </p:cTn>
                                        <p:tgtEl>
                                          <p:spTgt spid="345"/>
                                        </p:tgtEl>
                                        <p:attrNameLst>
                                          <p:attrName>style.visibility</p:attrName>
                                        </p:attrNameLst>
                                      </p:cBhvr>
                                      <p:to>
                                        <p:strVal val="visible"/>
                                      </p:to>
                                    </p:set>
                                    <p:anim calcmode="lin" valueType="num">
                                      <p:cBhvr additive="repl">
                                        <p:cTn id="11" dur="500" fill="hold"/>
                                        <p:tgtEl>
                                          <p:spTgt spid="345"/>
                                        </p:tgtEl>
                                        <p:attrNameLst>
                                          <p:attrName>ppt_x</p:attrName>
                                        </p:attrNameLst>
                                      </p:cBhvr>
                                      <p:tavLst>
                                        <p:tav tm="0">
                                          <p:val>
                                            <p:strVal val="1+#ppt_w/2"/>
                                          </p:val>
                                        </p:tav>
                                        <p:tav tm="100000">
                                          <p:val>
                                            <p:strVal val="#ppt_x"/>
                                          </p:val>
                                        </p:tav>
                                      </p:tavLst>
                                    </p:anim>
                                    <p:anim calcmode="lin" valueType="num">
                                      <p:cBhvr additive="repl">
                                        <p:cTn id="12" dur="500" fill="hold"/>
                                        <p:tgtEl>
                                          <p:spTgt spid="345"/>
                                        </p:tgtEl>
                                        <p:attrNameLst>
                                          <p:attrName>ppt_y</p:attrName>
                                        </p:attrNameLst>
                                      </p:cBhvr>
                                      <p:tavLst>
                                        <p:tav tm="0">
                                          <p:val>
                                            <p:strVal val="0-#ppt_h/2"/>
                                          </p:val>
                                        </p:tav>
                                        <p:tav tm="100000">
                                          <p:val>
                                            <p:strVal val="#ppt_y"/>
                                          </p:val>
                                        </p:tav>
                                      </p:tavLst>
                                    </p:anim>
                                  </p:childTnLst>
                                </p:cTn>
                              </p:par>
                            </p:childTnLst>
                          </p:cTn>
                        </p:par>
                      </p:childTnLst>
                    </p:cTn>
                  </p:par>
                  <p:par>
                    <p:cTn id="13" dur="indefinite" fill="hold">
                      <p:stCondLst>
                        <p:cond delay="indefinite"/>
                      </p:stCondLst>
                      <p:childTnLst>
                        <p:par>
                          <p:cTn id="14" dur="indefinite" fill="hold">
                            <p:stCondLst>
                              <p:cond delay="0"/>
                            </p:stCondLst>
                            <p:childTnLst>
                              <p:par>
                                <p:cTn id="15" presetID="22" presetClass="entr" presetSubtype="2" dur="indefinite" fill="hold" nodeType="clickEffect">
                                  <p:stCondLst>
                                    <p:cond delay="0"/>
                                  </p:stCondLst>
                                  <p:childTnLst>
                                    <p:set>
                                      <p:cBhvr>
                                        <p:cTn id="16" dur="1" fill="hold">
                                          <p:stCondLst>
                                            <p:cond delay="0"/>
                                          </p:stCondLst>
                                        </p:cTn>
                                        <p:tgtEl>
                                          <p:spTgt spid="332"/>
                                        </p:tgtEl>
                                        <p:attrNameLst>
                                          <p:attrName>style.visibility</p:attrName>
                                        </p:attrNameLst>
                                      </p:cBhvr>
                                      <p:to>
                                        <p:strVal val="visible"/>
                                      </p:to>
                                    </p:set>
                                    <p:animEffect transition="out" filter="wipe(right)">
                                      <p:cBhvr additive="repl">
                                        <p:cTn id="17" dur="500"/>
                                        <p:tgtEl>
                                          <p:spTgt spid="332"/>
                                        </p:tgtEl>
                                      </p:cBhvr>
                                    </p:animEffect>
                                  </p:childTnLst>
                                </p:cTn>
                              </p:par>
                            </p:childTnLst>
                          </p:cTn>
                        </p:par>
                        <p:par>
                          <p:cTn id="18" dur="indefinite" fill="hold">
                            <p:stCondLst>
                              <p:cond delay="500"/>
                            </p:stCondLst>
                            <p:childTnLst>
                              <p:par>
                                <p:cTn id="19" presetID="22" presetClass="entr" presetSubtype="1" dur="indefinite" fill="hold" nodeType="afterEffect">
                                  <p:stCondLst>
                                    <p:cond delay="0"/>
                                  </p:stCondLst>
                                  <p:childTnLst>
                                    <p:set>
                                      <p:cBhvr>
                                        <p:cTn id="20" dur="1" fill="hold">
                                          <p:stCondLst>
                                            <p:cond delay="0"/>
                                          </p:stCondLst>
                                        </p:cTn>
                                        <p:tgtEl>
                                          <p:spTgt spid="334"/>
                                        </p:tgtEl>
                                        <p:attrNameLst>
                                          <p:attrName>style.visibility</p:attrName>
                                        </p:attrNameLst>
                                      </p:cBhvr>
                                      <p:to>
                                        <p:strVal val="visible"/>
                                      </p:to>
                                    </p:set>
                                    <p:animEffect transition="in" filter="wipe(up)">
                                      <p:cBhvr additive="repl">
                                        <p:cTn id="21" dur="500"/>
                                        <p:tgtEl>
                                          <p:spTgt spid="3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6"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47"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48"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67AC2CD-8B0D-43EF-9084-F9085DCBCE8E}" type="slidenum">
              <a:rPr lang="en-US" sz="1200" strike="noStrike" spc="-1">
                <a:solidFill>
                  <a:srgbClr val="000000"/>
                </a:solidFill>
                <a:uFill>
                  <a:solidFill>
                    <a:srgbClr val="FFFFFF"/>
                  </a:solidFill>
                </a:uFill>
                <a:latin typeface="Verdana"/>
                <a:ea typeface="DejaVu Sans"/>
              </a:rPr>
              <a:t>49</a:t>
            </a:fld>
            <a:endParaRPr/>
          </a:p>
        </p:txBody>
      </p:sp>
      <p:sp>
        <p:nvSpPr>
          <p:cNvPr id="349"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Processes’ system calls</a:t>
            </a:r>
            <a:endParaRPr/>
          </a:p>
        </p:txBody>
      </p:sp>
      <p:sp>
        <p:nvSpPr>
          <p:cNvPr id="350" name="CustomShape 5"/>
          <p:cNvSpPr/>
          <p:nvPr/>
        </p:nvSpPr>
        <p:spPr>
          <a:xfrm>
            <a:off x="1371600" y="1523880"/>
            <a:ext cx="7314480" cy="464760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Linux is a multiprogramming environment, and many processes are active in the system at any time</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 </a:t>
            </a:r>
            <a:r>
              <a:rPr lang="en-US" sz="2100" b="1" i="1" strike="noStrike" spc="-1">
                <a:solidFill>
                  <a:srgbClr val="CC0000"/>
                </a:solidFill>
                <a:uFill>
                  <a:solidFill>
                    <a:srgbClr val="FFFFFF"/>
                  </a:solidFill>
                </a:uFill>
                <a:latin typeface="Verdana"/>
                <a:ea typeface="Lucida Sans Unicode"/>
              </a:rPr>
              <a:t>fork</a:t>
            </a:r>
            <a:r>
              <a:rPr lang="en-US" sz="2100" i="1" strike="noStrike" spc="-1">
                <a:solidFill>
                  <a:srgbClr val="000000"/>
                </a:solidFill>
                <a:uFill>
                  <a:solidFill>
                    <a:srgbClr val="FFFFFF"/>
                  </a:solidFill>
                </a:uFill>
                <a:latin typeface="Verdana"/>
                <a:ea typeface="Lucida Sans Unicode"/>
              </a:rPr>
              <a:t> </a:t>
            </a:r>
            <a:r>
              <a:rPr lang="en-US" sz="2100" strike="noStrike" spc="-1">
                <a:solidFill>
                  <a:srgbClr val="000000"/>
                </a:solidFill>
                <a:uFill>
                  <a:solidFill>
                    <a:srgbClr val="FFFFFF"/>
                  </a:solidFill>
                </a:uFill>
                <a:latin typeface="Verdana"/>
                <a:ea typeface="Lucida Sans Unicode"/>
              </a:rPr>
              <a:t>system call creates a new process.</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a:t>
            </a:r>
            <a:r>
              <a:rPr lang="en-US" sz="2100" b="1" i="1" strike="noStrike" spc="-1">
                <a:solidFill>
                  <a:srgbClr val="CC0000"/>
                </a:solidFill>
                <a:uFill>
                  <a:solidFill>
                    <a:srgbClr val="FFFFFF"/>
                  </a:solidFill>
                </a:uFill>
                <a:latin typeface="Verdana"/>
                <a:ea typeface="Lucida Sans Unicode"/>
              </a:rPr>
              <a:t> exec</a:t>
            </a:r>
            <a:r>
              <a:rPr lang="en-US" sz="2100" strike="noStrike" spc="-1">
                <a:solidFill>
                  <a:srgbClr val="CC0000"/>
                </a:solidFill>
                <a:uFill>
                  <a:solidFill>
                    <a:srgbClr val="FFFFFF"/>
                  </a:solidFill>
                </a:uFill>
                <a:latin typeface="Verdana"/>
                <a:ea typeface="Lucida Sans Unicode"/>
              </a:rPr>
              <a:t> </a:t>
            </a:r>
            <a:r>
              <a:rPr lang="en-US" sz="2100" strike="noStrike" spc="-1">
                <a:solidFill>
                  <a:srgbClr val="000000"/>
                </a:solidFill>
                <a:uFill>
                  <a:solidFill>
                    <a:srgbClr val="FFFFFF"/>
                  </a:solidFill>
                </a:uFill>
                <a:latin typeface="Verdana"/>
                <a:ea typeface="Lucida Sans Unicode"/>
              </a:rPr>
              <a:t>program runs a new program</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 </a:t>
            </a:r>
            <a:r>
              <a:rPr lang="en-US" sz="2100" b="1" i="1" strike="noStrike" spc="-1">
                <a:solidFill>
                  <a:srgbClr val="CC0000"/>
                </a:solidFill>
                <a:uFill>
                  <a:solidFill>
                    <a:srgbClr val="FFFFFF"/>
                  </a:solidFill>
                </a:uFill>
                <a:latin typeface="Verdana"/>
                <a:ea typeface="Lucida Sans Unicode"/>
              </a:rPr>
              <a:t>wait  </a:t>
            </a:r>
            <a:r>
              <a:rPr lang="en-US" sz="2100" strike="noStrike" spc="-1">
                <a:solidFill>
                  <a:srgbClr val="000000"/>
                </a:solidFill>
                <a:uFill>
                  <a:solidFill>
                    <a:srgbClr val="FFFFFF"/>
                  </a:solidFill>
                </a:uFill>
                <a:latin typeface="Verdana"/>
                <a:ea typeface="Lucida Sans Unicode"/>
              </a:rPr>
              <a:t>system call allows a process to wait for a child to terminate</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The </a:t>
            </a:r>
            <a:r>
              <a:rPr lang="en-US" sz="2100" b="1" i="1" strike="noStrike" spc="-1">
                <a:solidFill>
                  <a:srgbClr val="CC0000"/>
                </a:solidFill>
                <a:uFill>
                  <a:solidFill>
                    <a:srgbClr val="FFFFFF"/>
                  </a:solidFill>
                </a:uFill>
                <a:latin typeface="Verdana"/>
                <a:ea typeface="Lucida Sans Unicode"/>
              </a:rPr>
              <a:t>exit</a:t>
            </a:r>
            <a:r>
              <a:rPr lang="en-US" sz="2100" strike="noStrike" spc="-1">
                <a:solidFill>
                  <a:srgbClr val="000000"/>
                </a:solidFill>
                <a:uFill>
                  <a:solidFill>
                    <a:srgbClr val="FFFFFF"/>
                  </a:solidFill>
                </a:uFill>
                <a:latin typeface="Verdana"/>
                <a:ea typeface="Lucida Sans Unicode"/>
              </a:rPr>
              <a:t>  system call terminates a process</a:t>
            </a:r>
            <a:endParaRPr/>
          </a:p>
          <a:p>
            <a:pPr marL="342720" indent="-340560">
              <a:lnSpc>
                <a:spcPct val="100000"/>
              </a:lnSpc>
            </a:pPr>
            <a:r>
              <a:rPr lang="en-US" sz="21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3"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Address Space</a:t>
            </a:r>
            <a:endParaRPr/>
          </a:p>
        </p:txBody>
      </p:sp>
      <p:sp>
        <p:nvSpPr>
          <p:cNvPr id="64"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65"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66"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609E24D-0B7A-4CE0-A6FE-3C561B3B2C87}" type="slidenum">
              <a:rPr lang="en-US" sz="1200" strike="noStrike" spc="-1">
                <a:solidFill>
                  <a:srgbClr val="000000"/>
                </a:solidFill>
                <a:uFill>
                  <a:solidFill>
                    <a:srgbClr val="FFFFFF"/>
                  </a:solidFill>
                </a:uFill>
                <a:latin typeface="Verdana"/>
                <a:ea typeface="DejaVu Sans"/>
              </a:rPr>
              <a:t>5</a:t>
            </a:fld>
            <a:endParaRPr/>
          </a:p>
        </p:txBody>
      </p:sp>
      <p:pic>
        <p:nvPicPr>
          <p:cNvPr id="67" name="Picture 66"/>
          <p:cNvPicPr/>
          <p:nvPr/>
        </p:nvPicPr>
        <p:blipFill>
          <a:blip r:embed="rId3"/>
          <a:stretch/>
        </p:blipFill>
        <p:spPr>
          <a:xfrm>
            <a:off x="2666880" y="1600200"/>
            <a:ext cx="4396680" cy="457776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1"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52"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53"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CD35B29-67CE-4417-B374-1736EB2E436E}" type="slidenum">
              <a:rPr lang="en-US" sz="1200" strike="noStrike" spc="-1">
                <a:solidFill>
                  <a:srgbClr val="000000"/>
                </a:solidFill>
                <a:uFill>
                  <a:solidFill>
                    <a:srgbClr val="FFFFFF"/>
                  </a:solidFill>
                </a:uFill>
                <a:latin typeface="Verdana"/>
                <a:ea typeface="DejaVu Sans"/>
              </a:rPr>
              <a:t>50</a:t>
            </a:fld>
            <a:endParaRPr/>
          </a:p>
        </p:txBody>
      </p:sp>
      <p:sp>
        <p:nvSpPr>
          <p:cNvPr id="354"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fork()</a:t>
            </a:r>
            <a:endParaRPr/>
          </a:p>
        </p:txBody>
      </p:sp>
      <p:sp>
        <p:nvSpPr>
          <p:cNvPr id="355"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Create a process</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#include &lt;unistd.h&gt;</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int fork() (No arguments)</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Output   </a:t>
            </a:r>
            <a:endParaRPr/>
          </a:p>
          <a:p>
            <a:pPr marL="1598400" lvl="3" indent="-226080">
              <a:lnSpc>
                <a:spcPct val="100000"/>
              </a:lnSpc>
              <a:buClr>
                <a:srgbClr val="99CCCC"/>
              </a:buClr>
              <a:buSzPct val="70000"/>
              <a:buFont typeface="Wingdings" charset="2"/>
              <a:buChar char=""/>
            </a:pPr>
            <a:r>
              <a:rPr lang="en-US" sz="1900" b="1" strike="noStrike" spc="-1">
                <a:solidFill>
                  <a:srgbClr val="000000"/>
                </a:solidFill>
                <a:uFill>
                  <a:solidFill>
                    <a:srgbClr val="FFFFFF"/>
                  </a:solidFill>
                </a:uFill>
                <a:latin typeface="Verdana"/>
                <a:ea typeface="Lucida Sans Unicode"/>
              </a:rPr>
              <a:t>-1  for error</a:t>
            </a:r>
            <a:endParaRPr/>
          </a:p>
          <a:p>
            <a:pPr marL="1598400" lvl="3" indent="-226080">
              <a:lnSpc>
                <a:spcPct val="100000"/>
              </a:lnSpc>
              <a:buClr>
                <a:srgbClr val="99CCCC"/>
              </a:buClr>
              <a:buSzPct val="70000"/>
              <a:buFont typeface="Wingdings" charset="2"/>
              <a:buChar char=""/>
            </a:pPr>
            <a:r>
              <a:rPr lang="en-US" sz="1900" b="1" strike="noStrike" spc="-1">
                <a:solidFill>
                  <a:srgbClr val="000000"/>
                </a:solidFill>
                <a:uFill>
                  <a:solidFill>
                    <a:srgbClr val="FFFFFF"/>
                  </a:solidFill>
                </a:uFill>
                <a:latin typeface="Verdana"/>
                <a:ea typeface="Lucida Sans Unicode"/>
              </a:rPr>
              <a:t>0   to child process</a:t>
            </a:r>
            <a:endParaRPr/>
          </a:p>
          <a:p>
            <a:pPr marL="1598400" lvl="3" indent="-226080">
              <a:lnSpc>
                <a:spcPct val="100000"/>
              </a:lnSpc>
              <a:buClr>
                <a:srgbClr val="99CCCC"/>
              </a:buClr>
              <a:buSzPct val="70000"/>
              <a:buFont typeface="Wingdings" charset="2"/>
              <a:buChar char=""/>
            </a:pPr>
            <a:r>
              <a:rPr lang="en-US" sz="1900" b="1" strike="noStrike" spc="-1">
                <a:solidFill>
                  <a:srgbClr val="000000"/>
                </a:solidFill>
                <a:uFill>
                  <a:solidFill>
                    <a:srgbClr val="FFFFFF"/>
                  </a:solidFill>
                </a:uFill>
                <a:latin typeface="Verdana"/>
                <a:ea typeface="Lucida Sans Unicode"/>
              </a:rPr>
              <a:t>Pid  pid of child to parent process</a:t>
            </a:r>
            <a:endParaRPr/>
          </a:p>
          <a:p>
            <a:pPr marL="742680" indent="-283320">
              <a:lnSpc>
                <a:spcPct val="100000"/>
              </a:lnSpc>
            </a:pPr>
            <a:r>
              <a:rPr lang="en-US" sz="1900" b="1" strike="noStrike" spc="-1">
                <a:solidFill>
                  <a:srgbClr val="000000"/>
                </a:solidFill>
                <a:uFill>
                  <a:solidFill>
                    <a:srgbClr val="FFFFFF"/>
                  </a:solidFill>
                </a:uFill>
                <a:latin typeface="Verdana"/>
                <a:ea typeface="Lucida Sans Unicode"/>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6"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57"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58"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1E03891-3FF9-4E71-9CC2-6DC0BB181295}" type="slidenum">
              <a:rPr lang="en-US" sz="1200" strike="noStrike" spc="-1">
                <a:solidFill>
                  <a:srgbClr val="000000"/>
                </a:solidFill>
                <a:uFill>
                  <a:solidFill>
                    <a:srgbClr val="FFFFFF"/>
                  </a:solidFill>
                </a:uFill>
                <a:latin typeface="Verdana"/>
                <a:ea typeface="DejaVu Sans"/>
              </a:rPr>
              <a:t>51</a:t>
            </a:fld>
            <a:endParaRPr/>
          </a:p>
        </p:txBody>
      </p:sp>
      <p:sp>
        <p:nvSpPr>
          <p:cNvPr id="359"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fork( ) -Example</a:t>
            </a:r>
            <a:endParaRPr/>
          </a:p>
        </p:txBody>
      </p:sp>
      <p:sp>
        <p:nvSpPr>
          <p:cNvPr id="360" name="CustomShape 5"/>
          <p:cNvSpPr/>
          <p:nvPr/>
        </p:nvSpPr>
        <p:spPr>
          <a:xfrm>
            <a:off x="883440" y="2103120"/>
            <a:ext cx="7313040" cy="3657600"/>
          </a:xfrm>
          <a:noFill/>
          <a:ln>
            <a:noFill/>
          </a:ln>
        </p:spPr>
        <p:style>
          <a:lnRef idx="0">
            <a:scrgbClr r="0" g="0" b="0"/>
          </a:lnRef>
          <a:fillRef idx="0">
            <a:scrgbClr r="0" g="0" b="0"/>
          </a:fillRef>
          <a:effectRef idx="0">
            <a:scrgbClr r="0" g="0" b="0"/>
          </a:effectRef>
          <a:fontRef idx="minor"/>
        </p:style>
      </p:sp>
      <p:sp>
        <p:nvSpPr>
          <p:cNvPr id="361" name="TextShape 6"/>
          <p:cNvSpPr txBox="1"/>
          <p:nvPr/>
        </p:nvSpPr>
        <p:spPr>
          <a:xfrm>
            <a:off x="457200" y="1684440"/>
            <a:ext cx="8321040" cy="4442040"/>
          </a:xfrm>
          <a:prstGeom prst="rect">
            <a:avLst/>
          </a:prstGeom>
          <a:noFill/>
          <a:ln>
            <a:noFill/>
          </a:ln>
        </p:spPr>
        <p:txBody>
          <a:bodyPr lIns="90000" tIns="45000" rIns="90000" bIns="45000"/>
          <a:lstStyle/>
          <a:p>
            <a:r>
              <a:rPr lang="en-US" sz="1400" spc="-1">
                <a:latin typeface="Courier New"/>
              </a:rPr>
              <a:t>#include &lt;stdio.h&gt;</a:t>
            </a:r>
            <a:endParaRPr/>
          </a:p>
          <a:p>
            <a:r>
              <a:rPr lang="en-US" sz="1400" spc="-1">
                <a:latin typeface="Courier New"/>
              </a:rPr>
              <a:t>#include &lt;unistd.h&gt;</a:t>
            </a:r>
            <a:endParaRPr/>
          </a:p>
          <a:p>
            <a:r>
              <a:rPr lang="en-US" sz="1400" spc="-1">
                <a:latin typeface="Courier New"/>
              </a:rPr>
              <a:t>#include &lt;stdlib.h&gt;</a:t>
            </a:r>
            <a:endParaRPr/>
          </a:p>
          <a:p>
            <a:r>
              <a:rPr lang="en-US" sz="1400" spc="-1">
                <a:latin typeface="Courier New"/>
              </a:rPr>
              <a:t>#include &lt;sys/types.h&gt;</a:t>
            </a:r>
            <a:endParaRPr/>
          </a:p>
          <a:p>
            <a:endParaRPr/>
          </a:p>
          <a:p>
            <a:r>
              <a:rPr lang="en-US" sz="1400" spc="-1">
                <a:latin typeface="Courier New"/>
              </a:rPr>
              <a:t>void</a:t>
            </a:r>
            <a:endParaRPr/>
          </a:p>
          <a:p>
            <a:r>
              <a:rPr lang="en-US" sz="1400" spc="-1">
                <a:latin typeface="Courier New"/>
              </a:rPr>
              <a:t>main ()</a:t>
            </a:r>
            <a:endParaRPr/>
          </a:p>
          <a:p>
            <a:r>
              <a:rPr lang="en-US" sz="1400" spc="-1">
                <a:latin typeface="Courier New"/>
              </a:rPr>
              <a:t>{</a:t>
            </a:r>
            <a:endParaRPr/>
          </a:p>
          <a:p>
            <a:r>
              <a:rPr lang="en-US" sz="1400" spc="-1">
                <a:latin typeface="Courier New"/>
              </a:rPr>
              <a:t> int pid;</a:t>
            </a:r>
            <a:endParaRPr/>
          </a:p>
          <a:p>
            <a:r>
              <a:rPr lang="en-US" sz="1400" spc="-1">
                <a:latin typeface="Courier New"/>
              </a:rPr>
              <a:t> fprintf(stderr, "My PID is %d\n", getppid());</a:t>
            </a:r>
            <a:endParaRPr/>
          </a:p>
          <a:p>
            <a:r>
              <a:rPr lang="en-US" sz="1400" spc="-1">
                <a:latin typeface="Courier New"/>
              </a:rPr>
              <a:t> pid = fork();</a:t>
            </a:r>
            <a:endParaRPr/>
          </a:p>
          <a:p>
            <a:r>
              <a:rPr lang="en-US" sz="1400" spc="-1">
                <a:latin typeface="Courier New"/>
              </a:rPr>
              <a:t> fprintf(stderr, "fork() returned %6d, and my PID is %6d\n", pid,getppid());</a:t>
            </a:r>
            <a:endParaRPr/>
          </a:p>
          <a:p>
            <a:r>
              <a:rPr lang="en-US" sz="1400" spc="-1">
                <a:latin typeface="Courier New"/>
              </a:rPr>
              <a:t> pid = fork();</a:t>
            </a:r>
            <a:endParaRPr/>
          </a:p>
          <a:p>
            <a:r>
              <a:rPr lang="en-US" sz="1400" spc="-1">
                <a:latin typeface="Courier New"/>
              </a:rPr>
              <a:t> fprintf(stderr, "fork() returned %6d, and my PID is %6d\n", pid,getppid());</a:t>
            </a:r>
            <a:endParaRPr/>
          </a:p>
          <a:p>
            <a:r>
              <a:rPr lang="en-US" sz="1400" spc="-1">
                <a:latin typeface="Courier New"/>
              </a:rPr>
              <a:t> pid = fork();</a:t>
            </a:r>
            <a:endParaRPr/>
          </a:p>
          <a:p>
            <a:r>
              <a:rPr lang="en-US" sz="1400" spc="-1">
                <a:latin typeface="Courier New"/>
              </a:rPr>
              <a:t> fprintf(stderr, "fork() returned %6d, and my PID is %6d\n", pid,getppid());</a:t>
            </a:r>
            <a:endParaRPr/>
          </a:p>
          <a:p>
            <a:r>
              <a:rPr lang="en-US" sz="1400" spc="-1">
                <a:latin typeface="Courier New"/>
              </a:rPr>
              <a:t>}</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6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6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8CA84B0-43BF-4BB8-B462-2E889A6D7C8A}" type="slidenum">
              <a:rPr lang="en-US" sz="1200" strike="noStrike" spc="-1">
                <a:solidFill>
                  <a:srgbClr val="000000"/>
                </a:solidFill>
                <a:uFill>
                  <a:solidFill>
                    <a:srgbClr val="FFFFFF"/>
                  </a:solidFill>
                </a:uFill>
                <a:latin typeface="Verdana"/>
                <a:ea typeface="DejaVu Sans"/>
              </a:rPr>
              <a:t>52</a:t>
            </a:fld>
            <a:endParaRPr/>
          </a:p>
        </p:txBody>
      </p:sp>
      <p:sp>
        <p:nvSpPr>
          <p:cNvPr id="36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Parent /Child Processes Program</a:t>
            </a:r>
            <a:endParaRPr/>
          </a:p>
        </p:txBody>
      </p:sp>
      <p:pic>
        <p:nvPicPr>
          <p:cNvPr id="366" name="Picture 371"/>
          <p:cNvPicPr/>
          <p:nvPr/>
        </p:nvPicPr>
        <p:blipFill>
          <a:blip r:embed="rId3"/>
          <a:stretch/>
        </p:blipFill>
        <p:spPr>
          <a:xfrm>
            <a:off x="1447920" y="1600200"/>
            <a:ext cx="6933240" cy="4480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6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6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C9B38273-C502-4B5E-9C66-AFC354FE9FFB}" type="slidenum">
              <a:rPr lang="en-US" sz="1200" strike="noStrike" spc="-1">
                <a:solidFill>
                  <a:srgbClr val="000000"/>
                </a:solidFill>
                <a:uFill>
                  <a:solidFill>
                    <a:srgbClr val="FFFFFF"/>
                  </a:solidFill>
                </a:uFill>
                <a:latin typeface="Verdana"/>
                <a:ea typeface="DejaVu Sans"/>
              </a:rPr>
              <a:t>53</a:t>
            </a:fld>
            <a:endParaRPr/>
          </a:p>
        </p:txBody>
      </p:sp>
      <p:sp>
        <p:nvSpPr>
          <p:cNvPr id="37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exec()</a:t>
            </a:r>
            <a:endParaRPr/>
          </a:p>
        </p:txBody>
      </p:sp>
      <p:sp>
        <p:nvSpPr>
          <p:cNvPr id="371"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Executes a program with path searching</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#include &lt;unistd.h&gt;</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execvp( const char   *file, const char   *argv[])</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*file  pointer to the file(program to execute)</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*argv[]  array of strings</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Example</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execvp( arglist[0], arglist )</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execvp( “ls” ,  arglist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7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7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64CF4A2-E8DB-485F-AFDF-97FBE01FA8EF}" type="slidenum">
              <a:rPr lang="en-US" sz="1200" strike="noStrike" spc="-1">
                <a:solidFill>
                  <a:srgbClr val="000000"/>
                </a:solidFill>
                <a:uFill>
                  <a:solidFill>
                    <a:srgbClr val="FFFFFF"/>
                  </a:solidFill>
                </a:uFill>
                <a:latin typeface="Verdana"/>
                <a:ea typeface="DejaVu Sans"/>
              </a:rPr>
              <a:t>54</a:t>
            </a:fld>
            <a:endParaRPr/>
          </a:p>
        </p:txBody>
      </p:sp>
      <p:sp>
        <p:nvSpPr>
          <p:cNvPr id="37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exec()  family</a:t>
            </a:r>
            <a:endParaRPr/>
          </a:p>
        </p:txBody>
      </p:sp>
      <p:sp>
        <p:nvSpPr>
          <p:cNvPr id="376"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 has different functions</a:t>
            </a:r>
            <a:endParaRPr/>
          </a:p>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execvp() is a library function that calls execve()   e- environment to invoke kernel services</a:t>
            </a:r>
            <a:endParaRPr/>
          </a:p>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execlp ( “ls “, “ls”, “-a”, NULL) does not pass arguments to main as argv[], instead are arguments of execlp()</a:t>
            </a:r>
            <a:endParaRPr/>
          </a:p>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Execv(fullpath, arglist) is like execvp except it does not search for the file in the search path. The first argument has to be the exact path to the program to run</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a:p>
            <a:pPr marL="341280" indent="-340560">
              <a:lnSpc>
                <a:spcPct val="80000"/>
              </a:lnSpc>
            </a:pPr>
            <a:r>
              <a:rPr lang="en-US" sz="25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7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7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B1EE3C9-800E-4BA1-88BB-DF3BA3787ADA}" type="slidenum">
              <a:rPr lang="en-US" sz="1200" strike="noStrike" spc="-1">
                <a:solidFill>
                  <a:srgbClr val="000000"/>
                </a:solidFill>
                <a:uFill>
                  <a:solidFill>
                    <a:srgbClr val="FFFFFF"/>
                  </a:solidFill>
                </a:uFill>
                <a:latin typeface="Verdana"/>
                <a:ea typeface="DejaVu Sans"/>
              </a:rPr>
              <a:t>55</a:t>
            </a:fld>
            <a:endParaRPr/>
          </a:p>
        </p:txBody>
      </p:sp>
      <p:sp>
        <p:nvSpPr>
          <p:cNvPr id="38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wait() System call</a:t>
            </a:r>
            <a:endParaRPr/>
          </a:p>
        </p:txBody>
      </p:sp>
      <p:sp>
        <p:nvSpPr>
          <p:cNvPr id="381" name="CustomShape 5"/>
          <p:cNvSpPr/>
          <p:nvPr/>
        </p:nvSpPr>
        <p:spPr>
          <a:xfrm>
            <a:off x="1370160" y="182736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Wait() system call performs the following operations:</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Stops the calling process until a child processes terminates its job</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Retrieves the value the child process had passed to exit</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Returns PID of the child that called exit</a:t>
            </a:r>
            <a:endParaRPr/>
          </a:p>
          <a:p>
            <a:pPr marL="741240" indent="-283320">
              <a:lnSpc>
                <a:spcPct val="100000"/>
              </a:lnSpc>
            </a:pPr>
            <a:r>
              <a:rPr lang="en-US" sz="2500" strike="noStrike" spc="-1">
                <a:solidFill>
                  <a:srgbClr val="000000"/>
                </a:solidFill>
                <a:uFill>
                  <a:solidFill>
                    <a:srgbClr val="FFFFFF"/>
                  </a:solidFill>
                </a:uFill>
                <a:latin typeface="Verdana"/>
                <a:ea typeface="Lucida Sans Unicode"/>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8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8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5CDDE03F-7C32-4FE7-9F7D-05116D5577ED}" type="slidenum">
              <a:rPr lang="en-US" sz="1200" strike="noStrike" spc="-1">
                <a:solidFill>
                  <a:srgbClr val="000000"/>
                </a:solidFill>
                <a:uFill>
                  <a:solidFill>
                    <a:srgbClr val="FFFFFF"/>
                  </a:solidFill>
                </a:uFill>
                <a:latin typeface="Verdana"/>
                <a:ea typeface="DejaVu Sans"/>
              </a:rPr>
              <a:t>56</a:t>
            </a:fld>
            <a:endParaRPr/>
          </a:p>
        </p:txBody>
      </p:sp>
      <p:sp>
        <p:nvSpPr>
          <p:cNvPr id="38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wait(&amp;status)</a:t>
            </a:r>
            <a:endParaRPr/>
          </a:p>
        </p:txBody>
      </p:sp>
      <p:sp>
        <p:nvSpPr>
          <p:cNvPr id="386"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Wait for process termination</a:t>
            </a:r>
            <a:endParaRPr/>
          </a:p>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#include &lt;sys/types.h&gt;</a:t>
            </a:r>
            <a:endParaRPr/>
          </a:p>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#include &lt;sys/wait.h&gt;</a:t>
            </a:r>
            <a:endParaRPr/>
          </a:p>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int wait( </a:t>
            </a:r>
            <a:r>
              <a:rPr lang="en-US" sz="2900" strike="noStrike" spc="-1">
                <a:solidFill>
                  <a:srgbClr val="990000"/>
                </a:solidFill>
                <a:uFill>
                  <a:solidFill>
                    <a:srgbClr val="FFFFFF"/>
                  </a:solidFill>
                </a:uFill>
                <a:latin typeface="Verdana"/>
                <a:ea typeface="DejaVu Sans"/>
              </a:rPr>
              <a:t>int  &amp;child_status</a:t>
            </a:r>
            <a:r>
              <a:rPr lang="en-US" sz="2900" strike="noStrike" spc="-1">
                <a:solidFill>
                  <a:srgbClr val="000000"/>
                </a:solidFill>
                <a:uFill>
                  <a:solidFill>
                    <a:srgbClr val="FFFFFF"/>
                  </a:solidFill>
                </a:uFill>
                <a:latin typeface="Verdana"/>
                <a:ea typeface="DejaVu Sans"/>
              </a:rPr>
              <a:t>)</a:t>
            </a:r>
            <a:endParaRPr/>
          </a:p>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int wait( </a:t>
            </a:r>
            <a:r>
              <a:rPr lang="en-US" sz="2900" strike="noStrike" spc="-1">
                <a:solidFill>
                  <a:srgbClr val="990000"/>
                </a:solidFill>
                <a:uFill>
                  <a:solidFill>
                    <a:srgbClr val="FFFFFF"/>
                  </a:solidFill>
                </a:uFill>
                <a:latin typeface="Verdana"/>
                <a:ea typeface="DejaVu Sans"/>
              </a:rPr>
              <a:t>NULL</a:t>
            </a:r>
            <a:r>
              <a:rPr lang="en-US" sz="2900" strike="noStrike" spc="-1">
                <a:solidFill>
                  <a:srgbClr val="000000"/>
                </a:solidFill>
                <a:uFill>
                  <a:solidFill>
                    <a:srgbClr val="FFFFFF"/>
                  </a:solidFill>
                </a:uFill>
                <a:latin typeface="Verdana"/>
                <a:ea typeface="DejaVu Sans"/>
              </a:rPr>
              <a:t> ) </a:t>
            </a:r>
            <a:endParaRPr/>
          </a:p>
          <a:p>
            <a:pPr marL="341280" indent="-340560">
              <a:lnSpc>
                <a:spcPct val="9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Return</a:t>
            </a:r>
            <a:endParaRPr/>
          </a:p>
          <a:p>
            <a:pPr marL="741240" lvl="1" indent="-283320">
              <a:lnSpc>
                <a:spcPct val="9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-1  if error</a:t>
            </a:r>
            <a:endParaRPr/>
          </a:p>
          <a:p>
            <a:pPr marL="741240" lvl="1" indent="-283320">
              <a:lnSpc>
                <a:spcPct val="9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Pid   of terminated process (child process) </a:t>
            </a:r>
            <a:endParaRPr/>
          </a:p>
          <a:p>
            <a:pPr marL="341280" indent="-340560">
              <a:lnSpc>
                <a:spcPct val="90000"/>
              </a:lnSpc>
            </a:pPr>
            <a:r>
              <a:rPr lang="en-US" sz="2900" strike="noStrike" spc="-1">
                <a:solidFill>
                  <a:srgbClr val="000000"/>
                </a:solidFill>
                <a:uFill>
                  <a:solidFill>
                    <a:srgbClr val="FFFFFF"/>
                  </a:solidFill>
                </a:uFill>
                <a:latin typeface="Verdana"/>
                <a:ea typeface="DejaVu Sans"/>
              </a:rPr>
              <a:t> </a:t>
            </a:r>
            <a:endParaRPr/>
          </a:p>
          <a:p>
            <a:pPr marL="1143000" indent="-226440">
              <a:lnSpc>
                <a:spcPct val="90000"/>
              </a:lnSpc>
            </a:pPr>
            <a:r>
              <a:rPr lang="en-US" sz="2900" strike="noStrike" spc="-1">
                <a:solidFill>
                  <a:srgbClr val="000000"/>
                </a:solidFill>
                <a:uFill>
                  <a:solidFill>
                    <a:srgbClr val="FFFFFF"/>
                  </a:solidFill>
                </a:uFill>
                <a:latin typeface="Verdana"/>
                <a:ea typeface="Lucida Sans Unicode"/>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8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8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9E83E06B-8EB9-439D-A12E-7EB08E89FF36}" type="slidenum">
              <a:rPr lang="en-US" sz="1200" strike="noStrike" spc="-1">
                <a:solidFill>
                  <a:srgbClr val="000000"/>
                </a:solidFill>
                <a:uFill>
                  <a:solidFill>
                    <a:srgbClr val="FFFFFF"/>
                  </a:solidFill>
                </a:uFill>
                <a:latin typeface="Verdana"/>
                <a:ea typeface="DejaVu Sans"/>
              </a:rPr>
              <a:t>57</a:t>
            </a:fld>
            <a:endParaRPr/>
          </a:p>
        </p:txBody>
      </p:sp>
      <p:sp>
        <p:nvSpPr>
          <p:cNvPr id="39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exit() system call</a:t>
            </a:r>
            <a:endParaRPr/>
          </a:p>
        </p:txBody>
      </p:sp>
      <p:sp>
        <p:nvSpPr>
          <p:cNvPr id="391"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Child process terminates its task and calls exit(n), where 0&lt;=n&lt;=255 </a:t>
            </a:r>
            <a:endParaRPr/>
          </a:p>
          <a:p>
            <a:pPr marL="341280" indent="-340560">
              <a:lnSpc>
                <a:spcPct val="10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Exit system call performs the following operations:</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Close all file and directory descriptors </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Change the parent PID of all children to the PID of init</a:t>
            </a:r>
            <a:endParaRPr/>
          </a:p>
          <a:p>
            <a:pPr marL="741240" lvl="1" indent="-283320">
              <a:lnSpc>
                <a:spcPct val="10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Send the parent SIGCHLD</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9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9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B0FFD67D-B586-4307-8194-29C216961DEB}" type="slidenum">
              <a:rPr lang="en-US" sz="1200" strike="noStrike" spc="-1">
                <a:solidFill>
                  <a:srgbClr val="000000"/>
                </a:solidFill>
                <a:uFill>
                  <a:solidFill>
                    <a:srgbClr val="FFFFFF"/>
                  </a:solidFill>
                </a:uFill>
                <a:latin typeface="Verdana"/>
                <a:ea typeface="DejaVu Sans"/>
              </a:rPr>
              <a:t>58</a:t>
            </a:fld>
            <a:endParaRPr/>
          </a:p>
        </p:txBody>
      </p:sp>
      <p:sp>
        <p:nvSpPr>
          <p:cNvPr id="39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exit()</a:t>
            </a:r>
            <a:endParaRPr/>
          </a:p>
        </p:txBody>
      </p:sp>
      <p:sp>
        <p:nvSpPr>
          <p:cNvPr id="396" name="CustomShape 5"/>
          <p:cNvSpPr/>
          <p:nvPr/>
        </p:nvSpPr>
        <p:spPr>
          <a:xfrm>
            <a:off x="1447920" y="1600200"/>
            <a:ext cx="731268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Terminates the current process</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#include &lt;unistd.h&gt;</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#include &lt;stdlib.h&gt;</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exit(int 0-255)</a:t>
            </a:r>
            <a:endParaRPr/>
          </a:p>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Example</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if ( fork() != 0 )</a:t>
            </a:r>
            <a:endParaRPr/>
          </a:p>
          <a:p>
            <a:pPr marL="1141200" lvl="2" indent="-226080">
              <a:lnSpc>
                <a:spcPct val="100000"/>
              </a:lnSpc>
              <a:buClr>
                <a:srgbClr val="006666"/>
              </a:buClr>
              <a:buSzPct val="65000"/>
              <a:buFont typeface="Wingdings" charset="2"/>
              <a:buChar char=""/>
            </a:pPr>
            <a:r>
              <a:rPr lang="en-US" sz="2200" strike="noStrike" spc="-1">
                <a:solidFill>
                  <a:srgbClr val="000000"/>
                </a:solidFill>
                <a:uFill>
                  <a:solidFill>
                    <a:srgbClr val="FFFFFF"/>
                  </a:solidFill>
                </a:uFill>
                <a:latin typeface="Verdana"/>
                <a:ea typeface="Lucida Sans Unicode"/>
              </a:rPr>
              <a:t>exit(0);</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39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39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B06010E-D489-4A34-83EE-BB50F35657A1}" type="slidenum">
              <a:rPr lang="en-US" sz="1200" strike="noStrike" spc="-1">
                <a:solidFill>
                  <a:srgbClr val="000000"/>
                </a:solidFill>
                <a:uFill>
                  <a:solidFill>
                    <a:srgbClr val="FFFFFF"/>
                  </a:solidFill>
                </a:uFill>
                <a:latin typeface="Verdana"/>
                <a:ea typeface="DejaVu Sans"/>
              </a:rPr>
              <a:t>59</a:t>
            </a:fld>
            <a:endParaRPr/>
          </a:p>
        </p:txBody>
      </p:sp>
      <p:sp>
        <p:nvSpPr>
          <p:cNvPr id="40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Wait () and Exit () system calls</a:t>
            </a:r>
            <a:endParaRPr/>
          </a:p>
        </p:txBody>
      </p:sp>
      <p:pic>
        <p:nvPicPr>
          <p:cNvPr id="401" name="Picture 406"/>
          <p:cNvPicPr/>
          <p:nvPr/>
        </p:nvPicPr>
        <p:blipFill>
          <a:blip r:embed="rId3"/>
          <a:stretch/>
        </p:blipFill>
        <p:spPr>
          <a:xfrm>
            <a:off x="1905120" y="1676520"/>
            <a:ext cx="5714280" cy="43567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1" strike="noStrike" spc="-1">
                <a:solidFill>
                  <a:srgbClr val="006666"/>
                </a:solidFill>
                <a:uFill>
                  <a:solidFill>
                    <a:srgbClr val="FFFFFF"/>
                  </a:solidFill>
                </a:uFill>
                <a:latin typeface="Arial"/>
                <a:ea typeface="DejaVu Sans"/>
              </a:rPr>
              <a:t>Process Control Block (PCB) - /proc</a:t>
            </a:r>
            <a:endParaRPr/>
          </a:p>
        </p:txBody>
      </p:sp>
      <p:sp>
        <p:nvSpPr>
          <p:cNvPr id="69" name="CustomShape 2"/>
          <p:cNvSpPr/>
          <p:nvPr/>
        </p:nvSpPr>
        <p:spPr>
          <a:xfrm>
            <a:off x="1371600" y="175248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2720" indent="-340560">
              <a:lnSpc>
                <a:spcPct val="100000"/>
              </a:lnSpc>
            </a:pPr>
            <a:r>
              <a:rPr lang="en-US" sz="2900" strike="noStrike" spc="-1">
                <a:solidFill>
                  <a:srgbClr val="000000"/>
                </a:solidFill>
                <a:uFill>
                  <a:solidFill>
                    <a:srgbClr val="FFFFFF"/>
                  </a:solidFill>
                </a:uFill>
                <a:latin typeface="Verdana"/>
                <a:ea typeface="DejaVu Sans"/>
              </a:rPr>
              <a:t>Information associated with each</a:t>
            </a:r>
            <a:endParaRPr/>
          </a:p>
          <a:p>
            <a:pPr marL="342720" indent="-340560">
              <a:lnSpc>
                <a:spcPct val="100000"/>
              </a:lnSpc>
            </a:pPr>
            <a:r>
              <a:rPr lang="en-US" sz="2900" strike="noStrike" spc="-1">
                <a:solidFill>
                  <a:srgbClr val="000000"/>
                </a:solidFill>
                <a:uFill>
                  <a:solidFill>
                    <a:srgbClr val="FFFFFF"/>
                  </a:solidFill>
                </a:uFill>
                <a:latin typeface="Verdana"/>
                <a:ea typeface="DejaVu Sans"/>
              </a:rPr>
              <a:t>process</a:t>
            </a:r>
            <a:endParaRPr/>
          </a:p>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Process state</a:t>
            </a:r>
            <a:endParaRPr/>
          </a:p>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CPU state</a:t>
            </a:r>
            <a:endParaRPr/>
          </a:p>
          <a:p>
            <a:pPr marL="78876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Program counter</a:t>
            </a:r>
            <a:endParaRPr/>
          </a:p>
          <a:p>
            <a:pPr marL="78876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CPU registers</a:t>
            </a:r>
            <a:endParaRPr/>
          </a:p>
          <a:p>
            <a:pPr marL="78876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CPU scheduling information</a:t>
            </a:r>
            <a:endParaRPr/>
          </a:p>
          <a:p>
            <a:pPr marL="78876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Memory-management information</a:t>
            </a:r>
            <a:endParaRPr/>
          </a:p>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Accounting information</a:t>
            </a:r>
            <a:endParaRPr/>
          </a:p>
          <a:p>
            <a:pPr marL="341280" indent="-340560">
              <a:lnSpc>
                <a:spcPct val="100000"/>
              </a:lnSpc>
              <a:buClr>
                <a:srgbClr val="006666"/>
              </a:buClr>
              <a:buSzPct val="70000"/>
              <a:buFont typeface="Wingdings" charset="2"/>
              <a:buChar char=""/>
            </a:pPr>
            <a:r>
              <a:rPr lang="en-US" sz="2400" strike="noStrike" spc="-1">
                <a:solidFill>
                  <a:srgbClr val="000000"/>
                </a:solidFill>
                <a:uFill>
                  <a:solidFill>
                    <a:srgbClr val="FFFFFF"/>
                  </a:solidFill>
                </a:uFill>
                <a:latin typeface="Verdana"/>
                <a:ea typeface="DejaVu Sans"/>
              </a:rPr>
              <a:t>I/O status information</a:t>
            </a:r>
            <a:endParaRPr/>
          </a:p>
          <a:p>
            <a:pPr marL="341280" indent="-340560">
              <a:lnSpc>
                <a:spcPct val="100000"/>
              </a:lnSpc>
            </a:pPr>
            <a:r>
              <a:rPr lang="en-US" sz="2400" strike="noStrike" spc="-1">
                <a:solidFill>
                  <a:srgbClr val="000000"/>
                </a:solidFill>
                <a:uFill>
                  <a:solidFill>
                    <a:srgbClr val="FFFFFF"/>
                  </a:solidFill>
                </a:uFill>
                <a:latin typeface="Verdana"/>
                <a:ea typeface="DejaVu Sans"/>
              </a:rPr>
              <a:t> </a:t>
            </a:r>
            <a:endParaRPr/>
          </a:p>
        </p:txBody>
      </p:sp>
      <p:sp>
        <p:nvSpPr>
          <p:cNvPr id="70" name="CustomShape 3"/>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71" name="CustomShape 4"/>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72" name="CustomShape 5"/>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16905FC-BEE7-44E9-86C3-15E8E0721EC5}" type="slidenum">
              <a:rPr lang="en-US" sz="1200" strike="noStrike" spc="-1">
                <a:solidFill>
                  <a:srgbClr val="000000"/>
                </a:solidFill>
                <a:uFill>
                  <a:solidFill>
                    <a:srgbClr val="FFFFFF"/>
                  </a:solidFill>
                </a:uFill>
                <a:latin typeface="Verdana"/>
                <a:ea typeface="DejaVu Sans"/>
              </a:rPr>
              <a:t>6</a:t>
            </a:fld>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0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0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37A4D17-AA6B-4B18-9274-C07FE25CF7A9}" type="slidenum">
              <a:rPr lang="en-US" sz="1200" strike="noStrike" spc="-1">
                <a:solidFill>
                  <a:srgbClr val="000000"/>
                </a:solidFill>
                <a:uFill>
                  <a:solidFill>
                    <a:srgbClr val="FFFFFF"/>
                  </a:solidFill>
                </a:uFill>
                <a:latin typeface="Verdana"/>
                <a:ea typeface="DejaVu Sans"/>
              </a:rPr>
              <a:t>60</a:t>
            </a:fld>
            <a:endParaRPr/>
          </a:p>
        </p:txBody>
      </p:sp>
      <p:sp>
        <p:nvSpPr>
          <p:cNvPr id="405" name="CustomShape 4"/>
          <p:cNvSpPr/>
          <p:nvPr/>
        </p:nvSpPr>
        <p:spPr>
          <a:xfrm>
            <a:off x="1295280" y="304920"/>
            <a:ext cx="731304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SIGNALS</a:t>
            </a:r>
            <a:endParaRPr/>
          </a:p>
        </p:txBody>
      </p:sp>
      <p:sp>
        <p:nvSpPr>
          <p:cNvPr id="406"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The process that receives a signal can take one of the following actions:</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Ignore the signal (SIG_IGN)</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Perform the default action (SIG_DFL)</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Catch the signal (function-name)</a:t>
            </a:r>
            <a:endParaRPr/>
          </a:p>
          <a:p>
            <a:pPr marL="342720" indent="-340560">
              <a:lnSpc>
                <a:spcPct val="100000"/>
              </a:lnSpc>
            </a:pPr>
            <a:r>
              <a:rPr lang="en-US" sz="2900" strike="noStrike" spc="-1">
                <a:solidFill>
                  <a:srgbClr val="000000"/>
                </a:solidFill>
                <a:uFill>
                  <a:solidFill>
                    <a:srgbClr val="FFFFFF"/>
                  </a:solidFill>
                </a:uFill>
                <a:latin typeface="Verdana"/>
                <a:ea typeface="DejaVu Sans"/>
              </a:rPr>
              <a:t>     </a:t>
            </a:r>
            <a:r>
              <a:rPr lang="en-US" sz="2900" strike="noStrike" spc="-1">
                <a:solidFill>
                  <a:srgbClr val="CC3300"/>
                </a:solidFill>
                <a:uFill>
                  <a:solidFill>
                    <a:srgbClr val="FFFFFF"/>
                  </a:solidFill>
                </a:uFill>
                <a:latin typeface="Verdana"/>
                <a:ea typeface="DejaVu Sans"/>
              </a:rPr>
              <a:t>signal</a:t>
            </a:r>
            <a:r>
              <a:rPr lang="en-US" sz="2900" strike="noStrike" spc="-1">
                <a:solidFill>
                  <a:srgbClr val="000000"/>
                </a:solidFill>
                <a:uFill>
                  <a:solidFill>
                    <a:srgbClr val="FFFFFF"/>
                  </a:solidFill>
                </a:uFill>
                <a:latin typeface="Verdana"/>
                <a:ea typeface="DejaVu Sans"/>
              </a:rPr>
              <a:t>( SIGNAL-NAME, ACTION)</a:t>
            </a:r>
            <a:endParaRPr/>
          </a:p>
          <a:p>
            <a:pPr marL="342720" indent="-340560">
              <a:lnSpc>
                <a:spcPct val="100000"/>
              </a:lnSpc>
            </a:pPr>
            <a:r>
              <a:rPr lang="en-US" sz="2900" strike="noStrike" spc="-1">
                <a:solidFill>
                  <a:srgbClr val="000000"/>
                </a:solidFill>
                <a:uFill>
                  <a:solidFill>
                    <a:srgbClr val="FFFFFF"/>
                  </a:solidFill>
                </a:uFill>
                <a:latin typeface="Verdana"/>
                <a:ea typeface="DejaVu Sans"/>
              </a:rPr>
              <a:t>     </a:t>
            </a:r>
            <a:r>
              <a:rPr lang="en-US" sz="2900" strike="noStrike" spc="-1">
                <a:solidFill>
                  <a:srgbClr val="CC3300"/>
                </a:solidFill>
                <a:uFill>
                  <a:solidFill>
                    <a:srgbClr val="FFFFFF"/>
                  </a:solidFill>
                </a:uFill>
                <a:latin typeface="Verdana"/>
                <a:ea typeface="DejaVu Sans"/>
              </a:rPr>
              <a:t>signal </a:t>
            </a:r>
            <a:r>
              <a:rPr lang="en-US" sz="2900" strike="noStrike" spc="-1">
                <a:solidFill>
                  <a:srgbClr val="000000"/>
                </a:solidFill>
                <a:uFill>
                  <a:solidFill>
                    <a:srgbClr val="FFFFFF"/>
                  </a:solidFill>
                </a:uFill>
                <a:latin typeface="Verdana"/>
                <a:ea typeface="DejaVu Sans"/>
              </a:rPr>
              <a:t>( SIGINT, SIG_IGN)</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7"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08"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09"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AF9067A-9AA1-495B-8A82-373D57DC70B2}" type="slidenum">
              <a:rPr lang="en-US" sz="1200" strike="noStrike" spc="-1">
                <a:solidFill>
                  <a:srgbClr val="000000"/>
                </a:solidFill>
                <a:uFill>
                  <a:solidFill>
                    <a:srgbClr val="FFFFFF"/>
                  </a:solidFill>
                </a:uFill>
                <a:latin typeface="Verdana"/>
                <a:ea typeface="DejaVu Sans"/>
              </a:rPr>
              <a:t>61</a:t>
            </a:fld>
            <a:endParaRPr/>
          </a:p>
        </p:txBody>
      </p:sp>
      <p:sp>
        <p:nvSpPr>
          <p:cNvPr id="410"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Signals –system calls</a:t>
            </a:r>
            <a:endParaRPr/>
          </a:p>
        </p:txBody>
      </p:sp>
      <p:pic>
        <p:nvPicPr>
          <p:cNvPr id="411" name="Picture 416"/>
          <p:cNvPicPr/>
          <p:nvPr/>
        </p:nvPicPr>
        <p:blipFill>
          <a:blip r:embed="rId3"/>
          <a:stretch/>
        </p:blipFill>
        <p:spPr>
          <a:xfrm>
            <a:off x="1676520" y="1523880"/>
            <a:ext cx="6628680" cy="35776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1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1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1B3E5A46-610A-47BD-964A-850162266A1B}" type="slidenum">
              <a:rPr lang="en-US" sz="1200" strike="noStrike" spc="-1">
                <a:solidFill>
                  <a:srgbClr val="000000"/>
                </a:solidFill>
                <a:uFill>
                  <a:solidFill>
                    <a:srgbClr val="FFFFFF"/>
                  </a:solidFill>
                </a:uFill>
                <a:latin typeface="Verdana"/>
                <a:ea typeface="DejaVu Sans"/>
              </a:rPr>
              <a:t>62</a:t>
            </a:fld>
            <a:endParaRPr/>
          </a:p>
        </p:txBody>
      </p:sp>
      <p:sp>
        <p:nvSpPr>
          <p:cNvPr id="41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3600" strike="noStrike" spc="-1">
                <a:solidFill>
                  <a:srgbClr val="006666"/>
                </a:solidFill>
                <a:uFill>
                  <a:solidFill>
                    <a:srgbClr val="FFFFFF"/>
                  </a:solidFill>
                </a:uFill>
                <a:latin typeface="Arial"/>
                <a:ea typeface="DejaVu Sans"/>
              </a:rPr>
              <a:t>Summary</a:t>
            </a:r>
            <a:endParaRPr/>
          </a:p>
        </p:txBody>
      </p:sp>
      <p:sp>
        <p:nvSpPr>
          <p:cNvPr id="416"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 attributes</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 status</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 control block</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 management using ps command</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IPC –Inter-process communication </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Processes and signals</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Processes Schedule</a:t>
            </a:r>
            <a:endParaRPr/>
          </a:p>
          <a:p>
            <a:pPr marL="607680" indent="-606960">
              <a:lnSpc>
                <a:spcPct val="90000"/>
              </a:lnSpc>
              <a:buClr>
                <a:srgbClr val="006666"/>
              </a:buClr>
              <a:buSzPct val="70000"/>
              <a:buFont typeface="Verdana"/>
              <a:buAutoNum type="arabicPeriod"/>
            </a:pPr>
            <a:r>
              <a:rPr lang="en-US" sz="2800" strike="noStrike" spc="-1">
                <a:solidFill>
                  <a:srgbClr val="000000"/>
                </a:solidFill>
                <a:uFill>
                  <a:solidFill>
                    <a:srgbClr val="FFFFFF"/>
                  </a:solidFill>
                </a:uFill>
                <a:latin typeface="Verdana"/>
                <a:ea typeface="DejaVu Sans"/>
              </a:rPr>
              <a:t>Process Automation</a:t>
            </a:r>
            <a:endParaRPr/>
          </a:p>
          <a:p>
            <a:pPr marL="607680" indent="-606960">
              <a:lnSpc>
                <a:spcPct val="90000"/>
              </a:lnSpc>
              <a:buClr>
                <a:srgbClr val="006666"/>
              </a:buClr>
              <a:buSzPct val="70000"/>
              <a:buFont typeface="Verdana"/>
              <a:buAutoNum type="arabicPeriod"/>
            </a:pPr>
            <a:r>
              <a:rPr lang="en-US" sz="2400" strike="noStrike" spc="-1">
                <a:solidFill>
                  <a:srgbClr val="000000"/>
                </a:solidFill>
                <a:uFill>
                  <a:solidFill>
                    <a:srgbClr val="FFFFFF"/>
                  </a:solidFill>
                </a:uFill>
                <a:latin typeface="Verdana"/>
                <a:ea typeface="DejaVu Sans"/>
              </a:rPr>
              <a:t>Process Creation using fork, wait, exit and exec system calls</a:t>
            </a:r>
            <a:endParaRPr/>
          </a:p>
          <a:p>
            <a:pPr marL="609480" indent="-607320">
              <a:lnSpc>
                <a:spcPct val="90000"/>
              </a:lnSpc>
            </a:pPr>
            <a:r>
              <a:rPr lang="en-US" sz="2400" strike="noStrike" spc="-1">
                <a:solidFill>
                  <a:srgbClr val="000000"/>
                </a:solidFill>
                <a:uFill>
                  <a:solidFill>
                    <a:srgbClr val="FFFFFF"/>
                  </a:solidFill>
                </a:uFill>
                <a:latin typeface="Verdana"/>
                <a:ea typeface="DejaVu Sans"/>
              </a:rPr>
              <a:t> </a:t>
            </a:r>
            <a:endParaRPr/>
          </a:p>
          <a:p>
            <a:pPr marL="609480" indent="-607320">
              <a:lnSpc>
                <a:spcPct val="90000"/>
              </a:lnSpc>
            </a:pPr>
            <a:r>
              <a:rPr lang="en-US" sz="24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Commands Summary</a:t>
            </a:r>
            <a:endParaRPr/>
          </a:p>
        </p:txBody>
      </p:sp>
      <p:sp>
        <p:nvSpPr>
          <p:cNvPr id="418"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19"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20"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33BDAD4E-4F00-49CB-9A88-9694EBAFDBA8}" type="slidenum">
              <a:rPr lang="en-US" sz="1200" strike="noStrike" spc="-1">
                <a:solidFill>
                  <a:srgbClr val="000000"/>
                </a:solidFill>
                <a:uFill>
                  <a:solidFill>
                    <a:srgbClr val="FFFFFF"/>
                  </a:solidFill>
                </a:uFill>
                <a:latin typeface="Verdana"/>
                <a:ea typeface="DejaVu Sans"/>
              </a:rPr>
              <a:t>63</a:t>
            </a:fld>
            <a:endParaRPr/>
          </a:p>
        </p:txBody>
      </p:sp>
      <p:sp>
        <p:nvSpPr>
          <p:cNvPr id="421"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6800" rIns="90000" bIns="46800"/>
          <a:lstStyle/>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ps		</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top</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kill</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nice</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renice</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wc</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jobs</a:t>
            </a:r>
            <a:endParaRPr/>
          </a:p>
          <a:p>
            <a:pPr marL="741240" lvl="1" indent="-283320">
              <a:lnSpc>
                <a:spcPct val="90000"/>
              </a:lnSpc>
              <a:buClr>
                <a:srgbClr val="99CCCC"/>
              </a:buClr>
              <a:buSzPct val="70000"/>
              <a:buFont typeface="Wingdings" charset="2"/>
              <a:buChar char=""/>
            </a:pPr>
            <a:r>
              <a:rPr lang="en-US" sz="2900" strike="noStrike" spc="-1">
                <a:solidFill>
                  <a:srgbClr val="000000"/>
                </a:solidFill>
                <a:uFill>
                  <a:solidFill>
                    <a:srgbClr val="FFFFFF"/>
                  </a:solidFill>
                </a:uFill>
                <a:latin typeface="Verdana"/>
                <a:ea typeface="Lucida Sans Unicode"/>
              </a:rPr>
              <a:t>fg</a:t>
            </a:r>
            <a:endParaRPr/>
          </a:p>
          <a:p>
            <a:pPr marL="741240" indent="-283320">
              <a:lnSpc>
                <a:spcPct val="90000"/>
              </a:lnSpc>
            </a:pPr>
            <a:r>
              <a:rPr lang="en-US" sz="2900" strike="noStrike" spc="-1">
                <a:solidFill>
                  <a:srgbClr val="000000"/>
                </a:solidFill>
                <a:uFill>
                  <a:solidFill>
                    <a:srgbClr val="FFFFFF"/>
                  </a:solidFill>
                </a:uFill>
                <a:latin typeface="Verdana"/>
                <a:ea typeface="Lucida Sans Unicode"/>
              </a:rPr>
              <a:t> </a:t>
            </a:r>
            <a:endParaRPr/>
          </a:p>
          <a:p>
            <a:pPr marL="741240" indent="-283320">
              <a:lnSpc>
                <a:spcPct val="90000"/>
              </a:lnSpc>
            </a:pPr>
            <a:r>
              <a:rPr lang="en-US" sz="2900" strike="noStrike" spc="-1">
                <a:solidFill>
                  <a:srgbClr val="000000"/>
                </a:solidFill>
                <a:uFill>
                  <a:solidFill>
                    <a:srgbClr val="FFFFFF"/>
                  </a:solidFill>
                </a:uFill>
                <a:latin typeface="Verdana"/>
                <a:ea typeface="Lucida Sans Unicode"/>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2"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23"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24"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D8AD91E3-3D43-41E9-A177-A1CCCAA9EC14}" type="slidenum">
              <a:rPr lang="en-US" sz="1200" strike="noStrike" spc="-1">
                <a:solidFill>
                  <a:srgbClr val="000000"/>
                </a:solidFill>
                <a:uFill>
                  <a:solidFill>
                    <a:srgbClr val="FFFFFF"/>
                  </a:solidFill>
                </a:uFill>
                <a:latin typeface="Verdana"/>
                <a:ea typeface="DejaVu Sans"/>
              </a:rPr>
              <a:t>64</a:t>
            </a:fld>
            <a:endParaRPr/>
          </a:p>
        </p:txBody>
      </p:sp>
      <p:sp>
        <p:nvSpPr>
          <p:cNvPr id="425"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References</a:t>
            </a:r>
            <a:endParaRPr/>
          </a:p>
        </p:txBody>
      </p:sp>
      <p:sp>
        <p:nvSpPr>
          <p:cNvPr id="426" name="CustomShape 5"/>
          <p:cNvSpPr/>
          <p:nvPr/>
        </p:nvSpPr>
        <p:spPr>
          <a:xfrm>
            <a:off x="137160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80000"/>
              </a:lnSpc>
              <a:buClr>
                <a:srgbClr val="006666"/>
              </a:buClr>
              <a:buSzPct val="70000"/>
              <a:buFont typeface="Wingdings" charset="2"/>
              <a:buChar char=""/>
            </a:pPr>
            <a:r>
              <a:rPr lang="en-US" sz="2500" strike="noStrike" spc="-1">
                <a:solidFill>
                  <a:srgbClr val="000000"/>
                </a:solidFill>
                <a:uFill>
                  <a:solidFill>
                    <a:srgbClr val="FFFFFF"/>
                  </a:solidFill>
                </a:uFill>
                <a:latin typeface="Verdana"/>
                <a:ea typeface="DejaVu Sans"/>
              </a:rPr>
              <a:t>Silberschatz, Galvin and Gagne, Operating System Concepts, John Wiley &amp; Sons, latest edition.</a:t>
            </a:r>
            <a:endParaRPr/>
          </a:p>
          <a:p>
            <a:pPr marL="741240" lvl="1" indent="-283320">
              <a:lnSpc>
                <a:spcPct val="8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Chapter 3 - Processes</a:t>
            </a:r>
            <a:endParaRPr/>
          </a:p>
          <a:p>
            <a:pPr marL="741240" lvl="1" indent="-283320">
              <a:lnSpc>
                <a:spcPct val="80000"/>
              </a:lnSpc>
              <a:buClr>
                <a:srgbClr val="99CCCC"/>
              </a:buClr>
              <a:buSzPct val="70000"/>
              <a:buFont typeface="Wingdings" charset="2"/>
              <a:buChar char=""/>
            </a:pPr>
            <a:r>
              <a:rPr lang="en-US" sz="2100" strike="noStrike" spc="-1">
                <a:solidFill>
                  <a:srgbClr val="000000"/>
                </a:solidFill>
                <a:uFill>
                  <a:solidFill>
                    <a:srgbClr val="FFFFFF"/>
                  </a:solidFill>
                </a:uFill>
                <a:latin typeface="Verdana"/>
                <a:ea typeface="Lucida Sans Unicode"/>
              </a:rPr>
              <a:t>Chapter 21</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Process Management</a:t>
            </a:r>
            <a:endParaRPr/>
          </a:p>
          <a:p>
            <a:pPr marL="1141200" lvl="2" indent="-226080">
              <a:lnSpc>
                <a:spcPct val="80000"/>
              </a:lnSpc>
              <a:buClr>
                <a:srgbClr val="006666"/>
              </a:buClr>
              <a:buSzPct val="65000"/>
              <a:buFont typeface="Wingdings" charset="2"/>
              <a:buChar char=""/>
            </a:pPr>
            <a:r>
              <a:rPr lang="en-US" sz="1800" strike="noStrike" spc="-1">
                <a:solidFill>
                  <a:srgbClr val="000000"/>
                </a:solidFill>
                <a:uFill>
                  <a:solidFill>
                    <a:srgbClr val="FFFFFF"/>
                  </a:solidFill>
                </a:uFill>
                <a:latin typeface="Verdana"/>
                <a:ea typeface="Lucida Sans Unicode"/>
              </a:rPr>
              <a:t>Inter-process Communication</a:t>
            </a:r>
            <a:endParaRPr/>
          </a:p>
          <a:p>
            <a:pPr marL="1141200" indent="-226080">
              <a:lnSpc>
                <a:spcPct val="80000"/>
              </a:lnSpc>
            </a:pPr>
            <a:r>
              <a:rPr lang="en-US" sz="1800" strike="noStrike" spc="-1">
                <a:solidFill>
                  <a:srgbClr val="000000"/>
                </a:solidFill>
                <a:uFill>
                  <a:solidFill>
                    <a:srgbClr val="FFFFFF"/>
                  </a:solidFill>
                </a:uFill>
                <a:latin typeface="Verdana"/>
                <a:ea typeface="Lucida Sans Unicode"/>
              </a:rPr>
              <a:t> </a:t>
            </a:r>
            <a:endParaRPr/>
          </a:p>
          <a:p>
            <a:pPr marL="342720" indent="-340560">
              <a:lnSpc>
                <a:spcPct val="100000"/>
              </a:lnSpc>
            </a:pPr>
            <a:r>
              <a:rPr lang="en-US" sz="18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7"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Acknowledgements</a:t>
            </a:r>
            <a:endParaRPr/>
          </a:p>
        </p:txBody>
      </p:sp>
      <p:sp>
        <p:nvSpPr>
          <p:cNvPr id="428"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429"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430"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0994AFDA-2F33-4CB4-AEBE-D84A2DE77E76}" type="slidenum">
              <a:rPr lang="en-US" sz="1200" strike="noStrike" spc="-1">
                <a:solidFill>
                  <a:srgbClr val="000000"/>
                </a:solidFill>
                <a:uFill>
                  <a:solidFill>
                    <a:srgbClr val="FFFFFF"/>
                  </a:solidFill>
                </a:uFill>
                <a:latin typeface="Verdana"/>
                <a:ea typeface="DejaVu Sans"/>
              </a:rPr>
              <a:t>65</a:t>
            </a:fld>
            <a:endParaRPr/>
          </a:p>
        </p:txBody>
      </p:sp>
      <p:sp>
        <p:nvSpPr>
          <p:cNvPr id="431" name="CustomShape 5"/>
          <p:cNvSpPr/>
          <p:nvPr/>
        </p:nvSpPr>
        <p:spPr>
          <a:xfrm>
            <a:off x="1371600" y="167652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341280" indent="-340560">
              <a:lnSpc>
                <a:spcPct val="100000"/>
              </a:lnSpc>
              <a:buClr>
                <a:srgbClr val="006666"/>
              </a:buClr>
              <a:buSzPct val="70000"/>
              <a:buFont typeface="Wingdings" charset="2"/>
              <a:buChar char=""/>
            </a:pPr>
            <a:r>
              <a:rPr lang="en-US" sz="2900" strike="noStrike" spc="-1">
                <a:solidFill>
                  <a:srgbClr val="000000"/>
                </a:solidFill>
                <a:uFill>
                  <a:solidFill>
                    <a:srgbClr val="FFFFFF"/>
                  </a:solidFill>
                </a:uFill>
                <a:latin typeface="Verdana"/>
                <a:ea typeface="DejaVu Sans"/>
              </a:rPr>
              <a:t>All screen captures and examples are produced using the Gedit editor. Gedit editor is released under the GNU General Public License (GPL).  See the terms at </a:t>
            </a:r>
            <a:r>
              <a:rPr lang="en-US" sz="2900" u="sng" strike="noStrike" spc="-1">
                <a:solidFill>
                  <a:srgbClr val="0000FF"/>
                </a:solidFill>
                <a:uFill>
                  <a:solidFill>
                    <a:srgbClr val="FFFFFF"/>
                  </a:solidFill>
                </a:uFill>
                <a:latin typeface="Verdana"/>
                <a:ea typeface="DejaVu Sans"/>
                <a:hlinkClick r:id="rId3"/>
              </a:rPr>
              <a:t>http://www.fsf.org/licenses/</a:t>
            </a:r>
            <a:r>
              <a:rPr lang="en-US" sz="2900" strike="noStrike" spc="-1">
                <a:solidFill>
                  <a:srgbClr val="000000"/>
                </a:solidFill>
                <a:uFill>
                  <a:solidFill>
                    <a:srgbClr val="FFFFFF"/>
                  </a:solidFill>
                </a:uFill>
                <a:latin typeface="Verdana"/>
                <a:ea typeface="DejaVu Sans"/>
              </a:rPr>
              <a:t>. </a:t>
            </a:r>
            <a:endParaRPr/>
          </a:p>
          <a:p>
            <a:pPr marL="341280" indent="-340560">
              <a:lnSpc>
                <a:spcPct val="100000"/>
              </a:lnSpc>
            </a:pPr>
            <a:r>
              <a:rPr lang="en-US" sz="29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74"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75"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ECA4F518-65A4-4A98-AE42-A6D96675EBB5}" type="slidenum">
              <a:rPr lang="en-US" sz="1200" strike="noStrike" spc="-1">
                <a:solidFill>
                  <a:srgbClr val="000000"/>
                </a:solidFill>
                <a:uFill>
                  <a:solidFill>
                    <a:srgbClr val="FFFFFF"/>
                  </a:solidFill>
                </a:uFill>
                <a:latin typeface="Verdana"/>
                <a:ea typeface="DejaVu Sans"/>
              </a:rPr>
              <a:t>7</a:t>
            </a:fld>
            <a:endParaRPr/>
          </a:p>
        </p:txBody>
      </p:sp>
      <p:sp>
        <p:nvSpPr>
          <p:cNvPr id="76" name="CustomShape 4"/>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 PCB - /PROC</a:t>
            </a:r>
            <a:endParaRPr/>
          </a:p>
        </p:txBody>
      </p:sp>
      <p:sp>
        <p:nvSpPr>
          <p:cNvPr id="77" name="CustomShape 5"/>
          <p:cNvSpPr/>
          <p:nvPr/>
        </p:nvSpPr>
        <p:spPr>
          <a:xfrm>
            <a:off x="1295280" y="1600200"/>
            <a:ext cx="7313040" cy="4114080"/>
          </a:xfrm>
          <a:noFill/>
          <a:ln>
            <a:noFill/>
          </a:ln>
        </p:spPr>
        <p:style>
          <a:lnRef idx="0">
            <a:scrgbClr r="0" g="0" b="0"/>
          </a:lnRef>
          <a:fillRef idx="0">
            <a:scrgbClr r="0" g="0" b="0"/>
          </a:fillRef>
          <a:effectRef idx="0">
            <a:scrgbClr r="0" g="0" b="0"/>
          </a:effectRef>
          <a:fontRef idx="minor"/>
        </p:style>
        <p:txBody>
          <a:bodyPr lIns="90000" tIns="45000" rIns="90000" bIns="45000"/>
          <a:lstStyle/>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During the initialization phase of Linux, the star_kernel(  ) creates kernel thread, named process 1 ( </a:t>
            </a:r>
            <a:r>
              <a:rPr lang="en-US" sz="2500" i="1" strike="noStrike" spc="-1">
                <a:solidFill>
                  <a:srgbClr val="CC0000"/>
                </a:solidFill>
                <a:uFill>
                  <a:solidFill>
                    <a:srgbClr val="FFFFFF"/>
                  </a:solidFill>
                </a:uFill>
                <a:latin typeface="Verdana"/>
                <a:ea typeface="Lucida Sans Unicode"/>
              </a:rPr>
              <a:t>init process</a:t>
            </a:r>
            <a:r>
              <a:rPr lang="en-US" sz="2500" strike="noStrike" spc="-1">
                <a:solidFill>
                  <a:srgbClr val="000000"/>
                </a:solidFill>
                <a:uFill>
                  <a:solidFill>
                    <a:srgbClr val="FFFFFF"/>
                  </a:solidFill>
                </a:uFill>
                <a:latin typeface="Verdana"/>
                <a:ea typeface="Lucida Sans Unicode"/>
              </a:rPr>
              <a:t>)</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To allow an efficient search through processes of a given type , the kernel creates several lists of processes</a:t>
            </a:r>
            <a:endParaRPr/>
          </a:p>
          <a:p>
            <a:pPr marL="741240" lvl="1" indent="-283320">
              <a:lnSpc>
                <a:spcPct val="100000"/>
              </a:lnSpc>
              <a:buClr>
                <a:srgbClr val="99CCCC"/>
              </a:buClr>
              <a:buSzPct val="70000"/>
              <a:buFont typeface="Wingdings" charset="2"/>
              <a:buChar char=""/>
            </a:pPr>
            <a:r>
              <a:rPr lang="en-US" sz="2500" strike="noStrike" spc="-1">
                <a:solidFill>
                  <a:srgbClr val="000000"/>
                </a:solidFill>
                <a:uFill>
                  <a:solidFill>
                    <a:srgbClr val="FFFFFF"/>
                  </a:solidFill>
                </a:uFill>
                <a:latin typeface="Verdana"/>
                <a:ea typeface="Lucida Sans Unicode"/>
              </a:rPr>
              <a:t>Each list consists of pointers to process descriptors (Process Control Block)</a:t>
            </a:r>
            <a:endParaRPr/>
          </a:p>
          <a:p>
            <a:pPr marL="341280" indent="-340560">
              <a:lnSpc>
                <a:spcPct val="100000"/>
              </a:lnSpc>
            </a:pPr>
            <a:r>
              <a:rPr lang="en-US" sz="2500" strike="noStrike" spc="-1">
                <a:solidFill>
                  <a:srgbClr val="000000"/>
                </a:solidFill>
                <a:uFill>
                  <a:solidFill>
                    <a:srgbClr val="FFFFFF"/>
                  </a:solidFill>
                </a:uFill>
                <a:latin typeface="Verdana"/>
                <a:ea typeface="DejaVu Sans"/>
              </a:rPr>
              <a:t> </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8" name="CustomShape 1"/>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79" name="CustomShape 2"/>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80" name="CustomShape 3"/>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83DD8FD8-620A-4D14-B265-ACC5EC23E5D8}" type="slidenum">
              <a:rPr lang="en-US" sz="1200" strike="noStrike" spc="-1">
                <a:solidFill>
                  <a:srgbClr val="000000"/>
                </a:solidFill>
                <a:uFill>
                  <a:solidFill>
                    <a:srgbClr val="FFFFFF"/>
                  </a:solidFill>
                </a:uFill>
                <a:latin typeface="Verdana"/>
                <a:ea typeface="DejaVu Sans"/>
              </a:rPr>
              <a:t>8</a:t>
            </a:fld>
            <a:endParaRPr/>
          </a:p>
        </p:txBody>
      </p:sp>
      <p:sp>
        <p:nvSpPr>
          <p:cNvPr id="81" name="CustomShape 4"/>
          <p:cNvSpPr/>
          <p:nvPr/>
        </p:nvSpPr>
        <p:spPr>
          <a:xfrm>
            <a:off x="990720" y="609480"/>
            <a:ext cx="8152560" cy="114228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nchor="ctr"/>
          <a:lstStyle/>
          <a:p>
            <a:pPr>
              <a:lnSpc>
                <a:spcPct val="100000"/>
              </a:lnSpc>
            </a:pPr>
            <a:r>
              <a:rPr lang="en-US" sz="4400" b="1" strike="noStrike" spc="-1">
                <a:solidFill>
                  <a:srgbClr val="006666"/>
                </a:solidFill>
                <a:uFill>
                  <a:solidFill>
                    <a:srgbClr val="FFFFFF"/>
                  </a:solidFill>
                </a:uFill>
                <a:latin typeface="Times New Roman"/>
                <a:ea typeface="DejaVu Sans"/>
              </a:rPr>
              <a:t>   </a:t>
            </a:r>
            <a:r>
              <a:rPr lang="en-US" sz="4400" strike="noStrike" spc="-1">
                <a:solidFill>
                  <a:srgbClr val="006666"/>
                </a:solidFill>
                <a:uFill>
                  <a:solidFill>
                    <a:srgbClr val="FFFFFF"/>
                  </a:solidFill>
                </a:uFill>
                <a:latin typeface="Times New Roman"/>
                <a:ea typeface="DejaVu Sans"/>
              </a:rPr>
              <a:t>Processes Types</a:t>
            </a:r>
            <a:endParaRPr/>
          </a:p>
        </p:txBody>
      </p:sp>
      <p:sp>
        <p:nvSpPr>
          <p:cNvPr id="82" name="CustomShape 5"/>
          <p:cNvSpPr/>
          <p:nvPr/>
        </p:nvSpPr>
        <p:spPr>
          <a:xfrm>
            <a:off x="1143000" y="1752480"/>
            <a:ext cx="7771680" cy="2209320"/>
          </a:xfrm>
          <a:prstGeom prst="rect">
            <a:avLst/>
          </a:prstGeom>
          <a:noFill/>
          <a:ln>
            <a:noFill/>
          </a:ln>
        </p:spPr>
        <p:style>
          <a:lnRef idx="0">
            <a:scrgbClr r="0" g="0" b="0"/>
          </a:lnRef>
          <a:fillRef idx="0">
            <a:scrgbClr r="0" g="0" b="0"/>
          </a:fillRef>
          <a:effectRef idx="0">
            <a:scrgbClr r="0" g="0" b="0"/>
          </a:effectRef>
          <a:fontRef idx="minor"/>
        </p:style>
        <p:txBody>
          <a:bodyPr lIns="90000" tIns="46800" rIns="90000" bIns="46800"/>
          <a:lstStyle/>
          <a:p>
            <a:pPr marL="341280" indent="-340560">
              <a:lnSpc>
                <a:spcPct val="100000"/>
              </a:lnSpc>
              <a:buClr>
                <a:srgbClr val="5F5F5F"/>
              </a:buClr>
              <a:buSzPct val="75000"/>
              <a:buFont typeface="Monotype Sorts" charset="2"/>
              <a:buChar char=""/>
            </a:pPr>
            <a:r>
              <a:rPr lang="en-US" sz="3200" strike="noStrike" spc="-1">
                <a:solidFill>
                  <a:srgbClr val="000000"/>
                </a:solidFill>
                <a:uFill>
                  <a:solidFill>
                    <a:srgbClr val="FFFFFF"/>
                  </a:solidFill>
                </a:uFill>
                <a:latin typeface="Times New Roman"/>
                <a:ea typeface="DejaVu Sans"/>
              </a:rPr>
              <a:t>OS typically has many processes running</a:t>
            </a:r>
            <a:endParaRPr/>
          </a:p>
          <a:p>
            <a:pPr marL="741240" lvl="1" indent="-283320">
              <a:lnSpc>
                <a:spcPct val="100000"/>
              </a:lnSpc>
              <a:buClr>
                <a:srgbClr val="5F5F5F"/>
              </a:buClr>
              <a:buSzPct val="75000"/>
              <a:buFont typeface="Times New Roman"/>
              <a:buChar char="–"/>
            </a:pPr>
            <a:r>
              <a:rPr lang="en-US" sz="2800" strike="noStrike" spc="-1">
                <a:solidFill>
                  <a:srgbClr val="000000"/>
                </a:solidFill>
                <a:uFill>
                  <a:solidFill>
                    <a:srgbClr val="FFFFFF"/>
                  </a:solidFill>
                </a:uFill>
                <a:latin typeface="Times New Roman"/>
                <a:ea typeface="Lucida Sans Unicode"/>
              </a:rPr>
              <a:t>System processes</a:t>
            </a:r>
            <a:endParaRPr/>
          </a:p>
          <a:p>
            <a:pPr marL="741240" lvl="1" indent="-283320">
              <a:lnSpc>
                <a:spcPct val="100000"/>
              </a:lnSpc>
              <a:buClr>
                <a:srgbClr val="5F5F5F"/>
              </a:buClr>
              <a:buSzPct val="75000"/>
              <a:buFont typeface="Times New Roman"/>
              <a:buChar char="–"/>
            </a:pPr>
            <a:r>
              <a:rPr lang="en-US" sz="2800" strike="noStrike" spc="-1">
                <a:solidFill>
                  <a:srgbClr val="000000"/>
                </a:solidFill>
                <a:uFill>
                  <a:solidFill>
                    <a:srgbClr val="FFFFFF"/>
                  </a:solidFill>
                </a:uFill>
                <a:latin typeface="Times New Roman"/>
                <a:ea typeface="Lucida Sans Unicode"/>
              </a:rPr>
              <a:t>User processes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1370160" y="301680"/>
            <a:ext cx="7312680" cy="1142280"/>
          </a:xfr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600" strike="noStrike" spc="-1">
                <a:solidFill>
                  <a:srgbClr val="006666"/>
                </a:solidFill>
                <a:uFill>
                  <a:solidFill>
                    <a:srgbClr val="FFFFFF"/>
                  </a:solidFill>
                </a:uFill>
                <a:latin typeface="Arial"/>
                <a:ea typeface="DejaVu Sans"/>
              </a:rPr>
              <a:t>Process Types</a:t>
            </a:r>
            <a:endParaRPr/>
          </a:p>
        </p:txBody>
      </p:sp>
      <p:sp>
        <p:nvSpPr>
          <p:cNvPr id="84" name="CustomShape 2"/>
          <p:cNvSpPr/>
          <p:nvPr/>
        </p:nvSpPr>
        <p:spPr>
          <a:xfrm>
            <a:off x="45720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nSpc>
                <a:spcPct val="100000"/>
              </a:lnSpc>
            </a:pPr>
            <a:r>
              <a:rPr lang="en-US" sz="1200" strike="noStrike" spc="-1">
                <a:solidFill>
                  <a:srgbClr val="000000"/>
                </a:solidFill>
                <a:uFill>
                  <a:solidFill>
                    <a:srgbClr val="FFFFFF"/>
                  </a:solidFill>
                </a:uFill>
                <a:latin typeface="Verdana"/>
                <a:ea typeface="DejaVu Sans"/>
              </a:rPr>
              <a:t>01/25/16</a:t>
            </a:r>
            <a:endParaRPr/>
          </a:p>
        </p:txBody>
      </p:sp>
      <p:sp>
        <p:nvSpPr>
          <p:cNvPr id="85" name="CustomShape 3"/>
          <p:cNvSpPr/>
          <p:nvPr/>
        </p:nvSpPr>
        <p:spPr>
          <a:xfrm>
            <a:off x="3124080" y="6248520"/>
            <a:ext cx="289512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ctr">
              <a:lnSpc>
                <a:spcPct val="100000"/>
              </a:lnSpc>
            </a:pPr>
            <a:r>
              <a:rPr lang="en-US" sz="1200" strike="noStrike" spc="-1">
                <a:solidFill>
                  <a:srgbClr val="000000"/>
                </a:solidFill>
                <a:uFill>
                  <a:solidFill>
                    <a:srgbClr val="FFFFFF"/>
                  </a:solidFill>
                </a:uFill>
                <a:latin typeface="Verdana"/>
                <a:ea typeface="DejaVu Sans"/>
              </a:rPr>
              <a:t>Operating Systems Internals CMPS254</a:t>
            </a:r>
            <a:endParaRPr/>
          </a:p>
        </p:txBody>
      </p:sp>
      <p:sp>
        <p:nvSpPr>
          <p:cNvPr id="86" name="CustomShape 4"/>
          <p:cNvSpPr/>
          <p:nvPr/>
        </p:nvSpPr>
        <p:spPr>
          <a:xfrm>
            <a:off x="6553080" y="6248520"/>
            <a:ext cx="2133000" cy="456480"/>
          </a:xfrm>
          <a:noFill/>
          <a:ln>
            <a:noFill/>
          </a:ln>
        </p:spPr>
        <p:style>
          <a:lnRef idx="0">
            <a:scrgbClr r="0" g="0" b="0"/>
          </a:lnRef>
          <a:fillRef idx="0">
            <a:scrgbClr r="0" g="0" b="0"/>
          </a:fillRef>
          <a:effectRef idx="0">
            <a:scrgbClr r="0" g="0" b="0"/>
          </a:effectRef>
          <a:fontRef idx="minor"/>
        </p:style>
        <p:txBody>
          <a:bodyPr lIns="90000" tIns="46800" rIns="90000" bIns="46800" anchor="b"/>
          <a:lstStyle/>
          <a:p>
            <a:pPr algn="r">
              <a:lnSpc>
                <a:spcPct val="100000"/>
              </a:lnSpc>
            </a:pPr>
            <a:fld id="{240DA4AE-BA0D-4C29-8116-FF46C098BE94}" type="slidenum">
              <a:rPr lang="en-US" sz="1200" strike="noStrike" spc="-1">
                <a:solidFill>
                  <a:srgbClr val="000000"/>
                </a:solidFill>
                <a:uFill>
                  <a:solidFill>
                    <a:srgbClr val="FFFFFF"/>
                  </a:solidFill>
                </a:uFill>
                <a:latin typeface="Verdana"/>
                <a:ea typeface="DejaVu Sans"/>
              </a:rPr>
              <a:t>9</a:t>
            </a:fld>
            <a:endParaRPr/>
          </a:p>
        </p:txBody>
      </p:sp>
      <p:pic>
        <p:nvPicPr>
          <p:cNvPr id="87" name="Picture 93"/>
          <p:cNvPicPr/>
          <p:nvPr/>
        </p:nvPicPr>
        <p:blipFill>
          <a:blip r:embed="rId3"/>
          <a:stretch/>
        </p:blipFill>
        <p:spPr>
          <a:xfrm>
            <a:off x="1905120" y="1828800"/>
            <a:ext cx="6133320" cy="3933000"/>
          </a:xfrm>
          <a:prstGeom prst="rect">
            <a:avLst/>
          </a:prstGeom>
          <a:ln>
            <a:noFill/>
          </a:ln>
        </p:spPr>
      </p:pic>
      <p:sp>
        <p:nvSpPr>
          <p:cNvPr id="88" name="Line 5"/>
          <p:cNvSpPr/>
          <p:nvPr/>
        </p:nvSpPr>
        <p:spPr>
          <a:xfrm>
            <a:off x="1905120" y="5257800"/>
            <a:ext cx="6172200" cy="1440"/>
          </a:xfrm>
          <a:prstGeom prst="line">
            <a:avLst/>
          </a:prstGeom>
          <a:ln w="22320">
            <a:solidFill>
              <a:srgbClr val="C00000"/>
            </a:solidFill>
            <a:miter/>
          </a:ln>
        </p:spPr>
        <p:style>
          <a:lnRef idx="0">
            <a:scrgbClr r="0" g="0" b="0"/>
          </a:lnRef>
          <a:fillRef idx="0">
            <a:scrgbClr r="0" g="0" b="0"/>
          </a:fillRef>
          <a:effectRef idx="0">
            <a:scrgbClr r="0" g="0" b="0"/>
          </a:effectRef>
          <a:fontRef idx="minor"/>
        </p:style>
      </p:sp>
      <p:sp>
        <p:nvSpPr>
          <p:cNvPr id="89" name="Line 6"/>
          <p:cNvSpPr/>
          <p:nvPr/>
        </p:nvSpPr>
        <p:spPr>
          <a:xfrm>
            <a:off x="1905120" y="5562720"/>
            <a:ext cx="6172200" cy="1440"/>
          </a:xfrm>
          <a:prstGeom prst="line">
            <a:avLst/>
          </a:prstGeom>
          <a:ln w="22320">
            <a:solidFill>
              <a:srgbClr val="C00000"/>
            </a:solidFill>
            <a:miter/>
          </a:ln>
        </p:spPr>
        <p:style>
          <a:lnRef idx="0">
            <a:scrgbClr r="0" g="0" b="0"/>
          </a:lnRef>
          <a:fillRef idx="0">
            <a:scrgbClr r="0" g="0" b="0"/>
          </a:fillRef>
          <a:effectRef idx="0">
            <a:scrgbClr r="0" g="0" b="0"/>
          </a:effectRef>
          <a:fontRef idx="minor"/>
        </p:style>
      </p:sp>
      <p:sp>
        <p:nvSpPr>
          <p:cNvPr id="90" name="CustomShape 7"/>
          <p:cNvSpPr/>
          <p:nvPr/>
        </p:nvSpPr>
        <p:spPr>
          <a:xfrm>
            <a:off x="533520" y="3124080"/>
            <a:ext cx="1828080" cy="64188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strike="noStrike" spc="-1">
                <a:solidFill>
                  <a:srgbClr val="000000"/>
                </a:solidFill>
                <a:uFill>
                  <a:solidFill>
                    <a:srgbClr val="FFFFFF"/>
                  </a:solidFill>
                </a:uFill>
                <a:latin typeface="Verdana"/>
                <a:ea typeface="DejaVu Sans"/>
              </a:rPr>
              <a:t>System Processes</a:t>
            </a:r>
            <a:endParaRPr/>
          </a:p>
        </p:txBody>
      </p:sp>
      <p:sp>
        <p:nvSpPr>
          <p:cNvPr id="91" name="CustomShape 8"/>
          <p:cNvSpPr/>
          <p:nvPr/>
        </p:nvSpPr>
        <p:spPr>
          <a:xfrm>
            <a:off x="533520" y="5105520"/>
            <a:ext cx="1828080" cy="641880"/>
          </a:xfrm>
          <a:noFill/>
          <a:ln>
            <a:noFill/>
          </a:ln>
        </p:spPr>
        <p:style>
          <a:lnRef idx="0">
            <a:scrgbClr r="0" g="0" b="0"/>
          </a:lnRef>
          <a:fillRef idx="0">
            <a:scrgbClr r="0" g="0" b="0"/>
          </a:fillRef>
          <a:effectRef idx="0">
            <a:scrgbClr r="0" g="0" b="0"/>
          </a:effectRef>
          <a:fontRef idx="minor"/>
        </p:style>
        <p:txBody>
          <a:bodyPr lIns="90000" tIns="46800" rIns="90000" bIns="46800"/>
          <a:lstStyle/>
          <a:p>
            <a:pPr>
              <a:lnSpc>
                <a:spcPct val="100000"/>
              </a:lnSpc>
            </a:pPr>
            <a:r>
              <a:rPr lang="en-US" sz="1800" strike="noStrike" spc="-1">
                <a:solidFill>
                  <a:srgbClr val="000000"/>
                </a:solidFill>
                <a:uFill>
                  <a:solidFill>
                    <a:srgbClr val="FFFFFF"/>
                  </a:solidFill>
                </a:uFill>
                <a:latin typeface="Verdana"/>
                <a:ea typeface="DejaVu Sans"/>
              </a:rPr>
              <a:t>User Processes</a:t>
            </a:r>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23304</TotalTime>
  <Words>4102</Words>
  <Application>Microsoft Office PowerPoint</Application>
  <PresentationFormat>On-screen Show (4:3)</PresentationFormat>
  <Paragraphs>721</Paragraphs>
  <Slides>65</Slides>
  <Notes>62</Notes>
  <HiddenSlides>0</HiddenSlides>
  <MMClips>0</MMClips>
  <ScaleCrop>false</ScaleCrop>
  <HeadingPairs>
    <vt:vector size="4" baseType="variant">
      <vt:variant>
        <vt:lpstr>Theme</vt:lpstr>
      </vt:variant>
      <vt:variant>
        <vt:i4>1</vt:i4>
      </vt:variant>
      <vt:variant>
        <vt:lpstr>Slide Titles</vt:lpstr>
      </vt:variant>
      <vt:variant>
        <vt:i4>65</vt:i4>
      </vt:variant>
    </vt:vector>
  </HeadingPairs>
  <TitlesOfParts>
    <vt:vector size="66"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Networking Fundamentals</dc:title>
  <dc:creator>George Griepp</dc:creator>
  <cp:lastModifiedBy>icttech</cp:lastModifiedBy>
  <cp:revision>601</cp:revision>
  <cp:lastPrinted>2000-08-23T12:55:14Z</cp:lastPrinted>
  <dcterms:created xsi:type="dcterms:W3CDTF">1997-11-19T10:58:54Z</dcterms:created>
  <dcterms:modified xsi:type="dcterms:W3CDTF">2016-02-02T17:03:35Z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67</vt:i4>
  </property>
  <property fmtid="{D5CDD505-2E9C-101B-9397-08002B2CF9AE}" pid="8" name="PresentationFormat">
    <vt:lpwstr>On-screen Show (4:3)</vt:lpwstr>
  </property>
  <property fmtid="{D5CDD505-2E9C-101B-9397-08002B2CF9AE}" pid="9" name="ScaleCrop">
    <vt:bool>false</vt:bool>
  </property>
  <property fmtid="{D5CDD505-2E9C-101B-9397-08002B2CF9AE}" pid="10" name="ShareDoc">
    <vt:bool>false</vt:bool>
  </property>
  <property fmtid="{D5CDD505-2E9C-101B-9397-08002B2CF9AE}" pid="11" name="Slides">
    <vt:i4>70</vt:i4>
  </property>
</Properties>
</file>