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7" r:id="rId1"/>
  </p:sldMasterIdLst>
  <p:notesMasterIdLst>
    <p:notesMasterId r:id="rId25"/>
  </p:notesMasterIdLst>
  <p:handoutMasterIdLst>
    <p:handoutMasterId r:id="rId26"/>
  </p:handoutMasterIdLst>
  <p:sldIdLst>
    <p:sldId id="362" r:id="rId2"/>
    <p:sldId id="461" r:id="rId3"/>
    <p:sldId id="494" r:id="rId4"/>
    <p:sldId id="495" r:id="rId5"/>
    <p:sldId id="521" r:id="rId6"/>
    <p:sldId id="546" r:id="rId7"/>
    <p:sldId id="545" r:id="rId8"/>
    <p:sldId id="501" r:id="rId9"/>
    <p:sldId id="470" r:id="rId10"/>
    <p:sldId id="503" r:id="rId11"/>
    <p:sldId id="508" r:id="rId12"/>
    <p:sldId id="533" r:id="rId13"/>
    <p:sldId id="483" r:id="rId14"/>
    <p:sldId id="522" r:id="rId15"/>
    <p:sldId id="523" r:id="rId16"/>
    <p:sldId id="524" r:id="rId17"/>
    <p:sldId id="529" r:id="rId18"/>
    <p:sldId id="530" r:id="rId19"/>
    <p:sldId id="531" r:id="rId20"/>
    <p:sldId id="526" r:id="rId21"/>
    <p:sldId id="528" r:id="rId22"/>
    <p:sldId id="478" r:id="rId23"/>
    <p:sldId id="460" r:id="rId24"/>
  </p:sldIdLst>
  <p:sldSz cx="9144000" cy="6858000" type="screen4x3"/>
  <p:notesSz cx="6858000" cy="91805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a:srgbClr val="FF6600"/>
    <a:srgbClr val="CC3300"/>
    <a:srgbClr val="6699FF"/>
    <a:srgbClr val="99FF6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19" autoAdjust="0"/>
    <p:restoredTop sz="94675" autoAdjust="0"/>
  </p:normalViewPr>
  <p:slideViewPr>
    <p:cSldViewPr>
      <p:cViewPr varScale="1">
        <p:scale>
          <a:sx n="74" d="100"/>
          <a:sy n="74" d="100"/>
        </p:scale>
        <p:origin x="17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2"/>
    </p:cViewPr>
  </p:sorterViewPr>
  <p:notesViewPr>
    <p:cSldViewPr>
      <p:cViewPr>
        <p:scale>
          <a:sx n="100" d="100"/>
          <a:sy n="100" d="100"/>
        </p:scale>
        <p:origin x="-1890" y="1992"/>
      </p:cViewPr>
      <p:guideLst>
        <p:guide orient="horz" pos="2891"/>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0978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noTextEdit="1"/>
          </p:cNvSpPr>
          <p:nvPr>
            <p:ph type="sldImg" idx="2"/>
          </p:nvPr>
        </p:nvSpPr>
        <p:spPr bwMode="auto">
          <a:xfrm>
            <a:off x="1143000" y="695325"/>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914400" y="4360863"/>
            <a:ext cx="5029200" cy="4130675"/>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Tree>
    <p:extLst>
      <p:ext uri="{BB962C8B-B14F-4D97-AF65-F5344CB8AC3E}">
        <p14:creationId xmlns:p14="http://schemas.microsoft.com/office/powerpoint/2010/main" val="2929610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1363" indent="-284163"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1413" indent="-227013"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598613" indent="-227013"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5813" indent="-227013"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5658" algn="l" defTabSz="914263" rtl="0" eaLnBrk="1" latinLnBrk="0" hangingPunct="1">
      <a:defRPr sz="1200" kern="1200">
        <a:solidFill>
          <a:schemeClr val="tx1"/>
        </a:solidFill>
        <a:latin typeface="+mn-lt"/>
        <a:ea typeface="+mn-ea"/>
        <a:cs typeface="+mn-cs"/>
      </a:defRPr>
    </a:lvl6pPr>
    <a:lvl7pPr marL="2742789" algn="l" defTabSz="914263" rtl="0" eaLnBrk="1" latinLnBrk="0" hangingPunct="1">
      <a:defRPr sz="1200" kern="1200">
        <a:solidFill>
          <a:schemeClr val="tx1"/>
        </a:solidFill>
        <a:latin typeface="+mn-lt"/>
        <a:ea typeface="+mn-ea"/>
        <a:cs typeface="+mn-cs"/>
      </a:defRPr>
    </a:lvl7pPr>
    <a:lvl8pPr marL="3199920" algn="l" defTabSz="914263" rtl="0" eaLnBrk="1" latinLnBrk="0" hangingPunct="1">
      <a:defRPr sz="1200" kern="1200">
        <a:solidFill>
          <a:schemeClr val="tx1"/>
        </a:solidFill>
        <a:latin typeface="+mn-lt"/>
        <a:ea typeface="+mn-ea"/>
        <a:cs typeface="+mn-cs"/>
      </a:defRPr>
    </a:lvl8pPr>
    <a:lvl9pPr marL="3657051" algn="l" defTabSz="9142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noTextEdit="1"/>
          </p:cNvSpPr>
          <p:nvPr>
            <p:ph type="sldImg"/>
          </p:nvPr>
        </p:nvSpPr>
        <p:spPr>
          <a:ln/>
        </p:spPr>
      </p:sp>
      <p:sp>
        <p:nvSpPr>
          <p:cNvPr id="51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465608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noTextEdit="1"/>
          </p:cNvSpPr>
          <p:nvPr>
            <p:ph type="sldImg"/>
          </p:nvPr>
        </p:nvSpPr>
        <p:spPr>
          <a:xfrm>
            <a:off x="1287463" y="801688"/>
            <a:ext cx="4287837" cy="3216275"/>
          </a:xfrm>
          <a:ln cap="flat">
            <a:solidFill>
              <a:schemeClr val="tx1"/>
            </a:solidFill>
          </a:ln>
        </p:spPr>
      </p:sp>
      <p:sp>
        <p:nvSpPr>
          <p:cNvPr id="35843" name="Rectangle 3"/>
          <p:cNvSpPr>
            <a:spLocks noGrp="1" noChangeArrowheads="1"/>
          </p:cNvSpPr>
          <p:nvPr>
            <p:ph type="body" idx="1"/>
          </p:nvPr>
        </p:nvSpPr>
        <p:spPr>
          <a:xfrm>
            <a:off x="914400" y="4319588"/>
            <a:ext cx="5029200" cy="41687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29" tIns="46115" rIns="92229" bIns="46115"/>
          <a:lstStyle/>
          <a:p>
            <a:r>
              <a:rPr lang="en-US" altLang="en-US" smtClean="0"/>
              <a:t>A number of tools for viewing (and modifying) processes and process information are available. These tools are included within Windows itself and within the Windows Support Tools, Windows Debugging Tools, Windows resource kits, the Platform SDK, and from </a:t>
            </a:r>
            <a:r>
              <a:rPr lang="en-US" altLang="en-US" i="1" smtClean="0"/>
              <a:t>www.sysinternals.com</a:t>
            </a:r>
            <a:r>
              <a:rPr lang="en-US" altLang="en-US" smtClean="0"/>
              <a:t>. Many of these tools show overlapping subsets of the core process and thread information, sometimes identified by different names.</a:t>
            </a:r>
          </a:p>
        </p:txBody>
      </p:sp>
    </p:spTree>
    <p:extLst>
      <p:ext uri="{BB962C8B-B14F-4D97-AF65-F5344CB8AC3E}">
        <p14:creationId xmlns:p14="http://schemas.microsoft.com/office/powerpoint/2010/main" val="435979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noTextEdit="1"/>
          </p:cNvSpPr>
          <p:nvPr>
            <p:ph type="sldImg"/>
          </p:nvPr>
        </p:nvSpPr>
        <p:spPr>
          <a:ln/>
        </p:spPr>
      </p:sp>
      <p:sp>
        <p:nvSpPr>
          <p:cNvPr id="378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697719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noTextEdit="1"/>
          </p:cNvSpPr>
          <p:nvPr>
            <p:ph type="sldImg"/>
          </p:nvPr>
        </p:nvSpPr>
        <p:spPr>
          <a:xfrm>
            <a:off x="1135063" y="688975"/>
            <a:ext cx="4589462" cy="3441700"/>
          </a:xfrm>
          <a:ln/>
        </p:spPr>
      </p:sp>
      <p:sp>
        <p:nvSpPr>
          <p:cNvPr id="71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54376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noTextEdit="1"/>
          </p:cNvSpPr>
          <p:nvPr>
            <p:ph type="sldImg"/>
          </p:nvPr>
        </p:nvSpPr>
        <p:spPr>
          <a:xfrm>
            <a:off x="1135063" y="688975"/>
            <a:ext cx="4589462" cy="3441700"/>
          </a:xfrm>
          <a:ln/>
        </p:spPr>
      </p:sp>
      <p:sp>
        <p:nvSpPr>
          <p:cNvPr id="92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cs typeface="Times New Roman" panose="02020603050405020304" pitchFamily="18" charset="0"/>
              </a:rPr>
              <a:t>Process has limitations: First, many applications wish to perform several largely independent tasks that can run concurrently, but must share a common address space and other resources. Example database management, and middle and upper-layer network protocols. These processes are parallel in nature . Another disadvantage is that processes cannot take advantage of multiprocessors architectures, these processes must find ways of sharing memory and resources and synchronizing their tasks with each other. Modern Operating systems address these problems by providing a variety of primitives to support concurrent processing called THREADS </a:t>
            </a:r>
          </a:p>
          <a:p>
            <a:r>
              <a:rPr lang="en-US" altLang="en-US" smtClean="0">
                <a:cs typeface="Times New Roman" panose="02020603050405020304" pitchFamily="18" charset="0"/>
              </a:rPr>
              <a:t> </a:t>
            </a:r>
          </a:p>
          <a:p>
            <a:r>
              <a:rPr lang="en-US" altLang="en-US" smtClean="0">
                <a:cs typeface="Times New Roman" panose="02020603050405020304" pitchFamily="18" charset="0"/>
              </a:rPr>
              <a:t>A Thread is a dynamic object that represents a control point in the process and that executes a sequence of instructions.</a:t>
            </a:r>
          </a:p>
          <a:p>
            <a:r>
              <a:rPr lang="en-US" altLang="en-US" smtClean="0">
                <a:cs typeface="Times New Roman" panose="02020603050405020304" pitchFamily="18" charset="0"/>
              </a:rPr>
              <a:t>The resources, which include an address space, open files , user credentials quotas are shared by all threads in the process. In addition, each thread has its private objects such as Program Counter, a Stack and a Register Context.</a:t>
            </a:r>
          </a:p>
          <a:p>
            <a:r>
              <a:rPr lang="en-US" altLang="en-US" smtClean="0"/>
              <a:t> </a:t>
            </a:r>
          </a:p>
          <a:p>
            <a:r>
              <a:rPr lang="en-US" altLang="en-US" b="1" smtClean="0">
                <a:cs typeface="Times New Roman" panose="02020603050405020304" pitchFamily="18" charset="0"/>
              </a:rPr>
              <a:t>Reference:  Uresh  Vahalia, Unix Internals The New Frontiers,</a:t>
            </a:r>
            <a:endParaRPr lang="en-US" altLang="en-US" smtClean="0"/>
          </a:p>
          <a:p>
            <a:endParaRPr lang="en-US" altLang="en-US" smtClean="0"/>
          </a:p>
        </p:txBody>
      </p:sp>
    </p:spTree>
    <p:extLst>
      <p:ext uri="{BB962C8B-B14F-4D97-AF65-F5344CB8AC3E}">
        <p14:creationId xmlns:p14="http://schemas.microsoft.com/office/powerpoint/2010/main" val="419567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4275658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CA" altLang="en-US" smtClean="0"/>
          </a:p>
        </p:txBody>
      </p:sp>
    </p:spTree>
    <p:extLst>
      <p:ext uri="{BB962C8B-B14F-4D97-AF65-F5344CB8AC3E}">
        <p14:creationId xmlns:p14="http://schemas.microsoft.com/office/powerpoint/2010/main" val="2012361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noTextEdit="1"/>
          </p:cNvSpPr>
          <p:nvPr>
            <p:ph type="sldImg"/>
          </p:nvPr>
        </p:nvSpPr>
        <p:spPr>
          <a:xfrm>
            <a:off x="1135063" y="688975"/>
            <a:ext cx="4589462" cy="3441700"/>
          </a:xfrm>
          <a:ln/>
        </p:spPr>
      </p:sp>
      <p:sp>
        <p:nvSpPr>
          <p:cNvPr id="18435" name="Rectangle 3"/>
          <p:cNvSpPr>
            <a:spLocks noGrp="1" noChangeArrowheads="1"/>
          </p:cNvSpPr>
          <p:nvPr>
            <p:ph type="body" idx="1"/>
          </p:nvPr>
        </p:nvSpPr>
        <p:spPr>
          <a:xfrm>
            <a:off x="685800" y="4360863"/>
            <a:ext cx="5486400" cy="413067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Although programs and processes appear similar on the surface, they are fundamentally different. A </a:t>
            </a:r>
            <a:r>
              <a:rPr lang="en-US" altLang="en-US" i="1" smtClean="0"/>
              <a:t>program</a:t>
            </a:r>
            <a:r>
              <a:rPr lang="en-US" altLang="en-US" smtClean="0"/>
              <a:t> is a static sequence of instructions, whereas a </a:t>
            </a:r>
            <a:r>
              <a:rPr lang="en-US" altLang="en-US" i="1" smtClean="0"/>
              <a:t>process</a:t>
            </a:r>
            <a:r>
              <a:rPr lang="en-US" altLang="en-US" smtClean="0"/>
              <a:t> is a container for a set of resources used when executing the instance of the program. At the highest level of abstraction, a Windows process comprises the following:</a:t>
            </a:r>
          </a:p>
          <a:p>
            <a:pPr>
              <a:buFontTx/>
              <a:buChar char="•"/>
            </a:pPr>
            <a:r>
              <a:rPr lang="en-US" altLang="en-US" smtClean="0"/>
              <a:t>A </a:t>
            </a:r>
            <a:r>
              <a:rPr lang="en-US" altLang="en-US" i="1" smtClean="0"/>
              <a:t>private virtual address space</a:t>
            </a:r>
            <a:r>
              <a:rPr lang="en-US" altLang="en-US" smtClean="0"/>
              <a:t>, which is a set of virtual memory addresses that the process can use</a:t>
            </a:r>
          </a:p>
          <a:p>
            <a:pPr>
              <a:buFontTx/>
              <a:buChar char="•"/>
            </a:pPr>
            <a:r>
              <a:rPr lang="en-US" altLang="en-US" smtClean="0"/>
              <a:t>An executable program, which defines initial code and data and is mapped into the process’s virtual address space</a:t>
            </a:r>
          </a:p>
          <a:p>
            <a:pPr>
              <a:buFontTx/>
              <a:buChar char="•"/>
            </a:pPr>
            <a:r>
              <a:rPr lang="en-US" altLang="en-US" smtClean="0"/>
              <a:t>A list of open handles to various system resources, such as semaphores, communication ports, and files, that are accessible to all threads in the process</a:t>
            </a:r>
          </a:p>
          <a:p>
            <a:pPr>
              <a:buFontTx/>
              <a:buChar char="•"/>
            </a:pPr>
            <a:r>
              <a:rPr lang="en-US" altLang="en-US" smtClean="0"/>
              <a:t>A security context called an </a:t>
            </a:r>
            <a:r>
              <a:rPr lang="en-US" altLang="en-US" i="1" smtClean="0"/>
              <a:t>access token</a:t>
            </a:r>
            <a:r>
              <a:rPr lang="en-US" altLang="en-US" smtClean="0"/>
              <a:t> that identifies the user, security groups, and privileges associated with the process</a:t>
            </a:r>
          </a:p>
          <a:p>
            <a:pPr>
              <a:buFontTx/>
              <a:buChar char="•"/>
            </a:pPr>
            <a:r>
              <a:rPr lang="en-US" altLang="en-US" smtClean="0"/>
              <a:t>A unique identifier called a </a:t>
            </a:r>
            <a:r>
              <a:rPr lang="en-US" altLang="en-US" i="1" smtClean="0"/>
              <a:t>process ID</a:t>
            </a:r>
            <a:r>
              <a:rPr lang="en-US" altLang="en-US" smtClean="0"/>
              <a:t> (internally called a </a:t>
            </a:r>
            <a:r>
              <a:rPr lang="en-US" altLang="en-US" i="1" smtClean="0"/>
              <a:t>client ID</a:t>
            </a:r>
            <a:r>
              <a:rPr lang="en-US" altLang="en-US" smtClean="0"/>
              <a:t>)</a:t>
            </a:r>
          </a:p>
          <a:p>
            <a:pPr>
              <a:buFontTx/>
              <a:buChar char="•"/>
            </a:pPr>
            <a:r>
              <a:rPr lang="en-US" altLang="en-US" smtClean="0"/>
              <a:t>At least one thread of execution</a:t>
            </a:r>
          </a:p>
          <a:p>
            <a:endParaRPr lang="en-US" altLang="en-US" smtClean="0"/>
          </a:p>
        </p:txBody>
      </p:sp>
    </p:spTree>
    <p:extLst>
      <p:ext uri="{BB962C8B-B14F-4D97-AF65-F5344CB8AC3E}">
        <p14:creationId xmlns:p14="http://schemas.microsoft.com/office/powerpoint/2010/main" val="394650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noTextEdit="1"/>
          </p:cNvSpPr>
          <p:nvPr>
            <p:ph type="sldImg"/>
          </p:nvPr>
        </p:nvSpPr>
        <p:spPr>
          <a:xfrm>
            <a:off x="1290638" y="804863"/>
            <a:ext cx="4276725" cy="3208337"/>
          </a:xfrm>
          <a:ln/>
        </p:spPr>
      </p:sp>
      <p:sp>
        <p:nvSpPr>
          <p:cNvPr id="21507" name="Rectangle 3"/>
          <p:cNvSpPr>
            <a:spLocks noGrp="1" noChangeArrowheads="1"/>
          </p:cNvSpPr>
          <p:nvPr>
            <p:ph type="body" idx="1"/>
          </p:nvPr>
        </p:nvSpPr>
        <p:spPr>
          <a:xfrm>
            <a:off x="915988" y="4318000"/>
            <a:ext cx="5026025" cy="427355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93" tIns="43247" rIns="86493" bIns="43247"/>
          <a:lstStyle/>
          <a:p>
            <a:endParaRPr lang="en-US" altLang="en-US" smtClean="0"/>
          </a:p>
        </p:txBody>
      </p:sp>
    </p:spTree>
    <p:extLst>
      <p:ext uri="{BB962C8B-B14F-4D97-AF65-F5344CB8AC3E}">
        <p14:creationId xmlns:p14="http://schemas.microsoft.com/office/powerpoint/2010/main" val="1014646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CA" dirty="0" smtClean="0"/>
              <a:t>The thread states are</a:t>
            </a:r>
          </a:p>
          <a:p>
            <a:pPr>
              <a:defRPr/>
            </a:pPr>
            <a:r>
              <a:rPr lang="en-CA" b="1" dirty="0" smtClean="0"/>
              <a:t>Ready</a:t>
            </a:r>
            <a:r>
              <a:rPr lang="en-CA" dirty="0" smtClean="0"/>
              <a:t> A thread in the ready state is waiting to execute. When looking for a thread to execute, the dispatcher considers only the pool of threads in the ready state.</a:t>
            </a:r>
          </a:p>
          <a:p>
            <a:pPr>
              <a:defRPr/>
            </a:pPr>
            <a:r>
              <a:rPr lang="en-CA" b="1" dirty="0" smtClean="0"/>
              <a:t>Standby</a:t>
            </a:r>
            <a:r>
              <a:rPr lang="en-CA" dirty="0" smtClean="0"/>
              <a:t> A thread in the standby state has been selected to run next on a particular processor. When the correct conditions exist, the dispatcher performs a context switch to this thread. </a:t>
            </a:r>
          </a:p>
          <a:p>
            <a:pPr>
              <a:defRPr/>
            </a:pPr>
            <a:r>
              <a:rPr lang="en-CA" b="1" dirty="0" smtClean="0"/>
              <a:t>Running</a:t>
            </a:r>
            <a:r>
              <a:rPr lang="en-CA" dirty="0" smtClean="0"/>
              <a:t> Once the dispatcher performs a context switch to a thread, the thread enters the running state and executes. The thread's execution continues until its quantum ends (and another thread at the same priority is ready to run), it is </a:t>
            </a:r>
            <a:r>
              <a:rPr lang="en-CA" dirty="0" err="1" smtClean="0"/>
              <a:t>preempted</a:t>
            </a:r>
            <a:r>
              <a:rPr lang="en-CA" dirty="0" smtClean="0"/>
              <a:t> by a higher priority thread, it terminates, it yields execution, or it voluntarily enters the wait state.</a:t>
            </a:r>
          </a:p>
          <a:p>
            <a:pPr>
              <a:defRPr/>
            </a:pPr>
            <a:r>
              <a:rPr lang="en-CA" b="1" dirty="0" smtClean="0"/>
              <a:t>Waiting</a:t>
            </a:r>
            <a:r>
              <a:rPr lang="en-CA" dirty="0" smtClean="0"/>
              <a:t> A thread can enter the wait state in several ways: a thread can voluntarily wait for paging I/O, or an environment subsystem can direct the thread to suspend itself. When the thread's wait ends, depending on the priority, the thread either begins running immediately or is moved back to the ready state.</a:t>
            </a:r>
          </a:p>
          <a:p>
            <a:pPr>
              <a:defRPr/>
            </a:pPr>
            <a:r>
              <a:rPr lang="en-CA" b="1" dirty="0" smtClean="0"/>
              <a:t>Transition</a:t>
            </a:r>
            <a:r>
              <a:rPr lang="en-CA" dirty="0" smtClean="0"/>
              <a:t> A thread enters the transition state if it is ready for execution but its kernel stack is paged out of memory. Once its kernel stack is brought back into memory, the thread enters the ready state.</a:t>
            </a:r>
          </a:p>
          <a:p>
            <a:pPr>
              <a:defRPr/>
            </a:pPr>
            <a:r>
              <a:rPr lang="en-CA" b="1" dirty="0" smtClean="0"/>
              <a:t>Terminated</a:t>
            </a:r>
            <a:r>
              <a:rPr lang="en-CA" dirty="0" smtClean="0"/>
              <a:t> When a thread finishes executing, it enters the terminated state. Once the thread is terminated, the executive thread block  might or might not be </a:t>
            </a:r>
            <a:r>
              <a:rPr lang="en-CA" dirty="0" err="1" smtClean="0"/>
              <a:t>dea-llocated</a:t>
            </a:r>
            <a:r>
              <a:rPr lang="en-CA" dirty="0" smtClean="0"/>
              <a:t>. </a:t>
            </a:r>
          </a:p>
          <a:p>
            <a:pPr>
              <a:defRPr/>
            </a:pPr>
            <a:endParaRPr lang="en-CA" dirty="0" smtClean="0"/>
          </a:p>
        </p:txBody>
      </p:sp>
    </p:spTree>
    <p:extLst>
      <p:ext uri="{BB962C8B-B14F-4D97-AF65-F5344CB8AC3E}">
        <p14:creationId xmlns:p14="http://schemas.microsoft.com/office/powerpoint/2010/main" val="3858401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noTextEdit="1"/>
          </p:cNvSpPr>
          <p:nvPr>
            <p:ph type="sldImg"/>
          </p:nvPr>
        </p:nvSpPr>
        <p:spPr>
          <a:xfrm>
            <a:off x="1292225" y="811213"/>
            <a:ext cx="4275138" cy="3206750"/>
          </a:xfrm>
          <a:ln cap="flat">
            <a:solidFill>
              <a:schemeClr val="tx1"/>
            </a:solidFill>
          </a:ln>
        </p:spPr>
      </p:sp>
      <p:sp>
        <p:nvSpPr>
          <p:cNvPr id="25603" name="Rectangle 3"/>
          <p:cNvSpPr>
            <a:spLocks noGrp="1" noChangeArrowheads="1"/>
          </p:cNvSpPr>
          <p:nvPr>
            <p:ph type="body" idx="1"/>
          </p:nvPr>
        </p:nvSpPr>
        <p:spPr>
          <a:xfrm>
            <a:off x="915988" y="4318000"/>
            <a:ext cx="5026025" cy="417036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5217" tIns="42608" rIns="85217" bIns="42608"/>
          <a:lstStyle/>
          <a:p>
            <a:pPr defTabSz="860425"/>
            <a:r>
              <a:rPr lang="en-US" altLang="en-US" smtClean="0"/>
              <a:t>The following are the thread-related functions (the description of the mechanism behind system calls is in Unit OS2):</a:t>
            </a:r>
          </a:p>
          <a:p>
            <a:pPr defTabSz="860425"/>
            <a:endParaRPr lang="en-US" altLang="en-US" smtClean="0"/>
          </a:p>
          <a:p>
            <a:pPr defTabSz="860425"/>
            <a:r>
              <a:rPr lang="en-US" altLang="en-US" smtClean="0"/>
              <a:t>AttachThreadInput Attaches the input processing mechanism of one thread to that of another thread. </a:t>
            </a:r>
          </a:p>
          <a:p>
            <a:pPr defTabSz="860425"/>
            <a:r>
              <a:rPr lang="en-US" altLang="en-US" smtClean="0"/>
              <a:t>CreateRemoteThread Creates a thread that runs in the virtual address space of another process. </a:t>
            </a:r>
          </a:p>
          <a:p>
            <a:pPr defTabSz="860425"/>
            <a:r>
              <a:rPr lang="en-US" altLang="en-US" smtClean="0"/>
              <a:t>CreateThread Creates a thread to execute within the virtual address space of the calling process. </a:t>
            </a:r>
          </a:p>
          <a:p>
            <a:pPr defTabSz="860425"/>
            <a:r>
              <a:rPr lang="en-US" altLang="en-US" smtClean="0"/>
              <a:t>ExitThread Ends a thread. </a:t>
            </a:r>
          </a:p>
          <a:p>
            <a:pPr defTabSz="860425"/>
            <a:r>
              <a:rPr lang="en-US" altLang="en-US" smtClean="0"/>
              <a:t>GetCurrentThread Retrieves a pseudo handle for the current thread. </a:t>
            </a:r>
          </a:p>
          <a:p>
            <a:pPr defTabSz="860425"/>
            <a:r>
              <a:rPr lang="en-US" altLang="en-US" smtClean="0"/>
              <a:t>GetCurrentThreadId Retrieves the thread identifier of the calling thread. </a:t>
            </a:r>
          </a:p>
          <a:p>
            <a:pPr defTabSz="860425"/>
            <a:r>
              <a:rPr lang="en-US" altLang="en-US" smtClean="0"/>
              <a:t>GetExitCodeThread Retrieves the termination status of the specified thread. </a:t>
            </a:r>
          </a:p>
          <a:p>
            <a:pPr defTabSz="860425"/>
            <a:r>
              <a:rPr lang="en-US" altLang="en-US" smtClean="0"/>
              <a:t>GetThreadId Retrieves the thread identifier of the specified thread. </a:t>
            </a:r>
          </a:p>
          <a:p>
            <a:pPr defTabSz="860425"/>
            <a:r>
              <a:rPr lang="en-US" altLang="en-US" smtClean="0"/>
              <a:t>GetThreadIOPendingFlag Determines whether a specified thread has any I/O requests pending. </a:t>
            </a:r>
          </a:p>
          <a:p>
            <a:pPr defTabSz="860425"/>
            <a:r>
              <a:rPr lang="en-US" altLang="en-US" smtClean="0"/>
              <a:t>GetThreadPriority Retrieves the priority value for the specified thread. </a:t>
            </a:r>
          </a:p>
          <a:p>
            <a:pPr defTabSz="860425"/>
            <a:r>
              <a:rPr lang="en-US" altLang="en-US" smtClean="0"/>
              <a:t>GetThreadPriorityBoost Retrieves the priority boost control state of the specified thread. </a:t>
            </a:r>
          </a:p>
          <a:p>
            <a:pPr defTabSz="860425"/>
            <a:r>
              <a:rPr lang="en-US" altLang="en-US" smtClean="0"/>
              <a:t>GetThreadTimes Retrieves timing information for the specified thread. </a:t>
            </a:r>
          </a:p>
          <a:p>
            <a:pPr defTabSz="860425"/>
            <a:r>
              <a:rPr lang="en-US" altLang="en-US" smtClean="0"/>
              <a:t>OpenThread Opens an existing thread object. </a:t>
            </a:r>
          </a:p>
          <a:p>
            <a:pPr defTabSz="860425"/>
            <a:r>
              <a:rPr lang="en-US" altLang="en-US" smtClean="0"/>
              <a:t>ResumeThread Decrements a thread's suspend count. </a:t>
            </a:r>
          </a:p>
          <a:p>
            <a:pPr defTabSz="860425"/>
            <a:r>
              <a:rPr lang="en-US" altLang="en-US" smtClean="0"/>
              <a:t>SetThreadAffinityMask Sets a processor affinity mask for the specified thread. </a:t>
            </a:r>
          </a:p>
          <a:p>
            <a:pPr defTabSz="860425"/>
            <a:r>
              <a:rPr lang="en-US" altLang="en-US" smtClean="0"/>
              <a:t>SetThreadIdealProcessor Specifies a preferred processor for a thread. </a:t>
            </a:r>
          </a:p>
          <a:p>
            <a:pPr defTabSz="860425"/>
            <a:r>
              <a:rPr lang="en-US" altLang="en-US" smtClean="0"/>
              <a:t>SetThreadPriority Sets the priority value for the specified thread. </a:t>
            </a:r>
          </a:p>
          <a:p>
            <a:pPr defTabSz="860425"/>
            <a:r>
              <a:rPr lang="en-US" altLang="en-US" smtClean="0"/>
              <a:t>SetThreadPriorityBoost Disables the ability of the system to temporarily boost the priority of a thread. </a:t>
            </a:r>
          </a:p>
          <a:p>
            <a:pPr defTabSz="860425"/>
            <a:r>
              <a:rPr lang="en-US" altLang="en-US" smtClean="0"/>
              <a:t>Sleep Suspends the execution of the current thread for a specified interval. </a:t>
            </a:r>
          </a:p>
          <a:p>
            <a:pPr defTabSz="860425"/>
            <a:r>
              <a:rPr lang="en-US" altLang="en-US" smtClean="0"/>
              <a:t>SleepEx Suspends the current thread until the specified condition is met. </a:t>
            </a:r>
          </a:p>
          <a:p>
            <a:pPr defTabSz="860425"/>
            <a:r>
              <a:rPr lang="en-US" altLang="en-US" smtClean="0"/>
              <a:t>SuspendThread Suspends the specified thread. </a:t>
            </a:r>
          </a:p>
          <a:p>
            <a:pPr defTabSz="860425"/>
            <a:r>
              <a:rPr lang="en-US" altLang="en-US" smtClean="0"/>
              <a:t>SwitchToThread Causes the calling thread to yield execution to another thread that is ready to run on the current processor. </a:t>
            </a:r>
          </a:p>
          <a:p>
            <a:pPr defTabSz="860425"/>
            <a:r>
              <a:rPr lang="en-US" altLang="en-US" smtClean="0"/>
              <a:t>TerminateThread Terminates a thread. </a:t>
            </a:r>
          </a:p>
          <a:p>
            <a:pPr defTabSz="860425"/>
            <a:r>
              <a:rPr lang="en-US" altLang="en-US" smtClean="0"/>
              <a:t>ThreadProc An application-defined function that serves as the starting address for a thread. </a:t>
            </a:r>
          </a:p>
          <a:p>
            <a:pPr defTabSz="860425"/>
            <a:r>
              <a:rPr lang="en-US" altLang="en-US" smtClean="0"/>
              <a:t>TlsAlloc Allocates a thread local storage (TLS) index. </a:t>
            </a:r>
          </a:p>
          <a:p>
            <a:pPr defTabSz="860425"/>
            <a:r>
              <a:rPr lang="en-US" altLang="en-US" smtClean="0"/>
              <a:t>TlsFree Releases a TLS index. </a:t>
            </a:r>
          </a:p>
          <a:p>
            <a:pPr defTabSz="860425"/>
            <a:r>
              <a:rPr lang="en-US" altLang="en-US" smtClean="0"/>
              <a:t>TlsGetValue Retrieves the value in the calling thread's TLS slot for a specified TLS index. </a:t>
            </a:r>
          </a:p>
          <a:p>
            <a:pPr defTabSz="860425"/>
            <a:r>
              <a:rPr lang="en-US" altLang="en-US" smtClean="0"/>
              <a:t>TlsSetValue Stores a value in the calling thread's TLS slot for a specified TLS index. </a:t>
            </a:r>
          </a:p>
          <a:p>
            <a:pPr defTabSz="860425"/>
            <a:r>
              <a:rPr lang="en-US" altLang="en-US" smtClean="0"/>
              <a:t>WaitForInputIdle Waits until the specified process is waiting for user input with no input pending, or until the time-out interval has elapsed. </a:t>
            </a:r>
          </a:p>
        </p:txBody>
      </p:sp>
    </p:spTree>
    <p:extLst>
      <p:ext uri="{BB962C8B-B14F-4D97-AF65-F5344CB8AC3E}">
        <p14:creationId xmlns:p14="http://schemas.microsoft.com/office/powerpoint/2010/main" val="117291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222625" y="304800"/>
            <a:ext cx="11909425" cy="4724400"/>
            <a:chOff x="-2030" y="192"/>
            <a:chExt cx="7502" cy="2976"/>
          </a:xfrm>
        </p:grpSpPr>
        <p:sp>
          <p:nvSpPr>
            <p:cNvPr id="5" name="Line 3"/>
            <p:cNvSpPr>
              <a:spLocks noChangeShapeType="1"/>
            </p:cNvSpPr>
            <p:nvPr/>
          </p:nvSpPr>
          <p:spPr bwMode="auto">
            <a:xfrm>
              <a:off x="912" y="1584"/>
              <a:ext cx="456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sp>
          <p:nvSpPr>
            <p:cNvPr id="6" name="AutoShape 4"/>
            <p:cNvSpPr>
              <a:spLocks noChangeArrowheads="1"/>
            </p:cNvSpPr>
            <p:nvPr/>
          </p:nvSpPr>
          <p:spPr bwMode="auto">
            <a:xfrm>
              <a:off x="-1584" y="864"/>
              <a:ext cx="2304" cy="2304"/>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44083 w 64000"/>
                <a:gd name="T28" fmla="*/ -29639 h 64000"/>
                <a:gd name="T29" fmla="*/ 44083 w 64000"/>
                <a:gd name="T30" fmla="*/ 29639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44083" y="2368"/>
                  </a:moveTo>
                  <a:cubicBezTo>
                    <a:pt x="56127" y="7280"/>
                    <a:pt x="64000" y="18993"/>
                    <a:pt x="64000" y="32000"/>
                  </a:cubicBezTo>
                  <a:cubicBezTo>
                    <a:pt x="64000" y="45006"/>
                    <a:pt x="56127" y="56719"/>
                    <a:pt x="44083" y="61631"/>
                  </a:cubicBezTo>
                  <a:cubicBezTo>
                    <a:pt x="44082" y="61631"/>
                    <a:pt x="44082" y="61631"/>
                    <a:pt x="44082" y="61631"/>
                  </a:cubicBezTo>
                  <a:lnTo>
                    <a:pt x="44083" y="61632"/>
                  </a:lnTo>
                  <a:lnTo>
                    <a:pt x="44083" y="2368"/>
                  </a:lnTo>
                  <a:lnTo>
                    <a:pt x="44082" y="2368"/>
                  </a:lnTo>
                  <a:cubicBezTo>
                    <a:pt x="44082" y="2368"/>
                    <a:pt x="44082" y="2368"/>
                    <a:pt x="44083" y="2368"/>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7" name="AutoShape 5"/>
            <p:cNvSpPr>
              <a:spLocks noChangeArrowheads="1"/>
            </p:cNvSpPr>
            <p:nvPr/>
          </p:nvSpPr>
          <p:spPr bwMode="auto">
            <a:xfrm>
              <a:off x="-2030" y="192"/>
              <a:ext cx="2544" cy="2544"/>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994 w 64000"/>
                <a:gd name="T28" fmla="*/ -25761 h 64000"/>
                <a:gd name="T29" fmla="*/ 50994 w 64000"/>
                <a:gd name="T30" fmla="*/ 25761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994" y="6246"/>
                  </a:moveTo>
                  <a:cubicBezTo>
                    <a:pt x="59172" y="12279"/>
                    <a:pt x="64000" y="21837"/>
                    <a:pt x="64000" y="32000"/>
                  </a:cubicBezTo>
                  <a:cubicBezTo>
                    <a:pt x="64000" y="42162"/>
                    <a:pt x="59172" y="51720"/>
                    <a:pt x="50994" y="57753"/>
                  </a:cubicBezTo>
                  <a:cubicBezTo>
                    <a:pt x="50993" y="57753"/>
                    <a:pt x="50993" y="57753"/>
                    <a:pt x="50993" y="57753"/>
                  </a:cubicBezTo>
                  <a:lnTo>
                    <a:pt x="50994" y="57754"/>
                  </a:lnTo>
                  <a:lnTo>
                    <a:pt x="50994" y="6246"/>
                  </a:lnTo>
                  <a:lnTo>
                    <a:pt x="50993" y="6246"/>
                  </a:lnTo>
                  <a:cubicBezTo>
                    <a:pt x="50993" y="6246"/>
                    <a:pt x="50993" y="6246"/>
                    <a:pt x="50994" y="6246"/>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grpSp>
      <p:sp>
        <p:nvSpPr>
          <p:cNvPr id="464902" name="Rectangle 6"/>
          <p:cNvSpPr>
            <a:spLocks noGrp="1" noChangeArrowheads="1"/>
          </p:cNvSpPr>
          <p:nvPr>
            <p:ph type="ctrTitle"/>
          </p:nvPr>
        </p:nvSpPr>
        <p:spPr>
          <a:xfrm>
            <a:off x="1443038" y="985841"/>
            <a:ext cx="7239000" cy="1444625"/>
          </a:xfrm>
        </p:spPr>
        <p:txBody>
          <a:bodyPr/>
          <a:lstStyle>
            <a:lvl1pPr>
              <a:defRPr sz="4000"/>
            </a:lvl1pPr>
          </a:lstStyle>
          <a:p>
            <a:r>
              <a:rPr lang="en-US"/>
              <a:t>Click to edit Master title style</a:t>
            </a:r>
          </a:p>
        </p:txBody>
      </p:sp>
      <p:sp>
        <p:nvSpPr>
          <p:cNvPr id="464903"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en-US"/>
              <a:t>Click to edit Master subtitle style</a:t>
            </a:r>
          </a:p>
        </p:txBody>
      </p:sp>
      <p:sp>
        <p:nvSpPr>
          <p:cNvPr id="8" name="Rectangle 8"/>
          <p:cNvSpPr>
            <a:spLocks noGrp="1" noChangeArrowheads="1"/>
          </p:cNvSpPr>
          <p:nvPr>
            <p:ph type="dt" sz="half" idx="10"/>
          </p:nvPr>
        </p:nvSpPr>
        <p:spPr/>
        <p:txBody>
          <a:bodyPr/>
          <a:lstStyle>
            <a:lvl1pPr>
              <a:defRPr/>
            </a:lvl1pPr>
          </a:lstStyle>
          <a:p>
            <a:pPr>
              <a:defRPr/>
            </a:pPr>
            <a:fld id="{E36F4505-0858-49F1-A9D6-00DF3B8208CF}" type="datetime1">
              <a:rPr lang="en-US"/>
              <a:pPr>
                <a:defRPr/>
              </a:pPr>
              <a:t>2/15/2018</a:t>
            </a:fld>
            <a:endParaRPr lang="en-US"/>
          </a:p>
        </p:txBody>
      </p:sp>
      <p:sp>
        <p:nvSpPr>
          <p:cNvPr id="9" name="Rectangle 9"/>
          <p:cNvSpPr>
            <a:spLocks noGrp="1" noChangeArrowheads="1"/>
          </p:cNvSpPr>
          <p:nvPr>
            <p:ph type="ftr" sz="quarter" idx="11"/>
          </p:nvPr>
        </p:nvSpPr>
        <p:spPr/>
        <p:txBody>
          <a:bodyPr/>
          <a:lstStyle>
            <a:lvl1pPr>
              <a:defRPr/>
            </a:lvl1pPr>
          </a:lstStyle>
          <a:p>
            <a:pPr>
              <a:defRPr/>
            </a:pPr>
            <a:r>
              <a:rPr lang="en-US"/>
              <a:t>Operating Systems Internals CMPS254</a:t>
            </a:r>
          </a:p>
        </p:txBody>
      </p:sp>
      <p:sp>
        <p:nvSpPr>
          <p:cNvPr id="10" name="Rectangle 10"/>
          <p:cNvSpPr>
            <a:spLocks noGrp="1" noChangeArrowheads="1"/>
          </p:cNvSpPr>
          <p:nvPr>
            <p:ph type="sldNum" sz="quarter" idx="12"/>
          </p:nvPr>
        </p:nvSpPr>
        <p:spPr/>
        <p:txBody>
          <a:bodyPr/>
          <a:lstStyle>
            <a:lvl1pPr>
              <a:defRPr/>
            </a:lvl1pPr>
          </a:lstStyle>
          <a:p>
            <a:pPr>
              <a:defRPr/>
            </a:pPr>
            <a:fld id="{41EE5B8D-C545-48FB-82EE-A416086E742A}" type="slidenum">
              <a:rPr lang="en-US" altLang="en-US"/>
              <a:pPr>
                <a:defRPr/>
              </a:pPr>
              <a:t>‹#›</a:t>
            </a:fld>
            <a:endParaRPr lang="en-US" altLang="en-US"/>
          </a:p>
        </p:txBody>
      </p:sp>
    </p:spTree>
    <p:extLst>
      <p:ext uri="{BB962C8B-B14F-4D97-AF65-F5344CB8AC3E}">
        <p14:creationId xmlns:p14="http://schemas.microsoft.com/office/powerpoint/2010/main" val="1749266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fld id="{5F017189-6324-4E3C-9935-01DF868430F2}" type="datetime1">
              <a:rPr lang="en-US"/>
              <a:pPr>
                <a:defRPr/>
              </a:pPr>
              <a:t>2/15/2018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6" name="Rectangle 10"/>
          <p:cNvSpPr>
            <a:spLocks noGrp="1" noChangeArrowheads="1"/>
          </p:cNvSpPr>
          <p:nvPr>
            <p:ph type="sldNum" sz="quarter" idx="12"/>
          </p:nvPr>
        </p:nvSpPr>
        <p:spPr>
          <a:ln/>
        </p:spPr>
        <p:txBody>
          <a:bodyPr/>
          <a:lstStyle>
            <a:lvl1pPr>
              <a:defRPr/>
            </a:lvl1pPr>
          </a:lstStyle>
          <a:p>
            <a:pPr>
              <a:defRPr/>
            </a:pPr>
            <a:fld id="{6D8CC5FF-FD0B-4E3A-B84A-6E001F9AFC1C}" type="slidenum">
              <a:rPr lang="en-US" altLang="en-US"/>
              <a:pPr>
                <a:defRPr/>
              </a:pPr>
              <a:t>‹#›</a:t>
            </a:fld>
            <a:endParaRPr lang="en-US" altLang="en-US"/>
          </a:p>
        </p:txBody>
      </p:sp>
    </p:spTree>
    <p:extLst>
      <p:ext uri="{BB962C8B-B14F-4D97-AF65-F5344CB8AC3E}">
        <p14:creationId xmlns:p14="http://schemas.microsoft.com/office/powerpoint/2010/main" val="377605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01626"/>
            <a:ext cx="1827212" cy="564038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1370013" y="301626"/>
            <a:ext cx="5334000" cy="5640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fld id="{441523ED-84CC-44D5-8563-D7E61B1305E4}" type="datetime1">
              <a:rPr lang="en-US"/>
              <a:pPr>
                <a:defRPr/>
              </a:pPr>
              <a:t>2/15/2018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6" name="Rectangle 10"/>
          <p:cNvSpPr>
            <a:spLocks noGrp="1" noChangeArrowheads="1"/>
          </p:cNvSpPr>
          <p:nvPr>
            <p:ph type="sldNum" sz="quarter" idx="12"/>
          </p:nvPr>
        </p:nvSpPr>
        <p:spPr>
          <a:ln/>
        </p:spPr>
        <p:txBody>
          <a:bodyPr/>
          <a:lstStyle>
            <a:lvl1pPr>
              <a:defRPr/>
            </a:lvl1pPr>
          </a:lstStyle>
          <a:p>
            <a:pPr>
              <a:defRPr/>
            </a:pPr>
            <a:fld id="{A5CE5C35-550D-41D3-ABAA-9A37851E68B1}" type="slidenum">
              <a:rPr lang="en-US" altLang="en-US"/>
              <a:pPr>
                <a:defRPr/>
              </a:pPr>
              <a:t>‹#›</a:t>
            </a:fld>
            <a:endParaRPr lang="en-US" altLang="en-US"/>
          </a:p>
        </p:txBody>
      </p:sp>
    </p:spTree>
    <p:extLst>
      <p:ext uri="{BB962C8B-B14F-4D97-AF65-F5344CB8AC3E}">
        <p14:creationId xmlns:p14="http://schemas.microsoft.com/office/powerpoint/2010/main" val="3683886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CA"/>
          </a:p>
        </p:txBody>
      </p:sp>
      <p:sp>
        <p:nvSpPr>
          <p:cNvPr id="3" name="Table Placeholder 2"/>
          <p:cNvSpPr>
            <a:spLocks noGrp="1"/>
          </p:cNvSpPr>
          <p:nvPr>
            <p:ph type="tbl" idx="1"/>
          </p:nvPr>
        </p:nvSpPr>
        <p:spPr>
          <a:xfrm>
            <a:off x="1370013" y="1827213"/>
            <a:ext cx="7313612" cy="4114800"/>
          </a:xfrm>
        </p:spPr>
        <p:txBody>
          <a:bodyPr/>
          <a:lstStyle/>
          <a:p>
            <a:pPr lvl="0"/>
            <a:endParaRPr lang="en-CA" noProof="0" smtClean="0"/>
          </a:p>
        </p:txBody>
      </p:sp>
      <p:sp>
        <p:nvSpPr>
          <p:cNvPr id="4" name="Rectangle 8"/>
          <p:cNvSpPr>
            <a:spLocks noGrp="1" noChangeArrowheads="1"/>
          </p:cNvSpPr>
          <p:nvPr>
            <p:ph type="dt" sz="half" idx="10"/>
          </p:nvPr>
        </p:nvSpPr>
        <p:spPr>
          <a:ln/>
        </p:spPr>
        <p:txBody>
          <a:bodyPr/>
          <a:lstStyle>
            <a:lvl1pPr>
              <a:defRPr/>
            </a:lvl1pPr>
          </a:lstStyle>
          <a:p>
            <a:pPr>
              <a:defRPr/>
            </a:pPr>
            <a:fld id="{8336A5B1-F8DB-4A41-9928-3E7A4B00AF4C}" type="datetime1">
              <a:rPr lang="en-US"/>
              <a:pPr>
                <a:defRPr/>
              </a:pPr>
              <a:t>2/15/2018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6" name="Rectangle 10"/>
          <p:cNvSpPr>
            <a:spLocks noGrp="1" noChangeArrowheads="1"/>
          </p:cNvSpPr>
          <p:nvPr>
            <p:ph type="sldNum" sz="quarter" idx="12"/>
          </p:nvPr>
        </p:nvSpPr>
        <p:spPr>
          <a:ln/>
        </p:spPr>
        <p:txBody>
          <a:bodyPr/>
          <a:lstStyle>
            <a:lvl1pPr>
              <a:defRPr/>
            </a:lvl1pPr>
          </a:lstStyle>
          <a:p>
            <a:pPr>
              <a:defRPr/>
            </a:pPr>
            <a:fld id="{10874265-22CB-4DD5-92EA-43944ABC038A}" type="slidenum">
              <a:rPr lang="en-US" altLang="en-US"/>
              <a:pPr>
                <a:defRPr/>
              </a:pPr>
              <a:t>‹#›</a:t>
            </a:fld>
            <a:endParaRPr lang="en-US" altLang="en-US"/>
          </a:p>
        </p:txBody>
      </p:sp>
    </p:spTree>
    <p:extLst>
      <p:ext uri="{BB962C8B-B14F-4D97-AF65-F5344CB8AC3E}">
        <p14:creationId xmlns:p14="http://schemas.microsoft.com/office/powerpoint/2010/main" val="403789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8"/>
          <p:cNvSpPr>
            <a:spLocks noGrp="1" noChangeArrowheads="1"/>
          </p:cNvSpPr>
          <p:nvPr>
            <p:ph type="dt" sz="half" idx="10"/>
          </p:nvPr>
        </p:nvSpPr>
        <p:spPr>
          <a:ln/>
        </p:spPr>
        <p:txBody>
          <a:bodyPr/>
          <a:lstStyle>
            <a:lvl1pPr>
              <a:defRPr/>
            </a:lvl1pPr>
          </a:lstStyle>
          <a:p>
            <a:pPr>
              <a:defRPr/>
            </a:pPr>
            <a:fld id="{8ED43B76-9A3B-4963-BC21-31BB32F0DA84}" type="datetime1">
              <a:rPr lang="en-US"/>
              <a:pPr>
                <a:defRPr/>
              </a:pPr>
              <a:t>2/15/2018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6" name="Rectangle 10"/>
          <p:cNvSpPr>
            <a:spLocks noGrp="1" noChangeArrowheads="1"/>
          </p:cNvSpPr>
          <p:nvPr>
            <p:ph type="sldNum" sz="quarter" idx="12"/>
          </p:nvPr>
        </p:nvSpPr>
        <p:spPr>
          <a:ln/>
        </p:spPr>
        <p:txBody>
          <a:bodyPr/>
          <a:lstStyle>
            <a:lvl1pPr>
              <a:defRPr/>
            </a:lvl1pPr>
          </a:lstStyle>
          <a:p>
            <a:pPr>
              <a:defRPr/>
            </a:pPr>
            <a:fld id="{5C25CC4B-7D69-4CA7-9674-3B771C263D3C}" type="slidenum">
              <a:rPr lang="en-US" altLang="en-US"/>
              <a:pPr>
                <a:defRPr/>
              </a:pPr>
              <a:t>‹#›</a:t>
            </a:fld>
            <a:endParaRPr lang="en-US" altLang="en-US"/>
          </a:p>
        </p:txBody>
      </p:sp>
    </p:spTree>
    <p:extLst>
      <p:ext uri="{BB962C8B-B14F-4D97-AF65-F5344CB8AC3E}">
        <p14:creationId xmlns:p14="http://schemas.microsoft.com/office/powerpoint/2010/main" val="3608633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6"/>
            <a:ext cx="7772400" cy="1500187"/>
          </a:xfrm>
        </p:spPr>
        <p:txBody>
          <a:bodyPr anchor="b"/>
          <a:lstStyle>
            <a:lvl1pPr marL="0" indent="0">
              <a:buNone/>
              <a:defRPr sz="2000"/>
            </a:lvl1pPr>
            <a:lvl2pPr marL="457131" indent="0">
              <a:buNone/>
              <a:defRPr sz="1800"/>
            </a:lvl2pPr>
            <a:lvl3pPr marL="914263" indent="0">
              <a:buNone/>
              <a:defRPr sz="1600"/>
            </a:lvl3pPr>
            <a:lvl4pPr marL="1371395" indent="0">
              <a:buNone/>
              <a:defRPr sz="1400"/>
            </a:lvl4pPr>
            <a:lvl5pPr marL="1828527" indent="0">
              <a:buNone/>
              <a:defRPr sz="1400"/>
            </a:lvl5pPr>
            <a:lvl6pPr marL="2285658" indent="0">
              <a:buNone/>
              <a:defRPr sz="1400"/>
            </a:lvl6pPr>
            <a:lvl7pPr marL="2742789" indent="0">
              <a:buNone/>
              <a:defRPr sz="1400"/>
            </a:lvl7pPr>
            <a:lvl8pPr marL="3199920" indent="0">
              <a:buNone/>
              <a:defRPr sz="1400"/>
            </a:lvl8pPr>
            <a:lvl9pPr marL="3657051"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fld id="{F91F3C1E-F1A7-4899-82E4-86417BACA4FE}" type="datetime1">
              <a:rPr lang="en-US"/>
              <a:pPr>
                <a:defRPr/>
              </a:pPr>
              <a:t>2/15/2018</a:t>
            </a:fld>
            <a:endParaRPr lang="en-US"/>
          </a:p>
        </p:txBody>
      </p:sp>
      <p:sp>
        <p:nvSpPr>
          <p:cNvPr id="5"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6" name="Rectangle 10"/>
          <p:cNvSpPr>
            <a:spLocks noGrp="1" noChangeArrowheads="1"/>
          </p:cNvSpPr>
          <p:nvPr>
            <p:ph type="sldNum" sz="quarter" idx="12"/>
          </p:nvPr>
        </p:nvSpPr>
        <p:spPr>
          <a:ln/>
        </p:spPr>
        <p:txBody>
          <a:bodyPr/>
          <a:lstStyle>
            <a:lvl1pPr>
              <a:defRPr/>
            </a:lvl1pPr>
          </a:lstStyle>
          <a:p>
            <a:pPr>
              <a:defRPr/>
            </a:pPr>
            <a:fld id="{47956F1D-40B8-4278-A8F3-42A8E576B3A1}" type="slidenum">
              <a:rPr lang="en-US" altLang="en-US"/>
              <a:pPr>
                <a:defRPr/>
              </a:pPr>
              <a:t>‹#›</a:t>
            </a:fld>
            <a:endParaRPr lang="en-US" altLang="en-US"/>
          </a:p>
        </p:txBody>
      </p:sp>
    </p:spTree>
    <p:extLst>
      <p:ext uri="{BB962C8B-B14F-4D97-AF65-F5344CB8AC3E}">
        <p14:creationId xmlns:p14="http://schemas.microsoft.com/office/powerpoint/2010/main" val="1488635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8"/>
          <p:cNvSpPr>
            <a:spLocks noGrp="1" noChangeArrowheads="1"/>
          </p:cNvSpPr>
          <p:nvPr>
            <p:ph type="dt" sz="half" idx="10"/>
          </p:nvPr>
        </p:nvSpPr>
        <p:spPr>
          <a:ln/>
        </p:spPr>
        <p:txBody>
          <a:bodyPr/>
          <a:lstStyle>
            <a:lvl1pPr>
              <a:defRPr/>
            </a:lvl1pPr>
          </a:lstStyle>
          <a:p>
            <a:pPr>
              <a:defRPr/>
            </a:pPr>
            <a:fld id="{F9172676-F926-4270-AC32-C3E6A58B7199}" type="datetime1">
              <a:rPr lang="en-US"/>
              <a:pPr>
                <a:defRPr/>
              </a:pPr>
              <a:t>2/15/2018</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7" name="Rectangle 10"/>
          <p:cNvSpPr>
            <a:spLocks noGrp="1" noChangeArrowheads="1"/>
          </p:cNvSpPr>
          <p:nvPr>
            <p:ph type="sldNum" sz="quarter" idx="12"/>
          </p:nvPr>
        </p:nvSpPr>
        <p:spPr>
          <a:ln/>
        </p:spPr>
        <p:txBody>
          <a:bodyPr/>
          <a:lstStyle>
            <a:lvl1pPr>
              <a:defRPr/>
            </a:lvl1pPr>
          </a:lstStyle>
          <a:p>
            <a:pPr>
              <a:defRPr/>
            </a:pPr>
            <a:fld id="{A5D2AFD1-8410-42E6-BBC5-B0BBD2364048}" type="slidenum">
              <a:rPr lang="en-US" altLang="en-US"/>
              <a:pPr>
                <a:defRPr/>
              </a:pPr>
              <a:t>‹#›</a:t>
            </a:fld>
            <a:endParaRPr lang="en-US" altLang="en-US"/>
          </a:p>
        </p:txBody>
      </p:sp>
    </p:spTree>
    <p:extLst>
      <p:ext uri="{BB962C8B-B14F-4D97-AF65-F5344CB8AC3E}">
        <p14:creationId xmlns:p14="http://schemas.microsoft.com/office/powerpoint/2010/main" val="24169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31" indent="0">
              <a:buNone/>
              <a:defRPr sz="2000" b="1"/>
            </a:lvl2pPr>
            <a:lvl3pPr marL="914263" indent="0">
              <a:buNone/>
              <a:defRPr sz="1800" b="1"/>
            </a:lvl3pPr>
            <a:lvl4pPr marL="1371395" indent="0">
              <a:buNone/>
              <a:defRPr sz="1600" b="1"/>
            </a:lvl4pPr>
            <a:lvl5pPr marL="1828527" indent="0">
              <a:buNone/>
              <a:defRPr sz="1600" b="1"/>
            </a:lvl5pPr>
            <a:lvl6pPr marL="2285658" indent="0">
              <a:buNone/>
              <a:defRPr sz="1600" b="1"/>
            </a:lvl6pPr>
            <a:lvl7pPr marL="2742789" indent="0">
              <a:buNone/>
              <a:defRPr sz="1600" b="1"/>
            </a:lvl7pPr>
            <a:lvl8pPr marL="3199920" indent="0">
              <a:buNone/>
              <a:defRPr sz="1600" b="1"/>
            </a:lvl8pPr>
            <a:lvl9pPr marL="365705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131" indent="0">
              <a:buNone/>
              <a:defRPr sz="2000" b="1"/>
            </a:lvl2pPr>
            <a:lvl3pPr marL="914263" indent="0">
              <a:buNone/>
              <a:defRPr sz="1800" b="1"/>
            </a:lvl3pPr>
            <a:lvl4pPr marL="1371395" indent="0">
              <a:buNone/>
              <a:defRPr sz="1600" b="1"/>
            </a:lvl4pPr>
            <a:lvl5pPr marL="1828527" indent="0">
              <a:buNone/>
              <a:defRPr sz="1600" b="1"/>
            </a:lvl5pPr>
            <a:lvl6pPr marL="2285658" indent="0">
              <a:buNone/>
              <a:defRPr sz="1600" b="1"/>
            </a:lvl6pPr>
            <a:lvl7pPr marL="2742789" indent="0">
              <a:buNone/>
              <a:defRPr sz="1600" b="1"/>
            </a:lvl7pPr>
            <a:lvl8pPr marL="3199920" indent="0">
              <a:buNone/>
              <a:defRPr sz="1600" b="1"/>
            </a:lvl8pPr>
            <a:lvl9pPr marL="365705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8"/>
          <p:cNvSpPr>
            <a:spLocks noGrp="1" noChangeArrowheads="1"/>
          </p:cNvSpPr>
          <p:nvPr>
            <p:ph type="dt" sz="half" idx="10"/>
          </p:nvPr>
        </p:nvSpPr>
        <p:spPr>
          <a:ln/>
        </p:spPr>
        <p:txBody>
          <a:bodyPr/>
          <a:lstStyle>
            <a:lvl1pPr>
              <a:defRPr/>
            </a:lvl1pPr>
          </a:lstStyle>
          <a:p>
            <a:pPr>
              <a:defRPr/>
            </a:pPr>
            <a:fld id="{E270A97E-94F1-40A9-BDDD-0DA82CD9DF90}" type="datetime1">
              <a:rPr lang="en-US"/>
              <a:pPr>
                <a:defRPr/>
              </a:pPr>
              <a:t>2/15/2018</a:t>
            </a:fld>
            <a:endParaRPr lang="en-US"/>
          </a:p>
        </p:txBody>
      </p:sp>
      <p:sp>
        <p:nvSpPr>
          <p:cNvPr id="8"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9" name="Rectangle 10"/>
          <p:cNvSpPr>
            <a:spLocks noGrp="1" noChangeArrowheads="1"/>
          </p:cNvSpPr>
          <p:nvPr>
            <p:ph type="sldNum" sz="quarter" idx="12"/>
          </p:nvPr>
        </p:nvSpPr>
        <p:spPr>
          <a:ln/>
        </p:spPr>
        <p:txBody>
          <a:bodyPr/>
          <a:lstStyle>
            <a:lvl1pPr>
              <a:defRPr/>
            </a:lvl1pPr>
          </a:lstStyle>
          <a:p>
            <a:pPr>
              <a:defRPr/>
            </a:pPr>
            <a:fld id="{6D21B4D6-5BCB-443E-9714-67F4615642B3}" type="slidenum">
              <a:rPr lang="en-US" altLang="en-US"/>
              <a:pPr>
                <a:defRPr/>
              </a:pPr>
              <a:t>‹#›</a:t>
            </a:fld>
            <a:endParaRPr lang="en-US" altLang="en-US"/>
          </a:p>
        </p:txBody>
      </p:sp>
    </p:spTree>
    <p:extLst>
      <p:ext uri="{BB962C8B-B14F-4D97-AF65-F5344CB8AC3E}">
        <p14:creationId xmlns:p14="http://schemas.microsoft.com/office/powerpoint/2010/main" val="283462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8"/>
          <p:cNvSpPr>
            <a:spLocks noGrp="1" noChangeArrowheads="1"/>
          </p:cNvSpPr>
          <p:nvPr>
            <p:ph type="dt" sz="half" idx="10"/>
          </p:nvPr>
        </p:nvSpPr>
        <p:spPr>
          <a:ln/>
        </p:spPr>
        <p:txBody>
          <a:bodyPr/>
          <a:lstStyle>
            <a:lvl1pPr>
              <a:defRPr/>
            </a:lvl1pPr>
          </a:lstStyle>
          <a:p>
            <a:pPr>
              <a:defRPr/>
            </a:pPr>
            <a:fld id="{09733E02-5C55-4071-8B5D-19567B983664}" type="datetime1">
              <a:rPr lang="en-US"/>
              <a:pPr>
                <a:defRPr/>
              </a:pPr>
              <a:t>2/15/2018</a:t>
            </a:fld>
            <a:endParaRPr lang="en-US"/>
          </a:p>
        </p:txBody>
      </p:sp>
      <p:sp>
        <p:nvSpPr>
          <p:cNvPr id="4"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5" name="Rectangle 10"/>
          <p:cNvSpPr>
            <a:spLocks noGrp="1" noChangeArrowheads="1"/>
          </p:cNvSpPr>
          <p:nvPr>
            <p:ph type="sldNum" sz="quarter" idx="12"/>
          </p:nvPr>
        </p:nvSpPr>
        <p:spPr>
          <a:ln/>
        </p:spPr>
        <p:txBody>
          <a:bodyPr/>
          <a:lstStyle>
            <a:lvl1pPr>
              <a:defRPr/>
            </a:lvl1pPr>
          </a:lstStyle>
          <a:p>
            <a:pPr>
              <a:defRPr/>
            </a:pPr>
            <a:fld id="{DFB056F6-BE9B-441B-9F99-3CCC437B58A1}" type="slidenum">
              <a:rPr lang="en-US" altLang="en-US"/>
              <a:pPr>
                <a:defRPr/>
              </a:pPr>
              <a:t>‹#›</a:t>
            </a:fld>
            <a:endParaRPr lang="en-US" altLang="en-US"/>
          </a:p>
        </p:txBody>
      </p:sp>
    </p:spTree>
    <p:extLst>
      <p:ext uri="{BB962C8B-B14F-4D97-AF65-F5344CB8AC3E}">
        <p14:creationId xmlns:p14="http://schemas.microsoft.com/office/powerpoint/2010/main" val="93130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fld id="{11D6D8A0-BA49-489A-BB95-BB94CFDBF864}" type="datetime1">
              <a:rPr lang="en-US"/>
              <a:pPr>
                <a:defRPr/>
              </a:pPr>
              <a:t>2/15/2018</a:t>
            </a:fld>
            <a:endParaRPr lang="en-US"/>
          </a:p>
        </p:txBody>
      </p:sp>
      <p:sp>
        <p:nvSpPr>
          <p:cNvPr id="3"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4" name="Rectangle 10"/>
          <p:cNvSpPr>
            <a:spLocks noGrp="1" noChangeArrowheads="1"/>
          </p:cNvSpPr>
          <p:nvPr>
            <p:ph type="sldNum" sz="quarter" idx="12"/>
          </p:nvPr>
        </p:nvSpPr>
        <p:spPr>
          <a:ln/>
        </p:spPr>
        <p:txBody>
          <a:bodyPr/>
          <a:lstStyle>
            <a:lvl1pPr>
              <a:defRPr/>
            </a:lvl1pPr>
          </a:lstStyle>
          <a:p>
            <a:pPr>
              <a:defRPr/>
            </a:pPr>
            <a:fld id="{CAFE515E-4A75-44E7-9586-D81354EE9021}" type="slidenum">
              <a:rPr lang="en-US" altLang="en-US"/>
              <a:pPr>
                <a:defRPr/>
              </a:pPr>
              <a:t>‹#›</a:t>
            </a:fld>
            <a:endParaRPr lang="en-US" altLang="en-US"/>
          </a:p>
        </p:txBody>
      </p:sp>
    </p:spTree>
    <p:extLst>
      <p:ext uri="{BB962C8B-B14F-4D97-AF65-F5344CB8AC3E}">
        <p14:creationId xmlns:p14="http://schemas.microsoft.com/office/powerpoint/2010/main" val="2863531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400"/>
            </a:lvl1pPr>
            <a:lvl2pPr marL="457131" indent="0">
              <a:buNone/>
              <a:defRPr sz="1200"/>
            </a:lvl2pPr>
            <a:lvl3pPr marL="914263" indent="0">
              <a:buNone/>
              <a:defRPr sz="1000"/>
            </a:lvl3pPr>
            <a:lvl4pPr marL="1371395" indent="0">
              <a:buNone/>
              <a:defRPr sz="900"/>
            </a:lvl4pPr>
            <a:lvl5pPr marL="1828527" indent="0">
              <a:buNone/>
              <a:defRPr sz="900"/>
            </a:lvl5pPr>
            <a:lvl6pPr marL="2285658" indent="0">
              <a:buNone/>
              <a:defRPr sz="900"/>
            </a:lvl6pPr>
            <a:lvl7pPr marL="2742789" indent="0">
              <a:buNone/>
              <a:defRPr sz="900"/>
            </a:lvl7pPr>
            <a:lvl8pPr marL="3199920" indent="0">
              <a:buNone/>
              <a:defRPr sz="900"/>
            </a:lvl8pPr>
            <a:lvl9pPr marL="3657051"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F23FA74F-72A4-4991-9FB4-C850525DE699}" type="datetime1">
              <a:rPr lang="en-US"/>
              <a:pPr>
                <a:defRPr/>
              </a:pPr>
              <a:t>2/15/2018</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7" name="Rectangle 10"/>
          <p:cNvSpPr>
            <a:spLocks noGrp="1" noChangeArrowheads="1"/>
          </p:cNvSpPr>
          <p:nvPr>
            <p:ph type="sldNum" sz="quarter" idx="12"/>
          </p:nvPr>
        </p:nvSpPr>
        <p:spPr>
          <a:ln/>
        </p:spPr>
        <p:txBody>
          <a:bodyPr/>
          <a:lstStyle>
            <a:lvl1pPr>
              <a:defRPr/>
            </a:lvl1pPr>
          </a:lstStyle>
          <a:p>
            <a:pPr>
              <a:defRPr/>
            </a:pPr>
            <a:fld id="{1047AA78-D0F9-4678-8EBA-1631488054A3}" type="slidenum">
              <a:rPr lang="en-US" altLang="en-US"/>
              <a:pPr>
                <a:defRPr/>
              </a:pPr>
              <a:t>‹#›</a:t>
            </a:fld>
            <a:endParaRPr lang="en-US" altLang="en-US"/>
          </a:p>
        </p:txBody>
      </p:sp>
    </p:spTree>
    <p:extLst>
      <p:ext uri="{BB962C8B-B14F-4D97-AF65-F5344CB8AC3E}">
        <p14:creationId xmlns:p14="http://schemas.microsoft.com/office/powerpoint/2010/main" val="2888324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31" indent="0">
              <a:buNone/>
              <a:defRPr sz="2800"/>
            </a:lvl2pPr>
            <a:lvl3pPr marL="914263" indent="0">
              <a:buNone/>
              <a:defRPr sz="2400"/>
            </a:lvl3pPr>
            <a:lvl4pPr marL="1371395" indent="0">
              <a:buNone/>
              <a:defRPr sz="2000"/>
            </a:lvl4pPr>
            <a:lvl5pPr marL="1828527" indent="0">
              <a:buNone/>
              <a:defRPr sz="2000"/>
            </a:lvl5pPr>
            <a:lvl6pPr marL="2285658" indent="0">
              <a:buNone/>
              <a:defRPr sz="2000"/>
            </a:lvl6pPr>
            <a:lvl7pPr marL="2742789" indent="0">
              <a:buNone/>
              <a:defRPr sz="2000"/>
            </a:lvl7pPr>
            <a:lvl8pPr marL="3199920" indent="0">
              <a:buNone/>
              <a:defRPr sz="2000"/>
            </a:lvl8pPr>
            <a:lvl9pPr marL="3657051" indent="0">
              <a:buNone/>
              <a:defRPr sz="2000"/>
            </a:lvl9pPr>
          </a:lstStyle>
          <a:p>
            <a:pPr lvl="0"/>
            <a:endParaRPr lang="en-CA"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31" indent="0">
              <a:buNone/>
              <a:defRPr sz="1200"/>
            </a:lvl2pPr>
            <a:lvl3pPr marL="914263" indent="0">
              <a:buNone/>
              <a:defRPr sz="1000"/>
            </a:lvl3pPr>
            <a:lvl4pPr marL="1371395" indent="0">
              <a:buNone/>
              <a:defRPr sz="900"/>
            </a:lvl4pPr>
            <a:lvl5pPr marL="1828527" indent="0">
              <a:buNone/>
              <a:defRPr sz="900"/>
            </a:lvl5pPr>
            <a:lvl6pPr marL="2285658" indent="0">
              <a:buNone/>
              <a:defRPr sz="900"/>
            </a:lvl6pPr>
            <a:lvl7pPr marL="2742789" indent="0">
              <a:buNone/>
              <a:defRPr sz="900"/>
            </a:lvl7pPr>
            <a:lvl8pPr marL="3199920" indent="0">
              <a:buNone/>
              <a:defRPr sz="900"/>
            </a:lvl8pPr>
            <a:lvl9pPr marL="3657051"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fld id="{60B3F80D-E253-4E84-BFE0-3EC4D316FAE1}" type="datetime1">
              <a:rPr lang="en-US"/>
              <a:pPr>
                <a:defRPr/>
              </a:pPr>
              <a:t>2/15/2018</a:t>
            </a:fld>
            <a:endParaRPr lang="en-US"/>
          </a:p>
        </p:txBody>
      </p:sp>
      <p:sp>
        <p:nvSpPr>
          <p:cNvPr id="6" name="Rectangle 9"/>
          <p:cNvSpPr>
            <a:spLocks noGrp="1" noChangeArrowheads="1"/>
          </p:cNvSpPr>
          <p:nvPr>
            <p:ph type="ftr" sz="quarter" idx="11"/>
          </p:nvPr>
        </p:nvSpPr>
        <p:spPr>
          <a:ln/>
        </p:spPr>
        <p:txBody>
          <a:bodyPr/>
          <a:lstStyle>
            <a:lvl1pPr>
              <a:defRPr/>
            </a:lvl1pPr>
          </a:lstStyle>
          <a:p>
            <a:pPr>
              <a:defRPr/>
            </a:pPr>
            <a:r>
              <a:rPr lang="en-US"/>
              <a:t>Operating Systems Internals CMPS254</a:t>
            </a:r>
          </a:p>
        </p:txBody>
      </p:sp>
      <p:sp>
        <p:nvSpPr>
          <p:cNvPr id="7" name="Rectangle 10"/>
          <p:cNvSpPr>
            <a:spLocks noGrp="1" noChangeArrowheads="1"/>
          </p:cNvSpPr>
          <p:nvPr>
            <p:ph type="sldNum" sz="quarter" idx="12"/>
          </p:nvPr>
        </p:nvSpPr>
        <p:spPr>
          <a:ln/>
        </p:spPr>
        <p:txBody>
          <a:bodyPr/>
          <a:lstStyle>
            <a:lvl1pPr>
              <a:defRPr/>
            </a:lvl1pPr>
          </a:lstStyle>
          <a:p>
            <a:pPr>
              <a:defRPr/>
            </a:pPr>
            <a:fld id="{841ED889-4918-4171-8698-D911EB924811}" type="slidenum">
              <a:rPr lang="en-US" altLang="en-US"/>
              <a:pPr>
                <a:defRPr/>
              </a:pPr>
              <a:t>‹#›</a:t>
            </a:fld>
            <a:endParaRPr lang="en-US" altLang="en-US"/>
          </a:p>
        </p:txBody>
      </p:sp>
    </p:spTree>
    <p:extLst>
      <p:ext uri="{BB962C8B-B14F-4D97-AF65-F5344CB8AC3E}">
        <p14:creationId xmlns:p14="http://schemas.microsoft.com/office/powerpoint/2010/main" val="68588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238500" y="0"/>
            <a:ext cx="11925300" cy="3810000"/>
            <a:chOff x="-2040" y="0"/>
            <a:chExt cx="7512" cy="2400"/>
          </a:xfrm>
        </p:grpSpPr>
        <p:sp>
          <p:nvSpPr>
            <p:cNvPr id="1032" name="AutoShape 3"/>
            <p:cNvSpPr>
              <a:spLocks noChangeArrowheads="1"/>
            </p:cNvSpPr>
            <p:nvPr/>
          </p:nvSpPr>
          <p:spPr bwMode="auto">
            <a:xfrm>
              <a:off x="-2040" y="432"/>
              <a:ext cx="2592" cy="1968"/>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296 w 64000"/>
                <a:gd name="T28" fmla="*/ -26244 h 64000"/>
                <a:gd name="T29" fmla="*/ 50296 w 64000"/>
                <a:gd name="T30" fmla="*/ 26244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296" y="5746"/>
                  </a:moveTo>
                  <a:cubicBezTo>
                    <a:pt x="58882" y="11730"/>
                    <a:pt x="64000" y="21534"/>
                    <a:pt x="64000" y="32000"/>
                  </a:cubicBezTo>
                  <a:cubicBezTo>
                    <a:pt x="64000" y="42465"/>
                    <a:pt x="58882" y="52269"/>
                    <a:pt x="50296" y="58253"/>
                  </a:cubicBezTo>
                  <a:cubicBezTo>
                    <a:pt x="50296" y="58253"/>
                    <a:pt x="50296" y="58253"/>
                    <a:pt x="50295" y="58253"/>
                  </a:cubicBezTo>
                  <a:lnTo>
                    <a:pt x="50296" y="58254"/>
                  </a:lnTo>
                  <a:lnTo>
                    <a:pt x="50296" y="5746"/>
                  </a:lnTo>
                  <a:lnTo>
                    <a:pt x="50295" y="5746"/>
                  </a:lnTo>
                  <a:cubicBezTo>
                    <a:pt x="50296" y="5746"/>
                    <a:pt x="50296" y="5746"/>
                    <a:pt x="50296" y="5746"/>
                  </a:cubicBez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033" name="AutoShape 4"/>
            <p:cNvSpPr>
              <a:spLocks noChangeArrowheads="1"/>
            </p:cNvSpPr>
            <p:nvPr/>
          </p:nvSpPr>
          <p:spPr bwMode="auto">
            <a:xfrm>
              <a:off x="-1528" y="0"/>
              <a:ext cx="1949" cy="1987"/>
            </a:xfrm>
            <a:custGeom>
              <a:avLst/>
              <a:gdLst>
                <a:gd name="T0" fmla="*/ 0 w 64000"/>
                <a:gd name="T1" fmla="*/ 0 h 64000"/>
                <a:gd name="T2" fmla="*/ 0 w 64000"/>
                <a:gd name="T3" fmla="*/ 0 h 64000"/>
                <a:gd name="T4" fmla="*/ 0 w 64000"/>
                <a:gd name="T5" fmla="*/ 0 h 64000"/>
                <a:gd name="T6" fmla="*/ 0 w 64000"/>
                <a:gd name="T7" fmla="*/ 0 h 64000"/>
                <a:gd name="T8" fmla="*/ 0 w 64000"/>
                <a:gd name="T9" fmla="*/ 0 h 64000"/>
                <a:gd name="T10" fmla="*/ 0 w 64000"/>
                <a:gd name="T11" fmla="*/ 0 h 64000"/>
                <a:gd name="T12" fmla="*/ 0 w 64000"/>
                <a:gd name="T13" fmla="*/ 0 h 64000"/>
                <a:gd name="T14" fmla="*/ 0 w 64000"/>
                <a:gd name="T15" fmla="*/ 0 h 64000"/>
                <a:gd name="T16" fmla="*/ 0 w 64000"/>
                <a:gd name="T17" fmla="*/ 0 h 640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50077 w 64000"/>
                <a:gd name="T28" fmla="*/ -26412 h 64000"/>
                <a:gd name="T29" fmla="*/ 50077 w 64000"/>
                <a:gd name="T30" fmla="*/ 26412 h 6400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4000" h="64000">
                  <a:moveTo>
                    <a:pt x="50077" y="5595"/>
                  </a:moveTo>
                  <a:cubicBezTo>
                    <a:pt x="58790" y="11560"/>
                    <a:pt x="64000" y="21440"/>
                    <a:pt x="64000" y="32000"/>
                  </a:cubicBezTo>
                  <a:cubicBezTo>
                    <a:pt x="64000" y="42559"/>
                    <a:pt x="58790" y="52439"/>
                    <a:pt x="50077" y="58404"/>
                  </a:cubicBezTo>
                  <a:cubicBezTo>
                    <a:pt x="50077" y="58404"/>
                    <a:pt x="50077" y="58404"/>
                    <a:pt x="50076" y="58404"/>
                  </a:cubicBezTo>
                  <a:lnTo>
                    <a:pt x="50077" y="58405"/>
                  </a:lnTo>
                  <a:lnTo>
                    <a:pt x="50077" y="5595"/>
                  </a:lnTo>
                  <a:lnTo>
                    <a:pt x="50076" y="5595"/>
                  </a:lnTo>
                  <a:cubicBezTo>
                    <a:pt x="50077" y="5595"/>
                    <a:pt x="50077" y="5595"/>
                    <a:pt x="50077" y="5595"/>
                  </a:cubicBez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CA"/>
            </a:p>
          </p:txBody>
        </p:sp>
        <p:sp>
          <p:nvSpPr>
            <p:cNvPr id="1034" name="Line 5"/>
            <p:cNvSpPr>
              <a:spLocks noChangeShapeType="1"/>
            </p:cNvSpPr>
            <p:nvPr/>
          </p:nvSpPr>
          <p:spPr bwMode="auto">
            <a:xfrm>
              <a:off x="864" y="960"/>
              <a:ext cx="460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CA"/>
            </a:p>
          </p:txBody>
        </p:sp>
      </p:grpSp>
      <p:sp>
        <p:nvSpPr>
          <p:cNvPr id="1027" name="Rectangle 6"/>
          <p:cNvSpPr>
            <a:spLocks noGrp="1" noChangeArrowheads="1"/>
          </p:cNvSpPr>
          <p:nvPr>
            <p:ph type="title"/>
          </p:nvPr>
        </p:nvSpPr>
        <p:spPr bwMode="auto">
          <a:xfrm>
            <a:off x="1370013" y="301625"/>
            <a:ext cx="73136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6" tIns="45714" rIns="91426" bIns="45714" numCol="1" anchor="b" anchorCtr="0" compatLnSpc="1">
            <a:prstTxWarp prst="textNoShape">
              <a:avLst/>
            </a:prstTxWarp>
          </a:bodyPr>
          <a:lstStyle/>
          <a:p>
            <a:pPr lvl="0"/>
            <a:r>
              <a:rPr lang="en-US" altLang="en-US" smtClean="0"/>
              <a:t>Click to edit Master title style</a:t>
            </a:r>
          </a:p>
        </p:txBody>
      </p:sp>
      <p:sp>
        <p:nvSpPr>
          <p:cNvPr id="1028" name="Rectangle 7"/>
          <p:cNvSpPr>
            <a:spLocks noGrp="1" noChangeArrowheads="1"/>
          </p:cNvSpPr>
          <p:nvPr>
            <p:ph type="body" idx="1"/>
          </p:nvPr>
        </p:nvSpPr>
        <p:spPr bwMode="auto">
          <a:xfrm>
            <a:off x="1370013" y="1827213"/>
            <a:ext cx="7313612"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6" tIns="45714" rIns="91426" bIns="45714"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63880"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26" tIns="45714" rIns="91426" bIns="45714" numCol="1" anchor="b" anchorCtr="0" compatLnSpc="1">
            <a:prstTxWarp prst="textNoShape">
              <a:avLst/>
            </a:prstTxWarp>
          </a:bodyPr>
          <a:lstStyle>
            <a:lvl1pPr eaLnBrk="1" hangingPunct="1">
              <a:defRPr sz="1200"/>
            </a:lvl1pPr>
          </a:lstStyle>
          <a:p>
            <a:pPr>
              <a:defRPr/>
            </a:pPr>
            <a:fld id="{7E9759FD-0B0F-468E-8939-DD3068B0045D}" type="datetime1">
              <a:rPr lang="en-US"/>
              <a:pPr>
                <a:defRPr/>
              </a:pPr>
              <a:t>2/15/2018</a:t>
            </a:fld>
            <a:endParaRPr lang="en-US"/>
          </a:p>
        </p:txBody>
      </p:sp>
      <p:sp>
        <p:nvSpPr>
          <p:cNvPr id="463881"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26" tIns="45714" rIns="91426" bIns="45714" numCol="1" anchor="b" anchorCtr="0" compatLnSpc="1">
            <a:prstTxWarp prst="textNoShape">
              <a:avLst/>
            </a:prstTxWarp>
          </a:bodyPr>
          <a:lstStyle>
            <a:lvl1pPr algn="ctr" eaLnBrk="1" hangingPunct="1">
              <a:defRPr sz="1200"/>
            </a:lvl1pPr>
          </a:lstStyle>
          <a:p>
            <a:pPr>
              <a:defRPr/>
            </a:pPr>
            <a:r>
              <a:rPr lang="en-US"/>
              <a:t>Operating Systems Internals CMPS254</a:t>
            </a:r>
          </a:p>
        </p:txBody>
      </p:sp>
      <p:sp>
        <p:nvSpPr>
          <p:cNvPr id="463882"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26" tIns="45714" rIns="91426" bIns="45714" numCol="1" anchor="b" anchorCtr="0" compatLnSpc="1">
            <a:prstTxWarp prst="textNoShape">
              <a:avLst/>
            </a:prstTxWarp>
          </a:bodyPr>
          <a:lstStyle>
            <a:lvl1pPr algn="r" eaLnBrk="1" hangingPunct="1">
              <a:defRPr sz="1200"/>
            </a:lvl1pPr>
          </a:lstStyle>
          <a:p>
            <a:pPr>
              <a:defRPr/>
            </a:pPr>
            <a:fld id="{267952A2-C29B-4649-B681-6545B62863A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44"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 id="2147484043" r:id="rId12"/>
  </p:sldLayoutIdLst>
  <p:hf hdr="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defRPr>
      </a:lvl2pPr>
      <a:lvl3pPr algn="l" rtl="0" eaLnBrk="0" fontAlgn="base" hangingPunct="0">
        <a:spcBef>
          <a:spcPct val="0"/>
        </a:spcBef>
        <a:spcAft>
          <a:spcPct val="0"/>
        </a:spcAft>
        <a:defRPr sz="3600">
          <a:solidFill>
            <a:schemeClr val="tx2"/>
          </a:solidFill>
          <a:latin typeface="Arial" charset="0"/>
        </a:defRPr>
      </a:lvl3pPr>
      <a:lvl4pPr algn="l" rtl="0" eaLnBrk="0" fontAlgn="base" hangingPunct="0">
        <a:spcBef>
          <a:spcPct val="0"/>
        </a:spcBef>
        <a:spcAft>
          <a:spcPct val="0"/>
        </a:spcAft>
        <a:defRPr sz="3600">
          <a:solidFill>
            <a:schemeClr val="tx2"/>
          </a:solidFill>
          <a:latin typeface="Arial" charset="0"/>
        </a:defRPr>
      </a:lvl4pPr>
      <a:lvl5pPr algn="l" rtl="0" eaLnBrk="0" fontAlgn="base" hangingPunct="0">
        <a:spcBef>
          <a:spcPct val="0"/>
        </a:spcBef>
        <a:spcAft>
          <a:spcPct val="0"/>
        </a:spcAft>
        <a:defRPr sz="3600">
          <a:solidFill>
            <a:schemeClr val="tx2"/>
          </a:solidFill>
          <a:latin typeface="Arial" charset="0"/>
        </a:defRPr>
      </a:lvl5pPr>
      <a:lvl6pPr marL="457131" algn="l" rtl="0" fontAlgn="base">
        <a:spcBef>
          <a:spcPct val="0"/>
        </a:spcBef>
        <a:spcAft>
          <a:spcPct val="0"/>
        </a:spcAft>
        <a:defRPr sz="3600">
          <a:solidFill>
            <a:schemeClr val="tx2"/>
          </a:solidFill>
          <a:latin typeface="Arial" charset="0"/>
        </a:defRPr>
      </a:lvl6pPr>
      <a:lvl7pPr marL="914263" algn="l" rtl="0" fontAlgn="base">
        <a:spcBef>
          <a:spcPct val="0"/>
        </a:spcBef>
        <a:spcAft>
          <a:spcPct val="0"/>
        </a:spcAft>
        <a:defRPr sz="3600">
          <a:solidFill>
            <a:schemeClr val="tx2"/>
          </a:solidFill>
          <a:latin typeface="Arial" charset="0"/>
        </a:defRPr>
      </a:lvl7pPr>
      <a:lvl8pPr marL="1371395" algn="l" rtl="0" fontAlgn="base">
        <a:spcBef>
          <a:spcPct val="0"/>
        </a:spcBef>
        <a:spcAft>
          <a:spcPct val="0"/>
        </a:spcAft>
        <a:defRPr sz="3600">
          <a:solidFill>
            <a:schemeClr val="tx2"/>
          </a:solidFill>
          <a:latin typeface="Arial" charset="0"/>
        </a:defRPr>
      </a:lvl8pPr>
      <a:lvl9pPr marL="1828527" algn="l" rtl="0" fontAlgn="base">
        <a:spcBef>
          <a:spcPct val="0"/>
        </a:spcBef>
        <a:spcAft>
          <a:spcPct val="0"/>
        </a:spcAft>
        <a:defRPr sz="3600">
          <a:solidFill>
            <a:schemeClr val="tx2"/>
          </a:solidFill>
          <a:latin typeface="Arial" charset="0"/>
        </a:defRPr>
      </a:lvl9pPr>
    </p:titleStyle>
    <p:bodyStyle>
      <a:lvl1pPr marL="341313" indent="-341313" algn="l" rtl="0" eaLnBrk="0" fontAlgn="base" hangingPunct="0">
        <a:spcBef>
          <a:spcPct val="20000"/>
        </a:spcBef>
        <a:spcAft>
          <a:spcPct val="0"/>
        </a:spcAft>
        <a:buClr>
          <a:schemeClr val="tx2"/>
        </a:buClr>
        <a:buSzPct val="70000"/>
        <a:buFont typeface="Wingdings" panose="05000000000000000000" pitchFamily="2" charset="2"/>
        <a:buChar char="¡"/>
        <a:defRPr sz="2900">
          <a:solidFill>
            <a:schemeClr val="tx1"/>
          </a:solidFill>
          <a:latin typeface="+mn-lt"/>
          <a:ea typeface="+mn-ea"/>
          <a:cs typeface="+mn-cs"/>
        </a:defRPr>
      </a:lvl1pPr>
      <a:lvl2pPr marL="741363" indent="-284163" algn="l" rtl="0" eaLnBrk="0" fontAlgn="base" hangingPunct="0">
        <a:spcBef>
          <a:spcPct val="20000"/>
        </a:spcBef>
        <a:spcAft>
          <a:spcPct val="0"/>
        </a:spcAft>
        <a:buClr>
          <a:schemeClr val="accent2"/>
        </a:buClr>
        <a:buSzPct val="70000"/>
        <a:buFont typeface="Wingdings" panose="05000000000000000000" pitchFamily="2" charset="2"/>
        <a:buChar char="l"/>
        <a:defRPr sz="2500">
          <a:solidFill>
            <a:schemeClr val="tx1"/>
          </a:solidFill>
          <a:latin typeface="+mn-lt"/>
        </a:defRPr>
      </a:lvl2pPr>
      <a:lvl3pPr marL="1141413" indent="-227013" algn="l" rtl="0" eaLnBrk="0" fontAlgn="base" hangingPunct="0">
        <a:spcBef>
          <a:spcPct val="20000"/>
        </a:spcBef>
        <a:spcAft>
          <a:spcPct val="0"/>
        </a:spcAft>
        <a:buClr>
          <a:schemeClr val="tx2"/>
        </a:buClr>
        <a:buSzPct val="65000"/>
        <a:buFont typeface="Wingdings" panose="05000000000000000000" pitchFamily="2" charset="2"/>
        <a:buChar char="¡"/>
        <a:defRPr sz="2200">
          <a:solidFill>
            <a:schemeClr val="tx1"/>
          </a:solidFill>
          <a:latin typeface="+mn-lt"/>
        </a:defRPr>
      </a:lvl3pPr>
      <a:lvl4pPr marL="1598613" indent="-227013" algn="l" rtl="0" eaLnBrk="0" fontAlgn="base" hangingPunct="0">
        <a:spcBef>
          <a:spcPct val="20000"/>
        </a:spcBef>
        <a:spcAft>
          <a:spcPct val="0"/>
        </a:spcAft>
        <a:buClr>
          <a:schemeClr val="accent2"/>
        </a:buClr>
        <a:buSzPct val="70000"/>
        <a:buFont typeface="Wingdings" panose="05000000000000000000" pitchFamily="2" charset="2"/>
        <a:buChar char="l"/>
        <a:defRPr sz="1900">
          <a:solidFill>
            <a:schemeClr val="tx1"/>
          </a:solidFill>
          <a:latin typeface="+mn-lt"/>
        </a:defRPr>
      </a:lvl4pPr>
      <a:lvl5pPr marL="2055813" indent="-227013" algn="l" rtl="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mn-lt"/>
        </a:defRPr>
      </a:lvl5pPr>
      <a:lvl6pPr marL="2514222" indent="-228565"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6pPr>
      <a:lvl7pPr marL="2971354" indent="-228565"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7pPr>
      <a:lvl8pPr marL="3428486" indent="-228565"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8pPr>
      <a:lvl9pPr marL="3885617" indent="-228565" algn="l" rtl="0" fontAlgn="base">
        <a:spcBef>
          <a:spcPct val="20000"/>
        </a:spcBef>
        <a:spcAft>
          <a:spcPct val="0"/>
        </a:spcAft>
        <a:buClr>
          <a:schemeClr val="tx2"/>
        </a:buClr>
        <a:buSzPct val="60000"/>
        <a:buFont typeface="Wingdings" pitchFamily="2" charset="2"/>
        <a:buChar char="¡"/>
        <a:defRPr sz="1900">
          <a:solidFill>
            <a:schemeClr val="tx1"/>
          </a:solidFill>
          <a:latin typeface="+mn-lt"/>
        </a:defRPr>
      </a:lvl9pPr>
    </p:bodyStyle>
    <p:otherStyle>
      <a:defPPr>
        <a:defRPr lang="en-US"/>
      </a:defPPr>
      <a:lvl1pPr marL="0" algn="l" defTabSz="914263" rtl="0" eaLnBrk="1" latinLnBrk="0" hangingPunct="1">
        <a:defRPr sz="1800" kern="1200">
          <a:solidFill>
            <a:schemeClr val="tx1"/>
          </a:solidFill>
          <a:latin typeface="+mn-lt"/>
          <a:ea typeface="+mn-ea"/>
          <a:cs typeface="+mn-cs"/>
        </a:defRPr>
      </a:lvl1pPr>
      <a:lvl2pPr marL="457131" algn="l" defTabSz="914263" rtl="0" eaLnBrk="1" latinLnBrk="0" hangingPunct="1">
        <a:defRPr sz="1800" kern="1200">
          <a:solidFill>
            <a:schemeClr val="tx1"/>
          </a:solidFill>
          <a:latin typeface="+mn-lt"/>
          <a:ea typeface="+mn-ea"/>
          <a:cs typeface="+mn-cs"/>
        </a:defRPr>
      </a:lvl2pPr>
      <a:lvl3pPr marL="914263" algn="l" defTabSz="914263" rtl="0" eaLnBrk="1" latinLnBrk="0" hangingPunct="1">
        <a:defRPr sz="1800" kern="1200">
          <a:solidFill>
            <a:schemeClr val="tx1"/>
          </a:solidFill>
          <a:latin typeface="+mn-lt"/>
          <a:ea typeface="+mn-ea"/>
          <a:cs typeface="+mn-cs"/>
        </a:defRPr>
      </a:lvl3pPr>
      <a:lvl4pPr marL="1371395" algn="l" defTabSz="914263" rtl="0" eaLnBrk="1" latinLnBrk="0" hangingPunct="1">
        <a:defRPr sz="1800" kern="1200">
          <a:solidFill>
            <a:schemeClr val="tx1"/>
          </a:solidFill>
          <a:latin typeface="+mn-lt"/>
          <a:ea typeface="+mn-ea"/>
          <a:cs typeface="+mn-cs"/>
        </a:defRPr>
      </a:lvl4pPr>
      <a:lvl5pPr marL="1828527" algn="l" defTabSz="914263" rtl="0" eaLnBrk="1" latinLnBrk="0" hangingPunct="1">
        <a:defRPr sz="1800" kern="1200">
          <a:solidFill>
            <a:schemeClr val="tx1"/>
          </a:solidFill>
          <a:latin typeface="+mn-lt"/>
          <a:ea typeface="+mn-ea"/>
          <a:cs typeface="+mn-cs"/>
        </a:defRPr>
      </a:lvl5pPr>
      <a:lvl6pPr marL="2285658" algn="l" defTabSz="914263" rtl="0" eaLnBrk="1" latinLnBrk="0" hangingPunct="1">
        <a:defRPr sz="1800" kern="1200">
          <a:solidFill>
            <a:schemeClr val="tx1"/>
          </a:solidFill>
          <a:latin typeface="+mn-lt"/>
          <a:ea typeface="+mn-ea"/>
          <a:cs typeface="+mn-cs"/>
        </a:defRPr>
      </a:lvl6pPr>
      <a:lvl7pPr marL="2742789" algn="l" defTabSz="914263" rtl="0" eaLnBrk="1" latinLnBrk="0" hangingPunct="1">
        <a:defRPr sz="1800" kern="1200">
          <a:solidFill>
            <a:schemeClr val="tx1"/>
          </a:solidFill>
          <a:latin typeface="+mn-lt"/>
          <a:ea typeface="+mn-ea"/>
          <a:cs typeface="+mn-cs"/>
        </a:defRPr>
      </a:lvl7pPr>
      <a:lvl8pPr marL="3199920" algn="l" defTabSz="914263" rtl="0" eaLnBrk="1" latinLnBrk="0" hangingPunct="1">
        <a:defRPr sz="1800" kern="1200">
          <a:solidFill>
            <a:schemeClr val="tx1"/>
          </a:solidFill>
          <a:latin typeface="+mn-lt"/>
          <a:ea typeface="+mn-ea"/>
          <a:cs typeface="+mn-cs"/>
        </a:defRPr>
      </a:lvl8pPr>
      <a:lvl9pPr marL="3657051" algn="l" defTabSz="9142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Scheduling_(computing)#/media/File:Thread_pool.sv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p:cNvSpPr>
            <a:spLocks noGrp="1" noChangeArrowheads="1"/>
          </p:cNvSpPr>
          <p:nvPr>
            <p:ph idx="1"/>
          </p:nvPr>
        </p:nvSpPr>
        <p:spPr/>
        <p:txBody>
          <a:bodyPr/>
          <a:lstStyle/>
          <a:p>
            <a:pPr algn="ctr" eaLnBrk="1" hangingPunct="1">
              <a:buFont typeface="Wingdings" panose="05000000000000000000" pitchFamily="2" charset="2"/>
              <a:buNone/>
            </a:pPr>
            <a:endParaRPr lang="en-US" altLang="en-US" sz="3700" smtClean="0">
              <a:solidFill>
                <a:schemeClr val="tx2"/>
              </a:solidFill>
            </a:endParaRPr>
          </a:p>
          <a:p>
            <a:pPr algn="ctr" eaLnBrk="1" hangingPunct="1">
              <a:buFont typeface="Wingdings" panose="05000000000000000000" pitchFamily="2" charset="2"/>
              <a:buNone/>
            </a:pPr>
            <a:r>
              <a:rPr lang="en-US" altLang="en-US" sz="3700" b="1" smtClean="0">
                <a:solidFill>
                  <a:schemeClr val="tx2"/>
                </a:solidFill>
              </a:rPr>
              <a:t>CMPS 254</a:t>
            </a:r>
          </a:p>
          <a:p>
            <a:pPr algn="ctr" eaLnBrk="1" hangingPunct="1">
              <a:buFont typeface="Wingdings" panose="05000000000000000000" pitchFamily="2" charset="2"/>
              <a:buNone/>
            </a:pPr>
            <a:r>
              <a:rPr lang="en-US" altLang="en-US" sz="3700" b="1" smtClean="0">
                <a:solidFill>
                  <a:schemeClr val="tx2"/>
                </a:solidFill>
              </a:rPr>
              <a:t>Threads</a:t>
            </a:r>
          </a:p>
          <a:p>
            <a:pPr algn="ctr" eaLnBrk="1" hangingPunct="1">
              <a:buFont typeface="Wingdings" panose="05000000000000000000" pitchFamily="2" charset="2"/>
              <a:buNone/>
            </a:pPr>
            <a:r>
              <a:rPr lang="en-US" altLang="en-US" sz="3700" b="1" smtClean="0">
                <a:solidFill>
                  <a:schemeClr val="tx2"/>
                </a:solidFill>
              </a:rPr>
              <a:t>Management</a:t>
            </a:r>
          </a:p>
          <a:p>
            <a:pPr algn="ctr" eaLnBrk="1" hangingPunct="1">
              <a:buFont typeface="Wingdings" panose="05000000000000000000" pitchFamily="2" charset="2"/>
              <a:buNone/>
            </a:pPr>
            <a:endParaRPr lang="en-US" altLang="en-US" sz="3700" smtClean="0">
              <a:solidFill>
                <a:schemeClr val="tx2"/>
              </a:solidFill>
            </a:endParaRPr>
          </a:p>
        </p:txBody>
      </p:sp>
      <p:sp>
        <p:nvSpPr>
          <p:cNvPr id="4099"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0C9C4AF-8DB2-437C-87BB-EE5F9E50E758}" type="datetime1">
              <a:rPr lang="en-US" altLang="en-US" sz="1200" smtClean="0"/>
              <a:pPr>
                <a:spcBef>
                  <a:spcPct val="0"/>
                </a:spcBef>
                <a:buClrTx/>
                <a:buSzTx/>
                <a:buFontTx/>
                <a:buNone/>
              </a:pPr>
              <a:t>2/15/2018</a:t>
            </a:fld>
            <a:endParaRPr lang="en-US" altLang="en-US" sz="1200" smtClean="0"/>
          </a:p>
        </p:txBody>
      </p:sp>
      <p:sp>
        <p:nvSpPr>
          <p:cNvPr id="410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410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31B3385-F3C6-45D3-B4BC-F08183D83277}" type="slidenum">
              <a:rPr lang="en-US" altLang="en-US" sz="1200" smtClean="0"/>
              <a:pPr>
                <a:spcBef>
                  <a:spcPct val="0"/>
                </a:spcBef>
                <a:buClrTx/>
                <a:buSzTx/>
                <a:buFontTx/>
                <a:buNone/>
              </a:pPr>
              <a:t>1</a:t>
            </a:fld>
            <a:endParaRPr lang="en-US" altLang="en-US" sz="120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Windows Threads</a:t>
            </a:r>
          </a:p>
        </p:txBody>
      </p:sp>
      <p:sp>
        <p:nvSpPr>
          <p:cNvPr id="19459" name="Rectangle 3"/>
          <p:cNvSpPr>
            <a:spLocks noGrp="1" noChangeArrowheads="1"/>
          </p:cNvSpPr>
          <p:nvPr>
            <p:ph idx="1"/>
          </p:nvPr>
        </p:nvSpPr>
        <p:spPr>
          <a:xfrm>
            <a:off x="1371600" y="1600200"/>
            <a:ext cx="7313613" cy="4114800"/>
          </a:xfrm>
        </p:spPr>
        <p:txBody>
          <a:bodyPr/>
          <a:lstStyle/>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Fundamental schedulable entity in the system</a:t>
            </a:r>
          </a:p>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Represented by ETHREAD that includes a KTHREAD</a:t>
            </a:r>
          </a:p>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Queued to the process (both E and K thread)</a:t>
            </a:r>
          </a:p>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Unique thread ID</a:t>
            </a:r>
          </a:p>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Associated User-mode Thread Environment Block (TEB)</a:t>
            </a:r>
          </a:p>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User-mode stack</a:t>
            </a:r>
          </a:p>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Kernel-mode stack</a:t>
            </a:r>
          </a:p>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Processor Control Block (in KTHREAD) for CPU state when not running</a:t>
            </a:r>
          </a:p>
          <a:p>
            <a:pPr eaLnBrk="1" hangingPunct="1">
              <a:lnSpc>
                <a:spcPct val="80000"/>
              </a:lnSpc>
            </a:pPr>
            <a:endParaRPr lang="en-US" altLang="en-US" sz="2100" smtClean="0"/>
          </a:p>
        </p:txBody>
      </p:sp>
      <p:sp>
        <p:nvSpPr>
          <p:cNvPr id="1946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A19FE9F2-FF91-4DC1-A728-3FF913A4A3FE}" type="datetime1">
              <a:rPr lang="en-US" altLang="en-US" sz="1200" smtClean="0"/>
              <a:pPr>
                <a:spcBef>
                  <a:spcPct val="0"/>
                </a:spcBef>
                <a:buClrTx/>
                <a:buSzTx/>
                <a:buFontTx/>
                <a:buNone/>
              </a:pPr>
              <a:t>2/15/2018</a:t>
            </a:fld>
            <a:endParaRPr lang="en-US" altLang="en-US" sz="1200" smtClean="0"/>
          </a:p>
        </p:txBody>
      </p:sp>
      <p:sp>
        <p:nvSpPr>
          <p:cNvPr id="1946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194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EAFDE60-5F8A-4C1B-9816-99FCD9169379}" type="slidenum">
              <a:rPr lang="en-US" altLang="en-US" sz="1200" smtClean="0"/>
              <a:pPr>
                <a:spcBef>
                  <a:spcPct val="0"/>
                </a:spcBef>
                <a:buClrTx/>
                <a:buSzTx/>
                <a:buFontTx/>
                <a:buNone/>
              </a:pPr>
              <a:t>10</a:t>
            </a:fld>
            <a:endParaRPr lang="en-US" altLang="en-US" sz="120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1"/>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06EB9F3-8A25-4E38-9A74-C69B49E2D6FD}" type="datetime1">
              <a:rPr lang="en-US" altLang="en-US" sz="1200" smtClean="0"/>
              <a:pPr>
                <a:spcBef>
                  <a:spcPct val="0"/>
                </a:spcBef>
                <a:buClrTx/>
                <a:buSzTx/>
                <a:buFontTx/>
                <a:buNone/>
              </a:pPr>
              <a:t>2/15/2018</a:t>
            </a:fld>
            <a:endParaRPr lang="en-US" altLang="en-US" sz="1200" smtClean="0"/>
          </a:p>
        </p:txBody>
      </p:sp>
      <p:sp>
        <p:nvSpPr>
          <p:cNvPr id="20483" name="Footer Placeholder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20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6B57909-4698-4F68-A58C-7AB90E22FA2A}" type="slidenum">
              <a:rPr lang="en-US" altLang="en-US" sz="1200" smtClean="0"/>
              <a:pPr>
                <a:spcBef>
                  <a:spcPct val="0"/>
                </a:spcBef>
                <a:buClrTx/>
                <a:buSzTx/>
                <a:buFontTx/>
                <a:buNone/>
              </a:pPr>
              <a:t>11</a:t>
            </a:fld>
            <a:endParaRPr lang="en-US" altLang="en-US" sz="1200" smtClean="0"/>
          </a:p>
        </p:txBody>
      </p:sp>
      <p:sp>
        <p:nvSpPr>
          <p:cNvPr id="20485" name="Rectangle 67"/>
          <p:cNvSpPr>
            <a:spLocks noChangeArrowheads="1"/>
          </p:cNvSpPr>
          <p:nvPr/>
        </p:nvSpPr>
        <p:spPr bwMode="auto">
          <a:xfrm>
            <a:off x="1371600" y="381000"/>
            <a:ext cx="716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1" tIns="46031" rIns="92061" bIns="46031"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eaLnBrk="1" hangingPunct="1">
              <a:spcBef>
                <a:spcPct val="0"/>
              </a:spcBef>
              <a:buClrTx/>
              <a:buSzTx/>
              <a:buFontTx/>
              <a:buNone/>
            </a:pPr>
            <a:r>
              <a:rPr lang="en-US" altLang="en-US" sz="3600">
                <a:solidFill>
                  <a:schemeClr val="tx2"/>
                </a:solidFill>
                <a:latin typeface="Arial" panose="020B0604020202020204" pitchFamily="34" charset="0"/>
              </a:rPr>
              <a:t>Thread Block</a:t>
            </a:r>
          </a:p>
        </p:txBody>
      </p:sp>
      <p:pic>
        <p:nvPicPr>
          <p:cNvPr id="20486" name="Picture 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76400"/>
            <a:ext cx="7086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Windows Threads States</a:t>
            </a:r>
            <a:endParaRPr lang="en-CA" altLang="en-US" smtClean="0"/>
          </a:p>
        </p:txBody>
      </p:sp>
      <p:sp>
        <p:nvSpPr>
          <p:cNvPr id="2253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525E7B6-84F6-49B9-BDDD-F8BCFAC66123}" type="datetime1">
              <a:rPr lang="en-US" altLang="en-US" sz="1200" smtClean="0"/>
              <a:pPr>
                <a:spcBef>
                  <a:spcPct val="0"/>
                </a:spcBef>
                <a:buClrTx/>
                <a:buSzTx/>
                <a:buFontTx/>
                <a:buNone/>
              </a:pPr>
              <a:t>2/15/2018</a:t>
            </a:fld>
            <a:endParaRPr lang="en-US" altLang="en-US" sz="1200" smtClean="0"/>
          </a:p>
        </p:txBody>
      </p:sp>
      <p:sp>
        <p:nvSpPr>
          <p:cNvPr id="2253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225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A3DC680D-4480-4184-A023-E78BB17D0A95}" type="slidenum">
              <a:rPr lang="en-US" altLang="en-US" sz="1200" smtClean="0"/>
              <a:pPr>
                <a:spcBef>
                  <a:spcPct val="0"/>
                </a:spcBef>
                <a:buClrTx/>
                <a:buSzTx/>
                <a:buFontTx/>
                <a:buNone/>
              </a:pPr>
              <a:t>12</a:t>
            </a:fld>
            <a:endParaRPr lang="en-US" altLang="en-US" sz="1200" smtClean="0"/>
          </a:p>
        </p:txBody>
      </p:sp>
      <p:pic>
        <p:nvPicPr>
          <p:cNvPr id="22534" name="Picture 4" descr="Click to collap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752600"/>
            <a:ext cx="5991225"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p:spPr>
        <p:txBody>
          <a:bodyPr lIns="92061" tIns="46031" rIns="92061" bIns="46031" anchor="ctr"/>
          <a:lstStyle/>
          <a:p>
            <a:pPr eaLnBrk="1" hangingPunct="1"/>
            <a:r>
              <a:rPr lang="en-US" altLang="en-US" smtClean="0"/>
              <a:t/>
            </a:r>
            <a:br>
              <a:rPr lang="en-US" altLang="en-US" smtClean="0"/>
            </a:br>
            <a:r>
              <a:rPr lang="en-US" altLang="en-US" smtClean="0"/>
              <a:t>Windows Thread APIs</a:t>
            </a:r>
          </a:p>
        </p:txBody>
      </p:sp>
      <p:sp>
        <p:nvSpPr>
          <p:cNvPr id="24579" name="Rectangle 3"/>
          <p:cNvSpPr>
            <a:spLocks noGrp="1" noChangeArrowheads="1"/>
          </p:cNvSpPr>
          <p:nvPr>
            <p:ph idx="1"/>
          </p:nvPr>
        </p:nvSpPr>
        <p:spPr>
          <a:xfrm>
            <a:off x="1295400" y="1524000"/>
            <a:ext cx="8458200" cy="5181600"/>
          </a:xfrm>
        </p:spPr>
        <p:txBody>
          <a:bodyPr lIns="92061" tIns="46031" rIns="92061" bIns="46031"/>
          <a:lstStyle/>
          <a:p>
            <a:pPr eaLnBrk="1" hangingPunct="1">
              <a:buFont typeface="Wingdings" panose="05000000000000000000" pitchFamily="2" charset="2"/>
              <a:buChar char="q"/>
            </a:pPr>
            <a:r>
              <a:rPr lang="en-US" altLang="en-US" sz="1900" smtClean="0"/>
              <a:t>CreateThread</a:t>
            </a:r>
          </a:p>
          <a:p>
            <a:pPr eaLnBrk="1" hangingPunct="1">
              <a:buFont typeface="Wingdings" panose="05000000000000000000" pitchFamily="2" charset="2"/>
              <a:buChar char="q"/>
            </a:pPr>
            <a:r>
              <a:rPr lang="en-US" altLang="en-US" sz="1900" smtClean="0"/>
              <a:t>CreateRemoteThread</a:t>
            </a:r>
          </a:p>
          <a:p>
            <a:pPr eaLnBrk="1" hangingPunct="1">
              <a:buFont typeface="Wingdings" panose="05000000000000000000" pitchFamily="2" charset="2"/>
              <a:buChar char="q"/>
            </a:pPr>
            <a:r>
              <a:rPr lang="en-US" altLang="en-US" sz="1900" smtClean="0"/>
              <a:t>GetCurrentThreadId - returns global ID</a:t>
            </a:r>
          </a:p>
          <a:p>
            <a:pPr eaLnBrk="1" hangingPunct="1">
              <a:buFont typeface="Wingdings" panose="05000000000000000000" pitchFamily="2" charset="2"/>
              <a:buChar char="q"/>
            </a:pPr>
            <a:r>
              <a:rPr lang="en-US" altLang="en-US" sz="1900" smtClean="0"/>
              <a:t>GetCurrentThread - returns handle</a:t>
            </a:r>
          </a:p>
          <a:p>
            <a:pPr eaLnBrk="1" hangingPunct="1">
              <a:buFont typeface="Wingdings" panose="05000000000000000000" pitchFamily="2" charset="2"/>
              <a:buChar char="q"/>
            </a:pPr>
            <a:r>
              <a:rPr lang="en-US" altLang="en-US" sz="1900" smtClean="0"/>
              <a:t>SuspendThread/ResumeThread</a:t>
            </a:r>
          </a:p>
          <a:p>
            <a:pPr eaLnBrk="1" hangingPunct="1">
              <a:buFont typeface="Wingdings" panose="05000000000000000000" pitchFamily="2" charset="2"/>
              <a:buChar char="q"/>
            </a:pPr>
            <a:r>
              <a:rPr lang="en-US" altLang="en-US" sz="1900" smtClean="0"/>
              <a:t>ExitThread</a:t>
            </a:r>
          </a:p>
          <a:p>
            <a:pPr eaLnBrk="1" hangingPunct="1">
              <a:buFont typeface="Wingdings" panose="05000000000000000000" pitchFamily="2" charset="2"/>
              <a:buChar char="q"/>
            </a:pPr>
            <a:r>
              <a:rPr lang="en-US" altLang="en-US" sz="1900" smtClean="0"/>
              <a:t>TerminateThread - no DLL notification</a:t>
            </a:r>
          </a:p>
          <a:p>
            <a:pPr eaLnBrk="1" hangingPunct="1">
              <a:buFont typeface="Wingdings" panose="05000000000000000000" pitchFamily="2" charset="2"/>
              <a:buChar char="q"/>
            </a:pPr>
            <a:r>
              <a:rPr lang="en-US" altLang="en-US" sz="1900" smtClean="0"/>
              <a:t>GetExitCodeThread</a:t>
            </a:r>
          </a:p>
          <a:p>
            <a:pPr eaLnBrk="1" hangingPunct="1">
              <a:buFont typeface="Wingdings" panose="05000000000000000000" pitchFamily="2" charset="2"/>
              <a:buChar char="q"/>
            </a:pPr>
            <a:r>
              <a:rPr lang="en-US" altLang="en-US" sz="1900" smtClean="0"/>
              <a:t>GetThreadTimes</a:t>
            </a:r>
          </a:p>
        </p:txBody>
      </p:sp>
      <p:sp>
        <p:nvSpPr>
          <p:cNvPr id="2458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A271DFB2-A13D-4A65-BF9B-90F6929631DC}" type="datetime1">
              <a:rPr lang="en-US" altLang="en-US" sz="1200" smtClean="0"/>
              <a:pPr>
                <a:spcBef>
                  <a:spcPct val="0"/>
                </a:spcBef>
                <a:buClrTx/>
                <a:buSzTx/>
                <a:buFontTx/>
                <a:buNone/>
              </a:pPr>
              <a:t>2/15/2018</a:t>
            </a:fld>
            <a:endParaRPr lang="en-US" altLang="en-US" sz="1200" smtClean="0"/>
          </a:p>
        </p:txBody>
      </p:sp>
      <p:sp>
        <p:nvSpPr>
          <p:cNvPr id="2458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245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FA7FA98-56D5-4412-8077-46EF15A7A553}" type="slidenum">
              <a:rPr lang="en-US" altLang="en-US" sz="1200" smtClean="0"/>
              <a:pPr>
                <a:spcBef>
                  <a:spcPct val="0"/>
                </a:spcBef>
                <a:buClrTx/>
                <a:buSzTx/>
                <a:buFontTx/>
                <a:buNone/>
              </a:pPr>
              <a:t>13</a:t>
            </a:fld>
            <a:endParaRPr lang="en-US" altLang="en-US" sz="1200"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3200" smtClean="0"/>
              <a:t>POSIX-Threads</a:t>
            </a:r>
          </a:p>
        </p:txBody>
      </p:sp>
      <p:sp>
        <p:nvSpPr>
          <p:cNvPr id="26627" name="Rectangle 3"/>
          <p:cNvSpPr>
            <a:spLocks noGrp="1" noChangeArrowheads="1"/>
          </p:cNvSpPr>
          <p:nvPr>
            <p:ph idx="1"/>
          </p:nvPr>
        </p:nvSpPr>
        <p:spPr>
          <a:xfrm>
            <a:off x="1370013" y="1789113"/>
            <a:ext cx="7313612" cy="4114800"/>
          </a:xfrm>
        </p:spPr>
        <p:txBody>
          <a:bodyPr/>
          <a:lstStyle/>
          <a:p>
            <a:pPr eaLnBrk="1" hangingPunct="1">
              <a:lnSpc>
                <a:spcPct val="90000"/>
              </a:lnSpc>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Each thread in a process is identified by a </a:t>
            </a:r>
            <a:r>
              <a:rPr lang="en-US" altLang="en-US" sz="2800" i="1" smtClean="0">
                <a:latin typeface="Times New Roman" panose="02020603050405020304" pitchFamily="18" charset="0"/>
                <a:cs typeface="Times New Roman" panose="02020603050405020304" pitchFamily="18" charset="0"/>
              </a:rPr>
              <a:t>thread ID</a:t>
            </a:r>
            <a:r>
              <a:rPr lang="en-US" altLang="en-US" sz="2800" smtClean="0">
                <a:latin typeface="Times New Roman" panose="02020603050405020304" pitchFamily="18" charset="0"/>
                <a:cs typeface="Times New Roman" panose="02020603050405020304" pitchFamily="18" charset="0"/>
              </a:rPr>
              <a:t>. It uses the type </a:t>
            </a:r>
            <a:r>
              <a:rPr lang="en-US" altLang="en-US" sz="2800" smtClean="0">
                <a:solidFill>
                  <a:srgbClr val="990000"/>
                </a:solidFill>
                <a:latin typeface="Times New Roman" panose="02020603050405020304" pitchFamily="18" charset="0"/>
                <a:cs typeface="Times New Roman" panose="02020603050405020304" pitchFamily="18" charset="0"/>
              </a:rPr>
              <a:t>pthread_t.</a:t>
            </a:r>
          </a:p>
          <a:p>
            <a:pPr eaLnBrk="1" hangingPunct="1">
              <a:lnSpc>
                <a:spcPct val="90000"/>
              </a:lnSpc>
              <a:buFont typeface="Wingdings" panose="05000000000000000000" pitchFamily="2" charset="2"/>
              <a:buChar char="q"/>
            </a:pPr>
            <a:r>
              <a:rPr lang="en-US" altLang="en-US" sz="2800" smtClean="0">
                <a:solidFill>
                  <a:srgbClr val="990000"/>
                </a:solidFill>
                <a:latin typeface="Times New Roman" panose="02020603050405020304" pitchFamily="18" charset="0"/>
                <a:cs typeface="Times New Roman" panose="02020603050405020304" pitchFamily="18" charset="0"/>
              </a:rPr>
              <a:t>#include  &lt;pthread.h&gt;</a:t>
            </a:r>
          </a:p>
          <a:p>
            <a:pPr eaLnBrk="1" hangingPunct="1">
              <a:lnSpc>
                <a:spcPct val="90000"/>
              </a:lnSpc>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Upon creation, each thread executes a </a:t>
            </a:r>
            <a:r>
              <a:rPr lang="en-US" altLang="en-US" sz="2800" i="1" smtClean="0">
                <a:latin typeface="Times New Roman" panose="02020603050405020304" pitchFamily="18" charset="0"/>
                <a:cs typeface="Times New Roman" panose="02020603050405020304" pitchFamily="18" charset="0"/>
              </a:rPr>
              <a:t>thread function</a:t>
            </a:r>
            <a:r>
              <a:rPr lang="en-US" altLang="en-US" sz="2800" smtClean="0">
                <a:latin typeface="Times New Roman" panose="02020603050405020304" pitchFamily="18" charset="0"/>
                <a:cs typeface="Times New Roman" panose="02020603050405020304" pitchFamily="18" charset="0"/>
              </a:rPr>
              <a:t>.</a:t>
            </a:r>
          </a:p>
          <a:p>
            <a:pPr eaLnBrk="1" hangingPunct="1">
              <a:lnSpc>
                <a:spcPct val="90000"/>
              </a:lnSpc>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This is just an ordinary function</a:t>
            </a:r>
          </a:p>
          <a:p>
            <a:pPr eaLnBrk="1" hangingPunct="1">
              <a:lnSpc>
                <a:spcPct val="90000"/>
              </a:lnSpc>
              <a:buFont typeface="Wingdings" panose="05000000000000000000" pitchFamily="2" charset="2"/>
              <a:buNone/>
            </a:pPr>
            <a:r>
              <a:rPr lang="en-US" altLang="en-US" sz="2800" smtClean="0">
                <a:latin typeface="Times New Roman" panose="02020603050405020304" pitchFamily="18" charset="0"/>
                <a:cs typeface="Times New Roman" panose="02020603050405020304" pitchFamily="18" charset="0"/>
              </a:rPr>
              <a:t>   and contains the code that the thread should run.</a:t>
            </a:r>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pPr>
            <a:endParaRPr lang="en-US" altLang="en-US" smtClean="0">
              <a:solidFill>
                <a:srgbClr val="990000"/>
              </a:solidFill>
            </a:endParaRPr>
          </a:p>
          <a:p>
            <a:pPr eaLnBrk="1" hangingPunct="1">
              <a:lnSpc>
                <a:spcPct val="90000"/>
              </a:lnSpc>
            </a:pPr>
            <a:endParaRPr lang="en-US" altLang="en-US" smtClean="0"/>
          </a:p>
        </p:txBody>
      </p:sp>
      <p:sp>
        <p:nvSpPr>
          <p:cNvPr id="2662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0E13FA3-79D0-4427-A4E7-B30D14FD6294}" type="datetime1">
              <a:rPr lang="en-US" altLang="en-US" sz="1200" smtClean="0"/>
              <a:pPr>
                <a:spcBef>
                  <a:spcPct val="0"/>
                </a:spcBef>
                <a:buClrTx/>
                <a:buSzTx/>
                <a:buFontTx/>
                <a:buNone/>
              </a:pPr>
              <a:t>2/15/2018</a:t>
            </a:fld>
            <a:endParaRPr lang="en-US" altLang="en-US" sz="1200" smtClean="0"/>
          </a:p>
        </p:txBody>
      </p:sp>
      <p:sp>
        <p:nvSpPr>
          <p:cNvPr id="2662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266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B2E07DA2-DA49-4152-BB3F-58E7FD7C33A5}" type="slidenum">
              <a:rPr lang="en-US" altLang="en-US" sz="1200" smtClean="0"/>
              <a:pPr>
                <a:spcBef>
                  <a:spcPct val="0"/>
                </a:spcBef>
                <a:buClrTx/>
                <a:buSzTx/>
                <a:buFontTx/>
                <a:buNone/>
              </a:pPr>
              <a:t>14</a:t>
            </a:fld>
            <a:endParaRPr lang="en-US" altLang="en-US" sz="12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sz="3200" smtClean="0"/>
              <a:t>Creating a Thread (pthread_create)</a:t>
            </a:r>
          </a:p>
        </p:txBody>
      </p:sp>
      <p:sp>
        <p:nvSpPr>
          <p:cNvPr id="27651" name="Rectangle 3"/>
          <p:cNvSpPr>
            <a:spLocks noGrp="1" noChangeArrowheads="1"/>
          </p:cNvSpPr>
          <p:nvPr>
            <p:ph idx="1"/>
          </p:nvPr>
        </p:nvSpPr>
        <p:spPr>
          <a:xfrm>
            <a:off x="1370013" y="1789113"/>
            <a:ext cx="7313612" cy="4114800"/>
          </a:xfrm>
        </p:spPr>
        <p:txBody>
          <a:bodyPr/>
          <a:lstStyle/>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rPr>
              <a:t>The </a:t>
            </a:r>
            <a:r>
              <a:rPr lang="en-US" altLang="en-US" sz="2400" smtClean="0">
                <a:solidFill>
                  <a:srgbClr val="990000"/>
                </a:solidFill>
                <a:latin typeface="Times New Roman" panose="02020603050405020304" pitchFamily="18" charset="0"/>
              </a:rPr>
              <a:t>pthread_create</a:t>
            </a:r>
            <a:r>
              <a:rPr lang="en-US" altLang="en-US" sz="2400" smtClean="0">
                <a:latin typeface="Times New Roman" panose="02020603050405020304" pitchFamily="18" charset="0"/>
              </a:rPr>
              <a:t> function creates a new thread. You provide it with the following:	</a:t>
            </a:r>
          </a:p>
          <a:p>
            <a:pPr lvl="1" eaLnBrk="1" hangingPunct="1">
              <a:lnSpc>
                <a:spcPct val="80000"/>
              </a:lnSpc>
              <a:buFont typeface="Wingdings" panose="05000000000000000000" pitchFamily="2" charset="2"/>
              <a:buChar char="q"/>
            </a:pPr>
            <a:r>
              <a:rPr lang="en-US" altLang="en-US" sz="2400" smtClean="0">
                <a:latin typeface="Times New Roman" panose="02020603050405020304" pitchFamily="18" charset="0"/>
              </a:rPr>
              <a:t>A pointer to a </a:t>
            </a:r>
            <a:r>
              <a:rPr lang="en-US" altLang="en-US" sz="2400" smtClean="0">
                <a:solidFill>
                  <a:srgbClr val="990000"/>
                </a:solidFill>
                <a:latin typeface="Times New Roman" panose="02020603050405020304" pitchFamily="18" charset="0"/>
              </a:rPr>
              <a:t>pthread_t </a:t>
            </a:r>
            <a:r>
              <a:rPr lang="en-US" altLang="en-US" sz="2400" smtClean="0">
                <a:latin typeface="Times New Roman" panose="02020603050405020304" pitchFamily="18" charset="0"/>
              </a:rPr>
              <a:t>variable, in which the thread ID of the new thread is stored.</a:t>
            </a:r>
          </a:p>
          <a:p>
            <a:pPr lvl="1" eaLnBrk="1" hangingPunct="1">
              <a:lnSpc>
                <a:spcPct val="80000"/>
              </a:lnSpc>
              <a:buFont typeface="Wingdings" panose="05000000000000000000" pitchFamily="2" charset="2"/>
              <a:buChar char="q"/>
            </a:pPr>
            <a:r>
              <a:rPr lang="en-US" altLang="en-US" sz="2400" smtClean="0">
                <a:latin typeface="Times New Roman" panose="02020603050405020304" pitchFamily="18" charset="0"/>
              </a:rPr>
              <a:t>A pointer to a </a:t>
            </a:r>
            <a:r>
              <a:rPr lang="en-US" altLang="en-US" sz="2400" i="1" smtClean="0">
                <a:solidFill>
                  <a:srgbClr val="990000"/>
                </a:solidFill>
                <a:latin typeface="Times New Roman" panose="02020603050405020304" pitchFamily="18" charset="0"/>
              </a:rPr>
              <a:t>thread attribute</a:t>
            </a:r>
            <a:r>
              <a:rPr lang="en-US" altLang="en-US" sz="2400" i="1" smtClean="0">
                <a:latin typeface="Times New Roman" panose="02020603050405020304" pitchFamily="18" charset="0"/>
              </a:rPr>
              <a:t> </a:t>
            </a:r>
            <a:r>
              <a:rPr lang="en-US" altLang="en-US" sz="2400" smtClean="0">
                <a:latin typeface="Times New Roman" panose="02020603050405020304" pitchFamily="18" charset="0"/>
              </a:rPr>
              <a:t>object. If you pass </a:t>
            </a:r>
            <a:r>
              <a:rPr lang="en-US" altLang="en-US" sz="2400" smtClean="0">
                <a:solidFill>
                  <a:srgbClr val="990000"/>
                </a:solidFill>
                <a:latin typeface="Times New Roman" panose="02020603050405020304" pitchFamily="18" charset="0"/>
              </a:rPr>
              <a:t>NULL</a:t>
            </a:r>
            <a:r>
              <a:rPr lang="en-US" altLang="en-US" sz="2400" smtClean="0">
                <a:latin typeface="Times New Roman" panose="02020603050405020304" pitchFamily="18" charset="0"/>
              </a:rPr>
              <a:t> as the thread attribute, a thread will be created with the default thread attributes.</a:t>
            </a:r>
          </a:p>
          <a:p>
            <a:pPr lvl="1" eaLnBrk="1" hangingPunct="1">
              <a:lnSpc>
                <a:spcPct val="80000"/>
              </a:lnSpc>
              <a:buFont typeface="Wingdings" panose="05000000000000000000" pitchFamily="2" charset="2"/>
              <a:buChar char="q"/>
            </a:pPr>
            <a:r>
              <a:rPr lang="en-US" altLang="en-US" sz="2400" smtClean="0">
                <a:latin typeface="Times New Roman" panose="02020603050405020304" pitchFamily="18" charset="0"/>
              </a:rPr>
              <a:t>A pointer to the thread function. This is an ordinary function pointer, type: (*) void*  </a:t>
            </a:r>
          </a:p>
          <a:p>
            <a:pPr lvl="1" eaLnBrk="1" hangingPunct="1">
              <a:lnSpc>
                <a:spcPct val="80000"/>
              </a:lnSpc>
              <a:buFont typeface="Wingdings" panose="05000000000000000000" pitchFamily="2" charset="2"/>
              <a:buChar char="q"/>
            </a:pPr>
            <a:r>
              <a:rPr lang="en-US" altLang="en-US" sz="2400" smtClean="0">
                <a:latin typeface="Times New Roman" panose="02020603050405020304" pitchFamily="18" charset="0"/>
              </a:rPr>
              <a:t>A thread argument value of type void*. Whatever you pass is simply passed as the argument to the thread function when the thread begins executing.</a:t>
            </a:r>
          </a:p>
          <a:p>
            <a:pPr eaLnBrk="1" hangingPunct="1">
              <a:lnSpc>
                <a:spcPct val="80000"/>
              </a:lnSpc>
              <a:buFont typeface="Wingdings" panose="05000000000000000000" pitchFamily="2" charset="2"/>
              <a:buNone/>
            </a:pPr>
            <a:endParaRPr lang="en-US" altLang="en-US" sz="2400" smtClean="0">
              <a:latin typeface="Times New Roman" panose="02020603050405020304" pitchFamily="18" charset="0"/>
            </a:endParaRPr>
          </a:p>
          <a:p>
            <a:pPr eaLnBrk="1" hangingPunct="1">
              <a:lnSpc>
                <a:spcPct val="80000"/>
              </a:lnSpc>
            </a:pPr>
            <a:endParaRPr lang="en-US" altLang="en-US" sz="2800" smtClean="0">
              <a:latin typeface="Times New Roman" panose="02020603050405020304" pitchFamily="18" charset="0"/>
            </a:endParaRPr>
          </a:p>
        </p:txBody>
      </p:sp>
      <p:sp>
        <p:nvSpPr>
          <p:cNvPr id="2765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A941309-9E5A-4D9B-B466-0C9206BFAB5D}" type="datetime1">
              <a:rPr lang="en-US" altLang="en-US" sz="1200" smtClean="0"/>
              <a:pPr>
                <a:spcBef>
                  <a:spcPct val="0"/>
                </a:spcBef>
                <a:buClrTx/>
                <a:buSzTx/>
                <a:buFontTx/>
                <a:buNone/>
              </a:pPr>
              <a:t>2/15/2018</a:t>
            </a:fld>
            <a:endParaRPr lang="en-US" altLang="en-US" sz="1200" smtClean="0"/>
          </a:p>
        </p:txBody>
      </p:sp>
      <p:sp>
        <p:nvSpPr>
          <p:cNvPr id="2765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276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FD7A83D-86D8-4E10-B46B-634DF9A62D98}" type="slidenum">
              <a:rPr lang="en-US" altLang="en-US" sz="1200" smtClean="0"/>
              <a:pPr>
                <a:spcBef>
                  <a:spcPct val="0"/>
                </a:spcBef>
                <a:buClrTx/>
                <a:buSzTx/>
                <a:buFontTx/>
                <a:buNone/>
              </a:pPr>
              <a:t>15</a:t>
            </a:fld>
            <a:endParaRPr lang="en-US" altLang="en-US" sz="120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mtClean="0"/>
              <a:t>pthread_create usage</a:t>
            </a:r>
          </a:p>
        </p:txBody>
      </p:sp>
      <p:sp>
        <p:nvSpPr>
          <p:cNvPr id="28675" name="Rectangle 3"/>
          <p:cNvSpPr>
            <a:spLocks noGrp="1" noChangeArrowheads="1"/>
          </p:cNvSpPr>
          <p:nvPr>
            <p:ph idx="1"/>
          </p:nvPr>
        </p:nvSpPr>
        <p:spPr>
          <a:xfrm>
            <a:off x="1370013" y="1776413"/>
            <a:ext cx="7313612" cy="4114800"/>
          </a:xfrm>
        </p:spPr>
        <p:txBody>
          <a:bodyPr/>
          <a:lstStyle/>
          <a:p>
            <a:pPr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int pthread_create (</a:t>
            </a:r>
            <a:r>
              <a:rPr lang="en-US" altLang="en-US" sz="2800" smtClean="0">
                <a:solidFill>
                  <a:srgbClr val="990000"/>
                </a:solidFill>
                <a:latin typeface="Times New Roman" panose="02020603050405020304" pitchFamily="18" charset="0"/>
                <a:cs typeface="Times New Roman" panose="02020603050405020304" pitchFamily="18" charset="0"/>
              </a:rPr>
              <a:t>pthread_t        * thread</a:t>
            </a:r>
            <a:r>
              <a:rPr lang="en-US" altLang="en-US" sz="2800" smtClean="0">
                <a:latin typeface="Times New Roman" panose="02020603050405020304" pitchFamily="18" charset="0"/>
                <a:cs typeface="Times New Roman" panose="02020603050405020304" pitchFamily="18" charset="0"/>
              </a:rPr>
              <a:t>, </a:t>
            </a:r>
            <a:r>
              <a:rPr lang="en-US" altLang="en-US" sz="2800" smtClean="0">
                <a:solidFill>
                  <a:schemeClr val="accent1"/>
                </a:solidFill>
                <a:latin typeface="Times New Roman" panose="02020603050405020304" pitchFamily="18" charset="0"/>
                <a:cs typeface="Times New Roman" panose="02020603050405020304" pitchFamily="18" charset="0"/>
              </a:rPr>
              <a:t>const pthread_attr_t * attr</a:t>
            </a:r>
            <a:r>
              <a:rPr lang="en-US" altLang="en-US" sz="2800" smtClean="0">
                <a:latin typeface="Times New Roman" panose="02020603050405020304" pitchFamily="18" charset="0"/>
                <a:cs typeface="Times New Roman" panose="02020603050405020304" pitchFamily="18" charset="0"/>
              </a:rPr>
              <a:t>, </a:t>
            </a:r>
            <a:r>
              <a:rPr lang="en-US" altLang="en-US" sz="2800" smtClean="0">
                <a:solidFill>
                  <a:srgbClr val="75F187"/>
                </a:solidFill>
                <a:latin typeface="Times New Roman" panose="02020603050405020304" pitchFamily="18" charset="0"/>
                <a:cs typeface="Times New Roman" panose="02020603050405020304" pitchFamily="18" charset="0"/>
              </a:rPr>
              <a:t>void * (*start_routine)(void *),</a:t>
            </a:r>
            <a:r>
              <a:rPr lang="en-US" altLang="en-US" sz="2800" smtClean="0">
                <a:latin typeface="Times New Roman" panose="02020603050405020304" pitchFamily="18" charset="0"/>
                <a:cs typeface="Times New Roman" panose="02020603050405020304" pitchFamily="18" charset="0"/>
              </a:rPr>
              <a:t> </a:t>
            </a:r>
            <a:r>
              <a:rPr lang="en-US" altLang="en-US" sz="2800" smtClean="0">
                <a:solidFill>
                  <a:schemeClr val="bg2"/>
                </a:solidFill>
                <a:latin typeface="Times New Roman" panose="02020603050405020304" pitchFamily="18" charset="0"/>
                <a:cs typeface="Times New Roman" panose="02020603050405020304" pitchFamily="18" charset="0"/>
              </a:rPr>
              <a:t>void *arg);</a:t>
            </a:r>
          </a:p>
          <a:p>
            <a:pPr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pthread_create(&amp;t1, NULL, print_msg, (void *) “hello”);</a:t>
            </a:r>
            <a:endParaRPr lang="en-US" altLang="en-US" sz="2800" smtClean="0">
              <a:solidFill>
                <a:srgbClr val="FFFF66"/>
              </a:solidFill>
              <a:latin typeface="Times New Roman" panose="02020603050405020304" pitchFamily="18" charset="0"/>
              <a:cs typeface="Times New Roman" panose="02020603050405020304" pitchFamily="18" charset="0"/>
            </a:endParaRPr>
          </a:p>
          <a:p>
            <a:pPr eaLnBrk="1" hangingPunct="1"/>
            <a:endParaRPr lang="en-US" altLang="en-US" sz="2800" smtClean="0">
              <a:solidFill>
                <a:srgbClr val="FFFF66"/>
              </a:solidFill>
              <a:latin typeface="Times New Roman" panose="02020603050405020304" pitchFamily="18" charset="0"/>
              <a:cs typeface="Times New Roman" panose="02020603050405020304" pitchFamily="18" charset="0"/>
            </a:endParaRPr>
          </a:p>
          <a:p>
            <a:pPr eaLnBrk="1" hangingPunct="1"/>
            <a:endParaRPr lang="en-US" altLang="en-US" sz="2800" smtClean="0">
              <a:solidFill>
                <a:srgbClr val="FFFF66"/>
              </a:solidFill>
              <a:latin typeface="Times New Roman" panose="02020603050405020304" pitchFamily="18" charset="0"/>
              <a:cs typeface="Times New Roman" panose="02020603050405020304" pitchFamily="18" charset="0"/>
            </a:endParaRPr>
          </a:p>
        </p:txBody>
      </p:sp>
      <p:sp>
        <p:nvSpPr>
          <p:cNvPr id="286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A757E01-2285-4356-9225-34D57FCEDD41}" type="datetime1">
              <a:rPr lang="en-US" altLang="en-US" sz="1200" smtClean="0"/>
              <a:pPr>
                <a:spcBef>
                  <a:spcPct val="0"/>
                </a:spcBef>
                <a:buClrTx/>
                <a:buSzTx/>
                <a:buFontTx/>
                <a:buNone/>
              </a:pPr>
              <a:t>2/15/2018</a:t>
            </a:fld>
            <a:endParaRPr lang="en-US" altLang="en-US" sz="1200" smtClean="0"/>
          </a:p>
        </p:txBody>
      </p:sp>
      <p:sp>
        <p:nvSpPr>
          <p:cNvPr id="2867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286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94785B4-6373-413B-B52E-F4241A3A63A4}" type="slidenum">
              <a:rPr lang="en-US" altLang="en-US" sz="1200" smtClean="0"/>
              <a:pPr>
                <a:spcBef>
                  <a:spcPct val="0"/>
                </a:spcBef>
                <a:buClrTx/>
                <a:buSzTx/>
                <a:buFontTx/>
                <a:buNone/>
              </a:pPr>
              <a:t>16</a:t>
            </a:fld>
            <a:endParaRPr lang="en-US" altLang="en-US" sz="120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sz="3200" smtClean="0"/>
              <a:t>Thread Synchronization - Join threads</a:t>
            </a:r>
          </a:p>
        </p:txBody>
      </p:sp>
      <p:sp>
        <p:nvSpPr>
          <p:cNvPr id="29699" name="Rectangle 3"/>
          <p:cNvSpPr>
            <a:spLocks noGrp="1" noChangeArrowheads="1"/>
          </p:cNvSpPr>
          <p:nvPr>
            <p:ph idx="1"/>
          </p:nvPr>
        </p:nvSpPr>
        <p:spPr>
          <a:xfrm>
            <a:off x="1371600" y="1676400"/>
            <a:ext cx="7313613" cy="4114800"/>
          </a:xfrm>
        </p:spPr>
        <p:txBody>
          <a:bodyPr/>
          <a:lstStyle/>
          <a:p>
            <a:pPr eaLnBrk="1" hangingPunct="1">
              <a:lnSpc>
                <a:spcPct val="80000"/>
              </a:lnSpc>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Linux schedules threads asynchronously, and your program must not rely on the relative order in which instructions are executed.</a:t>
            </a:r>
          </a:p>
          <a:p>
            <a:pPr eaLnBrk="1" hangingPunct="1">
              <a:lnSpc>
                <a:spcPct val="80000"/>
              </a:lnSpc>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pthread_join function is a function similar to wait that waits for a thread to finish instead of a process.</a:t>
            </a:r>
          </a:p>
          <a:p>
            <a:pPr eaLnBrk="1" hangingPunct="1">
              <a:lnSpc>
                <a:spcPct val="80000"/>
              </a:lnSpc>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pthread_join blocks the calling thread until the thread specified by thread terminates.</a:t>
            </a:r>
          </a:p>
          <a:p>
            <a:pPr eaLnBrk="1" hangingPunct="1">
              <a:lnSpc>
                <a:spcPct val="80000"/>
              </a:lnSpc>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pthread_join returns 0 when the thread terminates.</a:t>
            </a:r>
          </a:p>
          <a:p>
            <a:pPr eaLnBrk="1" hangingPunct="1">
              <a:lnSpc>
                <a:spcPct val="80000"/>
              </a:lnSpc>
              <a:buFont typeface="Wingdings" panose="05000000000000000000" pitchFamily="2" charset="2"/>
              <a:buNone/>
            </a:pPr>
            <a:endParaRPr lang="en-US" altLang="en-US" sz="2800" smtClean="0">
              <a:latin typeface="Times New Roman" panose="02020603050405020304" pitchFamily="18" charset="0"/>
              <a:cs typeface="Times New Roman" panose="02020603050405020304" pitchFamily="18" charset="0"/>
            </a:endParaRPr>
          </a:p>
          <a:p>
            <a:pPr eaLnBrk="1" hangingPunct="1">
              <a:lnSpc>
                <a:spcPct val="80000"/>
              </a:lnSpc>
              <a:buFont typeface="Wingdings" panose="05000000000000000000" pitchFamily="2" charset="2"/>
              <a:buNone/>
            </a:pPr>
            <a:endParaRPr lang="en-US" altLang="en-US" sz="2500" smtClean="0"/>
          </a:p>
          <a:p>
            <a:pPr eaLnBrk="1" hangingPunct="1">
              <a:lnSpc>
                <a:spcPct val="80000"/>
              </a:lnSpc>
              <a:buFont typeface="Wingdings" panose="05000000000000000000" pitchFamily="2" charset="2"/>
              <a:buNone/>
            </a:pPr>
            <a:endParaRPr lang="en-US" altLang="en-US" sz="2500" smtClean="0"/>
          </a:p>
          <a:p>
            <a:pPr eaLnBrk="1" hangingPunct="1">
              <a:lnSpc>
                <a:spcPct val="80000"/>
              </a:lnSpc>
            </a:pPr>
            <a:endParaRPr lang="en-US" altLang="en-US" sz="2500" smtClean="0"/>
          </a:p>
        </p:txBody>
      </p:sp>
      <p:sp>
        <p:nvSpPr>
          <p:cNvPr id="297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D94E16A4-24BE-43A1-BD56-66C0615AE2C1}" type="datetime1">
              <a:rPr lang="en-US" altLang="en-US" sz="1200" smtClean="0"/>
              <a:pPr>
                <a:spcBef>
                  <a:spcPct val="0"/>
                </a:spcBef>
                <a:buClrTx/>
                <a:buSzTx/>
                <a:buFontTx/>
                <a:buNone/>
              </a:pPr>
              <a:t>2/15/2018</a:t>
            </a:fld>
            <a:endParaRPr lang="en-US" altLang="en-US" sz="1200" smtClean="0"/>
          </a:p>
        </p:txBody>
      </p:sp>
      <p:sp>
        <p:nvSpPr>
          <p:cNvPr id="2970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297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9660384-3339-4C82-A6BE-108B9B9DCF74}" type="slidenum">
              <a:rPr lang="en-US" altLang="en-US" sz="1200" smtClean="0"/>
              <a:pPr>
                <a:spcBef>
                  <a:spcPct val="0"/>
                </a:spcBef>
                <a:buClrTx/>
                <a:buSzTx/>
                <a:buFontTx/>
                <a:buNone/>
              </a:pPr>
              <a:t>17</a:t>
            </a:fld>
            <a:endParaRPr lang="en-US" altLang="en-US" sz="120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mtClean="0"/>
              <a:t>pthread_join</a:t>
            </a:r>
          </a:p>
        </p:txBody>
      </p:sp>
      <p:sp>
        <p:nvSpPr>
          <p:cNvPr id="30723" name="Rectangle 3"/>
          <p:cNvSpPr>
            <a:spLocks noGrp="1" noChangeArrowheads="1"/>
          </p:cNvSpPr>
          <p:nvPr>
            <p:ph idx="1"/>
          </p:nvPr>
        </p:nvSpPr>
        <p:spPr>
          <a:xfrm>
            <a:off x="1370013" y="1676400"/>
            <a:ext cx="7313612" cy="4114800"/>
          </a:xfrm>
        </p:spPr>
        <p:txBody>
          <a:bodyPr/>
          <a:lstStyle/>
          <a:p>
            <a:pPr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pthread_join, takes two arguments: </a:t>
            </a:r>
          </a:p>
          <a:p>
            <a:pPr lvl="1"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The thread ID of the thread to wait for, </a:t>
            </a:r>
          </a:p>
          <a:p>
            <a:pPr lvl="1"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A pointer to a void* variable that will receive the finished thread’s return value. </a:t>
            </a:r>
          </a:p>
          <a:p>
            <a:pPr lvl="1"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If you don’t care about the thread return value, pass NULL as the second argument.</a:t>
            </a:r>
          </a:p>
        </p:txBody>
      </p:sp>
      <p:sp>
        <p:nvSpPr>
          <p:cNvPr id="3072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7B841F91-B808-419E-8AD3-5CFC81E1BC5A}" type="datetime1">
              <a:rPr lang="en-US" altLang="en-US" sz="1200" smtClean="0"/>
              <a:pPr>
                <a:spcBef>
                  <a:spcPct val="0"/>
                </a:spcBef>
                <a:buClrTx/>
                <a:buSzTx/>
                <a:buFontTx/>
                <a:buNone/>
              </a:pPr>
              <a:t>2/15/2018</a:t>
            </a:fld>
            <a:endParaRPr lang="en-US" altLang="en-US" sz="1200" smtClean="0"/>
          </a:p>
        </p:txBody>
      </p:sp>
      <p:sp>
        <p:nvSpPr>
          <p:cNvPr id="3072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307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06AC9A04-9BA4-43AA-8662-9DC30E7FA614}" type="slidenum">
              <a:rPr lang="en-US" altLang="en-US" sz="1200" smtClean="0"/>
              <a:pPr>
                <a:spcBef>
                  <a:spcPct val="0"/>
                </a:spcBef>
                <a:buClrTx/>
                <a:buSzTx/>
                <a:buFontTx/>
                <a:buNone/>
              </a:pPr>
              <a:t>18</a:t>
            </a:fld>
            <a:endParaRPr lang="en-US" altLang="en-US" sz="120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smtClean="0"/>
              <a:t>pthread_join usage</a:t>
            </a:r>
          </a:p>
        </p:txBody>
      </p:sp>
      <p:sp>
        <p:nvSpPr>
          <p:cNvPr id="31747" name="Rectangle 3"/>
          <p:cNvSpPr>
            <a:spLocks noGrp="1" noChangeArrowheads="1"/>
          </p:cNvSpPr>
          <p:nvPr>
            <p:ph idx="1"/>
          </p:nvPr>
        </p:nvSpPr>
        <p:spPr/>
        <p:txBody>
          <a:bodyPr/>
          <a:lstStyle/>
          <a:p>
            <a:pPr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int pthread_join( </a:t>
            </a:r>
            <a:r>
              <a:rPr lang="en-US" altLang="en-US" sz="2800" smtClean="0">
                <a:solidFill>
                  <a:srgbClr val="990000"/>
                </a:solidFill>
                <a:latin typeface="Times New Roman" panose="02020603050405020304" pitchFamily="18" charset="0"/>
                <a:cs typeface="Times New Roman" panose="02020603050405020304" pitchFamily="18" charset="0"/>
              </a:rPr>
              <a:t>pthread_t thread</a:t>
            </a:r>
            <a:r>
              <a:rPr lang="en-US" altLang="en-US" sz="2800" smtClean="0">
                <a:latin typeface="Times New Roman" panose="02020603050405020304" pitchFamily="18" charset="0"/>
                <a:cs typeface="Times New Roman" panose="02020603050405020304" pitchFamily="18" charset="0"/>
              </a:rPr>
              <a:t>, </a:t>
            </a:r>
            <a:r>
              <a:rPr lang="en-US" altLang="en-US" sz="2800" smtClean="0">
                <a:solidFill>
                  <a:schemeClr val="tx2"/>
                </a:solidFill>
                <a:latin typeface="Times New Roman" panose="02020603050405020304" pitchFamily="18" charset="0"/>
                <a:cs typeface="Times New Roman" panose="02020603050405020304" pitchFamily="18" charset="0"/>
              </a:rPr>
              <a:t>NULL</a:t>
            </a:r>
            <a:r>
              <a:rPr lang="en-US" altLang="en-US" sz="2800" smtClean="0">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pthread_join(t1, NULL)</a:t>
            </a:r>
          </a:p>
        </p:txBody>
      </p:sp>
      <p:sp>
        <p:nvSpPr>
          <p:cNvPr id="317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6389C19-CDE4-4713-93CD-192C1295BC6A}" type="datetime1">
              <a:rPr lang="en-US" altLang="en-US" sz="1200" smtClean="0"/>
              <a:pPr>
                <a:spcBef>
                  <a:spcPct val="0"/>
                </a:spcBef>
                <a:buClrTx/>
                <a:buSzTx/>
                <a:buFontTx/>
                <a:buNone/>
              </a:pPr>
              <a:t>2/15/2018</a:t>
            </a:fld>
            <a:endParaRPr lang="en-US" altLang="en-US" sz="1200" smtClean="0"/>
          </a:p>
        </p:txBody>
      </p:sp>
      <p:sp>
        <p:nvSpPr>
          <p:cNvPr id="317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317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DB27C0E-AB5E-4521-9AA1-8F9084CCD846}" type="slidenum">
              <a:rPr lang="en-US" altLang="en-US" sz="1200" smtClean="0"/>
              <a:pPr>
                <a:spcBef>
                  <a:spcPct val="0"/>
                </a:spcBef>
                <a:buClrTx/>
                <a:buSzTx/>
                <a:buFontTx/>
                <a:buNone/>
              </a:pPr>
              <a:t>19</a:t>
            </a:fld>
            <a:endParaRPr lang="en-US" altLang="en-US" sz="120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Objectives</a:t>
            </a:r>
          </a:p>
        </p:txBody>
      </p:sp>
      <p:sp>
        <p:nvSpPr>
          <p:cNvPr id="635907" name="Rectangle 3"/>
          <p:cNvSpPr>
            <a:spLocks noGrp="1" noChangeArrowheads="1"/>
          </p:cNvSpPr>
          <p:nvPr>
            <p:ph idx="1"/>
          </p:nvPr>
        </p:nvSpPr>
        <p:spPr>
          <a:xfrm>
            <a:off x="1371600" y="1676400"/>
            <a:ext cx="7313613" cy="4114800"/>
          </a:xfrm>
        </p:spPr>
        <p:txBody>
          <a:bodyPr/>
          <a:lstStyle/>
          <a:p>
            <a:pPr eaLnBrk="1" hangingPunct="1">
              <a:buFont typeface="Wingdings" panose="05000000000000000000" pitchFamily="2" charset="2"/>
              <a:buChar char="q"/>
            </a:pPr>
            <a:r>
              <a:rPr lang="en-US" altLang="en-US" sz="2500" smtClean="0"/>
              <a:t>Differentiate Processes and threads</a:t>
            </a:r>
          </a:p>
          <a:p>
            <a:pPr eaLnBrk="1" hangingPunct="1">
              <a:buFont typeface="Wingdings" panose="05000000000000000000" pitchFamily="2" charset="2"/>
              <a:buChar char="q"/>
            </a:pPr>
            <a:r>
              <a:rPr lang="en-US" altLang="en-US" sz="2500" smtClean="0"/>
              <a:t>Manage threads using system calls</a:t>
            </a:r>
          </a:p>
          <a:p>
            <a:pPr eaLnBrk="1" hangingPunct="1">
              <a:buFont typeface="Wingdings" panose="05000000000000000000" pitchFamily="2" charset="2"/>
              <a:buChar char="q"/>
            </a:pPr>
            <a:endParaRPr lang="en-US" altLang="en-US" sz="2500" smtClean="0"/>
          </a:p>
          <a:p>
            <a:pPr eaLnBrk="1" hangingPunct="1">
              <a:buFont typeface="Wingdings" panose="05000000000000000000" pitchFamily="2" charset="2"/>
              <a:buChar char="q"/>
            </a:pPr>
            <a:endParaRPr lang="en-US" altLang="en-US" sz="2500" i="1" smtClean="0"/>
          </a:p>
          <a:p>
            <a:pPr eaLnBrk="1" hangingPunct="1">
              <a:buFont typeface="Wingdings" panose="05000000000000000000" pitchFamily="2" charset="2"/>
              <a:buNone/>
            </a:pPr>
            <a:r>
              <a:rPr lang="en-US" altLang="en-US" sz="2100" i="1" smtClean="0"/>
              <a:t> </a:t>
            </a:r>
          </a:p>
          <a:p>
            <a:pPr eaLnBrk="1" hangingPunct="1">
              <a:buFont typeface="Wingdings" panose="05000000000000000000" pitchFamily="2" charset="2"/>
              <a:buNone/>
            </a:pPr>
            <a:endParaRPr lang="en-US" altLang="en-US" sz="2100" i="1" smtClean="0"/>
          </a:p>
        </p:txBody>
      </p:sp>
      <p:sp>
        <p:nvSpPr>
          <p:cNvPr id="614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43A563C-9FC2-485E-99F0-A7CDD4CE40C0}" type="datetime1">
              <a:rPr lang="en-US" altLang="en-US" sz="1200" smtClean="0"/>
              <a:pPr>
                <a:spcBef>
                  <a:spcPct val="0"/>
                </a:spcBef>
                <a:buClrTx/>
                <a:buSzTx/>
                <a:buFontTx/>
                <a:buNone/>
              </a:pPr>
              <a:t>2/15/2018</a:t>
            </a:fld>
            <a:endParaRPr lang="en-US" altLang="en-US" sz="1200" smtClean="0"/>
          </a:p>
        </p:txBody>
      </p:sp>
      <p:sp>
        <p:nvSpPr>
          <p:cNvPr id="614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61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B8A0EDC-760F-4DDD-8312-916753C0A0F9}" type="slidenum">
              <a:rPr lang="en-US" altLang="en-US" sz="1200" smtClean="0"/>
              <a:pPr>
                <a:spcBef>
                  <a:spcPct val="0"/>
                </a:spcBef>
                <a:buClrTx/>
                <a:buSzTx/>
                <a:buFontTx/>
                <a:buNone/>
              </a:pPr>
              <a:t>2</a:t>
            </a:fld>
            <a:endParaRPr lang="en-US" altLang="en-US" sz="12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5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59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5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0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mtClean="0"/>
              <a:t>Single Thread program (process)</a:t>
            </a:r>
          </a:p>
        </p:txBody>
      </p:sp>
      <p:graphicFrame>
        <p:nvGraphicFramePr>
          <p:cNvPr id="32771" name="Object 3"/>
          <p:cNvGraphicFramePr>
            <a:graphicFrameLocks noChangeAspect="1"/>
          </p:cNvGraphicFramePr>
          <p:nvPr>
            <p:ph idx="1"/>
          </p:nvPr>
        </p:nvGraphicFramePr>
        <p:xfrm>
          <a:off x="1295400" y="1724025"/>
          <a:ext cx="7010400" cy="4171950"/>
        </p:xfrm>
        <a:graphic>
          <a:graphicData uri="http://schemas.openxmlformats.org/presentationml/2006/ole">
            <mc:AlternateContent xmlns:mc="http://schemas.openxmlformats.org/markup-compatibility/2006">
              <mc:Choice xmlns:v="urn:schemas-microsoft-com:vml" Requires="v">
                <p:oleObj spid="_x0000_s32775" name="Bitmap Image" r:id="rId3" imgW="4657143" imgH="2771429" progId="Paint.Picture">
                  <p:embed/>
                </p:oleObj>
              </mc:Choice>
              <mc:Fallback>
                <p:oleObj name="Bitmap Image" r:id="rId3" imgW="4657143" imgH="2771429"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724025"/>
                        <a:ext cx="7010400" cy="417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EFEF3FF-A48B-49C3-9108-3E7E3E4047D4}" type="datetime1">
              <a:rPr lang="en-US" altLang="en-US" sz="1200" smtClean="0"/>
              <a:pPr>
                <a:spcBef>
                  <a:spcPct val="0"/>
                </a:spcBef>
                <a:buClrTx/>
                <a:buSzTx/>
                <a:buFontTx/>
                <a:buNone/>
              </a:pPr>
              <a:t>2/15/2018</a:t>
            </a:fld>
            <a:endParaRPr lang="en-US" altLang="en-US" sz="1200" smtClean="0"/>
          </a:p>
        </p:txBody>
      </p:sp>
      <p:sp>
        <p:nvSpPr>
          <p:cNvPr id="3277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327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17E4CFC-8039-40F0-BD9A-60FE01029288}" type="slidenum">
              <a:rPr lang="en-US" altLang="en-US" sz="1200" smtClean="0"/>
              <a:pPr>
                <a:spcBef>
                  <a:spcPct val="0"/>
                </a:spcBef>
                <a:buClrTx/>
                <a:buSzTx/>
                <a:buFontTx/>
                <a:buNone/>
              </a:pPr>
              <a:t>20</a:t>
            </a:fld>
            <a:endParaRPr lang="en-US" altLang="en-US" sz="120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mtClean="0"/>
              <a:t>pthread_create</a:t>
            </a:r>
          </a:p>
        </p:txBody>
      </p:sp>
      <p:graphicFrame>
        <p:nvGraphicFramePr>
          <p:cNvPr id="33795" name="Object 3"/>
          <p:cNvGraphicFramePr>
            <a:graphicFrameLocks noChangeAspect="1"/>
          </p:cNvGraphicFramePr>
          <p:nvPr>
            <p:ph idx="1"/>
          </p:nvPr>
        </p:nvGraphicFramePr>
        <p:xfrm>
          <a:off x="1985963" y="1546225"/>
          <a:ext cx="5857875" cy="4572000"/>
        </p:xfrm>
        <a:graphic>
          <a:graphicData uri="http://schemas.openxmlformats.org/presentationml/2006/ole">
            <mc:AlternateContent xmlns:mc="http://schemas.openxmlformats.org/markup-compatibility/2006">
              <mc:Choice xmlns:v="urn:schemas-microsoft-com:vml" Requires="v">
                <p:oleObj spid="_x0000_s33799" name="Bitmap Image" r:id="rId3" imgW="4858428" imgH="3790476" progId="Paint.Picture">
                  <p:embed/>
                </p:oleObj>
              </mc:Choice>
              <mc:Fallback>
                <p:oleObj name="Bitmap Image" r:id="rId3" imgW="4858428" imgH="3790476"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5963" y="1546225"/>
                        <a:ext cx="585787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6C7AC199-8812-47AE-B308-848FA410BAC0}" type="datetime1">
              <a:rPr lang="en-US" altLang="en-US" sz="1200" smtClean="0"/>
              <a:pPr>
                <a:spcBef>
                  <a:spcPct val="0"/>
                </a:spcBef>
                <a:buClrTx/>
                <a:buSzTx/>
                <a:buFontTx/>
                <a:buNone/>
              </a:pPr>
              <a:t>2/15/2018</a:t>
            </a:fld>
            <a:endParaRPr lang="en-US" altLang="en-US" sz="1200" smtClean="0"/>
          </a:p>
        </p:txBody>
      </p:sp>
      <p:sp>
        <p:nvSpPr>
          <p:cNvPr id="337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337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19D32FF9-86CF-43B6-8AC1-4A05A3D13EC6}" type="slidenum">
              <a:rPr lang="en-US" altLang="en-US" sz="1200" smtClean="0"/>
              <a:pPr>
                <a:spcBef>
                  <a:spcPct val="0"/>
                </a:spcBef>
                <a:buClrTx/>
                <a:buSzTx/>
                <a:buFontTx/>
                <a:buNone/>
              </a:pPr>
              <a:t>21</a:t>
            </a:fld>
            <a:endParaRPr lang="en-US" altLang="en-US" sz="120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295400" y="685800"/>
            <a:ext cx="7696200" cy="838200"/>
          </a:xfrm>
        </p:spPr>
        <p:txBody>
          <a:bodyPr/>
          <a:lstStyle/>
          <a:p>
            <a:pPr eaLnBrk="1" hangingPunct="1"/>
            <a:r>
              <a:rPr lang="en-US" altLang="en-US" sz="2800" smtClean="0"/>
              <a:t>Windows tools to manage Process and Thread </a:t>
            </a:r>
            <a:endParaRPr lang="en-US" altLang="en-US" smtClean="0"/>
          </a:p>
        </p:txBody>
      </p:sp>
      <p:sp>
        <p:nvSpPr>
          <p:cNvPr id="34819" name="Rectangle 3"/>
          <p:cNvSpPr>
            <a:spLocks noGrp="1" noChangeArrowheads="1"/>
          </p:cNvSpPr>
          <p:nvPr>
            <p:ph idx="1"/>
          </p:nvPr>
        </p:nvSpPr>
        <p:spPr>
          <a:xfrm>
            <a:off x="1371600" y="1600200"/>
            <a:ext cx="7620000" cy="5391150"/>
          </a:xfrm>
        </p:spPr>
        <p:txBody>
          <a:bodyPr/>
          <a:lstStyle/>
          <a:p>
            <a:pPr eaLnBrk="1" hangingPunct="1">
              <a:lnSpc>
                <a:spcPct val="70000"/>
              </a:lnSpc>
              <a:buFont typeface="Wingdings" panose="05000000000000000000" pitchFamily="2" charset="2"/>
              <a:buChar char="q"/>
            </a:pPr>
            <a:r>
              <a:rPr lang="en-US" altLang="en-US" sz="2600" smtClean="0"/>
              <a:t>Built-in tools in Windows</a:t>
            </a:r>
          </a:p>
          <a:p>
            <a:pPr lvl="1" eaLnBrk="1" hangingPunct="1">
              <a:lnSpc>
                <a:spcPct val="70000"/>
              </a:lnSpc>
              <a:buFont typeface="Wingdings" panose="05000000000000000000" pitchFamily="2" charset="2"/>
              <a:buChar char="q"/>
            </a:pPr>
            <a:r>
              <a:rPr lang="en-US" altLang="en-US" sz="2200" smtClean="0"/>
              <a:t>Task Manager, Performance Tool</a:t>
            </a:r>
          </a:p>
          <a:p>
            <a:pPr lvl="1" eaLnBrk="1" hangingPunct="1">
              <a:lnSpc>
                <a:spcPct val="70000"/>
              </a:lnSpc>
              <a:buFont typeface="Wingdings" panose="05000000000000000000" pitchFamily="2" charset="2"/>
              <a:buChar char="q"/>
            </a:pPr>
            <a:r>
              <a:rPr lang="en-US" altLang="en-US" sz="2200" smtClean="0"/>
              <a:t>Tasklist command</a:t>
            </a:r>
          </a:p>
          <a:p>
            <a:pPr eaLnBrk="1" hangingPunct="1">
              <a:lnSpc>
                <a:spcPct val="70000"/>
              </a:lnSpc>
              <a:buFont typeface="Wingdings" panose="05000000000000000000" pitchFamily="2" charset="2"/>
              <a:buChar char="q"/>
            </a:pPr>
            <a:r>
              <a:rPr lang="en-US" altLang="en-US" sz="2600" smtClean="0"/>
              <a:t>Tools from www.sysinternals.com</a:t>
            </a:r>
          </a:p>
          <a:p>
            <a:pPr lvl="1" eaLnBrk="1" hangingPunct="1">
              <a:lnSpc>
                <a:spcPct val="70000"/>
              </a:lnSpc>
              <a:buFont typeface="Wingdings" panose="05000000000000000000" pitchFamily="2" charset="2"/>
              <a:buChar char="q"/>
            </a:pPr>
            <a:r>
              <a:rPr lang="en-US" altLang="en-US" sz="2200" smtClean="0"/>
              <a:t>Process Monitor – super Task Manager – shows open files, loaded DLLs, security info, etc.</a:t>
            </a:r>
          </a:p>
          <a:p>
            <a:pPr lvl="1" eaLnBrk="1" hangingPunct="1">
              <a:lnSpc>
                <a:spcPct val="70000"/>
              </a:lnSpc>
              <a:buFont typeface="Wingdings" panose="05000000000000000000" pitchFamily="2" charset="2"/>
              <a:buChar char="q"/>
            </a:pPr>
            <a:r>
              <a:rPr lang="en-US" altLang="en-US" sz="2200" smtClean="0"/>
              <a:t>Pslist – list processes on local or remote systems</a:t>
            </a:r>
          </a:p>
          <a:p>
            <a:pPr lvl="1" eaLnBrk="1" hangingPunct="1">
              <a:lnSpc>
                <a:spcPct val="70000"/>
              </a:lnSpc>
              <a:buFont typeface="Wingdings" panose="05000000000000000000" pitchFamily="2" charset="2"/>
              <a:buChar char="q"/>
            </a:pPr>
            <a:r>
              <a:rPr lang="en-US" altLang="en-US" sz="2200" smtClean="0"/>
              <a:t>Ntpmon - shows process/thread create/deletes </a:t>
            </a:r>
          </a:p>
          <a:p>
            <a:pPr lvl="1" eaLnBrk="1" hangingPunct="1">
              <a:lnSpc>
                <a:spcPct val="70000"/>
              </a:lnSpc>
              <a:buFont typeface="Wingdings" panose="05000000000000000000" pitchFamily="2" charset="2"/>
              <a:buNone/>
            </a:pPr>
            <a:r>
              <a:rPr lang="en-US" altLang="en-US" sz="2200" smtClean="0"/>
              <a:t>   (and context switches on MP systems only)</a:t>
            </a:r>
          </a:p>
          <a:p>
            <a:pPr lvl="1" eaLnBrk="1" hangingPunct="1">
              <a:lnSpc>
                <a:spcPct val="70000"/>
              </a:lnSpc>
              <a:buFont typeface="Wingdings" panose="05000000000000000000" pitchFamily="2" charset="2"/>
              <a:buChar char="q"/>
            </a:pPr>
            <a:r>
              <a:rPr lang="en-US" altLang="en-US" sz="2200" smtClean="0"/>
              <a:t>Listdlls - displays full path of EXE &amp; DLLs loaded</a:t>
            </a:r>
            <a:r>
              <a:rPr lang="en-US" altLang="en-US" sz="2600" smtClean="0"/>
              <a:t> in each process</a:t>
            </a:r>
          </a:p>
        </p:txBody>
      </p:sp>
      <p:sp>
        <p:nvSpPr>
          <p:cNvPr id="3482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442814CC-9A7B-44E0-9BBF-E25741CDDDC6}" type="datetime1">
              <a:rPr lang="en-US" altLang="en-US" sz="1200" smtClean="0"/>
              <a:pPr>
                <a:spcBef>
                  <a:spcPct val="0"/>
                </a:spcBef>
                <a:buClrTx/>
                <a:buSzTx/>
                <a:buFontTx/>
                <a:buNone/>
              </a:pPr>
              <a:t>2/15/2018</a:t>
            </a:fld>
            <a:endParaRPr lang="en-US" altLang="en-US" sz="1200" smtClean="0"/>
          </a:p>
        </p:txBody>
      </p:sp>
      <p:sp>
        <p:nvSpPr>
          <p:cNvPr id="3482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348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3EBC52C-BAD1-40D9-B624-7265494A6EF5}" type="slidenum">
              <a:rPr lang="en-US" altLang="en-US" sz="1200" smtClean="0"/>
              <a:pPr>
                <a:spcBef>
                  <a:spcPct val="0"/>
                </a:spcBef>
                <a:buClrTx/>
                <a:buSzTx/>
                <a:buFontTx/>
                <a:buNone/>
              </a:pPr>
              <a:t>22</a:t>
            </a:fld>
            <a:endParaRPr lang="en-US" altLang="en-US" sz="1200" smtClean="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t>References</a:t>
            </a:r>
          </a:p>
        </p:txBody>
      </p:sp>
      <p:sp>
        <p:nvSpPr>
          <p:cNvPr id="36867"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C68FFED0-83ED-49DF-91A8-D0095E2C8BFD}" type="datetime1">
              <a:rPr lang="en-US" altLang="en-US" sz="1200" smtClean="0"/>
              <a:pPr>
                <a:spcBef>
                  <a:spcPct val="0"/>
                </a:spcBef>
                <a:buClrTx/>
                <a:buSzTx/>
                <a:buFontTx/>
                <a:buNone/>
              </a:pPr>
              <a:t>2/15/2018</a:t>
            </a:fld>
            <a:endParaRPr lang="en-US" altLang="en-US" sz="1200" smtClean="0"/>
          </a:p>
        </p:txBody>
      </p:sp>
      <p:sp>
        <p:nvSpPr>
          <p:cNvPr id="3686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3686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6F34041-A5D4-495B-8E6F-787DEA00CE07}" type="slidenum">
              <a:rPr lang="en-US" altLang="en-US" sz="1200" smtClean="0"/>
              <a:pPr>
                <a:spcBef>
                  <a:spcPct val="0"/>
                </a:spcBef>
                <a:buClrTx/>
                <a:buSzTx/>
                <a:buFontTx/>
                <a:buNone/>
              </a:pPr>
              <a:t>23</a:t>
            </a:fld>
            <a:endParaRPr lang="en-US" altLang="en-US" sz="1200" smtClean="0"/>
          </a:p>
        </p:txBody>
      </p:sp>
      <p:sp>
        <p:nvSpPr>
          <p:cNvPr id="36870" name="Content Placeholder 7"/>
          <p:cNvSpPr>
            <a:spLocks noGrp="1"/>
          </p:cNvSpPr>
          <p:nvPr>
            <p:ph idx="1"/>
          </p:nvPr>
        </p:nvSpPr>
        <p:spPr>
          <a:xfrm>
            <a:off x="1371600" y="1676400"/>
            <a:ext cx="7313613" cy="4114800"/>
          </a:xfrm>
        </p:spPr>
        <p:txBody>
          <a:bodyPr/>
          <a:lstStyle/>
          <a:p>
            <a:pPr eaLnBrk="1" hangingPunct="1">
              <a:lnSpc>
                <a:spcPct val="80000"/>
              </a:lnSpc>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Silberschatz, Galvin and Gagne, Operating System Concepts with Java, John Wiley &amp; Sons, latest edition.</a:t>
            </a:r>
          </a:p>
          <a:p>
            <a:pPr lvl="1" eaLnBrk="1" hangingPunct="1">
              <a:lnSpc>
                <a:spcPct val="80000"/>
              </a:lnSpc>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Chapter  6 – Process Scheduling and Threads</a:t>
            </a:r>
          </a:p>
          <a:p>
            <a:pPr lvl="3" eaLnBrk="1" hangingPunct="1">
              <a:lnSpc>
                <a:spcPct val="80000"/>
              </a:lnSpc>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Thread priorities</a:t>
            </a:r>
          </a:p>
          <a:p>
            <a:pPr lvl="3" eaLnBrk="1" hangingPunct="1">
              <a:lnSpc>
                <a:spcPct val="80000"/>
              </a:lnSpc>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Thread Synchronization</a:t>
            </a:r>
          </a:p>
          <a:p>
            <a:pPr lvl="3" eaLnBrk="1" hangingPunct="1">
              <a:lnSpc>
                <a:spcPct val="80000"/>
              </a:lnSpc>
              <a:buFont typeface="Wingdings" panose="05000000000000000000" pitchFamily="2" charset="2"/>
              <a:buNone/>
            </a:pPr>
            <a:endParaRPr lang="en-US" altLang="en-US" sz="1500" smtClean="0"/>
          </a:p>
          <a:p>
            <a:pPr>
              <a:buFont typeface="Wingdings" panose="05000000000000000000" pitchFamily="2" charset="2"/>
              <a:buNone/>
            </a:pPr>
            <a:endParaRPr lang="en-CA" altLang="en-US"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381000"/>
            <a:ext cx="7315200" cy="1143000"/>
          </a:xfrm>
        </p:spPr>
        <p:txBody>
          <a:bodyPr/>
          <a:lstStyle/>
          <a:p>
            <a:pPr eaLnBrk="1" hangingPunct="1"/>
            <a:r>
              <a:rPr lang="en-US" altLang="en-US" smtClean="0"/>
              <a:t>   Threads</a:t>
            </a:r>
          </a:p>
        </p:txBody>
      </p:sp>
      <p:sp>
        <p:nvSpPr>
          <p:cNvPr id="8195" name="Rectangle 3"/>
          <p:cNvSpPr>
            <a:spLocks noGrp="1" noChangeArrowheads="1"/>
          </p:cNvSpPr>
          <p:nvPr>
            <p:ph idx="1"/>
          </p:nvPr>
        </p:nvSpPr>
        <p:spPr>
          <a:xfrm>
            <a:off x="1295400" y="1676400"/>
            <a:ext cx="7543800" cy="3657600"/>
          </a:xfrm>
        </p:spPr>
        <p:txBody>
          <a:bodyPr/>
          <a:lstStyle/>
          <a:p>
            <a:pPr eaLnBrk="1" hangingPunct="1">
              <a:lnSpc>
                <a:spcPct val="80000"/>
              </a:lnSpc>
              <a:buFont typeface="Wingdings" panose="05000000000000000000" pitchFamily="2" charset="2"/>
              <a:buChar char="q"/>
            </a:pPr>
            <a:r>
              <a:rPr lang="en-US" altLang="en-US" sz="2400" smtClean="0">
                <a:solidFill>
                  <a:srgbClr val="CC0000"/>
                </a:solidFill>
                <a:latin typeface="Times New Roman" panose="02020603050405020304" pitchFamily="18" charset="0"/>
                <a:cs typeface="Times New Roman" panose="02020603050405020304" pitchFamily="18" charset="0"/>
              </a:rPr>
              <a:t>Thread: </a:t>
            </a:r>
            <a:r>
              <a:rPr lang="en-US" altLang="en-US" sz="2400" smtClean="0">
                <a:latin typeface="Times New Roman" panose="02020603050405020304" pitchFamily="18" charset="0"/>
                <a:cs typeface="Times New Roman" panose="02020603050405020304" pitchFamily="18" charset="0"/>
              </a:rPr>
              <a:t>is a dynamic object (instance) that represents a control point in the process and executes a sequence of instructions.</a:t>
            </a:r>
          </a:p>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An execution entity within a process</a:t>
            </a:r>
          </a:p>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Thread is a mechanism that allows a program to do more than one thing at a time.</a:t>
            </a:r>
          </a:p>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When you invoke a program, the operating system creates a new process and in that process creates a single thread, which runs the program sequentially.</a:t>
            </a:r>
          </a:p>
          <a:p>
            <a:pPr eaLnBrk="1" hangingPunct="1">
              <a:lnSpc>
                <a:spcPct val="80000"/>
              </a:lnSpc>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That thread can create additional threads; all these threads run the same program in the same process, but each thread may be executing a different part of the program at any given time.</a:t>
            </a:r>
          </a:p>
          <a:p>
            <a:pPr eaLnBrk="1" hangingPunct="1">
              <a:lnSpc>
                <a:spcPct val="80000"/>
              </a:lnSpc>
            </a:pPr>
            <a:endParaRPr lang="en-US" altLang="en-US" sz="4500" smtClean="0"/>
          </a:p>
          <a:p>
            <a:pPr eaLnBrk="1" hangingPunct="1">
              <a:lnSpc>
                <a:spcPct val="80000"/>
              </a:lnSpc>
            </a:pPr>
            <a:endParaRPr lang="en-US" altLang="en-US" sz="2100" smtClean="0">
              <a:latin typeface="Times New Roman" panose="02020603050405020304" pitchFamily="18" charset="0"/>
            </a:endParaRPr>
          </a:p>
          <a:p>
            <a:pPr eaLnBrk="1" hangingPunct="1">
              <a:lnSpc>
                <a:spcPct val="80000"/>
              </a:lnSpc>
            </a:pPr>
            <a:endParaRPr lang="en-US" altLang="en-US" sz="600" smtClean="0"/>
          </a:p>
          <a:p>
            <a:pPr lvl="1" eaLnBrk="1" hangingPunct="1">
              <a:lnSpc>
                <a:spcPct val="80000"/>
              </a:lnSpc>
              <a:buFont typeface="Wingdings" panose="05000000000000000000" pitchFamily="2" charset="2"/>
              <a:buNone/>
            </a:pPr>
            <a:endParaRPr lang="en-US" altLang="en-US" sz="1000" smtClean="0"/>
          </a:p>
        </p:txBody>
      </p:sp>
      <p:sp>
        <p:nvSpPr>
          <p:cNvPr id="819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87332362-FF12-435A-B6AB-2DAD06C37420}" type="datetime1">
              <a:rPr lang="en-US" altLang="en-US" sz="1200" smtClean="0"/>
              <a:pPr>
                <a:spcBef>
                  <a:spcPct val="0"/>
                </a:spcBef>
                <a:buClrTx/>
                <a:buSzTx/>
                <a:buFontTx/>
                <a:buNone/>
              </a:pPr>
              <a:t>2/15/2018</a:t>
            </a:fld>
            <a:endParaRPr lang="en-US" altLang="en-US" sz="1200" smtClean="0"/>
          </a:p>
        </p:txBody>
      </p:sp>
      <p:sp>
        <p:nvSpPr>
          <p:cNvPr id="819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81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9280AF96-AA0D-43F9-8132-D6986E45DD19}" type="slidenum">
              <a:rPr lang="en-US" altLang="en-US" sz="1200" smtClean="0"/>
              <a:pPr>
                <a:spcBef>
                  <a:spcPct val="0"/>
                </a:spcBef>
                <a:buClrTx/>
                <a:buSzTx/>
                <a:buFontTx/>
                <a:buNone/>
              </a:pPr>
              <a:t>3</a:t>
            </a:fld>
            <a:endParaRPr lang="en-US" altLang="en-US" sz="12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73188" y="457200"/>
            <a:ext cx="7313612" cy="1143000"/>
          </a:xfrm>
        </p:spPr>
        <p:txBody>
          <a:bodyPr/>
          <a:lstStyle/>
          <a:p>
            <a:pPr eaLnBrk="1" hangingPunct="1"/>
            <a:r>
              <a:rPr lang="en-US" altLang="en-US" smtClean="0"/>
              <a:t>Threads Resources</a:t>
            </a:r>
          </a:p>
        </p:txBody>
      </p:sp>
      <p:sp>
        <p:nvSpPr>
          <p:cNvPr id="10243" name="Rectangle 3"/>
          <p:cNvSpPr>
            <a:spLocks noGrp="1" noChangeArrowheads="1"/>
          </p:cNvSpPr>
          <p:nvPr>
            <p:ph idx="1"/>
          </p:nvPr>
        </p:nvSpPr>
        <p:spPr>
          <a:xfrm>
            <a:off x="1295400" y="1600200"/>
            <a:ext cx="7313613" cy="4114800"/>
          </a:xfrm>
        </p:spPr>
        <p:txBody>
          <a:bodyPr/>
          <a:lstStyle/>
          <a:p>
            <a:pPr lvl="1" eaLnBrk="1" hangingPunct="1">
              <a:lnSpc>
                <a:spcPct val="80000"/>
              </a:lnSpc>
              <a:buSzTx/>
              <a:buFont typeface="Wingdings" panose="05000000000000000000" pitchFamily="2" charset="2"/>
              <a:buChar char="q"/>
            </a:pPr>
            <a:r>
              <a:rPr lang="en-US" altLang="en-US" sz="2000" smtClean="0">
                <a:latin typeface="Times New Roman" panose="02020603050405020304" pitchFamily="18" charset="0"/>
                <a:cs typeface="Times New Roman" panose="02020603050405020304" pitchFamily="18" charset="0"/>
              </a:rPr>
              <a:t>Threads in the same process share:</a:t>
            </a:r>
            <a:r>
              <a:rPr lang="en-US" altLang="en-US" sz="2200" smtClean="0">
                <a:latin typeface="Times New Roman" panose="02020603050405020304" pitchFamily="18" charset="0"/>
                <a:cs typeface="Times New Roman" panose="02020603050405020304" pitchFamily="18" charset="0"/>
              </a:rPr>
              <a:t> </a:t>
            </a:r>
          </a:p>
          <a:p>
            <a:pPr lvl="2" eaLnBrk="1" hangingPunct="1">
              <a:lnSpc>
                <a:spcPct val="80000"/>
              </a:lnSpc>
              <a:buSzTx/>
              <a:buFont typeface="Wingdings" panose="05000000000000000000" pitchFamily="2" charset="2"/>
              <a:buChar char="q"/>
            </a:pPr>
            <a:r>
              <a:rPr lang="en-US" altLang="en-US" sz="2000" smtClean="0">
                <a:solidFill>
                  <a:srgbClr val="990000"/>
                </a:solidFill>
                <a:latin typeface="Times New Roman" panose="02020603050405020304" pitchFamily="18" charset="0"/>
                <a:cs typeface="Times New Roman" panose="02020603050405020304" pitchFamily="18" charset="0"/>
              </a:rPr>
              <a:t>same address space.</a:t>
            </a:r>
            <a:endParaRPr lang="en-US" altLang="en-US" sz="1600" smtClean="0">
              <a:latin typeface="Times New Roman" panose="02020603050405020304" pitchFamily="18" charset="0"/>
              <a:cs typeface="Times New Roman" panose="02020603050405020304" pitchFamily="18" charset="0"/>
            </a:endParaRPr>
          </a:p>
          <a:p>
            <a:pPr lvl="2" eaLnBrk="1" hangingPunct="1">
              <a:lnSpc>
                <a:spcPct val="80000"/>
              </a:lnSpc>
              <a:buSzTx/>
              <a:buFont typeface="Wingdings" panose="05000000000000000000" pitchFamily="2" charset="2"/>
              <a:buChar char="q"/>
            </a:pPr>
            <a:r>
              <a:rPr lang="en-US" altLang="en-US" sz="1800" smtClean="0">
                <a:solidFill>
                  <a:srgbClr val="990000"/>
                </a:solidFill>
                <a:latin typeface="Times New Roman" panose="02020603050405020304" pitchFamily="18" charset="0"/>
                <a:cs typeface="Times New Roman" panose="02020603050405020304" pitchFamily="18" charset="0"/>
              </a:rPr>
              <a:t>Process instructions </a:t>
            </a:r>
          </a:p>
          <a:p>
            <a:pPr lvl="2" eaLnBrk="1" hangingPunct="1">
              <a:lnSpc>
                <a:spcPct val="80000"/>
              </a:lnSpc>
              <a:buSzTx/>
              <a:buFont typeface="Wingdings" panose="05000000000000000000" pitchFamily="2" charset="2"/>
              <a:buChar char="q"/>
            </a:pPr>
            <a:r>
              <a:rPr lang="en-US" altLang="en-US" sz="1800" smtClean="0">
                <a:solidFill>
                  <a:srgbClr val="990000"/>
                </a:solidFill>
                <a:latin typeface="Times New Roman" panose="02020603050405020304" pitchFamily="18" charset="0"/>
                <a:cs typeface="Times New Roman" panose="02020603050405020304" pitchFamily="18" charset="0"/>
              </a:rPr>
              <a:t>Most data </a:t>
            </a:r>
          </a:p>
          <a:p>
            <a:pPr lvl="2" eaLnBrk="1" hangingPunct="1">
              <a:lnSpc>
                <a:spcPct val="80000"/>
              </a:lnSpc>
              <a:buSzTx/>
              <a:buFont typeface="Wingdings" panose="05000000000000000000" pitchFamily="2" charset="2"/>
              <a:buChar char="q"/>
            </a:pPr>
            <a:r>
              <a:rPr lang="en-US" altLang="en-US" sz="1800" smtClean="0">
                <a:solidFill>
                  <a:srgbClr val="990000"/>
                </a:solidFill>
                <a:latin typeface="Times New Roman" panose="02020603050405020304" pitchFamily="18" charset="0"/>
                <a:cs typeface="Times New Roman" panose="02020603050405020304" pitchFamily="18" charset="0"/>
              </a:rPr>
              <a:t>open files (descriptors) </a:t>
            </a:r>
          </a:p>
          <a:p>
            <a:pPr lvl="2" eaLnBrk="1" hangingPunct="1">
              <a:lnSpc>
                <a:spcPct val="80000"/>
              </a:lnSpc>
              <a:buSzTx/>
              <a:buFont typeface="Wingdings" panose="05000000000000000000" pitchFamily="2" charset="2"/>
              <a:buChar char="q"/>
            </a:pPr>
            <a:r>
              <a:rPr lang="en-US" altLang="en-US" sz="1800" smtClean="0">
                <a:solidFill>
                  <a:srgbClr val="990000"/>
                </a:solidFill>
                <a:latin typeface="Times New Roman" panose="02020603050405020304" pitchFamily="18" charset="0"/>
                <a:cs typeface="Times New Roman" panose="02020603050405020304" pitchFamily="18" charset="0"/>
              </a:rPr>
              <a:t>signals and signal handlers </a:t>
            </a:r>
          </a:p>
          <a:p>
            <a:pPr lvl="2" eaLnBrk="1" hangingPunct="1">
              <a:lnSpc>
                <a:spcPct val="80000"/>
              </a:lnSpc>
              <a:buSzTx/>
              <a:buFont typeface="Wingdings" panose="05000000000000000000" pitchFamily="2" charset="2"/>
              <a:buChar char="q"/>
            </a:pPr>
            <a:r>
              <a:rPr lang="en-US" altLang="en-US" sz="1800" smtClean="0">
                <a:solidFill>
                  <a:srgbClr val="990000"/>
                </a:solidFill>
                <a:latin typeface="Times New Roman" panose="02020603050405020304" pitchFamily="18" charset="0"/>
                <a:cs typeface="Times New Roman" panose="02020603050405020304" pitchFamily="18" charset="0"/>
              </a:rPr>
              <a:t>current working directory </a:t>
            </a:r>
          </a:p>
          <a:p>
            <a:pPr lvl="2" eaLnBrk="1" hangingPunct="1">
              <a:lnSpc>
                <a:spcPct val="80000"/>
              </a:lnSpc>
              <a:buSzTx/>
              <a:buFont typeface="Wingdings" panose="05000000000000000000" pitchFamily="2" charset="2"/>
              <a:buChar char="q"/>
            </a:pPr>
            <a:r>
              <a:rPr lang="en-US" altLang="en-US" sz="1800" smtClean="0">
                <a:solidFill>
                  <a:srgbClr val="990000"/>
                </a:solidFill>
                <a:latin typeface="Times New Roman" panose="02020603050405020304" pitchFamily="18" charset="0"/>
                <a:cs typeface="Times New Roman" panose="02020603050405020304" pitchFamily="18" charset="0"/>
              </a:rPr>
              <a:t>User and group id </a:t>
            </a:r>
          </a:p>
          <a:p>
            <a:pPr lvl="1" eaLnBrk="1" hangingPunct="1">
              <a:lnSpc>
                <a:spcPct val="80000"/>
              </a:lnSpc>
              <a:buSzTx/>
              <a:buFont typeface="Wingdings" panose="05000000000000000000" pitchFamily="2" charset="2"/>
              <a:buChar char="q"/>
            </a:pPr>
            <a:r>
              <a:rPr lang="en-US" altLang="en-US" sz="2000" smtClean="0">
                <a:latin typeface="Times New Roman" panose="02020603050405020304" pitchFamily="18" charset="0"/>
                <a:cs typeface="Times New Roman" panose="02020603050405020304" pitchFamily="18" charset="0"/>
              </a:rPr>
              <a:t>Each thread has a unique</a:t>
            </a:r>
            <a:r>
              <a:rPr lang="en-US" altLang="en-US" sz="2200" smtClean="0">
                <a:latin typeface="Times New Roman" panose="02020603050405020304" pitchFamily="18" charset="0"/>
                <a:cs typeface="Times New Roman" panose="02020603050405020304" pitchFamily="18" charset="0"/>
              </a:rPr>
              <a:t>: </a:t>
            </a:r>
          </a:p>
          <a:p>
            <a:pPr lvl="2" eaLnBrk="1" hangingPunct="1">
              <a:lnSpc>
                <a:spcPct val="80000"/>
              </a:lnSpc>
              <a:buSzTx/>
              <a:buFont typeface="Wingdings" panose="05000000000000000000" pitchFamily="2" charset="2"/>
              <a:buChar char="q"/>
            </a:pPr>
            <a:r>
              <a:rPr lang="en-US" altLang="en-US" sz="1800" smtClean="0">
                <a:solidFill>
                  <a:srgbClr val="990000"/>
                </a:solidFill>
                <a:latin typeface="Times New Roman" panose="02020603050405020304" pitchFamily="18" charset="0"/>
                <a:cs typeface="Times New Roman" panose="02020603050405020304" pitchFamily="18" charset="0"/>
              </a:rPr>
              <a:t>Thread ID </a:t>
            </a:r>
          </a:p>
          <a:p>
            <a:pPr lvl="2" eaLnBrk="1" hangingPunct="1">
              <a:lnSpc>
                <a:spcPct val="80000"/>
              </a:lnSpc>
              <a:buSzTx/>
              <a:buFont typeface="Wingdings" panose="05000000000000000000" pitchFamily="2" charset="2"/>
              <a:buChar char="q"/>
            </a:pPr>
            <a:r>
              <a:rPr lang="en-US" altLang="en-US" sz="1800" smtClean="0">
                <a:solidFill>
                  <a:srgbClr val="990000"/>
                </a:solidFill>
                <a:latin typeface="Times New Roman" panose="02020603050405020304" pitchFamily="18" charset="0"/>
                <a:cs typeface="Times New Roman" panose="02020603050405020304" pitchFamily="18" charset="0"/>
              </a:rPr>
              <a:t>set of registers, stack pointer </a:t>
            </a:r>
          </a:p>
          <a:p>
            <a:pPr lvl="2" eaLnBrk="1" hangingPunct="1">
              <a:lnSpc>
                <a:spcPct val="80000"/>
              </a:lnSpc>
              <a:buSzTx/>
              <a:buFont typeface="Wingdings" panose="05000000000000000000" pitchFamily="2" charset="2"/>
              <a:buChar char="q"/>
            </a:pPr>
            <a:r>
              <a:rPr lang="en-US" altLang="en-US" sz="1800" smtClean="0">
                <a:solidFill>
                  <a:srgbClr val="990000"/>
                </a:solidFill>
                <a:latin typeface="Times New Roman" panose="02020603050405020304" pitchFamily="18" charset="0"/>
                <a:cs typeface="Times New Roman" panose="02020603050405020304" pitchFamily="18" charset="0"/>
              </a:rPr>
              <a:t>stack for local variables, return addresses </a:t>
            </a:r>
          </a:p>
          <a:p>
            <a:pPr lvl="2" eaLnBrk="1" hangingPunct="1">
              <a:lnSpc>
                <a:spcPct val="80000"/>
              </a:lnSpc>
              <a:buSzTx/>
              <a:buFont typeface="Wingdings" panose="05000000000000000000" pitchFamily="2" charset="2"/>
              <a:buChar char="q"/>
            </a:pPr>
            <a:r>
              <a:rPr lang="en-US" altLang="en-US" sz="1800" smtClean="0">
                <a:solidFill>
                  <a:srgbClr val="990000"/>
                </a:solidFill>
                <a:latin typeface="Times New Roman" panose="02020603050405020304" pitchFamily="18" charset="0"/>
                <a:cs typeface="Times New Roman" panose="02020603050405020304" pitchFamily="18" charset="0"/>
              </a:rPr>
              <a:t>signal mask </a:t>
            </a:r>
          </a:p>
          <a:p>
            <a:pPr lvl="2" eaLnBrk="1" hangingPunct="1">
              <a:lnSpc>
                <a:spcPct val="80000"/>
              </a:lnSpc>
              <a:buSzTx/>
              <a:buFont typeface="Wingdings" panose="05000000000000000000" pitchFamily="2" charset="2"/>
              <a:buChar char="q"/>
            </a:pPr>
            <a:r>
              <a:rPr lang="en-US" altLang="en-US" sz="1800" smtClean="0">
                <a:solidFill>
                  <a:srgbClr val="990000"/>
                </a:solidFill>
                <a:latin typeface="Times New Roman" panose="02020603050405020304" pitchFamily="18" charset="0"/>
                <a:cs typeface="Times New Roman" panose="02020603050405020304" pitchFamily="18" charset="0"/>
              </a:rPr>
              <a:t>priority </a:t>
            </a:r>
          </a:p>
          <a:p>
            <a:pPr lvl="2" eaLnBrk="1" hangingPunct="1">
              <a:lnSpc>
                <a:spcPct val="80000"/>
              </a:lnSpc>
              <a:buSzTx/>
              <a:buFont typeface="Wingdings" panose="05000000000000000000" pitchFamily="2" charset="2"/>
              <a:buChar char="q"/>
            </a:pPr>
            <a:r>
              <a:rPr lang="en-US" altLang="en-US" sz="1800" smtClean="0">
                <a:solidFill>
                  <a:srgbClr val="990000"/>
                </a:solidFill>
                <a:latin typeface="Times New Roman" panose="02020603050405020304" pitchFamily="18" charset="0"/>
                <a:cs typeface="Times New Roman" panose="02020603050405020304" pitchFamily="18" charset="0"/>
              </a:rPr>
              <a:t>Return value: errno </a:t>
            </a:r>
          </a:p>
          <a:p>
            <a:pPr eaLnBrk="1" hangingPunct="1">
              <a:lnSpc>
                <a:spcPct val="80000"/>
              </a:lnSpc>
              <a:buSzTx/>
              <a:buFont typeface="Wingdings" panose="05000000000000000000" pitchFamily="2" charset="2"/>
              <a:buChar char="q"/>
            </a:pPr>
            <a:endParaRPr lang="en-US" altLang="en-US" sz="1400" smtClean="0">
              <a:solidFill>
                <a:srgbClr val="990000"/>
              </a:solidFill>
              <a:latin typeface="Times New Roman" panose="02020603050405020304" pitchFamily="18" charset="0"/>
              <a:cs typeface="Times New Roman" panose="02020603050405020304" pitchFamily="18" charset="0"/>
            </a:endParaRPr>
          </a:p>
        </p:txBody>
      </p:sp>
      <p:sp>
        <p:nvSpPr>
          <p:cNvPr id="102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15A4D74-A41B-4FF3-9CED-A78A06309E6F}" type="datetime1">
              <a:rPr lang="en-US" altLang="en-US" sz="1200" smtClean="0"/>
              <a:pPr>
                <a:spcBef>
                  <a:spcPct val="0"/>
                </a:spcBef>
                <a:buClrTx/>
                <a:buSzTx/>
                <a:buFontTx/>
                <a:buNone/>
              </a:pPr>
              <a:t>2/15/2018</a:t>
            </a:fld>
            <a:endParaRPr lang="en-US" altLang="en-US" sz="1200" smtClean="0"/>
          </a:p>
        </p:txBody>
      </p:sp>
      <p:sp>
        <p:nvSpPr>
          <p:cNvPr id="1024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102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0101E5C9-D66B-4090-BCDE-338B834226F2}" type="slidenum">
              <a:rPr lang="en-US" altLang="en-US" sz="1200" smtClean="0"/>
              <a:pPr>
                <a:spcBef>
                  <a:spcPct val="0"/>
                </a:spcBef>
                <a:buClrTx/>
                <a:buSzTx/>
                <a:buFontTx/>
                <a:buNone/>
              </a:pPr>
              <a:t>4</a:t>
            </a:fld>
            <a:endParaRPr lang="en-US" altLang="en-US" sz="120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Threads</a:t>
            </a:r>
          </a:p>
        </p:txBody>
      </p:sp>
      <p:sp>
        <p:nvSpPr>
          <p:cNvPr id="12291"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E1ECDEFF-AF2F-47A3-A72B-3CC84647FA08}" type="datetime1">
              <a:rPr lang="en-US" altLang="en-US" sz="1200" smtClean="0"/>
              <a:pPr>
                <a:spcBef>
                  <a:spcPct val="0"/>
                </a:spcBef>
                <a:buClrTx/>
                <a:buSzTx/>
                <a:buFontTx/>
                <a:buNone/>
              </a:pPr>
              <a:t>2/15/2018</a:t>
            </a:fld>
            <a:endParaRPr lang="en-US" altLang="en-US" sz="1200" smtClean="0"/>
          </a:p>
        </p:txBody>
      </p:sp>
      <p:sp>
        <p:nvSpPr>
          <p:cNvPr id="1229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1229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5589A7D2-13FC-4ADC-A158-FF9377C9214E}" type="slidenum">
              <a:rPr lang="en-US" altLang="en-US" sz="1200" smtClean="0"/>
              <a:pPr>
                <a:spcBef>
                  <a:spcPct val="0"/>
                </a:spcBef>
                <a:buClrTx/>
                <a:buSzTx/>
                <a:buFontTx/>
                <a:buNone/>
              </a:pPr>
              <a:t>5</a:t>
            </a:fld>
            <a:endParaRPr lang="en-US" altLang="en-US" sz="1200" smtClean="0"/>
          </a:p>
        </p:txBody>
      </p:sp>
      <p:pic>
        <p:nvPicPr>
          <p:cNvPr id="1229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28800"/>
            <a:ext cx="49149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CA" altLang="en-US" smtClean="0"/>
              <a:t>    Hyper-Threading Technology</a:t>
            </a:r>
          </a:p>
        </p:txBody>
      </p:sp>
      <p:sp>
        <p:nvSpPr>
          <p:cNvPr id="14339" name="Content Placeholder 2"/>
          <p:cNvSpPr>
            <a:spLocks noGrp="1"/>
          </p:cNvSpPr>
          <p:nvPr>
            <p:ph idx="1"/>
          </p:nvPr>
        </p:nvSpPr>
        <p:spPr/>
        <p:txBody>
          <a:bodyPr/>
          <a:lstStyle/>
          <a:p>
            <a:pPr>
              <a:buFont typeface="Wingdings" panose="05000000000000000000" pitchFamily="2" charset="2"/>
              <a:buChar char="q"/>
            </a:pPr>
            <a:r>
              <a:rPr lang="en-CA" altLang="en-US" sz="2000" smtClean="0">
                <a:latin typeface="Times New Roman" panose="02020603050405020304" pitchFamily="18" charset="0"/>
                <a:cs typeface="Times New Roman" panose="02020603050405020304" pitchFamily="18" charset="0"/>
              </a:rPr>
              <a:t>“Intel Hyper-Threading Technology (Intel HT Technology) was developed to improve the performance of IA-32 processors when executing multi-threaded operating system and application code or single-threaded applications under multi-tasking environments.”</a:t>
            </a:r>
          </a:p>
          <a:p>
            <a:pPr>
              <a:buFont typeface="Wingdings" panose="05000000000000000000" pitchFamily="2" charset="2"/>
              <a:buChar char="q"/>
            </a:pPr>
            <a:r>
              <a:rPr lang="en-CA" altLang="en-US" sz="2000" smtClean="0">
                <a:latin typeface="Times New Roman" panose="02020603050405020304" pitchFamily="18" charset="0"/>
                <a:cs typeface="Times New Roman" panose="02020603050405020304" pitchFamily="18" charset="0"/>
              </a:rPr>
              <a:t>“The technology enables a single physical processor to execute two or more separate code streams (threads) concurrently using shared execution resources.”  From Intel document</a:t>
            </a:r>
          </a:p>
        </p:txBody>
      </p:sp>
      <p:sp>
        <p:nvSpPr>
          <p:cNvPr id="143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3713420-3E16-481C-A3AC-E372AF3AEDDC}" type="datetime1">
              <a:rPr lang="en-US" altLang="en-US" smtClean="0"/>
              <a:pPr/>
              <a:t>2/15/2018</a:t>
            </a:fld>
            <a:endParaRPr lang="en-US" altLang="en-US" smtClean="0"/>
          </a:p>
        </p:txBody>
      </p:sp>
      <p:sp>
        <p:nvSpPr>
          <p:cNvPr id="1434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Operating Systems Internals CMPS254</a:t>
            </a:r>
          </a:p>
        </p:txBody>
      </p:sp>
      <p:sp>
        <p:nvSpPr>
          <p:cNvPr id="143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1564B99-DD28-4F72-AF3A-C04FB4761B15}" type="slidenum">
              <a:rPr lang="en-US" altLang="en-US" smtClean="0"/>
              <a:pPr/>
              <a:t>6</a:t>
            </a:fld>
            <a:endParaRPr lang="en-US"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ctr"/>
            <a:r>
              <a:rPr lang="en-US" altLang="en-US" smtClean="0"/>
              <a:t>Thread Pool</a:t>
            </a:r>
          </a:p>
        </p:txBody>
      </p:sp>
      <p:sp>
        <p:nvSpPr>
          <p:cNvPr id="15363"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C077717-55FB-41F7-9C8D-7842DC654D0C}" type="datetime1">
              <a:rPr lang="en-US" altLang="en-US" smtClean="0"/>
              <a:pPr/>
              <a:t>2/15/2018</a:t>
            </a:fld>
            <a:endParaRPr lang="en-US" altLang="en-US" smtClean="0"/>
          </a:p>
        </p:txBody>
      </p:sp>
      <p:sp>
        <p:nvSpPr>
          <p:cNvPr id="1536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Operating Systems Internals CMPS254</a:t>
            </a:r>
          </a:p>
        </p:txBody>
      </p:sp>
      <p:sp>
        <p:nvSpPr>
          <p:cNvPr id="1536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247F768-92F4-4A26-B1E0-A4E62B5BF260}" type="slidenum">
              <a:rPr lang="en-US" altLang="en-US" smtClean="0"/>
              <a:pPr/>
              <a:t>7</a:t>
            </a:fld>
            <a:endParaRPr lang="en-US" altLang="en-US" smtClean="0"/>
          </a:p>
        </p:txBody>
      </p:sp>
      <p:pic>
        <p:nvPicPr>
          <p:cNvPr id="15366" name="Picture 2" descr="https://upload.wikimedia.org/wikipedia/commons/thumb/0/0c/Thread_pool.svg/580px-Thread_poo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5524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Rectangle 6"/>
          <p:cNvSpPr>
            <a:spLocks noChangeArrowheads="1"/>
          </p:cNvSpPr>
          <p:nvPr/>
        </p:nvSpPr>
        <p:spPr bwMode="auto">
          <a:xfrm>
            <a:off x="1981200" y="5029200"/>
            <a:ext cx="6477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a:hlinkClick r:id="rId3"/>
              </a:rPr>
              <a:t>https://en.wikipedia.org/wiki/Scheduling_(computing)#/media/File:Thread_pool.svg</a:t>
            </a:r>
            <a:endParaRPr lang="en-US" altLang="en-US"/>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Thread Operations</a:t>
            </a:r>
          </a:p>
        </p:txBody>
      </p:sp>
      <p:sp>
        <p:nvSpPr>
          <p:cNvPr id="16387" name="Rectangle 3"/>
          <p:cNvSpPr>
            <a:spLocks noGrp="1" noChangeArrowheads="1"/>
          </p:cNvSpPr>
          <p:nvPr>
            <p:ph idx="1"/>
          </p:nvPr>
        </p:nvSpPr>
        <p:spPr>
          <a:xfrm>
            <a:off x="1371600" y="1676400"/>
            <a:ext cx="7313613" cy="4114800"/>
          </a:xfrm>
        </p:spPr>
        <p:txBody>
          <a:bodyPr/>
          <a:lstStyle/>
          <a:p>
            <a:pPr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Thread operations include:</a:t>
            </a:r>
          </a:p>
          <a:p>
            <a:pPr lvl="1"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 Thread creation,</a:t>
            </a:r>
          </a:p>
          <a:p>
            <a:pPr lvl="1"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 Thread termination</a:t>
            </a:r>
          </a:p>
          <a:p>
            <a:pPr lvl="1"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 Thread synchronization (joins, blocking)</a:t>
            </a:r>
          </a:p>
          <a:p>
            <a:pPr lvl="1" eaLnBrk="1" hangingPunct="1">
              <a:buFont typeface="Wingdings" panose="05000000000000000000" pitchFamily="2" charset="2"/>
              <a:buChar char="q"/>
            </a:pPr>
            <a:r>
              <a:rPr lang="en-US" altLang="en-US" sz="2800" smtClean="0">
                <a:latin typeface="Times New Roman" panose="02020603050405020304" pitchFamily="18" charset="0"/>
                <a:cs typeface="Times New Roman" panose="02020603050405020304" pitchFamily="18" charset="0"/>
              </a:rPr>
              <a:t>Thread scheduling</a:t>
            </a:r>
          </a:p>
        </p:txBody>
      </p:sp>
      <p:sp>
        <p:nvSpPr>
          <p:cNvPr id="1638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324F7C57-BC1A-45EC-AFBD-48FF6229F753}" type="datetime1">
              <a:rPr lang="en-US" altLang="en-US" sz="1200" smtClean="0"/>
              <a:pPr>
                <a:spcBef>
                  <a:spcPct val="0"/>
                </a:spcBef>
                <a:buClrTx/>
                <a:buSzTx/>
                <a:buFontTx/>
                <a:buNone/>
              </a:pPr>
              <a:t>2/15/2018</a:t>
            </a:fld>
            <a:endParaRPr lang="en-US" altLang="en-US" sz="1200" smtClean="0"/>
          </a:p>
        </p:txBody>
      </p:sp>
      <p:sp>
        <p:nvSpPr>
          <p:cNvPr id="1638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1639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BF917E1D-CCA8-462C-B9ED-3FEC72AD68D3}" type="slidenum">
              <a:rPr lang="en-US" altLang="en-US" sz="1200" smtClean="0"/>
              <a:pPr>
                <a:spcBef>
                  <a:spcPct val="0"/>
                </a:spcBef>
                <a:buClrTx/>
                <a:buSzTx/>
                <a:buFontTx/>
                <a:buNone/>
              </a:pPr>
              <a:t>8</a:t>
            </a:fld>
            <a:endParaRPr lang="en-US" altLang="en-US" sz="120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Windows Processes and Threads</a:t>
            </a:r>
          </a:p>
        </p:txBody>
      </p:sp>
      <p:sp>
        <p:nvSpPr>
          <p:cNvPr id="17411" name="Rectangle 3"/>
          <p:cNvSpPr>
            <a:spLocks noGrp="1" noChangeArrowheads="1"/>
          </p:cNvSpPr>
          <p:nvPr>
            <p:ph idx="1"/>
          </p:nvPr>
        </p:nvSpPr>
        <p:spPr>
          <a:xfrm>
            <a:off x="1600200" y="1828800"/>
            <a:ext cx="4267200" cy="4572000"/>
          </a:xfrm>
        </p:spPr>
        <p:txBody>
          <a:bodyPr/>
          <a:lstStyle/>
          <a:p>
            <a:pPr eaLnBrk="1" hangingPunct="1">
              <a:lnSpc>
                <a:spcPct val="80000"/>
              </a:lnSpc>
              <a:buSzTx/>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Every process starts at least with one thread</a:t>
            </a:r>
          </a:p>
          <a:p>
            <a:pPr lvl="1" eaLnBrk="1" hangingPunct="1">
              <a:lnSpc>
                <a:spcPct val="80000"/>
              </a:lnSpc>
              <a:buSzTx/>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Kernel creates initial thread with its stack and context </a:t>
            </a:r>
          </a:p>
          <a:p>
            <a:pPr lvl="1" eaLnBrk="1" hangingPunct="1">
              <a:lnSpc>
                <a:spcPct val="80000"/>
              </a:lnSpc>
              <a:buSzTx/>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First thread executes the program’s “main” function</a:t>
            </a:r>
          </a:p>
          <a:p>
            <a:pPr lvl="2" eaLnBrk="1" hangingPunct="1">
              <a:lnSpc>
                <a:spcPct val="80000"/>
              </a:lnSpc>
              <a:buSzTx/>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Can create other threads in the same process</a:t>
            </a:r>
          </a:p>
          <a:p>
            <a:pPr lvl="2" eaLnBrk="1" hangingPunct="1">
              <a:lnSpc>
                <a:spcPct val="80000"/>
              </a:lnSpc>
              <a:buSzTx/>
              <a:buFont typeface="Wingdings" panose="05000000000000000000" pitchFamily="2" charset="2"/>
              <a:buChar char="q"/>
            </a:pPr>
            <a:r>
              <a:rPr lang="en-US" altLang="en-US" sz="2400" smtClean="0">
                <a:latin typeface="Times New Roman" panose="02020603050405020304" pitchFamily="18" charset="0"/>
                <a:cs typeface="Times New Roman" panose="02020603050405020304" pitchFamily="18" charset="0"/>
              </a:rPr>
              <a:t>Can create additional processes</a:t>
            </a:r>
          </a:p>
        </p:txBody>
      </p:sp>
      <p:sp>
        <p:nvSpPr>
          <p:cNvPr id="1741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F76A4443-9566-44D4-AEDF-703C776DF6D0}" type="datetime1">
              <a:rPr lang="en-US" altLang="en-US" sz="1200" smtClean="0"/>
              <a:pPr>
                <a:spcBef>
                  <a:spcPct val="0"/>
                </a:spcBef>
                <a:buClrTx/>
                <a:buSzTx/>
                <a:buFontTx/>
                <a:buNone/>
              </a:pPr>
              <a:t>2/15/2018</a:t>
            </a:fld>
            <a:endParaRPr lang="en-US" altLang="en-US" sz="1200" smtClean="0"/>
          </a:p>
        </p:txBody>
      </p:sp>
      <p:sp>
        <p:nvSpPr>
          <p:cNvPr id="1741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r>
              <a:rPr lang="en-US" altLang="en-US" sz="1200" smtClean="0"/>
              <a:t>Operating Systems Internals CMPS254</a:t>
            </a:r>
          </a:p>
        </p:txBody>
      </p:sp>
      <p:sp>
        <p:nvSpPr>
          <p:cNvPr id="174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anose="020B0604030504040204" pitchFamily="34" charset="0"/>
              </a:defRPr>
            </a:lvl1pPr>
            <a:lvl2pPr marL="741363" indent="-284163">
              <a:spcBef>
                <a:spcPct val="20000"/>
              </a:spcBef>
              <a:buClr>
                <a:schemeClr val="accent2"/>
              </a:buClr>
              <a:buSzPct val="70000"/>
              <a:buFont typeface="Wingdings" panose="05000000000000000000" pitchFamily="2" charset="2"/>
              <a:buChar char="l"/>
              <a:defRPr sz="2500">
                <a:solidFill>
                  <a:schemeClr val="tx1"/>
                </a:solidFill>
                <a:latin typeface="Verdana" panose="020B0604030504040204" pitchFamily="34" charset="0"/>
              </a:defRPr>
            </a:lvl2pPr>
            <a:lvl3pPr marL="1141413" indent="-227013">
              <a:spcBef>
                <a:spcPct val="20000"/>
              </a:spcBef>
              <a:buClr>
                <a:schemeClr val="tx2"/>
              </a:buClr>
              <a:buSzPct val="65000"/>
              <a:buFont typeface="Wingdings" panose="05000000000000000000" pitchFamily="2" charset="2"/>
              <a:buChar char="¡"/>
              <a:defRPr sz="2200">
                <a:solidFill>
                  <a:schemeClr val="tx1"/>
                </a:solidFill>
                <a:latin typeface="Verdana" panose="020B0604030504040204" pitchFamily="34" charset="0"/>
              </a:defRPr>
            </a:lvl3pPr>
            <a:lvl4pPr marL="1598613" indent="-227013">
              <a:spcBef>
                <a:spcPct val="20000"/>
              </a:spcBef>
              <a:buClr>
                <a:schemeClr val="accent2"/>
              </a:buClr>
              <a:buSzPct val="70000"/>
              <a:buFont typeface="Wingdings" panose="05000000000000000000" pitchFamily="2" charset="2"/>
              <a:buChar char="l"/>
              <a:defRPr sz="1900">
                <a:solidFill>
                  <a:schemeClr val="tx1"/>
                </a:solidFill>
                <a:latin typeface="Verdana" panose="020B0604030504040204" pitchFamily="34" charset="0"/>
              </a:defRPr>
            </a:lvl4pPr>
            <a:lvl5pPr marL="2055813" indent="-227013">
              <a:spcBef>
                <a:spcPct val="20000"/>
              </a:spcBef>
              <a:buClr>
                <a:schemeClr val="tx2"/>
              </a:buClr>
              <a:buSzPct val="60000"/>
              <a:buFont typeface="Wingdings" panose="05000000000000000000" pitchFamily="2" charset="2"/>
              <a:buChar char="¡"/>
              <a:defRPr sz="1900">
                <a:solidFill>
                  <a:schemeClr val="tx1"/>
                </a:solidFill>
                <a:latin typeface="Verdana" panose="020B0604030504040204" pitchFamily="34" charset="0"/>
              </a:defRPr>
            </a:lvl5pPr>
            <a:lvl6pPr marL="25130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6pPr>
            <a:lvl7pPr marL="29702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7pPr>
            <a:lvl8pPr marL="34274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8pPr>
            <a:lvl9pPr marL="3884613" indent="-227013"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anose="020B0604030504040204" pitchFamily="34" charset="0"/>
              </a:defRPr>
            </a:lvl9pPr>
          </a:lstStyle>
          <a:p>
            <a:pPr>
              <a:spcBef>
                <a:spcPct val="0"/>
              </a:spcBef>
              <a:buClrTx/>
              <a:buSzTx/>
              <a:buFontTx/>
              <a:buNone/>
            </a:pPr>
            <a:fld id="{242A3C9A-9E91-4AD3-93FC-FFFDA56A2DF3}" type="slidenum">
              <a:rPr lang="en-US" altLang="en-US" sz="1200" smtClean="0"/>
              <a:pPr>
                <a:spcBef>
                  <a:spcPct val="0"/>
                </a:spcBef>
                <a:buClrTx/>
                <a:buSzTx/>
                <a:buFontTx/>
                <a:buNone/>
              </a:pPr>
              <a:t>9</a:t>
            </a:fld>
            <a:endParaRPr lang="en-US" altLang="en-US" sz="1200" smtClean="0"/>
          </a:p>
        </p:txBody>
      </p:sp>
      <p:pic>
        <p:nvPicPr>
          <p:cNvPr id="1741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752600"/>
            <a:ext cx="205105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347106476</TotalTime>
  <Pages>45</Pages>
  <Words>1859</Words>
  <Application>Microsoft Office PowerPoint</Application>
  <PresentationFormat>On-screen Show (4:3)</PresentationFormat>
  <Paragraphs>243</Paragraphs>
  <Slides>23</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9" baseType="lpstr">
      <vt:lpstr>Verdana</vt:lpstr>
      <vt:lpstr>Arial</vt:lpstr>
      <vt:lpstr>Wingdings</vt:lpstr>
      <vt:lpstr>Times New Roman</vt:lpstr>
      <vt:lpstr>Eclipse</vt:lpstr>
      <vt:lpstr>Bitmap Image</vt:lpstr>
      <vt:lpstr>PowerPoint Presentation</vt:lpstr>
      <vt:lpstr>Objectives</vt:lpstr>
      <vt:lpstr>   Threads</vt:lpstr>
      <vt:lpstr>Threads Resources</vt:lpstr>
      <vt:lpstr>Threads</vt:lpstr>
      <vt:lpstr>    Hyper-Threading Technology</vt:lpstr>
      <vt:lpstr>Thread Pool</vt:lpstr>
      <vt:lpstr>Thread Operations</vt:lpstr>
      <vt:lpstr>Windows Processes and Threads</vt:lpstr>
      <vt:lpstr>Windows Threads</vt:lpstr>
      <vt:lpstr>PowerPoint Presentation</vt:lpstr>
      <vt:lpstr>Windows Threads States</vt:lpstr>
      <vt:lpstr> Windows Thread APIs</vt:lpstr>
      <vt:lpstr>POSIX-Threads</vt:lpstr>
      <vt:lpstr>Creating a Thread (pthread_create)</vt:lpstr>
      <vt:lpstr>pthread_create usage</vt:lpstr>
      <vt:lpstr>Thread Synchronization - Join threads</vt:lpstr>
      <vt:lpstr>pthread_join</vt:lpstr>
      <vt:lpstr>pthread_join usage</vt:lpstr>
      <vt:lpstr>Single Thread program (process)</vt:lpstr>
      <vt:lpstr>pthread_create</vt:lpstr>
      <vt:lpstr>Windows tools to manage Process and Thread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Fundamentals</dc:title>
  <dc:creator>George Griepp</dc:creator>
  <cp:lastModifiedBy>Patricia Castillo</cp:lastModifiedBy>
  <cp:revision>631</cp:revision>
  <cp:lastPrinted>2000-08-23T19:55:14Z</cp:lastPrinted>
  <dcterms:created xsi:type="dcterms:W3CDTF">1997-11-19T17:58:54Z</dcterms:created>
  <dcterms:modified xsi:type="dcterms:W3CDTF">2018-02-15T19:19:49Z</dcterms:modified>
</cp:coreProperties>
</file>