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804" r:id="rId2"/>
  </p:sldMasterIdLst>
  <p:notesMasterIdLst>
    <p:notesMasterId r:id="rId56"/>
  </p:notesMasterIdLst>
  <p:handoutMasterIdLst>
    <p:handoutMasterId r:id="rId57"/>
  </p:handoutMasterIdLst>
  <p:sldIdLst>
    <p:sldId id="318" r:id="rId3"/>
    <p:sldId id="386" r:id="rId4"/>
    <p:sldId id="256" r:id="rId5"/>
    <p:sldId id="402" r:id="rId6"/>
    <p:sldId id="429" r:id="rId7"/>
    <p:sldId id="419" r:id="rId8"/>
    <p:sldId id="409" r:id="rId9"/>
    <p:sldId id="408" r:id="rId10"/>
    <p:sldId id="401" r:id="rId11"/>
    <p:sldId id="387" r:id="rId12"/>
    <p:sldId id="389" r:id="rId13"/>
    <p:sldId id="405" r:id="rId14"/>
    <p:sldId id="406" r:id="rId15"/>
    <p:sldId id="262" r:id="rId16"/>
    <p:sldId id="422" r:id="rId17"/>
    <p:sldId id="420" r:id="rId18"/>
    <p:sldId id="270" r:id="rId19"/>
    <p:sldId id="271" r:id="rId20"/>
    <p:sldId id="432" r:id="rId21"/>
    <p:sldId id="269" r:id="rId22"/>
    <p:sldId id="361" r:id="rId23"/>
    <p:sldId id="430" r:id="rId24"/>
    <p:sldId id="272" r:id="rId25"/>
    <p:sldId id="283" r:id="rId26"/>
    <p:sldId id="273" r:id="rId27"/>
    <p:sldId id="274" r:id="rId28"/>
    <p:sldId id="413" r:id="rId29"/>
    <p:sldId id="423" r:id="rId30"/>
    <p:sldId id="424" r:id="rId31"/>
    <p:sldId id="425" r:id="rId32"/>
    <p:sldId id="433" r:id="rId33"/>
    <p:sldId id="426" r:id="rId34"/>
    <p:sldId id="414" r:id="rId35"/>
    <p:sldId id="365" r:id="rId36"/>
    <p:sldId id="434" r:id="rId37"/>
    <p:sldId id="366" r:id="rId38"/>
    <p:sldId id="390" r:id="rId39"/>
    <p:sldId id="290" r:id="rId40"/>
    <p:sldId id="421" r:id="rId41"/>
    <p:sldId id="383" r:id="rId42"/>
    <p:sldId id="384" r:id="rId43"/>
    <p:sldId id="393" r:id="rId44"/>
    <p:sldId id="395" r:id="rId45"/>
    <p:sldId id="396" r:id="rId46"/>
    <p:sldId id="397" r:id="rId47"/>
    <p:sldId id="398" r:id="rId48"/>
    <p:sldId id="399" r:id="rId49"/>
    <p:sldId id="435" r:id="rId50"/>
    <p:sldId id="437" r:id="rId51"/>
    <p:sldId id="436" r:id="rId52"/>
    <p:sldId id="415" r:id="rId53"/>
    <p:sldId id="400" r:id="rId54"/>
    <p:sldId id="319" r:id="rId55"/>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49288" indent="-1920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1750" indent="-3873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5800" indent="-584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08263" indent="-779463"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17">
          <p15:clr>
            <a:srgbClr val="A4A3A4"/>
          </p15:clr>
        </p15:guide>
        <p15:guide id="2" pos="1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70" autoAdjust="0"/>
    <p:restoredTop sz="94660"/>
  </p:normalViewPr>
  <p:slideViewPr>
    <p:cSldViewPr snapToGrid="0">
      <p:cViewPr>
        <p:scale>
          <a:sx n="50" d="100"/>
          <a:sy n="50" d="100"/>
        </p:scale>
        <p:origin x="1752" y="234"/>
      </p:cViewPr>
      <p:guideLst>
        <p:guide orient="horz" pos="1517"/>
        <p:guide pos="197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Helvetica" charset="0"/>
                <a:ea typeface="ＭＳ Ｐゴシック" charset="-128"/>
                <a:cs typeface="ＭＳ Ｐゴシック" charset="-128"/>
              </a:defRPr>
            </a:lvl1pPr>
          </a:lstStyle>
          <a:p>
            <a:pPr>
              <a:defRPr/>
            </a:pPr>
            <a:endParaRPr lang="en-US"/>
          </a:p>
        </p:txBody>
      </p:sp>
      <p:sp>
        <p:nvSpPr>
          <p:cNvPr id="74755" name="Rectangle 3"/>
          <p:cNvSpPr>
            <a:spLocks noGrp="1" noChangeArrowheads="1"/>
          </p:cNvSpPr>
          <p:nvPr>
            <p:ph type="dt" sz="quarter"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Helvetica" charset="0"/>
                <a:ea typeface="ＭＳ Ｐゴシック" charset="-128"/>
                <a:cs typeface="ＭＳ Ｐゴシック" charset="-128"/>
              </a:defRPr>
            </a:lvl1pPr>
          </a:lstStyle>
          <a:p>
            <a:pPr>
              <a:defRPr/>
            </a:pPr>
            <a:endParaRPr lang="en-US"/>
          </a:p>
        </p:txBody>
      </p:sp>
      <p:sp>
        <p:nvSpPr>
          <p:cNvPr id="74756" name="Rectangle 4"/>
          <p:cNvSpPr>
            <a:spLocks noGrp="1" noChangeArrowheads="1"/>
          </p:cNvSpPr>
          <p:nvPr>
            <p:ph type="ftr" sz="quarter" idx="2"/>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Helvetica" charset="0"/>
                <a:ea typeface="ＭＳ Ｐゴシック" charset="-128"/>
                <a:cs typeface="ＭＳ Ｐゴシック" charset="-128"/>
              </a:defRPr>
            </a:lvl1pPr>
          </a:lstStyle>
          <a:p>
            <a:pPr>
              <a:defRPr/>
            </a:pPr>
            <a:endParaRPr lang="en-US"/>
          </a:p>
        </p:txBody>
      </p:sp>
      <p:sp>
        <p:nvSpPr>
          <p:cNvPr id="74757" name="Rectangle 5"/>
          <p:cNvSpPr>
            <a:spLocks noGrp="1" noChangeArrowheads="1"/>
          </p:cNvSpPr>
          <p:nvPr>
            <p:ph type="sldNum" sz="quarter" idx="3"/>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Helvetica" panose="020B0604020202020204" pitchFamily="34" charset="0"/>
              </a:defRPr>
            </a:lvl1pPr>
          </a:lstStyle>
          <a:p>
            <a:pPr>
              <a:defRPr/>
            </a:pPr>
            <a:fld id="{165242F7-1693-425E-A39A-1274033D410A}" type="slidenum">
              <a:rPr lang="en-US" altLang="en-US"/>
              <a:pPr>
                <a:defRPr/>
              </a:pPr>
              <a:t>‹#›</a:t>
            </a:fld>
            <a:endParaRPr lang="en-US" altLang="en-US"/>
          </a:p>
        </p:txBody>
      </p:sp>
    </p:spTree>
    <p:extLst>
      <p:ext uri="{BB962C8B-B14F-4D97-AF65-F5344CB8AC3E}">
        <p14:creationId xmlns:p14="http://schemas.microsoft.com/office/powerpoint/2010/main" val="3778606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890588"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17" tIns="46509" rIns="93017" bIns="4650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17" tIns="46509" rIns="93017" bIns="46509" numCol="1" anchor="b" anchorCtr="0" compatLnSpc="1">
            <a:prstTxWarp prst="textNoShape">
              <a:avLst/>
            </a:prstTxWarp>
          </a:bodyPr>
          <a:lstStyle>
            <a:lvl1pPr algn="r" defTabSz="930275">
              <a:defRPr sz="1300">
                <a:latin typeface="Times New Roman" panose="02020603050405020304" pitchFamily="18" charset="0"/>
              </a:defRPr>
            </a:lvl1pPr>
          </a:lstStyle>
          <a:p>
            <a:pPr>
              <a:defRPr/>
            </a:pPr>
            <a:fld id="{176619F3-DD70-4A42-A35F-78B55E7591A3}" type="slidenum">
              <a:rPr lang="en-US" altLang="en-US"/>
              <a:pPr>
                <a:defRPr/>
              </a:pPr>
              <a:t>‹#›</a:t>
            </a:fld>
            <a:endParaRPr lang="en-US" altLang="en-US"/>
          </a:p>
        </p:txBody>
      </p:sp>
    </p:spTree>
    <p:extLst>
      <p:ext uri="{BB962C8B-B14F-4D97-AF65-F5344CB8AC3E}">
        <p14:creationId xmlns:p14="http://schemas.microsoft.com/office/powerpoint/2010/main" val="1938618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492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17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580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8263"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4572" algn="l" defTabSz="652913" rtl="0" eaLnBrk="1" latinLnBrk="0" hangingPunct="1">
      <a:defRPr sz="1700" kern="1200">
        <a:solidFill>
          <a:schemeClr val="tx1"/>
        </a:solidFill>
        <a:latin typeface="+mn-lt"/>
        <a:ea typeface="+mn-ea"/>
        <a:cs typeface="+mn-cs"/>
      </a:defRPr>
    </a:lvl6pPr>
    <a:lvl7pPr marL="3917487" algn="l" defTabSz="652913" rtl="0" eaLnBrk="1" latinLnBrk="0" hangingPunct="1">
      <a:defRPr sz="1700" kern="1200">
        <a:solidFill>
          <a:schemeClr val="tx1"/>
        </a:solidFill>
        <a:latin typeface="+mn-lt"/>
        <a:ea typeface="+mn-ea"/>
        <a:cs typeface="+mn-cs"/>
      </a:defRPr>
    </a:lvl7pPr>
    <a:lvl8pPr marL="4570400" algn="l" defTabSz="652913" rtl="0" eaLnBrk="1" latinLnBrk="0" hangingPunct="1">
      <a:defRPr sz="1700" kern="1200">
        <a:solidFill>
          <a:schemeClr val="tx1"/>
        </a:solidFill>
        <a:latin typeface="+mn-lt"/>
        <a:ea typeface="+mn-ea"/>
        <a:cs typeface="+mn-cs"/>
      </a:defRPr>
    </a:lvl8pPr>
    <a:lvl9pPr marL="5223315" algn="l" defTabSz="652913"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0DA7ADA-9C11-4698-AFA7-6A2674B7C864}" type="slidenum">
              <a:rPr lang="en-US" altLang="en-US" smtClean="0">
                <a:latin typeface="Times New Roman" panose="02020603050405020304" pitchFamily="18" charset="0"/>
              </a:rPr>
              <a:pPr/>
              <a:t>1</a:t>
            </a:fld>
            <a:endParaRPr lang="en-US" altLang="en-US"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3585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0BA85F-44EA-4111-93DD-EE295EB224FB}" type="slidenum">
              <a:rPr lang="en-US" altLang="en-US" smtClean="0">
                <a:latin typeface="Tahoma" panose="020B0604030504040204" pitchFamily="34" charset="0"/>
              </a:rPr>
              <a:pPr/>
              <a:t>12</a:t>
            </a:fld>
            <a:endParaRPr lang="en-US" altLang="en-US" smtClean="0">
              <a:latin typeface="Tahoma" panose="020B060403050404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3934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7F5D77-FA13-4999-ABDD-34D55F32D0F9}" type="slidenum">
              <a:rPr lang="en-US" altLang="en-US" smtClean="0">
                <a:latin typeface="Tahoma" panose="020B0604030504040204" pitchFamily="34" charset="0"/>
              </a:rPr>
              <a:pPr/>
              <a:t>13</a:t>
            </a:fld>
            <a:endParaRPr lang="en-US" altLang="en-US"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FCFS is nonpreemptive scheduling. When running the running process blocks, the first process on the queue is run next.When blocked process becomes ready, it is put at the end of the queue. With this algorithm a single linked list keeps track of all  ready processes.</a:t>
            </a:r>
          </a:p>
          <a:p>
            <a:r>
              <a:rPr lang="en-US" altLang="en-US" smtClean="0">
                <a:latin typeface="Times New Roman" panose="02020603050405020304" pitchFamily="18" charset="0"/>
              </a:rPr>
              <a:t>FCFS performs better for long processes( batch systems).</a:t>
            </a:r>
          </a:p>
          <a:p>
            <a:r>
              <a:rPr lang="en-US" altLang="en-US" smtClean="0">
                <a:latin typeface="Times New Roman" panose="02020603050405020304" pitchFamily="18" charset="0"/>
              </a:rPr>
              <a:t>FCFS is often combined with other algorithms to provide effective scheduler</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Text book page 86 and 87</a:t>
            </a:r>
          </a:p>
        </p:txBody>
      </p:sp>
    </p:spTree>
    <p:extLst>
      <p:ext uri="{BB962C8B-B14F-4D97-AF65-F5344CB8AC3E}">
        <p14:creationId xmlns:p14="http://schemas.microsoft.com/office/powerpoint/2010/main" val="2156899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5D33C7-D134-44A5-A05C-A16D998C66D2}" type="slidenum">
              <a:rPr lang="en-US" altLang="en-US" smtClean="0">
                <a:latin typeface="Times New Roman" panose="02020603050405020304" pitchFamily="18" charset="0"/>
              </a:rPr>
              <a:pPr/>
              <a:t>14</a:t>
            </a:fld>
            <a:endParaRPr lang="en-US" altLang="en-US" smtClean="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33193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9E4688-723F-4F2E-A484-35826A5461CA}" type="slidenum">
              <a:rPr lang="en-US" altLang="en-US" smtClean="0">
                <a:latin typeface="Times New Roman" panose="02020603050405020304" pitchFamily="18" charset="0"/>
              </a:rPr>
              <a:pPr/>
              <a:t>17</a:t>
            </a:fld>
            <a:endParaRPr lang="en-US" altLang="en-US" smtClean="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8258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6BD4D9-15D3-4E2F-93A1-4B31AAD53692}" type="slidenum">
              <a:rPr lang="en-US" altLang="en-US" smtClean="0">
                <a:latin typeface="Times New Roman" panose="02020603050405020304" pitchFamily="18" charset="0"/>
              </a:rPr>
              <a:pPr/>
              <a:t>18</a:t>
            </a:fld>
            <a:endParaRPr lang="en-US" altLang="en-US"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17335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defTabSz="930275">
              <a:defRPr>
                <a:solidFill>
                  <a:schemeClr val="tx1"/>
                </a:solidFill>
                <a:latin typeface="Verdana" panose="020B0604030504040204" pitchFamily="34" charset="0"/>
                <a:ea typeface="MS PGothic" panose="020B0600070205080204" pitchFamily="34" charset="-128"/>
              </a:defRPr>
            </a:lvl2pPr>
            <a:lvl3pPr defTabSz="930275">
              <a:defRPr>
                <a:solidFill>
                  <a:schemeClr val="tx1"/>
                </a:solidFill>
                <a:latin typeface="Verdana" panose="020B0604030504040204" pitchFamily="34" charset="0"/>
                <a:ea typeface="MS PGothic" panose="020B0600070205080204" pitchFamily="34" charset="-128"/>
              </a:defRPr>
            </a:lvl3pPr>
            <a:lvl4pPr defTabSz="930275">
              <a:defRPr>
                <a:solidFill>
                  <a:schemeClr val="tx1"/>
                </a:solidFill>
                <a:latin typeface="Verdana" panose="020B0604030504040204" pitchFamily="34" charset="0"/>
                <a:ea typeface="MS PGothic" panose="020B0600070205080204" pitchFamily="34" charset="-128"/>
              </a:defRPr>
            </a:lvl4pPr>
            <a:lvl5pPr defTabSz="930275">
              <a:defRPr>
                <a:solidFill>
                  <a:schemeClr val="tx1"/>
                </a:solidFill>
                <a:latin typeface="Verdana" panose="020B0604030504040204" pitchFamily="34" charset="0"/>
                <a:ea typeface="MS PGothic" panose="020B0600070205080204" pitchFamily="34" charset="-128"/>
              </a:defRPr>
            </a:lvl5pPr>
            <a:lvl6pPr marL="30654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5226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9798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4437063" indent="-779463"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6106DB4-3A01-4101-A5EB-D77471FE8326}" type="slidenum">
              <a:rPr lang="en-US" altLang="en-US" smtClean="0">
                <a:latin typeface="Times New Roman" panose="02020603050405020304" pitchFamily="18" charset="0"/>
              </a:rPr>
              <a:pPr/>
              <a:t>19</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This example (RR) represents execution of 4 process with same arrival and CPU  cycle as SJN and quantum 2 msec.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P1 waited between 2 and 7 and between 9 and 13  that is 5 +4=9 msec</a:t>
            </a:r>
          </a:p>
          <a:p>
            <a:r>
              <a:rPr lang="en-US" altLang="en-US" smtClean="0">
                <a:latin typeface="Times New Roman" panose="02020603050405020304" pitchFamily="18" charset="0"/>
              </a:rPr>
              <a:t>P1 finished at 16 minus arrival time 0 = 16msec</a:t>
            </a:r>
          </a:p>
          <a:p>
            <a:r>
              <a:rPr lang="en-US" altLang="en-US" smtClean="0">
                <a:latin typeface="Times New Roman" panose="02020603050405020304" pitchFamily="18" charset="0"/>
              </a:rPr>
              <a:t>P2 waited between 4 and 9 that is 5 msec</a:t>
            </a:r>
          </a:p>
          <a:p>
            <a:r>
              <a:rPr lang="en-US" altLang="en-US" smtClean="0">
                <a:latin typeface="Times New Roman" panose="02020603050405020304" pitchFamily="18" charset="0"/>
              </a:rPr>
              <a:t>P2 finished at 11 minus arrival time 2 = 9 msec.</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More examples Text book pages 92 and 93</a:t>
            </a:r>
          </a:p>
        </p:txBody>
      </p:sp>
    </p:spTree>
    <p:extLst>
      <p:ext uri="{BB962C8B-B14F-4D97-AF65-F5344CB8AC3E}">
        <p14:creationId xmlns:p14="http://schemas.microsoft.com/office/powerpoint/2010/main" val="397588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63263C-1863-430F-8E06-68FDF488D8E6}" type="slidenum">
              <a:rPr lang="en-US" altLang="en-US" smtClean="0">
                <a:latin typeface="Times New Roman" panose="02020603050405020304" pitchFamily="18" charset="0"/>
              </a:rPr>
              <a:pPr/>
              <a:t>20</a:t>
            </a:fld>
            <a:endParaRPr lang="en-US" altLang="en-US"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4626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F10337-DF08-4F3D-8D65-9C019685FFD2}" type="slidenum">
              <a:rPr lang="en-US" altLang="en-US" smtClean="0">
                <a:latin typeface="Times New Roman" panose="02020603050405020304" pitchFamily="18" charset="0"/>
              </a:rPr>
              <a:pPr/>
              <a:t>21</a:t>
            </a:fld>
            <a:endParaRPr lang="en-US" altLang="en-US" smtClean="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8586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AF9644-7B2A-4D68-A1A9-FDCA2C4A5E58}" type="slidenum">
              <a:rPr lang="en-US" altLang="en-US" smtClean="0">
                <a:latin typeface="Times New Roman" panose="02020603050405020304" pitchFamily="18" charset="0"/>
              </a:rPr>
              <a:pPr/>
              <a:t>23</a:t>
            </a:fld>
            <a:endParaRPr lang="en-US" altLang="en-US"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7861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8E4DD4-FB3B-4302-8835-19A5A520453C}"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853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9DBB8-9A07-4361-A150-94FAC771D573}"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8946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2E715BC-6E0E-4E80-9274-8B92FC74B9B4}" type="slidenum">
              <a:rPr lang="en-US" altLang="en-US" smtClean="0">
                <a:latin typeface="Times New Roman" panose="02020603050405020304" pitchFamily="18" charset="0"/>
              </a:rPr>
              <a:pPr/>
              <a:t>25</a:t>
            </a:fld>
            <a:endParaRPr lang="en-US" altLang="en-US"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61626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3F645E5-53CD-4B49-9359-DBC31EC5037D}" type="slidenum">
              <a:rPr lang="en-US" altLang="en-US" smtClean="0">
                <a:latin typeface="Times New Roman" panose="02020603050405020304" pitchFamily="18" charset="0"/>
              </a:rPr>
              <a:pPr/>
              <a:t>26</a:t>
            </a:fld>
            <a:endParaRPr lang="en-US" altLang="en-US"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7236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addition to a private address space and one or more threads, each process has a security identification and a list of open handles to objects such as files, shared memory sections, or one of the synchronization objects such as mutexes, events, or semaphores, as illustrated in this slide. Every process has a security context that is stored in an object called an </a:t>
            </a:r>
            <a:r>
              <a:rPr lang="en-US" altLang="en-US" i="1" smtClean="0">
                <a:latin typeface="Times New Roman" panose="02020603050405020304" pitchFamily="18" charset="0"/>
              </a:rPr>
              <a:t>access token</a:t>
            </a:r>
            <a:r>
              <a:rPr lang="en-US" altLang="en-US" smtClean="0">
                <a:latin typeface="Times New Roman" panose="02020603050405020304" pitchFamily="18" charset="0"/>
              </a:rPr>
              <a:t>. The process access token contains the security identification and credentials for the process. By default, threads don’t have their own access token, but they can obtain one, thus allowing individual threads to impersonate the security context of another process—including processes running on a remote Windows system—without affecting other threads in the process. (See Chapter 8 for more details on process and thread security.) The </a:t>
            </a:r>
            <a:r>
              <a:rPr lang="en-US" altLang="en-US" i="1" smtClean="0">
                <a:latin typeface="Times New Roman" panose="02020603050405020304" pitchFamily="18" charset="0"/>
              </a:rPr>
              <a:t>virtual address descriptors</a:t>
            </a:r>
            <a:r>
              <a:rPr lang="en-US" altLang="en-US" smtClean="0">
                <a:latin typeface="Times New Roman" panose="02020603050405020304" pitchFamily="18" charset="0"/>
              </a:rPr>
              <a:t> (VADs) are data structures that the memory manager uses to keep track of the virtual addresses the process is using. These data structures are described in more depth in the Memory Management unit (Book Chapter 7).</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71205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Each Windows process is represented by an executive process (EPROCESS) block. Besides containing many attributes relating to a process, an EPROCESS block contains and points to a number of other related data structures. For example, each process has one or more threads represented by executive thread (ETHREAD) blocks. (Thread data structures are explained in the section “Thread Internals” later in this chapter.) The EPROCESS block and its related data structures exist in system space, with the exception of the process environment block (PEB), which exists in the process address space (because it contains information that is modified by user-mode code).</a:t>
            </a:r>
          </a:p>
          <a:p>
            <a:r>
              <a:rPr lang="en-US" altLang="en-US" smtClean="0">
                <a:latin typeface="Times New Roman" panose="02020603050405020304" pitchFamily="18" charset="0"/>
              </a:rPr>
              <a:t>In addition to the EPROCESS block, the Windows subsystem process (Csrss) maintains a parallel structure for each Windows process that executes a Windows program. Also, the kernel-mode part of the Windows subsystem (Win32k.sys) has a per-process data structure that is created the first time a thread calls a Windows USER or GDI function that is implemented in kernel mode.</a:t>
            </a:r>
          </a:p>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73578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6F4143-A968-4EF7-84EB-FFEB4664CCB0}" type="slidenum">
              <a:rPr lang="en-US" altLang="en-US" smtClean="0">
                <a:latin typeface="Times New Roman" panose="02020603050405020304" pitchFamily="18" charset="0"/>
              </a:rPr>
              <a:pPr/>
              <a:t>38</a:t>
            </a:fld>
            <a:endParaRPr lang="en-US" altLang="en-US"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843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C0E0F0-4D26-4900-B19C-640E25ADC435}" type="slidenum">
              <a:rPr lang="en-US" altLang="en-US" smtClean="0">
                <a:latin typeface="Times New Roman" panose="02020603050405020304" pitchFamily="18" charset="0"/>
              </a:rPr>
              <a:pPr/>
              <a:t>40</a:t>
            </a:fld>
            <a:endParaRPr lang="en-US" altLang="en-US"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7306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4AABA8-DF59-4E2D-AF18-49851530DA53}" type="slidenum">
              <a:rPr lang="en-US" altLang="en-US" smtClean="0">
                <a:latin typeface="Times New Roman" panose="02020603050405020304" pitchFamily="18" charset="0"/>
              </a:rPr>
              <a:pPr/>
              <a:t>41</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95534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C791F7-4744-407F-B56C-B4D1DA3FAF18}" type="slidenum">
              <a:rPr lang="en-US" altLang="en-US" smtClean="0">
                <a:latin typeface="Times New Roman" panose="02020603050405020304" pitchFamily="18" charset="0"/>
              </a:rPr>
              <a:pPr/>
              <a:t>42</a:t>
            </a:fld>
            <a:endParaRPr lang="en-US" altLang="en-US" smtClean="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In Linux each process has a base time quantum value assigned by the scheduler.</a:t>
            </a:r>
          </a:p>
          <a:p>
            <a:r>
              <a:rPr lang="en-US" altLang="en-US" smtClean="0">
                <a:latin typeface="Times New Roman" panose="02020603050405020304" pitchFamily="18" charset="0"/>
              </a:rPr>
              <a:t>The user can change the base time quantum of the processes using nice( ) and setpriority( ) system calls</a:t>
            </a:r>
          </a:p>
          <a:p>
            <a:r>
              <a:rPr lang="en-US" altLang="en-US" smtClean="0">
                <a:latin typeface="Times New Roman" panose="02020603050405020304" pitchFamily="18" charset="0"/>
              </a:rPr>
              <a:t>Linux adopted the rule of thumb to choose the quantum duration: Choose a duration as long as possible , while keeping good system response time.</a:t>
            </a:r>
          </a:p>
          <a:p>
            <a:r>
              <a:rPr lang="en-US" altLang="en-US" smtClean="0">
                <a:latin typeface="Times New Roman" panose="02020603050405020304" pitchFamily="18" charset="0"/>
              </a:rPr>
              <a:t>The Fields related to scheduling included in the process descriptor  are:</a:t>
            </a:r>
          </a:p>
          <a:p>
            <a:r>
              <a:rPr lang="en-US" altLang="en-US" smtClean="0">
                <a:latin typeface="Times New Roman" panose="02020603050405020304" pitchFamily="18" charset="0"/>
              </a:rPr>
              <a:t>  1. need_resched : A flag to decide whether to invoke  the schedule( )   </a:t>
            </a:r>
          </a:p>
          <a:p>
            <a:r>
              <a:rPr lang="en-US" altLang="en-US" smtClean="0">
                <a:latin typeface="Times New Roman" panose="02020603050405020304" pitchFamily="18" charset="0"/>
              </a:rPr>
              <a:t>       function</a:t>
            </a:r>
          </a:p>
          <a:p>
            <a:r>
              <a:rPr lang="en-US" altLang="en-US" smtClean="0">
                <a:latin typeface="Times New Roman" panose="02020603050405020304" pitchFamily="18" charset="0"/>
              </a:rPr>
              <a:t>  2. Policy :SCHED_FIFO: First-in-first-out real-time threads</a:t>
            </a:r>
          </a:p>
          <a:p>
            <a:pPr marL="115888" lvl="1"/>
            <a:r>
              <a:rPr lang="en-US" altLang="en-US" smtClean="0">
                <a:latin typeface="Times New Roman" panose="02020603050405020304" pitchFamily="18" charset="0"/>
              </a:rPr>
              <a:t>               SCHED_RR: Round-robin real-time threads</a:t>
            </a:r>
          </a:p>
          <a:p>
            <a:pPr marL="115888" lvl="1"/>
            <a:r>
              <a:rPr lang="en-US" altLang="en-US" smtClean="0">
                <a:latin typeface="Times New Roman" panose="02020603050405020304" pitchFamily="18" charset="0"/>
              </a:rPr>
              <a:t>               SCHED_OTHER: Other, non-real-time threads (time –sharing)</a:t>
            </a:r>
          </a:p>
          <a:p>
            <a:pPr marL="115888" lvl="1"/>
            <a:r>
              <a:rPr lang="en-US" altLang="en-US" smtClean="0">
                <a:latin typeface="Times New Roman" panose="02020603050405020304" pitchFamily="18" charset="0"/>
              </a:rPr>
              <a:t> Linux called  real time threads in conformant to the P1003.4 standard</a:t>
            </a:r>
          </a:p>
          <a:p>
            <a:pPr marL="115888" lvl="1"/>
            <a:r>
              <a:rPr lang="en-US" altLang="en-US" smtClean="0">
                <a:latin typeface="Times New Roman" panose="02020603050405020304" pitchFamily="18" charset="0"/>
              </a:rPr>
              <a:t>3. Priority : The base time quantum of the process</a:t>
            </a:r>
          </a:p>
          <a:p>
            <a:pPr marL="115888" lvl="1"/>
            <a:r>
              <a:rPr lang="en-US" altLang="en-US" smtClean="0">
                <a:latin typeface="Times New Roman" panose="02020603050405020304" pitchFamily="18" charset="0"/>
              </a:rPr>
              <a:t>4. Counter : The number of ticks of CPU time left to the process before its quantum expires</a:t>
            </a:r>
          </a:p>
          <a:p>
            <a:pPr marL="115888" lvl="1"/>
            <a:endParaRPr lang="en-US" altLang="en-US" smtClean="0">
              <a:latin typeface="Times New Roman" panose="02020603050405020304" pitchFamily="18" charset="0"/>
            </a:endParaRPr>
          </a:p>
          <a:p>
            <a:pPr marL="115888" lvl="1"/>
            <a:r>
              <a:rPr lang="en-US" altLang="en-US" b="1" smtClean="0">
                <a:latin typeface="Times New Roman" panose="02020603050405020304" pitchFamily="18" charset="0"/>
              </a:rPr>
              <a:t>Reference:Daniel P.Bovet and Marco Cesati, Understanding the Linux.</a:t>
            </a:r>
          </a:p>
          <a:p>
            <a:pPr marL="115888" lvl="1"/>
            <a:r>
              <a:rPr lang="en-US" altLang="en-US" b="1" smtClean="0">
                <a:latin typeface="Times New Roman" panose="02020603050405020304" pitchFamily="18" charset="0"/>
              </a:rPr>
              <a:t>Kernel</a:t>
            </a:r>
          </a:p>
        </p:txBody>
      </p:sp>
    </p:spTree>
    <p:extLst>
      <p:ext uri="{BB962C8B-B14F-4D97-AF65-F5344CB8AC3E}">
        <p14:creationId xmlns:p14="http://schemas.microsoft.com/office/powerpoint/2010/main" val="1018401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EE5AF1E-1192-4FDC-B308-5F54EC1D6ACC}" type="slidenum">
              <a:rPr lang="en-US" altLang="en-US" smtClean="0">
                <a:latin typeface="Times New Roman" panose="02020603050405020304" pitchFamily="18" charset="0"/>
              </a:rPr>
              <a:pPr/>
              <a:t>43</a:t>
            </a:fld>
            <a:endParaRPr lang="en-US" altLang="en-US" smtClean="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05491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EFAA60-DF2E-4C17-A824-6ACDC91E813C}" type="slidenum">
              <a:rPr lang="en-US" altLang="en-US" smtClean="0">
                <a:latin typeface="Times New Roman" panose="02020603050405020304" pitchFamily="18" charset="0"/>
              </a:rPr>
              <a:pPr/>
              <a:t>45</a:t>
            </a:fld>
            <a:endParaRPr lang="en-US" altLang="en-US" smtClean="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900113" y="703263"/>
            <a:ext cx="5199062" cy="34671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2586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9BE196-E2F0-4550-97DF-35092ED91596}" type="slidenum">
              <a:rPr lang="en-US" altLang="en-US" smtClean="0">
                <a:latin typeface="Tahoma" panose="020B0604030504040204" pitchFamily="34" charset="0"/>
              </a:rPr>
              <a:pPr/>
              <a:t>4</a:t>
            </a:fld>
            <a:endParaRPr lang="en-US" altLang="en-US" smtClean="0">
              <a:latin typeface="Tahoma" panose="020B060403050404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Reference :Text book  chapter  4  page 79 and 80</a:t>
            </a:r>
          </a:p>
        </p:txBody>
      </p:sp>
    </p:spTree>
    <p:extLst>
      <p:ext uri="{BB962C8B-B14F-4D97-AF65-F5344CB8AC3E}">
        <p14:creationId xmlns:p14="http://schemas.microsoft.com/office/powerpoint/2010/main" val="38014098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16BF6D-04FA-4731-A9F5-FD457864AF12}" type="slidenum">
              <a:rPr lang="en-US" altLang="en-US" smtClean="0">
                <a:latin typeface="Times New Roman" panose="02020603050405020304" pitchFamily="18" charset="0"/>
              </a:rPr>
              <a:pPr/>
              <a:t>46</a:t>
            </a:fld>
            <a:endParaRPr lang="en-US" altLang="en-US" smtClean="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xfrm>
            <a:off x="900113" y="703263"/>
            <a:ext cx="5199062" cy="34671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046250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6CEA14-B8C7-414E-B54B-2C28F6591D0E}" type="slidenum">
              <a:rPr lang="en-US" altLang="en-US" smtClean="0">
                <a:latin typeface="Times New Roman" panose="02020603050405020304" pitchFamily="18" charset="0"/>
              </a:rPr>
              <a:pPr/>
              <a:t>47</a:t>
            </a:fld>
            <a:endParaRPr lang="en-US" altLang="en-US" smtClean="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900113" y="703263"/>
            <a:ext cx="5199062" cy="34671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97761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6E5649-49E6-4107-A6B3-5B0769C4D98C}" type="slidenum">
              <a:rPr lang="en-US" altLang="en-US" smtClean="0">
                <a:latin typeface="Times New Roman" panose="02020603050405020304" pitchFamily="18" charset="0"/>
              </a:rPr>
              <a:pPr/>
              <a:t>48</a:t>
            </a:fld>
            <a:endParaRPr lang="en-US" altLang="en-US" smtClean="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88428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6827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898525" y="703263"/>
            <a:ext cx="5200650" cy="34671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72771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A636B93-80B7-47D6-AF33-588F117BE60D}" type="slidenum">
              <a:rPr lang="en-US" altLang="en-US" smtClean="0">
                <a:latin typeface="Times New Roman" panose="02020603050405020304" pitchFamily="18" charset="0"/>
              </a:rPr>
              <a:pPr/>
              <a:t>53</a:t>
            </a:fld>
            <a:endParaRPr lang="en-US" altLang="en-US" smtClean="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48981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3364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0958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40758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55650" indent="-290513" defTabSz="930275">
              <a:defRPr>
                <a:solidFill>
                  <a:schemeClr val="tx1"/>
                </a:solidFill>
                <a:latin typeface="Verdana" panose="020B0604030504040204" pitchFamily="34" charset="0"/>
                <a:ea typeface="MS PGothic" panose="020B0600070205080204" pitchFamily="34" charset="-128"/>
              </a:defRPr>
            </a:lvl2pPr>
            <a:lvl3pPr marL="1162050" indent="-231775" defTabSz="930275">
              <a:defRPr>
                <a:solidFill>
                  <a:schemeClr val="tx1"/>
                </a:solidFill>
                <a:latin typeface="Verdana" panose="020B0604030504040204" pitchFamily="34" charset="0"/>
                <a:ea typeface="MS PGothic" panose="020B0600070205080204" pitchFamily="34" charset="-128"/>
              </a:defRPr>
            </a:lvl3pPr>
            <a:lvl4pPr marL="1627188" indent="-231775" defTabSz="930275">
              <a:defRPr>
                <a:solidFill>
                  <a:schemeClr val="tx1"/>
                </a:solidFill>
                <a:latin typeface="Verdana" panose="020B0604030504040204" pitchFamily="34" charset="0"/>
                <a:ea typeface="MS PGothic" panose="020B0600070205080204" pitchFamily="34" charset="-128"/>
              </a:defRPr>
            </a:lvl4pPr>
            <a:lvl5pPr marL="2092325" indent="-231775" defTabSz="930275">
              <a:defRPr>
                <a:solidFill>
                  <a:schemeClr val="tx1"/>
                </a:solidFill>
                <a:latin typeface="Verdana" panose="020B0604030504040204" pitchFamily="34" charset="0"/>
                <a:ea typeface="MS PGothic" panose="020B0600070205080204" pitchFamily="34" charset="-128"/>
              </a:defRPr>
            </a:lvl5pPr>
            <a:lvl6pPr marL="25495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67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39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1125" indent="-2317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B3BEBB8-C32B-4CE0-9528-F537278F3CEE}" type="slidenum">
              <a:rPr lang="en-US" altLang="en-US" smtClean="0">
                <a:latin typeface="Tahoma" panose="020B0604030504040204" pitchFamily="34" charset="0"/>
              </a:rPr>
              <a:pPr/>
              <a:t>9</a:t>
            </a:fld>
            <a:endParaRPr lang="en-US" altLang="en-US" smtClean="0">
              <a:latin typeface="Tahoma" panose="020B060403050404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Linux processes are preemptive. If a process enters the TASK_RUNNING state, the kernel checks whether its dynamic priority is greater than the priority of the currently running process.If it is, the execution of current is interrupted and the scheduler in invoked to select another process to run.</a:t>
            </a:r>
          </a:p>
          <a:p>
            <a:r>
              <a:rPr lang="en-US" altLang="en-US" smtClean="0">
                <a:latin typeface="Times New Roman" panose="02020603050405020304" pitchFamily="18" charset="0"/>
              </a:rPr>
              <a:t>A process also can be preemptive when its time quantum expires.</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Linux kernel is nonpreemptive . </a:t>
            </a:r>
          </a:p>
        </p:txBody>
      </p:sp>
    </p:spTree>
    <p:extLst>
      <p:ext uri="{BB962C8B-B14F-4D97-AF65-F5344CB8AC3E}">
        <p14:creationId xmlns:p14="http://schemas.microsoft.com/office/powerpoint/2010/main" val="62225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9B76C1-73D1-4414-A922-10F632EFB44C}" type="slidenum">
              <a:rPr lang="en-US" altLang="en-US" smtClean="0">
                <a:latin typeface="Times New Roman" panose="02020603050405020304" pitchFamily="18" charset="0"/>
              </a:rPr>
              <a:pPr/>
              <a:t>10</a:t>
            </a:fld>
            <a:endParaRPr lang="en-US" altLang="en-US" smtClean="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3689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8F8D80-157A-4E56-B623-0683483CAAC9}" type="slidenum">
              <a:rPr lang="en-US" altLang="en-US" smtClean="0">
                <a:latin typeface="Times New Roman" panose="02020603050405020304" pitchFamily="18" charset="0"/>
              </a:rPr>
              <a:pPr/>
              <a:t>11</a:t>
            </a:fld>
            <a:endParaRPr lang="en-US" altLang="en-US" smtClean="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Many criteria have been suggested for comparing CPU –Scheduling algorithms . This criteria make difference in the determination of the best algorithm.</a:t>
            </a:r>
          </a:p>
          <a:p>
            <a:r>
              <a:rPr lang="en-US" altLang="en-US" smtClean="0">
                <a:latin typeface="Times New Roman" panose="02020603050405020304" pitchFamily="18" charset="0"/>
              </a:rPr>
              <a:t>We want to maximize CPU utilization and throughput and to minimize Turnaround time, Waiting time and Response time and give everyone and equal amount of CPU and I/O time to be fair . In most the cases we optimize the average measure. Some times with reasonable and predictable response time may be considered more desirable than a system that is faster on the average , but is highly  variable.</a:t>
            </a:r>
          </a:p>
          <a:p>
            <a:endParaRPr lang="en-US" altLang="en-US" smtClean="0">
              <a:latin typeface="Times New Roman" panose="02020603050405020304" pitchFamily="18" charset="0"/>
            </a:endParaRPr>
          </a:p>
          <a:p>
            <a:r>
              <a:rPr lang="en-US" altLang="en-US" b="1" smtClean="0">
                <a:latin typeface="Times New Roman" panose="02020603050405020304" pitchFamily="18" charset="0"/>
              </a:rPr>
              <a:t>Reference: Text book  page 85 </a:t>
            </a:r>
          </a:p>
        </p:txBody>
      </p:sp>
    </p:spTree>
    <p:extLst>
      <p:ext uri="{BB962C8B-B14F-4D97-AF65-F5344CB8AC3E}">
        <p14:creationId xmlns:p14="http://schemas.microsoft.com/office/powerpoint/2010/main" val="3182939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defRPr/>
              </a:pPr>
              <a:endParaRPr lang="en-US" altLang="en-US" sz="19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defRPr/>
              </a:pPr>
              <a:endParaRPr lang="en-US" altLang="en-US" sz="19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defRPr/>
              </a:pPr>
              <a:endParaRPr lang="en-US" altLang="en-US" sz="1900" smtClean="0"/>
            </a:p>
          </p:txBody>
        </p:sp>
      </p:grpSp>
      <p:sp>
        <p:nvSpPr>
          <p:cNvPr id="7" name="Text Box 7"/>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582" tIns="65292" rIns="130582" bIns="65292">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defRPr/>
            </a:pPr>
            <a:r>
              <a:rPr lang="en-US" altLang="en-US" sz="1400" b="1" smtClean="0">
                <a:solidFill>
                  <a:srgbClr val="336699"/>
                </a:solidFill>
                <a:latin typeface="Helvetica" pitchFamily="2" charset="0"/>
              </a:rPr>
              <a:t>Silberschatz, Galvin and Gagne ©2013</a:t>
            </a:r>
          </a:p>
        </p:txBody>
      </p:sp>
      <p:sp>
        <p:nvSpPr>
          <p:cNvPr id="8" name="Text Box 8"/>
          <p:cNvSpPr txBox="1">
            <a:spLocks noChangeArrowheads="1"/>
          </p:cNvSpPr>
          <p:nvPr/>
        </p:nvSpPr>
        <p:spPr bwMode="auto">
          <a:xfrm>
            <a:off x="41275" y="8818563"/>
            <a:ext cx="3778250" cy="347662"/>
          </a:xfrm>
          <a:prstGeom prst="rect">
            <a:avLst/>
          </a:prstGeom>
          <a:noFill/>
          <a:ln w="9525">
            <a:noFill/>
            <a:miter lim="800000"/>
            <a:headEnd/>
            <a:tailEnd/>
          </a:ln>
          <a:effectLst/>
        </p:spPr>
        <p:txBody>
          <a:bodyPr wrap="none" lIns="130582" tIns="65292" rIns="130582" bIns="65292">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spcBef>
                <a:spcPct val="50000"/>
              </a:spcBef>
              <a:defRPr/>
            </a:pPr>
            <a:r>
              <a:rPr lang="en-US" altLang="en-US" sz="1400" b="1" smtClean="0">
                <a:solidFill>
                  <a:srgbClr val="336699"/>
                </a:solidFill>
                <a:latin typeface="Helvetica" pitchFamily="2" charset="0"/>
              </a:rPr>
              <a:t>Operating System Concepts  – 9</a:t>
            </a:r>
            <a:r>
              <a:rPr lang="en-US" altLang="en-US" sz="1400" b="1" baseline="30000" smtClean="0">
                <a:solidFill>
                  <a:srgbClr val="336699"/>
                </a:solidFill>
                <a:latin typeface="Helvetica" pitchFamily="2" charset="0"/>
              </a:rPr>
              <a:t>th</a:t>
            </a:r>
            <a:r>
              <a:rPr lang="en-US" altLang="en-US" sz="1400" b="1" smtClean="0">
                <a:solidFill>
                  <a:srgbClr val="336699"/>
                </a:solidFill>
                <a:latin typeface="Helvetica" pitchFamily="2"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30582" tIns="65292" rIns="130582" bIns="65292"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defRPr/>
            </a:pPr>
            <a:endParaRPr lang="en-US" altLang="en-US" sz="1900" smtClean="0"/>
          </a:p>
        </p:txBody>
      </p:sp>
      <p:sp>
        <p:nvSpPr>
          <p:cNvPr id="214018"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146144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3450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594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833938" y="406400"/>
            <a:ext cx="17864138" cy="62992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 name="AutoShape 4"/>
            <p:cNvSpPr>
              <a:spLocks noChangeArrowheads="1"/>
            </p:cNvSpPr>
            <p:nvPr/>
          </p:nvSpPr>
          <p:spPr bwMode="auto">
            <a:xfrm>
              <a:off x="-1584" y="864"/>
              <a:ext cx="2304" cy="230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7" name="AutoShape 5"/>
            <p:cNvSpPr>
              <a:spLocks noChangeArrowheads="1"/>
            </p:cNvSpPr>
            <p:nvPr/>
          </p:nvSpPr>
          <p:spPr bwMode="auto">
            <a:xfrm>
              <a:off x="-2030" y="192"/>
              <a:ext cx="2544" cy="254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grpSp>
      <p:sp>
        <p:nvSpPr>
          <p:cNvPr id="464902" name="Rectangle 6"/>
          <p:cNvSpPr>
            <a:spLocks noGrp="1" noChangeArrowheads="1"/>
          </p:cNvSpPr>
          <p:nvPr>
            <p:ph type="ctrTitle"/>
          </p:nvPr>
        </p:nvSpPr>
        <p:spPr>
          <a:xfrm>
            <a:off x="2164557" y="1314455"/>
            <a:ext cx="10858500" cy="1926167"/>
          </a:xfrm>
        </p:spPr>
        <p:txBody>
          <a:bodyPr/>
          <a:lstStyle>
            <a:lvl1pPr>
              <a:defRPr sz="5700"/>
            </a:lvl1pPr>
          </a:lstStyle>
          <a:p>
            <a:r>
              <a:rPr lang="en-US"/>
              <a:t>Click to edit Master title style</a:t>
            </a:r>
          </a:p>
        </p:txBody>
      </p:sp>
      <p:sp>
        <p:nvSpPr>
          <p:cNvPr id="464903" name="Rectangle 7"/>
          <p:cNvSpPr>
            <a:spLocks noGrp="1" noChangeArrowheads="1"/>
          </p:cNvSpPr>
          <p:nvPr>
            <p:ph type="subTitle" idx="1"/>
          </p:nvPr>
        </p:nvSpPr>
        <p:spPr>
          <a:xfrm>
            <a:off x="2164557" y="4569884"/>
            <a:ext cx="10858500" cy="23368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fld id="{6EFDB90A-24B8-46F8-A4E3-DCA7C44B794C}" type="datetime1">
              <a:rPr lang="en-US"/>
              <a:pPr>
                <a:defRPr/>
              </a:pPr>
              <a:t>2/22/2018</a:t>
            </a:fld>
            <a:endParaRPr lang="en-US"/>
          </a:p>
        </p:txBody>
      </p:sp>
      <p:sp>
        <p:nvSpPr>
          <p:cNvPr id="9" name="Rectangle 9"/>
          <p:cNvSpPr>
            <a:spLocks noGrp="1" noChangeArrowheads="1"/>
          </p:cNvSpPr>
          <p:nvPr>
            <p:ph type="ftr" sz="quarter" idx="11"/>
          </p:nvPr>
        </p:nvSpPr>
        <p:spPr/>
        <p:txBody>
          <a:bodyPr/>
          <a:lstStyle>
            <a:lvl1pPr>
              <a:defRPr/>
            </a:lvl1pPr>
          </a:lstStyle>
          <a:p>
            <a:pPr>
              <a:defRPr/>
            </a:pPr>
            <a:r>
              <a:rPr lang="en-US"/>
              <a:t>Operating Systems Internals CMPS254</a:t>
            </a:r>
          </a:p>
        </p:txBody>
      </p:sp>
      <p:sp>
        <p:nvSpPr>
          <p:cNvPr id="10" name="Rectangle 10"/>
          <p:cNvSpPr>
            <a:spLocks noGrp="1" noChangeArrowheads="1"/>
          </p:cNvSpPr>
          <p:nvPr>
            <p:ph type="sldNum" sz="quarter" idx="12"/>
          </p:nvPr>
        </p:nvSpPr>
        <p:spPr/>
        <p:txBody>
          <a:bodyPr/>
          <a:lstStyle>
            <a:lvl1pPr>
              <a:defRPr/>
            </a:lvl1pPr>
          </a:lstStyle>
          <a:p>
            <a:pPr>
              <a:defRPr/>
            </a:pPr>
            <a:fld id="{F6AB4A8A-4616-464C-B93D-462023D91C62}" type="slidenum">
              <a:rPr lang="en-US" altLang="en-US"/>
              <a:pPr>
                <a:defRPr/>
              </a:pPr>
              <a:t>‹#›</a:t>
            </a:fld>
            <a:endParaRPr lang="en-US" altLang="en-US"/>
          </a:p>
        </p:txBody>
      </p:sp>
    </p:spTree>
    <p:extLst>
      <p:ext uri="{BB962C8B-B14F-4D97-AF65-F5344CB8AC3E}">
        <p14:creationId xmlns:p14="http://schemas.microsoft.com/office/powerpoint/2010/main" val="223224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9DBB3E4C-198B-4FB7-A831-F3076793CF70}" type="datetime1">
              <a:rPr lang="en-US"/>
              <a:pPr>
                <a:defRPr/>
              </a:pPr>
              <a:t>2/22/2018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171F5EA7-1CCE-446B-A9B1-2C1A44684B8D}" type="slidenum">
              <a:rPr lang="en-US" altLang="en-US"/>
              <a:pPr>
                <a:defRPr/>
              </a:pPr>
              <a:t>‹#›</a:t>
            </a:fld>
            <a:endParaRPr lang="en-US" altLang="en-US"/>
          </a:p>
        </p:txBody>
      </p:sp>
    </p:spTree>
    <p:extLst>
      <p:ext uri="{BB962C8B-B14F-4D97-AF65-F5344CB8AC3E}">
        <p14:creationId xmlns:p14="http://schemas.microsoft.com/office/powerpoint/2010/main" val="2687605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CA"/>
          </a:p>
        </p:txBody>
      </p:sp>
      <p:sp>
        <p:nvSpPr>
          <p:cNvPr id="3" name="Text Placeholder 2"/>
          <p:cNvSpPr>
            <a:spLocks noGrp="1"/>
          </p:cNvSpPr>
          <p:nvPr>
            <p:ph type="body" idx="1"/>
          </p:nvPr>
        </p:nvSpPr>
        <p:spPr>
          <a:xfrm>
            <a:off x="1083470" y="3875622"/>
            <a:ext cx="11658600" cy="2000249"/>
          </a:xfrm>
        </p:spPr>
        <p:txBody>
          <a:bodyPr anchor="b"/>
          <a:lstStyle>
            <a:lvl1pPr marL="0" indent="0">
              <a:buNone/>
              <a:defRPr sz="2900"/>
            </a:lvl1pPr>
            <a:lvl2pPr marL="653012" indent="0">
              <a:buNone/>
              <a:defRPr sz="2600"/>
            </a:lvl2pPr>
            <a:lvl3pPr marL="1306025" indent="0">
              <a:buNone/>
              <a:defRPr sz="2300"/>
            </a:lvl3pPr>
            <a:lvl4pPr marL="1959038" indent="0">
              <a:buNone/>
              <a:defRPr sz="2000"/>
            </a:lvl4pPr>
            <a:lvl5pPr marL="2612051" indent="0">
              <a:buNone/>
              <a:defRPr sz="2000"/>
            </a:lvl5pPr>
            <a:lvl6pPr marL="3265062" indent="0">
              <a:buNone/>
              <a:defRPr sz="2000"/>
            </a:lvl6pPr>
            <a:lvl7pPr marL="3918074" indent="0">
              <a:buNone/>
              <a:defRPr sz="2000"/>
            </a:lvl7pPr>
            <a:lvl8pPr marL="4571086" indent="0">
              <a:buNone/>
              <a:defRPr sz="2000"/>
            </a:lvl8pPr>
            <a:lvl9pPr marL="5224097" indent="0">
              <a:buNone/>
              <a:defRPr sz="20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536D4153-0379-4BC7-9D1F-1FE796A8A364}" type="datetime1">
              <a:rPr lang="en-US"/>
              <a:pPr>
                <a:defRPr/>
              </a:pPr>
              <a:t>2/22/2018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6F54BAE2-505A-4A09-90BA-9240C934D22C}" type="slidenum">
              <a:rPr lang="en-US" altLang="en-US"/>
              <a:pPr>
                <a:defRPr/>
              </a:pPr>
              <a:t>‹#›</a:t>
            </a:fld>
            <a:endParaRPr lang="en-US" altLang="en-US"/>
          </a:p>
        </p:txBody>
      </p:sp>
    </p:spTree>
    <p:extLst>
      <p:ext uri="{BB962C8B-B14F-4D97-AF65-F5344CB8AC3E}">
        <p14:creationId xmlns:p14="http://schemas.microsoft.com/office/powerpoint/2010/main" val="315038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2055020" y="2436284"/>
            <a:ext cx="5369718" cy="54864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7653338" y="2436284"/>
            <a:ext cx="5372100" cy="5486400"/>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fld id="{93F6E32E-9C15-46BD-8CE8-0F813B332C1F}" type="datetime1">
              <a:rPr lang="en-US"/>
              <a:pPr>
                <a:defRPr/>
              </a:pPr>
              <a:t>2/22/2018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4FC32570-A048-4878-BD87-3334310EBE5D}" type="slidenum">
              <a:rPr lang="en-US" altLang="en-US"/>
              <a:pPr>
                <a:defRPr/>
              </a:pPr>
              <a:t>‹#›</a:t>
            </a:fld>
            <a:endParaRPr lang="en-US" altLang="en-US"/>
          </a:p>
        </p:txBody>
      </p:sp>
    </p:spTree>
    <p:extLst>
      <p:ext uri="{BB962C8B-B14F-4D97-AF65-F5344CB8AC3E}">
        <p14:creationId xmlns:p14="http://schemas.microsoft.com/office/powerpoint/2010/main" val="164719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12" indent="0">
              <a:buNone/>
              <a:defRPr sz="2900" b="1"/>
            </a:lvl2pPr>
            <a:lvl3pPr marL="1306025" indent="0">
              <a:buNone/>
              <a:defRPr sz="2600" b="1"/>
            </a:lvl3pPr>
            <a:lvl4pPr marL="1959038" indent="0">
              <a:buNone/>
              <a:defRPr sz="2300" b="1"/>
            </a:lvl4pPr>
            <a:lvl5pPr marL="2612051" indent="0">
              <a:buNone/>
              <a:defRPr sz="2300" b="1"/>
            </a:lvl5pPr>
            <a:lvl6pPr marL="3265062" indent="0">
              <a:buNone/>
              <a:defRPr sz="2300" b="1"/>
            </a:lvl6pPr>
            <a:lvl7pPr marL="3918074" indent="0">
              <a:buNone/>
              <a:defRPr sz="2300" b="1"/>
            </a:lvl7pPr>
            <a:lvl8pPr marL="4571086" indent="0">
              <a:buNone/>
              <a:defRPr sz="2300" b="1"/>
            </a:lvl8pPr>
            <a:lvl9pPr marL="5224097"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967543" y="2046817"/>
            <a:ext cx="6062663" cy="853016"/>
          </a:xfrm>
        </p:spPr>
        <p:txBody>
          <a:bodyPr anchor="b"/>
          <a:lstStyle>
            <a:lvl1pPr marL="0" indent="0">
              <a:buNone/>
              <a:defRPr sz="3400" b="1"/>
            </a:lvl1pPr>
            <a:lvl2pPr marL="653012" indent="0">
              <a:buNone/>
              <a:defRPr sz="2900" b="1"/>
            </a:lvl2pPr>
            <a:lvl3pPr marL="1306025" indent="0">
              <a:buNone/>
              <a:defRPr sz="2600" b="1"/>
            </a:lvl3pPr>
            <a:lvl4pPr marL="1959038" indent="0">
              <a:buNone/>
              <a:defRPr sz="2300" b="1"/>
            </a:lvl4pPr>
            <a:lvl5pPr marL="2612051" indent="0">
              <a:buNone/>
              <a:defRPr sz="2300" b="1"/>
            </a:lvl5pPr>
            <a:lvl6pPr marL="3265062" indent="0">
              <a:buNone/>
              <a:defRPr sz="2300" b="1"/>
            </a:lvl6pPr>
            <a:lvl7pPr marL="3918074" indent="0">
              <a:buNone/>
              <a:defRPr sz="2300" b="1"/>
            </a:lvl7pPr>
            <a:lvl8pPr marL="4571086" indent="0">
              <a:buNone/>
              <a:defRPr sz="2300" b="1"/>
            </a:lvl8pPr>
            <a:lvl9pPr marL="5224097"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3"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fld id="{549A06E0-62E0-40F7-88C2-420689549D11}" type="datetime1">
              <a:rPr lang="en-US"/>
              <a:pPr>
                <a:defRPr/>
              </a:pPr>
              <a:t>2/22/2018</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9" name="Rectangle 10"/>
          <p:cNvSpPr>
            <a:spLocks noGrp="1" noChangeArrowheads="1"/>
          </p:cNvSpPr>
          <p:nvPr>
            <p:ph type="sldNum" sz="quarter" idx="12"/>
          </p:nvPr>
        </p:nvSpPr>
        <p:spPr>
          <a:ln/>
        </p:spPr>
        <p:txBody>
          <a:bodyPr/>
          <a:lstStyle>
            <a:lvl1pPr>
              <a:defRPr/>
            </a:lvl1pPr>
          </a:lstStyle>
          <a:p>
            <a:pPr>
              <a:defRPr/>
            </a:pPr>
            <a:fld id="{6E95A454-925D-4192-A637-6786E13AAC1E}" type="slidenum">
              <a:rPr lang="en-US" altLang="en-US"/>
              <a:pPr>
                <a:defRPr/>
              </a:pPr>
              <a:t>‹#›</a:t>
            </a:fld>
            <a:endParaRPr lang="en-US" altLang="en-US"/>
          </a:p>
        </p:txBody>
      </p:sp>
    </p:spTree>
    <p:extLst>
      <p:ext uri="{BB962C8B-B14F-4D97-AF65-F5344CB8AC3E}">
        <p14:creationId xmlns:p14="http://schemas.microsoft.com/office/powerpoint/2010/main" val="1814388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fld id="{F2F8996E-895A-4242-828D-9F1E8A020976}" type="datetime1">
              <a:rPr lang="en-US"/>
              <a:pPr>
                <a:defRPr/>
              </a:pPr>
              <a:t>2/22/2018</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5" name="Rectangle 10"/>
          <p:cNvSpPr>
            <a:spLocks noGrp="1" noChangeArrowheads="1"/>
          </p:cNvSpPr>
          <p:nvPr>
            <p:ph type="sldNum" sz="quarter" idx="12"/>
          </p:nvPr>
        </p:nvSpPr>
        <p:spPr>
          <a:ln/>
        </p:spPr>
        <p:txBody>
          <a:bodyPr/>
          <a:lstStyle>
            <a:lvl1pPr>
              <a:defRPr/>
            </a:lvl1pPr>
          </a:lstStyle>
          <a:p>
            <a:pPr>
              <a:defRPr/>
            </a:pPr>
            <a:fld id="{A67F27F0-C649-432D-8D43-6550F5E6F22F}" type="slidenum">
              <a:rPr lang="en-US" altLang="en-US"/>
              <a:pPr>
                <a:defRPr/>
              </a:pPr>
              <a:t>‹#›</a:t>
            </a:fld>
            <a:endParaRPr lang="en-US" altLang="en-US"/>
          </a:p>
        </p:txBody>
      </p:sp>
    </p:spTree>
    <p:extLst>
      <p:ext uri="{BB962C8B-B14F-4D97-AF65-F5344CB8AC3E}">
        <p14:creationId xmlns:p14="http://schemas.microsoft.com/office/powerpoint/2010/main" val="1896757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05346354-6A64-4188-8D6A-24DCFE898C79}" type="datetime1">
              <a:rPr lang="en-US"/>
              <a:pPr>
                <a:defRPr/>
              </a:pPr>
              <a:t>2/22/2018</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4" name="Rectangle 10"/>
          <p:cNvSpPr>
            <a:spLocks noGrp="1" noChangeArrowheads="1"/>
          </p:cNvSpPr>
          <p:nvPr>
            <p:ph type="sldNum" sz="quarter" idx="12"/>
          </p:nvPr>
        </p:nvSpPr>
        <p:spPr>
          <a:ln/>
        </p:spPr>
        <p:txBody>
          <a:bodyPr/>
          <a:lstStyle>
            <a:lvl1pPr>
              <a:defRPr/>
            </a:lvl1pPr>
          </a:lstStyle>
          <a:p>
            <a:pPr>
              <a:defRPr/>
            </a:pPr>
            <a:fld id="{4C4FE8E3-B6DB-4739-99C7-C9BDDEDE1C12}" type="slidenum">
              <a:rPr lang="en-US" altLang="en-US"/>
              <a:pPr>
                <a:defRPr/>
              </a:pPr>
              <a:t>‹#›</a:t>
            </a:fld>
            <a:endParaRPr lang="en-US" altLang="en-US"/>
          </a:p>
        </p:txBody>
      </p:sp>
    </p:spTree>
    <p:extLst>
      <p:ext uri="{BB962C8B-B14F-4D97-AF65-F5344CB8AC3E}">
        <p14:creationId xmlns:p14="http://schemas.microsoft.com/office/powerpoint/2010/main" val="213907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5" y="364067"/>
            <a:ext cx="4512470" cy="1549400"/>
          </a:xfrm>
        </p:spPr>
        <p:txBody>
          <a:bodyPr/>
          <a:lstStyle>
            <a:lvl1pPr algn="l">
              <a:defRPr sz="2900" b="1"/>
            </a:lvl1pPr>
          </a:lstStyle>
          <a:p>
            <a:r>
              <a:rPr lang="en-US" smtClean="0"/>
              <a:t>Click to edit Master title style</a:t>
            </a:r>
            <a:endParaRPr lang="en-CA"/>
          </a:p>
        </p:txBody>
      </p:sp>
      <p:sp>
        <p:nvSpPr>
          <p:cNvPr id="3" name="Content Placeholder 2"/>
          <p:cNvSpPr>
            <a:spLocks noGrp="1"/>
          </p:cNvSpPr>
          <p:nvPr>
            <p:ph idx="1"/>
          </p:nvPr>
        </p:nvSpPr>
        <p:spPr>
          <a:xfrm>
            <a:off x="5362575" y="364071"/>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85805" y="1913471"/>
            <a:ext cx="4512470" cy="6254751"/>
          </a:xfrm>
        </p:spPr>
        <p:txBody>
          <a:bodyPr/>
          <a:lstStyle>
            <a:lvl1pPr marL="0" indent="0">
              <a:buNone/>
              <a:defRPr sz="2000"/>
            </a:lvl1pPr>
            <a:lvl2pPr marL="653012" indent="0">
              <a:buNone/>
              <a:defRPr sz="1700"/>
            </a:lvl2pPr>
            <a:lvl3pPr marL="1306025" indent="0">
              <a:buNone/>
              <a:defRPr sz="1400"/>
            </a:lvl3pPr>
            <a:lvl4pPr marL="1959038" indent="0">
              <a:buNone/>
              <a:defRPr sz="1300"/>
            </a:lvl4pPr>
            <a:lvl5pPr marL="2612051" indent="0">
              <a:buNone/>
              <a:defRPr sz="1300"/>
            </a:lvl5pPr>
            <a:lvl6pPr marL="3265062" indent="0">
              <a:buNone/>
              <a:defRPr sz="1300"/>
            </a:lvl6pPr>
            <a:lvl7pPr marL="3918074" indent="0">
              <a:buNone/>
              <a:defRPr sz="1300"/>
            </a:lvl7pPr>
            <a:lvl8pPr marL="4571086" indent="0">
              <a:buNone/>
              <a:defRPr sz="1300"/>
            </a:lvl8pPr>
            <a:lvl9pPr marL="5224097" indent="0">
              <a:buNone/>
              <a:defRPr sz="13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E4F6AB79-99F0-482D-B4BF-D1158BC0418B}" type="datetime1">
              <a:rPr lang="en-US"/>
              <a:pPr>
                <a:defRPr/>
              </a:pPr>
              <a:t>2/22/2018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3E278492-9512-427A-93F2-2C266C95B3FB}" type="slidenum">
              <a:rPr lang="en-US" altLang="en-US"/>
              <a:pPr>
                <a:defRPr/>
              </a:pPr>
              <a:t>‹#›</a:t>
            </a:fld>
            <a:endParaRPr lang="en-US" altLang="en-US"/>
          </a:p>
        </p:txBody>
      </p:sp>
    </p:spTree>
    <p:extLst>
      <p:ext uri="{BB962C8B-B14F-4D97-AF65-F5344CB8AC3E}">
        <p14:creationId xmlns:p14="http://schemas.microsoft.com/office/powerpoint/2010/main" val="232394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4533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CA"/>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12" indent="0">
              <a:buNone/>
              <a:defRPr sz="4000"/>
            </a:lvl2pPr>
            <a:lvl3pPr marL="1306025" indent="0">
              <a:buNone/>
              <a:defRPr sz="3400"/>
            </a:lvl3pPr>
            <a:lvl4pPr marL="1959038" indent="0">
              <a:buNone/>
              <a:defRPr sz="2900"/>
            </a:lvl4pPr>
            <a:lvl5pPr marL="2612051" indent="0">
              <a:buNone/>
              <a:defRPr sz="2900"/>
            </a:lvl5pPr>
            <a:lvl6pPr marL="3265062" indent="0">
              <a:buNone/>
              <a:defRPr sz="2900"/>
            </a:lvl6pPr>
            <a:lvl7pPr marL="3918074" indent="0">
              <a:buNone/>
              <a:defRPr sz="2900"/>
            </a:lvl7pPr>
            <a:lvl8pPr marL="4571086" indent="0">
              <a:buNone/>
              <a:defRPr sz="2900"/>
            </a:lvl8pPr>
            <a:lvl9pPr marL="5224097" indent="0">
              <a:buNone/>
              <a:defRPr sz="2900"/>
            </a:lvl9pPr>
          </a:lstStyle>
          <a:p>
            <a:pPr lvl="0"/>
            <a:endParaRPr lang="en-CA"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12" indent="0">
              <a:buNone/>
              <a:defRPr sz="1700"/>
            </a:lvl2pPr>
            <a:lvl3pPr marL="1306025" indent="0">
              <a:buNone/>
              <a:defRPr sz="1400"/>
            </a:lvl3pPr>
            <a:lvl4pPr marL="1959038" indent="0">
              <a:buNone/>
              <a:defRPr sz="1300"/>
            </a:lvl4pPr>
            <a:lvl5pPr marL="2612051" indent="0">
              <a:buNone/>
              <a:defRPr sz="1300"/>
            </a:lvl5pPr>
            <a:lvl6pPr marL="3265062" indent="0">
              <a:buNone/>
              <a:defRPr sz="1300"/>
            </a:lvl6pPr>
            <a:lvl7pPr marL="3918074" indent="0">
              <a:buNone/>
              <a:defRPr sz="1300"/>
            </a:lvl7pPr>
            <a:lvl8pPr marL="4571086" indent="0">
              <a:buNone/>
              <a:defRPr sz="1300"/>
            </a:lvl8pPr>
            <a:lvl9pPr marL="5224097" indent="0">
              <a:buNone/>
              <a:defRPr sz="13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D63B91F8-7BA8-432D-84CC-E1B7479B2DED}" type="datetime1">
              <a:rPr lang="en-US"/>
              <a:pPr>
                <a:defRPr/>
              </a:pPr>
              <a:t>2/22/2018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40BD6845-EE14-48A9-B9EB-DB0061E4DD62}" type="slidenum">
              <a:rPr lang="en-US" altLang="en-US"/>
              <a:pPr>
                <a:defRPr/>
              </a:pPr>
              <a:t>‹#›</a:t>
            </a:fld>
            <a:endParaRPr lang="en-US" altLang="en-US"/>
          </a:p>
        </p:txBody>
      </p:sp>
    </p:spTree>
    <p:extLst>
      <p:ext uri="{BB962C8B-B14F-4D97-AF65-F5344CB8AC3E}">
        <p14:creationId xmlns:p14="http://schemas.microsoft.com/office/powerpoint/2010/main" val="311929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A4AEAF5A-3E65-463D-B422-FD0DCDA24021}" type="datetime1">
              <a:rPr lang="en-US"/>
              <a:pPr>
                <a:defRPr/>
              </a:pPr>
              <a:t>2/22/2018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688F6DAB-AF94-4A5F-AC57-B8B213C768A3}" type="slidenum">
              <a:rPr lang="en-US" altLang="en-US"/>
              <a:pPr>
                <a:defRPr/>
              </a:pPr>
              <a:t>‹#›</a:t>
            </a:fld>
            <a:endParaRPr lang="en-US" altLang="en-US"/>
          </a:p>
        </p:txBody>
      </p:sp>
    </p:spTree>
    <p:extLst>
      <p:ext uri="{BB962C8B-B14F-4D97-AF65-F5344CB8AC3E}">
        <p14:creationId xmlns:p14="http://schemas.microsoft.com/office/powerpoint/2010/main" val="157004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4620" y="402168"/>
            <a:ext cx="2740818" cy="7520517"/>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2055020" y="402168"/>
            <a:ext cx="8001000" cy="75205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0DC8D1B7-D953-450D-9F74-16A817C75073}" type="datetime1">
              <a:rPr lang="en-US"/>
              <a:pPr>
                <a:defRPr/>
              </a:pPr>
              <a:t>2/22/2018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823AD0BC-6910-4580-B7B4-8E3ECBB51D86}" type="slidenum">
              <a:rPr lang="en-US" altLang="en-US"/>
              <a:pPr>
                <a:defRPr/>
              </a:pPr>
              <a:t>‹#›</a:t>
            </a:fld>
            <a:endParaRPr lang="en-US" altLang="en-US"/>
          </a:p>
        </p:txBody>
      </p:sp>
    </p:spTree>
    <p:extLst>
      <p:ext uri="{BB962C8B-B14F-4D97-AF65-F5344CB8AC3E}">
        <p14:creationId xmlns:p14="http://schemas.microsoft.com/office/powerpoint/2010/main" val="3197669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55020" y="402167"/>
            <a:ext cx="10970418" cy="1524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2055020" y="2436284"/>
            <a:ext cx="10970418" cy="5486400"/>
          </a:xfrm>
        </p:spPr>
        <p:txBody>
          <a:bodyPr/>
          <a:lstStyle/>
          <a:p>
            <a:pPr lvl="0"/>
            <a:endParaRPr lang="en-CA" noProof="0" smtClean="0"/>
          </a:p>
        </p:txBody>
      </p:sp>
      <p:sp>
        <p:nvSpPr>
          <p:cNvPr id="4" name="Rectangle 8"/>
          <p:cNvSpPr>
            <a:spLocks noGrp="1" noChangeArrowheads="1"/>
          </p:cNvSpPr>
          <p:nvPr>
            <p:ph type="dt" sz="half" idx="10"/>
          </p:nvPr>
        </p:nvSpPr>
        <p:spPr>
          <a:ln/>
        </p:spPr>
        <p:txBody>
          <a:bodyPr/>
          <a:lstStyle>
            <a:lvl1pPr>
              <a:defRPr/>
            </a:lvl1pPr>
          </a:lstStyle>
          <a:p>
            <a:pPr>
              <a:defRPr/>
            </a:pPr>
            <a:fld id="{15464A68-F2E9-4D56-AC4A-D86D86FFFE5D}" type="datetime1">
              <a:rPr lang="en-US"/>
              <a:pPr>
                <a:defRPr/>
              </a:pPr>
              <a:t>2/22/2018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4CE1CE95-2CB8-4200-9C9D-F1B90812C9DD}" type="slidenum">
              <a:rPr lang="en-US" altLang="en-US"/>
              <a:pPr>
                <a:defRPr/>
              </a:pPr>
              <a:t>‹#›</a:t>
            </a:fld>
            <a:endParaRPr lang="en-US" altLang="en-US"/>
          </a:p>
        </p:txBody>
      </p:sp>
    </p:spTree>
    <p:extLst>
      <p:ext uri="{BB962C8B-B14F-4D97-AF65-F5344CB8AC3E}">
        <p14:creationId xmlns:p14="http://schemas.microsoft.com/office/powerpoint/2010/main" val="224980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6"/>
            <a:ext cx="11658600" cy="2000249"/>
          </a:xfrm>
        </p:spPr>
        <p:txBody>
          <a:bodyPr anchor="b"/>
          <a:lstStyle>
            <a:lvl1pPr marL="0" indent="0">
              <a:buNone/>
              <a:defRPr sz="2900"/>
            </a:lvl1pPr>
            <a:lvl2pPr marL="652913" indent="0">
              <a:buNone/>
              <a:defRPr sz="2600"/>
            </a:lvl2pPr>
            <a:lvl3pPr marL="1305830" indent="0">
              <a:buNone/>
              <a:defRPr sz="2300"/>
            </a:lvl3pPr>
            <a:lvl4pPr marL="1958745" indent="0">
              <a:buNone/>
              <a:defRPr sz="2000"/>
            </a:lvl4pPr>
            <a:lvl5pPr marL="2611661" indent="0">
              <a:buNone/>
              <a:defRPr sz="2000"/>
            </a:lvl5pPr>
            <a:lvl6pPr marL="3264572" indent="0">
              <a:buNone/>
              <a:defRPr sz="2000"/>
            </a:lvl6pPr>
            <a:lvl7pPr marL="3917487" indent="0">
              <a:buNone/>
              <a:defRPr sz="2000"/>
            </a:lvl7pPr>
            <a:lvl8pPr marL="4570400" indent="0">
              <a:buNone/>
              <a:defRPr sz="2000"/>
            </a:lvl8pPr>
            <a:lvl9pPr marL="5223315" indent="0">
              <a:buNone/>
              <a:defRPr sz="2000"/>
            </a:lvl9pPr>
          </a:lstStyle>
          <a:p>
            <a:pPr lvl="0"/>
            <a:r>
              <a:rPr lang="en-US" smtClean="0"/>
              <a:t>Click to edit Master text styles</a:t>
            </a:r>
          </a:p>
        </p:txBody>
      </p:sp>
    </p:spTree>
    <p:extLst>
      <p:ext uri="{BB962C8B-B14F-4D97-AF65-F5344CB8AC3E}">
        <p14:creationId xmlns:p14="http://schemas.microsoft.com/office/powerpoint/2010/main" val="157635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9"/>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9"/>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036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2913" indent="0">
              <a:buNone/>
              <a:defRPr sz="2900" b="1"/>
            </a:lvl2pPr>
            <a:lvl3pPr marL="1305830" indent="0">
              <a:buNone/>
              <a:defRPr sz="2600" b="1"/>
            </a:lvl3pPr>
            <a:lvl4pPr marL="1958745" indent="0">
              <a:buNone/>
              <a:defRPr sz="2300" b="1"/>
            </a:lvl4pPr>
            <a:lvl5pPr marL="2611661" indent="0">
              <a:buNone/>
              <a:defRPr sz="2300" b="1"/>
            </a:lvl5pPr>
            <a:lvl6pPr marL="3264572" indent="0">
              <a:buNone/>
              <a:defRPr sz="2300" b="1"/>
            </a:lvl6pPr>
            <a:lvl7pPr marL="3917487" indent="0">
              <a:buNone/>
              <a:defRPr sz="2300" b="1"/>
            </a:lvl7pPr>
            <a:lvl8pPr marL="4570400" indent="0">
              <a:buNone/>
              <a:defRPr sz="2300" b="1"/>
            </a:lvl8pPr>
            <a:lvl9pPr marL="5223315"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7" y="2046817"/>
            <a:ext cx="6062663" cy="853016"/>
          </a:xfrm>
        </p:spPr>
        <p:txBody>
          <a:bodyPr anchor="b"/>
          <a:lstStyle>
            <a:lvl1pPr marL="0" indent="0">
              <a:buNone/>
              <a:defRPr sz="3400" b="1"/>
            </a:lvl1pPr>
            <a:lvl2pPr marL="652913" indent="0">
              <a:buNone/>
              <a:defRPr sz="2900" b="1"/>
            </a:lvl2pPr>
            <a:lvl3pPr marL="1305830" indent="0">
              <a:buNone/>
              <a:defRPr sz="2600" b="1"/>
            </a:lvl3pPr>
            <a:lvl4pPr marL="1958745" indent="0">
              <a:buNone/>
              <a:defRPr sz="2300" b="1"/>
            </a:lvl4pPr>
            <a:lvl5pPr marL="2611661" indent="0">
              <a:buNone/>
              <a:defRPr sz="2300" b="1"/>
            </a:lvl5pPr>
            <a:lvl6pPr marL="3264572" indent="0">
              <a:buNone/>
              <a:defRPr sz="2300" b="1"/>
            </a:lvl6pPr>
            <a:lvl7pPr marL="3917487" indent="0">
              <a:buNone/>
              <a:defRPr sz="2300" b="1"/>
            </a:lvl7pPr>
            <a:lvl8pPr marL="4570400" indent="0">
              <a:buNone/>
              <a:defRPr sz="2300" b="1"/>
            </a:lvl8pPr>
            <a:lvl9pPr marL="5223315"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7"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32527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983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37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10"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75"/>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10" y="1913475"/>
            <a:ext cx="4512470" cy="6254751"/>
          </a:xfrm>
        </p:spPr>
        <p:txBody>
          <a:bodyPr/>
          <a:lstStyle>
            <a:lvl1pPr marL="0" indent="0">
              <a:buNone/>
              <a:defRPr sz="2000"/>
            </a:lvl1pPr>
            <a:lvl2pPr marL="652913" indent="0">
              <a:buNone/>
              <a:defRPr sz="1700"/>
            </a:lvl2pPr>
            <a:lvl3pPr marL="1305830" indent="0">
              <a:buNone/>
              <a:defRPr sz="1400"/>
            </a:lvl3pPr>
            <a:lvl4pPr marL="1958745" indent="0">
              <a:buNone/>
              <a:defRPr sz="1300"/>
            </a:lvl4pPr>
            <a:lvl5pPr marL="2611661" indent="0">
              <a:buNone/>
              <a:defRPr sz="1300"/>
            </a:lvl5pPr>
            <a:lvl6pPr marL="3264572" indent="0">
              <a:buNone/>
              <a:defRPr sz="1300"/>
            </a:lvl6pPr>
            <a:lvl7pPr marL="3917487" indent="0">
              <a:buNone/>
              <a:defRPr sz="1300"/>
            </a:lvl7pPr>
            <a:lvl8pPr marL="4570400" indent="0">
              <a:buNone/>
              <a:defRPr sz="1300"/>
            </a:lvl8pPr>
            <a:lvl9pPr marL="5223315" indent="0">
              <a:buNone/>
              <a:defRPr sz="1300"/>
            </a:lvl9pPr>
          </a:lstStyle>
          <a:p>
            <a:pPr lvl="0"/>
            <a:r>
              <a:rPr lang="en-US" smtClean="0"/>
              <a:t>Click to edit Master text styles</a:t>
            </a:r>
          </a:p>
        </p:txBody>
      </p:sp>
    </p:spTree>
    <p:extLst>
      <p:ext uri="{BB962C8B-B14F-4D97-AF65-F5344CB8AC3E}">
        <p14:creationId xmlns:p14="http://schemas.microsoft.com/office/powerpoint/2010/main" val="2078509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2913" indent="0">
              <a:buNone/>
              <a:defRPr sz="4000"/>
            </a:lvl2pPr>
            <a:lvl3pPr marL="1305830" indent="0">
              <a:buNone/>
              <a:defRPr sz="3400"/>
            </a:lvl3pPr>
            <a:lvl4pPr marL="1958745" indent="0">
              <a:buNone/>
              <a:defRPr sz="2900"/>
            </a:lvl4pPr>
            <a:lvl5pPr marL="2611661" indent="0">
              <a:buNone/>
              <a:defRPr sz="2900"/>
            </a:lvl5pPr>
            <a:lvl6pPr marL="3264572" indent="0">
              <a:buNone/>
              <a:defRPr sz="2900"/>
            </a:lvl6pPr>
            <a:lvl7pPr marL="3917487" indent="0">
              <a:buNone/>
              <a:defRPr sz="2900"/>
            </a:lvl7pPr>
            <a:lvl8pPr marL="4570400" indent="0">
              <a:buNone/>
              <a:defRPr sz="2900"/>
            </a:lvl8pPr>
            <a:lvl9pPr marL="5223315"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2913" indent="0">
              <a:buNone/>
              <a:defRPr sz="1700"/>
            </a:lvl2pPr>
            <a:lvl3pPr marL="1305830" indent="0">
              <a:buNone/>
              <a:defRPr sz="1400"/>
            </a:lvl3pPr>
            <a:lvl4pPr marL="1958745" indent="0">
              <a:buNone/>
              <a:defRPr sz="1300"/>
            </a:lvl4pPr>
            <a:lvl5pPr marL="2611661" indent="0">
              <a:buNone/>
              <a:defRPr sz="1300"/>
            </a:lvl5pPr>
            <a:lvl6pPr marL="3264572" indent="0">
              <a:buNone/>
              <a:defRPr sz="1300"/>
            </a:lvl6pPr>
            <a:lvl7pPr marL="3917487" indent="0">
              <a:buNone/>
              <a:defRPr sz="1300"/>
            </a:lvl7pPr>
            <a:lvl8pPr marL="4570400" indent="0">
              <a:buNone/>
              <a:defRPr sz="1300"/>
            </a:lvl8pPr>
            <a:lvl9pPr marL="5223315" indent="0">
              <a:buNone/>
              <a:defRPr sz="1300"/>
            </a:lvl9pPr>
          </a:lstStyle>
          <a:p>
            <a:pPr lvl="0"/>
            <a:r>
              <a:rPr lang="en-US" smtClean="0"/>
              <a:t>Click to edit Master text styles</a:t>
            </a:r>
          </a:p>
        </p:txBody>
      </p:sp>
    </p:spTree>
    <p:extLst>
      <p:ext uri="{BB962C8B-B14F-4D97-AF65-F5344CB8AC3E}">
        <p14:creationId xmlns:p14="http://schemas.microsoft.com/office/powerpoint/2010/main" val="353524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582" tIns="65292" rIns="130582" bIns="65292"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582" tIns="65292" rIns="130582" bIns="6529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42900" cy="3048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582" tIns="65292" rIns="130582" bIns="65292"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eaLnBrk="1" hangingPunct="1">
              <a:defRPr/>
            </a:pPr>
            <a:endParaRPr lang="en-US" altLang="en-US" sz="3400" smtClean="0">
              <a:latin typeface="Times New Roman" pitchFamily="18" charset="0"/>
            </a:endParaRPr>
          </a:p>
        </p:txBody>
      </p:sp>
      <p:sp>
        <p:nvSpPr>
          <p:cNvPr id="1030" name="Line 6"/>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30582" tIns="65292" rIns="130582" bIns="65292"/>
          <a:lstStyle/>
          <a:p>
            <a:endParaRPr lang="en-CA"/>
          </a:p>
        </p:txBody>
      </p:sp>
      <p:sp>
        <p:nvSpPr>
          <p:cNvPr id="1031" name="Rectangle 7"/>
          <p:cNvSpPr>
            <a:spLocks noChangeArrowheads="1"/>
          </p:cNvSpPr>
          <p:nvPr/>
        </p:nvSpPr>
        <p:spPr bwMode="auto">
          <a:xfrm>
            <a:off x="0" y="3048000"/>
            <a:ext cx="342900" cy="3048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582" tIns="65292" rIns="130582" bIns="65292"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eaLnBrk="1" hangingPunct="1">
              <a:defRPr/>
            </a:pPr>
            <a:endParaRPr lang="en-US" altLang="en-US" sz="3400" smtClean="0">
              <a:latin typeface="Times New Roman" pitchFamily="18" charset="0"/>
            </a:endParaRPr>
          </a:p>
        </p:txBody>
      </p:sp>
      <p:sp>
        <p:nvSpPr>
          <p:cNvPr id="1032" name="Rectangle 8"/>
          <p:cNvSpPr>
            <a:spLocks noChangeArrowheads="1"/>
          </p:cNvSpPr>
          <p:nvPr/>
        </p:nvSpPr>
        <p:spPr bwMode="auto">
          <a:xfrm>
            <a:off x="0" y="6096000"/>
            <a:ext cx="342900" cy="3048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582" tIns="65292" rIns="130582" bIns="65292" anchor="ct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eaLnBrk="1" hangingPunct="1">
              <a:defRPr/>
            </a:pPr>
            <a:endParaRPr lang="en-US" altLang="en-US" sz="3400" smtClean="0">
              <a:latin typeface="Times New Roman" pitchFamily="18" charset="0"/>
            </a:endParaRPr>
          </a:p>
        </p:txBody>
      </p:sp>
      <p:sp>
        <p:nvSpPr>
          <p:cNvPr id="213001" name="Text Box 9"/>
          <p:cNvSpPr txBox="1">
            <a:spLocks noChangeArrowheads="1"/>
          </p:cNvSpPr>
          <p:nvPr/>
        </p:nvSpPr>
        <p:spPr bwMode="auto">
          <a:xfrm>
            <a:off x="6403975" y="8818563"/>
            <a:ext cx="631825" cy="347662"/>
          </a:xfrm>
          <a:prstGeom prst="rect">
            <a:avLst/>
          </a:prstGeom>
          <a:noFill/>
          <a:ln w="9525">
            <a:noFill/>
            <a:miter lim="800000"/>
            <a:headEnd/>
            <a:tailEnd/>
          </a:ln>
          <a:effectLst/>
        </p:spPr>
        <p:txBody>
          <a:bodyPr wrap="none" lIns="130582" tIns="65292" rIns="130582" bIns="6529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smtClean="0">
                <a:solidFill>
                  <a:srgbClr val="006699"/>
                </a:solidFill>
                <a:latin typeface="Helvetica" panose="020B0604020202020204" pitchFamily="34" charset="0"/>
              </a:rPr>
              <a:t>6.</a:t>
            </a:r>
            <a:fld id="{5328A179-60AF-4968-B648-24356FBA21C8}" type="slidenum">
              <a:rPr lang="en-US" altLang="en-US" sz="1400" b="1" smtClean="0">
                <a:solidFill>
                  <a:srgbClr val="006699"/>
                </a:solidFill>
                <a:latin typeface="Helvetica" panose="020B0604020202020204" pitchFamily="34" charset="0"/>
              </a:rPr>
              <a:pPr algn="ctr">
                <a:spcBef>
                  <a:spcPct val="50000"/>
                </a:spcBef>
                <a:defRPr/>
              </a:pPr>
              <a:t>‹#›</a:t>
            </a:fld>
            <a:endParaRPr lang="en-US" altLang="en-US" sz="1400" b="1" smtClean="0">
              <a:solidFill>
                <a:srgbClr val="006699"/>
              </a:solidFill>
              <a:latin typeface="Helvetica" panose="020B0604020202020204" pitchFamily="34" charset="0"/>
            </a:endParaRPr>
          </a:p>
        </p:txBody>
      </p:sp>
      <p:sp>
        <p:nvSpPr>
          <p:cNvPr id="213002" name="Text Box 10"/>
          <p:cNvSpPr txBox="1">
            <a:spLocks noChangeArrowheads="1"/>
          </p:cNvSpPr>
          <p:nvPr/>
        </p:nvSpPr>
        <p:spPr bwMode="auto">
          <a:xfrm>
            <a:off x="9734550" y="8783638"/>
            <a:ext cx="4070350" cy="347662"/>
          </a:xfrm>
          <a:prstGeom prst="rect">
            <a:avLst/>
          </a:prstGeom>
          <a:noFill/>
          <a:ln w="9525">
            <a:noFill/>
            <a:miter lim="800000"/>
            <a:headEnd/>
            <a:tailEnd/>
          </a:ln>
          <a:effectLst/>
        </p:spPr>
        <p:txBody>
          <a:bodyPr lIns="130582" tIns="65292" rIns="130582" bIns="65292">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lgn="ctr">
              <a:spcBef>
                <a:spcPct val="50000"/>
              </a:spcBef>
              <a:defRPr/>
            </a:pPr>
            <a:r>
              <a:rPr lang="en-US" altLang="en-US" sz="1400" b="1" smtClean="0">
                <a:solidFill>
                  <a:srgbClr val="006699"/>
                </a:solidFill>
                <a:latin typeface="Helvetica" pitchFamily="2" charset="0"/>
              </a:rPr>
              <a:t>Silberschatz, Galvin and Gagne ©2013</a:t>
            </a:r>
          </a:p>
        </p:txBody>
      </p:sp>
      <p:sp>
        <p:nvSpPr>
          <p:cNvPr id="213003" name="Text Box 11"/>
          <p:cNvSpPr txBox="1">
            <a:spLocks noChangeArrowheads="1"/>
          </p:cNvSpPr>
          <p:nvPr/>
        </p:nvSpPr>
        <p:spPr bwMode="auto">
          <a:xfrm>
            <a:off x="279400" y="8828088"/>
            <a:ext cx="3727450" cy="347662"/>
          </a:xfrm>
          <a:prstGeom prst="rect">
            <a:avLst/>
          </a:prstGeom>
          <a:noFill/>
          <a:ln w="9525">
            <a:noFill/>
            <a:miter lim="800000"/>
            <a:headEnd/>
            <a:tailEnd/>
          </a:ln>
          <a:effectLst/>
        </p:spPr>
        <p:txBody>
          <a:bodyPr wrap="none" lIns="130582" tIns="65292" rIns="130582" bIns="65292">
            <a:spAutoFit/>
          </a:bodyPr>
          <a:lstStyle>
            <a:lvl1pPr>
              <a:defRPr sz="2400">
                <a:solidFill>
                  <a:schemeClr val="tx1"/>
                </a:solidFill>
                <a:latin typeface="Verdana" pitchFamily="34" charset="0"/>
                <a:ea typeface="ＭＳ Ｐゴシック" pitchFamily="34" charset="-128"/>
              </a:defRPr>
            </a:lvl1pPr>
            <a:lvl2pPr marL="742950" indent="-285750">
              <a:defRPr sz="2400">
                <a:solidFill>
                  <a:schemeClr val="tx1"/>
                </a:solidFill>
                <a:latin typeface="Verdana" pitchFamily="34" charset="0"/>
                <a:ea typeface="ＭＳ Ｐゴシック" pitchFamily="34" charset="-128"/>
              </a:defRPr>
            </a:lvl2pPr>
            <a:lvl3pPr marL="1143000" indent="-228600">
              <a:defRPr sz="2400">
                <a:solidFill>
                  <a:schemeClr val="tx1"/>
                </a:solidFill>
                <a:latin typeface="Verdana" pitchFamily="34" charset="0"/>
                <a:ea typeface="ＭＳ Ｐゴシック" pitchFamily="34" charset="-128"/>
              </a:defRPr>
            </a:lvl3pPr>
            <a:lvl4pPr marL="1600200" indent="-228600">
              <a:defRPr sz="2400">
                <a:solidFill>
                  <a:schemeClr val="tx1"/>
                </a:solidFill>
                <a:latin typeface="Verdana" pitchFamily="34" charset="0"/>
                <a:ea typeface="ＭＳ Ｐゴシック" pitchFamily="34" charset="-128"/>
              </a:defRPr>
            </a:lvl4pPr>
            <a:lvl5pPr marL="2057400" indent="-228600">
              <a:defRPr sz="2400">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ＭＳ Ｐゴシック" pitchFamily="34" charset="-128"/>
              </a:defRPr>
            </a:lvl9pPr>
          </a:lstStyle>
          <a:p>
            <a:pPr>
              <a:spcBef>
                <a:spcPct val="50000"/>
              </a:spcBef>
              <a:defRPr/>
            </a:pPr>
            <a:r>
              <a:rPr lang="en-US" altLang="en-US" sz="1400" b="1" smtClean="0">
                <a:solidFill>
                  <a:srgbClr val="006699"/>
                </a:solidFill>
                <a:latin typeface="Helvetica" pitchFamily="2" charset="0"/>
              </a:rPr>
              <a:t>Operating System Concepts – 9</a:t>
            </a:r>
            <a:r>
              <a:rPr lang="en-US" altLang="en-US" sz="1400" b="1" baseline="30000" smtClean="0">
                <a:solidFill>
                  <a:srgbClr val="006699"/>
                </a:solidFill>
                <a:latin typeface="Helvetica" pitchFamily="2" charset="0"/>
              </a:rPr>
              <a:t>th</a:t>
            </a:r>
            <a:r>
              <a:rPr lang="en-US" altLang="en-US" sz="1400" b="1" smtClean="0">
                <a:solidFill>
                  <a:srgbClr val="006699"/>
                </a:solidFill>
                <a:latin typeface="Helvetica" pitchFamily="2"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90"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2913" algn="ctr" rtl="0" fontAlgn="base">
        <a:spcBef>
          <a:spcPct val="0"/>
        </a:spcBef>
        <a:spcAft>
          <a:spcPct val="0"/>
        </a:spcAft>
        <a:defRPr sz="4600" b="1">
          <a:solidFill>
            <a:srgbClr val="006699"/>
          </a:solidFill>
          <a:latin typeface="Arial" charset="0"/>
        </a:defRPr>
      </a:lvl6pPr>
      <a:lvl7pPr marL="1305830" algn="ctr" rtl="0" fontAlgn="base">
        <a:spcBef>
          <a:spcPct val="0"/>
        </a:spcBef>
        <a:spcAft>
          <a:spcPct val="0"/>
        </a:spcAft>
        <a:defRPr sz="4600" b="1">
          <a:solidFill>
            <a:srgbClr val="006699"/>
          </a:solidFill>
          <a:latin typeface="Arial" charset="0"/>
        </a:defRPr>
      </a:lvl7pPr>
      <a:lvl8pPr marL="1958745" algn="ctr" rtl="0" fontAlgn="base">
        <a:spcBef>
          <a:spcPct val="0"/>
        </a:spcBef>
        <a:spcAft>
          <a:spcPct val="0"/>
        </a:spcAft>
        <a:defRPr sz="4600" b="1">
          <a:solidFill>
            <a:srgbClr val="006699"/>
          </a:solidFill>
          <a:latin typeface="Arial" charset="0"/>
        </a:defRPr>
      </a:lvl8pPr>
      <a:lvl9pPr marL="2611661" algn="ctr" rtl="0" fontAlgn="base">
        <a:spcBef>
          <a:spcPct val="0"/>
        </a:spcBef>
        <a:spcAft>
          <a:spcPct val="0"/>
        </a:spcAft>
        <a:defRPr sz="4600" b="1">
          <a:solidFill>
            <a:srgbClr val="006699"/>
          </a:solidFill>
          <a:latin typeface="Arial" charset="0"/>
        </a:defRPr>
      </a:lvl9pPr>
    </p:titleStyle>
    <p:bodyStyle>
      <a:lvl1pPr marL="485775" indent="-485775" algn="l" rtl="0" eaLnBrk="0" fontAlgn="base" hangingPunct="0">
        <a:spcBef>
          <a:spcPct val="35000"/>
        </a:spcBef>
        <a:spcAft>
          <a:spcPct val="0"/>
        </a:spcAft>
        <a:buClr>
          <a:srgbClr val="993300"/>
        </a:buClr>
        <a:buSzPct val="90000"/>
        <a:buFont typeface="Monotype Sorts"/>
        <a:buChar char="n"/>
        <a:defRPr kumimoji="1">
          <a:solidFill>
            <a:schemeClr val="tx1"/>
          </a:solidFill>
          <a:latin typeface="+mn-lt"/>
          <a:ea typeface="MS PGothic" pitchFamily="34" charset="-128"/>
          <a:cs typeface="ＭＳ Ｐゴシック" charset="-128"/>
        </a:defRPr>
      </a:lvl1pPr>
      <a:lvl2pPr marL="1057275" indent="-404813" algn="l" rtl="0" eaLnBrk="0" fontAlgn="base" hangingPunct="0">
        <a:spcBef>
          <a:spcPct val="35000"/>
        </a:spcBef>
        <a:spcAft>
          <a:spcPct val="0"/>
        </a:spcAft>
        <a:buClr>
          <a:srgbClr val="CC6600"/>
        </a:buClr>
        <a:buSzPct val="80000"/>
        <a:buFont typeface="Monotype Sorts"/>
        <a:buChar char="l"/>
        <a:defRPr kumimoji="1">
          <a:solidFill>
            <a:schemeClr val="tx1"/>
          </a:solidFill>
          <a:latin typeface="+mn-lt"/>
          <a:ea typeface="MS PGothic" pitchFamily="34" charset="-128"/>
        </a:defRPr>
      </a:lvl2pPr>
      <a:lvl3pPr marL="1547813" indent="-32226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2036763" indent="-32226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7300" indent="-32226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2952"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5872"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8787"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1700" indent="-326455"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2913" rtl="0" eaLnBrk="1" latinLnBrk="0" hangingPunct="1">
        <a:defRPr sz="2600" kern="1200">
          <a:solidFill>
            <a:schemeClr val="tx1"/>
          </a:solidFill>
          <a:latin typeface="+mn-lt"/>
          <a:ea typeface="+mn-ea"/>
          <a:cs typeface="+mn-cs"/>
        </a:defRPr>
      </a:lvl1pPr>
      <a:lvl2pPr marL="652913" algn="l" defTabSz="652913" rtl="0" eaLnBrk="1" latinLnBrk="0" hangingPunct="1">
        <a:defRPr sz="2600" kern="1200">
          <a:solidFill>
            <a:schemeClr val="tx1"/>
          </a:solidFill>
          <a:latin typeface="+mn-lt"/>
          <a:ea typeface="+mn-ea"/>
          <a:cs typeface="+mn-cs"/>
        </a:defRPr>
      </a:lvl2pPr>
      <a:lvl3pPr marL="1305830" algn="l" defTabSz="652913" rtl="0" eaLnBrk="1" latinLnBrk="0" hangingPunct="1">
        <a:defRPr sz="2600" kern="1200">
          <a:solidFill>
            <a:schemeClr val="tx1"/>
          </a:solidFill>
          <a:latin typeface="+mn-lt"/>
          <a:ea typeface="+mn-ea"/>
          <a:cs typeface="+mn-cs"/>
        </a:defRPr>
      </a:lvl3pPr>
      <a:lvl4pPr marL="1958745" algn="l" defTabSz="652913" rtl="0" eaLnBrk="1" latinLnBrk="0" hangingPunct="1">
        <a:defRPr sz="2600" kern="1200">
          <a:solidFill>
            <a:schemeClr val="tx1"/>
          </a:solidFill>
          <a:latin typeface="+mn-lt"/>
          <a:ea typeface="+mn-ea"/>
          <a:cs typeface="+mn-cs"/>
        </a:defRPr>
      </a:lvl4pPr>
      <a:lvl5pPr marL="2611661" algn="l" defTabSz="652913" rtl="0" eaLnBrk="1" latinLnBrk="0" hangingPunct="1">
        <a:defRPr sz="2600" kern="1200">
          <a:solidFill>
            <a:schemeClr val="tx1"/>
          </a:solidFill>
          <a:latin typeface="+mn-lt"/>
          <a:ea typeface="+mn-ea"/>
          <a:cs typeface="+mn-cs"/>
        </a:defRPr>
      </a:lvl5pPr>
      <a:lvl6pPr marL="3264572" algn="l" defTabSz="652913" rtl="0" eaLnBrk="1" latinLnBrk="0" hangingPunct="1">
        <a:defRPr sz="2600" kern="1200">
          <a:solidFill>
            <a:schemeClr val="tx1"/>
          </a:solidFill>
          <a:latin typeface="+mn-lt"/>
          <a:ea typeface="+mn-ea"/>
          <a:cs typeface="+mn-cs"/>
        </a:defRPr>
      </a:lvl6pPr>
      <a:lvl7pPr marL="3917487" algn="l" defTabSz="652913" rtl="0" eaLnBrk="1" latinLnBrk="0" hangingPunct="1">
        <a:defRPr sz="2600" kern="1200">
          <a:solidFill>
            <a:schemeClr val="tx1"/>
          </a:solidFill>
          <a:latin typeface="+mn-lt"/>
          <a:ea typeface="+mn-ea"/>
          <a:cs typeface="+mn-cs"/>
        </a:defRPr>
      </a:lvl7pPr>
      <a:lvl8pPr marL="4570400" algn="l" defTabSz="652913" rtl="0" eaLnBrk="1" latinLnBrk="0" hangingPunct="1">
        <a:defRPr sz="2600" kern="1200">
          <a:solidFill>
            <a:schemeClr val="tx1"/>
          </a:solidFill>
          <a:latin typeface="+mn-lt"/>
          <a:ea typeface="+mn-ea"/>
          <a:cs typeface="+mn-cs"/>
        </a:defRPr>
      </a:lvl8pPr>
      <a:lvl9pPr marL="5223315" algn="l" defTabSz="652913"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4857750" y="0"/>
            <a:ext cx="17887950" cy="5080000"/>
            <a:chOff x="-2040" y="0"/>
            <a:chExt cx="7512" cy="2400"/>
          </a:xfrm>
        </p:grpSpPr>
        <p:sp>
          <p:nvSpPr>
            <p:cNvPr id="2056" name="AutoShape 3"/>
            <p:cNvSpPr>
              <a:spLocks noChangeArrowheads="1"/>
            </p:cNvSpPr>
            <p:nvPr/>
          </p:nvSpPr>
          <p:spPr bwMode="auto">
            <a:xfrm>
              <a:off x="-2040" y="432"/>
              <a:ext cx="2592" cy="1968"/>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2057" name="AutoShape 4"/>
            <p:cNvSpPr>
              <a:spLocks noChangeArrowheads="1"/>
            </p:cNvSpPr>
            <p:nvPr/>
          </p:nvSpPr>
          <p:spPr bwMode="auto">
            <a:xfrm>
              <a:off x="-1528" y="0"/>
              <a:ext cx="1949" cy="1987"/>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2058"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2051" name="Rectangle 6"/>
          <p:cNvSpPr>
            <a:spLocks noGrp="1" noChangeArrowheads="1"/>
          </p:cNvSpPr>
          <p:nvPr>
            <p:ph type="title"/>
          </p:nvPr>
        </p:nvSpPr>
        <p:spPr bwMode="auto">
          <a:xfrm>
            <a:off x="2055813" y="401638"/>
            <a:ext cx="109696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02" tIns="65302" rIns="130602" bIns="65302" numCol="1" anchor="b" anchorCtr="0" compatLnSpc="1">
            <a:prstTxWarp prst="textNoShape">
              <a:avLst/>
            </a:prstTxWarp>
          </a:bodyPr>
          <a:lstStyle/>
          <a:p>
            <a:pPr lvl="0"/>
            <a:r>
              <a:rPr lang="en-US" altLang="en-US" smtClean="0"/>
              <a:t>Click to edit Master title style</a:t>
            </a:r>
          </a:p>
        </p:txBody>
      </p:sp>
      <p:sp>
        <p:nvSpPr>
          <p:cNvPr id="2052" name="Rectangle 7"/>
          <p:cNvSpPr>
            <a:spLocks noGrp="1" noChangeArrowheads="1"/>
          </p:cNvSpPr>
          <p:nvPr>
            <p:ph type="body" idx="1"/>
          </p:nvPr>
        </p:nvSpPr>
        <p:spPr bwMode="auto">
          <a:xfrm>
            <a:off x="2055813" y="2436813"/>
            <a:ext cx="10969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02" tIns="65302" rIns="130602" bIns="6530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3880" name="Rectangle 8"/>
          <p:cNvSpPr>
            <a:spLocks noGrp="1" noChangeArrowheads="1"/>
          </p:cNvSpPr>
          <p:nvPr>
            <p:ph type="dt" sz="half" idx="2"/>
          </p:nvPr>
        </p:nvSpPr>
        <p:spPr bwMode="auto">
          <a:xfrm>
            <a:off x="685800" y="8331200"/>
            <a:ext cx="3200400" cy="609600"/>
          </a:xfrm>
          <a:prstGeom prst="rect">
            <a:avLst/>
          </a:prstGeom>
          <a:noFill/>
          <a:ln w="9525">
            <a:noFill/>
            <a:miter lim="800000"/>
            <a:headEnd/>
            <a:tailEnd/>
          </a:ln>
          <a:effectLst/>
        </p:spPr>
        <p:txBody>
          <a:bodyPr vert="horz" wrap="square" lIns="130602" tIns="65302" rIns="130602" bIns="65302" numCol="1" anchor="b" anchorCtr="0" compatLnSpc="1">
            <a:prstTxWarp prst="textNoShape">
              <a:avLst/>
            </a:prstTxWarp>
          </a:bodyPr>
          <a:lstStyle>
            <a:lvl1pPr eaLnBrk="1" hangingPunct="1">
              <a:defRPr sz="1700">
                <a:solidFill>
                  <a:srgbClr val="000000"/>
                </a:solidFill>
              </a:defRPr>
            </a:lvl1pPr>
          </a:lstStyle>
          <a:p>
            <a:pPr>
              <a:defRPr/>
            </a:pPr>
            <a:fld id="{093023C0-4DF0-4485-A529-909A1194B3C1}" type="datetime1">
              <a:rPr lang="en-US"/>
              <a:pPr>
                <a:defRPr/>
              </a:pPr>
              <a:t>2/22/2018</a:t>
            </a:fld>
            <a:endParaRPr lang="en-US"/>
          </a:p>
        </p:txBody>
      </p:sp>
      <p:sp>
        <p:nvSpPr>
          <p:cNvPr id="463881" name="Rectangle 9"/>
          <p:cNvSpPr>
            <a:spLocks noGrp="1" noChangeArrowheads="1"/>
          </p:cNvSpPr>
          <p:nvPr>
            <p:ph type="ftr" sz="quarter" idx="3"/>
          </p:nvPr>
        </p:nvSpPr>
        <p:spPr bwMode="auto">
          <a:xfrm>
            <a:off x="4686300" y="8331200"/>
            <a:ext cx="4343400" cy="609600"/>
          </a:xfrm>
          <a:prstGeom prst="rect">
            <a:avLst/>
          </a:prstGeom>
          <a:noFill/>
          <a:ln w="9525">
            <a:noFill/>
            <a:miter lim="800000"/>
            <a:headEnd/>
            <a:tailEnd/>
          </a:ln>
          <a:effectLst/>
        </p:spPr>
        <p:txBody>
          <a:bodyPr vert="horz" wrap="square" lIns="130602" tIns="65302" rIns="130602" bIns="65302" numCol="1" anchor="b" anchorCtr="0" compatLnSpc="1">
            <a:prstTxWarp prst="textNoShape">
              <a:avLst/>
            </a:prstTxWarp>
          </a:bodyPr>
          <a:lstStyle>
            <a:lvl1pPr algn="ctr" eaLnBrk="1" hangingPunct="1">
              <a:defRPr sz="1700">
                <a:solidFill>
                  <a:srgbClr val="000000"/>
                </a:solidFill>
              </a:defRPr>
            </a:lvl1pPr>
          </a:lstStyle>
          <a:p>
            <a:pPr>
              <a:defRPr/>
            </a:pPr>
            <a:r>
              <a:rPr lang="en-US"/>
              <a:t>Operating Systems Internals CMPS254</a:t>
            </a:r>
          </a:p>
        </p:txBody>
      </p:sp>
      <p:sp>
        <p:nvSpPr>
          <p:cNvPr id="463882" name="Rectangle 10"/>
          <p:cNvSpPr>
            <a:spLocks noGrp="1" noChangeArrowheads="1"/>
          </p:cNvSpPr>
          <p:nvPr>
            <p:ph type="sldNum" sz="quarter" idx="4"/>
          </p:nvPr>
        </p:nvSpPr>
        <p:spPr bwMode="auto">
          <a:xfrm>
            <a:off x="9829800" y="8331200"/>
            <a:ext cx="3200400" cy="609600"/>
          </a:xfrm>
          <a:prstGeom prst="rect">
            <a:avLst/>
          </a:prstGeom>
          <a:noFill/>
          <a:ln w="9525">
            <a:noFill/>
            <a:miter lim="800000"/>
            <a:headEnd/>
            <a:tailEnd/>
          </a:ln>
          <a:effectLst/>
        </p:spPr>
        <p:txBody>
          <a:bodyPr vert="horz" wrap="square" lIns="130602" tIns="65302" rIns="130602" bIns="65302" numCol="1" anchor="b" anchorCtr="0" compatLnSpc="1">
            <a:prstTxWarp prst="textNoShape">
              <a:avLst/>
            </a:prstTxWarp>
          </a:bodyPr>
          <a:lstStyle>
            <a:lvl1pPr algn="r" eaLnBrk="1" hangingPunct="1">
              <a:defRPr sz="1700">
                <a:solidFill>
                  <a:srgbClr val="000000"/>
                </a:solidFill>
              </a:defRPr>
            </a:lvl1pPr>
          </a:lstStyle>
          <a:p>
            <a:pPr>
              <a:defRPr/>
            </a:pPr>
            <a:fld id="{42046DB8-171B-49A8-A5EE-4B87FCC342B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291" r:id="rId1"/>
    <p:sldLayoutId id="2147484279" r:id="rId2"/>
    <p:sldLayoutId id="2147484280" r:id="rId3"/>
    <p:sldLayoutId id="2147484281" r:id="rId4"/>
    <p:sldLayoutId id="2147484282" r:id="rId5"/>
    <p:sldLayoutId id="2147484283" r:id="rId6"/>
    <p:sldLayoutId id="2147484284" r:id="rId7"/>
    <p:sldLayoutId id="2147484285" r:id="rId8"/>
    <p:sldLayoutId id="2147484286" r:id="rId9"/>
    <p:sldLayoutId id="2147484287" r:id="rId10"/>
    <p:sldLayoutId id="2147484288" r:id="rId11"/>
    <p:sldLayoutId id="2147484289" r:id="rId12"/>
  </p:sldLayoutIdLst>
  <p:hf hdr="0"/>
  <p:txStyles>
    <p:titleStyle>
      <a:lvl1pPr algn="l" rtl="0" eaLnBrk="0" fontAlgn="base" hangingPunct="0">
        <a:spcBef>
          <a:spcPct val="0"/>
        </a:spcBef>
        <a:spcAft>
          <a:spcPct val="0"/>
        </a:spcAft>
        <a:defRPr sz="5100">
          <a:solidFill>
            <a:schemeClr val="tx2"/>
          </a:solidFill>
          <a:latin typeface="+mj-lt"/>
          <a:ea typeface="+mj-ea"/>
          <a:cs typeface="+mj-cs"/>
        </a:defRPr>
      </a:lvl1pPr>
      <a:lvl2pPr algn="l" rtl="0" eaLnBrk="0" fontAlgn="base" hangingPunct="0">
        <a:spcBef>
          <a:spcPct val="0"/>
        </a:spcBef>
        <a:spcAft>
          <a:spcPct val="0"/>
        </a:spcAft>
        <a:defRPr sz="5100">
          <a:solidFill>
            <a:schemeClr val="tx2"/>
          </a:solidFill>
          <a:latin typeface="Arial" charset="0"/>
        </a:defRPr>
      </a:lvl2pPr>
      <a:lvl3pPr algn="l" rtl="0" eaLnBrk="0" fontAlgn="base" hangingPunct="0">
        <a:spcBef>
          <a:spcPct val="0"/>
        </a:spcBef>
        <a:spcAft>
          <a:spcPct val="0"/>
        </a:spcAft>
        <a:defRPr sz="5100">
          <a:solidFill>
            <a:schemeClr val="tx2"/>
          </a:solidFill>
          <a:latin typeface="Arial" charset="0"/>
        </a:defRPr>
      </a:lvl3pPr>
      <a:lvl4pPr algn="l" rtl="0" eaLnBrk="0" fontAlgn="base" hangingPunct="0">
        <a:spcBef>
          <a:spcPct val="0"/>
        </a:spcBef>
        <a:spcAft>
          <a:spcPct val="0"/>
        </a:spcAft>
        <a:defRPr sz="5100">
          <a:solidFill>
            <a:schemeClr val="tx2"/>
          </a:solidFill>
          <a:latin typeface="Arial" charset="0"/>
        </a:defRPr>
      </a:lvl4pPr>
      <a:lvl5pPr algn="l" rtl="0" eaLnBrk="0" fontAlgn="base" hangingPunct="0">
        <a:spcBef>
          <a:spcPct val="0"/>
        </a:spcBef>
        <a:spcAft>
          <a:spcPct val="0"/>
        </a:spcAft>
        <a:defRPr sz="5100">
          <a:solidFill>
            <a:schemeClr val="tx2"/>
          </a:solidFill>
          <a:latin typeface="Arial" charset="0"/>
        </a:defRPr>
      </a:lvl5pPr>
      <a:lvl6pPr marL="653012" algn="l" rtl="0" fontAlgn="base">
        <a:spcBef>
          <a:spcPct val="0"/>
        </a:spcBef>
        <a:spcAft>
          <a:spcPct val="0"/>
        </a:spcAft>
        <a:defRPr sz="5100">
          <a:solidFill>
            <a:schemeClr val="tx2"/>
          </a:solidFill>
          <a:latin typeface="Arial" charset="0"/>
        </a:defRPr>
      </a:lvl6pPr>
      <a:lvl7pPr marL="1306025" algn="l" rtl="0" fontAlgn="base">
        <a:spcBef>
          <a:spcPct val="0"/>
        </a:spcBef>
        <a:spcAft>
          <a:spcPct val="0"/>
        </a:spcAft>
        <a:defRPr sz="5100">
          <a:solidFill>
            <a:schemeClr val="tx2"/>
          </a:solidFill>
          <a:latin typeface="Arial" charset="0"/>
        </a:defRPr>
      </a:lvl7pPr>
      <a:lvl8pPr marL="1959038" algn="l" rtl="0" fontAlgn="base">
        <a:spcBef>
          <a:spcPct val="0"/>
        </a:spcBef>
        <a:spcAft>
          <a:spcPct val="0"/>
        </a:spcAft>
        <a:defRPr sz="5100">
          <a:solidFill>
            <a:schemeClr val="tx2"/>
          </a:solidFill>
          <a:latin typeface="Arial" charset="0"/>
        </a:defRPr>
      </a:lvl8pPr>
      <a:lvl9pPr marL="2612051" algn="l" rtl="0" fontAlgn="base">
        <a:spcBef>
          <a:spcPct val="0"/>
        </a:spcBef>
        <a:spcAft>
          <a:spcPct val="0"/>
        </a:spcAft>
        <a:defRPr sz="5100">
          <a:solidFill>
            <a:schemeClr val="tx2"/>
          </a:solidFill>
          <a:latin typeface="Arial" charset="0"/>
        </a:defRPr>
      </a:lvl9pPr>
    </p:titleStyle>
    <p:bodyStyle>
      <a:lvl1pPr marL="488950" indent="-488950" algn="l" rtl="0" eaLnBrk="0" fontAlgn="base" hangingPunct="0">
        <a:spcBef>
          <a:spcPct val="20000"/>
        </a:spcBef>
        <a:spcAft>
          <a:spcPct val="0"/>
        </a:spcAft>
        <a:buClr>
          <a:schemeClr val="tx2"/>
        </a:buClr>
        <a:buSzPct val="70000"/>
        <a:buFont typeface="Wingdings" panose="05000000000000000000" pitchFamily="2" charset="2"/>
        <a:buChar char="¡"/>
        <a:defRPr sz="4100">
          <a:solidFill>
            <a:schemeClr val="tx1"/>
          </a:solidFill>
          <a:latin typeface="+mn-lt"/>
          <a:ea typeface="+mn-ea"/>
          <a:cs typeface="+mn-cs"/>
        </a:defRPr>
      </a:lvl1pPr>
      <a:lvl2pPr marL="1060450" indent="-407988" algn="l" rtl="0" eaLnBrk="0" fontAlgn="base" hangingPunct="0">
        <a:spcBef>
          <a:spcPct val="20000"/>
        </a:spcBef>
        <a:spcAft>
          <a:spcPct val="0"/>
        </a:spcAft>
        <a:buClr>
          <a:schemeClr val="accent2"/>
        </a:buClr>
        <a:buSzPct val="70000"/>
        <a:buFont typeface="Wingdings" panose="05000000000000000000" pitchFamily="2" charset="2"/>
        <a:buChar char="l"/>
        <a:defRPr sz="3600">
          <a:solidFill>
            <a:schemeClr val="tx1"/>
          </a:solidFill>
          <a:latin typeface="+mn-lt"/>
        </a:defRPr>
      </a:lvl2pPr>
      <a:lvl3pPr marL="1631950" indent="-325438" algn="l" rtl="0" eaLnBrk="0" fontAlgn="base" hangingPunct="0">
        <a:spcBef>
          <a:spcPct val="20000"/>
        </a:spcBef>
        <a:spcAft>
          <a:spcPct val="0"/>
        </a:spcAft>
        <a:buClr>
          <a:schemeClr val="tx2"/>
        </a:buClr>
        <a:buSzPct val="65000"/>
        <a:buFont typeface="Wingdings" panose="05000000000000000000" pitchFamily="2" charset="2"/>
        <a:buChar char="¡"/>
        <a:defRPr sz="3100">
          <a:solidFill>
            <a:schemeClr val="tx1"/>
          </a:solidFill>
          <a:latin typeface="+mn-lt"/>
        </a:defRPr>
      </a:lvl3pPr>
      <a:lvl4pPr marL="2284413" indent="-325438" algn="l" rtl="0" eaLnBrk="0" fontAlgn="base" hangingPunct="0">
        <a:spcBef>
          <a:spcPct val="20000"/>
        </a:spcBef>
        <a:spcAft>
          <a:spcPct val="0"/>
        </a:spcAft>
        <a:buClr>
          <a:schemeClr val="accent2"/>
        </a:buClr>
        <a:buSzPct val="70000"/>
        <a:buFont typeface="Wingdings" panose="05000000000000000000" pitchFamily="2" charset="2"/>
        <a:buChar char="l"/>
        <a:defRPr sz="2700">
          <a:solidFill>
            <a:schemeClr val="tx1"/>
          </a:solidFill>
          <a:latin typeface="+mn-lt"/>
        </a:defRPr>
      </a:lvl4pPr>
      <a:lvl5pPr marL="2938463" indent="-325438" algn="l" rtl="0"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mn-lt"/>
        </a:defRPr>
      </a:lvl5pPr>
      <a:lvl6pPr marL="3591566" indent="-326505" algn="l" rtl="0" fontAlgn="base">
        <a:spcBef>
          <a:spcPct val="20000"/>
        </a:spcBef>
        <a:spcAft>
          <a:spcPct val="0"/>
        </a:spcAft>
        <a:buClr>
          <a:schemeClr val="tx2"/>
        </a:buClr>
        <a:buSzPct val="60000"/>
        <a:buFont typeface="Wingdings" pitchFamily="2" charset="2"/>
        <a:buChar char="¡"/>
        <a:defRPr sz="2700">
          <a:solidFill>
            <a:schemeClr val="tx1"/>
          </a:solidFill>
          <a:latin typeface="+mn-lt"/>
        </a:defRPr>
      </a:lvl6pPr>
      <a:lvl7pPr marL="4244579" indent="-326505" algn="l" rtl="0" fontAlgn="base">
        <a:spcBef>
          <a:spcPct val="20000"/>
        </a:spcBef>
        <a:spcAft>
          <a:spcPct val="0"/>
        </a:spcAft>
        <a:buClr>
          <a:schemeClr val="tx2"/>
        </a:buClr>
        <a:buSzPct val="60000"/>
        <a:buFont typeface="Wingdings" pitchFamily="2" charset="2"/>
        <a:buChar char="¡"/>
        <a:defRPr sz="2700">
          <a:solidFill>
            <a:schemeClr val="tx1"/>
          </a:solidFill>
          <a:latin typeface="+mn-lt"/>
        </a:defRPr>
      </a:lvl7pPr>
      <a:lvl8pPr marL="4897592" indent="-326505" algn="l" rtl="0" fontAlgn="base">
        <a:spcBef>
          <a:spcPct val="20000"/>
        </a:spcBef>
        <a:spcAft>
          <a:spcPct val="0"/>
        </a:spcAft>
        <a:buClr>
          <a:schemeClr val="tx2"/>
        </a:buClr>
        <a:buSzPct val="60000"/>
        <a:buFont typeface="Wingdings" pitchFamily="2" charset="2"/>
        <a:buChar char="¡"/>
        <a:defRPr sz="2700">
          <a:solidFill>
            <a:schemeClr val="tx1"/>
          </a:solidFill>
          <a:latin typeface="+mn-lt"/>
        </a:defRPr>
      </a:lvl8pPr>
      <a:lvl9pPr marL="5550604" indent="-326505" algn="l" rtl="0" fontAlgn="base">
        <a:spcBef>
          <a:spcPct val="20000"/>
        </a:spcBef>
        <a:spcAft>
          <a:spcPct val="0"/>
        </a:spcAft>
        <a:buClr>
          <a:schemeClr val="tx2"/>
        </a:buClr>
        <a:buSzPct val="60000"/>
        <a:buFont typeface="Wingdings" pitchFamily="2" charset="2"/>
        <a:buChar char="¡"/>
        <a:defRPr sz="2700">
          <a:solidFill>
            <a:schemeClr val="tx1"/>
          </a:solidFill>
          <a:latin typeface="+mn-lt"/>
        </a:defRPr>
      </a:lvl9pPr>
    </p:bodyStyle>
    <p:otherStyle>
      <a:defPPr>
        <a:defRPr lang="en-US"/>
      </a:defPPr>
      <a:lvl1pPr marL="0" algn="l" defTabSz="1306025" rtl="0" eaLnBrk="1" latinLnBrk="0" hangingPunct="1">
        <a:defRPr sz="2600" kern="1200">
          <a:solidFill>
            <a:schemeClr val="tx1"/>
          </a:solidFill>
          <a:latin typeface="+mn-lt"/>
          <a:ea typeface="+mn-ea"/>
          <a:cs typeface="+mn-cs"/>
        </a:defRPr>
      </a:lvl1pPr>
      <a:lvl2pPr marL="653012" algn="l" defTabSz="1306025" rtl="0" eaLnBrk="1" latinLnBrk="0" hangingPunct="1">
        <a:defRPr sz="2600" kern="1200">
          <a:solidFill>
            <a:schemeClr val="tx1"/>
          </a:solidFill>
          <a:latin typeface="+mn-lt"/>
          <a:ea typeface="+mn-ea"/>
          <a:cs typeface="+mn-cs"/>
        </a:defRPr>
      </a:lvl2pPr>
      <a:lvl3pPr marL="1306025" algn="l" defTabSz="1306025" rtl="0" eaLnBrk="1" latinLnBrk="0" hangingPunct="1">
        <a:defRPr sz="2600" kern="1200">
          <a:solidFill>
            <a:schemeClr val="tx1"/>
          </a:solidFill>
          <a:latin typeface="+mn-lt"/>
          <a:ea typeface="+mn-ea"/>
          <a:cs typeface="+mn-cs"/>
        </a:defRPr>
      </a:lvl3pPr>
      <a:lvl4pPr marL="1959038" algn="l" defTabSz="1306025" rtl="0" eaLnBrk="1" latinLnBrk="0" hangingPunct="1">
        <a:defRPr sz="2600" kern="1200">
          <a:solidFill>
            <a:schemeClr val="tx1"/>
          </a:solidFill>
          <a:latin typeface="+mn-lt"/>
          <a:ea typeface="+mn-ea"/>
          <a:cs typeface="+mn-cs"/>
        </a:defRPr>
      </a:lvl4pPr>
      <a:lvl5pPr marL="2612051" algn="l" defTabSz="1306025" rtl="0" eaLnBrk="1" latinLnBrk="0" hangingPunct="1">
        <a:defRPr sz="2600" kern="1200">
          <a:solidFill>
            <a:schemeClr val="tx1"/>
          </a:solidFill>
          <a:latin typeface="+mn-lt"/>
          <a:ea typeface="+mn-ea"/>
          <a:cs typeface="+mn-cs"/>
        </a:defRPr>
      </a:lvl5pPr>
      <a:lvl6pPr marL="3265062" algn="l" defTabSz="1306025" rtl="0" eaLnBrk="1" latinLnBrk="0" hangingPunct="1">
        <a:defRPr sz="2600" kern="1200">
          <a:solidFill>
            <a:schemeClr val="tx1"/>
          </a:solidFill>
          <a:latin typeface="+mn-lt"/>
          <a:ea typeface="+mn-ea"/>
          <a:cs typeface="+mn-cs"/>
        </a:defRPr>
      </a:lvl6pPr>
      <a:lvl7pPr marL="3918074" algn="l" defTabSz="1306025" rtl="0" eaLnBrk="1" latinLnBrk="0" hangingPunct="1">
        <a:defRPr sz="2600" kern="1200">
          <a:solidFill>
            <a:schemeClr val="tx1"/>
          </a:solidFill>
          <a:latin typeface="+mn-lt"/>
          <a:ea typeface="+mn-ea"/>
          <a:cs typeface="+mn-cs"/>
        </a:defRPr>
      </a:lvl7pPr>
      <a:lvl8pPr marL="4571086" algn="l" defTabSz="1306025" rtl="0" eaLnBrk="1" latinLnBrk="0" hangingPunct="1">
        <a:defRPr sz="2600" kern="1200">
          <a:solidFill>
            <a:schemeClr val="tx1"/>
          </a:solidFill>
          <a:latin typeface="+mn-lt"/>
          <a:ea typeface="+mn-ea"/>
          <a:cs typeface="+mn-cs"/>
        </a:defRPr>
      </a:lvl8pPr>
      <a:lvl9pPr marL="5224097" algn="l" defTabSz="130602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2IvSHtBOsEo"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1ikcIKDGEz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upport.microsoft.com/en-us/kb/8150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msdn.microsoft.com/en-us/library/31d242h4(v=vs.110).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msdn.microsoft.com/en-us/library/windows/desktop/ms685100(v=vs.85).asp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THqcAa1bbF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028700" y="914400"/>
            <a:ext cx="11658600" cy="2836863"/>
          </a:xfrm>
        </p:spPr>
        <p:txBody>
          <a:bodyPr/>
          <a:lstStyle/>
          <a:p>
            <a:pPr eaLnBrk="1" hangingPunct="1"/>
            <a:r>
              <a:rPr lang="en-US" altLang="en-US" smtClean="0"/>
              <a:t>Chapter 6:  CPU Scheduling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ltLang="en-US" smtClean="0"/>
              <a:t>CPU Scheduler</a:t>
            </a:r>
          </a:p>
        </p:txBody>
      </p:sp>
      <p:sp>
        <p:nvSpPr>
          <p:cNvPr id="23555" name="Rectangle 3"/>
          <p:cNvSpPr>
            <a:spLocks noGrp="1" noChangeArrowheads="1"/>
          </p:cNvSpPr>
          <p:nvPr>
            <p:ph type="body" idx="4294967295"/>
          </p:nvPr>
        </p:nvSpPr>
        <p:spPr>
          <a:xfrm>
            <a:off x="685800" y="1368425"/>
            <a:ext cx="12344400" cy="6040438"/>
          </a:xfrm>
        </p:spPr>
        <p:txBody>
          <a:bodyPr/>
          <a:lstStyle/>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CPU scheduler is the program that CPU scheduling decisions may take place when a process:</a:t>
            </a:r>
          </a:p>
          <a:p>
            <a:pPr lvl="1" eaLnBrk="1" hangingPunct="1">
              <a:buFont typeface="Wingdings" panose="05000000000000000000" pitchFamily="2" charset="2"/>
              <a:buChar char="q"/>
            </a:pPr>
            <a:r>
              <a:rPr lang="en-US" altLang="en-US" sz="2800" smtClean="0">
                <a:solidFill>
                  <a:srgbClr val="CC6600"/>
                </a:solidFill>
                <a:latin typeface="Times New Roman" panose="02020603050405020304" pitchFamily="18" charset="0"/>
                <a:cs typeface="Times New Roman" panose="02020603050405020304" pitchFamily="18" charset="0"/>
              </a:rPr>
              <a:t>1.	</a:t>
            </a:r>
            <a:r>
              <a:rPr lang="en-US" altLang="en-US" sz="2800" smtClean="0">
                <a:latin typeface="Times New Roman" panose="02020603050405020304" pitchFamily="18" charset="0"/>
                <a:cs typeface="Times New Roman" panose="02020603050405020304" pitchFamily="18" charset="0"/>
              </a:rPr>
              <a:t>Switches from running to waiting state</a:t>
            </a:r>
          </a:p>
          <a:p>
            <a:pPr lvl="1" eaLnBrk="1" hangingPunct="1">
              <a:buFont typeface="Wingdings" panose="05000000000000000000" pitchFamily="2" charset="2"/>
              <a:buChar char="q"/>
            </a:pPr>
            <a:r>
              <a:rPr lang="en-US" altLang="en-US" sz="2800" smtClean="0">
                <a:solidFill>
                  <a:srgbClr val="CC6600"/>
                </a:solidFill>
                <a:latin typeface="Times New Roman" panose="02020603050405020304" pitchFamily="18" charset="0"/>
                <a:cs typeface="Times New Roman" panose="02020603050405020304" pitchFamily="18" charset="0"/>
              </a:rPr>
              <a:t>2.</a:t>
            </a:r>
            <a:r>
              <a:rPr lang="en-US" altLang="en-US" sz="2800" smtClean="0">
                <a:latin typeface="Times New Roman" panose="02020603050405020304" pitchFamily="18" charset="0"/>
                <a:cs typeface="Times New Roman" panose="02020603050405020304" pitchFamily="18" charset="0"/>
              </a:rPr>
              <a:t>	Switches from running to ready state</a:t>
            </a:r>
          </a:p>
          <a:p>
            <a:pPr lvl="1" eaLnBrk="1" hangingPunct="1">
              <a:buFont typeface="Wingdings" panose="05000000000000000000" pitchFamily="2" charset="2"/>
              <a:buChar char="q"/>
            </a:pPr>
            <a:r>
              <a:rPr lang="en-US" altLang="en-US" sz="2800" smtClean="0">
                <a:solidFill>
                  <a:srgbClr val="CC6600"/>
                </a:solidFill>
                <a:latin typeface="Times New Roman" panose="02020603050405020304" pitchFamily="18" charset="0"/>
                <a:cs typeface="Times New Roman" panose="02020603050405020304" pitchFamily="18" charset="0"/>
              </a:rPr>
              <a:t>3.</a:t>
            </a:r>
            <a:r>
              <a:rPr lang="en-US" altLang="en-US" sz="2800" smtClean="0">
                <a:latin typeface="Times New Roman" panose="02020603050405020304" pitchFamily="18" charset="0"/>
                <a:cs typeface="Times New Roman" panose="02020603050405020304" pitchFamily="18" charset="0"/>
              </a:rPr>
              <a:t>	Switches from waiting to ready</a:t>
            </a:r>
          </a:p>
          <a:p>
            <a:pPr lvl="1" eaLnBrk="1" hangingPunct="1">
              <a:buFont typeface="Wingdings" panose="05000000000000000000" pitchFamily="2" charset="2"/>
              <a:buChar char="q"/>
            </a:pPr>
            <a:r>
              <a:rPr lang="en-US" altLang="en-US" sz="2800" smtClean="0">
                <a:solidFill>
                  <a:srgbClr val="CC6600"/>
                </a:solidFill>
                <a:latin typeface="Times New Roman" panose="02020603050405020304" pitchFamily="18" charset="0"/>
                <a:cs typeface="Times New Roman" panose="02020603050405020304" pitchFamily="18" charset="0"/>
              </a:rPr>
              <a:t>4.</a:t>
            </a:r>
            <a:r>
              <a:rPr lang="en-US" altLang="en-US" sz="2800" smtClean="0">
                <a:latin typeface="Times New Roman" panose="02020603050405020304" pitchFamily="18" charset="0"/>
                <a:cs typeface="Times New Roman" panose="02020603050405020304" pitchFamily="18" charset="0"/>
              </a:rPr>
              <a:t>	Terminates</a:t>
            </a:r>
          </a:p>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Scheduling under 1 and 4 is </a:t>
            </a:r>
            <a:r>
              <a:rPr lang="en-US" altLang="en-US" sz="2800" b="1" smtClean="0">
                <a:solidFill>
                  <a:srgbClr val="FF0000"/>
                </a:solidFill>
                <a:latin typeface="Times New Roman" panose="02020603050405020304" pitchFamily="18" charset="0"/>
                <a:cs typeface="Times New Roman" panose="02020603050405020304" pitchFamily="18" charset="0"/>
              </a:rPr>
              <a:t>nonpreemptive</a:t>
            </a:r>
          </a:p>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All other scheduling is </a:t>
            </a:r>
            <a:r>
              <a:rPr lang="en-US" altLang="en-US" sz="2800" b="1" smtClean="0">
                <a:solidFill>
                  <a:srgbClr val="FF0000"/>
                </a:solidFill>
                <a:latin typeface="Times New Roman" panose="02020603050405020304" pitchFamily="18" charset="0"/>
                <a:cs typeface="Times New Roman" panose="02020603050405020304" pitchFamily="18" charset="0"/>
              </a:rPr>
              <a:t>preemptive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5400" smtClean="0"/>
              <a:t>Scheduling Criteria</a:t>
            </a:r>
          </a:p>
        </p:txBody>
      </p:sp>
      <p:sp>
        <p:nvSpPr>
          <p:cNvPr id="25603" name="Rectangle 3"/>
          <p:cNvSpPr>
            <a:spLocks noGrp="1" noChangeArrowheads="1"/>
          </p:cNvSpPr>
          <p:nvPr>
            <p:ph type="body" idx="1"/>
          </p:nvPr>
        </p:nvSpPr>
        <p:spPr>
          <a:xfrm>
            <a:off x="1200150" y="1452563"/>
            <a:ext cx="11222038" cy="4876800"/>
          </a:xfrm>
        </p:spPr>
        <p:txBody>
          <a:bodyPr/>
          <a:lstStyle/>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CPU utilization</a:t>
            </a:r>
            <a:r>
              <a:rPr lang="en-US" altLang="en-US" sz="2800" smtClean="0">
                <a:latin typeface="Times New Roman" panose="02020603050405020304" pitchFamily="18" charset="0"/>
                <a:cs typeface="Times New Roman" panose="02020603050405020304" pitchFamily="18" charset="0"/>
              </a:rPr>
              <a:t> – keep the CPU as busy as possible</a:t>
            </a:r>
          </a:p>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Throughput</a:t>
            </a:r>
            <a:r>
              <a:rPr lang="en-US" altLang="en-US" sz="2800" smtClean="0">
                <a:latin typeface="Times New Roman" panose="02020603050405020304" pitchFamily="18" charset="0"/>
                <a:cs typeface="Times New Roman" panose="02020603050405020304" pitchFamily="18" charset="0"/>
              </a:rPr>
              <a:t> – Number of processes that complete their execution per time unit</a:t>
            </a:r>
          </a:p>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Turnaround time</a:t>
            </a:r>
            <a:r>
              <a:rPr lang="en-US" altLang="en-US" sz="2800" smtClean="0">
                <a:latin typeface="Times New Roman" panose="02020603050405020304" pitchFamily="18" charset="0"/>
                <a:cs typeface="Times New Roman" panose="02020603050405020304" pitchFamily="18" charset="0"/>
              </a:rPr>
              <a:t> – amount of time to execute a particular process</a:t>
            </a:r>
          </a:p>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Waiting time</a:t>
            </a:r>
            <a:r>
              <a:rPr lang="en-US" altLang="en-US" sz="2800" smtClean="0">
                <a:latin typeface="Times New Roman" panose="02020603050405020304" pitchFamily="18" charset="0"/>
                <a:cs typeface="Times New Roman" panose="02020603050405020304" pitchFamily="18" charset="0"/>
              </a:rPr>
              <a:t> – amount of time a process has been waiting in the ready queue</a:t>
            </a:r>
          </a:p>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Response time</a:t>
            </a:r>
            <a:r>
              <a:rPr lang="en-US" altLang="en-US" sz="2800" smtClean="0">
                <a:latin typeface="Times New Roman" panose="02020603050405020304" pitchFamily="18" charset="0"/>
                <a:cs typeface="Times New Roman" panose="02020603050405020304" pitchFamily="18" charset="0"/>
              </a:rPr>
              <a:t> – amount of time it takes from when a request was submitted until the first response is produced. </a:t>
            </a:r>
          </a:p>
          <a:p>
            <a:pPr eaLnBrk="1" hangingPunct="1">
              <a:lnSpc>
                <a:spcPct val="90000"/>
              </a:lnSpc>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Ensure fairness for all jobs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5400" smtClean="0"/>
              <a:t>     Process Scheduling Algorithms</a:t>
            </a:r>
          </a:p>
        </p:txBody>
      </p:sp>
      <p:sp>
        <p:nvSpPr>
          <p:cNvPr id="27651" name="Rectangle 3"/>
          <p:cNvSpPr>
            <a:spLocks noGrp="1" noChangeArrowheads="1"/>
          </p:cNvSpPr>
          <p:nvPr>
            <p:ph type="body" idx="1"/>
          </p:nvPr>
        </p:nvSpPr>
        <p:spPr>
          <a:xfrm>
            <a:off x="1149350" y="1520825"/>
            <a:ext cx="12344400" cy="6040438"/>
          </a:xfrm>
        </p:spPr>
        <p:txBody>
          <a:bodyPr/>
          <a:lstStyle/>
          <a:p>
            <a:pPr eaLnBrk="1" hangingPunct="1">
              <a:lnSpc>
                <a:spcPct val="90000"/>
              </a:lnSpc>
              <a:buFont typeface="Wingdings" panose="05000000000000000000" pitchFamily="2" charset="2"/>
              <a:buChar char="q"/>
            </a:pPr>
            <a:r>
              <a:rPr lang="en-US" altLang="en-US" sz="3600" smtClean="0">
                <a:latin typeface="Times New Roman" panose="02020603050405020304" pitchFamily="18" charset="0"/>
                <a:cs typeface="Times New Roman" panose="02020603050405020304" pitchFamily="18" charset="0"/>
              </a:rPr>
              <a:t>FCFS (First-Come, First- Served) </a:t>
            </a:r>
          </a:p>
          <a:p>
            <a:pPr eaLnBrk="1" hangingPunct="1">
              <a:lnSpc>
                <a:spcPct val="90000"/>
              </a:lnSpc>
              <a:buFont typeface="Wingdings" panose="05000000000000000000" pitchFamily="2" charset="2"/>
              <a:buChar char="q"/>
            </a:pPr>
            <a:r>
              <a:rPr lang="en-US" altLang="en-US" sz="3600" smtClean="0">
                <a:latin typeface="Times New Roman" panose="02020603050405020304" pitchFamily="18" charset="0"/>
                <a:cs typeface="Times New Roman" panose="02020603050405020304" pitchFamily="18" charset="0"/>
              </a:rPr>
              <a:t>SJF (Shortest Job First)</a:t>
            </a:r>
          </a:p>
          <a:p>
            <a:pPr eaLnBrk="1" hangingPunct="1">
              <a:lnSpc>
                <a:spcPct val="90000"/>
              </a:lnSpc>
              <a:buFont typeface="Wingdings" panose="05000000000000000000" pitchFamily="2" charset="2"/>
              <a:buChar char="q"/>
            </a:pPr>
            <a:r>
              <a:rPr lang="en-US" altLang="en-US" sz="3600" smtClean="0">
                <a:latin typeface="Times New Roman" panose="02020603050405020304" pitchFamily="18" charset="0"/>
                <a:cs typeface="Times New Roman" panose="02020603050405020304" pitchFamily="18" charset="0"/>
              </a:rPr>
              <a:t>Priority</a:t>
            </a:r>
          </a:p>
          <a:p>
            <a:pPr eaLnBrk="1" hangingPunct="1">
              <a:lnSpc>
                <a:spcPct val="90000"/>
              </a:lnSpc>
              <a:buFont typeface="Wingdings" panose="05000000000000000000" pitchFamily="2" charset="2"/>
              <a:buChar char="q"/>
            </a:pPr>
            <a:r>
              <a:rPr lang="en-US" altLang="en-US" sz="3600" smtClean="0">
                <a:latin typeface="Times New Roman" panose="02020603050405020304" pitchFamily="18" charset="0"/>
                <a:cs typeface="Times New Roman" panose="02020603050405020304" pitchFamily="18" charset="0"/>
              </a:rPr>
              <a:t>Round Robin</a:t>
            </a:r>
          </a:p>
          <a:p>
            <a:pPr eaLnBrk="1" hangingPunct="1">
              <a:lnSpc>
                <a:spcPct val="90000"/>
              </a:lnSpc>
              <a:buFont typeface="Wingdings" panose="05000000000000000000" pitchFamily="2" charset="2"/>
              <a:buChar char="q"/>
            </a:pPr>
            <a:r>
              <a:rPr lang="en-US" altLang="en-US" sz="3600" smtClean="0">
                <a:latin typeface="Times New Roman" panose="02020603050405020304" pitchFamily="18" charset="0"/>
                <a:cs typeface="Times New Roman" panose="02020603050405020304" pitchFamily="18" charset="0"/>
              </a:rPr>
              <a:t>Multi-level Queues</a:t>
            </a:r>
          </a:p>
        </p:txBody>
      </p:sp>
      <p:sp>
        <p:nvSpPr>
          <p:cNvPr id="27652" name="Rectangle 2"/>
          <p:cNvSpPr>
            <a:spLocks noChangeArrowheads="1"/>
          </p:cNvSpPr>
          <p:nvPr/>
        </p:nvSpPr>
        <p:spPr bwMode="auto">
          <a:xfrm>
            <a:off x="1295400" y="5199063"/>
            <a:ext cx="118697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altLang="en-US" sz="3600">
                <a:hlinkClick r:id="rId3"/>
              </a:rPr>
              <a:t>https://www.youtube.com/watch?v=2IvSHtBOsEo</a:t>
            </a:r>
            <a:endParaRPr lang="en-CA" altLang="en-US" sz="3600"/>
          </a:p>
          <a:p>
            <a:endParaRPr lang="en-CA" altLang="en-US" sz="3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5400" smtClean="0"/>
              <a:t/>
            </a:r>
            <a:br>
              <a:rPr lang="en-US" altLang="en-US" sz="5400" smtClean="0"/>
            </a:br>
            <a:r>
              <a:rPr lang="en-US" altLang="en-US" sz="5400" smtClean="0"/>
              <a:t/>
            </a:r>
            <a:br>
              <a:rPr lang="en-US" altLang="en-US" sz="5400" smtClean="0"/>
            </a:br>
            <a:r>
              <a:rPr lang="en-US" altLang="en-US" sz="5400" smtClean="0"/>
              <a:t>First-Come, First-Served </a:t>
            </a:r>
          </a:p>
        </p:txBody>
      </p:sp>
      <p:sp>
        <p:nvSpPr>
          <p:cNvPr id="29699" name="Rectangle 3"/>
          <p:cNvSpPr>
            <a:spLocks noGrp="1" noChangeArrowheads="1"/>
          </p:cNvSpPr>
          <p:nvPr>
            <p:ph type="body" idx="1"/>
          </p:nvPr>
        </p:nvSpPr>
        <p:spPr>
          <a:xfrm>
            <a:off x="685800" y="1438275"/>
            <a:ext cx="12344400" cy="6040438"/>
          </a:xfrm>
        </p:spPr>
        <p:txBody>
          <a:bodyPr/>
          <a:lstStyle/>
          <a:p>
            <a:pPr eaLnBrk="1" hangingPunct="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A short process may have to wait a very long time before it can execute</a:t>
            </a:r>
          </a:p>
          <a:p>
            <a:pPr eaLnBrk="1" hangingPunct="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Easy to implement</a:t>
            </a:r>
          </a:p>
          <a:p>
            <a:pPr eaLnBrk="1" hangingPunct="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Ignores service time</a:t>
            </a:r>
          </a:p>
          <a:p>
            <a:pPr eaLnBrk="1" hangingPunct="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Favors CPU-bound processes</a:t>
            </a:r>
          </a:p>
          <a:p>
            <a:pPr lvl="1" eaLnBrk="1" hangingPunct="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I/O processes have to wait until CPU-bound process completes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85900" y="533400"/>
            <a:ext cx="12006263" cy="609600"/>
          </a:xfrm>
        </p:spPr>
        <p:txBody>
          <a:bodyPr/>
          <a:lstStyle/>
          <a:p>
            <a:pPr eaLnBrk="1" hangingPunct="1"/>
            <a:r>
              <a:rPr lang="en-US" altLang="en-US" sz="4000" smtClean="0"/>
              <a:t>First-Come, First-Served (FCFS) Scheduling</a:t>
            </a:r>
          </a:p>
        </p:txBody>
      </p:sp>
      <p:sp>
        <p:nvSpPr>
          <p:cNvPr id="31747" name="Rectangle 3"/>
          <p:cNvSpPr>
            <a:spLocks noGrp="1" noChangeArrowheads="1"/>
          </p:cNvSpPr>
          <p:nvPr>
            <p:ph type="body" idx="1"/>
          </p:nvPr>
        </p:nvSpPr>
        <p:spPr>
          <a:xfrm>
            <a:off x="1200150" y="1343025"/>
            <a:ext cx="11349038" cy="5486400"/>
          </a:xfrm>
        </p:spPr>
        <p:txBody>
          <a:bodyPr/>
          <a:lstStyle/>
          <a:p>
            <a:pPr>
              <a:lnSpc>
                <a:spcPct val="90000"/>
              </a:lnSpc>
              <a:buFont typeface="Monotype Sorts"/>
              <a:buNone/>
              <a:tabLst>
                <a:tab pos="4327525" algn="ctr"/>
                <a:tab pos="6618288" algn="ctr"/>
              </a:tabLst>
            </a:pPr>
            <a:r>
              <a:rPr lang="en-US" altLang="en-US" sz="2300" smtClean="0"/>
              <a:t>		</a:t>
            </a:r>
            <a:r>
              <a:rPr lang="en-US" altLang="en-US" sz="2800" u="sng" smtClean="0">
                <a:latin typeface="Times New Roman" panose="02020603050405020304" pitchFamily="18" charset="0"/>
                <a:cs typeface="Times New Roman" panose="02020603050405020304" pitchFamily="18" charset="0"/>
              </a:rPr>
              <a:t>Process</a:t>
            </a:r>
            <a:r>
              <a:rPr lang="en-US" altLang="en-US" sz="2800" smtClean="0">
                <a:latin typeface="Times New Roman" panose="02020603050405020304" pitchFamily="18" charset="0"/>
                <a:cs typeface="Times New Roman" panose="02020603050405020304" pitchFamily="18" charset="0"/>
              </a:rPr>
              <a:t>	          </a:t>
            </a:r>
            <a:r>
              <a:rPr lang="en-US" altLang="en-US" sz="2800" u="sng" smtClean="0">
                <a:latin typeface="Times New Roman" panose="02020603050405020304" pitchFamily="18" charset="0"/>
                <a:cs typeface="Times New Roman" panose="02020603050405020304" pitchFamily="18" charset="0"/>
              </a:rPr>
              <a:t>Burst (CPU) Time (ms)</a:t>
            </a:r>
          </a:p>
          <a:p>
            <a:pPr>
              <a:lnSpc>
                <a:spcPct val="90000"/>
              </a:lnSpc>
              <a:buFont typeface="Monotype Sorts"/>
              <a:buNone/>
              <a:tabLst>
                <a:tab pos="4327525" algn="ctr"/>
                <a:tab pos="6618288" algn="ctr"/>
              </a:tabLst>
            </a:pPr>
            <a:r>
              <a:rPr lang="en-US" altLang="en-US" sz="2800"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P</a:t>
            </a:r>
            <a:r>
              <a:rPr lang="en-US" altLang="en-US" sz="2800" i="1" baseline="-25000" smtClean="0">
                <a:latin typeface="Times New Roman" panose="02020603050405020304" pitchFamily="18" charset="0"/>
                <a:cs typeface="Times New Roman" panose="02020603050405020304" pitchFamily="18" charset="0"/>
              </a:rPr>
              <a:t>1</a:t>
            </a:r>
            <a:r>
              <a:rPr lang="en-US" altLang="en-US" sz="2800" smtClean="0">
                <a:latin typeface="Times New Roman" panose="02020603050405020304" pitchFamily="18" charset="0"/>
                <a:cs typeface="Times New Roman" panose="02020603050405020304" pitchFamily="18" charset="0"/>
              </a:rPr>
              <a:t>	24</a:t>
            </a:r>
          </a:p>
          <a:p>
            <a:pPr>
              <a:lnSpc>
                <a:spcPct val="90000"/>
              </a:lnSpc>
              <a:buFont typeface="Monotype Sorts"/>
              <a:buNone/>
              <a:tabLst>
                <a:tab pos="4327525" algn="ctr"/>
                <a:tab pos="6618288" algn="ctr"/>
              </a:tabLst>
            </a:pPr>
            <a:r>
              <a:rPr lang="en-US" altLang="en-US" sz="2800"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P</a:t>
            </a:r>
            <a:r>
              <a:rPr lang="en-US" altLang="en-US" sz="2800" i="1" baseline="-25000" smtClean="0">
                <a:latin typeface="Times New Roman" panose="02020603050405020304" pitchFamily="18" charset="0"/>
                <a:cs typeface="Times New Roman" panose="02020603050405020304" pitchFamily="18" charset="0"/>
              </a:rPr>
              <a:t>2</a:t>
            </a:r>
            <a:r>
              <a:rPr lang="en-US" altLang="en-US" sz="2800" smtClean="0">
                <a:latin typeface="Times New Roman" panose="02020603050405020304" pitchFamily="18" charset="0"/>
                <a:cs typeface="Times New Roman" panose="02020603050405020304" pitchFamily="18" charset="0"/>
              </a:rPr>
              <a:t> 	3</a:t>
            </a:r>
          </a:p>
          <a:p>
            <a:pPr>
              <a:lnSpc>
                <a:spcPct val="90000"/>
              </a:lnSpc>
              <a:buFont typeface="Monotype Sorts"/>
              <a:buNone/>
              <a:tabLst>
                <a:tab pos="4327525" algn="ctr"/>
                <a:tab pos="6618288" algn="ctr"/>
              </a:tabLst>
            </a:pPr>
            <a:r>
              <a:rPr lang="en-US" altLang="en-US" sz="2800" smtClean="0">
                <a:latin typeface="Times New Roman" panose="02020603050405020304" pitchFamily="18" charset="0"/>
                <a:cs typeface="Times New Roman" panose="02020603050405020304" pitchFamily="18" charset="0"/>
              </a:rPr>
              <a:t>		 </a:t>
            </a:r>
            <a:r>
              <a:rPr lang="en-US" altLang="en-US" sz="2800" i="1" smtClean="0">
                <a:latin typeface="Times New Roman" panose="02020603050405020304" pitchFamily="18" charset="0"/>
                <a:cs typeface="Times New Roman" panose="02020603050405020304" pitchFamily="18" charset="0"/>
              </a:rPr>
              <a:t>P</a:t>
            </a:r>
            <a:r>
              <a:rPr lang="en-US" altLang="en-US" sz="2800" i="1" baseline="-25000" smtClean="0">
                <a:latin typeface="Times New Roman" panose="02020603050405020304" pitchFamily="18" charset="0"/>
                <a:cs typeface="Times New Roman" panose="02020603050405020304" pitchFamily="18" charset="0"/>
              </a:rPr>
              <a:t>3	 </a:t>
            </a:r>
            <a:r>
              <a:rPr lang="en-US" altLang="en-US" sz="2800" smtClean="0">
                <a:latin typeface="Times New Roman" panose="02020603050405020304" pitchFamily="18" charset="0"/>
                <a:cs typeface="Times New Roman" panose="02020603050405020304" pitchFamily="18" charset="0"/>
              </a:rPr>
              <a:t>3</a:t>
            </a:r>
            <a:r>
              <a:rPr lang="en-US" altLang="en-US" sz="2800" i="1" baseline="-25000" smtClean="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Char char="q"/>
              <a:tabLst>
                <a:tab pos="4327525" algn="ctr"/>
                <a:tab pos="6618288" algn="ctr"/>
              </a:tabLst>
            </a:pPr>
            <a:r>
              <a:rPr lang="en-US" altLang="en-US" sz="2400" smtClean="0">
                <a:latin typeface="Times New Roman" panose="02020603050405020304" pitchFamily="18" charset="0"/>
                <a:cs typeface="Times New Roman" panose="02020603050405020304" pitchFamily="18" charset="0"/>
              </a:rPr>
              <a:t>Suppose that the processes arrive in the order: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1</a:t>
            </a:r>
            <a:r>
              <a:rPr lang="en-US" altLang="en-US" sz="2400" smtClean="0">
                <a:latin typeface="Times New Roman" panose="02020603050405020304" pitchFamily="18" charset="0"/>
                <a:cs typeface="Times New Roman" panose="02020603050405020304" pitchFamily="18" charset="0"/>
              </a:rPr>
              <a:t> ,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br>
              <a:rPr lang="en-US" altLang="en-US" sz="2400" i="1" baseline="-250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The Gantt Chart for the schedule is:</a:t>
            </a:r>
            <a:br>
              <a:rPr lang="en-US" altLang="en-US" sz="24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r>
              <a:rPr lang="en-US" altLang="en-US" sz="2800" smtClean="0">
                <a:latin typeface="Times New Roman" panose="02020603050405020304" pitchFamily="18" charset="0"/>
                <a:cs typeface="Times New Roman" panose="02020603050405020304" pitchFamily="18" charset="0"/>
              </a:rPr>
              <a:t/>
            </a:r>
            <a:br>
              <a:rPr lang="en-US" altLang="en-US" sz="2800" smtClean="0">
                <a:latin typeface="Times New Roman" panose="02020603050405020304" pitchFamily="18" charset="0"/>
                <a:cs typeface="Times New Roman" panose="02020603050405020304" pitchFamily="18" charset="0"/>
              </a:rPr>
            </a:br>
            <a:endParaRPr lang="en-US" altLang="en-US" sz="28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tabLst>
                <a:tab pos="4327525" algn="ctr"/>
                <a:tab pos="6618288" algn="ctr"/>
              </a:tabLst>
            </a:pPr>
            <a:endParaRPr lang="en-US" altLang="en-US" sz="24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tabLst>
                <a:tab pos="4327525" algn="ctr"/>
                <a:tab pos="6618288" algn="ctr"/>
              </a:tabLst>
            </a:pPr>
            <a:r>
              <a:rPr lang="en-US" altLang="en-US" sz="2400" smtClean="0">
                <a:latin typeface="Times New Roman" panose="02020603050405020304" pitchFamily="18" charset="0"/>
                <a:cs typeface="Times New Roman" panose="02020603050405020304" pitchFamily="18" charset="0"/>
              </a:rPr>
              <a:t>Turnaround Time for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1 </a:t>
            </a:r>
            <a:r>
              <a:rPr lang="en-US" altLang="en-US" sz="2400" smtClean="0">
                <a:latin typeface="Times New Roman" panose="02020603050405020304" pitchFamily="18" charset="0"/>
                <a:cs typeface="Times New Roman" panose="02020603050405020304" pitchFamily="18" charset="0"/>
              </a:rPr>
              <a:t>= 24,</a:t>
            </a:r>
            <a:r>
              <a:rPr lang="en-US" altLang="en-US" sz="2400" i="1" smtClean="0">
                <a:latin typeface="Times New Roman" panose="02020603050405020304" pitchFamily="18" charset="0"/>
                <a:cs typeface="Times New Roman" panose="02020603050405020304" pitchFamily="18" charset="0"/>
              </a:rPr>
              <a:t> P</a:t>
            </a:r>
            <a:r>
              <a:rPr lang="en-US" altLang="en-US" sz="2400" i="1" baseline="-25000" smtClean="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 27;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r>
              <a:rPr lang="en-US" altLang="en-US" sz="2400" smtClean="0">
                <a:latin typeface="Times New Roman" panose="02020603050405020304" pitchFamily="18" charset="0"/>
                <a:cs typeface="Times New Roman" panose="02020603050405020304" pitchFamily="18" charset="0"/>
              </a:rPr>
              <a:t>= 30 ms</a:t>
            </a:r>
          </a:p>
          <a:p>
            <a:pPr>
              <a:lnSpc>
                <a:spcPct val="90000"/>
              </a:lnSpc>
              <a:buFont typeface="Wingdings" panose="05000000000000000000" pitchFamily="2" charset="2"/>
              <a:buChar char="q"/>
              <a:tabLst>
                <a:tab pos="4327525" algn="ctr"/>
                <a:tab pos="6618288" algn="ctr"/>
              </a:tabLst>
            </a:pPr>
            <a:r>
              <a:rPr lang="en-US" altLang="en-US" sz="2400" smtClean="0">
                <a:latin typeface="Times New Roman" panose="02020603050405020304" pitchFamily="18" charset="0"/>
                <a:cs typeface="Times New Roman" panose="02020603050405020304" pitchFamily="18" charset="0"/>
              </a:rPr>
              <a:t>Average Turnaround Time = (24 +27+30) /3 = 27 ms</a:t>
            </a:r>
          </a:p>
          <a:p>
            <a:pPr>
              <a:lnSpc>
                <a:spcPct val="90000"/>
              </a:lnSpc>
              <a:buFont typeface="Wingdings" panose="05000000000000000000" pitchFamily="2" charset="2"/>
              <a:buChar char="q"/>
              <a:tabLst>
                <a:tab pos="4327525" algn="ctr"/>
                <a:tab pos="6618288" algn="ctr"/>
              </a:tabLst>
            </a:pPr>
            <a:r>
              <a:rPr lang="en-US" altLang="en-US" sz="2400" smtClean="0">
                <a:latin typeface="Times New Roman" panose="02020603050405020304" pitchFamily="18" charset="0"/>
                <a:cs typeface="Times New Roman" panose="02020603050405020304" pitchFamily="18" charset="0"/>
              </a:rPr>
              <a:t>Waiting time for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1</a:t>
            </a:r>
            <a:r>
              <a:rPr lang="en-US" altLang="en-US" sz="2400" smtClean="0">
                <a:latin typeface="Times New Roman" panose="02020603050405020304" pitchFamily="18" charset="0"/>
                <a:cs typeface="Times New Roman" panose="02020603050405020304" pitchFamily="18" charset="0"/>
              </a:rPr>
              <a:t>  = 0;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 24;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r>
              <a:rPr lang="en-US" altLang="en-US" sz="2400" smtClean="0">
                <a:latin typeface="Times New Roman" panose="02020603050405020304" pitchFamily="18" charset="0"/>
                <a:cs typeface="Times New Roman" panose="02020603050405020304" pitchFamily="18" charset="0"/>
              </a:rPr>
              <a:t>= 27 ms</a:t>
            </a:r>
          </a:p>
          <a:p>
            <a:pPr>
              <a:lnSpc>
                <a:spcPct val="90000"/>
              </a:lnSpc>
              <a:buFont typeface="Wingdings" panose="05000000000000000000" pitchFamily="2" charset="2"/>
              <a:buChar char="q"/>
              <a:tabLst>
                <a:tab pos="4327525" algn="ctr"/>
                <a:tab pos="6618288" algn="ctr"/>
              </a:tabLst>
            </a:pPr>
            <a:r>
              <a:rPr lang="en-US" altLang="en-US" sz="2400" smtClean="0">
                <a:latin typeface="Times New Roman" panose="02020603050405020304" pitchFamily="18" charset="0"/>
                <a:cs typeface="Times New Roman" panose="02020603050405020304" pitchFamily="18" charset="0"/>
              </a:rPr>
              <a:t>Average waiting time:  (0 + 24 + 27)/3 = 17 ms</a:t>
            </a:r>
          </a:p>
        </p:txBody>
      </p:sp>
      <p:grpSp>
        <p:nvGrpSpPr>
          <p:cNvPr id="31748" name="Group 18"/>
          <p:cNvGrpSpPr>
            <a:grpSpLocks/>
          </p:cNvGrpSpPr>
          <p:nvPr/>
        </p:nvGrpSpPr>
        <p:grpSpPr bwMode="auto">
          <a:xfrm>
            <a:off x="1614488" y="4379913"/>
            <a:ext cx="9634537" cy="1949450"/>
            <a:chOff x="886" y="2688"/>
            <a:chExt cx="3428" cy="686"/>
          </a:xfrm>
        </p:grpSpPr>
        <p:sp>
          <p:nvSpPr>
            <p:cNvPr id="31749" name="Rectangle 4"/>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900"/>
            </a:p>
          </p:txBody>
        </p:sp>
        <p:sp>
          <p:nvSpPr>
            <p:cNvPr id="31750" name="Text Box 5"/>
            <p:cNvSpPr txBox="1">
              <a:spLocks noChangeArrowheads="1"/>
            </p:cNvSpPr>
            <p:nvPr/>
          </p:nvSpPr>
          <p:spPr bwMode="auto">
            <a:xfrm>
              <a:off x="1816" y="2760"/>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1</a:t>
              </a:r>
              <a:endParaRPr lang="en-US" altLang="en-US" sz="1900">
                <a:latin typeface="Helvetica" panose="020B0604020202020204" pitchFamily="34" charset="0"/>
              </a:endParaRPr>
            </a:p>
          </p:txBody>
        </p:sp>
        <p:sp>
          <p:nvSpPr>
            <p:cNvPr id="31751" name="Text Box 6"/>
            <p:cNvSpPr txBox="1">
              <a:spLocks noChangeArrowheads="1"/>
            </p:cNvSpPr>
            <p:nvPr/>
          </p:nvSpPr>
          <p:spPr bwMode="auto">
            <a:xfrm>
              <a:off x="3304" y="2760"/>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2</a:t>
              </a:r>
              <a:endParaRPr lang="en-US" altLang="en-US" sz="1900">
                <a:latin typeface="Helvetica" panose="020B0604020202020204" pitchFamily="34" charset="0"/>
              </a:endParaRPr>
            </a:p>
          </p:txBody>
        </p:sp>
        <p:sp>
          <p:nvSpPr>
            <p:cNvPr id="31752" name="Text Box 7"/>
            <p:cNvSpPr txBox="1">
              <a:spLocks noChangeArrowheads="1"/>
            </p:cNvSpPr>
            <p:nvPr/>
          </p:nvSpPr>
          <p:spPr bwMode="auto">
            <a:xfrm>
              <a:off x="3880" y="2760"/>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3</a:t>
              </a:r>
              <a:endParaRPr lang="en-US" altLang="en-US" sz="1900">
                <a:latin typeface="Helvetica" panose="020B0604020202020204" pitchFamily="34" charset="0"/>
              </a:endParaRPr>
            </a:p>
          </p:txBody>
        </p:sp>
        <p:sp>
          <p:nvSpPr>
            <p:cNvPr id="31753" name="Line 8"/>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4" name="Line 9"/>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5" name="Line 10"/>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6" name="Line 11"/>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7" name="Line 12"/>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8" name="Line 13"/>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1759" name="Text Box 14"/>
            <p:cNvSpPr txBox="1">
              <a:spLocks noChangeArrowheads="1"/>
            </p:cNvSpPr>
            <p:nvPr/>
          </p:nvSpPr>
          <p:spPr bwMode="auto">
            <a:xfrm>
              <a:off x="2970" y="319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24</a:t>
              </a:r>
            </a:p>
          </p:txBody>
        </p:sp>
        <p:sp>
          <p:nvSpPr>
            <p:cNvPr id="31760" name="Text Box 15"/>
            <p:cNvSpPr txBox="1">
              <a:spLocks noChangeArrowheads="1"/>
            </p:cNvSpPr>
            <p:nvPr/>
          </p:nvSpPr>
          <p:spPr bwMode="auto">
            <a:xfrm>
              <a:off x="3546" y="319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27</a:t>
              </a:r>
            </a:p>
          </p:txBody>
        </p:sp>
        <p:sp>
          <p:nvSpPr>
            <p:cNvPr id="31761" name="Text Box 16"/>
            <p:cNvSpPr txBox="1">
              <a:spLocks noChangeArrowheads="1"/>
            </p:cNvSpPr>
            <p:nvPr/>
          </p:nvSpPr>
          <p:spPr bwMode="auto">
            <a:xfrm>
              <a:off x="4122" y="319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30</a:t>
              </a:r>
            </a:p>
          </p:txBody>
        </p:sp>
        <p:sp>
          <p:nvSpPr>
            <p:cNvPr id="31762" name="Text Box 17"/>
            <p:cNvSpPr txBox="1">
              <a:spLocks noChangeArrowheads="1"/>
            </p:cNvSpPr>
            <p:nvPr/>
          </p:nvSpPr>
          <p:spPr bwMode="auto">
            <a:xfrm>
              <a:off x="886" y="3192"/>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0</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Quantum</a:t>
            </a:r>
          </a:p>
        </p:txBody>
      </p:sp>
      <p:sp>
        <p:nvSpPr>
          <p:cNvPr id="33795" name="Content Placeholder 2"/>
          <p:cNvSpPr>
            <a:spLocks noGrp="1"/>
          </p:cNvSpPr>
          <p:nvPr>
            <p:ph idx="1"/>
          </p:nvPr>
        </p:nvSpPr>
        <p:spPr>
          <a:xfrm>
            <a:off x="774700" y="1311275"/>
            <a:ext cx="12344400" cy="6040438"/>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A </a:t>
            </a:r>
            <a:r>
              <a:rPr lang="en-US" altLang="en-US" sz="2800" b="1" smtClean="0">
                <a:solidFill>
                  <a:srgbClr val="FF0000"/>
                </a:solidFill>
                <a:latin typeface="Times New Roman" panose="02020603050405020304" pitchFamily="18" charset="0"/>
                <a:cs typeface="Times New Roman" panose="02020603050405020304" pitchFamily="18" charset="0"/>
              </a:rPr>
              <a:t>quantum</a:t>
            </a:r>
            <a:r>
              <a:rPr lang="en-US" altLang="en-US" sz="2800" b="1" smtClean="0">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is the amount of time a process or thread gets to run before Windows checks to see whether another thread at the same priority is waiting to run. If a thread completes its quantum and there are no other threads at its priority, Windows permits the thread to run for another quantum</a:t>
            </a:r>
            <a:r>
              <a:rPr lang="en-US" altLang="en-US" sz="2800" smtClean="0"/>
              <a:t>.</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“Quantum value depends on operating systems and CPU architecture. e.g Windows client operating systems, threads run by default for 2 clock intervals; on Windows Server systems, by default, a thread runs for 12 clock intervals. The rationale for the longer default value on server systems is to minimize context switching. By having a longer quantum, server applications that wake up as the result of a client request have a better chance of completing the request and going back into a wait state before their quantum ends”  -Windows Internals Part 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1371600" y="-455613"/>
            <a:ext cx="12344400" cy="1524001"/>
          </a:xfrm>
          <a:noFill/>
        </p:spPr>
        <p:txBody>
          <a:bodyPr/>
          <a:lstStyle/>
          <a:p>
            <a:pPr eaLnBrk="1" hangingPunct="1"/>
            <a:r>
              <a:rPr lang="en-US" altLang="en-US" sz="4000" smtClean="0"/>
              <a:t>Shorter quantum yields more context switches</a:t>
            </a:r>
          </a:p>
        </p:txBody>
      </p:sp>
      <p:sp>
        <p:nvSpPr>
          <p:cNvPr id="34819" name="Text Box 5"/>
          <p:cNvSpPr txBox="1">
            <a:spLocks noChangeArrowheads="1"/>
          </p:cNvSpPr>
          <p:nvPr/>
        </p:nvSpPr>
        <p:spPr bwMode="auto">
          <a:xfrm>
            <a:off x="2147888" y="2452688"/>
            <a:ext cx="45593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Thread execution time: 15</a:t>
            </a:r>
          </a:p>
        </p:txBody>
      </p:sp>
      <p:sp>
        <p:nvSpPr>
          <p:cNvPr id="34820" name="Rectangle 6"/>
          <p:cNvSpPr>
            <a:spLocks noChangeArrowheads="1"/>
          </p:cNvSpPr>
          <p:nvPr/>
        </p:nvSpPr>
        <p:spPr bwMode="auto">
          <a:xfrm>
            <a:off x="1943100" y="4876800"/>
            <a:ext cx="4572000" cy="508000"/>
          </a:xfrm>
          <a:prstGeom prst="rect">
            <a:avLst/>
          </a:prstGeom>
          <a:solidFill>
            <a:srgbClr val="E1E187"/>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1" name="Rectangle 7"/>
          <p:cNvSpPr>
            <a:spLocks noChangeArrowheads="1"/>
          </p:cNvSpPr>
          <p:nvPr/>
        </p:nvSpPr>
        <p:spPr bwMode="auto">
          <a:xfrm>
            <a:off x="56007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2" name="Rectangle 8"/>
          <p:cNvSpPr>
            <a:spLocks noChangeArrowheads="1"/>
          </p:cNvSpPr>
          <p:nvPr/>
        </p:nvSpPr>
        <p:spPr bwMode="auto">
          <a:xfrm>
            <a:off x="60579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3" name="Rectangle 9"/>
          <p:cNvSpPr>
            <a:spLocks noChangeArrowheads="1"/>
          </p:cNvSpPr>
          <p:nvPr/>
        </p:nvSpPr>
        <p:spPr bwMode="auto">
          <a:xfrm>
            <a:off x="65151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4" name="Rectangle 10"/>
          <p:cNvSpPr>
            <a:spLocks noChangeArrowheads="1"/>
          </p:cNvSpPr>
          <p:nvPr/>
        </p:nvSpPr>
        <p:spPr bwMode="auto">
          <a:xfrm>
            <a:off x="69723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5" name="Rectangle 11"/>
          <p:cNvSpPr>
            <a:spLocks noChangeArrowheads="1"/>
          </p:cNvSpPr>
          <p:nvPr/>
        </p:nvSpPr>
        <p:spPr bwMode="auto">
          <a:xfrm>
            <a:off x="74295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6" name="Rectangle 12"/>
          <p:cNvSpPr>
            <a:spLocks noChangeArrowheads="1"/>
          </p:cNvSpPr>
          <p:nvPr/>
        </p:nvSpPr>
        <p:spPr bwMode="auto">
          <a:xfrm>
            <a:off x="78867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7" name="Rectangle 13"/>
          <p:cNvSpPr>
            <a:spLocks noChangeArrowheads="1"/>
          </p:cNvSpPr>
          <p:nvPr/>
        </p:nvSpPr>
        <p:spPr bwMode="auto">
          <a:xfrm>
            <a:off x="83439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8" name="Rectangle 14"/>
          <p:cNvSpPr>
            <a:spLocks noChangeArrowheads="1"/>
          </p:cNvSpPr>
          <p:nvPr/>
        </p:nvSpPr>
        <p:spPr bwMode="auto">
          <a:xfrm>
            <a:off x="19431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29" name="Rectangle 15"/>
          <p:cNvSpPr>
            <a:spLocks noChangeArrowheads="1"/>
          </p:cNvSpPr>
          <p:nvPr/>
        </p:nvSpPr>
        <p:spPr bwMode="auto">
          <a:xfrm>
            <a:off x="24003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0" name="Rectangle 16"/>
          <p:cNvSpPr>
            <a:spLocks noChangeArrowheads="1"/>
          </p:cNvSpPr>
          <p:nvPr/>
        </p:nvSpPr>
        <p:spPr bwMode="auto">
          <a:xfrm>
            <a:off x="28575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1" name="Rectangle 17"/>
          <p:cNvSpPr>
            <a:spLocks noChangeArrowheads="1"/>
          </p:cNvSpPr>
          <p:nvPr/>
        </p:nvSpPr>
        <p:spPr bwMode="auto">
          <a:xfrm>
            <a:off x="33147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2" name="Rectangle 18"/>
          <p:cNvSpPr>
            <a:spLocks noChangeArrowheads="1"/>
          </p:cNvSpPr>
          <p:nvPr/>
        </p:nvSpPr>
        <p:spPr bwMode="auto">
          <a:xfrm>
            <a:off x="37719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3" name="Rectangle 19"/>
          <p:cNvSpPr>
            <a:spLocks noChangeArrowheads="1"/>
          </p:cNvSpPr>
          <p:nvPr/>
        </p:nvSpPr>
        <p:spPr bwMode="auto">
          <a:xfrm>
            <a:off x="42291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4" name="Rectangle 20"/>
          <p:cNvSpPr>
            <a:spLocks noChangeArrowheads="1"/>
          </p:cNvSpPr>
          <p:nvPr/>
        </p:nvSpPr>
        <p:spPr bwMode="auto">
          <a:xfrm>
            <a:off x="46863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5" name="Rectangle 21"/>
          <p:cNvSpPr>
            <a:spLocks noChangeArrowheads="1"/>
          </p:cNvSpPr>
          <p:nvPr/>
        </p:nvSpPr>
        <p:spPr bwMode="auto">
          <a:xfrm>
            <a:off x="5143500" y="6299200"/>
            <a:ext cx="457200" cy="508000"/>
          </a:xfrm>
          <a:prstGeom prst="rect">
            <a:avLst/>
          </a:prstGeom>
          <a:solidFill>
            <a:srgbClr val="D50F14"/>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6" name="Rectangle 22"/>
          <p:cNvSpPr>
            <a:spLocks noChangeArrowheads="1"/>
          </p:cNvSpPr>
          <p:nvPr/>
        </p:nvSpPr>
        <p:spPr bwMode="auto">
          <a:xfrm>
            <a:off x="6515100" y="4876800"/>
            <a:ext cx="2286000" cy="508000"/>
          </a:xfrm>
          <a:prstGeom prst="rect">
            <a:avLst/>
          </a:prstGeom>
          <a:solidFill>
            <a:srgbClr val="E1E187"/>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7" name="Rectangle 23"/>
          <p:cNvSpPr>
            <a:spLocks noChangeArrowheads="1"/>
          </p:cNvSpPr>
          <p:nvPr/>
        </p:nvSpPr>
        <p:spPr bwMode="auto">
          <a:xfrm>
            <a:off x="1943100" y="3454400"/>
            <a:ext cx="6858000" cy="508000"/>
          </a:xfrm>
          <a:prstGeom prst="rect">
            <a:avLst/>
          </a:prstGeom>
          <a:solidFill>
            <a:schemeClr val="hlink"/>
          </a:solidFill>
          <a:ln w="9525">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4838" name="Text Box 24"/>
          <p:cNvSpPr txBox="1">
            <a:spLocks noChangeArrowheads="1"/>
          </p:cNvSpPr>
          <p:nvPr/>
        </p:nvSpPr>
        <p:spPr bwMode="auto">
          <a:xfrm>
            <a:off x="1714500" y="39624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0</a:t>
            </a:r>
          </a:p>
        </p:txBody>
      </p:sp>
      <p:sp>
        <p:nvSpPr>
          <p:cNvPr id="34839" name="Text Box 25"/>
          <p:cNvSpPr txBox="1">
            <a:spLocks noChangeArrowheads="1"/>
          </p:cNvSpPr>
          <p:nvPr/>
        </p:nvSpPr>
        <p:spPr bwMode="auto">
          <a:xfrm>
            <a:off x="8458200" y="39624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15</a:t>
            </a:r>
          </a:p>
        </p:txBody>
      </p:sp>
      <p:sp>
        <p:nvSpPr>
          <p:cNvPr id="34840" name="Text Box 26"/>
          <p:cNvSpPr txBox="1">
            <a:spLocks noChangeArrowheads="1"/>
          </p:cNvSpPr>
          <p:nvPr/>
        </p:nvSpPr>
        <p:spPr bwMode="auto">
          <a:xfrm>
            <a:off x="8458200" y="53848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15</a:t>
            </a:r>
          </a:p>
        </p:txBody>
      </p:sp>
      <p:sp>
        <p:nvSpPr>
          <p:cNvPr id="34841" name="Text Box 27"/>
          <p:cNvSpPr txBox="1">
            <a:spLocks noChangeArrowheads="1"/>
          </p:cNvSpPr>
          <p:nvPr/>
        </p:nvSpPr>
        <p:spPr bwMode="auto">
          <a:xfrm>
            <a:off x="8458200" y="68072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15</a:t>
            </a:r>
          </a:p>
        </p:txBody>
      </p:sp>
      <p:sp>
        <p:nvSpPr>
          <p:cNvPr id="34842" name="Text Box 28"/>
          <p:cNvSpPr txBox="1">
            <a:spLocks noChangeArrowheads="1"/>
          </p:cNvSpPr>
          <p:nvPr/>
        </p:nvSpPr>
        <p:spPr bwMode="auto">
          <a:xfrm>
            <a:off x="1714500" y="53848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0</a:t>
            </a:r>
          </a:p>
        </p:txBody>
      </p:sp>
      <p:sp>
        <p:nvSpPr>
          <p:cNvPr id="34843" name="Text Box 29"/>
          <p:cNvSpPr txBox="1">
            <a:spLocks noChangeArrowheads="1"/>
          </p:cNvSpPr>
          <p:nvPr/>
        </p:nvSpPr>
        <p:spPr bwMode="auto">
          <a:xfrm>
            <a:off x="1714500" y="68072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0</a:t>
            </a:r>
          </a:p>
        </p:txBody>
      </p:sp>
      <p:sp>
        <p:nvSpPr>
          <p:cNvPr id="34844" name="Text Box 30"/>
          <p:cNvSpPr txBox="1">
            <a:spLocks noChangeArrowheads="1"/>
          </p:cNvSpPr>
          <p:nvPr/>
        </p:nvSpPr>
        <p:spPr bwMode="auto">
          <a:xfrm>
            <a:off x="6172200" y="53848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10</a:t>
            </a:r>
          </a:p>
        </p:txBody>
      </p:sp>
      <p:sp>
        <p:nvSpPr>
          <p:cNvPr id="34845" name="Text Box 31"/>
          <p:cNvSpPr txBox="1">
            <a:spLocks noChangeArrowheads="1"/>
          </p:cNvSpPr>
          <p:nvPr/>
        </p:nvSpPr>
        <p:spPr bwMode="auto">
          <a:xfrm>
            <a:off x="6172200" y="68072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10</a:t>
            </a:r>
          </a:p>
        </p:txBody>
      </p:sp>
      <p:sp>
        <p:nvSpPr>
          <p:cNvPr id="34846" name="Text Box 32"/>
          <p:cNvSpPr txBox="1">
            <a:spLocks noChangeArrowheads="1"/>
          </p:cNvSpPr>
          <p:nvPr/>
        </p:nvSpPr>
        <p:spPr bwMode="auto">
          <a:xfrm>
            <a:off x="9328150" y="2641600"/>
            <a:ext cx="170973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quantum</a:t>
            </a:r>
          </a:p>
        </p:txBody>
      </p:sp>
      <p:sp>
        <p:nvSpPr>
          <p:cNvPr id="34847" name="Text Box 33"/>
          <p:cNvSpPr txBox="1">
            <a:spLocks noChangeArrowheads="1"/>
          </p:cNvSpPr>
          <p:nvPr/>
        </p:nvSpPr>
        <p:spPr bwMode="auto">
          <a:xfrm>
            <a:off x="11339513" y="2336800"/>
            <a:ext cx="1690687"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2900">
                <a:latin typeface="Arial" panose="020B0604020202020204" pitchFamily="34" charset="0"/>
              </a:rPr>
              <a:t>context</a:t>
            </a:r>
            <a:br>
              <a:rPr lang="en-US" altLang="en-US" sz="2900">
                <a:latin typeface="Arial" panose="020B0604020202020204" pitchFamily="34" charset="0"/>
              </a:rPr>
            </a:br>
            <a:r>
              <a:rPr lang="en-US" altLang="en-US" sz="2900">
                <a:latin typeface="Arial" panose="020B0604020202020204" pitchFamily="34" charset="0"/>
              </a:rPr>
              <a:t>switches</a:t>
            </a:r>
          </a:p>
        </p:txBody>
      </p:sp>
      <p:sp>
        <p:nvSpPr>
          <p:cNvPr id="34848" name="Text Box 34"/>
          <p:cNvSpPr txBox="1">
            <a:spLocks noChangeArrowheads="1"/>
          </p:cNvSpPr>
          <p:nvPr/>
        </p:nvSpPr>
        <p:spPr bwMode="auto">
          <a:xfrm>
            <a:off x="9985375" y="34544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20</a:t>
            </a:r>
          </a:p>
        </p:txBody>
      </p:sp>
      <p:sp>
        <p:nvSpPr>
          <p:cNvPr id="34849" name="Text Box 35"/>
          <p:cNvSpPr txBox="1">
            <a:spLocks noChangeArrowheads="1"/>
          </p:cNvSpPr>
          <p:nvPr/>
        </p:nvSpPr>
        <p:spPr bwMode="auto">
          <a:xfrm>
            <a:off x="10013950" y="48768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10</a:t>
            </a:r>
          </a:p>
        </p:txBody>
      </p:sp>
      <p:sp>
        <p:nvSpPr>
          <p:cNvPr id="34850" name="Text Box 36"/>
          <p:cNvSpPr txBox="1">
            <a:spLocks noChangeArrowheads="1"/>
          </p:cNvSpPr>
          <p:nvPr/>
        </p:nvSpPr>
        <p:spPr bwMode="auto">
          <a:xfrm>
            <a:off x="10242550" y="62992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a:t>
            </a:r>
          </a:p>
        </p:txBody>
      </p:sp>
      <p:sp>
        <p:nvSpPr>
          <p:cNvPr id="34851" name="Text Box 37"/>
          <p:cNvSpPr txBox="1">
            <a:spLocks noChangeArrowheads="1"/>
          </p:cNvSpPr>
          <p:nvPr/>
        </p:nvSpPr>
        <p:spPr bwMode="auto">
          <a:xfrm>
            <a:off x="11887200" y="34544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0</a:t>
            </a:r>
          </a:p>
        </p:txBody>
      </p:sp>
      <p:sp>
        <p:nvSpPr>
          <p:cNvPr id="34852" name="Text Box 38"/>
          <p:cNvSpPr txBox="1">
            <a:spLocks noChangeArrowheads="1"/>
          </p:cNvSpPr>
          <p:nvPr/>
        </p:nvSpPr>
        <p:spPr bwMode="auto">
          <a:xfrm>
            <a:off x="11887200" y="4876800"/>
            <a:ext cx="4699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a:t>
            </a:r>
          </a:p>
        </p:txBody>
      </p:sp>
      <p:sp>
        <p:nvSpPr>
          <p:cNvPr id="34853" name="Text Box 39"/>
          <p:cNvSpPr txBox="1">
            <a:spLocks noChangeArrowheads="1"/>
          </p:cNvSpPr>
          <p:nvPr/>
        </p:nvSpPr>
        <p:spPr bwMode="auto">
          <a:xfrm>
            <a:off x="11658600" y="6299200"/>
            <a:ext cx="67786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900">
                <a:latin typeface="Arial" panose="020B0604020202020204" pitchFamily="34" charset="0"/>
              </a:rPr>
              <a:t>14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Round Robin (RR)</a:t>
            </a:r>
          </a:p>
        </p:txBody>
      </p:sp>
      <p:sp>
        <p:nvSpPr>
          <p:cNvPr id="35843" name="Rectangle 3"/>
          <p:cNvSpPr>
            <a:spLocks noGrp="1" noChangeArrowheads="1"/>
          </p:cNvSpPr>
          <p:nvPr>
            <p:ph type="body" idx="1"/>
          </p:nvPr>
        </p:nvSpPr>
        <p:spPr>
          <a:xfrm>
            <a:off x="1219200" y="1322388"/>
            <a:ext cx="11553825" cy="5978525"/>
          </a:xfrm>
        </p:spPr>
        <p:txBody>
          <a:bodyPr/>
          <a:lstStyle/>
          <a:p>
            <a:pPr>
              <a:buFont typeface="Wingdings" panose="05000000000000000000" pitchFamily="2" charset="2"/>
              <a:buChar char="q"/>
            </a:pPr>
            <a:r>
              <a:rPr lang="en-US" altLang="en-US" sz="2500" smtClean="0">
                <a:solidFill>
                  <a:srgbClr val="FF0000"/>
                </a:solidFill>
                <a:latin typeface="Times New Roman" panose="02020603050405020304" pitchFamily="18" charset="0"/>
                <a:cs typeface="Times New Roman" panose="02020603050405020304" pitchFamily="18" charset="0"/>
              </a:rPr>
              <a:t>Preemptive </a:t>
            </a:r>
            <a:r>
              <a:rPr lang="en-US" altLang="en-US" sz="2500" smtClean="0">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It is one of the most widely used algorithms</a:t>
            </a:r>
          </a:p>
          <a:p>
            <a:pPr>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Clock interrupt is generated at periodic intervals, when an interrupt occurs, the currently running process is placed in the ready queue</a:t>
            </a:r>
          </a:p>
          <a:p>
            <a:pPr>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The time assigned to the process is known as time slicing (</a:t>
            </a:r>
            <a:r>
              <a:rPr lang="en-US" altLang="en-US" sz="2500" smtClean="0">
                <a:solidFill>
                  <a:srgbClr val="990000"/>
                </a:solidFill>
                <a:latin typeface="Times New Roman" panose="02020603050405020304" pitchFamily="18" charset="0"/>
                <a:cs typeface="Times New Roman" panose="02020603050405020304" pitchFamily="18" charset="0"/>
              </a:rPr>
              <a:t>Quantum</a:t>
            </a:r>
            <a:r>
              <a:rPr lang="en-US" altLang="en-US" sz="2500" smtClean="0">
                <a:latin typeface="Times New Roman" panose="02020603050405020304" pitchFamily="18" charset="0"/>
                <a:cs typeface="Times New Roman" panose="02020603050405020304" pitchFamily="18" charset="0"/>
              </a:rPr>
              <a:t>). Each process gets a small unit of CPU time (</a:t>
            </a:r>
            <a:r>
              <a:rPr lang="en-US" altLang="en-US" sz="2500" b="1" smtClean="0">
                <a:solidFill>
                  <a:srgbClr val="FF0000"/>
                </a:solidFill>
                <a:latin typeface="Times New Roman" panose="02020603050405020304" pitchFamily="18" charset="0"/>
                <a:cs typeface="Times New Roman" panose="02020603050405020304" pitchFamily="18" charset="0"/>
              </a:rPr>
              <a:t>time quantum </a:t>
            </a:r>
            <a:r>
              <a:rPr lang="en-US" altLang="en-US" sz="2500" i="1" smtClean="0">
                <a:latin typeface="Times New Roman" panose="02020603050405020304" pitchFamily="18" charset="0"/>
                <a:cs typeface="Times New Roman" panose="02020603050405020304" pitchFamily="18" charset="0"/>
              </a:rPr>
              <a:t>q</a:t>
            </a:r>
            <a:r>
              <a:rPr lang="en-US" altLang="en-US" sz="2500" smtClean="0">
                <a:latin typeface="Times New Roman" panose="02020603050405020304" pitchFamily="18" charset="0"/>
                <a:cs typeface="Times New Roman" panose="02020603050405020304" pitchFamily="18" charset="0"/>
              </a:rPr>
              <a:t>), usually 10-100 milliseconds.  After this time has elapsed, the process is </a:t>
            </a:r>
            <a:r>
              <a:rPr lang="en-US" altLang="en-US" sz="2500" smtClean="0">
                <a:solidFill>
                  <a:srgbClr val="FF0000"/>
                </a:solidFill>
                <a:latin typeface="Times New Roman" panose="02020603050405020304" pitchFamily="18" charset="0"/>
                <a:cs typeface="Times New Roman" panose="02020603050405020304" pitchFamily="18" charset="0"/>
              </a:rPr>
              <a:t>preempted</a:t>
            </a:r>
            <a:r>
              <a:rPr lang="en-US" altLang="en-US" sz="2500" smtClean="0">
                <a:latin typeface="Times New Roman" panose="02020603050405020304" pitchFamily="18" charset="0"/>
                <a:cs typeface="Times New Roman" panose="02020603050405020304" pitchFamily="18" charset="0"/>
              </a:rPr>
              <a:t> and added to the end of the ready queue.</a:t>
            </a:r>
          </a:p>
          <a:p>
            <a:pPr>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If there are </a:t>
            </a:r>
            <a:r>
              <a:rPr lang="en-US" altLang="en-US" sz="2500" i="1" smtClean="0">
                <a:latin typeface="Times New Roman" panose="02020603050405020304" pitchFamily="18" charset="0"/>
                <a:cs typeface="Times New Roman" panose="02020603050405020304" pitchFamily="18" charset="0"/>
              </a:rPr>
              <a:t>n</a:t>
            </a:r>
            <a:r>
              <a:rPr lang="en-US" altLang="en-US" sz="2500" smtClean="0">
                <a:latin typeface="Times New Roman" panose="02020603050405020304" pitchFamily="18" charset="0"/>
                <a:cs typeface="Times New Roman" panose="02020603050405020304" pitchFamily="18" charset="0"/>
              </a:rPr>
              <a:t> processes in the ready queue and the time quantum is </a:t>
            </a:r>
            <a:r>
              <a:rPr lang="en-US" altLang="en-US" sz="2500" i="1" smtClean="0">
                <a:latin typeface="Times New Roman" panose="02020603050405020304" pitchFamily="18" charset="0"/>
                <a:cs typeface="Times New Roman" panose="02020603050405020304" pitchFamily="18" charset="0"/>
              </a:rPr>
              <a:t>q</a:t>
            </a:r>
            <a:r>
              <a:rPr lang="en-US" altLang="en-US" sz="2500" smtClean="0">
                <a:latin typeface="Times New Roman" panose="02020603050405020304" pitchFamily="18" charset="0"/>
                <a:cs typeface="Times New Roman" panose="02020603050405020304" pitchFamily="18" charset="0"/>
              </a:rPr>
              <a:t>, then each process gets 1/</a:t>
            </a:r>
            <a:r>
              <a:rPr lang="en-US" altLang="en-US" sz="2500" i="1" smtClean="0">
                <a:latin typeface="Times New Roman" panose="02020603050405020304" pitchFamily="18" charset="0"/>
                <a:cs typeface="Times New Roman" panose="02020603050405020304" pitchFamily="18" charset="0"/>
              </a:rPr>
              <a:t>n</a:t>
            </a:r>
            <a:r>
              <a:rPr lang="en-US" altLang="en-US" sz="2500" smtClean="0">
                <a:latin typeface="Times New Roman" panose="02020603050405020304" pitchFamily="18" charset="0"/>
                <a:cs typeface="Times New Roman" panose="02020603050405020304" pitchFamily="18" charset="0"/>
              </a:rPr>
              <a:t> of the CPU time in chunks of at most </a:t>
            </a:r>
            <a:r>
              <a:rPr lang="en-US" altLang="en-US" sz="2500" i="1" smtClean="0">
                <a:latin typeface="Times New Roman" panose="02020603050405020304" pitchFamily="18" charset="0"/>
                <a:cs typeface="Times New Roman" panose="02020603050405020304" pitchFamily="18" charset="0"/>
              </a:rPr>
              <a:t>q</a:t>
            </a:r>
            <a:r>
              <a:rPr lang="en-US" altLang="en-US" sz="2500" smtClean="0">
                <a:latin typeface="Times New Roman" panose="02020603050405020304" pitchFamily="18" charset="0"/>
                <a:cs typeface="Times New Roman" panose="02020603050405020304" pitchFamily="18" charset="0"/>
              </a:rPr>
              <a:t> time units at once. </a:t>
            </a:r>
          </a:p>
          <a:p>
            <a:pPr>
              <a:buFont typeface="Wingdings" panose="05000000000000000000" pitchFamily="2" charset="2"/>
              <a:buChar char="q"/>
            </a:pPr>
            <a:r>
              <a:rPr lang="en-US" altLang="en-US" sz="2500" smtClean="0">
                <a:solidFill>
                  <a:srgbClr val="FF0000"/>
                </a:solidFill>
                <a:latin typeface="Times New Roman" panose="02020603050405020304" pitchFamily="18" charset="0"/>
                <a:cs typeface="Times New Roman" panose="02020603050405020304" pitchFamily="18" charset="0"/>
              </a:rPr>
              <a:t>Timer interrupts </a:t>
            </a:r>
            <a:r>
              <a:rPr lang="en-US" altLang="en-US" sz="2500" smtClean="0">
                <a:latin typeface="Times New Roman" panose="02020603050405020304" pitchFamily="18" charset="0"/>
                <a:cs typeface="Times New Roman" panose="02020603050405020304" pitchFamily="18" charset="0"/>
              </a:rPr>
              <a:t>every quantum to schedule next process</a:t>
            </a:r>
          </a:p>
          <a:p>
            <a:pPr>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Performance</a:t>
            </a:r>
          </a:p>
          <a:p>
            <a:pPr lvl="1">
              <a:buFont typeface="Wingdings" panose="05000000000000000000" pitchFamily="2" charset="2"/>
              <a:buChar char="q"/>
            </a:pPr>
            <a:r>
              <a:rPr lang="en-US" altLang="en-US" sz="2500" smtClean="0">
                <a:latin typeface="Times New Roman" panose="02020603050405020304" pitchFamily="18" charset="0"/>
                <a:cs typeface="Times New Roman" panose="02020603050405020304" pitchFamily="18" charset="0"/>
              </a:rPr>
              <a:t>large quantum </a:t>
            </a:r>
            <a:r>
              <a:rPr lang="en-US" altLang="en-US" sz="2500" smtClean="0">
                <a:latin typeface="Times New Roman" panose="02020603050405020304" pitchFamily="18" charset="0"/>
                <a:cs typeface="Times New Roman" panose="02020603050405020304" pitchFamily="18" charset="0"/>
                <a:sym typeface="Symbol" panose="05050102010706020507" pitchFamily="18" charset="2"/>
              </a:rPr>
              <a:t> FIFO</a:t>
            </a:r>
          </a:p>
          <a:p>
            <a:pPr lvl="1">
              <a:buFont typeface="Wingdings" panose="05000000000000000000" pitchFamily="2" charset="2"/>
              <a:buChar char="q"/>
            </a:pPr>
            <a:r>
              <a:rPr lang="en-US" altLang="en-US" sz="2500" i="1" smtClean="0">
                <a:latin typeface="Times New Roman" panose="02020603050405020304" pitchFamily="18" charset="0"/>
                <a:cs typeface="Times New Roman" panose="02020603050405020304" pitchFamily="18" charset="0"/>
                <a:sym typeface="Symbol" panose="05050102010706020507" pitchFamily="18" charset="2"/>
              </a:rPr>
              <a:t>sm</a:t>
            </a:r>
            <a:r>
              <a:rPr lang="en-US" altLang="en-US" sz="2500" smtClean="0">
                <a:latin typeface="Times New Roman" panose="02020603050405020304" pitchFamily="18" charset="0"/>
                <a:cs typeface="Times New Roman" panose="02020603050405020304" pitchFamily="18" charset="0"/>
                <a:sym typeface="Symbol" panose="05050102010706020507" pitchFamily="18" charset="2"/>
              </a:rPr>
              <a:t>all  quantum  too many </a:t>
            </a:r>
            <a:r>
              <a:rPr lang="en-US" altLang="en-US" sz="250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context switch</a:t>
            </a:r>
            <a:r>
              <a:rPr lang="en-US" altLang="en-US" sz="2500" smtClean="0">
                <a:latin typeface="Times New Roman" panose="02020603050405020304" pitchFamily="18" charset="0"/>
                <a:cs typeface="Times New Roman" panose="02020603050405020304" pitchFamily="18" charset="0"/>
                <a:sym typeface="Symbol" panose="05050102010706020507" pitchFamily="18" charset="2"/>
              </a:rPr>
              <a:t>, overhead is too high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71600" y="25400"/>
            <a:ext cx="12082463" cy="1125538"/>
          </a:xfrm>
        </p:spPr>
        <p:txBody>
          <a:bodyPr/>
          <a:lstStyle/>
          <a:p>
            <a:pPr eaLnBrk="1" hangingPunct="1"/>
            <a:r>
              <a:rPr lang="en-US" altLang="en-US" sz="4400" smtClean="0"/>
              <a:t>Example of RR with Time Quantum = 4ms</a:t>
            </a:r>
          </a:p>
        </p:txBody>
      </p:sp>
      <p:sp>
        <p:nvSpPr>
          <p:cNvPr id="37891" name="Rectangle 3"/>
          <p:cNvSpPr>
            <a:spLocks noGrp="1" noChangeArrowheads="1"/>
          </p:cNvSpPr>
          <p:nvPr>
            <p:ph type="body" idx="1"/>
          </p:nvPr>
        </p:nvSpPr>
        <p:spPr>
          <a:xfrm>
            <a:off x="1371600" y="1309688"/>
            <a:ext cx="11026775" cy="5978525"/>
          </a:xfrm>
        </p:spPr>
        <p:txBody>
          <a:bodyPr/>
          <a:lstStyle/>
          <a:p>
            <a:pPr>
              <a:lnSpc>
                <a:spcPct val="90000"/>
              </a:lnSpc>
              <a:buFont typeface="Monotype Sorts"/>
              <a:buNone/>
              <a:tabLst>
                <a:tab pos="3170238" algn="ctr"/>
                <a:tab pos="5705475" algn="ctr"/>
              </a:tabLst>
            </a:pPr>
            <a:r>
              <a:rPr lang="en-US" altLang="en-US" smtClean="0"/>
              <a:t>		</a:t>
            </a:r>
            <a:r>
              <a:rPr lang="en-US" altLang="en-US" sz="2400" u="sng" smtClean="0">
                <a:latin typeface="Times New Roman" panose="02020603050405020304" pitchFamily="18" charset="0"/>
                <a:cs typeface="Times New Roman" panose="02020603050405020304" pitchFamily="18" charset="0"/>
              </a:rPr>
              <a:t>Process</a:t>
            </a:r>
            <a:r>
              <a:rPr lang="en-US" altLang="en-US" sz="2400" smtClean="0">
                <a:latin typeface="Times New Roman" panose="02020603050405020304" pitchFamily="18" charset="0"/>
                <a:cs typeface="Times New Roman" panose="02020603050405020304" pitchFamily="18" charset="0"/>
              </a:rPr>
              <a:t>	</a:t>
            </a:r>
            <a:r>
              <a:rPr lang="en-US" altLang="en-US" sz="2400" u="sng" smtClean="0">
                <a:latin typeface="Times New Roman" panose="02020603050405020304" pitchFamily="18" charset="0"/>
                <a:cs typeface="Times New Roman" panose="02020603050405020304" pitchFamily="18" charset="0"/>
              </a:rPr>
              <a:t>Burst Time(ms)</a:t>
            </a:r>
          </a:p>
          <a:p>
            <a:pPr>
              <a:lnSpc>
                <a:spcPct val="90000"/>
              </a:lnSpc>
              <a:buFont typeface="Monotype Sorts"/>
              <a:buNone/>
              <a:tabLst>
                <a:tab pos="3170238" algn="ctr"/>
                <a:tab pos="5705475" algn="ctr"/>
              </a:tabLst>
            </a:pPr>
            <a:r>
              <a:rPr lang="en-US" altLang="en-US" sz="2400" i="1" smtClean="0">
                <a:latin typeface="Times New Roman" panose="02020603050405020304" pitchFamily="18" charset="0"/>
                <a:cs typeface="Times New Roman" panose="02020603050405020304" pitchFamily="18" charset="0"/>
              </a:rPr>
              <a:t>		P</a:t>
            </a:r>
            <a:r>
              <a:rPr lang="en-US" altLang="en-US" sz="2400" i="1" baseline="-25000" smtClean="0">
                <a:latin typeface="Times New Roman" panose="02020603050405020304" pitchFamily="18" charset="0"/>
                <a:cs typeface="Times New Roman" panose="02020603050405020304" pitchFamily="18" charset="0"/>
              </a:rPr>
              <a:t>1	</a:t>
            </a:r>
            <a:r>
              <a:rPr lang="en-US" altLang="en-US" sz="2400" smtClean="0">
                <a:latin typeface="Times New Roman" panose="02020603050405020304" pitchFamily="18" charset="0"/>
                <a:cs typeface="Times New Roman" panose="02020603050405020304" pitchFamily="18" charset="0"/>
              </a:rPr>
              <a:t>24</a:t>
            </a:r>
          </a:p>
          <a:p>
            <a:pPr>
              <a:lnSpc>
                <a:spcPct val="90000"/>
              </a:lnSpc>
              <a:buFont typeface="Monotype Sorts"/>
              <a:buNone/>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2	 </a:t>
            </a:r>
            <a:r>
              <a:rPr lang="en-US" altLang="en-US" sz="2400" smtClean="0">
                <a:latin typeface="Times New Roman" panose="02020603050405020304" pitchFamily="18" charset="0"/>
                <a:cs typeface="Times New Roman" panose="02020603050405020304" pitchFamily="18" charset="0"/>
              </a:rPr>
              <a:t>3</a:t>
            </a:r>
          </a:p>
          <a:p>
            <a:pPr>
              <a:lnSpc>
                <a:spcPct val="90000"/>
              </a:lnSpc>
              <a:buFont typeface="Monotype Sorts"/>
              <a:buNone/>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r>
              <a:rPr lang="en-US" altLang="en-US" sz="2400" smtClean="0">
                <a:latin typeface="Times New Roman" panose="02020603050405020304" pitchFamily="18" charset="0"/>
                <a:cs typeface="Times New Roman" panose="02020603050405020304" pitchFamily="18" charset="0"/>
              </a:rPr>
              <a:t>3</a:t>
            </a:r>
          </a:p>
          <a:p>
            <a:pPr>
              <a:lnSpc>
                <a:spcPct val="90000"/>
              </a:lnSpc>
              <a:buFont typeface="Monotype Sorts"/>
              <a:buNone/>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Char char="q"/>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Quantum =4ms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r>
              <a:rPr lang="en-US" altLang="en-US" sz="2400" smtClean="0">
                <a:latin typeface="Times New Roman" panose="02020603050405020304" pitchFamily="18" charset="0"/>
                <a:cs typeface="Times New Roman" panose="02020603050405020304" pitchFamily="18" charset="0"/>
              </a:rPr>
              <a:t/>
            </a:r>
            <a:br>
              <a:rPr lang="en-US" altLang="en-US" sz="2400" smtClean="0">
                <a:latin typeface="Times New Roman" panose="02020603050405020304" pitchFamily="18" charset="0"/>
                <a:cs typeface="Times New Roman" panose="02020603050405020304" pitchFamily="18" charset="0"/>
              </a:rPr>
            </a:br>
            <a:endParaRPr lang="en-US" altLang="en-US" sz="24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Turnaround Time for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1 </a:t>
            </a:r>
            <a:r>
              <a:rPr lang="en-US" altLang="en-US" sz="2400" smtClean="0">
                <a:latin typeface="Times New Roman" panose="02020603050405020304" pitchFamily="18" charset="0"/>
                <a:cs typeface="Times New Roman" panose="02020603050405020304" pitchFamily="18" charset="0"/>
              </a:rPr>
              <a:t>= 30,</a:t>
            </a:r>
            <a:r>
              <a:rPr lang="en-US" altLang="en-US" sz="2400" i="1" smtClean="0">
                <a:latin typeface="Times New Roman" panose="02020603050405020304" pitchFamily="18" charset="0"/>
                <a:cs typeface="Times New Roman" panose="02020603050405020304" pitchFamily="18" charset="0"/>
              </a:rPr>
              <a:t> P</a:t>
            </a:r>
            <a:r>
              <a:rPr lang="en-US" altLang="en-US" sz="2400" i="1" baseline="-25000" smtClean="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 7;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r>
              <a:rPr lang="en-US" altLang="en-US" sz="2400" smtClean="0">
                <a:latin typeface="Times New Roman" panose="02020603050405020304" pitchFamily="18" charset="0"/>
                <a:cs typeface="Times New Roman" panose="02020603050405020304" pitchFamily="18" charset="0"/>
              </a:rPr>
              <a:t>= 10 ms</a:t>
            </a:r>
          </a:p>
          <a:p>
            <a:pPr>
              <a:lnSpc>
                <a:spcPct val="90000"/>
              </a:lnSpc>
              <a:buFont typeface="Wingdings" panose="05000000000000000000" pitchFamily="2" charset="2"/>
              <a:buChar char="q"/>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Average Turnaround Time = (30 +7+10) /3 = 15.666ms</a:t>
            </a:r>
          </a:p>
          <a:p>
            <a:pPr>
              <a:lnSpc>
                <a:spcPct val="90000"/>
              </a:lnSpc>
              <a:buFont typeface="Wingdings" panose="05000000000000000000" pitchFamily="2" charset="2"/>
              <a:buChar char="q"/>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Waiting time for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1</a:t>
            </a:r>
            <a:r>
              <a:rPr lang="en-US" altLang="en-US" sz="2400" smtClean="0">
                <a:latin typeface="Times New Roman" panose="02020603050405020304" pitchFamily="18" charset="0"/>
                <a:cs typeface="Times New Roman" panose="02020603050405020304" pitchFamily="18" charset="0"/>
              </a:rPr>
              <a:t>  = 6;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2</a:t>
            </a:r>
            <a:r>
              <a:rPr lang="en-US" altLang="en-US" sz="2400" smtClean="0">
                <a:latin typeface="Times New Roman" panose="02020603050405020304" pitchFamily="18" charset="0"/>
                <a:cs typeface="Times New Roman" panose="02020603050405020304" pitchFamily="18" charset="0"/>
              </a:rPr>
              <a:t>  = 4; </a:t>
            </a:r>
            <a:r>
              <a:rPr lang="en-US" altLang="en-US" sz="2400" i="1" smtClean="0">
                <a:latin typeface="Times New Roman" panose="02020603050405020304" pitchFamily="18" charset="0"/>
                <a:cs typeface="Times New Roman" panose="02020603050405020304" pitchFamily="18" charset="0"/>
              </a:rPr>
              <a:t>P</a:t>
            </a:r>
            <a:r>
              <a:rPr lang="en-US" altLang="en-US" sz="2400" i="1" baseline="-25000" smtClean="0">
                <a:latin typeface="Times New Roman" panose="02020603050405020304" pitchFamily="18" charset="0"/>
                <a:cs typeface="Times New Roman" panose="02020603050405020304" pitchFamily="18" charset="0"/>
              </a:rPr>
              <a:t>3 </a:t>
            </a:r>
            <a:r>
              <a:rPr lang="en-US" altLang="en-US" sz="2400" smtClean="0">
                <a:latin typeface="Times New Roman" panose="02020603050405020304" pitchFamily="18" charset="0"/>
                <a:cs typeface="Times New Roman" panose="02020603050405020304" pitchFamily="18" charset="0"/>
              </a:rPr>
              <a:t>= 7 ms</a:t>
            </a:r>
          </a:p>
          <a:p>
            <a:pPr>
              <a:lnSpc>
                <a:spcPct val="90000"/>
              </a:lnSpc>
              <a:buFont typeface="Wingdings" panose="05000000000000000000" pitchFamily="2" charset="2"/>
              <a:buChar char="q"/>
              <a:tabLst>
                <a:tab pos="3170238" algn="ctr"/>
                <a:tab pos="5705475" algn="ctr"/>
              </a:tabLst>
            </a:pPr>
            <a:r>
              <a:rPr lang="en-US" altLang="en-US" sz="2400" smtClean="0">
                <a:latin typeface="Times New Roman" panose="02020603050405020304" pitchFamily="18" charset="0"/>
                <a:cs typeface="Times New Roman" panose="02020603050405020304" pitchFamily="18" charset="0"/>
              </a:rPr>
              <a:t>Average waiting time:  (6 + 4 + 7)/3 = 5.666ms</a:t>
            </a:r>
          </a:p>
          <a:p>
            <a:pPr>
              <a:lnSpc>
                <a:spcPct val="90000"/>
              </a:lnSpc>
              <a:buFont typeface="Wingdings" panose="05000000000000000000" pitchFamily="2" charset="2"/>
              <a:buChar char="q"/>
              <a:tabLst>
                <a:tab pos="3170238" algn="ctr"/>
                <a:tab pos="5705475" algn="ctr"/>
              </a:tabLst>
            </a:pPr>
            <a:endParaRPr lang="en-US" altLang="en-US" sz="2400" smtClean="0">
              <a:latin typeface="Times New Roman" panose="02020603050405020304" pitchFamily="18" charset="0"/>
              <a:cs typeface="Times New Roman" panose="02020603050405020304" pitchFamily="18" charset="0"/>
            </a:endParaRPr>
          </a:p>
        </p:txBody>
      </p:sp>
      <p:grpSp>
        <p:nvGrpSpPr>
          <p:cNvPr id="37892" name="Group 27"/>
          <p:cNvGrpSpPr>
            <a:grpSpLocks/>
          </p:cNvGrpSpPr>
          <p:nvPr/>
        </p:nvGrpSpPr>
        <p:grpSpPr bwMode="auto">
          <a:xfrm>
            <a:off x="2262188" y="4298950"/>
            <a:ext cx="7043737" cy="1266825"/>
            <a:chOff x="1086" y="2640"/>
            <a:chExt cx="2957" cy="598"/>
          </a:xfrm>
        </p:grpSpPr>
        <p:grpSp>
          <p:nvGrpSpPr>
            <p:cNvPr id="37893" name="Group 14"/>
            <p:cNvGrpSpPr>
              <a:grpSpLocks/>
            </p:cNvGrpSpPr>
            <p:nvPr/>
          </p:nvGrpSpPr>
          <p:grpSpPr bwMode="auto">
            <a:xfrm>
              <a:off x="1152" y="2640"/>
              <a:ext cx="2842" cy="384"/>
              <a:chOff x="1152" y="2736"/>
              <a:chExt cx="2304" cy="288"/>
            </a:xfrm>
          </p:grpSpPr>
          <p:sp>
            <p:nvSpPr>
              <p:cNvPr id="37903"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endParaRPr lang="en-US" altLang="en-US" sz="1900">
                  <a:latin typeface="Helvetica" panose="020B0604020202020204" pitchFamily="34" charset="0"/>
                </a:endParaRPr>
              </a:p>
            </p:txBody>
          </p:sp>
          <p:sp>
            <p:nvSpPr>
              <p:cNvPr id="37904"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2</a:t>
                </a:r>
              </a:p>
            </p:txBody>
          </p:sp>
          <p:sp>
            <p:nvSpPr>
              <p:cNvPr id="37905"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3</a:t>
                </a:r>
              </a:p>
            </p:txBody>
          </p:sp>
          <p:sp>
            <p:nvSpPr>
              <p:cNvPr id="37906"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p>
            </p:txBody>
          </p:sp>
          <p:sp>
            <p:nvSpPr>
              <p:cNvPr id="37907"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p>
            </p:txBody>
          </p:sp>
          <p:sp>
            <p:nvSpPr>
              <p:cNvPr id="37908"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p>
            </p:txBody>
          </p:sp>
          <p:sp>
            <p:nvSpPr>
              <p:cNvPr id="37909"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p>
            </p:txBody>
          </p:sp>
          <p:sp>
            <p:nvSpPr>
              <p:cNvPr id="37910"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1900">
                    <a:latin typeface="Helvetica" panose="020B0604020202020204" pitchFamily="34" charset="0"/>
                  </a:rPr>
                  <a:t>P</a:t>
                </a:r>
                <a:r>
                  <a:rPr lang="en-US" altLang="en-US" sz="1900" baseline="-25000">
                    <a:latin typeface="Helvetica" panose="020B0604020202020204" pitchFamily="34" charset="0"/>
                  </a:rPr>
                  <a:t>1</a:t>
                </a:r>
              </a:p>
            </p:txBody>
          </p:sp>
        </p:grpSp>
        <p:sp>
          <p:nvSpPr>
            <p:cNvPr id="37894" name="Text Box 15"/>
            <p:cNvSpPr txBox="1">
              <a:spLocks noChangeArrowheads="1"/>
            </p:cNvSpPr>
            <p:nvPr/>
          </p:nvSpPr>
          <p:spPr bwMode="auto">
            <a:xfrm>
              <a:off x="1086" y="3048"/>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0</a:t>
              </a:r>
            </a:p>
          </p:txBody>
        </p:sp>
        <p:sp>
          <p:nvSpPr>
            <p:cNvPr id="37895" name="Text Box 16"/>
            <p:cNvSpPr txBox="1">
              <a:spLocks noChangeArrowheads="1"/>
            </p:cNvSpPr>
            <p:nvPr/>
          </p:nvSpPr>
          <p:spPr bwMode="auto">
            <a:xfrm>
              <a:off x="1386" y="3054"/>
              <a:ext cx="19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4</a:t>
              </a:r>
            </a:p>
          </p:txBody>
        </p:sp>
        <p:sp>
          <p:nvSpPr>
            <p:cNvPr id="37896" name="Text Box 17"/>
            <p:cNvSpPr txBox="1">
              <a:spLocks noChangeArrowheads="1"/>
            </p:cNvSpPr>
            <p:nvPr/>
          </p:nvSpPr>
          <p:spPr bwMode="auto">
            <a:xfrm>
              <a:off x="1801" y="3055"/>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7</a:t>
              </a:r>
            </a:p>
          </p:txBody>
        </p:sp>
        <p:sp>
          <p:nvSpPr>
            <p:cNvPr id="37897" name="Text Box 18"/>
            <p:cNvSpPr txBox="1">
              <a:spLocks noChangeArrowheads="1"/>
            </p:cNvSpPr>
            <p:nvPr/>
          </p:nvSpPr>
          <p:spPr bwMode="auto">
            <a:xfrm>
              <a:off x="2111"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10</a:t>
              </a:r>
            </a:p>
          </p:txBody>
        </p:sp>
        <p:sp>
          <p:nvSpPr>
            <p:cNvPr id="37898" name="Text Box 19"/>
            <p:cNvSpPr txBox="1">
              <a:spLocks noChangeArrowheads="1"/>
            </p:cNvSpPr>
            <p:nvPr/>
          </p:nvSpPr>
          <p:spPr bwMode="auto">
            <a:xfrm>
              <a:off x="2499"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14</a:t>
              </a:r>
            </a:p>
          </p:txBody>
        </p:sp>
        <p:sp>
          <p:nvSpPr>
            <p:cNvPr id="37899" name="Text Box 20"/>
            <p:cNvSpPr txBox="1">
              <a:spLocks noChangeArrowheads="1"/>
            </p:cNvSpPr>
            <p:nvPr/>
          </p:nvSpPr>
          <p:spPr bwMode="auto">
            <a:xfrm>
              <a:off x="2835"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18</a:t>
              </a:r>
            </a:p>
          </p:txBody>
        </p:sp>
        <p:sp>
          <p:nvSpPr>
            <p:cNvPr id="37900" name="Text Box 21"/>
            <p:cNvSpPr txBox="1">
              <a:spLocks noChangeArrowheads="1"/>
            </p:cNvSpPr>
            <p:nvPr/>
          </p:nvSpPr>
          <p:spPr bwMode="auto">
            <a:xfrm>
              <a:off x="3131"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22</a:t>
              </a:r>
            </a:p>
          </p:txBody>
        </p:sp>
        <p:sp>
          <p:nvSpPr>
            <p:cNvPr id="37901" name="Text Box 22"/>
            <p:cNvSpPr txBox="1">
              <a:spLocks noChangeArrowheads="1"/>
            </p:cNvSpPr>
            <p:nvPr/>
          </p:nvSpPr>
          <p:spPr bwMode="auto">
            <a:xfrm>
              <a:off x="3515"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26</a:t>
              </a:r>
            </a:p>
          </p:txBody>
        </p:sp>
        <p:sp>
          <p:nvSpPr>
            <p:cNvPr id="37902" name="Text Box 24"/>
            <p:cNvSpPr txBox="1">
              <a:spLocks noChangeArrowheads="1"/>
            </p:cNvSpPr>
            <p:nvPr/>
          </p:nvSpPr>
          <p:spPr bwMode="auto">
            <a:xfrm>
              <a:off x="3851" y="3049"/>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30</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1676400" y="1377950"/>
            <a:ext cx="101600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tabLst>
                <a:tab pos="1603375" algn="ctr"/>
                <a:tab pos="3254375" algn="ctr"/>
                <a:tab pos="5143500" algn="ctr"/>
              </a:tabLst>
              <a:defRPr kumimoji="1" sz="2400">
                <a:solidFill>
                  <a:schemeClr val="tx1"/>
                </a:solidFill>
                <a:latin typeface="Times New Roman" panose="02020603050405020304" pitchFamily="18" charset="0"/>
              </a:defRPr>
            </a:lvl1pPr>
            <a:lvl2pPr marL="742950" indent="-285750">
              <a:tabLst>
                <a:tab pos="1603375" algn="ctr"/>
                <a:tab pos="3254375" algn="ctr"/>
                <a:tab pos="5143500" algn="ctr"/>
              </a:tabLst>
              <a:defRPr kumimoji="1" sz="2400">
                <a:solidFill>
                  <a:schemeClr val="tx1"/>
                </a:solidFill>
                <a:latin typeface="Times New Roman" panose="02020603050405020304" pitchFamily="18" charset="0"/>
              </a:defRPr>
            </a:lvl2pPr>
            <a:lvl3pPr marL="1143000" indent="-228600">
              <a:tabLst>
                <a:tab pos="1603375" algn="ctr"/>
                <a:tab pos="3254375" algn="ctr"/>
                <a:tab pos="5143500" algn="ctr"/>
              </a:tabLst>
              <a:defRPr kumimoji="1" sz="2400">
                <a:solidFill>
                  <a:schemeClr val="tx1"/>
                </a:solidFill>
                <a:latin typeface="Times New Roman" panose="02020603050405020304" pitchFamily="18" charset="0"/>
              </a:defRPr>
            </a:lvl3pPr>
            <a:lvl4pPr marL="1600200" indent="-228600">
              <a:tabLst>
                <a:tab pos="1603375" algn="ctr"/>
                <a:tab pos="3254375" algn="ctr"/>
                <a:tab pos="5143500" algn="ctr"/>
              </a:tabLst>
              <a:defRPr kumimoji="1" sz="2400">
                <a:solidFill>
                  <a:schemeClr val="tx1"/>
                </a:solidFill>
                <a:latin typeface="Times New Roman" panose="02020603050405020304" pitchFamily="18" charset="0"/>
              </a:defRPr>
            </a:lvl4pPr>
            <a:lvl5pPr marL="2057400" indent="-228600">
              <a:tabLst>
                <a:tab pos="1603375" algn="ctr"/>
                <a:tab pos="3254375" algn="ctr"/>
                <a:tab pos="5143500" algn="ctr"/>
              </a:tabLst>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603375" algn="ctr"/>
                <a:tab pos="3254375" algn="ctr"/>
                <a:tab pos="5143500" algn="ctr"/>
              </a:tabLst>
              <a:defRPr kumimoji="1" sz="2400">
                <a:solidFill>
                  <a:schemeClr val="tx1"/>
                </a:solidFill>
                <a:latin typeface="Times New Roman" panose="02020603050405020304" pitchFamily="18" charset="0"/>
              </a:defRPr>
            </a:lvl9pPr>
          </a:lstStyle>
          <a:p>
            <a:pPr>
              <a:spcBef>
                <a:spcPct val="20000"/>
              </a:spcBef>
              <a:buClr>
                <a:schemeClr val="bg2"/>
              </a:buClr>
              <a:buSzPct val="75000"/>
              <a:buFont typeface="Monotype Sorts"/>
              <a:buNone/>
              <a:defRPr/>
            </a:pPr>
            <a:r>
              <a:rPr kumimoji="0" lang="en-US" altLang="en-US" sz="4267" dirty="0" smtClean="0"/>
              <a:t>	   </a:t>
            </a:r>
            <a:r>
              <a:rPr kumimoji="0" lang="en-US" altLang="en-US" sz="3733" u="sng" dirty="0" smtClean="0"/>
              <a:t>Process</a:t>
            </a:r>
            <a:r>
              <a:rPr kumimoji="0" lang="en-US" altLang="en-US" sz="3733" dirty="0" smtClean="0"/>
              <a:t>	  </a:t>
            </a:r>
            <a:r>
              <a:rPr kumimoji="0" lang="en-US" altLang="en-US" sz="3733" u="sng" dirty="0" smtClean="0"/>
              <a:t>Arrival Time(</a:t>
            </a:r>
            <a:r>
              <a:rPr kumimoji="0" lang="en-US" altLang="en-US" sz="3733" u="sng" dirty="0" err="1" smtClean="0"/>
              <a:t>ms</a:t>
            </a:r>
            <a:r>
              <a:rPr kumimoji="0" lang="en-US" altLang="en-US" sz="3733" u="sng" dirty="0" smtClean="0"/>
              <a:t>)</a:t>
            </a:r>
            <a:r>
              <a:rPr kumimoji="0" lang="en-US" altLang="en-US" sz="3733" dirty="0" smtClean="0"/>
              <a:t>    </a:t>
            </a:r>
            <a:r>
              <a:rPr kumimoji="0" lang="en-US" altLang="en-US" sz="3733" u="sng" dirty="0" smtClean="0"/>
              <a:t>CPU Time (</a:t>
            </a:r>
            <a:r>
              <a:rPr kumimoji="0" lang="en-US" altLang="en-US" sz="3733" u="sng" dirty="0" err="1" smtClean="0"/>
              <a:t>ms</a:t>
            </a:r>
            <a:r>
              <a:rPr kumimoji="0" lang="en-US" altLang="en-US" sz="3733" u="sng" dirty="0" smtClean="0"/>
              <a:t>)</a:t>
            </a:r>
            <a:endParaRPr kumimoji="0" lang="en-US" altLang="en-US" sz="3733" dirty="0" smtClean="0"/>
          </a:p>
          <a:p>
            <a:pPr>
              <a:spcBef>
                <a:spcPct val="20000"/>
              </a:spcBef>
              <a:buClr>
                <a:schemeClr val="bg2"/>
              </a:buClr>
              <a:buSzPct val="75000"/>
              <a:buFont typeface="Monotype Sorts"/>
              <a:buNone/>
              <a:defRPr/>
            </a:pPr>
            <a:r>
              <a:rPr kumimoji="0" lang="en-US" altLang="en-US" sz="4267" dirty="0" smtClean="0"/>
              <a:t>		</a:t>
            </a:r>
            <a:r>
              <a:rPr kumimoji="0" lang="en-US" altLang="en-US" sz="2667" i="1" dirty="0" smtClean="0"/>
              <a:t>P</a:t>
            </a:r>
            <a:r>
              <a:rPr kumimoji="0" lang="en-US" altLang="en-US" sz="2667" i="1" baseline="-25000" dirty="0" smtClean="0"/>
              <a:t>1</a:t>
            </a:r>
            <a:r>
              <a:rPr kumimoji="0" lang="en-US" altLang="en-US" sz="2667" dirty="0" smtClean="0"/>
              <a:t>	0.0	   		7</a:t>
            </a:r>
          </a:p>
          <a:p>
            <a:pPr>
              <a:spcBef>
                <a:spcPct val="20000"/>
              </a:spcBef>
              <a:buClr>
                <a:schemeClr val="bg2"/>
              </a:buClr>
              <a:buSzPct val="75000"/>
              <a:buFont typeface="Monotype Sorts"/>
              <a:buNone/>
              <a:defRPr/>
            </a:pPr>
            <a:r>
              <a:rPr kumimoji="0" lang="en-US" altLang="en-US" sz="2667" dirty="0" smtClean="0"/>
              <a:t>		 </a:t>
            </a:r>
            <a:r>
              <a:rPr kumimoji="0" lang="en-US" altLang="en-US" sz="2667" i="1" dirty="0" smtClean="0"/>
              <a:t>P</a:t>
            </a:r>
            <a:r>
              <a:rPr kumimoji="0" lang="en-US" altLang="en-US" sz="2667" i="1" baseline="-25000" dirty="0" smtClean="0"/>
              <a:t>2	</a:t>
            </a:r>
            <a:r>
              <a:rPr kumimoji="0" lang="en-US" altLang="en-US" sz="2667" dirty="0" smtClean="0"/>
              <a:t>2.0			4</a:t>
            </a:r>
          </a:p>
          <a:p>
            <a:pPr>
              <a:spcBef>
                <a:spcPct val="20000"/>
              </a:spcBef>
              <a:buClr>
                <a:schemeClr val="bg2"/>
              </a:buClr>
              <a:buSzPct val="75000"/>
              <a:buFont typeface="Monotype Sorts"/>
              <a:buNone/>
              <a:defRPr/>
            </a:pPr>
            <a:r>
              <a:rPr kumimoji="0" lang="en-US" altLang="en-US" sz="2667" dirty="0" smtClean="0"/>
              <a:t>		 </a:t>
            </a:r>
            <a:r>
              <a:rPr kumimoji="0" lang="en-US" altLang="en-US" sz="2667" i="1" dirty="0" smtClean="0"/>
              <a:t>P</a:t>
            </a:r>
            <a:r>
              <a:rPr kumimoji="0" lang="en-US" altLang="en-US" sz="2667" i="1" baseline="-25000" dirty="0" smtClean="0"/>
              <a:t>3</a:t>
            </a:r>
            <a:r>
              <a:rPr kumimoji="0" lang="en-US" altLang="en-US" sz="2667" dirty="0" smtClean="0"/>
              <a:t>	4.0			1</a:t>
            </a:r>
          </a:p>
          <a:p>
            <a:pPr>
              <a:spcBef>
                <a:spcPct val="20000"/>
              </a:spcBef>
              <a:buClr>
                <a:schemeClr val="bg2"/>
              </a:buClr>
              <a:buSzPct val="75000"/>
              <a:buFont typeface="Monotype Sorts"/>
              <a:buNone/>
              <a:defRPr/>
            </a:pPr>
            <a:r>
              <a:rPr kumimoji="0" lang="en-US" altLang="en-US" sz="2667" dirty="0" smtClean="0"/>
              <a:t>		 </a:t>
            </a:r>
            <a:r>
              <a:rPr kumimoji="0" lang="en-US" altLang="en-US" sz="2667" i="1" dirty="0" smtClean="0"/>
              <a:t>P</a:t>
            </a:r>
            <a:r>
              <a:rPr kumimoji="0" lang="en-US" altLang="en-US" sz="2667" i="1" baseline="-25000" dirty="0" smtClean="0"/>
              <a:t>4</a:t>
            </a:r>
            <a:r>
              <a:rPr kumimoji="0" lang="en-US" altLang="en-US" sz="2667" dirty="0" smtClean="0"/>
              <a:t>	5.0			4</a:t>
            </a:r>
          </a:p>
          <a:p>
            <a:pPr>
              <a:spcBef>
                <a:spcPct val="20000"/>
              </a:spcBef>
              <a:buClr>
                <a:schemeClr val="bg2"/>
              </a:buClr>
              <a:buSzPct val="75000"/>
              <a:buFont typeface="Monotype Sorts"/>
              <a:buNone/>
              <a:defRPr/>
            </a:pPr>
            <a:endParaRPr kumimoji="0" lang="en-US" altLang="en-US" sz="3200" dirty="0" smtClean="0"/>
          </a:p>
          <a:p>
            <a:pPr>
              <a:spcBef>
                <a:spcPct val="20000"/>
              </a:spcBef>
              <a:buClr>
                <a:schemeClr val="bg2"/>
              </a:buClr>
              <a:buSzPct val="75000"/>
              <a:buFont typeface="Monotype Sorts"/>
              <a:buNone/>
              <a:defRPr/>
            </a:pPr>
            <a:endParaRPr kumimoji="0" lang="en-US" altLang="en-US" sz="3200" dirty="0" smtClean="0"/>
          </a:p>
          <a:p>
            <a:pPr>
              <a:spcBef>
                <a:spcPct val="20000"/>
              </a:spcBef>
              <a:buClr>
                <a:schemeClr val="bg2"/>
              </a:buClr>
              <a:buSzPct val="75000"/>
              <a:buFont typeface="Monotype Sorts"/>
              <a:buNone/>
              <a:defRPr/>
            </a:pPr>
            <a:endParaRPr kumimoji="0" lang="en-US" altLang="en-US" sz="3200" dirty="0" smtClean="0"/>
          </a:p>
          <a:p>
            <a:pPr>
              <a:spcBef>
                <a:spcPct val="20000"/>
              </a:spcBef>
              <a:buClr>
                <a:schemeClr val="bg2"/>
              </a:buClr>
              <a:buSzPct val="75000"/>
              <a:buFont typeface="Monotype Sorts"/>
              <a:buChar char="n"/>
              <a:defRPr/>
            </a:pPr>
            <a:endParaRPr kumimoji="0" lang="en-US" altLang="en-US" sz="3200" dirty="0" smtClean="0"/>
          </a:p>
          <a:p>
            <a:pPr>
              <a:spcBef>
                <a:spcPct val="20000"/>
              </a:spcBef>
              <a:buClr>
                <a:schemeClr val="bg2"/>
              </a:buClr>
              <a:buSzPct val="75000"/>
              <a:buFont typeface="Monotype Sorts"/>
              <a:buChar char="n"/>
              <a:defRPr/>
            </a:pPr>
            <a:endParaRPr kumimoji="0" lang="en-US" altLang="en-US" sz="3200" dirty="0" smtClean="0">
              <a:solidFill>
                <a:srgbClr val="CC0000"/>
              </a:solidFill>
            </a:endParaRPr>
          </a:p>
          <a:p>
            <a:pPr marL="457200" indent="-457200">
              <a:spcBef>
                <a:spcPct val="20000"/>
              </a:spcBef>
              <a:buClr>
                <a:schemeClr val="bg2"/>
              </a:buClr>
              <a:buSzPct val="75000"/>
              <a:buFont typeface="Wingdings" panose="05000000000000000000" pitchFamily="2" charset="2"/>
              <a:buChar char="q"/>
              <a:defRPr/>
            </a:pPr>
            <a:r>
              <a:rPr kumimoji="0" lang="en-US" altLang="en-US" sz="2667" dirty="0" smtClean="0">
                <a:solidFill>
                  <a:srgbClr val="CC0000"/>
                </a:solidFill>
              </a:rPr>
              <a:t> Average waiting time</a:t>
            </a:r>
            <a:r>
              <a:rPr kumimoji="0" lang="en-US" altLang="en-US" sz="2667" dirty="0" smtClean="0"/>
              <a:t> : (9+5+0+4)/4 = 4.5ms </a:t>
            </a:r>
          </a:p>
          <a:p>
            <a:pPr marL="457200" indent="-457200">
              <a:spcBef>
                <a:spcPct val="20000"/>
              </a:spcBef>
              <a:buClr>
                <a:schemeClr val="bg2"/>
              </a:buClr>
              <a:buSzPct val="75000"/>
              <a:buFont typeface="Wingdings" panose="05000000000000000000" pitchFamily="2" charset="2"/>
              <a:buChar char="q"/>
              <a:defRPr/>
            </a:pPr>
            <a:r>
              <a:rPr kumimoji="0" lang="en-US" altLang="en-US" sz="2667" dirty="0" smtClean="0"/>
              <a:t> </a:t>
            </a:r>
            <a:r>
              <a:rPr kumimoji="0" lang="en-US" altLang="en-US" sz="2667" dirty="0" smtClean="0">
                <a:solidFill>
                  <a:srgbClr val="CC0000"/>
                </a:solidFill>
              </a:rPr>
              <a:t>Average turnaround time</a:t>
            </a:r>
            <a:r>
              <a:rPr kumimoji="0" lang="en-US" altLang="en-US" sz="2667" dirty="0" smtClean="0"/>
              <a:t> : (( 16-0)+(11-2)+( 5-4)+(13-5))/4 = 8.5 </a:t>
            </a:r>
            <a:r>
              <a:rPr kumimoji="0" lang="en-US" altLang="en-US" sz="2667" dirty="0" err="1" smtClean="0"/>
              <a:t>ms</a:t>
            </a:r>
            <a:endParaRPr kumimoji="0" lang="en-US" altLang="en-US" sz="2667" i="1" baseline="-25000" dirty="0" smtClean="0"/>
          </a:p>
        </p:txBody>
      </p:sp>
      <p:sp>
        <p:nvSpPr>
          <p:cNvPr id="786435" name="Rectangle 3"/>
          <p:cNvSpPr>
            <a:spLocks noChangeArrowheads="1"/>
          </p:cNvSpPr>
          <p:nvPr/>
        </p:nvSpPr>
        <p:spPr bwMode="auto">
          <a:xfrm>
            <a:off x="1676400" y="609600"/>
            <a:ext cx="9956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defRPr>
            </a:lvl1pPr>
            <a:lvl2pPr>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marL="457200" eaLnBrk="0" fontAlgn="base" hangingPunct="0">
              <a:spcBef>
                <a:spcPct val="0"/>
              </a:spcBef>
              <a:spcAft>
                <a:spcPct val="0"/>
              </a:spcAft>
              <a:defRPr kumimoji="1" sz="2400">
                <a:solidFill>
                  <a:schemeClr val="tx1"/>
                </a:solidFill>
                <a:latin typeface="Times New Roman" panose="02020603050405020304" pitchFamily="18" charset="0"/>
              </a:defRPr>
            </a:lvl6pPr>
            <a:lvl7pPr marL="914400" eaLnBrk="0" fontAlgn="base" hangingPunct="0">
              <a:spcBef>
                <a:spcPct val="0"/>
              </a:spcBef>
              <a:spcAft>
                <a:spcPct val="0"/>
              </a:spcAft>
              <a:defRPr kumimoji="1" sz="2400">
                <a:solidFill>
                  <a:schemeClr val="tx1"/>
                </a:solidFill>
                <a:latin typeface="Times New Roman" panose="02020603050405020304" pitchFamily="18" charset="0"/>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defRPr>
            </a:lvl9pPr>
          </a:lstStyle>
          <a:p>
            <a:pPr algn="ctr">
              <a:defRPr/>
            </a:pPr>
            <a:endParaRPr kumimoji="0" lang="en-US" altLang="en-US" sz="5867" smtClean="0">
              <a:solidFill>
                <a:schemeClr val="tx2"/>
              </a:solidFill>
            </a:endParaRPr>
          </a:p>
        </p:txBody>
      </p:sp>
      <p:sp>
        <p:nvSpPr>
          <p:cNvPr id="39940" name="Rectangle 4"/>
          <p:cNvSpPr>
            <a:spLocks noChangeArrowheads="1"/>
          </p:cNvSpPr>
          <p:nvPr/>
        </p:nvSpPr>
        <p:spPr bwMode="auto">
          <a:xfrm flipH="1">
            <a:off x="2794000" y="5689600"/>
            <a:ext cx="8128000" cy="812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ltLang="en-US"/>
          </a:p>
        </p:txBody>
      </p:sp>
      <p:sp>
        <p:nvSpPr>
          <p:cNvPr id="39941" name="Text Box 5"/>
          <p:cNvSpPr txBox="1">
            <a:spLocks noChangeArrowheads="1"/>
          </p:cNvSpPr>
          <p:nvPr/>
        </p:nvSpPr>
        <p:spPr bwMode="auto">
          <a:xfrm flipH="1">
            <a:off x="29638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1</a:t>
            </a:r>
            <a:endParaRPr lang="en-US" altLang="en-US">
              <a:latin typeface="Helvetica" panose="020B0604020202020204" pitchFamily="34" charset="0"/>
            </a:endParaRPr>
          </a:p>
        </p:txBody>
      </p:sp>
      <p:sp>
        <p:nvSpPr>
          <p:cNvPr id="39942" name="Text Box 6"/>
          <p:cNvSpPr txBox="1">
            <a:spLocks noChangeArrowheads="1"/>
          </p:cNvSpPr>
          <p:nvPr/>
        </p:nvSpPr>
        <p:spPr bwMode="auto">
          <a:xfrm flipH="1">
            <a:off x="47926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3</a:t>
            </a:r>
            <a:endParaRPr lang="en-US" altLang="en-US">
              <a:latin typeface="Helvetica" panose="020B0604020202020204" pitchFamily="34" charset="0"/>
            </a:endParaRPr>
          </a:p>
        </p:txBody>
      </p:sp>
      <p:sp>
        <p:nvSpPr>
          <p:cNvPr id="39943" name="Text Box 7"/>
          <p:cNvSpPr txBox="1">
            <a:spLocks noChangeArrowheads="1"/>
          </p:cNvSpPr>
          <p:nvPr/>
        </p:nvSpPr>
        <p:spPr bwMode="auto">
          <a:xfrm flipH="1">
            <a:off x="39798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2</a:t>
            </a:r>
            <a:endParaRPr lang="en-US" altLang="en-US">
              <a:latin typeface="Helvetica" panose="020B0604020202020204" pitchFamily="34" charset="0"/>
            </a:endParaRPr>
          </a:p>
        </p:txBody>
      </p:sp>
      <p:sp>
        <p:nvSpPr>
          <p:cNvPr id="39944" name="Line 8"/>
          <p:cNvSpPr>
            <a:spLocks noChangeShapeType="1"/>
          </p:cNvSpPr>
          <p:nvPr/>
        </p:nvSpPr>
        <p:spPr bwMode="auto">
          <a:xfrm flipH="1">
            <a:off x="109220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45" name="Line 9"/>
          <p:cNvSpPr>
            <a:spLocks noChangeShapeType="1"/>
          </p:cNvSpPr>
          <p:nvPr/>
        </p:nvSpPr>
        <p:spPr bwMode="auto">
          <a:xfrm flipH="1">
            <a:off x="27940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46" name="Line 10"/>
          <p:cNvSpPr>
            <a:spLocks noChangeShapeType="1"/>
          </p:cNvSpPr>
          <p:nvPr/>
        </p:nvSpPr>
        <p:spPr bwMode="auto">
          <a:xfrm flipH="1">
            <a:off x="47244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47" name="Line 11"/>
          <p:cNvSpPr>
            <a:spLocks noChangeShapeType="1"/>
          </p:cNvSpPr>
          <p:nvPr/>
        </p:nvSpPr>
        <p:spPr bwMode="auto">
          <a:xfrm flipH="1">
            <a:off x="37084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48" name="Line 12"/>
          <p:cNvSpPr>
            <a:spLocks noChangeShapeType="1"/>
          </p:cNvSpPr>
          <p:nvPr/>
        </p:nvSpPr>
        <p:spPr bwMode="auto">
          <a:xfrm flipH="1">
            <a:off x="58420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49" name="Line 13"/>
          <p:cNvSpPr>
            <a:spLocks noChangeShapeType="1"/>
          </p:cNvSpPr>
          <p:nvPr/>
        </p:nvSpPr>
        <p:spPr bwMode="auto">
          <a:xfrm flipH="1">
            <a:off x="37084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50" name="Text Box 14"/>
          <p:cNvSpPr txBox="1">
            <a:spLocks noChangeArrowheads="1"/>
          </p:cNvSpPr>
          <p:nvPr/>
        </p:nvSpPr>
        <p:spPr bwMode="auto">
          <a:xfrm flipH="1">
            <a:off x="4572000" y="6867525"/>
            <a:ext cx="3127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4</a:t>
            </a:r>
          </a:p>
        </p:txBody>
      </p:sp>
      <p:sp>
        <p:nvSpPr>
          <p:cNvPr id="39951" name="Text Box 15"/>
          <p:cNvSpPr txBox="1">
            <a:spLocks noChangeArrowheads="1"/>
          </p:cNvSpPr>
          <p:nvPr/>
        </p:nvSpPr>
        <p:spPr bwMode="auto">
          <a:xfrm flipH="1">
            <a:off x="3505200" y="6867525"/>
            <a:ext cx="4143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en-US">
                <a:latin typeface="Helvetica" panose="020B0604020202020204" pitchFamily="34" charset="0"/>
              </a:rPr>
              <a:t>2</a:t>
            </a:r>
          </a:p>
        </p:txBody>
      </p:sp>
      <p:sp>
        <p:nvSpPr>
          <p:cNvPr id="39952" name="Text Box 16"/>
          <p:cNvSpPr txBox="1">
            <a:spLocks noChangeArrowheads="1"/>
          </p:cNvSpPr>
          <p:nvPr/>
        </p:nvSpPr>
        <p:spPr bwMode="auto">
          <a:xfrm flipH="1">
            <a:off x="6992938" y="6867525"/>
            <a:ext cx="3143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9</a:t>
            </a:r>
          </a:p>
        </p:txBody>
      </p:sp>
      <p:sp>
        <p:nvSpPr>
          <p:cNvPr id="39953" name="Text Box 17"/>
          <p:cNvSpPr txBox="1">
            <a:spLocks noChangeArrowheads="1"/>
          </p:cNvSpPr>
          <p:nvPr/>
        </p:nvSpPr>
        <p:spPr bwMode="auto">
          <a:xfrm flipH="1">
            <a:off x="2641600" y="6867525"/>
            <a:ext cx="3127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0</a:t>
            </a:r>
          </a:p>
        </p:txBody>
      </p:sp>
      <p:sp>
        <p:nvSpPr>
          <p:cNvPr id="39954" name="Text Box 18"/>
          <p:cNvSpPr txBox="1">
            <a:spLocks noChangeArrowheads="1"/>
          </p:cNvSpPr>
          <p:nvPr/>
        </p:nvSpPr>
        <p:spPr bwMode="auto">
          <a:xfrm flipH="1">
            <a:off x="56054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4</a:t>
            </a:r>
            <a:endParaRPr lang="en-US" altLang="en-US">
              <a:latin typeface="Helvetica" panose="020B0604020202020204" pitchFamily="34" charset="0"/>
            </a:endParaRPr>
          </a:p>
        </p:txBody>
      </p:sp>
      <p:sp>
        <p:nvSpPr>
          <p:cNvPr id="39955" name="Line 19"/>
          <p:cNvSpPr>
            <a:spLocks noChangeShapeType="1"/>
          </p:cNvSpPr>
          <p:nvPr/>
        </p:nvSpPr>
        <p:spPr bwMode="auto">
          <a:xfrm flipH="1">
            <a:off x="53340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56" name="Line 20"/>
          <p:cNvSpPr>
            <a:spLocks noChangeShapeType="1"/>
          </p:cNvSpPr>
          <p:nvPr/>
        </p:nvSpPr>
        <p:spPr bwMode="auto">
          <a:xfrm flipH="1">
            <a:off x="32004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57" name="Line 21"/>
          <p:cNvSpPr>
            <a:spLocks noChangeShapeType="1"/>
          </p:cNvSpPr>
          <p:nvPr/>
        </p:nvSpPr>
        <p:spPr bwMode="auto">
          <a:xfrm flipH="1">
            <a:off x="42164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58" name="Line 22"/>
          <p:cNvSpPr>
            <a:spLocks noChangeShapeType="1"/>
          </p:cNvSpPr>
          <p:nvPr/>
        </p:nvSpPr>
        <p:spPr bwMode="auto">
          <a:xfrm flipH="1">
            <a:off x="47244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59" name="Line 23"/>
          <p:cNvSpPr>
            <a:spLocks noChangeShapeType="1"/>
          </p:cNvSpPr>
          <p:nvPr/>
        </p:nvSpPr>
        <p:spPr bwMode="auto">
          <a:xfrm flipH="1">
            <a:off x="53340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0" name="Line 24"/>
          <p:cNvSpPr>
            <a:spLocks noChangeShapeType="1"/>
          </p:cNvSpPr>
          <p:nvPr/>
        </p:nvSpPr>
        <p:spPr bwMode="auto">
          <a:xfrm flipH="1">
            <a:off x="67564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1" name="Line 25"/>
          <p:cNvSpPr>
            <a:spLocks noChangeShapeType="1"/>
          </p:cNvSpPr>
          <p:nvPr/>
        </p:nvSpPr>
        <p:spPr bwMode="auto">
          <a:xfrm flipH="1">
            <a:off x="63500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2" name="Text Box 26"/>
          <p:cNvSpPr txBox="1">
            <a:spLocks noChangeArrowheads="1"/>
          </p:cNvSpPr>
          <p:nvPr/>
        </p:nvSpPr>
        <p:spPr bwMode="auto">
          <a:xfrm flipH="1">
            <a:off x="5181600" y="6867525"/>
            <a:ext cx="312738"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5</a:t>
            </a:r>
          </a:p>
        </p:txBody>
      </p:sp>
      <p:sp>
        <p:nvSpPr>
          <p:cNvPr id="39963" name="Line 27"/>
          <p:cNvSpPr>
            <a:spLocks noChangeShapeType="1"/>
          </p:cNvSpPr>
          <p:nvPr/>
        </p:nvSpPr>
        <p:spPr bwMode="auto">
          <a:xfrm flipH="1">
            <a:off x="71628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4" name="Line 28"/>
          <p:cNvSpPr>
            <a:spLocks noChangeShapeType="1"/>
          </p:cNvSpPr>
          <p:nvPr/>
        </p:nvSpPr>
        <p:spPr bwMode="auto">
          <a:xfrm flipH="1">
            <a:off x="89916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5" name="Line 29"/>
          <p:cNvSpPr>
            <a:spLocks noChangeShapeType="1"/>
          </p:cNvSpPr>
          <p:nvPr/>
        </p:nvSpPr>
        <p:spPr bwMode="auto">
          <a:xfrm flipH="1">
            <a:off x="75692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6" name="Line 30"/>
          <p:cNvSpPr>
            <a:spLocks noChangeShapeType="1"/>
          </p:cNvSpPr>
          <p:nvPr/>
        </p:nvSpPr>
        <p:spPr bwMode="auto">
          <a:xfrm flipH="1">
            <a:off x="79756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7" name="Text Box 31"/>
          <p:cNvSpPr txBox="1">
            <a:spLocks noChangeArrowheads="1"/>
          </p:cNvSpPr>
          <p:nvPr/>
        </p:nvSpPr>
        <p:spPr bwMode="auto">
          <a:xfrm flipH="1">
            <a:off x="6180138" y="6867525"/>
            <a:ext cx="3143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7</a:t>
            </a:r>
          </a:p>
        </p:txBody>
      </p:sp>
      <p:sp>
        <p:nvSpPr>
          <p:cNvPr id="39968" name="Line 32"/>
          <p:cNvSpPr>
            <a:spLocks noChangeShapeType="1"/>
          </p:cNvSpPr>
          <p:nvPr/>
        </p:nvSpPr>
        <p:spPr bwMode="auto">
          <a:xfrm flipH="1">
            <a:off x="84836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69" name="Line 33"/>
          <p:cNvSpPr>
            <a:spLocks noChangeShapeType="1"/>
          </p:cNvSpPr>
          <p:nvPr/>
        </p:nvSpPr>
        <p:spPr bwMode="auto">
          <a:xfrm flipH="1">
            <a:off x="101092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70" name="Line 34"/>
          <p:cNvSpPr>
            <a:spLocks noChangeShapeType="1"/>
          </p:cNvSpPr>
          <p:nvPr/>
        </p:nvSpPr>
        <p:spPr bwMode="auto">
          <a:xfrm flipH="1">
            <a:off x="9499600" y="6502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786467" name="Rectangle 35"/>
          <p:cNvSpPr>
            <a:spLocks noGrp="1" noChangeArrowheads="1"/>
          </p:cNvSpPr>
          <p:nvPr>
            <p:ph type="title"/>
          </p:nvPr>
        </p:nvSpPr>
        <p:spPr/>
        <p:txBody>
          <a:bodyPr lIns="122767" tIns="61384" rIns="122767" bIns="61384" anchor="ctr"/>
          <a:lstStyle/>
          <a:p>
            <a:pPr>
              <a:defRPr/>
            </a:pPr>
            <a:r>
              <a:rPr lang="en-US" altLang="en-US" sz="5067"/>
              <a:t>Round -Robin</a:t>
            </a:r>
          </a:p>
        </p:txBody>
      </p:sp>
      <p:sp>
        <p:nvSpPr>
          <p:cNvPr id="39972" name="Text Box 36"/>
          <p:cNvSpPr txBox="1">
            <a:spLocks noChangeArrowheads="1"/>
          </p:cNvSpPr>
          <p:nvPr/>
        </p:nvSpPr>
        <p:spPr bwMode="auto">
          <a:xfrm>
            <a:off x="2824163" y="4549775"/>
            <a:ext cx="28336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200">
                <a:latin typeface="Times New Roman" panose="02020603050405020304" pitchFamily="18" charset="0"/>
              </a:rPr>
              <a:t>Quantum = 2ms</a:t>
            </a:r>
          </a:p>
        </p:txBody>
      </p:sp>
      <p:sp>
        <p:nvSpPr>
          <p:cNvPr id="39973" name="Line 37"/>
          <p:cNvSpPr>
            <a:spLocks noChangeShapeType="1"/>
          </p:cNvSpPr>
          <p:nvPr/>
        </p:nvSpPr>
        <p:spPr bwMode="auto">
          <a:xfrm flipH="1">
            <a:off x="63500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74" name="Line 38"/>
          <p:cNvSpPr>
            <a:spLocks noChangeShapeType="1"/>
          </p:cNvSpPr>
          <p:nvPr/>
        </p:nvSpPr>
        <p:spPr bwMode="auto">
          <a:xfrm flipH="1">
            <a:off x="71628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75" name="Text Box 39"/>
          <p:cNvSpPr txBox="1">
            <a:spLocks noChangeArrowheads="1"/>
          </p:cNvSpPr>
          <p:nvPr/>
        </p:nvSpPr>
        <p:spPr bwMode="auto">
          <a:xfrm flipH="1">
            <a:off x="66214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1</a:t>
            </a:r>
            <a:endParaRPr lang="en-US" altLang="en-US">
              <a:latin typeface="Helvetica" panose="020B0604020202020204" pitchFamily="34" charset="0"/>
            </a:endParaRPr>
          </a:p>
        </p:txBody>
      </p:sp>
      <p:sp>
        <p:nvSpPr>
          <p:cNvPr id="39976" name="Text Box 40"/>
          <p:cNvSpPr txBox="1">
            <a:spLocks noChangeArrowheads="1"/>
          </p:cNvSpPr>
          <p:nvPr/>
        </p:nvSpPr>
        <p:spPr bwMode="auto">
          <a:xfrm flipH="1">
            <a:off x="73326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2</a:t>
            </a:r>
            <a:endParaRPr lang="en-US" altLang="en-US">
              <a:latin typeface="Helvetica" panose="020B0604020202020204" pitchFamily="34" charset="0"/>
            </a:endParaRPr>
          </a:p>
        </p:txBody>
      </p:sp>
      <p:sp>
        <p:nvSpPr>
          <p:cNvPr id="39977" name="Text Box 41"/>
          <p:cNvSpPr txBox="1">
            <a:spLocks noChangeArrowheads="1"/>
          </p:cNvSpPr>
          <p:nvPr/>
        </p:nvSpPr>
        <p:spPr bwMode="auto">
          <a:xfrm flipH="1">
            <a:off x="82470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4</a:t>
            </a:r>
            <a:endParaRPr lang="en-US" altLang="en-US">
              <a:latin typeface="Helvetica" panose="020B0604020202020204" pitchFamily="34" charset="0"/>
            </a:endParaRPr>
          </a:p>
        </p:txBody>
      </p:sp>
      <p:sp>
        <p:nvSpPr>
          <p:cNvPr id="39978" name="Line 42"/>
          <p:cNvSpPr>
            <a:spLocks noChangeShapeType="1"/>
          </p:cNvSpPr>
          <p:nvPr/>
        </p:nvSpPr>
        <p:spPr bwMode="auto">
          <a:xfrm flipH="1">
            <a:off x="79756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79" name="Line 43"/>
          <p:cNvSpPr>
            <a:spLocks noChangeShapeType="1"/>
          </p:cNvSpPr>
          <p:nvPr/>
        </p:nvSpPr>
        <p:spPr bwMode="auto">
          <a:xfrm flipH="1">
            <a:off x="89916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80" name="Line 44"/>
          <p:cNvSpPr>
            <a:spLocks noChangeShapeType="1"/>
          </p:cNvSpPr>
          <p:nvPr/>
        </p:nvSpPr>
        <p:spPr bwMode="auto">
          <a:xfrm flipH="1">
            <a:off x="10109200" y="5689600"/>
            <a:ext cx="0" cy="812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9981" name="Text Box 45"/>
          <p:cNvSpPr txBox="1">
            <a:spLocks noChangeArrowheads="1"/>
          </p:cNvSpPr>
          <p:nvPr/>
        </p:nvSpPr>
        <p:spPr bwMode="auto">
          <a:xfrm flipH="1">
            <a:off x="93646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1</a:t>
            </a:r>
            <a:endParaRPr lang="en-US" altLang="en-US">
              <a:latin typeface="Helvetica" panose="020B0604020202020204" pitchFamily="34" charset="0"/>
            </a:endParaRPr>
          </a:p>
        </p:txBody>
      </p:sp>
      <p:sp>
        <p:nvSpPr>
          <p:cNvPr id="39982" name="Text Box 46"/>
          <p:cNvSpPr txBox="1">
            <a:spLocks noChangeArrowheads="1"/>
          </p:cNvSpPr>
          <p:nvPr/>
        </p:nvSpPr>
        <p:spPr bwMode="auto">
          <a:xfrm flipH="1">
            <a:off x="10380663" y="59531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P</a:t>
            </a:r>
            <a:r>
              <a:rPr lang="en-US" altLang="en-US" baseline="-25000">
                <a:latin typeface="Helvetica" panose="020B0604020202020204" pitchFamily="34" charset="0"/>
              </a:rPr>
              <a:t>1</a:t>
            </a:r>
            <a:endParaRPr lang="en-US" altLang="en-US">
              <a:latin typeface="Helvetica" panose="020B0604020202020204" pitchFamily="34" charset="0"/>
            </a:endParaRPr>
          </a:p>
        </p:txBody>
      </p:sp>
      <p:sp>
        <p:nvSpPr>
          <p:cNvPr id="39983" name="Text Box 47"/>
          <p:cNvSpPr txBox="1">
            <a:spLocks noChangeArrowheads="1"/>
          </p:cNvSpPr>
          <p:nvPr/>
        </p:nvSpPr>
        <p:spPr bwMode="auto">
          <a:xfrm flipH="1">
            <a:off x="8758238" y="6867525"/>
            <a:ext cx="4413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13</a:t>
            </a:r>
          </a:p>
        </p:txBody>
      </p:sp>
      <p:sp>
        <p:nvSpPr>
          <p:cNvPr id="39984" name="Text Box 48"/>
          <p:cNvSpPr txBox="1">
            <a:spLocks noChangeArrowheads="1"/>
          </p:cNvSpPr>
          <p:nvPr/>
        </p:nvSpPr>
        <p:spPr bwMode="auto">
          <a:xfrm flipH="1">
            <a:off x="9875838" y="6867525"/>
            <a:ext cx="4413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15</a:t>
            </a:r>
          </a:p>
        </p:txBody>
      </p:sp>
      <p:sp>
        <p:nvSpPr>
          <p:cNvPr id="39985" name="Text Box 49"/>
          <p:cNvSpPr txBox="1">
            <a:spLocks noChangeArrowheads="1"/>
          </p:cNvSpPr>
          <p:nvPr/>
        </p:nvSpPr>
        <p:spPr bwMode="auto">
          <a:xfrm flipH="1">
            <a:off x="7767638" y="6867525"/>
            <a:ext cx="423862"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11</a:t>
            </a:r>
          </a:p>
        </p:txBody>
      </p:sp>
      <p:sp>
        <p:nvSpPr>
          <p:cNvPr id="39986" name="Text Box 50"/>
          <p:cNvSpPr txBox="1">
            <a:spLocks noChangeArrowheads="1"/>
          </p:cNvSpPr>
          <p:nvPr/>
        </p:nvSpPr>
        <p:spPr bwMode="auto">
          <a:xfrm flipH="1">
            <a:off x="10688638" y="6867525"/>
            <a:ext cx="441325"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en-US">
                <a:latin typeface="Helvetica" panose="020B0604020202020204" pitchFamily="34" charset="0"/>
              </a:rPr>
              <a:t>16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Text Book Slides – Copy Right</a:t>
            </a:r>
            <a:endParaRPr lang="en-CA" altLang="en-US" smtClean="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475" y="2062163"/>
            <a:ext cx="8910638"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446213" y="369888"/>
            <a:ext cx="11583987" cy="768350"/>
          </a:xfrm>
        </p:spPr>
        <p:txBody>
          <a:bodyPr/>
          <a:lstStyle/>
          <a:p>
            <a:pPr eaLnBrk="1" hangingPunct="1"/>
            <a:r>
              <a:rPr lang="en-US" altLang="en-US" smtClean="0"/>
              <a:t>Priority Scheduling</a:t>
            </a:r>
          </a:p>
        </p:txBody>
      </p:sp>
      <p:sp>
        <p:nvSpPr>
          <p:cNvPr id="20483" name="Rectangle 3"/>
          <p:cNvSpPr>
            <a:spLocks noGrp="1" noChangeArrowheads="1"/>
          </p:cNvSpPr>
          <p:nvPr>
            <p:ph type="body" idx="1"/>
          </p:nvPr>
        </p:nvSpPr>
        <p:spPr>
          <a:xfrm>
            <a:off x="847725" y="1385888"/>
            <a:ext cx="11571288" cy="6040437"/>
          </a:xfrm>
        </p:spPr>
        <p:txBody>
          <a:bodyPr/>
          <a:lstStyle/>
          <a:p>
            <a:pPr>
              <a:buFont typeface="Wingdings" panose="05000000000000000000" pitchFamily="2" charset="2"/>
              <a:buChar char="q"/>
              <a:defRPr/>
            </a:pPr>
            <a:r>
              <a:rPr lang="en-US" altLang="en-US" sz="2800" dirty="0" smtClean="0">
                <a:solidFill>
                  <a:srgbClr val="FF0000"/>
                </a:solidFill>
                <a:latin typeface="Times New Roman" panose="02020603050405020304" pitchFamily="18" charset="0"/>
                <a:cs typeface="Times New Roman" panose="02020603050405020304" pitchFamily="18" charset="0"/>
              </a:rPr>
              <a:t>Preemptive and Non-Preemptive </a:t>
            </a:r>
            <a:r>
              <a:rPr lang="en-US" altLang="en-US" sz="2800" dirty="0" smtClean="0">
                <a:latin typeface="Times New Roman" panose="02020603050405020304" pitchFamily="18" charset="0"/>
                <a:cs typeface="Times New Roman" panose="02020603050405020304" pitchFamily="18" charset="0"/>
              </a:rPr>
              <a:t>Algorithm </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A priority number (integer) is associated with each process</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Scheduler will always choose a process of higher priority over one of lower priority</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Have multiple ready queues to represent each level of priority</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The CPU is allocated to the process with the highest priority </a:t>
            </a:r>
          </a:p>
          <a:p>
            <a:pPr marL="0" indent="0">
              <a:buFont typeface="Monotype Sorts"/>
              <a:buNone/>
              <a:defRPr/>
            </a:pPr>
            <a:r>
              <a:rPr lang="en-US" altLang="en-US" sz="2800" dirty="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     (In Linux - smallest integer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highest priority)</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Problem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Starvation</a:t>
            </a:r>
            <a:r>
              <a:rPr lang="en-US" altLang="en-US" sz="28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low priority processes may never execute</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Solution  </a:t>
            </a:r>
            <a:r>
              <a:rPr lang="en-US" altLang="en-US" sz="2800" b="1"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Aging</a:t>
            </a:r>
            <a:r>
              <a:rPr lang="en-US" altLang="en-US" sz="2800" b="1"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dirty="0" smtClean="0">
                <a:latin typeface="Times New Roman" panose="02020603050405020304" pitchFamily="18" charset="0"/>
                <a:cs typeface="Times New Roman" panose="02020603050405020304" pitchFamily="18" charset="0"/>
                <a:sym typeface="Symbol" panose="05050102010706020507" pitchFamily="18" charset="2"/>
              </a:rPr>
              <a:t>– as time progresses increase the priority of the process</a:t>
            </a:r>
          </a:p>
          <a:p>
            <a:pPr>
              <a:buFont typeface="Monotype Sorts"/>
              <a:buNone/>
              <a:defRPr/>
            </a:pPr>
            <a:endParaRPr lang="en-US" altLang="en-US" b="1" dirty="0" smtClean="0">
              <a:solidFill>
                <a:srgbClr val="3366FF"/>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109788" y="369888"/>
            <a:ext cx="10920412" cy="768350"/>
          </a:xfrm>
        </p:spPr>
        <p:txBody>
          <a:bodyPr/>
          <a:lstStyle/>
          <a:p>
            <a:pPr eaLnBrk="1" hangingPunct="1"/>
            <a:r>
              <a:rPr lang="en-US" altLang="en-US" sz="4000" smtClean="0"/>
              <a:t>Example of Priority Scheduling</a:t>
            </a:r>
          </a:p>
        </p:txBody>
      </p:sp>
      <p:sp>
        <p:nvSpPr>
          <p:cNvPr id="21507" name="Rectangle 36"/>
          <p:cNvSpPr>
            <a:spLocks noGrp="1" noChangeArrowheads="1"/>
          </p:cNvSpPr>
          <p:nvPr>
            <p:ph type="body" idx="1"/>
          </p:nvPr>
        </p:nvSpPr>
        <p:spPr>
          <a:xfrm>
            <a:off x="820738" y="1235075"/>
            <a:ext cx="12344400" cy="6040438"/>
          </a:xfrm>
        </p:spPr>
        <p:txBody>
          <a:bodyPr/>
          <a:lstStyle/>
          <a:p>
            <a:pPr>
              <a:buFont typeface="Monotype Sorts"/>
              <a:buNone/>
              <a:tabLst>
                <a:tab pos="2286000" algn="ctr"/>
                <a:tab pos="4645025" algn="ctr"/>
                <a:tab pos="7343775" algn="ctr"/>
              </a:tabLst>
              <a:defRPr/>
            </a:pPr>
            <a:r>
              <a:rPr lang="en-US" altLang="en-US" dirty="0" smtClean="0"/>
              <a:t>		</a:t>
            </a:r>
            <a:r>
              <a:rPr lang="en-US" altLang="en-US" sz="2800" dirty="0" smtClean="0">
                <a:latin typeface="Times New Roman" panose="02020603050405020304" pitchFamily="18" charset="0"/>
                <a:cs typeface="Times New Roman" panose="02020603050405020304" pitchFamily="18" charset="0"/>
              </a:rPr>
              <a:t>   </a:t>
            </a:r>
            <a:r>
              <a:rPr lang="en-US" altLang="en-US" sz="2800" u="sng" dirty="0" err="1" smtClean="0">
                <a:latin typeface="Times New Roman" panose="02020603050405020304" pitchFamily="18" charset="0"/>
                <a:cs typeface="Times New Roman" panose="02020603050405020304" pitchFamily="18" charset="0"/>
              </a:rPr>
              <a:t>Process</a:t>
            </a:r>
            <a:r>
              <a:rPr lang="en-US" altLang="en-US" sz="2800" u="sng" dirty="0" err="1" smtClean="0">
                <a:solidFill>
                  <a:schemeClr val="bg1"/>
                </a:solidFill>
                <a:latin typeface="Times New Roman" panose="02020603050405020304" pitchFamily="18" charset="0"/>
                <a:cs typeface="Times New Roman" panose="02020603050405020304" pitchFamily="18" charset="0"/>
              </a:rPr>
              <a:t>A</a:t>
            </a:r>
            <a:r>
              <a:rPr lang="en-US" altLang="en-US" sz="2800" u="sng" dirty="0" smtClean="0">
                <a:solidFill>
                  <a:schemeClr val="bg1"/>
                </a:solidFill>
                <a:latin typeface="Times New Roman" panose="02020603050405020304" pitchFamily="18" charset="0"/>
                <a:cs typeface="Times New Roman" panose="02020603050405020304" pitchFamily="18" charset="0"/>
              </a:rPr>
              <a:t>	</a:t>
            </a:r>
            <a:r>
              <a:rPr lang="en-US" altLang="en-US" sz="2800" u="sng" dirty="0" smtClean="0">
                <a:latin typeface="Times New Roman" panose="02020603050405020304" pitchFamily="18" charset="0"/>
                <a:cs typeface="Times New Roman" panose="02020603050405020304" pitchFamily="18" charset="0"/>
              </a:rPr>
              <a:t>Burst(CPU)Time(</a:t>
            </a:r>
            <a:r>
              <a:rPr lang="en-US" altLang="en-US" sz="2800" u="sng" dirty="0" err="1" smtClean="0">
                <a:latin typeface="Times New Roman" panose="02020603050405020304" pitchFamily="18" charset="0"/>
                <a:cs typeface="Times New Roman" panose="02020603050405020304" pitchFamily="18" charset="0"/>
              </a:rPr>
              <a:t>ms</a:t>
            </a:r>
            <a:r>
              <a:rPr lang="en-US" altLang="en-US" sz="2800" u="sng" dirty="0" smtClean="0">
                <a:latin typeface="Times New Roman" panose="02020603050405020304" pitchFamily="18" charset="0"/>
                <a:cs typeface="Times New Roman" panose="02020603050405020304" pitchFamily="18" charset="0"/>
              </a:rPr>
              <a:t>)</a:t>
            </a:r>
            <a:r>
              <a:rPr lang="en-US" altLang="en-US" sz="2800" u="sng" dirty="0" smtClean="0">
                <a:solidFill>
                  <a:schemeClr val="bg1"/>
                </a:solidFill>
                <a:latin typeface="Times New Roman" panose="02020603050405020304" pitchFamily="18" charset="0"/>
                <a:cs typeface="Times New Roman" panose="02020603050405020304" pitchFamily="18" charset="0"/>
              </a:rPr>
              <a:t>T</a:t>
            </a:r>
            <a:r>
              <a:rPr lang="en-US" altLang="en-US" sz="2800" dirty="0" smtClean="0">
                <a:latin typeface="Times New Roman" panose="02020603050405020304" pitchFamily="18" charset="0"/>
                <a:cs typeface="Times New Roman" panose="02020603050405020304" pitchFamily="18" charset="0"/>
              </a:rPr>
              <a:t>	   </a:t>
            </a:r>
            <a:r>
              <a:rPr lang="en-US" altLang="en-US" sz="2800" u="sng" dirty="0" smtClean="0">
                <a:latin typeface="Times New Roman" panose="02020603050405020304" pitchFamily="18" charset="0"/>
                <a:cs typeface="Times New Roman" panose="02020603050405020304" pitchFamily="18" charset="0"/>
              </a:rPr>
              <a:t>Priority</a:t>
            </a:r>
            <a:endParaRPr lang="en-US" altLang="en-US" sz="2800" dirty="0" smtClean="0">
              <a:latin typeface="Times New Roman" panose="02020603050405020304" pitchFamily="18" charset="0"/>
              <a:cs typeface="Times New Roman" panose="02020603050405020304" pitchFamily="18" charset="0"/>
            </a:endParaRPr>
          </a:p>
          <a:p>
            <a:pPr>
              <a:buFont typeface="Monotype Sorts"/>
              <a:buNone/>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i="1" baseline="-25000" dirty="0" smtClean="0">
                <a:latin typeface="Times New Roman" panose="02020603050405020304" pitchFamily="18" charset="0"/>
                <a:cs typeface="Times New Roman" panose="02020603050405020304" pitchFamily="18" charset="0"/>
              </a:rPr>
              <a:t>1</a:t>
            </a:r>
            <a:r>
              <a:rPr lang="en-US" altLang="en-US" sz="2800" dirty="0" smtClean="0">
                <a:latin typeface="Times New Roman" panose="02020603050405020304" pitchFamily="18" charset="0"/>
                <a:cs typeface="Times New Roman" panose="02020603050405020304" pitchFamily="18" charset="0"/>
              </a:rPr>
              <a:t>	1</a:t>
            </a:r>
            <a:r>
              <a:rPr lang="en-US" altLang="en-US" sz="2800" dirty="0" smtClean="0">
                <a:solidFill>
                  <a:srgbClr val="000000"/>
                </a:solidFill>
                <a:latin typeface="Times New Roman" panose="02020603050405020304" pitchFamily="18" charset="0"/>
                <a:cs typeface="Times New Roman" panose="02020603050405020304" pitchFamily="18" charset="0"/>
              </a:rPr>
              <a:t>0</a:t>
            </a:r>
            <a:r>
              <a:rPr lang="en-US" altLang="en-US" sz="2800" dirty="0" smtClean="0">
                <a:latin typeface="Times New Roman" panose="02020603050405020304" pitchFamily="18" charset="0"/>
                <a:cs typeface="Times New Roman" panose="02020603050405020304" pitchFamily="18" charset="0"/>
              </a:rPr>
              <a:t>	3</a:t>
            </a:r>
          </a:p>
          <a:p>
            <a:pPr>
              <a:buFont typeface="Monotype Sorts"/>
              <a:buNone/>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i="1" baseline="-25000" dirty="0" smtClean="0">
                <a:latin typeface="Times New Roman" panose="02020603050405020304" pitchFamily="18" charset="0"/>
                <a:cs typeface="Times New Roman" panose="02020603050405020304" pitchFamily="18" charset="0"/>
              </a:rPr>
              <a:t>2 	</a:t>
            </a:r>
            <a:r>
              <a:rPr lang="en-US" altLang="en-US" sz="2800" dirty="0" smtClean="0">
                <a:solidFill>
                  <a:srgbClr val="000000"/>
                </a:solidFill>
                <a:latin typeface="Times New Roman" panose="02020603050405020304" pitchFamily="18" charset="0"/>
                <a:cs typeface="Times New Roman" panose="02020603050405020304" pitchFamily="18" charset="0"/>
              </a:rPr>
              <a:t>1</a:t>
            </a:r>
            <a:r>
              <a:rPr lang="en-US" altLang="en-US" sz="2800" dirty="0" smtClean="0">
                <a:latin typeface="Times New Roman" panose="02020603050405020304" pitchFamily="18" charset="0"/>
                <a:cs typeface="Times New Roman" panose="02020603050405020304" pitchFamily="18" charset="0"/>
              </a:rPr>
              <a:t>	1</a:t>
            </a:r>
          </a:p>
          <a:p>
            <a:pPr>
              <a:buFont typeface="Monotype Sorts"/>
              <a:buNone/>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i="1" baseline="-25000" dirty="0" smtClean="0">
                <a:latin typeface="Times New Roman" panose="02020603050405020304" pitchFamily="18" charset="0"/>
                <a:cs typeface="Times New Roman" panose="02020603050405020304" pitchFamily="18" charset="0"/>
              </a:rPr>
              <a:t>3</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solidFill>
                  <a:srgbClr val="000000"/>
                </a:solidFill>
                <a:latin typeface="Times New Roman" panose="02020603050405020304" pitchFamily="18" charset="0"/>
                <a:cs typeface="Times New Roman" panose="02020603050405020304" pitchFamily="18" charset="0"/>
              </a:rPr>
              <a:t>2</a:t>
            </a:r>
            <a:r>
              <a:rPr lang="en-US" altLang="en-US" sz="2800" dirty="0" smtClean="0">
                <a:latin typeface="Times New Roman" panose="02020603050405020304" pitchFamily="18" charset="0"/>
                <a:cs typeface="Times New Roman" panose="02020603050405020304" pitchFamily="18" charset="0"/>
              </a:rPr>
              <a:t>	4</a:t>
            </a:r>
          </a:p>
          <a:p>
            <a:pPr>
              <a:buFont typeface="Monotype Sorts"/>
              <a:buNone/>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i="1" baseline="-25000" dirty="0" smtClean="0">
                <a:latin typeface="Times New Roman" panose="02020603050405020304" pitchFamily="18" charset="0"/>
                <a:cs typeface="Times New Roman" panose="02020603050405020304" pitchFamily="18" charset="0"/>
              </a:rPr>
              <a:t>4</a:t>
            </a:r>
            <a:r>
              <a:rPr lang="en-US" altLang="en-US" sz="2800" dirty="0" smtClean="0">
                <a:latin typeface="Times New Roman" panose="02020603050405020304" pitchFamily="18" charset="0"/>
                <a:cs typeface="Times New Roman" panose="02020603050405020304" pitchFamily="18" charset="0"/>
              </a:rPr>
              <a:t>	</a:t>
            </a:r>
            <a:r>
              <a:rPr lang="en-US" altLang="en-US" sz="2800" dirty="0" smtClean="0">
                <a:solidFill>
                  <a:srgbClr val="000000"/>
                </a:solidFill>
                <a:latin typeface="Times New Roman" panose="02020603050405020304" pitchFamily="18" charset="0"/>
                <a:cs typeface="Times New Roman" panose="02020603050405020304" pitchFamily="18" charset="0"/>
              </a:rPr>
              <a:t>1</a:t>
            </a:r>
            <a:r>
              <a:rPr lang="en-US" altLang="en-US" sz="2800" dirty="0" smtClean="0">
                <a:latin typeface="Times New Roman" panose="02020603050405020304" pitchFamily="18" charset="0"/>
                <a:cs typeface="Times New Roman" panose="02020603050405020304" pitchFamily="18" charset="0"/>
              </a:rPr>
              <a:t>	5</a:t>
            </a:r>
          </a:p>
          <a:p>
            <a:pPr>
              <a:buFont typeface="Monotype Sorts"/>
              <a:buNone/>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		</a:t>
            </a:r>
            <a:r>
              <a:rPr lang="en-US" altLang="en-US" sz="2800" i="1" dirty="0" smtClean="0">
                <a:latin typeface="Times New Roman" panose="02020603050405020304" pitchFamily="18" charset="0"/>
                <a:cs typeface="Times New Roman" panose="02020603050405020304" pitchFamily="18" charset="0"/>
              </a:rPr>
              <a:t>P</a:t>
            </a:r>
            <a:r>
              <a:rPr lang="en-US" altLang="en-US" sz="2800" i="1" baseline="-25000" dirty="0" smtClean="0">
                <a:latin typeface="Times New Roman" panose="02020603050405020304" pitchFamily="18" charset="0"/>
                <a:cs typeface="Times New Roman" panose="02020603050405020304" pitchFamily="18" charset="0"/>
              </a:rPr>
              <a:t>5	</a:t>
            </a:r>
            <a:r>
              <a:rPr lang="en-US" altLang="en-US" sz="2800" dirty="0" smtClean="0">
                <a:latin typeface="Times New Roman" panose="02020603050405020304" pitchFamily="18" charset="0"/>
                <a:cs typeface="Times New Roman" panose="02020603050405020304" pitchFamily="18" charset="0"/>
              </a:rPr>
              <a:t>5	2</a:t>
            </a:r>
            <a:endParaRPr lang="en-US" altLang="en-US" sz="2800" baseline="-25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Priority scheduling Gantt Chart</a:t>
            </a:r>
          </a:p>
          <a:p>
            <a:pPr>
              <a:buFont typeface="Wingdings" panose="05000000000000000000" pitchFamily="2" charset="2"/>
              <a:buChar char="q"/>
              <a:tabLst>
                <a:tab pos="2286000" algn="ctr"/>
                <a:tab pos="4645025" algn="ctr"/>
                <a:tab pos="7343775" algn="ctr"/>
              </a:tabLst>
              <a:defRPr/>
            </a:pPr>
            <a:endParaRPr lang="en-US" alt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2286000" algn="ctr"/>
                <a:tab pos="4645025" algn="ctr"/>
                <a:tab pos="7343775" algn="ctr"/>
              </a:tabLst>
              <a:defRPr/>
            </a:pPr>
            <a:endParaRPr lang="en-US" altLang="en-US" sz="2800" dirty="0">
              <a:latin typeface="Times New Roman" panose="02020603050405020304" pitchFamily="18" charset="0"/>
              <a:cs typeface="Times New Roman" panose="02020603050405020304" pitchFamily="18" charset="0"/>
            </a:endParaRPr>
          </a:p>
          <a:p>
            <a:pPr marL="0" indent="0">
              <a:buFont typeface="Monotype Sorts"/>
              <a:buNone/>
              <a:tabLst>
                <a:tab pos="2286000" algn="ctr"/>
                <a:tab pos="4645025" algn="ctr"/>
                <a:tab pos="7343775" algn="ctr"/>
              </a:tabLst>
              <a:defRPr/>
            </a:pPr>
            <a:endParaRPr lang="en-US" alt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2286000" algn="ctr"/>
                <a:tab pos="4645025" algn="ctr"/>
                <a:tab pos="7343775" algn="ctr"/>
              </a:tabLst>
              <a:defRPr/>
            </a:pPr>
            <a:endParaRPr lang="en-US" alt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Average Turnaround Time = (16+1+18+19+6 )/5= 12ms</a:t>
            </a:r>
          </a:p>
          <a:p>
            <a:pPr>
              <a:buFont typeface="Wingdings" panose="05000000000000000000" pitchFamily="2" charset="2"/>
              <a:buChar char="q"/>
              <a:tabLst>
                <a:tab pos="2286000" algn="ctr"/>
                <a:tab pos="4645025" algn="ctr"/>
                <a:tab pos="7343775" algn="ctr"/>
              </a:tabLst>
              <a:defRPr/>
            </a:pPr>
            <a:r>
              <a:rPr lang="en-US" altLang="en-US" sz="2800" dirty="0" smtClean="0">
                <a:latin typeface="Times New Roman" panose="02020603050405020304" pitchFamily="18" charset="0"/>
                <a:cs typeface="Times New Roman" panose="02020603050405020304" pitchFamily="18" charset="0"/>
              </a:rPr>
              <a:t>Average waiting time = 8.2 </a:t>
            </a:r>
            <a:r>
              <a:rPr lang="en-US" altLang="en-US" sz="2800" dirty="0" err="1" smtClean="0">
                <a:latin typeface="Times New Roman" panose="02020603050405020304" pitchFamily="18" charset="0"/>
                <a:cs typeface="Times New Roman" panose="02020603050405020304" pitchFamily="18" charset="0"/>
              </a:rPr>
              <a:t>ms</a:t>
            </a:r>
            <a:endParaRPr lang="en-US" altLang="en-US" sz="2800" i="1" baseline="-25000" dirty="0" smtClean="0">
              <a:latin typeface="Times New Roman" panose="02020603050405020304" pitchFamily="18" charset="0"/>
              <a:cs typeface="Times New Roman" panose="02020603050405020304" pitchFamily="18" charset="0"/>
            </a:endParaRPr>
          </a:p>
        </p:txBody>
      </p:sp>
      <p:grpSp>
        <p:nvGrpSpPr>
          <p:cNvPr id="44036" name="Group 74"/>
          <p:cNvGrpSpPr>
            <a:grpSpLocks/>
          </p:cNvGrpSpPr>
          <p:nvPr/>
        </p:nvGrpSpPr>
        <p:grpSpPr bwMode="auto">
          <a:xfrm>
            <a:off x="1392238" y="5753100"/>
            <a:ext cx="8597900" cy="1976438"/>
            <a:chOff x="899" y="2366"/>
            <a:chExt cx="3180" cy="658"/>
          </a:xfrm>
        </p:grpSpPr>
        <p:sp>
          <p:nvSpPr>
            <p:cNvPr id="44037" name="Rectangle 37"/>
            <p:cNvSpPr>
              <a:spLocks noChangeArrowheads="1"/>
            </p:cNvSpPr>
            <p:nvPr/>
          </p:nvSpPr>
          <p:spPr bwMode="auto">
            <a:xfrm flipH="1">
              <a:off x="960" y="2373"/>
              <a:ext cx="3024" cy="384"/>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900"/>
            </a:p>
          </p:txBody>
        </p:sp>
        <p:sp>
          <p:nvSpPr>
            <p:cNvPr id="44038" name="Text Box 38"/>
            <p:cNvSpPr txBox="1">
              <a:spLocks noChangeArrowheads="1"/>
            </p:cNvSpPr>
            <p:nvPr/>
          </p:nvSpPr>
          <p:spPr bwMode="auto">
            <a:xfrm flipH="1">
              <a:off x="1049" y="2437"/>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2</a:t>
              </a:r>
              <a:endParaRPr lang="en-US" altLang="en-US" sz="1900">
                <a:latin typeface="Helvetica" panose="020B0604020202020204" pitchFamily="34" charset="0"/>
              </a:endParaRPr>
            </a:p>
          </p:txBody>
        </p:sp>
        <p:sp>
          <p:nvSpPr>
            <p:cNvPr id="44039" name="Text Box 39"/>
            <p:cNvSpPr txBox="1">
              <a:spLocks noChangeArrowheads="1"/>
            </p:cNvSpPr>
            <p:nvPr/>
          </p:nvSpPr>
          <p:spPr bwMode="auto">
            <a:xfrm flipH="1">
              <a:off x="3232" y="2435"/>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3</a:t>
              </a:r>
              <a:endParaRPr lang="en-US" altLang="en-US" sz="1900">
                <a:latin typeface="Helvetica" panose="020B0604020202020204" pitchFamily="34" charset="0"/>
              </a:endParaRPr>
            </a:p>
          </p:txBody>
        </p:sp>
        <p:sp>
          <p:nvSpPr>
            <p:cNvPr id="44040" name="Text Box 40"/>
            <p:cNvSpPr txBox="1">
              <a:spLocks noChangeArrowheads="1"/>
            </p:cNvSpPr>
            <p:nvPr/>
          </p:nvSpPr>
          <p:spPr bwMode="auto">
            <a:xfrm flipH="1">
              <a:off x="1495" y="2435"/>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5</a:t>
              </a:r>
              <a:endParaRPr lang="en-US" altLang="en-US" sz="1900">
                <a:latin typeface="Helvetica" panose="020B0604020202020204" pitchFamily="34" charset="0"/>
              </a:endParaRPr>
            </a:p>
          </p:txBody>
        </p:sp>
        <p:sp>
          <p:nvSpPr>
            <p:cNvPr id="44041" name="Line 43"/>
            <p:cNvSpPr>
              <a:spLocks noChangeShapeType="1"/>
            </p:cNvSpPr>
            <p:nvPr/>
          </p:nvSpPr>
          <p:spPr bwMode="auto">
            <a:xfrm flipH="1">
              <a:off x="3174" y="237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4042" name="Text Box 48"/>
            <p:cNvSpPr txBox="1">
              <a:spLocks noChangeArrowheads="1"/>
            </p:cNvSpPr>
            <p:nvPr/>
          </p:nvSpPr>
          <p:spPr bwMode="auto">
            <a:xfrm flipH="1">
              <a:off x="1242" y="2841"/>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a:t>
              </a:r>
            </a:p>
          </p:txBody>
        </p:sp>
        <p:sp>
          <p:nvSpPr>
            <p:cNvPr id="44043" name="Text Box 49"/>
            <p:cNvSpPr txBox="1">
              <a:spLocks noChangeArrowheads="1"/>
            </p:cNvSpPr>
            <p:nvPr/>
          </p:nvSpPr>
          <p:spPr bwMode="auto">
            <a:xfrm flipH="1">
              <a:off x="3577" y="284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18</a:t>
              </a:r>
            </a:p>
          </p:txBody>
        </p:sp>
        <p:sp>
          <p:nvSpPr>
            <p:cNvPr id="44044" name="Text Box 50"/>
            <p:cNvSpPr txBox="1">
              <a:spLocks noChangeArrowheads="1"/>
            </p:cNvSpPr>
            <p:nvPr/>
          </p:nvSpPr>
          <p:spPr bwMode="auto">
            <a:xfrm flipH="1">
              <a:off x="899" y="2839"/>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0</a:t>
              </a:r>
            </a:p>
          </p:txBody>
        </p:sp>
        <p:sp>
          <p:nvSpPr>
            <p:cNvPr id="44045" name="Line 52"/>
            <p:cNvSpPr>
              <a:spLocks noChangeShapeType="1"/>
            </p:cNvSpPr>
            <p:nvPr/>
          </p:nvSpPr>
          <p:spPr bwMode="auto">
            <a:xfrm flipH="1">
              <a:off x="3683" y="237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4046" name="Text Box 64"/>
            <p:cNvSpPr txBox="1">
              <a:spLocks noChangeArrowheads="1"/>
            </p:cNvSpPr>
            <p:nvPr/>
          </p:nvSpPr>
          <p:spPr bwMode="auto">
            <a:xfrm flipH="1">
              <a:off x="3086" y="2841"/>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16</a:t>
              </a:r>
            </a:p>
          </p:txBody>
        </p:sp>
        <p:sp>
          <p:nvSpPr>
            <p:cNvPr id="44047" name="Line 69"/>
            <p:cNvSpPr>
              <a:spLocks noChangeShapeType="1"/>
            </p:cNvSpPr>
            <p:nvPr/>
          </p:nvSpPr>
          <p:spPr bwMode="auto">
            <a:xfrm flipH="1">
              <a:off x="1313" y="2374"/>
              <a:ext cx="5" cy="3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4048" name="Text Box 70"/>
            <p:cNvSpPr txBox="1">
              <a:spLocks noChangeArrowheads="1"/>
            </p:cNvSpPr>
            <p:nvPr/>
          </p:nvSpPr>
          <p:spPr bwMode="auto">
            <a:xfrm flipH="1">
              <a:off x="3719" y="2435"/>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4</a:t>
              </a:r>
              <a:endParaRPr lang="en-US" altLang="en-US" sz="1900">
                <a:latin typeface="Helvetica" panose="020B0604020202020204" pitchFamily="34" charset="0"/>
              </a:endParaRPr>
            </a:p>
          </p:txBody>
        </p:sp>
        <p:sp>
          <p:nvSpPr>
            <p:cNvPr id="44049" name="Text Box 73"/>
            <p:cNvSpPr txBox="1">
              <a:spLocks noChangeArrowheads="1"/>
            </p:cNvSpPr>
            <p:nvPr/>
          </p:nvSpPr>
          <p:spPr bwMode="auto">
            <a:xfrm flipH="1">
              <a:off x="3887" y="2842"/>
              <a:ext cx="19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19</a:t>
              </a:r>
            </a:p>
          </p:txBody>
        </p:sp>
        <p:sp>
          <p:nvSpPr>
            <p:cNvPr id="44050" name="Line 43"/>
            <p:cNvSpPr>
              <a:spLocks noChangeShapeType="1"/>
            </p:cNvSpPr>
            <p:nvPr/>
          </p:nvSpPr>
          <p:spPr bwMode="auto">
            <a:xfrm flipH="1">
              <a:off x="1925" y="236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44051" name="Text Box 64"/>
            <p:cNvSpPr txBox="1">
              <a:spLocks noChangeArrowheads="1"/>
            </p:cNvSpPr>
            <p:nvPr/>
          </p:nvSpPr>
          <p:spPr bwMode="auto">
            <a:xfrm flipH="1">
              <a:off x="1859" y="2839"/>
              <a:ext cx="13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6</a:t>
              </a:r>
            </a:p>
          </p:txBody>
        </p:sp>
        <p:sp>
          <p:nvSpPr>
            <p:cNvPr id="44052" name="Text Box 39"/>
            <p:cNvSpPr txBox="1">
              <a:spLocks noChangeArrowheads="1"/>
            </p:cNvSpPr>
            <p:nvPr/>
          </p:nvSpPr>
          <p:spPr bwMode="auto">
            <a:xfrm flipH="1">
              <a:off x="2566" y="2434"/>
              <a:ext cx="1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900">
                  <a:latin typeface="Helvetica" panose="020B0604020202020204" pitchFamily="34" charset="0"/>
                </a:rPr>
                <a:t>P</a:t>
              </a:r>
              <a:r>
                <a:rPr lang="en-US" altLang="en-US" sz="1900" baseline="-25000">
                  <a:latin typeface="Helvetica" panose="020B0604020202020204" pitchFamily="34" charset="0"/>
                </a:rPr>
                <a:t>1</a:t>
              </a:r>
              <a:endParaRPr lang="en-US" altLang="en-US" sz="1900">
                <a:latin typeface="Helvetica" panose="020B0604020202020204" pitchFamily="34" charset="0"/>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CA" altLang="en-US" smtClean="0"/>
              <a:t>CPU Scheduling Algorithms</a:t>
            </a:r>
          </a:p>
        </p:txBody>
      </p:sp>
      <p:sp>
        <p:nvSpPr>
          <p:cNvPr id="46083" name="Content Placeholder 2"/>
          <p:cNvSpPr>
            <a:spLocks noGrp="1"/>
          </p:cNvSpPr>
          <p:nvPr>
            <p:ph idx="1"/>
          </p:nvPr>
        </p:nvSpPr>
        <p:spPr/>
        <p:txBody>
          <a:bodyPr/>
          <a:lstStyle/>
          <a:p>
            <a:pPr>
              <a:buFont typeface="Wingdings" panose="05000000000000000000" pitchFamily="2" charset="2"/>
              <a:buChar char="q"/>
            </a:pPr>
            <a:r>
              <a:rPr lang="en-CA" altLang="en-US" sz="3600" smtClean="0">
                <a:latin typeface="Times New Roman" panose="02020603050405020304" pitchFamily="18" charset="0"/>
                <a:cs typeface="Times New Roman" panose="02020603050405020304" pitchFamily="18" charset="0"/>
                <a:hlinkClick r:id="rId2"/>
              </a:rPr>
              <a:t>https://www.youtube.com/watch?v=1ikcIKDGEz4</a:t>
            </a:r>
            <a:endParaRPr lang="en-CA" altLang="en-US" sz="3600" smtClean="0">
              <a:latin typeface="Times New Roman" panose="02020603050405020304" pitchFamily="18" charset="0"/>
              <a:cs typeface="Times New Roman" panose="02020603050405020304" pitchFamily="18" charset="0"/>
            </a:endParaRPr>
          </a:p>
          <a:p>
            <a:endParaRPr lang="en-CA" altLang="en-US" sz="36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60500" y="407988"/>
            <a:ext cx="11569700" cy="768350"/>
          </a:xfrm>
        </p:spPr>
        <p:txBody>
          <a:bodyPr/>
          <a:lstStyle/>
          <a:p>
            <a:pPr eaLnBrk="1" hangingPunct="1"/>
            <a:r>
              <a:rPr lang="en-US" altLang="en-US" smtClean="0"/>
              <a:t>Multilevel Queue</a:t>
            </a:r>
          </a:p>
        </p:txBody>
      </p:sp>
      <p:sp>
        <p:nvSpPr>
          <p:cNvPr id="47107" name="Rectangle 3"/>
          <p:cNvSpPr>
            <a:spLocks noGrp="1" noChangeArrowheads="1"/>
          </p:cNvSpPr>
          <p:nvPr>
            <p:ph type="body" idx="1"/>
          </p:nvPr>
        </p:nvSpPr>
        <p:spPr>
          <a:xfrm>
            <a:off x="1223963" y="1441450"/>
            <a:ext cx="11615737" cy="6961188"/>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Ready queue is partitioned into separate queues, eg:</a:t>
            </a:r>
          </a:p>
          <a:p>
            <a:pPr lvl="1">
              <a:buFont typeface="Wingdings" panose="05000000000000000000" pitchFamily="2" charset="2"/>
              <a:buChar char="q"/>
            </a:pPr>
            <a:r>
              <a:rPr lang="en-US" altLang="en-US" sz="2800" b="1" smtClean="0">
                <a:solidFill>
                  <a:srgbClr val="3366FF"/>
                </a:solidFill>
                <a:latin typeface="Times New Roman" panose="02020603050405020304" pitchFamily="18" charset="0"/>
                <a:cs typeface="Times New Roman" panose="02020603050405020304" pitchFamily="18" charset="0"/>
              </a:rPr>
              <a:t>foreground</a:t>
            </a:r>
            <a:r>
              <a:rPr lang="en-US" altLang="en-US" sz="2800" smtClean="0">
                <a:latin typeface="Times New Roman" panose="02020603050405020304" pitchFamily="18" charset="0"/>
                <a:cs typeface="Times New Roman" panose="02020603050405020304" pitchFamily="18" charset="0"/>
              </a:rPr>
              <a:t> (interactive)</a:t>
            </a:r>
          </a:p>
          <a:p>
            <a:pPr lvl="1">
              <a:buFont typeface="Wingdings" panose="05000000000000000000" pitchFamily="2" charset="2"/>
              <a:buChar char="q"/>
            </a:pPr>
            <a:r>
              <a:rPr lang="en-US" altLang="en-US" sz="2800" b="1" smtClean="0">
                <a:solidFill>
                  <a:srgbClr val="3366FF"/>
                </a:solidFill>
                <a:latin typeface="Times New Roman" panose="02020603050405020304" pitchFamily="18" charset="0"/>
                <a:cs typeface="Times New Roman" panose="02020603050405020304" pitchFamily="18" charset="0"/>
              </a:rPr>
              <a:t>background</a:t>
            </a:r>
            <a:r>
              <a:rPr lang="en-US" altLang="en-US" sz="2800" smtClean="0">
                <a:latin typeface="Times New Roman" panose="02020603050405020304" pitchFamily="18" charset="0"/>
                <a:cs typeface="Times New Roman" panose="02020603050405020304" pitchFamily="18" charset="0"/>
              </a:rPr>
              <a:t> (batch)</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Each queue has its own scheduling algorithm:</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foreground – RR</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background – FCFS</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Scheduling must be done between the queues:</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Fixed priority scheduling; (i.e., serve all from foreground then from background).  </a:t>
            </a:r>
            <a:r>
              <a:rPr lang="en-US" altLang="en-US" sz="2800" smtClean="0">
                <a:solidFill>
                  <a:srgbClr val="FF0000"/>
                </a:solidFill>
                <a:latin typeface="Times New Roman" panose="02020603050405020304" pitchFamily="18" charset="0"/>
                <a:cs typeface="Times New Roman" panose="02020603050405020304" pitchFamily="18" charset="0"/>
              </a:rPr>
              <a:t>Possibility of starvation.</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Time slice – each queue gets a certain amount of CPU time which it can schedule amongst its processes; i.e., 80% to foreground in RR</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20% to background in FCFS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636713" y="369888"/>
            <a:ext cx="11393487" cy="768350"/>
          </a:xfrm>
        </p:spPr>
        <p:txBody>
          <a:bodyPr/>
          <a:lstStyle/>
          <a:p>
            <a:pPr eaLnBrk="1" hangingPunct="1"/>
            <a:r>
              <a:rPr lang="en-US" altLang="en-US" smtClean="0"/>
              <a:t>Multilevel Queue Scheduling</a:t>
            </a:r>
          </a:p>
        </p:txBody>
      </p:sp>
      <p:pic>
        <p:nvPicPr>
          <p:cNvPr id="4915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1566863"/>
            <a:ext cx="10691812" cy="628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990600" y="369888"/>
            <a:ext cx="12039600" cy="768350"/>
          </a:xfrm>
        </p:spPr>
        <p:txBody>
          <a:bodyPr/>
          <a:lstStyle/>
          <a:p>
            <a:pPr eaLnBrk="1" hangingPunct="1"/>
            <a:r>
              <a:rPr lang="en-US" altLang="en-US" smtClean="0"/>
              <a:t>Multilevel Feedback Queue</a:t>
            </a:r>
          </a:p>
        </p:txBody>
      </p:sp>
      <p:sp>
        <p:nvSpPr>
          <p:cNvPr id="51203" name="Rectangle 3"/>
          <p:cNvSpPr>
            <a:spLocks noGrp="1" noChangeArrowheads="1"/>
          </p:cNvSpPr>
          <p:nvPr>
            <p:ph type="body" idx="1"/>
          </p:nvPr>
        </p:nvSpPr>
        <p:spPr>
          <a:xfrm>
            <a:off x="1281113" y="1393825"/>
            <a:ext cx="11026775" cy="5978525"/>
          </a:xfrm>
        </p:spPr>
        <p:txBody>
          <a:bodyPr/>
          <a:lstStyle/>
          <a:p>
            <a:pPr>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A process can move between the various queues; aging can be implemented this way</a:t>
            </a:r>
          </a:p>
          <a:p>
            <a:pPr>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Multilevel-feedback-queue scheduler defined by the following parameters:</a:t>
            </a:r>
          </a:p>
          <a:p>
            <a:pPr lvl="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number of queues</a:t>
            </a:r>
          </a:p>
          <a:p>
            <a:pPr lvl="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scheduling algorithms for each queue</a:t>
            </a:r>
          </a:p>
          <a:p>
            <a:pPr lvl="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method used to determine when to upgrade a process</a:t>
            </a:r>
          </a:p>
          <a:p>
            <a:pPr lvl="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method used to determine when to demote a process</a:t>
            </a:r>
          </a:p>
          <a:p>
            <a:pPr lvl="1">
              <a:buFont typeface="Wingdings" panose="05000000000000000000" pitchFamily="2" charset="2"/>
              <a:buChar char="q"/>
            </a:pPr>
            <a:r>
              <a:rPr lang="en-US" altLang="en-US" sz="3200" smtClean="0">
                <a:latin typeface="Times New Roman" panose="02020603050405020304" pitchFamily="18" charset="0"/>
                <a:cs typeface="Times New Roman" panose="02020603050405020304" pitchFamily="18" charset="0"/>
              </a:rPr>
              <a:t>method used to determine which queue a process will enter when that process needs service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98625" y="0"/>
            <a:ext cx="11658600" cy="1125538"/>
          </a:xfrm>
        </p:spPr>
        <p:txBody>
          <a:bodyPr/>
          <a:lstStyle/>
          <a:p>
            <a:pPr eaLnBrk="1" hangingPunct="1"/>
            <a:r>
              <a:rPr lang="en-US" altLang="en-US" smtClean="0"/>
              <a:t>Example of Multilevel Feedback Queue</a:t>
            </a:r>
          </a:p>
        </p:txBody>
      </p:sp>
      <p:sp>
        <p:nvSpPr>
          <p:cNvPr id="53251" name="Rectangle 3"/>
          <p:cNvSpPr>
            <a:spLocks noGrp="1" noChangeArrowheads="1"/>
          </p:cNvSpPr>
          <p:nvPr>
            <p:ph type="body" idx="1"/>
          </p:nvPr>
        </p:nvSpPr>
        <p:spPr>
          <a:xfrm>
            <a:off x="1209675" y="1385888"/>
            <a:ext cx="6099175" cy="6040437"/>
          </a:xfrm>
        </p:spPr>
        <p:txBody>
          <a:bodyPr/>
          <a:lstStyle/>
          <a:p>
            <a:pPr>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Three queues: </a:t>
            </a:r>
          </a:p>
          <a:p>
            <a:pPr lvl="1">
              <a:buFont typeface="Wingdings" panose="05000000000000000000" pitchFamily="2" charset="2"/>
              <a:buChar char="q"/>
            </a:pP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0</a:t>
            </a:r>
            <a:r>
              <a:rPr lang="en-US" altLang="en-US" sz="2200" smtClean="0">
                <a:latin typeface="Times New Roman" panose="02020603050405020304" pitchFamily="18" charset="0"/>
                <a:cs typeface="Times New Roman" panose="02020603050405020304" pitchFamily="18" charset="0"/>
              </a:rPr>
              <a:t> – RR with time quantum 8 milliseconds</a:t>
            </a:r>
          </a:p>
          <a:p>
            <a:pPr lvl="1">
              <a:buFont typeface="Wingdings" panose="05000000000000000000" pitchFamily="2" charset="2"/>
              <a:buChar char="q"/>
            </a:pP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1</a:t>
            </a:r>
            <a:r>
              <a:rPr lang="en-US" altLang="en-US" sz="2200" smtClean="0">
                <a:latin typeface="Times New Roman" panose="02020603050405020304" pitchFamily="18" charset="0"/>
                <a:cs typeface="Times New Roman" panose="02020603050405020304" pitchFamily="18" charset="0"/>
              </a:rPr>
              <a:t> – RR time quantum 16 milliseconds</a:t>
            </a:r>
          </a:p>
          <a:p>
            <a:pPr lvl="1">
              <a:buFont typeface="Wingdings" panose="05000000000000000000" pitchFamily="2" charset="2"/>
              <a:buChar char="q"/>
            </a:pP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2</a:t>
            </a:r>
            <a:r>
              <a:rPr lang="en-US" altLang="en-US" sz="2200" smtClean="0">
                <a:latin typeface="Times New Roman" panose="02020603050405020304" pitchFamily="18" charset="0"/>
                <a:cs typeface="Times New Roman" panose="02020603050405020304" pitchFamily="18" charset="0"/>
              </a:rPr>
              <a:t> – FCFS</a:t>
            </a:r>
          </a:p>
          <a:p>
            <a:pPr>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Scheduling</a:t>
            </a:r>
          </a:p>
          <a:p>
            <a:pPr lvl="1">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A new job enters queue </a:t>
            </a:r>
            <a:r>
              <a:rPr lang="en-US" altLang="en-US" sz="2200" i="1" smtClean="0">
                <a:latin typeface="Times New Roman" panose="02020603050405020304" pitchFamily="18" charset="0"/>
                <a:cs typeface="Times New Roman" panose="02020603050405020304" pitchFamily="18" charset="0"/>
              </a:rPr>
              <a:t>Q</a:t>
            </a:r>
            <a:r>
              <a:rPr lang="en-US" altLang="en-US" sz="2200" i="1" baseline="-25000" smtClean="0">
                <a:latin typeface="Times New Roman" panose="02020603050405020304" pitchFamily="18" charset="0"/>
                <a:cs typeface="Times New Roman" panose="02020603050405020304" pitchFamily="18" charset="0"/>
              </a:rPr>
              <a:t>0</a:t>
            </a:r>
            <a:r>
              <a:rPr lang="en-US" altLang="en-US" sz="2200" i="1" smtClean="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which is served</a:t>
            </a:r>
            <a:r>
              <a:rPr lang="en-US" altLang="en-US" sz="2200" i="1" smtClean="0">
                <a:latin typeface="Times New Roman" panose="02020603050405020304" pitchFamily="18" charset="0"/>
                <a:cs typeface="Times New Roman" panose="02020603050405020304" pitchFamily="18" charset="0"/>
              </a:rPr>
              <a:t> </a:t>
            </a:r>
            <a:r>
              <a:rPr lang="en-US" altLang="en-US" sz="2200" smtClean="0">
                <a:latin typeface="Times New Roman" panose="02020603050405020304" pitchFamily="18" charset="0"/>
                <a:cs typeface="Times New Roman" panose="02020603050405020304" pitchFamily="18" charset="0"/>
              </a:rPr>
              <a:t>FCFS</a:t>
            </a:r>
          </a:p>
          <a:p>
            <a:pPr lvl="2">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When it gains CPU, job receives 8 milliseconds</a:t>
            </a:r>
          </a:p>
          <a:p>
            <a:pPr lvl="2">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If it does not finish in 8 milliseconds, job is moved to queue </a:t>
            </a: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1</a:t>
            </a:r>
            <a:endParaRPr lang="en-US" altLang="en-US" sz="220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At </a:t>
            </a: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1</a:t>
            </a:r>
            <a:r>
              <a:rPr lang="en-US" altLang="en-US" sz="2200" smtClean="0">
                <a:latin typeface="Times New Roman" panose="02020603050405020304" pitchFamily="18" charset="0"/>
                <a:cs typeface="Times New Roman" panose="02020603050405020304" pitchFamily="18" charset="0"/>
              </a:rPr>
              <a:t> job is again served FCFS and receives 16 additional milliseconds</a:t>
            </a:r>
          </a:p>
          <a:p>
            <a:pPr lvl="2">
              <a:buFont typeface="Wingdings" panose="05000000000000000000" pitchFamily="2" charset="2"/>
              <a:buChar char="q"/>
            </a:pPr>
            <a:r>
              <a:rPr lang="en-US" altLang="en-US" sz="2200" smtClean="0">
                <a:latin typeface="Times New Roman" panose="02020603050405020304" pitchFamily="18" charset="0"/>
                <a:cs typeface="Times New Roman" panose="02020603050405020304" pitchFamily="18" charset="0"/>
              </a:rPr>
              <a:t>If it still does not complete, it is preempted and moved to queue </a:t>
            </a:r>
            <a:r>
              <a:rPr lang="en-US" altLang="en-US" sz="2200" i="1" smtClean="0">
                <a:latin typeface="Times New Roman" panose="02020603050405020304" pitchFamily="18" charset="0"/>
                <a:cs typeface="Times New Roman" panose="02020603050405020304" pitchFamily="18" charset="0"/>
              </a:rPr>
              <a:t>Q</a:t>
            </a:r>
            <a:r>
              <a:rPr lang="en-US" altLang="en-US" sz="2200" baseline="-25000" smtClean="0">
                <a:latin typeface="Times New Roman" panose="02020603050405020304" pitchFamily="18" charset="0"/>
                <a:cs typeface="Times New Roman" panose="02020603050405020304" pitchFamily="18" charset="0"/>
              </a:rPr>
              <a:t>2</a:t>
            </a:r>
            <a:endParaRPr lang="en-US" altLang="en-US" sz="2200" smtClean="0">
              <a:latin typeface="Times New Roman" panose="02020603050405020304" pitchFamily="18" charset="0"/>
              <a:cs typeface="Times New Roman" panose="02020603050405020304" pitchFamily="18" charset="0"/>
            </a:endParaRPr>
          </a:p>
        </p:txBody>
      </p:sp>
      <p:pic>
        <p:nvPicPr>
          <p:cNvPr id="53252"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75" y="2878138"/>
            <a:ext cx="579437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1901825" y="0"/>
            <a:ext cx="10469563" cy="1001713"/>
          </a:xfrm>
          <a:noFill/>
        </p:spPr>
        <p:txBody>
          <a:bodyPr lIns="131509" tIns="65755" rIns="131509" bIns="65755" anchor="ctr"/>
          <a:lstStyle/>
          <a:p>
            <a:pPr eaLnBrk="1" hangingPunct="1"/>
            <a:r>
              <a:rPr lang="en-US" altLang="en-US" smtClean="0"/>
              <a:t/>
            </a:r>
            <a:br>
              <a:rPr lang="en-US" altLang="en-US" smtClean="0"/>
            </a:br>
            <a:r>
              <a:rPr lang="en-US" altLang="en-US" smtClean="0"/>
              <a:t>Windows Processes and Threads</a:t>
            </a:r>
            <a:br>
              <a:rPr lang="en-US" altLang="en-US" smtClean="0"/>
            </a:br>
            <a:endParaRPr lang="en-US" altLang="en-US" smtClean="0"/>
          </a:p>
        </p:txBody>
      </p:sp>
      <p:sp>
        <p:nvSpPr>
          <p:cNvPr id="55299" name="AutoShape 5"/>
          <p:cNvSpPr>
            <a:spLocks noChangeArrowheads="1"/>
          </p:cNvSpPr>
          <p:nvPr/>
        </p:nvSpPr>
        <p:spPr bwMode="auto">
          <a:xfrm>
            <a:off x="1485900" y="1668463"/>
            <a:ext cx="2724150" cy="1709737"/>
          </a:xfrm>
          <a:prstGeom prst="octagon">
            <a:avLst>
              <a:gd name="adj" fmla="val 29282"/>
            </a:avLst>
          </a:prstGeom>
          <a:solidFill>
            <a:srgbClr val="FAFD00"/>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3400" b="1">
                <a:solidFill>
                  <a:schemeClr val="bg1"/>
                </a:solidFill>
                <a:latin typeface="Arial" panose="020B0604020202020204" pitchFamily="34" charset="0"/>
              </a:rPr>
              <a:t>Process</a:t>
            </a:r>
          </a:p>
          <a:p>
            <a:pPr algn="ctr"/>
            <a:r>
              <a:rPr lang="en-US" altLang="en-US" sz="3400" b="1">
                <a:solidFill>
                  <a:schemeClr val="bg1"/>
                </a:solidFill>
                <a:latin typeface="Arial" panose="020B0604020202020204" pitchFamily="34" charset="0"/>
              </a:rPr>
              <a:t>Object</a:t>
            </a:r>
          </a:p>
        </p:txBody>
      </p:sp>
      <p:sp>
        <p:nvSpPr>
          <p:cNvPr id="55300" name="Rectangle 6"/>
          <p:cNvSpPr>
            <a:spLocks noChangeArrowheads="1"/>
          </p:cNvSpPr>
          <p:nvPr/>
        </p:nvSpPr>
        <p:spPr bwMode="auto">
          <a:xfrm>
            <a:off x="3543300" y="4005263"/>
            <a:ext cx="2952750" cy="388937"/>
          </a:xfrm>
          <a:prstGeom prst="rect">
            <a:avLst/>
          </a:prstGeom>
          <a:solidFill>
            <a:srgbClr val="E3BEFF"/>
          </a:solidFill>
          <a:ln w="12700">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2600"/>
          </a:p>
        </p:txBody>
      </p:sp>
      <p:sp>
        <p:nvSpPr>
          <p:cNvPr id="55301" name="Rectangle 7"/>
          <p:cNvSpPr>
            <a:spLocks noChangeArrowheads="1"/>
          </p:cNvSpPr>
          <p:nvPr/>
        </p:nvSpPr>
        <p:spPr bwMode="auto">
          <a:xfrm>
            <a:off x="3509963" y="3557588"/>
            <a:ext cx="2317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1509" tIns="65755" rIns="131509" bIns="65755">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600" b="1">
                <a:latin typeface="Arial" panose="020B0604020202020204" pitchFamily="34" charset="0"/>
              </a:rPr>
              <a:t>Handle Table</a:t>
            </a:r>
          </a:p>
        </p:txBody>
      </p:sp>
      <p:sp>
        <p:nvSpPr>
          <p:cNvPr id="55302" name="Rectangle 8"/>
          <p:cNvSpPr>
            <a:spLocks noChangeArrowheads="1"/>
          </p:cNvSpPr>
          <p:nvPr/>
        </p:nvSpPr>
        <p:spPr bwMode="auto">
          <a:xfrm>
            <a:off x="3543300" y="4513263"/>
            <a:ext cx="2952750" cy="388937"/>
          </a:xfrm>
          <a:prstGeom prst="rect">
            <a:avLst/>
          </a:prstGeom>
          <a:solidFill>
            <a:srgbClr val="E3BEFF"/>
          </a:solidFill>
          <a:ln w="12700">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2600"/>
          </a:p>
        </p:txBody>
      </p:sp>
      <p:sp>
        <p:nvSpPr>
          <p:cNvPr id="55303" name="Rectangle 9"/>
          <p:cNvSpPr>
            <a:spLocks noChangeArrowheads="1"/>
          </p:cNvSpPr>
          <p:nvPr/>
        </p:nvSpPr>
        <p:spPr bwMode="auto">
          <a:xfrm>
            <a:off x="3543300" y="5021263"/>
            <a:ext cx="2952750" cy="388937"/>
          </a:xfrm>
          <a:prstGeom prst="rect">
            <a:avLst/>
          </a:prstGeom>
          <a:solidFill>
            <a:srgbClr val="E3BEFF"/>
          </a:solidFill>
          <a:ln w="12700">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2600"/>
          </a:p>
        </p:txBody>
      </p:sp>
      <p:sp>
        <p:nvSpPr>
          <p:cNvPr id="55304" name="Rectangle 10"/>
          <p:cNvSpPr>
            <a:spLocks noChangeArrowheads="1"/>
          </p:cNvSpPr>
          <p:nvPr/>
        </p:nvSpPr>
        <p:spPr bwMode="auto">
          <a:xfrm>
            <a:off x="3543300" y="5529263"/>
            <a:ext cx="2952750" cy="388937"/>
          </a:xfrm>
          <a:prstGeom prst="rect">
            <a:avLst/>
          </a:prstGeom>
          <a:solidFill>
            <a:srgbClr val="E3BEFF"/>
          </a:solidFill>
          <a:ln w="12700">
            <a:solidFill>
              <a:schemeClr val="tx1"/>
            </a:solidFill>
            <a:miter lim="800000"/>
            <a:headEnd/>
            <a:tailEnd/>
          </a:ln>
        </p:spPr>
        <p:txBody>
          <a:bodyPr wrap="none" lIns="130602" tIns="65302" rIns="130602" bIns="65302"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CA" altLang="en-US" sz="2600"/>
          </a:p>
        </p:txBody>
      </p:sp>
      <p:sp>
        <p:nvSpPr>
          <p:cNvPr id="55305" name="AutoShape 11"/>
          <p:cNvSpPr>
            <a:spLocks noChangeArrowheads="1"/>
          </p:cNvSpPr>
          <p:nvPr/>
        </p:nvSpPr>
        <p:spPr bwMode="auto">
          <a:xfrm>
            <a:off x="5829300" y="1566863"/>
            <a:ext cx="1924050" cy="998537"/>
          </a:xfrm>
          <a:prstGeom prst="parallelogram">
            <a:avLst>
              <a:gd name="adj" fmla="val 42810"/>
            </a:avLst>
          </a:prstGeom>
          <a:solidFill>
            <a:srgbClr val="F6BF69"/>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600" b="1">
                <a:solidFill>
                  <a:schemeClr val="bg1"/>
                </a:solidFill>
                <a:latin typeface="Arial" panose="020B0604020202020204" pitchFamily="34" charset="0"/>
              </a:rPr>
              <a:t>VAD</a:t>
            </a:r>
          </a:p>
        </p:txBody>
      </p:sp>
      <p:sp>
        <p:nvSpPr>
          <p:cNvPr id="55306" name="AutoShape 12"/>
          <p:cNvSpPr>
            <a:spLocks noChangeArrowheads="1"/>
          </p:cNvSpPr>
          <p:nvPr/>
        </p:nvSpPr>
        <p:spPr bwMode="auto">
          <a:xfrm>
            <a:off x="7772400" y="1566863"/>
            <a:ext cx="1924050" cy="998537"/>
          </a:xfrm>
          <a:prstGeom prst="parallelogram">
            <a:avLst>
              <a:gd name="adj" fmla="val 42810"/>
            </a:avLst>
          </a:prstGeom>
          <a:solidFill>
            <a:srgbClr val="F6BF69"/>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600" b="1">
                <a:solidFill>
                  <a:schemeClr val="bg1"/>
                </a:solidFill>
                <a:latin typeface="Arial" panose="020B0604020202020204" pitchFamily="34" charset="0"/>
              </a:rPr>
              <a:t>VAD</a:t>
            </a:r>
          </a:p>
        </p:txBody>
      </p:sp>
      <p:sp>
        <p:nvSpPr>
          <p:cNvPr id="55307" name="AutoShape 13"/>
          <p:cNvSpPr>
            <a:spLocks noChangeArrowheads="1"/>
          </p:cNvSpPr>
          <p:nvPr/>
        </p:nvSpPr>
        <p:spPr bwMode="auto">
          <a:xfrm>
            <a:off x="9715500" y="1566863"/>
            <a:ext cx="1924050" cy="998537"/>
          </a:xfrm>
          <a:prstGeom prst="parallelogram">
            <a:avLst>
              <a:gd name="adj" fmla="val 42810"/>
            </a:avLst>
          </a:prstGeom>
          <a:solidFill>
            <a:srgbClr val="F6BF69"/>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600" b="1">
                <a:solidFill>
                  <a:schemeClr val="bg1"/>
                </a:solidFill>
                <a:latin typeface="Arial" panose="020B0604020202020204" pitchFamily="34" charset="0"/>
              </a:rPr>
              <a:t>VAD</a:t>
            </a:r>
          </a:p>
        </p:txBody>
      </p:sp>
      <p:sp>
        <p:nvSpPr>
          <p:cNvPr id="55308" name="AutoShape 14"/>
          <p:cNvSpPr>
            <a:spLocks noChangeArrowheads="1"/>
          </p:cNvSpPr>
          <p:nvPr/>
        </p:nvSpPr>
        <p:spPr bwMode="auto">
          <a:xfrm>
            <a:off x="7429500" y="3700463"/>
            <a:ext cx="1924050" cy="592137"/>
          </a:xfrm>
          <a:prstGeom prst="roundRect">
            <a:avLst>
              <a:gd name="adj" fmla="val 12495"/>
            </a:avLst>
          </a:prstGeom>
          <a:solidFill>
            <a:srgbClr val="C1CEFF"/>
          </a:solidFill>
          <a:ln w="12700">
            <a:solidFill>
              <a:schemeClr val="tx1"/>
            </a:solidFill>
            <a:round/>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600" b="1">
                <a:solidFill>
                  <a:schemeClr val="bg1"/>
                </a:solidFill>
                <a:latin typeface="Arial" panose="020B0604020202020204" pitchFamily="34" charset="0"/>
              </a:rPr>
              <a:t>object</a:t>
            </a:r>
          </a:p>
        </p:txBody>
      </p:sp>
      <p:sp>
        <p:nvSpPr>
          <p:cNvPr id="55309" name="AutoShape 15"/>
          <p:cNvSpPr>
            <a:spLocks noChangeArrowheads="1"/>
          </p:cNvSpPr>
          <p:nvPr/>
        </p:nvSpPr>
        <p:spPr bwMode="auto">
          <a:xfrm>
            <a:off x="7429500" y="4513263"/>
            <a:ext cx="1924050" cy="592137"/>
          </a:xfrm>
          <a:prstGeom prst="roundRect">
            <a:avLst>
              <a:gd name="adj" fmla="val 12495"/>
            </a:avLst>
          </a:prstGeom>
          <a:solidFill>
            <a:srgbClr val="C1CEFF"/>
          </a:solidFill>
          <a:ln w="12700">
            <a:solidFill>
              <a:schemeClr val="tx1"/>
            </a:solidFill>
            <a:round/>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600" b="1">
                <a:solidFill>
                  <a:schemeClr val="bg1"/>
                </a:solidFill>
                <a:latin typeface="Arial" panose="020B0604020202020204" pitchFamily="34" charset="0"/>
              </a:rPr>
              <a:t>object</a:t>
            </a:r>
          </a:p>
        </p:txBody>
      </p:sp>
      <p:grpSp>
        <p:nvGrpSpPr>
          <p:cNvPr id="55310" name="Group 16"/>
          <p:cNvGrpSpPr>
            <a:grpSpLocks/>
          </p:cNvGrpSpPr>
          <p:nvPr/>
        </p:nvGrpSpPr>
        <p:grpSpPr bwMode="auto">
          <a:xfrm>
            <a:off x="6162675" y="4198938"/>
            <a:ext cx="1171575" cy="609600"/>
            <a:chOff x="2244" y="2376"/>
            <a:chExt cx="492" cy="288"/>
          </a:xfrm>
        </p:grpSpPr>
        <p:sp>
          <p:nvSpPr>
            <p:cNvPr id="55322" name="Line 17"/>
            <p:cNvSpPr>
              <a:spLocks noChangeShapeType="1"/>
            </p:cNvSpPr>
            <p:nvPr/>
          </p:nvSpPr>
          <p:spPr bwMode="auto">
            <a:xfrm>
              <a:off x="2244" y="2376"/>
              <a:ext cx="49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a:p>
          </p:txBody>
        </p:sp>
        <p:sp>
          <p:nvSpPr>
            <p:cNvPr id="55323" name="Line 18"/>
            <p:cNvSpPr>
              <a:spLocks noChangeShapeType="1"/>
            </p:cNvSpPr>
            <p:nvPr/>
          </p:nvSpPr>
          <p:spPr bwMode="auto">
            <a:xfrm>
              <a:off x="2244" y="2664"/>
              <a:ext cx="49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CA"/>
            </a:p>
          </p:txBody>
        </p:sp>
      </p:grpSp>
      <p:sp>
        <p:nvSpPr>
          <p:cNvPr id="55311" name="Rectangle 19"/>
          <p:cNvSpPr>
            <a:spLocks noChangeArrowheads="1"/>
          </p:cNvSpPr>
          <p:nvPr/>
        </p:nvSpPr>
        <p:spPr bwMode="auto">
          <a:xfrm>
            <a:off x="5795963" y="2541588"/>
            <a:ext cx="5738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1509" tIns="65755" rIns="131509" bIns="65755">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600" b="1">
                <a:latin typeface="Arial" panose="020B0604020202020204" pitchFamily="34" charset="0"/>
              </a:rPr>
              <a:t>Virtual Address Space Descriptors</a:t>
            </a:r>
          </a:p>
        </p:txBody>
      </p:sp>
      <p:sp>
        <p:nvSpPr>
          <p:cNvPr id="55312" name="Line 20"/>
          <p:cNvSpPr>
            <a:spLocks noChangeShapeType="1"/>
          </p:cNvSpPr>
          <p:nvPr/>
        </p:nvSpPr>
        <p:spPr bwMode="auto">
          <a:xfrm>
            <a:off x="4219575" y="2370138"/>
            <a:ext cx="1714500" cy="31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130602" tIns="65302" rIns="130602" bIns="65302" anchor="ctr"/>
          <a:lstStyle/>
          <a:p>
            <a:endParaRPr lang="en-CA"/>
          </a:p>
        </p:txBody>
      </p:sp>
      <p:sp>
        <p:nvSpPr>
          <p:cNvPr id="55313" name="Line 21"/>
          <p:cNvSpPr>
            <a:spLocks noChangeShapeType="1"/>
          </p:cNvSpPr>
          <p:nvPr/>
        </p:nvSpPr>
        <p:spPr bwMode="auto">
          <a:xfrm>
            <a:off x="2962275" y="3386138"/>
            <a:ext cx="57150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130602" tIns="65302" rIns="130602" bIns="65302" anchor="ctr"/>
          <a:lstStyle/>
          <a:p>
            <a:endParaRPr lang="en-CA"/>
          </a:p>
        </p:txBody>
      </p:sp>
      <p:sp>
        <p:nvSpPr>
          <p:cNvPr id="55314" name="AutoShape 22"/>
          <p:cNvSpPr>
            <a:spLocks noChangeArrowheads="1"/>
          </p:cNvSpPr>
          <p:nvPr/>
        </p:nvSpPr>
        <p:spPr bwMode="auto">
          <a:xfrm>
            <a:off x="2628900" y="1262063"/>
            <a:ext cx="3167063" cy="490537"/>
          </a:xfrm>
          <a:prstGeom prst="roundRect">
            <a:avLst>
              <a:gd name="adj" fmla="val 12495"/>
            </a:avLst>
          </a:prstGeom>
          <a:solidFill>
            <a:schemeClr val="hlink"/>
          </a:solidFill>
          <a:ln w="12700">
            <a:solidFill>
              <a:schemeClr val="tx1"/>
            </a:solidFill>
            <a:round/>
            <a:headEnd/>
            <a:tailEnd/>
          </a:ln>
        </p:spPr>
        <p:txBody>
          <a:bodyPr wrap="none" lIns="131509" tIns="65755" rIns="131509" bIns="65755"/>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000" b="1">
                <a:solidFill>
                  <a:schemeClr val="bg1"/>
                </a:solidFill>
                <a:latin typeface="Arial" panose="020B0604020202020204" pitchFamily="34" charset="0"/>
              </a:rPr>
              <a:t>Access Token (Security )</a:t>
            </a:r>
          </a:p>
        </p:txBody>
      </p:sp>
      <p:sp>
        <p:nvSpPr>
          <p:cNvPr id="55315" name="AutoShape 23"/>
          <p:cNvSpPr>
            <a:spLocks noChangeArrowheads="1"/>
          </p:cNvSpPr>
          <p:nvPr/>
        </p:nvSpPr>
        <p:spPr bwMode="auto">
          <a:xfrm>
            <a:off x="3971925" y="6291263"/>
            <a:ext cx="2009775" cy="1150937"/>
          </a:xfrm>
          <a:prstGeom prst="homePlate">
            <a:avLst>
              <a:gd name="adj" fmla="val 51739"/>
            </a:avLst>
          </a:prstGeom>
          <a:solidFill>
            <a:srgbClr val="A2C1FE"/>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3400" b="1">
                <a:solidFill>
                  <a:schemeClr val="bg1"/>
                </a:solidFill>
                <a:latin typeface="Arial" panose="020B0604020202020204" pitchFamily="34" charset="0"/>
              </a:rPr>
              <a:t>Thread</a:t>
            </a:r>
          </a:p>
        </p:txBody>
      </p:sp>
      <p:sp>
        <p:nvSpPr>
          <p:cNvPr id="55316" name="Line 24"/>
          <p:cNvSpPr>
            <a:spLocks noChangeShapeType="1"/>
          </p:cNvSpPr>
          <p:nvPr/>
        </p:nvSpPr>
        <p:spPr bwMode="auto">
          <a:xfrm>
            <a:off x="2476500" y="3360738"/>
            <a:ext cx="3175" cy="3479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130602" tIns="65302" rIns="130602" bIns="65302" anchor="ctr"/>
          <a:lstStyle/>
          <a:p>
            <a:endParaRPr lang="en-CA"/>
          </a:p>
        </p:txBody>
      </p:sp>
      <p:sp>
        <p:nvSpPr>
          <p:cNvPr id="55317" name="Line 25"/>
          <p:cNvSpPr>
            <a:spLocks noChangeShapeType="1"/>
          </p:cNvSpPr>
          <p:nvPr/>
        </p:nvSpPr>
        <p:spPr bwMode="auto">
          <a:xfrm>
            <a:off x="2505075" y="6840538"/>
            <a:ext cx="1514475" cy="31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130602" tIns="65302" rIns="130602" bIns="65302" anchor="ctr"/>
          <a:lstStyle/>
          <a:p>
            <a:endParaRPr lang="en-CA"/>
          </a:p>
        </p:txBody>
      </p:sp>
      <p:sp>
        <p:nvSpPr>
          <p:cNvPr id="55318" name="AutoShape 26"/>
          <p:cNvSpPr>
            <a:spLocks noChangeArrowheads="1"/>
          </p:cNvSpPr>
          <p:nvPr/>
        </p:nvSpPr>
        <p:spPr bwMode="auto">
          <a:xfrm>
            <a:off x="6572250" y="6342063"/>
            <a:ext cx="2009775" cy="1150937"/>
          </a:xfrm>
          <a:prstGeom prst="homePlate">
            <a:avLst>
              <a:gd name="adj" fmla="val 51739"/>
            </a:avLst>
          </a:prstGeom>
          <a:solidFill>
            <a:srgbClr val="A2C1FE"/>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3400" b="1">
                <a:solidFill>
                  <a:schemeClr val="bg1"/>
                </a:solidFill>
                <a:latin typeface="Arial" panose="020B0604020202020204" pitchFamily="34" charset="0"/>
              </a:rPr>
              <a:t>Thread</a:t>
            </a:r>
          </a:p>
        </p:txBody>
      </p:sp>
      <p:sp>
        <p:nvSpPr>
          <p:cNvPr id="55319" name="AutoShape 27"/>
          <p:cNvSpPr>
            <a:spLocks noChangeArrowheads="1"/>
          </p:cNvSpPr>
          <p:nvPr/>
        </p:nvSpPr>
        <p:spPr bwMode="auto">
          <a:xfrm>
            <a:off x="9001125" y="6316663"/>
            <a:ext cx="2009775" cy="1150937"/>
          </a:xfrm>
          <a:prstGeom prst="homePlate">
            <a:avLst>
              <a:gd name="adj" fmla="val 51739"/>
            </a:avLst>
          </a:prstGeom>
          <a:solidFill>
            <a:srgbClr val="A2C1FE"/>
          </a:solidFill>
          <a:ln w="12700">
            <a:solidFill>
              <a:schemeClr val="tx1"/>
            </a:solidFill>
            <a:miter lim="800000"/>
            <a:headEnd/>
            <a:tailEnd/>
          </a:ln>
        </p:spPr>
        <p:txBody>
          <a:bodyPr wrap="none" lIns="131509" tIns="65755" rIns="131509" bIns="65755"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3400" b="1">
                <a:solidFill>
                  <a:schemeClr val="bg1"/>
                </a:solidFill>
                <a:latin typeface="Arial" panose="020B0604020202020204" pitchFamily="34" charset="0"/>
              </a:rPr>
              <a:t>Thread</a:t>
            </a:r>
          </a:p>
        </p:txBody>
      </p:sp>
      <p:sp>
        <p:nvSpPr>
          <p:cNvPr id="55320" name="Rectangle 28"/>
          <p:cNvSpPr>
            <a:spLocks noChangeArrowheads="1"/>
          </p:cNvSpPr>
          <p:nvPr/>
        </p:nvSpPr>
        <p:spPr bwMode="auto">
          <a:xfrm>
            <a:off x="11425238" y="6445250"/>
            <a:ext cx="108267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1509" tIns="65755" rIns="131509" bIns="65755">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4600" b="1">
                <a:solidFill>
                  <a:schemeClr val="bg1"/>
                </a:solidFill>
                <a:latin typeface="Arial" panose="020B0604020202020204" pitchFamily="34" charset="0"/>
              </a:rPr>
              <a:t>. . .</a:t>
            </a:r>
          </a:p>
        </p:txBody>
      </p:sp>
      <p:sp>
        <p:nvSpPr>
          <p:cNvPr id="55321" name="AutoShape 29"/>
          <p:cNvSpPr>
            <a:spLocks noChangeArrowheads="1"/>
          </p:cNvSpPr>
          <p:nvPr/>
        </p:nvSpPr>
        <p:spPr bwMode="auto">
          <a:xfrm>
            <a:off x="9458325" y="7307263"/>
            <a:ext cx="2609850" cy="490537"/>
          </a:xfrm>
          <a:prstGeom prst="roundRect">
            <a:avLst>
              <a:gd name="adj" fmla="val 12495"/>
            </a:avLst>
          </a:prstGeom>
          <a:solidFill>
            <a:schemeClr val="hlink"/>
          </a:solidFill>
          <a:ln w="12700">
            <a:solidFill>
              <a:schemeClr val="tx1"/>
            </a:solidFill>
            <a:round/>
            <a:headEnd/>
            <a:tailEnd/>
          </a:ln>
        </p:spPr>
        <p:txBody>
          <a:bodyPr wrap="none" lIns="131509" tIns="65755" rIns="131509" bIns="65755"/>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2000" b="1">
                <a:latin typeface="Arial" panose="020B0604020202020204" pitchFamily="34" charset="0"/>
              </a:rPr>
              <a:t>Access Token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4294967295"/>
          </p:nvPr>
        </p:nvSpPr>
        <p:spPr bwMode="auto">
          <a:xfrm>
            <a:off x="13144500" y="8839200"/>
            <a:ext cx="5715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1060450" indent="-407988">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631950" indent="-325438">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2284413" indent="-325438">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938463" indent="-325438">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3395663" indent="-325438"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3852863" indent="-325438"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4310063" indent="-325438"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4767263" indent="-325438"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fld id="{F14790F8-91FD-4021-B763-5008B8C64F8A}" type="slidenum">
              <a:rPr kumimoji="0" lang="en-US" altLang="en-US" sz="1700">
                <a:solidFill>
                  <a:schemeClr val="tx2"/>
                </a:solidFill>
                <a:latin typeface="Arial" panose="020B0604020202020204" pitchFamily="34" charset="0"/>
              </a:rPr>
              <a:pPr eaLnBrk="1" hangingPunct="1">
                <a:spcBef>
                  <a:spcPct val="0"/>
                </a:spcBef>
                <a:buClrTx/>
                <a:buSzTx/>
                <a:buFontTx/>
                <a:buNone/>
              </a:pPr>
              <a:t>28</a:t>
            </a:fld>
            <a:endParaRPr kumimoji="0" lang="en-US" altLang="en-US" sz="1700">
              <a:solidFill>
                <a:schemeClr val="tx2"/>
              </a:solidFill>
              <a:latin typeface="Arial" panose="020B0604020202020204" pitchFamily="34" charset="0"/>
            </a:endParaRPr>
          </a:p>
        </p:txBody>
      </p:sp>
      <p:sp>
        <p:nvSpPr>
          <p:cNvPr id="57347" name="Rectangle 2"/>
          <p:cNvSpPr>
            <a:spLocks noGrp="1" noChangeArrowheads="1"/>
          </p:cNvSpPr>
          <p:nvPr>
            <p:ph type="title"/>
          </p:nvPr>
        </p:nvSpPr>
        <p:spPr/>
        <p:txBody>
          <a:bodyPr/>
          <a:lstStyle/>
          <a:p>
            <a:pPr eaLnBrk="1" hangingPunct="1"/>
            <a:r>
              <a:rPr lang="en-US" altLang="en-US" smtClean="0"/>
              <a:t>       Windows Process Control Block (PCB)</a:t>
            </a:r>
          </a:p>
        </p:txBody>
      </p:sp>
      <p:sp>
        <p:nvSpPr>
          <p:cNvPr id="57348" name="Rectangle 3"/>
          <p:cNvSpPr>
            <a:spLocks noChangeArrowheads="1"/>
          </p:cNvSpPr>
          <p:nvPr/>
        </p:nvSpPr>
        <p:spPr bwMode="auto">
          <a:xfrm>
            <a:off x="8229600" y="6300788"/>
            <a:ext cx="4343400" cy="50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Program Counter</a:t>
            </a:r>
          </a:p>
        </p:txBody>
      </p:sp>
      <p:sp>
        <p:nvSpPr>
          <p:cNvPr id="57349" name="Rectangle 4"/>
          <p:cNvSpPr>
            <a:spLocks noChangeArrowheads="1"/>
          </p:cNvSpPr>
          <p:nvPr/>
        </p:nvSpPr>
        <p:spPr bwMode="auto">
          <a:xfrm>
            <a:off x="1485900" y="2032000"/>
            <a:ext cx="4305300" cy="50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Parent PID</a:t>
            </a:r>
          </a:p>
        </p:txBody>
      </p:sp>
      <p:sp>
        <p:nvSpPr>
          <p:cNvPr id="57350" name="Rectangle 5"/>
          <p:cNvSpPr>
            <a:spLocks noChangeArrowheads="1"/>
          </p:cNvSpPr>
          <p:nvPr/>
        </p:nvSpPr>
        <p:spPr bwMode="auto">
          <a:xfrm>
            <a:off x="1485900" y="6400800"/>
            <a:ext cx="4305300" cy="812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a:t>
            </a:r>
          </a:p>
        </p:txBody>
      </p:sp>
      <p:sp>
        <p:nvSpPr>
          <p:cNvPr id="57351" name="Line 6"/>
          <p:cNvSpPr>
            <a:spLocks noChangeShapeType="1"/>
          </p:cNvSpPr>
          <p:nvPr/>
        </p:nvSpPr>
        <p:spPr bwMode="auto">
          <a:xfrm>
            <a:off x="5600700" y="4165600"/>
            <a:ext cx="2776538" cy="4763"/>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130622" tIns="65311" rIns="130622" bIns="65311" anchor="ctr"/>
          <a:lstStyle/>
          <a:p>
            <a:endParaRPr lang="en-CA"/>
          </a:p>
        </p:txBody>
      </p:sp>
      <p:sp>
        <p:nvSpPr>
          <p:cNvPr id="57352" name="Rectangle 7"/>
          <p:cNvSpPr>
            <a:spLocks noChangeArrowheads="1"/>
          </p:cNvSpPr>
          <p:nvPr/>
        </p:nvSpPr>
        <p:spPr bwMode="auto">
          <a:xfrm>
            <a:off x="8343900" y="3962400"/>
            <a:ext cx="2514600" cy="406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rPr>
              <a:t>Handle Table</a:t>
            </a:r>
          </a:p>
        </p:txBody>
      </p:sp>
      <p:sp>
        <p:nvSpPr>
          <p:cNvPr id="57353" name="Rectangle 8"/>
          <p:cNvSpPr>
            <a:spLocks noChangeArrowheads="1"/>
          </p:cNvSpPr>
          <p:nvPr/>
        </p:nvSpPr>
        <p:spPr bwMode="auto">
          <a:xfrm>
            <a:off x="1485900" y="1422400"/>
            <a:ext cx="4305300" cy="6908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kumimoji="0" lang="en-CA" altLang="en-US" sz="2000">
              <a:latin typeface="Arial" panose="020B0604020202020204" pitchFamily="34" charset="0"/>
            </a:endParaRPr>
          </a:p>
        </p:txBody>
      </p:sp>
      <p:sp>
        <p:nvSpPr>
          <p:cNvPr id="57354" name="Rectangle 9"/>
          <p:cNvSpPr>
            <a:spLocks noChangeArrowheads="1"/>
          </p:cNvSpPr>
          <p:nvPr/>
        </p:nvSpPr>
        <p:spPr bwMode="auto">
          <a:xfrm>
            <a:off x="1485900" y="1422400"/>
            <a:ext cx="43053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rPr>
              <a:t>Process ID (PID)</a:t>
            </a:r>
          </a:p>
        </p:txBody>
      </p:sp>
      <p:sp>
        <p:nvSpPr>
          <p:cNvPr id="57355" name="Rectangle 10"/>
          <p:cNvSpPr>
            <a:spLocks noChangeArrowheads="1"/>
          </p:cNvSpPr>
          <p:nvPr/>
        </p:nvSpPr>
        <p:spPr bwMode="auto">
          <a:xfrm>
            <a:off x="8229600" y="6808788"/>
            <a:ext cx="4343400" cy="5937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Registers</a:t>
            </a:r>
          </a:p>
        </p:txBody>
      </p:sp>
      <p:sp>
        <p:nvSpPr>
          <p:cNvPr id="57356" name="Rectangle 11"/>
          <p:cNvSpPr>
            <a:spLocks noChangeArrowheads="1"/>
          </p:cNvSpPr>
          <p:nvPr/>
        </p:nvSpPr>
        <p:spPr bwMode="auto">
          <a:xfrm>
            <a:off x="1485900" y="3167063"/>
            <a:ext cx="4305300" cy="5921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rPr>
              <a:t>Next Process Block</a:t>
            </a:r>
          </a:p>
        </p:txBody>
      </p:sp>
      <p:sp>
        <p:nvSpPr>
          <p:cNvPr id="57357" name="Rectangle 12"/>
          <p:cNvSpPr>
            <a:spLocks noChangeArrowheads="1"/>
          </p:cNvSpPr>
          <p:nvPr/>
        </p:nvSpPr>
        <p:spPr bwMode="auto">
          <a:xfrm>
            <a:off x="1485900" y="4487863"/>
            <a:ext cx="4305300" cy="6937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a:latin typeface="Arial" panose="020B0604020202020204" pitchFamily="34" charset="0"/>
              </a:rPr>
              <a:t>Image File Name</a:t>
            </a:r>
          </a:p>
        </p:txBody>
      </p:sp>
      <p:sp>
        <p:nvSpPr>
          <p:cNvPr id="57358" name="Rectangle 13"/>
          <p:cNvSpPr>
            <a:spLocks noChangeArrowheads="1"/>
          </p:cNvSpPr>
          <p:nvPr/>
        </p:nvSpPr>
        <p:spPr bwMode="auto">
          <a:xfrm>
            <a:off x="8343900" y="3251200"/>
            <a:ext cx="1804988" cy="438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PCB</a:t>
            </a:r>
          </a:p>
        </p:txBody>
      </p:sp>
      <p:sp>
        <p:nvSpPr>
          <p:cNvPr id="57359" name="Line 14"/>
          <p:cNvSpPr>
            <a:spLocks noChangeShapeType="1"/>
          </p:cNvSpPr>
          <p:nvPr/>
        </p:nvSpPr>
        <p:spPr bwMode="auto">
          <a:xfrm>
            <a:off x="5600700" y="3454400"/>
            <a:ext cx="2776538" cy="4763"/>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130622" tIns="65311" rIns="130622" bIns="65311" anchor="ctr"/>
          <a:lstStyle/>
          <a:p>
            <a:endParaRPr lang="en-CA"/>
          </a:p>
        </p:txBody>
      </p:sp>
      <p:sp>
        <p:nvSpPr>
          <p:cNvPr id="57360" name="Rectangle 15"/>
          <p:cNvSpPr>
            <a:spLocks noChangeArrowheads="1"/>
          </p:cNvSpPr>
          <p:nvPr/>
        </p:nvSpPr>
        <p:spPr bwMode="auto">
          <a:xfrm>
            <a:off x="1485900" y="5181600"/>
            <a:ext cx="4305300" cy="1219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List of Thread</a:t>
            </a:r>
            <a:br>
              <a:rPr kumimoji="0" lang="en-US" altLang="en-US" sz="2000">
                <a:latin typeface="Arial" panose="020B0604020202020204" pitchFamily="34" charset="0"/>
              </a:rPr>
            </a:br>
            <a:r>
              <a:rPr kumimoji="0" lang="en-US" altLang="en-US" sz="2000">
                <a:latin typeface="Arial" panose="020B0604020202020204" pitchFamily="34" charset="0"/>
              </a:rPr>
              <a:t>Control Blocks</a:t>
            </a:r>
            <a:endParaRPr kumimoji="0" lang="en-US" altLang="en-US" sz="1400">
              <a:latin typeface="Arial" panose="020B0604020202020204" pitchFamily="34" charset="0"/>
            </a:endParaRPr>
          </a:p>
        </p:txBody>
      </p:sp>
      <p:sp>
        <p:nvSpPr>
          <p:cNvPr id="57361" name="Rectangle 16"/>
          <p:cNvSpPr>
            <a:spLocks noChangeArrowheads="1"/>
          </p:cNvSpPr>
          <p:nvPr/>
        </p:nvSpPr>
        <p:spPr bwMode="auto">
          <a:xfrm>
            <a:off x="1485900" y="3776663"/>
            <a:ext cx="4305300" cy="711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List of open files</a:t>
            </a:r>
          </a:p>
        </p:txBody>
      </p:sp>
      <p:sp>
        <p:nvSpPr>
          <p:cNvPr id="57362" name="Rectangle 17"/>
          <p:cNvSpPr>
            <a:spLocks noChangeArrowheads="1"/>
          </p:cNvSpPr>
          <p:nvPr/>
        </p:nvSpPr>
        <p:spPr bwMode="auto">
          <a:xfrm>
            <a:off x="1485900" y="2540000"/>
            <a:ext cx="43053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a:t>
            </a:r>
          </a:p>
        </p:txBody>
      </p:sp>
      <p:sp>
        <p:nvSpPr>
          <p:cNvPr id="57363" name="Rectangle 18"/>
          <p:cNvSpPr>
            <a:spLocks noGrp="1" noChangeArrowheads="1"/>
          </p:cNvSpPr>
          <p:nvPr>
            <p:ph type="body" idx="1"/>
          </p:nvPr>
        </p:nvSpPr>
        <p:spPr>
          <a:xfrm>
            <a:off x="6400800" y="1422400"/>
            <a:ext cx="6515100" cy="1625600"/>
          </a:xfrm>
        </p:spPr>
        <p:txBody>
          <a:bodyPr/>
          <a:lstStyle/>
          <a:p>
            <a:pPr eaLnBrk="1" hangingPunct="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Windows implementation of PCB is split in multiple data structures</a:t>
            </a:r>
            <a:endParaRPr lang="en-US" altLang="en-US" sz="2900" smtClean="0">
              <a:latin typeface="Times New Roman" panose="02020603050405020304" pitchFamily="18" charset="0"/>
              <a:cs typeface="Times New Roman" panose="02020603050405020304" pitchFamily="18" charset="0"/>
            </a:endParaRPr>
          </a:p>
        </p:txBody>
      </p:sp>
      <p:sp>
        <p:nvSpPr>
          <p:cNvPr id="57364" name="Line 19"/>
          <p:cNvSpPr>
            <a:spLocks noChangeShapeType="1"/>
          </p:cNvSpPr>
          <p:nvPr/>
        </p:nvSpPr>
        <p:spPr bwMode="auto">
          <a:xfrm>
            <a:off x="5600700" y="6081713"/>
            <a:ext cx="26289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130622" tIns="65311" rIns="130622" bIns="65311" anchor="ctr"/>
          <a:lstStyle/>
          <a:p>
            <a:endParaRPr lang="en-CA"/>
          </a:p>
        </p:txBody>
      </p:sp>
      <p:sp>
        <p:nvSpPr>
          <p:cNvPr id="57365" name="Rectangle 20"/>
          <p:cNvSpPr>
            <a:spLocks noChangeArrowheads="1"/>
          </p:cNvSpPr>
          <p:nvPr/>
        </p:nvSpPr>
        <p:spPr bwMode="auto">
          <a:xfrm>
            <a:off x="8229600" y="5846763"/>
            <a:ext cx="4343400" cy="438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Next TCB</a:t>
            </a:r>
          </a:p>
        </p:txBody>
      </p:sp>
      <p:sp>
        <p:nvSpPr>
          <p:cNvPr id="57366" name="Rectangle 21"/>
          <p:cNvSpPr>
            <a:spLocks noChangeArrowheads="1"/>
          </p:cNvSpPr>
          <p:nvPr/>
        </p:nvSpPr>
        <p:spPr bwMode="auto">
          <a:xfrm>
            <a:off x="8229600" y="7402513"/>
            <a:ext cx="43434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eaLnBrk="1" hangingPunct="1">
              <a:spcBef>
                <a:spcPct val="0"/>
              </a:spcBef>
              <a:buClrTx/>
              <a:buSzTx/>
              <a:buFontTx/>
              <a:buNone/>
            </a:pPr>
            <a:r>
              <a:rPr kumimoji="0" lang="en-US" altLang="en-US" sz="2000">
                <a:latin typeface="Arial" panose="020B0604020202020204" pitchFamily="34" charset="0"/>
              </a:rPr>
              <a:t>…</a:t>
            </a:r>
          </a:p>
        </p:txBody>
      </p:sp>
      <p:sp>
        <p:nvSpPr>
          <p:cNvPr id="57367" name="Text Box 22"/>
          <p:cNvSpPr txBox="1">
            <a:spLocks noChangeArrowheads="1"/>
          </p:cNvSpPr>
          <p:nvPr/>
        </p:nvSpPr>
        <p:spPr bwMode="auto">
          <a:xfrm>
            <a:off x="6972300" y="4978400"/>
            <a:ext cx="600392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3400" b="1">
                <a:solidFill>
                  <a:schemeClr val="tx2"/>
                </a:solidFill>
                <a:latin typeface="Arial" panose="020B0604020202020204" pitchFamily="34" charset="0"/>
              </a:rPr>
              <a:t>Thread Control Block (TCB)</a:t>
            </a:r>
          </a:p>
        </p:txBody>
      </p:sp>
      <p:sp>
        <p:nvSpPr>
          <p:cNvPr id="57368" name="Line 23"/>
          <p:cNvSpPr>
            <a:spLocks noChangeShapeType="1"/>
          </p:cNvSpPr>
          <p:nvPr/>
        </p:nvSpPr>
        <p:spPr bwMode="auto">
          <a:xfrm>
            <a:off x="12344400" y="6096000"/>
            <a:ext cx="1028700" cy="0"/>
          </a:xfrm>
          <a:prstGeom prst="line">
            <a:avLst/>
          </a:prstGeom>
          <a:noFill/>
          <a:ln w="12700">
            <a:solidFill>
              <a:schemeClr val="tx1"/>
            </a:solidFill>
            <a:round/>
            <a:headEnd type="oval" w="med" len="med"/>
            <a:tailEnd type="stealth" w="med" len="lg"/>
          </a:ln>
          <a:extLst>
            <a:ext uri="{909E8E84-426E-40DD-AFC4-6F175D3DCCD1}">
              <a14:hiddenFill xmlns:a14="http://schemas.microsoft.com/office/drawing/2010/main">
                <a:noFill/>
              </a14:hiddenFill>
            </a:ext>
          </a:extLst>
        </p:spPr>
        <p:txBody>
          <a:bodyPr wrap="none" lIns="130622" tIns="65311" rIns="130622" bIns="65311" anchor="ctr"/>
          <a:lstStyle/>
          <a:p>
            <a:endParaRPr lang="en-CA"/>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DLLs (Dynamic Linked Libraries)</a:t>
            </a:r>
          </a:p>
        </p:txBody>
      </p:sp>
      <p:sp>
        <p:nvSpPr>
          <p:cNvPr id="31747" name="Content Placeholder 2"/>
          <p:cNvSpPr>
            <a:spLocks noGrp="1"/>
          </p:cNvSpPr>
          <p:nvPr>
            <p:ph idx="1"/>
          </p:nvPr>
        </p:nvSpPr>
        <p:spPr>
          <a:xfrm>
            <a:off x="685800" y="1489075"/>
            <a:ext cx="12344400" cy="6040438"/>
          </a:xfrm>
        </p:spPr>
        <p:txBody>
          <a:bodyPr/>
          <a:lstStyle/>
          <a:p>
            <a:pPr>
              <a:buFont typeface="Wingdings" panose="05000000000000000000" pitchFamily="2" charset="2"/>
              <a:buChar char="q"/>
              <a:defRPr/>
            </a:pPr>
            <a:r>
              <a:rPr lang="en-US" altLang="en-US" sz="2800" b="1" dirty="0" smtClean="0">
                <a:solidFill>
                  <a:srgbClr val="FF0000"/>
                </a:solidFill>
                <a:latin typeface="Times New Roman" panose="02020603050405020304" pitchFamily="18" charset="0"/>
                <a:cs typeface="Times New Roman" panose="02020603050405020304" pitchFamily="18" charset="0"/>
              </a:rPr>
              <a:t>A Dynamic Link Library  (DLL)</a:t>
            </a:r>
            <a:r>
              <a:rPr lang="en-US" altLang="en-US" sz="2800" dirty="0" smtClean="0">
                <a:latin typeface="Times New Roman" panose="02020603050405020304" pitchFamily="18" charset="0"/>
                <a:cs typeface="Times New Roman" panose="02020603050405020304" pitchFamily="18" charset="0"/>
              </a:rPr>
              <a:t> is a Windows module that contains functions (code) and data. </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What is DLL?     </a:t>
            </a:r>
            <a:r>
              <a:rPr lang="en-US" altLang="en-US" sz="2800" dirty="0" smtClean="0">
                <a:latin typeface="Times New Roman" panose="02020603050405020304" pitchFamily="18" charset="0"/>
                <a:cs typeface="Times New Roman" panose="02020603050405020304" pitchFamily="18" charset="0"/>
                <a:hlinkClick r:id="rId2"/>
              </a:rPr>
              <a:t>https://support.microsoft.com/en-us/kb/815065</a:t>
            </a:r>
            <a:endParaRPr lang="en-US" alt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DLLs help reduce memory overhead when several applications use the same functionality at the same time, because although each application receives its own copy of the </a:t>
            </a:r>
            <a:r>
              <a:rPr lang="en-US" altLang="en-US" sz="2800" dirty="0" smtClean="0">
                <a:solidFill>
                  <a:srgbClr val="FF0000"/>
                </a:solidFill>
                <a:latin typeface="Times New Roman" panose="02020603050405020304" pitchFamily="18" charset="0"/>
                <a:cs typeface="Times New Roman" panose="02020603050405020304" pitchFamily="18" charset="0"/>
              </a:rPr>
              <a:t>DLL data</a:t>
            </a:r>
            <a:r>
              <a:rPr lang="en-US" altLang="en-US" sz="2800" dirty="0" smtClean="0">
                <a:latin typeface="Times New Roman" panose="02020603050405020304" pitchFamily="18" charset="0"/>
                <a:cs typeface="Times New Roman" panose="02020603050405020304" pitchFamily="18" charset="0"/>
              </a:rPr>
              <a:t>, the applications </a:t>
            </a:r>
            <a:r>
              <a:rPr lang="en-US" altLang="en-US" sz="2800" dirty="0" smtClean="0">
                <a:solidFill>
                  <a:srgbClr val="FF0000"/>
                </a:solidFill>
                <a:latin typeface="Times New Roman" panose="02020603050405020304" pitchFamily="18" charset="0"/>
                <a:cs typeface="Times New Roman" panose="02020603050405020304" pitchFamily="18" charset="0"/>
              </a:rPr>
              <a:t>share the DLL code</a:t>
            </a:r>
            <a:r>
              <a:rPr lang="en-US" altLang="en-US" sz="2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In the body of the function, you may handle any combination of the following scenarios in which the DLL entry point has been called:</a:t>
            </a:r>
          </a:p>
          <a:p>
            <a:pPr lvl="2">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A process loads the DLL (</a:t>
            </a:r>
            <a:r>
              <a:rPr lang="en-US" altLang="en-US" sz="2800" b="1" dirty="0" smtClean="0">
                <a:latin typeface="Times New Roman" panose="02020603050405020304" pitchFamily="18" charset="0"/>
                <a:cs typeface="Times New Roman" panose="02020603050405020304" pitchFamily="18" charset="0"/>
              </a:rPr>
              <a:t>DLL_PROCESS_ATTACH</a:t>
            </a:r>
            <a:r>
              <a:rPr lang="en-US" altLang="en-US" sz="2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The current process creates a new thread (</a:t>
            </a:r>
            <a:r>
              <a:rPr lang="en-US" altLang="en-US" sz="2800" b="1" dirty="0" smtClean="0">
                <a:latin typeface="Times New Roman" panose="02020603050405020304" pitchFamily="18" charset="0"/>
                <a:cs typeface="Times New Roman" panose="02020603050405020304" pitchFamily="18" charset="0"/>
              </a:rPr>
              <a:t>DLL_THREAD_ATTACH</a:t>
            </a:r>
            <a:r>
              <a:rPr lang="en-US" altLang="en-US" sz="2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A thread exits normally (</a:t>
            </a:r>
            <a:r>
              <a:rPr lang="en-US" altLang="en-US" sz="2800" b="1" dirty="0" smtClean="0">
                <a:latin typeface="Times New Roman" panose="02020603050405020304" pitchFamily="18" charset="0"/>
                <a:cs typeface="Times New Roman" panose="02020603050405020304" pitchFamily="18" charset="0"/>
              </a:rPr>
              <a:t>DLL_THREAD_DETACH</a:t>
            </a:r>
            <a:r>
              <a:rPr lang="en-US" altLang="en-US" sz="2800" dirty="0" smtClean="0">
                <a:latin typeface="Times New Roman" panose="02020603050405020304" pitchFamily="18" charset="0"/>
                <a:cs typeface="Times New Roman" panose="02020603050405020304" pitchFamily="18" charset="0"/>
              </a:rPr>
              <a:t>).</a:t>
            </a:r>
          </a:p>
          <a:p>
            <a:pPr lvl="2">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A process unloads the DLL (</a:t>
            </a:r>
            <a:r>
              <a:rPr lang="en-US" altLang="en-US" sz="2800" b="1" dirty="0" smtClean="0">
                <a:latin typeface="Times New Roman" panose="02020603050405020304" pitchFamily="18" charset="0"/>
                <a:cs typeface="Times New Roman" panose="02020603050405020304" pitchFamily="18" charset="0"/>
              </a:rPr>
              <a:t>DLL_PROCESS_DETACH</a:t>
            </a:r>
            <a:r>
              <a:rPr lang="en-US" altLang="en-US" sz="2800" dirty="0" smtClean="0">
                <a:latin typeface="Times New Roman" panose="02020603050405020304" pitchFamily="18" charset="0"/>
                <a:cs typeface="Times New Roman" panose="02020603050405020304" pitchFamily="18" charset="0"/>
              </a:rPr>
              <a:t>).</a:t>
            </a:r>
          </a:p>
          <a:p>
            <a:pPr marL="0" indent="0">
              <a:buFont typeface="Monotype Sorts" pitchFamily="2" charset="2"/>
              <a:buNone/>
              <a:defRPr/>
            </a:pPr>
            <a:endParaRPr lang="en-US" altLang="en-US" sz="2400" dirty="0" smtClean="0"/>
          </a:p>
          <a:p>
            <a:pPr>
              <a:buFont typeface="Monotype Sorts" pitchFamily="2" charset="2"/>
              <a:buChar char="n"/>
              <a:defRPr/>
            </a:pPr>
            <a:endParaRPr lang="en-US" altLang="en-US"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369888"/>
            <a:ext cx="11658600" cy="768350"/>
          </a:xfrm>
        </p:spPr>
        <p:txBody>
          <a:bodyPr/>
          <a:lstStyle/>
          <a:p>
            <a:pPr eaLnBrk="1" hangingPunct="1"/>
            <a:r>
              <a:rPr lang="en-US" altLang="en-US" smtClean="0"/>
              <a:t>Chapter 6:  CPU Scheduling</a:t>
            </a:r>
          </a:p>
        </p:txBody>
      </p:sp>
      <p:sp>
        <p:nvSpPr>
          <p:cNvPr id="10243" name="Rectangle 3"/>
          <p:cNvSpPr>
            <a:spLocks noGrp="1" noChangeArrowheads="1"/>
          </p:cNvSpPr>
          <p:nvPr>
            <p:ph type="body" idx="1"/>
          </p:nvPr>
        </p:nvSpPr>
        <p:spPr>
          <a:xfrm>
            <a:off x="1246188" y="1335088"/>
            <a:ext cx="11004550" cy="5030787"/>
          </a:xfrm>
        </p:spPr>
        <p:txBody>
          <a:bodyPr/>
          <a:lstStyle/>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Basic Concepts</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Scheduling Criteria </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Scheduling Algorithms</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Thread Scheduling</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Multiple-Processor Scheduling</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Real-Time CPU Scheduling</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Operating Systems Scheduling Examples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DLLs (Dynamic Linked Libraries)</a:t>
            </a:r>
          </a:p>
        </p:txBody>
      </p:sp>
      <p:sp>
        <p:nvSpPr>
          <p:cNvPr id="3" name="Content Placeholder 2"/>
          <p:cNvSpPr>
            <a:spLocks noGrp="1"/>
          </p:cNvSpPr>
          <p:nvPr>
            <p:ph idx="1"/>
          </p:nvPr>
        </p:nvSpPr>
        <p:spPr>
          <a:xfrm>
            <a:off x="685800" y="1282700"/>
            <a:ext cx="12344400" cy="6040438"/>
          </a:xfrm>
        </p:spPr>
        <p:txBody>
          <a:bodyPr/>
          <a:lstStyle/>
          <a:p>
            <a:pPr>
              <a:buFont typeface="Wingdings" panose="05000000000000000000" pitchFamily="2" charset="2"/>
              <a:buChar char="q"/>
              <a:defRPr/>
            </a:pPr>
            <a:r>
              <a:rPr lang="en-US" sz="3200" dirty="0" smtClean="0">
                <a:latin typeface="Times New Roman" panose="02020603050405020304" pitchFamily="18" charset="0"/>
                <a:cs typeface="Times New Roman" panose="02020603050405020304" pitchFamily="18" charset="0"/>
              </a:rPr>
              <a:t>Many Windows functions allow programmers to import linked functions such as </a:t>
            </a:r>
            <a:r>
              <a:rPr lang="en-US" sz="3200" b="1" dirty="0" err="1" smtClean="0">
                <a:solidFill>
                  <a:srgbClr val="FF0000"/>
                </a:solidFill>
                <a:latin typeface="Times New Roman" panose="02020603050405020304" pitchFamily="18" charset="0"/>
                <a:cs typeface="Times New Roman" panose="02020603050405020304" pitchFamily="18" charset="0"/>
              </a:rPr>
              <a:t>Loadlibrary</a:t>
            </a:r>
            <a:r>
              <a:rPr lang="en-US" sz="3200" b="1" dirty="0" smtClean="0">
                <a:solidFill>
                  <a:srgbClr val="FF0000"/>
                </a:solidFill>
                <a:latin typeface="Times New Roman" panose="02020603050405020304" pitchFamily="18" charset="0"/>
                <a:cs typeface="Times New Roman" panose="02020603050405020304" pitchFamily="18" charset="0"/>
              </a:rPr>
              <a:t> and </a:t>
            </a:r>
            <a:r>
              <a:rPr lang="en-US" sz="3200" b="1" dirty="0" err="1" smtClean="0">
                <a:solidFill>
                  <a:srgbClr val="FF0000"/>
                </a:solidFill>
                <a:latin typeface="Times New Roman" panose="02020603050405020304" pitchFamily="18" charset="0"/>
                <a:cs typeface="Times New Roman" panose="02020603050405020304" pitchFamily="18" charset="0"/>
              </a:rPr>
              <a:t>GetprocAddress</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that allow a program to access any function in any library on the system. </a:t>
            </a:r>
          </a:p>
          <a:p>
            <a:pPr>
              <a:buFont typeface="Wingdings" panose="05000000000000000000" pitchFamily="2" charset="2"/>
              <a:buChar char="q"/>
              <a:defRPr/>
            </a:pPr>
            <a:r>
              <a:rPr lang="en-US" sz="3200" dirty="0" smtClean="0">
                <a:latin typeface="Times New Roman" panose="02020603050405020304" pitchFamily="18" charset="0"/>
                <a:cs typeface="Times New Roman" panose="02020603050405020304" pitchFamily="18" charset="0"/>
              </a:rPr>
              <a:t>When a program calls linked library function, the function executes within the library. Functions called and libraries used are important part of a process because tell us what a program does and helps to identify which functions are being linked to by a suspect program.</a:t>
            </a:r>
          </a:p>
          <a:p>
            <a:pPr>
              <a:buFont typeface="Wingdings" panose="05000000000000000000" pitchFamily="2" charset="2"/>
              <a:buChar char="q"/>
              <a:defRPr/>
            </a:pPr>
            <a:endParaRPr lang="en-US" sz="3200" dirty="0" smtClean="0">
              <a:latin typeface="Times New Roman" panose="02020603050405020304" pitchFamily="18" charset="0"/>
              <a:cs typeface="Times New Roman" panose="02020603050405020304" pitchFamily="18" charset="0"/>
            </a:endParaRPr>
          </a:p>
          <a:p>
            <a:pPr>
              <a:buFont typeface="Monotype Sorts" pitchFamily="2" charset="2"/>
              <a:buChar char="n"/>
              <a:defRPr/>
            </a:pPr>
            <a:endParaRPr lang="en-US" sz="2400" dirty="0" smtClean="0">
              <a:latin typeface="Times New Roman" panose="02020603050405020304" pitchFamily="18" charset="0"/>
              <a:cs typeface="Times New Roman" panose="02020603050405020304" pitchFamily="18" charset="0"/>
            </a:endParaRPr>
          </a:p>
          <a:p>
            <a:pPr marL="0" indent="0">
              <a:buFont typeface="Monotype Sorts" pitchFamily="2" charset="2"/>
              <a:buNone/>
              <a:defRPr/>
            </a:pPr>
            <a:endParaRPr lang="en-US" sz="2400" dirty="0">
              <a:latin typeface="Times New Roman" panose="02020603050405020304" pitchFamily="18" charset="0"/>
              <a:cs typeface="Times New Roman" panose="02020603050405020304" pitchFamily="18" charset="0"/>
            </a:endParaRPr>
          </a:p>
          <a:p>
            <a:pPr marL="0" indent="0">
              <a:buFont typeface="Monotype Sorts" pitchFamily="2" charset="2"/>
              <a:buNone/>
              <a:defRPr/>
            </a:pPr>
            <a:endParaRPr lang="en-US" dirty="0" smtClean="0"/>
          </a:p>
          <a:p>
            <a:pPr>
              <a:buFont typeface="Monotype Sorts" pitchFamily="2" charset="2"/>
              <a:buChar char="n"/>
              <a:defRPr/>
            </a:pPr>
            <a:endParaRPr lang="en-US" dirty="0" smtClean="0"/>
          </a:p>
          <a:p>
            <a:pPr>
              <a:buFont typeface="Monotype Sorts" pitchFamily="2" charset="2"/>
              <a:buChar char="n"/>
              <a:defRPr/>
            </a:pPr>
            <a:endParaRPr lang="en-US" dirty="0" smtClean="0"/>
          </a:p>
          <a:p>
            <a:pPr>
              <a:buFont typeface="Monotype Sorts" pitchFamily="2" charset="2"/>
              <a:buChar char="n"/>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smtClean="0"/>
              <a:t>Windows DLL</a:t>
            </a:r>
          </a:p>
        </p:txBody>
      </p:sp>
      <p:sp>
        <p:nvSpPr>
          <p:cNvPr id="60419" name="Content Placeholder 2"/>
          <p:cNvSpPr>
            <a:spLocks noGrp="1"/>
          </p:cNvSpPr>
          <p:nvPr>
            <p:ph idx="1"/>
          </p:nvPr>
        </p:nvSpPr>
        <p:spPr>
          <a:xfrm>
            <a:off x="685800" y="1350963"/>
            <a:ext cx="12344400" cy="6040437"/>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Windows DLL e.g.</a:t>
            </a:r>
          </a:p>
          <a:p>
            <a:pPr lvl="1">
              <a:buFont typeface="Wingdings" panose="05000000000000000000" pitchFamily="2" charset="2"/>
              <a:buChar char="q"/>
            </a:pPr>
            <a:r>
              <a:rPr lang="en-US" altLang="en-US" sz="2800" smtClean="0">
                <a:solidFill>
                  <a:srgbClr val="FF0000"/>
                </a:solidFill>
                <a:latin typeface="Times New Roman" panose="02020603050405020304" pitchFamily="18" charset="0"/>
                <a:cs typeface="Times New Roman" panose="02020603050405020304" pitchFamily="18" charset="0"/>
              </a:rPr>
              <a:t>Kernel32.dll</a:t>
            </a:r>
            <a:r>
              <a:rPr lang="en-US" altLang="en-US" sz="2800" smtClean="0">
                <a:latin typeface="Times New Roman" panose="02020603050405020304" pitchFamily="18" charset="0"/>
                <a:cs typeface="Times New Roman" panose="02020603050405020304" pitchFamily="18" charset="0"/>
              </a:rPr>
              <a:t> It contains core functionality such as access and manipulation of memory, files and hardware</a:t>
            </a:r>
          </a:p>
          <a:p>
            <a:pPr lvl="1">
              <a:buFont typeface="Wingdings" panose="05000000000000000000" pitchFamily="2" charset="2"/>
              <a:buChar char="q"/>
            </a:pPr>
            <a:r>
              <a:rPr lang="en-US" altLang="en-US" sz="2800" smtClean="0">
                <a:solidFill>
                  <a:srgbClr val="FF0000"/>
                </a:solidFill>
                <a:latin typeface="Times New Roman" panose="02020603050405020304" pitchFamily="18" charset="0"/>
                <a:cs typeface="Times New Roman" panose="02020603050405020304" pitchFamily="18" charset="0"/>
              </a:rPr>
              <a:t>Advapi32.dll</a:t>
            </a:r>
            <a:r>
              <a:rPr lang="en-US" altLang="en-US" sz="2800" smtClean="0">
                <a:latin typeface="Times New Roman" panose="02020603050405020304" pitchFamily="18" charset="0"/>
                <a:cs typeface="Times New Roman" panose="02020603050405020304" pitchFamily="18" charset="0"/>
              </a:rPr>
              <a:t>  Allows access to Service Manager and Registry</a:t>
            </a:r>
          </a:p>
          <a:p>
            <a:pPr lvl="1">
              <a:buFont typeface="Wingdings" panose="05000000000000000000" pitchFamily="2" charset="2"/>
              <a:buChar char="q"/>
            </a:pPr>
            <a:r>
              <a:rPr lang="en-US" altLang="en-US" sz="2800" smtClean="0">
                <a:solidFill>
                  <a:srgbClr val="FF0000"/>
                </a:solidFill>
                <a:latin typeface="Times New Roman" panose="02020603050405020304" pitchFamily="18" charset="0"/>
                <a:cs typeface="Times New Roman" panose="02020603050405020304" pitchFamily="18" charset="0"/>
              </a:rPr>
              <a:t>User32.dll</a:t>
            </a:r>
            <a:r>
              <a:rPr lang="en-US" altLang="en-US" sz="2800" smtClean="0">
                <a:latin typeface="Times New Roman" panose="02020603050405020304" pitchFamily="18" charset="0"/>
                <a:cs typeface="Times New Roman" panose="02020603050405020304" pitchFamily="18" charset="0"/>
              </a:rPr>
              <a:t>  It contains user interface components such as buttons, scroll bars, etc</a:t>
            </a:r>
          </a:p>
          <a:p>
            <a:pPr lvl="1">
              <a:buFont typeface="Wingdings" panose="05000000000000000000" pitchFamily="2" charset="2"/>
              <a:buChar char="q"/>
            </a:pPr>
            <a:r>
              <a:rPr lang="en-US" altLang="en-US" sz="2800" smtClean="0">
                <a:solidFill>
                  <a:srgbClr val="FF0000"/>
                </a:solidFill>
                <a:latin typeface="Times New Roman" panose="02020603050405020304" pitchFamily="18" charset="0"/>
                <a:cs typeface="Times New Roman" panose="02020603050405020304" pitchFamily="18" charset="0"/>
              </a:rPr>
              <a:t>Gdi32.dll</a:t>
            </a:r>
            <a:r>
              <a:rPr lang="en-US" altLang="en-US" sz="2800" smtClean="0">
                <a:latin typeface="Times New Roman" panose="02020603050405020304" pitchFamily="18" charset="0"/>
                <a:cs typeface="Times New Roman" panose="02020603050405020304" pitchFamily="18" charset="0"/>
              </a:rPr>
              <a:t> It contains functions to display and manage graphics</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Every DLL contains (imports) functions  e.g  kernel32.dll  includes CreateThread, GetCurrentProcess, Openprocess, GetProcessHeap and many  more . It is important to get familiar with these functions to analyze and detect malicious software (malware analysis) . You can find details about DLL at  Microsoft MSDN web site: </a:t>
            </a:r>
            <a:r>
              <a:rPr lang="en-US" altLang="en-US" sz="2800" smtClean="0">
                <a:latin typeface="Times New Roman" panose="02020603050405020304" pitchFamily="18" charset="0"/>
                <a:cs typeface="Times New Roman" panose="02020603050405020304" pitchFamily="18" charset="0"/>
                <a:hlinkClick r:id="rId2"/>
              </a:rPr>
              <a:t>https://msdn.microsoft.com/en-us/library/31d242h4%28v=vs.110%29.aspx</a:t>
            </a:r>
            <a:endParaRPr lang="en-US" altLang="en-US" sz="2800" smtClean="0">
              <a:latin typeface="Times New Roman" panose="02020603050405020304" pitchFamily="18" charset="0"/>
              <a:cs typeface="Times New Roman" panose="02020603050405020304" pitchFamily="18" charset="0"/>
            </a:endParaRPr>
          </a:p>
          <a:p>
            <a:endParaRPr lang="en-CA" altLang="en-US" sz="2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System Internals -Process Explorer </a:t>
            </a:r>
          </a:p>
        </p:txBody>
      </p:sp>
      <p:sp>
        <p:nvSpPr>
          <p:cNvPr id="61443" name="Content Placeholder 2"/>
          <p:cNvSpPr>
            <a:spLocks noGrp="1"/>
          </p:cNvSpPr>
          <p:nvPr>
            <p:ph idx="1"/>
          </p:nvPr>
        </p:nvSpPr>
        <p:spPr>
          <a:xfrm>
            <a:off x="685800" y="1325563"/>
            <a:ext cx="12344400" cy="6040437"/>
          </a:xfrm>
        </p:spPr>
        <p:txBody>
          <a:bodyPr/>
          <a:lstStyle/>
          <a:p>
            <a:pPr>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System Internals Tools  such as Process Explorer and Process Monitor can be used to display DLLs used by processes</a:t>
            </a:r>
          </a:p>
          <a:p>
            <a:pPr>
              <a:buFont typeface="Wingdings" panose="05000000000000000000" pitchFamily="2" charset="2"/>
              <a:buChar char="q"/>
            </a:pPr>
            <a:endParaRPr lang="en-US" altLang="en-US" sz="2000" smtClean="0">
              <a:latin typeface="Times New Roman" panose="02020603050405020304" pitchFamily="18" charset="0"/>
              <a:cs typeface="Times New Roman" panose="02020603050405020304" pitchFamily="18" charset="0"/>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2278063"/>
            <a:ext cx="11382375" cy="547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a:xfrm>
            <a:off x="1633538" y="0"/>
            <a:ext cx="11315700" cy="1131888"/>
          </a:xfrm>
          <a:noFill/>
        </p:spPr>
        <p:txBody>
          <a:bodyPr/>
          <a:lstStyle/>
          <a:p>
            <a:pPr eaLnBrk="1" hangingPunct="1"/>
            <a:r>
              <a:rPr lang="en-US" altLang="en-US" smtClean="0"/>
              <a:t>Windows Process and Thread</a:t>
            </a:r>
          </a:p>
        </p:txBody>
      </p:sp>
      <p:sp>
        <p:nvSpPr>
          <p:cNvPr id="62467" name="Rectangle 5"/>
          <p:cNvSpPr>
            <a:spLocks noGrp="1" noChangeArrowheads="1"/>
          </p:cNvSpPr>
          <p:nvPr>
            <p:ph idx="1"/>
          </p:nvPr>
        </p:nvSpPr>
        <p:spPr>
          <a:xfrm>
            <a:off x="1189038" y="1660525"/>
            <a:ext cx="5143500" cy="6137275"/>
          </a:xfrm>
        </p:spPr>
        <p:txBody>
          <a:bodyPr/>
          <a:lstStyle/>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Data Structures for each process/thread:</a:t>
            </a:r>
          </a:p>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Executive process block (EPROCESS)</a:t>
            </a:r>
          </a:p>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Executive thread block (ETHREAD)</a:t>
            </a:r>
          </a:p>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Win32 process block</a:t>
            </a:r>
          </a:p>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Process environment block</a:t>
            </a:r>
          </a:p>
          <a:p>
            <a:pPr eaLnBrk="1" hangingPunct="1">
              <a:buFont typeface="Wingdings" panose="05000000000000000000" pitchFamily="2" charset="2"/>
              <a:buChar char="q"/>
            </a:pPr>
            <a:r>
              <a:rPr lang="en-US" altLang="en-US" sz="2700" smtClean="0">
                <a:latin typeface="Times New Roman" panose="02020603050405020304" pitchFamily="18" charset="0"/>
                <a:cs typeface="Times New Roman" panose="02020603050405020304" pitchFamily="18" charset="0"/>
              </a:rPr>
              <a:t>Thread environment block</a:t>
            </a:r>
          </a:p>
        </p:txBody>
      </p:sp>
      <p:sp>
        <p:nvSpPr>
          <p:cNvPr id="62468" name="Text Box 6"/>
          <p:cNvSpPr txBox="1">
            <a:spLocks noChangeArrowheads="1"/>
          </p:cNvSpPr>
          <p:nvPr/>
        </p:nvSpPr>
        <p:spPr bwMode="auto">
          <a:xfrm>
            <a:off x="8547100" y="1924050"/>
            <a:ext cx="2081213" cy="119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Process environment block</a:t>
            </a:r>
            <a:endParaRPr lang="en-GB" altLang="en-US" sz="2300">
              <a:latin typeface="Arial" panose="020B0604020202020204" pitchFamily="34" charset="0"/>
            </a:endParaRPr>
          </a:p>
        </p:txBody>
      </p:sp>
      <p:sp>
        <p:nvSpPr>
          <p:cNvPr id="62469" name="Text Box 7"/>
          <p:cNvSpPr txBox="1">
            <a:spLocks noChangeArrowheads="1"/>
          </p:cNvSpPr>
          <p:nvPr/>
        </p:nvSpPr>
        <p:spPr bwMode="auto">
          <a:xfrm>
            <a:off x="11085513" y="3163888"/>
            <a:ext cx="2081212" cy="119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Thread environment block</a:t>
            </a:r>
            <a:endParaRPr lang="en-GB" altLang="en-US" sz="2300">
              <a:latin typeface="Arial" panose="020B0604020202020204" pitchFamily="34" charset="0"/>
            </a:endParaRPr>
          </a:p>
        </p:txBody>
      </p:sp>
      <p:sp>
        <p:nvSpPr>
          <p:cNvPr id="62470" name="Text Box 8"/>
          <p:cNvSpPr txBox="1">
            <a:spLocks noChangeArrowheads="1"/>
          </p:cNvSpPr>
          <p:nvPr/>
        </p:nvSpPr>
        <p:spPr bwMode="auto">
          <a:xfrm>
            <a:off x="6399213" y="4789488"/>
            <a:ext cx="2628900" cy="839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Process block</a:t>
            </a:r>
          </a:p>
          <a:p>
            <a:pPr algn="ctr" eaLnBrk="1" hangingPunct="1"/>
            <a:r>
              <a:rPr lang="de-DE" altLang="en-US" sz="2300">
                <a:latin typeface="Arial" panose="020B0604020202020204" pitchFamily="34" charset="0"/>
              </a:rPr>
              <a:t>(EPROCESS)</a:t>
            </a:r>
            <a:endParaRPr lang="en-GB" altLang="en-US" sz="2300">
              <a:latin typeface="Arial" panose="020B0604020202020204" pitchFamily="34" charset="0"/>
            </a:endParaRPr>
          </a:p>
        </p:txBody>
      </p:sp>
      <p:sp>
        <p:nvSpPr>
          <p:cNvPr id="62471" name="Text Box 9"/>
          <p:cNvSpPr txBox="1">
            <a:spLocks noChangeArrowheads="1"/>
          </p:cNvSpPr>
          <p:nvPr/>
        </p:nvSpPr>
        <p:spPr bwMode="auto">
          <a:xfrm>
            <a:off x="9371013" y="6516688"/>
            <a:ext cx="2400300" cy="8397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Thread block</a:t>
            </a:r>
          </a:p>
          <a:p>
            <a:pPr algn="ctr" eaLnBrk="1" hangingPunct="1"/>
            <a:r>
              <a:rPr lang="de-DE" altLang="en-US" sz="2300">
                <a:latin typeface="Arial" panose="020B0604020202020204" pitchFamily="34" charset="0"/>
              </a:rPr>
              <a:t>(ETHREAD)</a:t>
            </a:r>
            <a:endParaRPr lang="en-GB" altLang="en-US" sz="2300">
              <a:latin typeface="Arial" panose="020B0604020202020204" pitchFamily="34" charset="0"/>
            </a:endParaRPr>
          </a:p>
        </p:txBody>
      </p:sp>
      <p:sp>
        <p:nvSpPr>
          <p:cNvPr id="62472" name="Text Box 10"/>
          <p:cNvSpPr txBox="1">
            <a:spLocks noChangeArrowheads="1"/>
          </p:cNvSpPr>
          <p:nvPr/>
        </p:nvSpPr>
        <p:spPr bwMode="auto">
          <a:xfrm>
            <a:off x="9371013" y="5094288"/>
            <a:ext cx="3314700" cy="485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Win32 process block</a:t>
            </a:r>
            <a:endParaRPr lang="en-GB" altLang="en-US" sz="2300">
              <a:latin typeface="Arial" panose="020B0604020202020204" pitchFamily="34" charset="0"/>
            </a:endParaRPr>
          </a:p>
        </p:txBody>
      </p:sp>
      <p:sp>
        <p:nvSpPr>
          <p:cNvPr id="62473" name="Text Box 11"/>
          <p:cNvSpPr txBox="1">
            <a:spLocks noChangeArrowheads="1"/>
          </p:cNvSpPr>
          <p:nvPr/>
        </p:nvSpPr>
        <p:spPr bwMode="auto">
          <a:xfrm>
            <a:off x="9371013" y="5703888"/>
            <a:ext cx="2171700" cy="485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de-DE" altLang="en-US" sz="2300">
                <a:latin typeface="Arial" panose="020B0604020202020204" pitchFamily="34" charset="0"/>
              </a:rPr>
              <a:t> Handle table</a:t>
            </a:r>
            <a:endParaRPr lang="en-GB" altLang="en-US" sz="2300">
              <a:latin typeface="Arial" panose="020B0604020202020204" pitchFamily="34" charset="0"/>
            </a:endParaRPr>
          </a:p>
        </p:txBody>
      </p:sp>
      <p:sp>
        <p:nvSpPr>
          <p:cNvPr id="62474" name="Line 12"/>
          <p:cNvSpPr>
            <a:spLocks noChangeShapeType="1"/>
          </p:cNvSpPr>
          <p:nvPr/>
        </p:nvSpPr>
        <p:spPr bwMode="auto">
          <a:xfrm>
            <a:off x="9028113" y="5399088"/>
            <a:ext cx="342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75" name="Line 13"/>
          <p:cNvSpPr>
            <a:spLocks noChangeShapeType="1"/>
          </p:cNvSpPr>
          <p:nvPr/>
        </p:nvSpPr>
        <p:spPr bwMode="auto">
          <a:xfrm>
            <a:off x="9028113" y="5907088"/>
            <a:ext cx="342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76" name="Line 14"/>
          <p:cNvSpPr>
            <a:spLocks noChangeShapeType="1"/>
          </p:cNvSpPr>
          <p:nvPr/>
        </p:nvSpPr>
        <p:spPr bwMode="auto">
          <a:xfrm flipV="1">
            <a:off x="8113713" y="2554288"/>
            <a:ext cx="0" cy="2235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77" name="Line 15"/>
          <p:cNvSpPr>
            <a:spLocks noChangeShapeType="1"/>
          </p:cNvSpPr>
          <p:nvPr/>
        </p:nvSpPr>
        <p:spPr bwMode="auto">
          <a:xfrm>
            <a:off x="8113713" y="2554288"/>
            <a:ext cx="342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78" name="Line 16"/>
          <p:cNvSpPr>
            <a:spLocks noChangeShapeType="1"/>
          </p:cNvSpPr>
          <p:nvPr/>
        </p:nvSpPr>
        <p:spPr bwMode="auto">
          <a:xfrm flipV="1">
            <a:off x="12114213" y="2554288"/>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79" name="Line 17"/>
          <p:cNvSpPr>
            <a:spLocks noChangeShapeType="1"/>
          </p:cNvSpPr>
          <p:nvPr/>
        </p:nvSpPr>
        <p:spPr bwMode="auto">
          <a:xfrm flipH="1">
            <a:off x="10628313" y="2554288"/>
            <a:ext cx="148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0" name="Line 18"/>
          <p:cNvSpPr>
            <a:spLocks noChangeShapeType="1"/>
          </p:cNvSpPr>
          <p:nvPr/>
        </p:nvSpPr>
        <p:spPr bwMode="auto">
          <a:xfrm>
            <a:off x="8113713" y="5602288"/>
            <a:ext cx="0" cy="132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1" name="Line 19"/>
          <p:cNvSpPr>
            <a:spLocks noChangeShapeType="1"/>
          </p:cNvSpPr>
          <p:nvPr/>
        </p:nvSpPr>
        <p:spPr bwMode="auto">
          <a:xfrm>
            <a:off x="8113713" y="6923088"/>
            <a:ext cx="1257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2" name="Line 20"/>
          <p:cNvSpPr>
            <a:spLocks noChangeShapeType="1"/>
          </p:cNvSpPr>
          <p:nvPr/>
        </p:nvSpPr>
        <p:spPr bwMode="auto">
          <a:xfrm>
            <a:off x="11771313" y="682148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3" name="Line 21"/>
          <p:cNvSpPr>
            <a:spLocks noChangeShapeType="1"/>
          </p:cNvSpPr>
          <p:nvPr/>
        </p:nvSpPr>
        <p:spPr bwMode="auto">
          <a:xfrm flipV="1">
            <a:off x="12914313" y="4281488"/>
            <a:ext cx="0" cy="2540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4" name="Line 22"/>
          <p:cNvSpPr>
            <a:spLocks noChangeShapeType="1"/>
          </p:cNvSpPr>
          <p:nvPr/>
        </p:nvSpPr>
        <p:spPr bwMode="auto">
          <a:xfrm>
            <a:off x="11771313" y="7126288"/>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5" name="Text Box 23"/>
          <p:cNvSpPr txBox="1">
            <a:spLocks noChangeArrowheads="1"/>
          </p:cNvSpPr>
          <p:nvPr/>
        </p:nvSpPr>
        <p:spPr bwMode="auto">
          <a:xfrm>
            <a:off x="12204700" y="6772275"/>
            <a:ext cx="62865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de-DE" altLang="en-US" sz="3400">
                <a:latin typeface="Arial" panose="020B0604020202020204" pitchFamily="34" charset="0"/>
              </a:rPr>
              <a:t>...</a:t>
            </a:r>
            <a:endParaRPr lang="en-GB" altLang="en-US" sz="3400">
              <a:latin typeface="Arial" panose="020B0604020202020204" pitchFamily="34" charset="0"/>
            </a:endParaRPr>
          </a:p>
        </p:txBody>
      </p:sp>
      <p:sp>
        <p:nvSpPr>
          <p:cNvPr id="62486" name="Line 24"/>
          <p:cNvSpPr>
            <a:spLocks noChangeShapeType="1"/>
          </p:cNvSpPr>
          <p:nvPr/>
        </p:nvSpPr>
        <p:spPr bwMode="auto">
          <a:xfrm>
            <a:off x="7085013" y="4484688"/>
            <a:ext cx="6172200" cy="0"/>
          </a:xfrm>
          <a:prstGeom prst="line">
            <a:avLst/>
          </a:prstGeom>
          <a:noFill/>
          <a:ln w="9525">
            <a:solidFill>
              <a:schemeClr val="tx1"/>
            </a:solidFill>
            <a:prstDash val="lgDashDotDot"/>
            <a:round/>
            <a:headEnd/>
            <a:tailEnd/>
          </a:ln>
          <a:extLst>
            <a:ext uri="{909E8E84-426E-40DD-AFC4-6F175D3DCCD1}">
              <a14:hiddenFill xmlns:a14="http://schemas.microsoft.com/office/drawing/2010/main">
                <a:noFill/>
              </a14:hiddenFill>
            </a:ext>
          </a:extLst>
        </p:spPr>
        <p:txBody>
          <a:bodyPr wrap="none" lIns="130602" tIns="65302" rIns="130602" bIns="65302"/>
          <a:lstStyle/>
          <a:p>
            <a:endParaRPr lang="en-CA"/>
          </a:p>
        </p:txBody>
      </p:sp>
      <p:sp>
        <p:nvSpPr>
          <p:cNvPr id="62487" name="Text Box 25"/>
          <p:cNvSpPr txBox="1">
            <a:spLocks noChangeArrowheads="1"/>
          </p:cNvSpPr>
          <p:nvPr/>
        </p:nvSpPr>
        <p:spPr bwMode="auto">
          <a:xfrm>
            <a:off x="7085013" y="4078288"/>
            <a:ext cx="29273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de-DE" altLang="en-US" sz="2000">
                <a:latin typeface="Arial" panose="020B0604020202020204" pitchFamily="34" charset="0"/>
              </a:rPr>
              <a:t>Process address space</a:t>
            </a:r>
            <a:endParaRPr lang="en-GB" altLang="en-US" sz="2000">
              <a:latin typeface="Arial" panose="020B0604020202020204" pitchFamily="34" charset="0"/>
            </a:endParaRPr>
          </a:p>
        </p:txBody>
      </p:sp>
      <p:sp>
        <p:nvSpPr>
          <p:cNvPr id="62488" name="Text Box 26"/>
          <p:cNvSpPr txBox="1">
            <a:spLocks noChangeArrowheads="1"/>
          </p:cNvSpPr>
          <p:nvPr/>
        </p:nvSpPr>
        <p:spPr bwMode="auto">
          <a:xfrm>
            <a:off x="9371013" y="4484688"/>
            <a:ext cx="285591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02" tIns="65302" rIns="130602" bIns="65302">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de-DE" altLang="en-US" sz="2000">
                <a:latin typeface="Arial" panose="020B0604020202020204" pitchFamily="34" charset="0"/>
              </a:rPr>
              <a:t>System address space</a:t>
            </a:r>
            <a:endParaRPr lang="en-GB" altLang="en-US"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Windows Scheduling</a:t>
            </a:r>
          </a:p>
        </p:txBody>
      </p:sp>
      <p:sp>
        <p:nvSpPr>
          <p:cNvPr id="64515" name="Content Placeholder 2"/>
          <p:cNvSpPr>
            <a:spLocks noGrp="1"/>
          </p:cNvSpPr>
          <p:nvPr>
            <p:ph idx="1"/>
          </p:nvPr>
        </p:nvSpPr>
        <p:spPr>
          <a:xfrm>
            <a:off x="882650" y="1368425"/>
            <a:ext cx="12344400" cy="6040438"/>
          </a:xfrm>
        </p:spPr>
        <p:txBody>
          <a:bodyPr/>
          <a:lstStyle/>
          <a:p>
            <a:pPr>
              <a:buFont typeface="Wingdings" panose="05000000000000000000" pitchFamily="2" charset="2"/>
              <a:buChar char="q"/>
            </a:pPr>
            <a:r>
              <a:rPr lang="en-CA" altLang="en-US" sz="2600" b="1" smtClean="0">
                <a:latin typeface="Times New Roman" panose="02020603050405020304" pitchFamily="18" charset="0"/>
                <a:cs typeface="Times New Roman" panose="02020603050405020304" pitchFamily="18" charset="0"/>
              </a:rPr>
              <a:t>Windows implements a </a:t>
            </a:r>
            <a:r>
              <a:rPr lang="en-CA" altLang="en-US" sz="2600" b="1" smtClean="0">
                <a:solidFill>
                  <a:srgbClr val="FF0000"/>
                </a:solidFill>
                <a:latin typeface="Times New Roman" panose="02020603050405020304" pitchFamily="18" charset="0"/>
                <a:cs typeface="Times New Roman" panose="02020603050405020304" pitchFamily="18" charset="0"/>
              </a:rPr>
              <a:t>preemptive scheduler. </a:t>
            </a:r>
            <a:r>
              <a:rPr lang="en-US" altLang="en-US" sz="2600" b="1" smtClean="0">
                <a:solidFill>
                  <a:srgbClr val="FF0000"/>
                </a:solidFill>
                <a:latin typeface="Times New Roman" panose="02020603050405020304" pitchFamily="18" charset="0"/>
                <a:cs typeface="Times New Roman" panose="02020603050405020304" pitchFamily="18" charset="0"/>
              </a:rPr>
              <a:t>Windows uses priority-based preemptive scheduling</a:t>
            </a:r>
            <a:r>
              <a:rPr lang="en-US" altLang="en-US" sz="2600" smtClean="0">
                <a:latin typeface="Times New Roman" panose="02020603050405020304" pitchFamily="18" charset="0"/>
                <a:cs typeface="Times New Roman" panose="02020603050405020304" pitchFamily="18" charset="0"/>
              </a:rPr>
              <a:t>. Highest-priority thread runs next</a:t>
            </a:r>
            <a:r>
              <a:rPr lang="en-CA" altLang="en-US" sz="2600" smtClean="0">
                <a:latin typeface="Times New Roman" panose="02020603050405020304" pitchFamily="18" charset="0"/>
                <a:cs typeface="Times New Roman" panose="02020603050405020304" pitchFamily="18" charset="0"/>
              </a:rPr>
              <a:t>. If a thread with a higher priority becomes ready to run, the currently running thread might be preempted before finishing its time slice. In fact, a thread can be selected to run next and be preempted before even beginning its quantum!</a:t>
            </a:r>
          </a:p>
          <a:p>
            <a:pPr>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Thread runs until</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It is done (task is completed)</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Blocks for I/O. It enters a wait state </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Uses time slice (quantum expires). It yields execution.</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The thread is preempted by higher-priority thread </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Thread priority changes, either because of a system service call or Windows itself changes the priority value</a:t>
            </a:r>
          </a:p>
          <a:p>
            <a:pPr lvl="1">
              <a:buFont typeface="Wingdings" panose="05000000000000000000" pitchFamily="2" charset="2"/>
              <a:buChar char="q"/>
            </a:pPr>
            <a:r>
              <a:rPr lang="en-US" altLang="en-US" sz="2600" smtClean="0">
                <a:latin typeface="Times New Roman" panose="02020603050405020304" pitchFamily="18" charset="0"/>
                <a:cs typeface="Times New Roman" panose="02020603050405020304" pitchFamily="18" charset="0"/>
              </a:rPr>
              <a:t>Thread’s processor affinity changes so it will no longer run on the processor on which it was running</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754063" y="266700"/>
            <a:ext cx="12344400" cy="768350"/>
          </a:xfrm>
        </p:spPr>
        <p:txBody>
          <a:bodyPr/>
          <a:lstStyle/>
          <a:p>
            <a:r>
              <a:rPr lang="en-CA" altLang="en-US" smtClean="0"/>
              <a:t>Windows Scheduling </a:t>
            </a:r>
          </a:p>
        </p:txBody>
      </p:sp>
      <p:sp>
        <p:nvSpPr>
          <p:cNvPr id="65539" name="Content Placeholder 2"/>
          <p:cNvSpPr>
            <a:spLocks noGrp="1"/>
          </p:cNvSpPr>
          <p:nvPr>
            <p:ph idx="1"/>
          </p:nvPr>
        </p:nvSpPr>
        <p:spPr>
          <a:xfrm>
            <a:off x="754063" y="1333500"/>
            <a:ext cx="12344400" cy="6040438"/>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Real-time threads can preempt non-real-time</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Windows supports 32-level priority scheme. </a:t>
            </a:r>
          </a:p>
          <a:p>
            <a:pPr lvl="1">
              <a:buFont typeface="Wingdings" panose="05000000000000000000" pitchFamily="2" charset="2"/>
              <a:buChar char="q"/>
            </a:pPr>
            <a:r>
              <a:rPr lang="en-US" altLang="en-US" sz="2800" b="1" smtClean="0">
                <a:solidFill>
                  <a:srgbClr val="3366FF"/>
                </a:solidFill>
                <a:latin typeface="Times New Roman" panose="02020603050405020304" pitchFamily="18" charset="0"/>
                <a:cs typeface="Times New Roman" panose="02020603050405020304" pitchFamily="18" charset="0"/>
              </a:rPr>
              <a:t>Variable class </a:t>
            </a:r>
            <a:r>
              <a:rPr lang="en-US" altLang="en-US" sz="2800" smtClean="0">
                <a:latin typeface="Times New Roman" panose="02020603050405020304" pitchFamily="18" charset="0"/>
                <a:cs typeface="Times New Roman" panose="02020603050405020304" pitchFamily="18" charset="0"/>
              </a:rPr>
              <a:t>is 1-15, </a:t>
            </a:r>
            <a:r>
              <a:rPr lang="en-US" altLang="en-US" sz="2800" b="1" smtClean="0">
                <a:solidFill>
                  <a:srgbClr val="3366FF"/>
                </a:solidFill>
                <a:latin typeface="Times New Roman" panose="02020603050405020304" pitchFamily="18" charset="0"/>
                <a:cs typeface="Times New Roman" panose="02020603050405020304" pitchFamily="18" charset="0"/>
              </a:rPr>
              <a:t>real-time class </a:t>
            </a:r>
            <a:r>
              <a:rPr lang="en-US" altLang="en-US" sz="2800" smtClean="0">
                <a:latin typeface="Times New Roman" panose="02020603050405020304" pitchFamily="18" charset="0"/>
                <a:cs typeface="Times New Roman" panose="02020603050405020304" pitchFamily="18" charset="0"/>
              </a:rPr>
              <a:t>is</a:t>
            </a:r>
            <a:r>
              <a:rPr lang="en-US" altLang="en-US" sz="2800" b="1" smtClean="0">
                <a:solidFill>
                  <a:srgbClr val="3366FF"/>
                </a:solidFill>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16-31</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Priority 0 is memory-management thread</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There is a queue for each priority</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If no run-able thread, the system runs </a:t>
            </a:r>
            <a:r>
              <a:rPr lang="en-US" altLang="en-US" sz="2800" b="1" smtClean="0">
                <a:solidFill>
                  <a:srgbClr val="3366FF"/>
                </a:solidFill>
                <a:latin typeface="Times New Roman" panose="02020603050405020304" pitchFamily="18" charset="0"/>
                <a:cs typeface="Times New Roman" panose="02020603050405020304" pitchFamily="18" charset="0"/>
              </a:rPr>
              <a:t>idle thread</a:t>
            </a:r>
          </a:p>
          <a:p>
            <a:pPr>
              <a:buFont typeface="Wingdings" panose="05000000000000000000" pitchFamily="2" charset="2"/>
              <a:buChar char="q"/>
            </a:pPr>
            <a:r>
              <a:rPr lang="en-US" altLang="en-US" sz="2800" b="1" smtClean="0">
                <a:solidFill>
                  <a:srgbClr val="3366FF"/>
                </a:solidFill>
                <a:latin typeface="Times New Roman" panose="02020603050405020304" pitchFamily="18" charset="0"/>
                <a:cs typeface="Times New Roman" panose="02020603050405020304" pitchFamily="18" charset="0"/>
                <a:hlinkClick r:id="rId2"/>
              </a:rPr>
              <a:t>https://msdn.microsoft.com/en-us/library/windows/desktop/ms685100%28v=vs.85%29.aspx</a:t>
            </a:r>
            <a:endParaRPr lang="en-US" altLang="en-US" sz="2800" b="1" smtClean="0">
              <a:solidFill>
                <a:srgbClr val="3366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altLang="en-US" sz="2800" b="1" smtClean="0">
              <a:solidFill>
                <a:srgbClr val="3366FF"/>
              </a:solidFill>
              <a:latin typeface="Times New Roman" panose="02020603050405020304" pitchFamily="18" charset="0"/>
              <a:cs typeface="Times New Roman" panose="02020603050405020304" pitchFamily="18" charset="0"/>
            </a:endParaRPr>
          </a:p>
          <a:p>
            <a:endParaRPr lang="en-CA" alt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Windows Priority Classes</a:t>
            </a:r>
          </a:p>
        </p:txBody>
      </p:sp>
      <p:sp>
        <p:nvSpPr>
          <p:cNvPr id="66563" name="Content Placeholder 2"/>
          <p:cNvSpPr>
            <a:spLocks noGrp="1"/>
          </p:cNvSpPr>
          <p:nvPr>
            <p:ph idx="1"/>
          </p:nvPr>
        </p:nvSpPr>
        <p:spPr>
          <a:xfrm>
            <a:off x="1019175" y="1314450"/>
            <a:ext cx="12344400" cy="6040438"/>
          </a:xfrm>
        </p:spPr>
        <p:txBody>
          <a:bodyPr/>
          <a:lstStyle/>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Win32 API identifies several priority classes to which a process can belong</a:t>
            </a:r>
          </a:p>
          <a:p>
            <a:pPr lvl="1">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REALTIME_PRIORITY_CLASS, HIGH_PRIORITY_CLASS, ABOVE_NORMAL_PRIORITY_CLASS,NORMAL_PRIORITY_CLASS, BELOW_NORMAL_PRIORITY_CLASS, IDLE_PRIORITY_CLASS</a:t>
            </a:r>
            <a:endParaRPr lang="en-US" altLang="en-US" sz="2400" b="1" smtClean="0">
              <a:solidFill>
                <a:srgbClr val="3366FF"/>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All are </a:t>
            </a:r>
            <a:r>
              <a:rPr lang="en-US" altLang="en-US" sz="2400" b="1" smtClean="0">
                <a:solidFill>
                  <a:srgbClr val="FF0000"/>
                </a:solidFill>
                <a:latin typeface="Times New Roman" panose="02020603050405020304" pitchFamily="18" charset="0"/>
                <a:cs typeface="Times New Roman" panose="02020603050405020304" pitchFamily="18" charset="0"/>
              </a:rPr>
              <a:t>variable</a:t>
            </a:r>
            <a:r>
              <a:rPr lang="en-US" altLang="en-US" sz="2400" smtClean="0">
                <a:latin typeface="Times New Roman" panose="02020603050405020304" pitchFamily="18" charset="0"/>
                <a:cs typeface="Times New Roman" panose="02020603050405020304" pitchFamily="18" charset="0"/>
              </a:rPr>
              <a:t> except REALTIME</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A thread within a given priority class has a relative priority</a:t>
            </a:r>
          </a:p>
          <a:p>
            <a:pPr lvl="1">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TIME_CRITICAL, HIGHEST, ABOVE_NORMAL, NORMAL, BELOW_NORMAL, LOWEST, IDLE</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Priority class and relative priority combine to give numeric priority</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Base priority is </a:t>
            </a:r>
            <a:r>
              <a:rPr lang="en-US" altLang="en-US" sz="2400" smtClean="0">
                <a:solidFill>
                  <a:srgbClr val="FF0000"/>
                </a:solidFill>
                <a:latin typeface="Times New Roman" panose="02020603050405020304" pitchFamily="18" charset="0"/>
                <a:cs typeface="Times New Roman" panose="02020603050405020304" pitchFamily="18" charset="0"/>
              </a:rPr>
              <a:t>NORMAL</a:t>
            </a:r>
            <a:r>
              <a:rPr lang="en-US" altLang="en-US" sz="2400" smtClean="0">
                <a:latin typeface="Times New Roman" panose="02020603050405020304" pitchFamily="18" charset="0"/>
                <a:cs typeface="Times New Roman" panose="02020603050405020304" pitchFamily="18" charset="0"/>
              </a:rPr>
              <a:t> within the class</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If quantum expires, priority lowered, but never below base</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If wait occurs, </a:t>
            </a:r>
            <a:r>
              <a:rPr lang="en-US" altLang="en-US" sz="2400" b="1" smtClean="0">
                <a:solidFill>
                  <a:srgbClr val="FF0000"/>
                </a:solidFill>
                <a:latin typeface="Times New Roman" panose="02020603050405020304" pitchFamily="18" charset="0"/>
                <a:cs typeface="Times New Roman" panose="02020603050405020304" pitchFamily="18" charset="0"/>
              </a:rPr>
              <a:t>priority boosted </a:t>
            </a:r>
            <a:r>
              <a:rPr lang="en-US" altLang="en-US" sz="2400" smtClean="0">
                <a:latin typeface="Times New Roman" panose="02020603050405020304" pitchFamily="18" charset="0"/>
                <a:cs typeface="Times New Roman" panose="02020603050405020304" pitchFamily="18" charset="0"/>
              </a:rPr>
              <a:t>depending on what was waited for</a:t>
            </a:r>
          </a:p>
          <a:p>
            <a:pPr>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Foreground window given 3x priority boost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mtClean="0"/>
              <a:t>Windows Process Scheduling</a:t>
            </a:r>
            <a:endParaRPr lang="en-CA" altLang="en-US" smtClean="0"/>
          </a:p>
        </p:txBody>
      </p:sp>
      <p:pic>
        <p:nvPicPr>
          <p:cNvPr id="67587" name="Picture 4" descr="Click to collap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524000"/>
            <a:ext cx="6362700" cy="607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28738" y="369888"/>
            <a:ext cx="11701462" cy="768350"/>
          </a:xfrm>
        </p:spPr>
        <p:txBody>
          <a:bodyPr/>
          <a:lstStyle/>
          <a:p>
            <a:pPr eaLnBrk="1" hangingPunct="1"/>
            <a:r>
              <a:rPr lang="en-US" altLang="en-US" smtClean="0"/>
              <a:t>Windows Priorities</a:t>
            </a:r>
          </a:p>
        </p:txBody>
      </p:sp>
      <p:pic>
        <p:nvPicPr>
          <p:cNvPr id="68611" name="Picture 1" descr="6_2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754188"/>
            <a:ext cx="1111885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Windows  Threads Scheduling</a:t>
            </a:r>
          </a:p>
        </p:txBody>
      </p:sp>
      <p:pic>
        <p:nvPicPr>
          <p:cNvPr id="70659" name="Picture 2" descr="Figure 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54188"/>
            <a:ext cx="7210425"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z="5400" smtClean="0"/>
              <a:t>CPU Scheduler</a:t>
            </a:r>
          </a:p>
        </p:txBody>
      </p:sp>
      <p:sp>
        <p:nvSpPr>
          <p:cNvPr id="13317" name="Rectangle 3"/>
          <p:cNvSpPr>
            <a:spLocks noGrp="1" noChangeArrowheads="1"/>
          </p:cNvSpPr>
          <p:nvPr>
            <p:ph type="body" idx="1"/>
          </p:nvPr>
        </p:nvSpPr>
        <p:spPr>
          <a:xfrm>
            <a:off x="1062038" y="1330325"/>
            <a:ext cx="11315700" cy="4876800"/>
          </a:xfrm>
        </p:spPr>
        <p:txBody>
          <a:bodyPr/>
          <a:lstStyle/>
          <a:p>
            <a:pPr eaLnBrk="1" hangingPunct="1">
              <a:lnSpc>
                <a:spcPct val="90000"/>
              </a:lnSpc>
              <a:buFont typeface="Wingdings" pitchFamily="2" charset="2"/>
              <a:buChar char="q"/>
              <a:defRPr/>
            </a:pPr>
            <a:r>
              <a:rPr lang="en-US" altLang="en-US" sz="3200" b="1" dirty="0" smtClean="0">
                <a:solidFill>
                  <a:srgbClr val="FF0000"/>
                </a:solidFill>
                <a:latin typeface="Times New Roman" panose="02020603050405020304" pitchFamily="18" charset="0"/>
                <a:cs typeface="Times New Roman" panose="02020603050405020304" pitchFamily="18" charset="0"/>
              </a:rPr>
              <a:t>CPU scheduler (also known as short-term scheduler) </a:t>
            </a:r>
            <a:r>
              <a:rPr lang="en-US" altLang="en-US" sz="3200" dirty="0" smtClean="0">
                <a:latin typeface="Times New Roman" panose="02020603050405020304" pitchFamily="18" charset="0"/>
                <a:cs typeface="Times New Roman" panose="02020603050405020304" pitchFamily="18" charset="0"/>
              </a:rPr>
              <a:t>is a program that selects from the </a:t>
            </a:r>
            <a:r>
              <a:rPr lang="en-US" altLang="en-US" sz="3200" b="1" dirty="0" smtClean="0">
                <a:latin typeface="Times New Roman" panose="02020603050405020304" pitchFamily="18" charset="0"/>
                <a:cs typeface="Times New Roman" panose="02020603050405020304" pitchFamily="18" charset="0"/>
              </a:rPr>
              <a:t>ready </a:t>
            </a:r>
            <a:r>
              <a:rPr lang="en-US" altLang="en-US" sz="3200" dirty="0" smtClean="0">
                <a:latin typeface="Times New Roman" panose="02020603050405020304" pitchFamily="18" charset="0"/>
                <a:cs typeface="Times New Roman" panose="02020603050405020304" pitchFamily="18" charset="0"/>
              </a:rPr>
              <a:t>queue, based on scheduling algorithms, a process or a thread that should be executed next and allocates the CPU to selected process/thread</a:t>
            </a:r>
          </a:p>
          <a:p>
            <a:pPr eaLnBrk="1" hangingPunct="1">
              <a:lnSpc>
                <a:spcPct val="90000"/>
              </a:lnSpc>
              <a:buFont typeface="Wingdings" pitchFamily="2" charset="2"/>
              <a:buChar char="q"/>
              <a:defRPr/>
            </a:pPr>
            <a:r>
              <a:rPr lang="en-US" altLang="en-US" sz="3200" dirty="0" smtClean="0">
                <a:latin typeface="Times New Roman" panose="02020603050405020304" pitchFamily="18" charset="0"/>
                <a:cs typeface="Times New Roman" panose="02020603050405020304" pitchFamily="18" charset="0"/>
              </a:rPr>
              <a:t>Process</a:t>
            </a:r>
            <a:r>
              <a:rPr lang="en-US" altLang="en-US" sz="3200" dirty="0" smtClean="0">
                <a:latin typeface="Times New Roman" panose="02020603050405020304" pitchFamily="18" charset="0"/>
                <a:cs typeface="Times New Roman" panose="02020603050405020304" pitchFamily="18" charset="0"/>
                <a:sym typeface="Symbol" pitchFamily="18" charset="2"/>
              </a:rPr>
              <a:t>es and Threads can be described as either:</a:t>
            </a:r>
          </a:p>
          <a:p>
            <a:pPr lvl="1">
              <a:buFont typeface="Wingdings" panose="05000000000000000000" pitchFamily="2" charset="2"/>
              <a:buChar char="q"/>
              <a:defRPr/>
            </a:pPr>
            <a:r>
              <a:rPr lang="en-US" altLang="en-US" sz="3200" b="1" dirty="0" smtClean="0">
                <a:solidFill>
                  <a:srgbClr val="FF0000"/>
                </a:solidFill>
                <a:latin typeface="Times New Roman" panose="02020603050405020304" pitchFamily="18" charset="0"/>
                <a:cs typeface="Times New Roman" panose="02020603050405020304" pitchFamily="18" charset="0"/>
                <a:sym typeface="Symbol" pitchFamily="18" charset="2"/>
              </a:rPr>
              <a:t>I/O-bound process/thread</a:t>
            </a:r>
            <a:r>
              <a:rPr lang="en-US" altLang="en-US" sz="3200" dirty="0" smtClean="0">
                <a:solidFill>
                  <a:srgbClr val="000000"/>
                </a:solidFill>
                <a:latin typeface="Times New Roman" panose="02020603050405020304" pitchFamily="18" charset="0"/>
                <a:cs typeface="Times New Roman" panose="02020603050405020304" pitchFamily="18" charset="0"/>
                <a:sym typeface="Symbol" pitchFamily="18" charset="2"/>
              </a:rPr>
              <a:t> </a:t>
            </a:r>
            <a:r>
              <a:rPr lang="en-US" altLang="en-US" sz="3200" dirty="0" smtClean="0">
                <a:latin typeface="Times New Roman" panose="02020603050405020304" pitchFamily="18" charset="0"/>
                <a:cs typeface="Times New Roman" panose="02020603050405020304" pitchFamily="18" charset="0"/>
                <a:sym typeface="Symbol" pitchFamily="18" charset="2"/>
              </a:rPr>
              <a:t>– spends more time doing I/O than computations, many short CPU </a:t>
            </a:r>
            <a:r>
              <a:rPr lang="en-US" altLang="en-US" sz="3200" dirty="0" smtClean="0">
                <a:latin typeface="Times New Roman" panose="02020603050405020304" pitchFamily="18" charset="0"/>
                <a:cs typeface="Times New Roman" panose="02020603050405020304" pitchFamily="18" charset="0"/>
                <a:sym typeface="Symbol" pitchFamily="18" charset="2"/>
              </a:rPr>
              <a:t>bursts. E.g. sorting, indexing, grouping, import/export data and data transformation</a:t>
            </a:r>
            <a:endParaRPr lang="en-US" altLang="en-US" sz="3200" dirty="0" smtClean="0">
              <a:latin typeface="Times New Roman" panose="02020603050405020304" pitchFamily="18" charset="0"/>
              <a:cs typeface="Times New Roman" panose="02020603050405020304" pitchFamily="18" charset="0"/>
              <a:sym typeface="Symbol" pitchFamily="18" charset="2"/>
            </a:endParaRPr>
          </a:p>
          <a:p>
            <a:pPr lvl="1">
              <a:buFont typeface="Wingdings" panose="05000000000000000000" pitchFamily="2" charset="2"/>
              <a:buChar char="q"/>
              <a:defRPr/>
            </a:pPr>
            <a:r>
              <a:rPr lang="en-US" altLang="en-US" sz="3200" b="1" dirty="0" smtClean="0">
                <a:solidFill>
                  <a:srgbClr val="FF0000"/>
                </a:solidFill>
                <a:latin typeface="Times New Roman" panose="02020603050405020304" pitchFamily="18" charset="0"/>
                <a:cs typeface="Times New Roman" panose="02020603050405020304" pitchFamily="18" charset="0"/>
                <a:sym typeface="Symbol" pitchFamily="18" charset="2"/>
              </a:rPr>
              <a:t>CPU-bound process/thread </a:t>
            </a:r>
            <a:r>
              <a:rPr lang="en-US" altLang="en-US" sz="3200" dirty="0" smtClean="0">
                <a:latin typeface="Times New Roman" panose="02020603050405020304" pitchFamily="18" charset="0"/>
                <a:cs typeface="Times New Roman" panose="02020603050405020304" pitchFamily="18" charset="0"/>
                <a:sym typeface="Symbol" pitchFamily="18" charset="2"/>
              </a:rPr>
              <a:t>– spends more time doing computations; few very long CPU </a:t>
            </a:r>
            <a:r>
              <a:rPr lang="en-US" altLang="en-US" sz="3200" dirty="0" smtClean="0">
                <a:latin typeface="Times New Roman" panose="02020603050405020304" pitchFamily="18" charset="0"/>
                <a:cs typeface="Times New Roman" panose="02020603050405020304" pitchFamily="18" charset="0"/>
                <a:sym typeface="Symbol" pitchFamily="18" charset="2"/>
              </a:rPr>
              <a:t>bursts. </a:t>
            </a:r>
            <a:r>
              <a:rPr lang="en-US" altLang="en-US" sz="3200" dirty="0" err="1" smtClean="0">
                <a:latin typeface="Times New Roman" panose="02020603050405020304" pitchFamily="18" charset="0"/>
                <a:cs typeface="Times New Roman" panose="02020603050405020304" pitchFamily="18" charset="0"/>
                <a:sym typeface="Symbol" pitchFamily="18" charset="2"/>
              </a:rPr>
              <a:t>e,.g</a:t>
            </a:r>
            <a:r>
              <a:rPr lang="en-US" altLang="en-US" sz="3200" dirty="0" smtClean="0">
                <a:latin typeface="Times New Roman" panose="02020603050405020304" pitchFamily="18" charset="0"/>
                <a:cs typeface="Times New Roman" panose="02020603050405020304" pitchFamily="18" charset="0"/>
                <a:sym typeface="Symbol" pitchFamily="18" charset="2"/>
              </a:rPr>
              <a:t> data classification, complex text mining, natural language processing</a:t>
            </a:r>
            <a:endParaRPr lang="en-US" altLang="en-US" sz="3200" dirty="0" smtClean="0">
              <a:latin typeface="Times New Roman" panose="02020603050405020304" pitchFamily="18" charset="0"/>
              <a:cs typeface="Times New Roman" panose="02020603050405020304" pitchFamily="18" charset="0"/>
              <a:sym typeface="Symbol" pitchFamily="18" charset="2"/>
            </a:endParaRPr>
          </a:p>
          <a:p>
            <a:pPr>
              <a:buFont typeface="Monotype Sorts" pitchFamily="2" charset="2"/>
              <a:buChar char="n"/>
              <a:defRPr/>
            </a:pPr>
            <a:endParaRPr lang="en-US" altLang="en-US" sz="2000" dirty="0" smtClean="0"/>
          </a:p>
          <a:p>
            <a:pPr marL="0" indent="0" eaLnBrk="1" hangingPunct="1">
              <a:lnSpc>
                <a:spcPct val="90000"/>
              </a:lnSpc>
              <a:buNone/>
              <a:defRPr/>
            </a:pPr>
            <a:endParaRPr lang="en-US" altLang="en-US" sz="3600" dirty="0" smtClean="0"/>
          </a:p>
          <a:p>
            <a:pPr marL="0" indent="0" eaLnBrk="1" hangingPunct="1">
              <a:lnSpc>
                <a:spcPct val="90000"/>
              </a:lnSpc>
              <a:buFont typeface="Monotype Sorts" pitchFamily="2" charset="2"/>
              <a:buNone/>
              <a:defRPr/>
            </a:pPr>
            <a:endParaRPr lang="en-US" alt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241425" y="369888"/>
            <a:ext cx="11788775" cy="768350"/>
          </a:xfrm>
        </p:spPr>
        <p:txBody>
          <a:bodyPr/>
          <a:lstStyle/>
          <a:p>
            <a:pPr eaLnBrk="1" hangingPunct="1"/>
            <a:r>
              <a:rPr lang="en-US" altLang="en-US" smtClean="0"/>
              <a:t>Linux Scheduling in Version 2.6  +</a:t>
            </a:r>
          </a:p>
        </p:txBody>
      </p:sp>
      <p:sp>
        <p:nvSpPr>
          <p:cNvPr id="71683" name="Rectangle 3"/>
          <p:cNvSpPr>
            <a:spLocks noGrp="1" noChangeArrowheads="1"/>
          </p:cNvSpPr>
          <p:nvPr>
            <p:ph type="body" idx="1"/>
          </p:nvPr>
        </p:nvSpPr>
        <p:spPr>
          <a:xfrm>
            <a:off x="1241425" y="1362075"/>
            <a:ext cx="11026775" cy="5978525"/>
          </a:xfrm>
        </p:spPr>
        <p:txBody>
          <a:bodyPr/>
          <a:lstStyle/>
          <a:p>
            <a:pPr>
              <a:lnSpc>
                <a:spcPct val="90000"/>
              </a:lnSpc>
              <a:buFont typeface="Wingdings" panose="05000000000000000000" pitchFamily="2" charset="2"/>
              <a:buChar char="q"/>
              <a:defRPr/>
            </a:pPr>
            <a:r>
              <a:rPr lang="en-US" altLang="en-US" sz="2800" b="1" dirty="0" smtClean="0">
                <a:latin typeface="Times New Roman" panose="02020603050405020304" pitchFamily="18" charset="0"/>
                <a:cs typeface="Times New Roman" panose="02020603050405020304" pitchFamily="18" charset="0"/>
              </a:rPr>
              <a:t>Linux implements </a:t>
            </a:r>
            <a:r>
              <a:rPr lang="en-US" altLang="en-US" sz="2800" b="1" i="1" dirty="0" smtClean="0">
                <a:solidFill>
                  <a:srgbClr val="FF0000"/>
                </a:solidFill>
                <a:latin typeface="Times New Roman" panose="02020603050405020304" pitchFamily="18" charset="0"/>
                <a:cs typeface="Times New Roman" panose="02020603050405020304" pitchFamily="18" charset="0"/>
              </a:rPr>
              <a:t>Completely Fair Scheduler </a:t>
            </a:r>
            <a:r>
              <a:rPr lang="en-US" altLang="en-US" sz="2800" b="1" dirty="0" smtClean="0">
                <a:solidFill>
                  <a:srgbClr val="FF0000"/>
                </a:solidFill>
                <a:latin typeface="Times New Roman" panose="02020603050405020304" pitchFamily="18" charset="0"/>
                <a:cs typeface="Times New Roman" panose="02020603050405020304" pitchFamily="18" charset="0"/>
              </a:rPr>
              <a:t>(CFS)</a:t>
            </a:r>
          </a:p>
          <a:p>
            <a:pPr>
              <a:lnSpc>
                <a:spcPct val="90000"/>
              </a:lnSpc>
              <a:buFont typeface="Wingdings" panose="05000000000000000000" pitchFamily="2" charset="2"/>
              <a:buChar char="q"/>
              <a:defRPr/>
            </a:pPr>
            <a:r>
              <a:rPr lang="en-US" altLang="en-US" sz="2800" b="1" dirty="0" smtClean="0">
                <a:solidFill>
                  <a:srgbClr val="3366FF"/>
                </a:solidFill>
                <a:latin typeface="Times New Roman" panose="02020603050405020304" pitchFamily="18" charset="0"/>
                <a:cs typeface="Times New Roman" panose="02020603050405020304" pitchFamily="18" charset="0"/>
              </a:rPr>
              <a:t>Scheduling classes</a:t>
            </a:r>
          </a:p>
          <a:p>
            <a:pPr lvl="1">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There are two scheduling classes:</a:t>
            </a:r>
          </a:p>
          <a:p>
            <a:pPr marL="1566862" lvl="2" indent="-342900">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default</a:t>
            </a:r>
          </a:p>
          <a:p>
            <a:pPr marL="1566862" lvl="2" indent="-342900">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real-time</a:t>
            </a:r>
          </a:p>
          <a:p>
            <a:pPr lvl="1">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Each class has specific priority</a:t>
            </a:r>
          </a:p>
          <a:p>
            <a:pPr lvl="1">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Scheduler picks highest priority task in highest scheduling class</a:t>
            </a:r>
          </a:p>
          <a:p>
            <a:pPr>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Quantum calculated based on </a:t>
            </a:r>
            <a:r>
              <a:rPr lang="en-US" altLang="en-US" sz="2800" b="1" dirty="0" smtClean="0">
                <a:solidFill>
                  <a:srgbClr val="3366FF"/>
                </a:solidFill>
                <a:latin typeface="Times New Roman" panose="02020603050405020304" pitchFamily="18" charset="0"/>
                <a:cs typeface="Times New Roman" panose="02020603050405020304" pitchFamily="18" charset="0"/>
              </a:rPr>
              <a:t>nice value </a:t>
            </a:r>
            <a:r>
              <a:rPr lang="en-US" altLang="en-US" sz="2800" dirty="0" smtClean="0">
                <a:latin typeface="Times New Roman" panose="02020603050405020304" pitchFamily="18" charset="0"/>
                <a:cs typeface="Times New Roman" panose="02020603050405020304" pitchFamily="18" charset="0"/>
              </a:rPr>
              <a:t>from -20 to +19</a:t>
            </a:r>
          </a:p>
          <a:p>
            <a:pPr lvl="1">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Lower value is higher priority</a:t>
            </a:r>
          </a:p>
          <a:p>
            <a:pPr>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CFS scheduler maintains per task </a:t>
            </a:r>
            <a:r>
              <a:rPr lang="en-US" altLang="en-US" sz="2800" b="1" dirty="0" smtClean="0">
                <a:solidFill>
                  <a:srgbClr val="3366FF"/>
                </a:solidFill>
                <a:latin typeface="Times New Roman" panose="02020603050405020304" pitchFamily="18" charset="0"/>
                <a:cs typeface="Times New Roman" panose="02020603050405020304" pitchFamily="18" charset="0"/>
              </a:rPr>
              <a:t>virtual run time </a:t>
            </a:r>
            <a:r>
              <a:rPr lang="en-US" altLang="en-US" sz="2800" dirty="0" smtClean="0">
                <a:latin typeface="Times New Roman" panose="02020603050405020304" pitchFamily="18" charset="0"/>
                <a:cs typeface="Times New Roman" panose="02020603050405020304" pitchFamily="18" charset="0"/>
              </a:rPr>
              <a:t>in variable </a:t>
            </a:r>
            <a:r>
              <a:rPr lang="en-US" altLang="en-US" sz="2800" b="1" dirty="0" err="1" smtClean="0">
                <a:latin typeface="Times New Roman" panose="02020603050405020304" pitchFamily="18" charset="0"/>
                <a:cs typeface="Times New Roman" panose="02020603050405020304" pitchFamily="18" charset="0"/>
              </a:rPr>
              <a:t>vruntime</a:t>
            </a:r>
            <a:endParaRPr lang="en-US" altLang="en-US" sz="2800" b="1" dirty="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Char char="q"/>
              <a:defRPr/>
            </a:pPr>
            <a:r>
              <a:rPr lang="en-US" altLang="en-US" sz="2800" dirty="0" smtClean="0">
                <a:latin typeface="Times New Roman" panose="02020603050405020304" pitchFamily="18" charset="0"/>
                <a:cs typeface="Times New Roman" panose="02020603050405020304" pitchFamily="18" charset="0"/>
              </a:rPr>
              <a:t>To decide next task to run, scheduler picks task with lowest virtual run time</a:t>
            </a:r>
          </a:p>
          <a:p>
            <a:pPr lvl="1">
              <a:lnSpc>
                <a:spcPct val="90000"/>
              </a:lnSpc>
              <a:buFont typeface="Wingdings" panose="05000000000000000000" pitchFamily="2" charset="2"/>
              <a:buChar char="q"/>
              <a:defRPr/>
            </a:pPr>
            <a:endParaRPr lang="en-US" altLang="en-US" sz="2800" dirty="0" smtClean="0">
              <a:latin typeface="Times New Roman" panose="02020603050405020304" pitchFamily="18" charset="0"/>
              <a:cs typeface="Times New Roman" panose="02020603050405020304" pitchFamily="18" charset="0"/>
            </a:endParaRPr>
          </a:p>
          <a:p>
            <a:pPr marL="1565275" lvl="2" indent="-341313">
              <a:lnSpc>
                <a:spcPct val="90000"/>
              </a:lnSpc>
              <a:buFont typeface="Wingdings" panose="05000000000000000000" pitchFamily="2" charset="2"/>
              <a:buChar char="q"/>
              <a:defRPr/>
            </a:pPr>
            <a:endParaRPr lang="en-US" altLang="en-US" sz="2000" dirty="0" smtClean="0">
              <a:latin typeface="Times New Roman" panose="02020603050405020304" pitchFamily="18" charset="0"/>
              <a:cs typeface="Times New Roman" panose="02020603050405020304" pitchFamily="18" charset="0"/>
            </a:endParaRPr>
          </a:p>
          <a:p>
            <a:pPr lvl="1">
              <a:lnSpc>
                <a:spcPct val="90000"/>
              </a:lnSpc>
              <a:defRPr/>
            </a:pPr>
            <a:endParaRPr lang="en-US" alt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41425" y="369888"/>
            <a:ext cx="11788775" cy="768350"/>
          </a:xfrm>
        </p:spPr>
        <p:txBody>
          <a:bodyPr/>
          <a:lstStyle/>
          <a:p>
            <a:pPr eaLnBrk="1" hangingPunct="1"/>
            <a:r>
              <a:rPr lang="en-US" altLang="en-US" smtClean="0"/>
              <a:t>Completely Fair Scheduler (CFS)</a:t>
            </a:r>
          </a:p>
        </p:txBody>
      </p:sp>
      <p:pic>
        <p:nvPicPr>
          <p:cNvPr id="73731" name="Picture 4" descr="Screen Shot 2012-12-17 at 9.25.06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9375" y="1370013"/>
            <a:ext cx="6745288" cy="733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t>Linux Scheduling</a:t>
            </a:r>
          </a:p>
        </p:txBody>
      </p:sp>
      <p:sp>
        <p:nvSpPr>
          <p:cNvPr id="36867" name="Rectangle 3"/>
          <p:cNvSpPr>
            <a:spLocks noGrp="1" noChangeArrowheads="1"/>
          </p:cNvSpPr>
          <p:nvPr>
            <p:ph type="body" idx="1"/>
          </p:nvPr>
        </p:nvSpPr>
        <p:spPr>
          <a:xfrm>
            <a:off x="1600200" y="1422400"/>
            <a:ext cx="10971213" cy="5486400"/>
          </a:xfrm>
        </p:spPr>
        <p:txBody>
          <a:bodyPr/>
          <a:lstStyle/>
          <a:p>
            <a:pPr eaLnBrk="1" hangingPunct="1">
              <a:lnSpc>
                <a:spcPct val="80000"/>
              </a:lnSpc>
              <a:buFont typeface="Wingdings" pitchFamily="2" charset="2"/>
              <a:buChar char="q"/>
              <a:defRPr/>
            </a:pPr>
            <a:r>
              <a:rPr lang="en-US" altLang="en-US" sz="3200" dirty="0" smtClean="0"/>
              <a:t>Scheduling classes</a:t>
            </a:r>
          </a:p>
          <a:p>
            <a:pPr lvl="1" eaLnBrk="1" hangingPunct="1">
              <a:lnSpc>
                <a:spcPct val="80000"/>
              </a:lnSpc>
              <a:buFont typeface="Wingdings" pitchFamily="2" charset="2"/>
              <a:buChar char="q"/>
              <a:defRPr/>
            </a:pPr>
            <a:r>
              <a:rPr lang="en-US" altLang="en-US" sz="2800" dirty="0" smtClean="0">
                <a:solidFill>
                  <a:srgbClr val="990000"/>
                </a:solidFill>
              </a:rPr>
              <a:t>SCHED_FIFO</a:t>
            </a:r>
            <a:r>
              <a:rPr lang="en-US" altLang="en-US" sz="2800" dirty="0" smtClean="0"/>
              <a:t>: Real-time processes. </a:t>
            </a:r>
            <a:r>
              <a:rPr lang="en-US" altLang="en-US" sz="2800" dirty="0" smtClean="0">
                <a:solidFill>
                  <a:srgbClr val="FF0000"/>
                </a:solidFill>
              </a:rPr>
              <a:t>First-in-first-out</a:t>
            </a:r>
            <a:endParaRPr lang="en-US" altLang="en-US" sz="2800" dirty="0"/>
          </a:p>
          <a:p>
            <a:pPr marL="652462" lvl="1" indent="0" eaLnBrk="1" hangingPunct="1">
              <a:lnSpc>
                <a:spcPct val="80000"/>
              </a:lnSpc>
              <a:buFont typeface="Monotype Sorts" pitchFamily="2" charset="2"/>
              <a:buNone/>
              <a:defRPr/>
            </a:pPr>
            <a:r>
              <a:rPr lang="en-US" altLang="en-US" sz="2800" dirty="0" smtClean="0"/>
              <a:t>    algorithm</a:t>
            </a:r>
          </a:p>
          <a:p>
            <a:pPr lvl="1" eaLnBrk="1" hangingPunct="1">
              <a:lnSpc>
                <a:spcPct val="80000"/>
              </a:lnSpc>
              <a:buFont typeface="Wingdings" pitchFamily="2" charset="2"/>
              <a:buChar char="q"/>
              <a:defRPr/>
            </a:pPr>
            <a:r>
              <a:rPr lang="en-US" altLang="en-US" sz="2800" dirty="0" smtClean="0">
                <a:solidFill>
                  <a:srgbClr val="990000"/>
                </a:solidFill>
              </a:rPr>
              <a:t>SCHED_RR</a:t>
            </a:r>
            <a:r>
              <a:rPr lang="en-US" altLang="en-US" sz="2800" dirty="0" smtClean="0"/>
              <a:t>: Real-time processes. </a:t>
            </a:r>
            <a:r>
              <a:rPr lang="en-US" altLang="en-US" sz="2800" dirty="0" smtClean="0">
                <a:solidFill>
                  <a:srgbClr val="FF0000"/>
                </a:solidFill>
              </a:rPr>
              <a:t>Round-Robin </a:t>
            </a:r>
            <a:r>
              <a:rPr lang="en-US" altLang="en-US" sz="2800" dirty="0" smtClean="0"/>
              <a:t>algorithm</a:t>
            </a:r>
          </a:p>
          <a:p>
            <a:pPr lvl="1" eaLnBrk="1" hangingPunct="1">
              <a:lnSpc>
                <a:spcPct val="80000"/>
              </a:lnSpc>
              <a:buFont typeface="Wingdings" pitchFamily="2" charset="2"/>
              <a:buChar char="q"/>
              <a:defRPr/>
            </a:pPr>
            <a:r>
              <a:rPr lang="en-US" altLang="en-US" sz="2800" dirty="0" smtClean="0">
                <a:solidFill>
                  <a:srgbClr val="990000"/>
                </a:solidFill>
              </a:rPr>
              <a:t>SCHED_OTHER</a:t>
            </a:r>
            <a:r>
              <a:rPr lang="en-US" altLang="en-US" sz="2800" dirty="0" smtClean="0"/>
              <a:t>: Default –Time Sharing (TS) processes. It implements </a:t>
            </a:r>
            <a:r>
              <a:rPr lang="en-US" altLang="en-US" sz="2800" dirty="0" smtClean="0">
                <a:solidFill>
                  <a:srgbClr val="FF0000"/>
                </a:solidFill>
              </a:rPr>
              <a:t>priority </a:t>
            </a:r>
            <a:r>
              <a:rPr lang="en-US" altLang="en-US" sz="2800" dirty="0" smtClean="0"/>
              <a:t>algorithm</a:t>
            </a:r>
          </a:p>
          <a:p>
            <a:pPr eaLnBrk="1" hangingPunct="1">
              <a:lnSpc>
                <a:spcPct val="80000"/>
              </a:lnSpc>
              <a:buFont typeface="Wingdings" pitchFamily="2" charset="2"/>
              <a:buChar char="q"/>
              <a:defRPr/>
            </a:pPr>
            <a:r>
              <a:rPr lang="en-US" altLang="en-US" sz="3200" dirty="0" smtClean="0"/>
              <a:t>Linux implements the FIFO and Round-Robin real-time scheduling classes; in both cases, each process has a priority in addition to its scheduling class.</a:t>
            </a:r>
          </a:p>
          <a:p>
            <a:pPr eaLnBrk="1" hangingPunct="1">
              <a:lnSpc>
                <a:spcPct val="80000"/>
              </a:lnSpc>
              <a:buFont typeface="Wingdings" pitchFamily="2" charset="2"/>
              <a:buChar char="q"/>
              <a:defRPr/>
            </a:pPr>
            <a:r>
              <a:rPr lang="en-US" altLang="en-US" sz="3200" dirty="0" smtClean="0"/>
              <a:t>Linux </a:t>
            </a:r>
            <a:r>
              <a:rPr lang="en-US" altLang="en-US" sz="3200" b="1" dirty="0" err="1" smtClean="0"/>
              <a:t>chrt</a:t>
            </a:r>
            <a:r>
              <a:rPr lang="en-US" altLang="en-US" sz="3200" dirty="0" smtClean="0"/>
              <a:t> command can be used to display scheduling attributes of all tasks for a given PID </a:t>
            </a:r>
          </a:p>
          <a:p>
            <a:pPr eaLnBrk="1" hangingPunct="1">
              <a:lnSpc>
                <a:spcPct val="80000"/>
              </a:lnSpc>
              <a:buFont typeface="Wingdings" pitchFamily="2" charset="2"/>
              <a:buNone/>
              <a:defRPr/>
            </a:pPr>
            <a:endParaRPr lang="en-US" altLang="en-US" sz="3200" dirty="0" smtClean="0"/>
          </a:p>
          <a:p>
            <a:pPr eaLnBrk="1" hangingPunct="1">
              <a:lnSpc>
                <a:spcPct val="80000"/>
              </a:lnSpc>
              <a:buFont typeface="Wingdings" pitchFamily="2" charset="2"/>
              <a:buNone/>
              <a:defRPr/>
            </a:pPr>
            <a:endParaRPr lang="en-US" altLang="en-US" sz="3600" dirty="0" smtClean="0"/>
          </a:p>
          <a:p>
            <a:pPr eaLnBrk="1" hangingPunct="1">
              <a:lnSpc>
                <a:spcPct val="80000"/>
              </a:lnSpc>
              <a:buFont typeface="Monotype Sorts" pitchFamily="2" charset="2"/>
              <a:buChar char="n"/>
              <a:defRPr/>
            </a:pPr>
            <a:endParaRPr lang="en-US" altLang="en-US" sz="36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722313" y="-38100"/>
            <a:ext cx="13187362" cy="1004888"/>
          </a:xfrm>
        </p:spPr>
        <p:txBody>
          <a:bodyPr/>
          <a:lstStyle/>
          <a:p>
            <a:pPr eaLnBrk="1" hangingPunct="1"/>
            <a:r>
              <a:rPr lang="en-US" altLang="en-US" smtClean="0"/>
              <a:t>Priorities and Time-slice length</a:t>
            </a:r>
          </a:p>
        </p:txBody>
      </p:sp>
      <p:pic>
        <p:nvPicPr>
          <p:cNvPr id="778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839913"/>
            <a:ext cx="11155363"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mtClean="0"/>
              <a:t>ps –c  process scheduling class</a:t>
            </a:r>
          </a:p>
        </p:txBody>
      </p:sp>
      <p:pic>
        <p:nvPicPr>
          <p:cNvPr id="798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320800"/>
            <a:ext cx="112014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5"/>
          <p:cNvSpPr>
            <a:spLocks noChangeArrowheads="1"/>
          </p:cNvSpPr>
          <p:nvPr/>
        </p:nvSpPr>
        <p:spPr bwMode="auto">
          <a:xfrm>
            <a:off x="1714500" y="6197600"/>
            <a:ext cx="110871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300"/>
              <a:t>This command displays process scheduling class (Policy)</a:t>
            </a:r>
          </a:p>
          <a:p>
            <a:r>
              <a:rPr lang="en-US" altLang="en-US" sz="2300"/>
              <a:t>TS - Time sharing </a:t>
            </a:r>
            <a:r>
              <a:rPr lang="en-US" altLang="en-US" sz="2300">
                <a:solidFill>
                  <a:srgbClr val="990000"/>
                </a:solidFill>
              </a:rPr>
              <a:t>SCHED_OTHER</a:t>
            </a:r>
          </a:p>
          <a:p>
            <a:r>
              <a:rPr lang="en-US" altLang="en-US" sz="2300"/>
              <a:t>FF  - Real Time process FIFO</a:t>
            </a:r>
            <a:r>
              <a:rPr lang="en-US" altLang="en-US" sz="2300">
                <a:solidFill>
                  <a:srgbClr val="990000"/>
                </a:solidFill>
              </a:rPr>
              <a:t> - SCHED_FIFO</a:t>
            </a:r>
          </a:p>
          <a:p>
            <a:r>
              <a:rPr lang="en-US" altLang="en-US" sz="2300"/>
              <a:t>RR  -Real Time  process RR</a:t>
            </a:r>
            <a:r>
              <a:rPr lang="en-US" altLang="en-US" sz="2300">
                <a:solidFill>
                  <a:srgbClr val="990000"/>
                </a:solidFill>
              </a:rPr>
              <a:t> - SCHED_RR</a:t>
            </a:r>
          </a:p>
          <a:p>
            <a:endParaRPr lang="en-US" altLang="en-US" sz="2300">
              <a:solidFill>
                <a:srgbClr val="99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43000" y="304800"/>
            <a:ext cx="12344400" cy="768350"/>
          </a:xfrm>
        </p:spPr>
        <p:txBody>
          <a:bodyPr/>
          <a:lstStyle/>
          <a:p>
            <a:pPr eaLnBrk="1" hangingPunct="1"/>
            <a:r>
              <a:rPr lang="en-US" altLang="en-US" smtClean="0"/>
              <a:t>Scheduling Time Sharing (TS) processes</a:t>
            </a:r>
          </a:p>
        </p:txBody>
      </p:sp>
      <p:sp>
        <p:nvSpPr>
          <p:cNvPr id="80899" name="Rectangle 3"/>
          <p:cNvSpPr>
            <a:spLocks noGrp="1" noChangeArrowheads="1"/>
          </p:cNvSpPr>
          <p:nvPr>
            <p:ph type="body" idx="1"/>
          </p:nvPr>
        </p:nvSpPr>
        <p:spPr>
          <a:xfrm>
            <a:off x="1943100" y="1320800"/>
            <a:ext cx="10971213" cy="5486400"/>
          </a:xfrm>
        </p:spPr>
        <p:txBody>
          <a:bodyPr/>
          <a:lstStyle/>
          <a:p>
            <a:pPr eaLnBrk="1" hangingPunct="1">
              <a:lnSpc>
                <a:spcPct val="80000"/>
              </a:lnSpc>
              <a:buFont typeface="Wingdings" panose="05000000000000000000" pitchFamily="2" charset="2"/>
              <a:buChar char="q"/>
            </a:pPr>
            <a:r>
              <a:rPr lang="en-US" altLang="en-US" sz="3200" smtClean="0"/>
              <a:t>In Linux time sharing processes can be schedule using the nice command </a:t>
            </a:r>
          </a:p>
          <a:p>
            <a:pPr eaLnBrk="1" hangingPunct="1">
              <a:lnSpc>
                <a:spcPct val="80000"/>
              </a:lnSpc>
              <a:buFont typeface="Wingdings" panose="05000000000000000000" pitchFamily="2" charset="2"/>
              <a:buChar char="q"/>
            </a:pPr>
            <a:r>
              <a:rPr lang="en-US" altLang="en-US" sz="3200" smtClean="0"/>
              <a:t>The system uses nice attribute to determine process priority compared to other processes.</a:t>
            </a:r>
          </a:p>
          <a:p>
            <a:pPr eaLnBrk="1" hangingPunct="1">
              <a:lnSpc>
                <a:spcPct val="80000"/>
              </a:lnSpc>
              <a:buFont typeface="Wingdings" panose="05000000000000000000" pitchFamily="2" charset="2"/>
              <a:buChar char="q"/>
            </a:pPr>
            <a:r>
              <a:rPr lang="en-US" altLang="en-US" sz="3200" smtClean="0"/>
              <a:t>Increasing the values of nice decreases process’ priority</a:t>
            </a:r>
          </a:p>
          <a:p>
            <a:pPr eaLnBrk="1" hangingPunct="1">
              <a:lnSpc>
                <a:spcPct val="80000"/>
              </a:lnSpc>
              <a:buFont typeface="Wingdings" panose="05000000000000000000" pitchFamily="2" charset="2"/>
              <a:buChar char="q"/>
            </a:pPr>
            <a:r>
              <a:rPr lang="en-US" altLang="en-US" sz="3200" smtClean="0"/>
              <a:t>Default value of nice = 0 </a:t>
            </a:r>
          </a:p>
          <a:p>
            <a:pPr eaLnBrk="1" hangingPunct="1">
              <a:lnSpc>
                <a:spcPct val="80000"/>
              </a:lnSpc>
              <a:buFont typeface="Wingdings" panose="05000000000000000000" pitchFamily="2" charset="2"/>
              <a:buChar char="q"/>
            </a:pPr>
            <a:r>
              <a:rPr lang="en-US" altLang="en-US" sz="3200" smtClean="0"/>
              <a:t>Nice range is -20 &gt; Nice &lt; 19</a:t>
            </a:r>
          </a:p>
          <a:p>
            <a:pPr eaLnBrk="1" hangingPunct="1">
              <a:lnSpc>
                <a:spcPct val="80000"/>
              </a:lnSpc>
              <a:buFont typeface="Wingdings" panose="05000000000000000000" pitchFamily="2" charset="2"/>
              <a:buChar char="q"/>
            </a:pPr>
            <a:r>
              <a:rPr lang="en-US" altLang="en-US" sz="3200" smtClean="0"/>
              <a:t>nice -n -10  ps -increases process ps priority</a:t>
            </a:r>
          </a:p>
          <a:p>
            <a:pPr eaLnBrk="1" hangingPunct="1">
              <a:lnSpc>
                <a:spcPct val="80000"/>
              </a:lnSpc>
              <a:buFont typeface="Wingdings" panose="05000000000000000000" pitchFamily="2" charset="2"/>
              <a:buChar char="q"/>
            </a:pPr>
            <a:r>
              <a:rPr lang="en-US" altLang="en-US" sz="3200" smtClean="0"/>
              <a:t>nice -n 10  ps  -decreases process ps priority by 10 units</a:t>
            </a:r>
          </a:p>
          <a:p>
            <a:pPr eaLnBrk="1" hangingPunct="1">
              <a:lnSpc>
                <a:spcPct val="80000"/>
              </a:lnSpc>
              <a:buFont typeface="Wingdings" panose="05000000000000000000" pitchFamily="2" charset="2"/>
              <a:buChar char="q"/>
            </a:pPr>
            <a:r>
              <a:rPr lang="en-US" altLang="en-US" sz="3200" smtClean="0"/>
              <a:t>Only TS processes can be niced </a:t>
            </a:r>
          </a:p>
          <a:p>
            <a:pPr eaLnBrk="1" hangingPunct="1">
              <a:lnSpc>
                <a:spcPct val="80000"/>
              </a:lnSpc>
              <a:buFont typeface="Wingdings" panose="05000000000000000000" pitchFamily="2" charset="2"/>
              <a:buChar char="q"/>
            </a:pPr>
            <a:r>
              <a:rPr lang="en-US" altLang="en-US" sz="3200" smtClean="0"/>
              <a:t>Real Time process </a:t>
            </a:r>
            <a:r>
              <a:rPr lang="en-US" altLang="en-US" sz="3200" smtClean="0">
                <a:solidFill>
                  <a:srgbClr val="FF0000"/>
                </a:solidFill>
              </a:rPr>
              <a:t>CAN NOT </a:t>
            </a:r>
            <a:r>
              <a:rPr lang="en-US" altLang="en-US" sz="3200" smtClean="0"/>
              <a:t>be niced</a:t>
            </a:r>
          </a:p>
          <a:p>
            <a:pPr eaLnBrk="1" hangingPunct="1">
              <a:lnSpc>
                <a:spcPct val="80000"/>
              </a:lnSpc>
            </a:pPr>
            <a:endParaRPr lang="en-US" altLang="en-US" sz="32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Changing Nice Value</a:t>
            </a:r>
          </a:p>
        </p:txBody>
      </p:sp>
      <p:sp>
        <p:nvSpPr>
          <p:cNvPr id="82947" name="Rectangle 3"/>
          <p:cNvSpPr>
            <a:spLocks noGrp="1" noChangeArrowheads="1"/>
          </p:cNvSpPr>
          <p:nvPr>
            <p:ph type="body" idx="1"/>
          </p:nvPr>
        </p:nvSpPr>
        <p:spPr>
          <a:xfrm>
            <a:off x="1828800" y="1422400"/>
            <a:ext cx="10747375" cy="1322388"/>
          </a:xfrm>
        </p:spPr>
        <p:txBody>
          <a:bodyPr/>
          <a:lstStyle/>
          <a:p>
            <a:pPr eaLnBrk="1" hangingPunct="1">
              <a:buFont typeface="Wingdings" panose="05000000000000000000" pitchFamily="2" charset="2"/>
              <a:buNone/>
            </a:pPr>
            <a:r>
              <a:rPr lang="en-US" altLang="en-US" sz="3600" smtClean="0"/>
              <a:t>#nice –n-15 bash – This command will</a:t>
            </a:r>
          </a:p>
          <a:p>
            <a:pPr eaLnBrk="1" hangingPunct="1">
              <a:buFont typeface="Wingdings" panose="05000000000000000000" pitchFamily="2" charset="2"/>
              <a:buNone/>
            </a:pPr>
            <a:r>
              <a:rPr lang="en-US" altLang="en-US" sz="3600" smtClean="0"/>
              <a:t>create a new process with high priority</a:t>
            </a:r>
          </a:p>
          <a:p>
            <a:pPr eaLnBrk="1" hangingPunct="1"/>
            <a:endParaRPr lang="en-US" altLang="en-US" sz="3600" smtClean="0"/>
          </a:p>
        </p:txBody>
      </p:sp>
      <p:pic>
        <p:nvPicPr>
          <p:cNvPr id="829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3048000"/>
            <a:ext cx="1028700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NICE Value</a:t>
            </a:r>
          </a:p>
        </p:txBody>
      </p:sp>
      <p:pic>
        <p:nvPicPr>
          <p:cNvPr id="84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22400"/>
            <a:ext cx="10494963"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446213" y="369888"/>
            <a:ext cx="11583987" cy="768350"/>
          </a:xfrm>
        </p:spPr>
        <p:txBody>
          <a:bodyPr/>
          <a:lstStyle/>
          <a:p>
            <a:pPr eaLnBrk="1" hangingPunct="1"/>
            <a:r>
              <a:rPr lang="en-US" altLang="en-US" smtClean="0"/>
              <a:t>Multiple-Processor Scheduling</a:t>
            </a:r>
          </a:p>
        </p:txBody>
      </p:sp>
      <p:sp>
        <p:nvSpPr>
          <p:cNvPr id="87043" name="Rectangle 3"/>
          <p:cNvSpPr>
            <a:spLocks noGrp="1" noChangeArrowheads="1"/>
          </p:cNvSpPr>
          <p:nvPr>
            <p:ph type="body" idx="1"/>
          </p:nvPr>
        </p:nvSpPr>
        <p:spPr>
          <a:xfrm>
            <a:off x="1138238" y="1363663"/>
            <a:ext cx="11407775" cy="6411912"/>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CPU scheduling more complex when multiple CPUs are available</a:t>
            </a:r>
          </a:p>
          <a:p>
            <a:pPr>
              <a:buFont typeface="Wingdings" panose="05000000000000000000" pitchFamily="2" charset="2"/>
              <a:buChar char="q"/>
            </a:pPr>
            <a:r>
              <a:rPr lang="en-US" altLang="en-US" sz="2800" b="1" smtClean="0">
                <a:solidFill>
                  <a:srgbClr val="FF0000"/>
                </a:solidFill>
                <a:latin typeface="Times New Roman" panose="02020603050405020304" pitchFamily="18" charset="0"/>
                <a:cs typeface="Times New Roman" panose="02020603050405020304" pitchFamily="18" charset="0"/>
              </a:rPr>
              <a:t>Asymmetric multiprocessing</a:t>
            </a:r>
            <a:r>
              <a:rPr lang="en-US" altLang="en-US" sz="2800" b="1" smtClean="0">
                <a:solidFill>
                  <a:srgbClr val="3366FF"/>
                </a:solidFill>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 only one processor accesses the system data structures, alleviating the need for data sharing. One CPU manages scheduling , it makes decision on next process to use a specific CPU. This CPU is known as master server, the other CPUs execute only code </a:t>
            </a:r>
          </a:p>
          <a:p>
            <a:pPr>
              <a:buFont typeface="Wingdings" panose="05000000000000000000" pitchFamily="2" charset="2"/>
              <a:buChar char="q"/>
            </a:pPr>
            <a:r>
              <a:rPr lang="en-US" altLang="en-US" sz="2800" b="1" smtClean="0">
                <a:solidFill>
                  <a:srgbClr val="FF0000"/>
                </a:solidFill>
                <a:latin typeface="Times New Roman" panose="02020603050405020304" pitchFamily="18" charset="0"/>
                <a:cs typeface="Times New Roman" panose="02020603050405020304" pitchFamily="18" charset="0"/>
              </a:rPr>
              <a:t>Symmetric multiprocessing (SMP) </a:t>
            </a:r>
            <a:r>
              <a:rPr lang="en-US" altLang="en-US" sz="2800" smtClean="0">
                <a:latin typeface="Times New Roman" panose="02020603050405020304" pitchFamily="18" charset="0"/>
                <a:cs typeface="Times New Roman" panose="02020603050405020304" pitchFamily="18" charset="0"/>
              </a:rPr>
              <a:t>– Each CPU manages its own scheduling. All processes may be in a common ready queue, or each CPU may have its own private queue of ready processes. Each CPU uses its own scheduler to select a process to execute</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Currently, most common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CA" altLang="en-US" smtClean="0"/>
              <a:t>Processor Affinity</a:t>
            </a:r>
          </a:p>
        </p:txBody>
      </p:sp>
      <p:sp>
        <p:nvSpPr>
          <p:cNvPr id="89091" name="Content Placeholder 2"/>
          <p:cNvSpPr>
            <a:spLocks noGrp="1"/>
          </p:cNvSpPr>
          <p:nvPr>
            <p:ph idx="1"/>
          </p:nvPr>
        </p:nvSpPr>
        <p:spPr>
          <a:xfrm>
            <a:off x="685800" y="1454150"/>
            <a:ext cx="12344400" cy="6040438"/>
          </a:xfrm>
        </p:spPr>
        <p:txBody>
          <a:bodyPr/>
          <a:lstStyle/>
          <a:p>
            <a:pPr>
              <a:buFont typeface="Wingdings" panose="05000000000000000000" pitchFamily="2" charset="2"/>
              <a:buChar char="q"/>
            </a:pPr>
            <a:r>
              <a:rPr lang="en-US" altLang="en-US" sz="2800" b="1" dirty="0" smtClean="0">
                <a:solidFill>
                  <a:srgbClr val="FF0000"/>
                </a:solidFill>
                <a:latin typeface="Times New Roman" panose="02020603050405020304" pitchFamily="18" charset="0"/>
                <a:cs typeface="Times New Roman" panose="02020603050405020304" pitchFamily="18" charset="0"/>
              </a:rPr>
              <a:t>Processor affinity </a:t>
            </a:r>
            <a:r>
              <a:rPr lang="en-US" altLang="en-US" sz="2800" dirty="0" smtClean="0">
                <a:latin typeface="Times New Roman" panose="02020603050405020304" pitchFamily="18" charset="0"/>
                <a:cs typeface="Times New Roman" panose="02020603050405020304" pitchFamily="18" charset="0"/>
              </a:rPr>
              <a:t>– It keeps processes running on the same CPU. Process has affinity for processor on which it is currently running. SMP systems avoids migration of processes among CPUs because that causes caches. </a:t>
            </a:r>
          </a:p>
          <a:p>
            <a:pPr>
              <a:buFont typeface="Wingdings" panose="05000000000000000000" pitchFamily="2" charset="2"/>
              <a:buChar char="q"/>
            </a:pPr>
            <a:r>
              <a:rPr lang="en-US" altLang="en-US" sz="2800" b="1" dirty="0" smtClean="0">
                <a:solidFill>
                  <a:srgbClr val="FF0000"/>
                </a:solidFill>
                <a:latin typeface="Times New Roman" panose="02020603050405020304" pitchFamily="18" charset="0"/>
                <a:cs typeface="Times New Roman" panose="02020603050405020304" pitchFamily="18" charset="0"/>
              </a:rPr>
              <a:t>Two types of affinity</a:t>
            </a:r>
          </a:p>
          <a:p>
            <a:pPr lvl="1">
              <a:buFont typeface="Wingdings" panose="05000000000000000000" pitchFamily="2" charset="2"/>
              <a:buChar char="q"/>
            </a:pPr>
            <a:r>
              <a:rPr lang="en-US" altLang="en-US" sz="2800" b="1" dirty="0" smtClean="0">
                <a:solidFill>
                  <a:srgbClr val="FF0000"/>
                </a:solidFill>
                <a:latin typeface="Times New Roman" panose="02020603050405020304" pitchFamily="18" charset="0"/>
                <a:cs typeface="Times New Roman" panose="02020603050405020304" pitchFamily="18" charset="0"/>
              </a:rPr>
              <a:t>Soft affinity: </a:t>
            </a:r>
            <a:r>
              <a:rPr lang="en-US" altLang="en-US" sz="2800" dirty="0" smtClean="0">
                <a:latin typeface="Times New Roman" panose="02020603050405020304" pitchFamily="18" charset="0"/>
                <a:cs typeface="Times New Roman" panose="02020603050405020304" pitchFamily="18" charset="0"/>
              </a:rPr>
              <a:t>OS has a policy to keep processes running on same CPU but there is not guarantee to keep this policy</a:t>
            </a:r>
          </a:p>
          <a:p>
            <a:pPr lvl="1">
              <a:buFont typeface="Wingdings" panose="05000000000000000000" pitchFamily="2" charset="2"/>
              <a:buChar char="q"/>
            </a:pPr>
            <a:r>
              <a:rPr lang="en-US" altLang="en-US" sz="2800" b="1" dirty="0" smtClean="0">
                <a:solidFill>
                  <a:srgbClr val="FF0000"/>
                </a:solidFill>
                <a:latin typeface="Times New Roman" panose="02020603050405020304" pitchFamily="18" charset="0"/>
                <a:cs typeface="Times New Roman" panose="02020603050405020304" pitchFamily="18" charset="0"/>
              </a:rPr>
              <a:t>Hard affinity: </a:t>
            </a:r>
            <a:r>
              <a:rPr lang="en-US" altLang="en-US" sz="2800" dirty="0" smtClean="0">
                <a:latin typeface="Times New Roman" panose="02020603050405020304" pitchFamily="18" charset="0"/>
                <a:cs typeface="Times New Roman" panose="02020603050405020304" pitchFamily="18" charset="0"/>
              </a:rPr>
              <a:t>OS will specify a subset of CPUs on which processes may run</a:t>
            </a:r>
          </a:p>
          <a:p>
            <a:pPr>
              <a:buFont typeface="Wingdings" panose="05000000000000000000" pitchFamily="2" charset="2"/>
              <a:buChar char="q"/>
            </a:pPr>
            <a:r>
              <a:rPr lang="en-US" altLang="en-US" sz="2800" b="1" dirty="0" smtClean="0">
                <a:latin typeface="Times New Roman" panose="02020603050405020304" pitchFamily="18" charset="0"/>
                <a:cs typeface="Times New Roman" panose="02020603050405020304" pitchFamily="18" charset="0"/>
              </a:rPr>
              <a:t>Linux supports both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bwMode="auto">
          <a:xfrm>
            <a:off x="12446000" y="8839200"/>
            <a:ext cx="508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989013" indent="-379413">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522413" indent="-303213">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2132013" indent="-303213">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741613" indent="-303213">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3198813" indent="-303213"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3656013" indent="-303213"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4113213" indent="-303213"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4570413" indent="-303213"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fld id="{078B098C-CCA6-49B5-A6B0-B9B684DD5DB4}" type="slidenum">
              <a:rPr kumimoji="0" lang="en-US" altLang="en-US" sz="1600">
                <a:solidFill>
                  <a:schemeClr val="tx2"/>
                </a:solidFill>
                <a:latin typeface="Arial" panose="020B0604020202020204" pitchFamily="34" charset="0"/>
              </a:rPr>
              <a:pPr eaLnBrk="1" hangingPunct="1">
                <a:spcBef>
                  <a:spcPct val="0"/>
                </a:spcBef>
                <a:buClrTx/>
                <a:buSzTx/>
                <a:buFontTx/>
                <a:buNone/>
              </a:pPr>
              <a:t>5</a:t>
            </a:fld>
            <a:endParaRPr kumimoji="0" lang="en-US" altLang="en-US" sz="1600">
              <a:solidFill>
                <a:schemeClr val="tx2"/>
              </a:solidFill>
              <a:latin typeface="Arial" panose="020B0604020202020204" pitchFamily="34" charset="0"/>
            </a:endParaRPr>
          </a:p>
        </p:txBody>
      </p:sp>
      <p:sp>
        <p:nvSpPr>
          <p:cNvPr id="14339" name="Rectangle 2"/>
          <p:cNvSpPr>
            <a:spLocks noGrp="1" noChangeArrowheads="1"/>
          </p:cNvSpPr>
          <p:nvPr>
            <p:ph type="title"/>
          </p:nvPr>
        </p:nvSpPr>
        <p:spPr/>
        <p:txBody>
          <a:bodyPr/>
          <a:lstStyle/>
          <a:p>
            <a:pPr eaLnBrk="1" hangingPunct="1"/>
            <a:r>
              <a:rPr lang="en-US" altLang="en-US" sz="4800" smtClean="0"/>
              <a:t>CPU and I/O Bursts</a:t>
            </a:r>
          </a:p>
        </p:txBody>
      </p:sp>
      <p:sp>
        <p:nvSpPr>
          <p:cNvPr id="14340" name="Rectangle 3"/>
          <p:cNvSpPr>
            <a:spLocks noGrp="1" noChangeArrowheads="1"/>
          </p:cNvSpPr>
          <p:nvPr>
            <p:ph type="body" idx="1"/>
          </p:nvPr>
        </p:nvSpPr>
        <p:spPr>
          <a:xfrm>
            <a:off x="1381125" y="2011363"/>
            <a:ext cx="5892800" cy="5465762"/>
          </a:xfrm>
        </p:spPr>
        <p:txBody>
          <a:bodyPr/>
          <a:lstStyle/>
          <a:p>
            <a:pPr eaLnBrk="1" hangingPunct="1">
              <a:buFontTx/>
              <a:buNone/>
            </a:pPr>
            <a:r>
              <a:rPr lang="en-US" altLang="en-US" sz="2800" smtClean="0">
                <a:latin typeface="Times New Roman" panose="02020603050405020304" pitchFamily="18" charset="0"/>
                <a:cs typeface="Times New Roman" panose="02020603050405020304" pitchFamily="18" charset="0"/>
                <a:sym typeface="Symbol" panose="05050102010706020507" pitchFamily="18" charset="2"/>
              </a:rPr>
              <a:t>Threads can be described as either:</a:t>
            </a:r>
          </a:p>
          <a:p>
            <a:pPr eaLnBrk="1" hangingPunct="1">
              <a:buFontTx/>
              <a:buNone/>
            </a:pPr>
            <a:endParaRPr lang="en-US" altLang="en-US" sz="2800" smtClean="0">
              <a:latin typeface="Times New Roman" panose="02020603050405020304" pitchFamily="18" charset="0"/>
              <a:cs typeface="Times New Roman" panose="02020603050405020304" pitchFamily="18" charset="0"/>
              <a:sym typeface="Symbol" panose="05050102010706020507" pitchFamily="18" charset="2"/>
            </a:endParaRPr>
          </a:p>
          <a:p>
            <a:pPr eaLnBrk="1" hangingPunct="1">
              <a:buFont typeface="Wingdings" panose="05000000000000000000" pitchFamily="2" charset="2"/>
              <a:buChar char="q"/>
            </a:pPr>
            <a:r>
              <a:rPr lang="en-US" altLang="en-US" sz="280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I/O-</a:t>
            </a:r>
            <a:r>
              <a:rPr lang="en-US" altLang="en-US" sz="2800" i="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bound</a:t>
            </a:r>
            <a:r>
              <a:rPr lang="en-US" altLang="en-US" sz="2800" i="1"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smtClean="0">
                <a:latin typeface="Times New Roman" panose="02020603050405020304" pitchFamily="18" charset="0"/>
                <a:cs typeface="Times New Roman" panose="02020603050405020304" pitchFamily="18" charset="0"/>
                <a:sym typeface="Symbol" panose="05050102010706020507" pitchFamily="18" charset="2"/>
              </a:rPr>
              <a:t>– spends more time doing I/O than computations, many short CPU bursts</a:t>
            </a:r>
          </a:p>
          <a:p>
            <a:pPr eaLnBrk="1" hangingPunct="1">
              <a:buFont typeface="Wingdings" panose="05000000000000000000" pitchFamily="2" charset="2"/>
              <a:buChar char="q"/>
            </a:pPr>
            <a:endParaRPr lang="en-US" altLang="en-US" sz="2800" smtClean="0">
              <a:latin typeface="Times New Roman" panose="02020603050405020304" pitchFamily="18" charset="0"/>
              <a:cs typeface="Times New Roman" panose="02020603050405020304" pitchFamily="18" charset="0"/>
              <a:sym typeface="Symbol" panose="05050102010706020507" pitchFamily="18" charset="2"/>
            </a:endParaRPr>
          </a:p>
          <a:p>
            <a:pPr eaLnBrk="1" hangingPunct="1">
              <a:buFont typeface="Wingdings" panose="05000000000000000000" pitchFamily="2" charset="2"/>
              <a:buChar char="q"/>
            </a:pPr>
            <a:r>
              <a:rPr lang="en-US" altLang="en-US" sz="2800" i="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CPU</a:t>
            </a:r>
            <a:r>
              <a:rPr lang="en-US" altLang="en-US" sz="280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i="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bound</a:t>
            </a:r>
            <a:r>
              <a:rPr lang="en-US" altLang="en-US" sz="2800" i="1" smtClean="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smtClean="0">
                <a:latin typeface="Times New Roman" panose="02020603050405020304" pitchFamily="18" charset="0"/>
                <a:cs typeface="Times New Roman" panose="02020603050405020304" pitchFamily="18" charset="0"/>
                <a:sym typeface="Symbol" panose="05050102010706020507" pitchFamily="18" charset="2"/>
              </a:rPr>
              <a:t>– spends more time doing computations; few very long CPU bursts</a:t>
            </a:r>
          </a:p>
        </p:txBody>
      </p:sp>
      <p:sp>
        <p:nvSpPr>
          <p:cNvPr id="14341" name="Text Box 4"/>
          <p:cNvSpPr txBox="1">
            <a:spLocks noChangeArrowheads="1"/>
          </p:cNvSpPr>
          <p:nvPr/>
        </p:nvSpPr>
        <p:spPr bwMode="auto">
          <a:xfrm>
            <a:off x="7904163" y="1536700"/>
            <a:ext cx="12811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2400">
                <a:latin typeface="Arial" panose="020B0604020202020204" pitchFamily="34" charset="0"/>
              </a:rPr>
              <a:t>        …</a:t>
            </a:r>
          </a:p>
          <a:p>
            <a:pPr eaLnBrk="1" hangingPunct="1">
              <a:spcBef>
                <a:spcPct val="0"/>
              </a:spcBef>
              <a:buClrTx/>
              <a:buSzTx/>
              <a:buFontTx/>
              <a:buNone/>
            </a:pPr>
            <a:r>
              <a:rPr kumimoji="0" lang="en-US" altLang="en-US" sz="2400">
                <a:latin typeface="Arial" panose="020B0604020202020204" pitchFamily="34" charset="0"/>
              </a:rPr>
              <a:t>load val</a:t>
            </a:r>
          </a:p>
          <a:p>
            <a:pPr eaLnBrk="1" hangingPunct="1">
              <a:spcBef>
                <a:spcPct val="0"/>
              </a:spcBef>
              <a:buClrTx/>
              <a:buSzTx/>
              <a:buFontTx/>
              <a:buNone/>
            </a:pPr>
            <a:r>
              <a:rPr kumimoji="0" lang="en-US" altLang="en-US" sz="2400">
                <a:latin typeface="Arial" panose="020B0604020202020204" pitchFamily="34" charset="0"/>
              </a:rPr>
              <a:t>inc val</a:t>
            </a:r>
          </a:p>
          <a:p>
            <a:pPr eaLnBrk="1" hangingPunct="1">
              <a:spcBef>
                <a:spcPct val="0"/>
              </a:spcBef>
              <a:buClrTx/>
              <a:buSzTx/>
              <a:buFontTx/>
              <a:buNone/>
            </a:pPr>
            <a:r>
              <a:rPr kumimoji="0" lang="en-US" altLang="en-US" sz="2400">
                <a:latin typeface="Arial" panose="020B0604020202020204" pitchFamily="34" charset="0"/>
              </a:rPr>
              <a:t>read file</a:t>
            </a:r>
          </a:p>
        </p:txBody>
      </p:sp>
      <p:sp>
        <p:nvSpPr>
          <p:cNvPr id="37894" name="Rectangle 5"/>
          <p:cNvSpPr>
            <a:spLocks noChangeArrowheads="1"/>
          </p:cNvSpPr>
          <p:nvPr/>
        </p:nvSpPr>
        <p:spPr bwMode="auto">
          <a:xfrm>
            <a:off x="7904163" y="3128963"/>
            <a:ext cx="2235200" cy="8128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sz="2667" smtClean="0"/>
              <a:t>wait for I/O</a:t>
            </a:r>
          </a:p>
        </p:txBody>
      </p:sp>
      <p:sp>
        <p:nvSpPr>
          <p:cNvPr id="14343" name="Text Box 6"/>
          <p:cNvSpPr txBox="1">
            <a:spLocks noChangeArrowheads="1"/>
          </p:cNvSpPr>
          <p:nvPr/>
        </p:nvSpPr>
        <p:spPr bwMode="auto">
          <a:xfrm>
            <a:off x="7929563" y="4144963"/>
            <a:ext cx="19478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2400">
                <a:latin typeface="Arial" panose="020B0604020202020204" pitchFamily="34" charset="0"/>
              </a:rPr>
              <a:t>inc count</a:t>
            </a:r>
          </a:p>
          <a:p>
            <a:pPr eaLnBrk="1" hangingPunct="1">
              <a:spcBef>
                <a:spcPct val="0"/>
              </a:spcBef>
              <a:buClrTx/>
              <a:buSzTx/>
              <a:buFontTx/>
              <a:buNone/>
            </a:pPr>
            <a:r>
              <a:rPr kumimoji="0" lang="en-US" altLang="en-US" sz="2400">
                <a:latin typeface="Arial" panose="020B0604020202020204" pitchFamily="34" charset="0"/>
              </a:rPr>
              <a:t>add data, val</a:t>
            </a:r>
          </a:p>
          <a:p>
            <a:pPr eaLnBrk="1" hangingPunct="1">
              <a:spcBef>
                <a:spcPct val="0"/>
              </a:spcBef>
              <a:buClrTx/>
              <a:buSzTx/>
              <a:buFontTx/>
              <a:buNone/>
            </a:pPr>
            <a:r>
              <a:rPr kumimoji="0" lang="en-US" altLang="en-US" sz="2400">
                <a:latin typeface="Arial" panose="020B0604020202020204" pitchFamily="34" charset="0"/>
              </a:rPr>
              <a:t>write file</a:t>
            </a:r>
          </a:p>
        </p:txBody>
      </p:sp>
      <p:sp>
        <p:nvSpPr>
          <p:cNvPr id="37896" name="Rectangle 7"/>
          <p:cNvSpPr>
            <a:spLocks noChangeArrowheads="1"/>
          </p:cNvSpPr>
          <p:nvPr/>
        </p:nvSpPr>
        <p:spPr bwMode="auto">
          <a:xfrm>
            <a:off x="7802563" y="5364163"/>
            <a:ext cx="2235200" cy="8128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sz="2667" smtClean="0"/>
              <a:t>wait for I/O</a:t>
            </a:r>
          </a:p>
        </p:txBody>
      </p:sp>
      <p:sp>
        <p:nvSpPr>
          <p:cNvPr id="14345" name="Text Box 8"/>
          <p:cNvSpPr txBox="1">
            <a:spLocks noChangeArrowheads="1"/>
          </p:cNvSpPr>
          <p:nvPr/>
        </p:nvSpPr>
        <p:spPr bwMode="auto">
          <a:xfrm>
            <a:off x="7904163" y="6176963"/>
            <a:ext cx="1981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r>
              <a:rPr kumimoji="0" lang="en-US" altLang="en-US" sz="2400">
                <a:latin typeface="Arial" panose="020B0604020202020204" pitchFamily="34" charset="0"/>
              </a:rPr>
              <a:t>load val</a:t>
            </a:r>
          </a:p>
          <a:p>
            <a:pPr eaLnBrk="1" hangingPunct="1">
              <a:spcBef>
                <a:spcPct val="0"/>
              </a:spcBef>
              <a:buClrTx/>
              <a:buSzTx/>
              <a:buFontTx/>
              <a:buNone/>
            </a:pPr>
            <a:r>
              <a:rPr kumimoji="0" lang="en-US" altLang="en-US" sz="2400">
                <a:latin typeface="Arial" panose="020B0604020202020204" pitchFamily="34" charset="0"/>
              </a:rPr>
              <a:t>inc val</a:t>
            </a:r>
          </a:p>
          <a:p>
            <a:pPr eaLnBrk="1" hangingPunct="1">
              <a:spcBef>
                <a:spcPct val="0"/>
              </a:spcBef>
              <a:buClrTx/>
              <a:buSzTx/>
              <a:buFontTx/>
              <a:buNone/>
            </a:pPr>
            <a:r>
              <a:rPr kumimoji="0" lang="en-US" altLang="en-US" sz="2400">
                <a:latin typeface="Arial" panose="020B0604020202020204" pitchFamily="34" charset="0"/>
              </a:rPr>
              <a:t>read from file</a:t>
            </a:r>
          </a:p>
        </p:txBody>
      </p:sp>
      <p:sp>
        <p:nvSpPr>
          <p:cNvPr id="37898" name="Rectangle 9"/>
          <p:cNvSpPr>
            <a:spLocks noChangeArrowheads="1"/>
          </p:cNvSpPr>
          <p:nvPr/>
        </p:nvSpPr>
        <p:spPr bwMode="auto">
          <a:xfrm>
            <a:off x="7802563" y="7396163"/>
            <a:ext cx="2235200" cy="812800"/>
          </a:xfrm>
          <a:prstGeom prst="rect">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defRPr/>
            </a:pPr>
            <a:r>
              <a:rPr lang="en-US" altLang="en-US" sz="2667" smtClean="0"/>
              <a:t>wait for I/O</a:t>
            </a:r>
          </a:p>
        </p:txBody>
      </p:sp>
      <p:sp>
        <p:nvSpPr>
          <p:cNvPr id="37899" name="Text Box 10"/>
          <p:cNvSpPr txBox="1">
            <a:spLocks noChangeArrowheads="1"/>
          </p:cNvSpPr>
          <p:nvPr/>
        </p:nvSpPr>
        <p:spPr bwMode="auto">
          <a:xfrm>
            <a:off x="8818563" y="8208963"/>
            <a:ext cx="5254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667" smtClean="0"/>
              <a:t>…</a:t>
            </a:r>
          </a:p>
        </p:txBody>
      </p:sp>
      <p:sp>
        <p:nvSpPr>
          <p:cNvPr id="14348" name="Line 11"/>
          <p:cNvSpPr>
            <a:spLocks noChangeShapeType="1"/>
          </p:cNvSpPr>
          <p:nvPr/>
        </p:nvSpPr>
        <p:spPr bwMode="auto">
          <a:xfrm>
            <a:off x="10444163" y="1841500"/>
            <a:ext cx="0" cy="11176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49" name="Line 12"/>
          <p:cNvSpPr>
            <a:spLocks noChangeShapeType="1"/>
          </p:cNvSpPr>
          <p:nvPr/>
        </p:nvSpPr>
        <p:spPr bwMode="auto">
          <a:xfrm>
            <a:off x="10444163" y="4076700"/>
            <a:ext cx="0" cy="12192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50" name="Line 13"/>
          <p:cNvSpPr>
            <a:spLocks noChangeShapeType="1"/>
          </p:cNvSpPr>
          <p:nvPr/>
        </p:nvSpPr>
        <p:spPr bwMode="auto">
          <a:xfrm>
            <a:off x="10444163" y="6311900"/>
            <a:ext cx="0" cy="10160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51" name="Line 14"/>
          <p:cNvSpPr>
            <a:spLocks noChangeShapeType="1"/>
          </p:cNvSpPr>
          <p:nvPr/>
        </p:nvSpPr>
        <p:spPr bwMode="auto">
          <a:xfrm>
            <a:off x="10456863" y="3048000"/>
            <a:ext cx="0" cy="9144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52" name="Line 15"/>
          <p:cNvSpPr>
            <a:spLocks noChangeShapeType="1"/>
          </p:cNvSpPr>
          <p:nvPr/>
        </p:nvSpPr>
        <p:spPr bwMode="auto">
          <a:xfrm>
            <a:off x="10450513" y="5384800"/>
            <a:ext cx="0" cy="8128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14353" name="Line 16"/>
          <p:cNvSpPr>
            <a:spLocks noChangeShapeType="1"/>
          </p:cNvSpPr>
          <p:nvPr/>
        </p:nvSpPr>
        <p:spPr bwMode="auto">
          <a:xfrm>
            <a:off x="10444163" y="7429500"/>
            <a:ext cx="0" cy="711200"/>
          </a:xfrm>
          <a:prstGeom prst="line">
            <a:avLst/>
          </a:prstGeom>
          <a:noFill/>
          <a:ln w="38100">
            <a:solidFill>
              <a:srgbClr val="8B0A0B"/>
            </a:solidFill>
            <a:round/>
            <a:headEnd/>
            <a:tailEnd/>
          </a:ln>
          <a:extLst>
            <a:ext uri="{909E8E84-426E-40DD-AFC4-6F175D3DCCD1}">
              <a14:hiddenFill xmlns:a14="http://schemas.microsoft.com/office/drawing/2010/main">
                <a:noFill/>
              </a14:hiddenFill>
            </a:ext>
          </a:extLst>
        </p:spPr>
        <p:txBody>
          <a:bodyPr wrap="none" anchor="ctr"/>
          <a:lstStyle/>
          <a:p>
            <a:endParaRPr lang="en-CA"/>
          </a:p>
        </p:txBody>
      </p:sp>
      <p:sp>
        <p:nvSpPr>
          <p:cNvPr id="37906" name="Text Box 17"/>
          <p:cNvSpPr txBox="1">
            <a:spLocks noChangeArrowheads="1"/>
          </p:cNvSpPr>
          <p:nvPr/>
        </p:nvSpPr>
        <p:spPr bwMode="auto">
          <a:xfrm>
            <a:off x="10523538" y="2024063"/>
            <a:ext cx="14446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CPU burst</a:t>
            </a:r>
          </a:p>
        </p:txBody>
      </p:sp>
      <p:sp>
        <p:nvSpPr>
          <p:cNvPr id="37907" name="Text Box 18"/>
          <p:cNvSpPr txBox="1">
            <a:spLocks noChangeArrowheads="1"/>
          </p:cNvSpPr>
          <p:nvPr/>
        </p:nvSpPr>
        <p:spPr bwMode="auto">
          <a:xfrm>
            <a:off x="10545763" y="4483100"/>
            <a:ext cx="14446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CPU burst</a:t>
            </a:r>
          </a:p>
        </p:txBody>
      </p:sp>
      <p:sp>
        <p:nvSpPr>
          <p:cNvPr id="37908" name="Text Box 19"/>
          <p:cNvSpPr txBox="1">
            <a:spLocks noChangeArrowheads="1"/>
          </p:cNvSpPr>
          <p:nvPr/>
        </p:nvSpPr>
        <p:spPr bwMode="auto">
          <a:xfrm>
            <a:off x="10545763" y="6616700"/>
            <a:ext cx="14446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CPU burst</a:t>
            </a:r>
          </a:p>
        </p:txBody>
      </p:sp>
      <p:sp>
        <p:nvSpPr>
          <p:cNvPr id="37909" name="Text Box 20"/>
          <p:cNvSpPr txBox="1">
            <a:spLocks noChangeArrowheads="1"/>
          </p:cNvSpPr>
          <p:nvPr/>
        </p:nvSpPr>
        <p:spPr bwMode="auto">
          <a:xfrm>
            <a:off x="10545763" y="5499100"/>
            <a:ext cx="12303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I/O burst</a:t>
            </a:r>
          </a:p>
        </p:txBody>
      </p:sp>
      <p:sp>
        <p:nvSpPr>
          <p:cNvPr id="37910" name="Text Box 21"/>
          <p:cNvSpPr txBox="1">
            <a:spLocks noChangeArrowheads="1"/>
          </p:cNvSpPr>
          <p:nvPr/>
        </p:nvSpPr>
        <p:spPr bwMode="auto">
          <a:xfrm>
            <a:off x="10545763" y="3263900"/>
            <a:ext cx="12303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I/O burst</a:t>
            </a:r>
          </a:p>
        </p:txBody>
      </p:sp>
      <p:sp>
        <p:nvSpPr>
          <p:cNvPr id="37911" name="Text Box 22"/>
          <p:cNvSpPr txBox="1">
            <a:spLocks noChangeArrowheads="1"/>
          </p:cNvSpPr>
          <p:nvPr/>
        </p:nvSpPr>
        <p:spPr bwMode="auto">
          <a:xfrm>
            <a:off x="10545763" y="7531100"/>
            <a:ext cx="12303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defRPr/>
            </a:pPr>
            <a:r>
              <a:rPr lang="en-US" altLang="en-US" sz="2133" smtClean="0"/>
              <a:t>I/O burst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1795463" y="369888"/>
            <a:ext cx="11234737" cy="768350"/>
          </a:xfrm>
        </p:spPr>
        <p:txBody>
          <a:bodyPr/>
          <a:lstStyle/>
          <a:p>
            <a:pPr eaLnBrk="1" hangingPunct="1"/>
            <a:r>
              <a:rPr lang="en-US" altLang="en-US" smtClean="0"/>
              <a:t>Multithreaded Multicore System</a:t>
            </a:r>
          </a:p>
        </p:txBody>
      </p:sp>
      <p:pic>
        <p:nvPicPr>
          <p:cNvPr id="90115" name="Picture 4" descr="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1868488"/>
            <a:ext cx="101727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1638" y="4964113"/>
            <a:ext cx="103092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Virtualization and Scheduling</a:t>
            </a:r>
          </a:p>
        </p:txBody>
      </p:sp>
      <p:sp>
        <p:nvSpPr>
          <p:cNvPr id="92163" name="Content Placeholder 2"/>
          <p:cNvSpPr>
            <a:spLocks noGrp="1"/>
          </p:cNvSpPr>
          <p:nvPr>
            <p:ph idx="1"/>
          </p:nvPr>
        </p:nvSpPr>
        <p:spPr>
          <a:xfrm>
            <a:off x="830263" y="1454150"/>
            <a:ext cx="12344400" cy="6040438"/>
          </a:xfrm>
        </p:spPr>
        <p:txBody>
          <a:bodyPr/>
          <a:lstStyle/>
          <a:p>
            <a:pPr>
              <a:buFont typeface="Wingdings" panose="05000000000000000000" pitchFamily="2" charset="2"/>
              <a:buChar char="q"/>
            </a:pPr>
            <a:r>
              <a:rPr lang="en-US" altLang="en-US" sz="3200" smtClean="0"/>
              <a:t>Virtualization software schedules multiple guests onto CPU(s)</a:t>
            </a:r>
          </a:p>
          <a:p>
            <a:pPr>
              <a:buFont typeface="Wingdings" panose="05000000000000000000" pitchFamily="2" charset="2"/>
              <a:buChar char="q"/>
            </a:pPr>
            <a:r>
              <a:rPr lang="en-US" altLang="en-US" sz="3200" smtClean="0"/>
              <a:t>Each guest doing its own scheduling</a:t>
            </a:r>
          </a:p>
          <a:p>
            <a:pPr lvl="1">
              <a:buFont typeface="Wingdings" panose="05000000000000000000" pitchFamily="2" charset="2"/>
              <a:buChar char="q"/>
            </a:pPr>
            <a:r>
              <a:rPr lang="en-US" altLang="en-US" sz="3200" smtClean="0"/>
              <a:t>Not knowing it does not</a:t>
            </a:r>
            <a:r>
              <a:rPr lang="en-US" altLang="ja-JP" sz="3200" smtClean="0"/>
              <a:t> own the CPUs</a:t>
            </a:r>
          </a:p>
          <a:p>
            <a:pPr lvl="1">
              <a:buFont typeface="Wingdings" panose="05000000000000000000" pitchFamily="2" charset="2"/>
              <a:buChar char="q"/>
            </a:pPr>
            <a:r>
              <a:rPr lang="en-US" altLang="en-US" sz="3200" smtClean="0"/>
              <a:t>Can result in poor response time</a:t>
            </a:r>
          </a:p>
          <a:p>
            <a:pPr lvl="1">
              <a:buFont typeface="Wingdings" panose="05000000000000000000" pitchFamily="2" charset="2"/>
              <a:buChar char="q"/>
            </a:pPr>
            <a:r>
              <a:rPr lang="en-US" altLang="en-US" sz="3200" smtClean="0"/>
              <a:t>Can effect time-of-day clocks in guests</a:t>
            </a:r>
          </a:p>
          <a:p>
            <a:pPr>
              <a:buFont typeface="Wingdings" panose="05000000000000000000" pitchFamily="2" charset="2"/>
              <a:buChar char="q"/>
            </a:pPr>
            <a:r>
              <a:rPr lang="en-US" altLang="en-US" sz="3200" smtClean="0"/>
              <a:t>Can undo good scheduling algorithm efforts of guests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mtClean="0"/>
              <a:t>References</a:t>
            </a:r>
          </a:p>
        </p:txBody>
      </p:sp>
      <p:sp>
        <p:nvSpPr>
          <p:cNvPr id="9318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4100">
                <a:solidFill>
                  <a:schemeClr val="tx1"/>
                </a:solidFill>
                <a:latin typeface="Verdana" panose="020B0604030504040204" pitchFamily="34" charset="0"/>
              </a:defRPr>
            </a:lvl1pPr>
            <a:lvl2pPr marL="1060450" indent="-407988">
              <a:spcBef>
                <a:spcPct val="20000"/>
              </a:spcBef>
              <a:buClr>
                <a:schemeClr val="accent2"/>
              </a:buClr>
              <a:buSzPct val="70000"/>
              <a:buFont typeface="Wingdings" panose="05000000000000000000" pitchFamily="2" charset="2"/>
              <a:buChar char="l"/>
              <a:defRPr sz="3600">
                <a:solidFill>
                  <a:schemeClr val="tx1"/>
                </a:solidFill>
                <a:latin typeface="Verdana" panose="020B0604030504040204" pitchFamily="34" charset="0"/>
              </a:defRPr>
            </a:lvl2pPr>
            <a:lvl3pPr marL="1631950" indent="-325438">
              <a:spcBef>
                <a:spcPct val="20000"/>
              </a:spcBef>
              <a:buClr>
                <a:schemeClr val="tx2"/>
              </a:buClr>
              <a:buSzPct val="65000"/>
              <a:buFont typeface="Wingdings" panose="05000000000000000000" pitchFamily="2" charset="2"/>
              <a:buChar char="¡"/>
              <a:defRPr sz="3100">
                <a:solidFill>
                  <a:schemeClr val="tx1"/>
                </a:solidFill>
                <a:latin typeface="Verdana" panose="020B0604030504040204" pitchFamily="34" charset="0"/>
              </a:defRPr>
            </a:lvl3pPr>
            <a:lvl4pPr marL="2284413" indent="-325438">
              <a:spcBef>
                <a:spcPct val="20000"/>
              </a:spcBef>
              <a:buClr>
                <a:schemeClr val="accent2"/>
              </a:buClr>
              <a:buSzPct val="70000"/>
              <a:buFont typeface="Wingdings" panose="05000000000000000000" pitchFamily="2" charset="2"/>
              <a:buChar char="l"/>
              <a:defRPr sz="2700">
                <a:solidFill>
                  <a:schemeClr val="tx1"/>
                </a:solidFill>
                <a:latin typeface="Verdana" panose="020B0604030504040204" pitchFamily="34" charset="0"/>
              </a:defRPr>
            </a:lvl4pPr>
            <a:lvl5pPr marL="2936875" indent="-325438">
              <a:spcBef>
                <a:spcPct val="20000"/>
              </a:spcBef>
              <a:buClr>
                <a:schemeClr val="tx2"/>
              </a:buClr>
              <a:buSzPct val="60000"/>
              <a:buFont typeface="Wingdings" panose="05000000000000000000" pitchFamily="2" charset="2"/>
              <a:buChar char="¡"/>
              <a:defRPr sz="2700">
                <a:solidFill>
                  <a:schemeClr val="tx1"/>
                </a:solidFill>
                <a:latin typeface="Verdana" panose="020B0604030504040204" pitchFamily="34" charset="0"/>
              </a:defRPr>
            </a:lvl5pPr>
            <a:lvl6pPr marL="33940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6pPr>
            <a:lvl7pPr marL="38512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7pPr>
            <a:lvl8pPr marL="43084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8pPr>
            <a:lvl9pPr marL="47656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9pPr>
          </a:lstStyle>
          <a:p>
            <a:pPr>
              <a:spcBef>
                <a:spcPct val="0"/>
              </a:spcBef>
              <a:buClrTx/>
              <a:buSzTx/>
              <a:buFontTx/>
              <a:buNone/>
            </a:pPr>
            <a:fld id="{E0CFD44F-C07B-4CA4-BEDD-A55E03D3B4DF}" type="datetime1">
              <a:rPr lang="en-US" altLang="en-US" sz="1700" smtClean="0">
                <a:solidFill>
                  <a:srgbClr val="000000"/>
                </a:solidFill>
              </a:rPr>
              <a:pPr>
                <a:spcBef>
                  <a:spcPct val="0"/>
                </a:spcBef>
                <a:buClrTx/>
                <a:buSzTx/>
                <a:buFontTx/>
                <a:buNone/>
              </a:pPr>
              <a:t>2/22/2018</a:t>
            </a:fld>
            <a:endParaRPr lang="en-US" altLang="en-US" sz="1700" smtClean="0">
              <a:solidFill>
                <a:srgbClr val="000000"/>
              </a:solidFill>
            </a:endParaRPr>
          </a:p>
        </p:txBody>
      </p:sp>
      <p:sp>
        <p:nvSpPr>
          <p:cNvPr id="9318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4100">
                <a:solidFill>
                  <a:schemeClr val="tx1"/>
                </a:solidFill>
                <a:latin typeface="Verdana" panose="020B0604030504040204" pitchFamily="34" charset="0"/>
              </a:defRPr>
            </a:lvl1pPr>
            <a:lvl2pPr marL="1060450" indent="-407988">
              <a:spcBef>
                <a:spcPct val="20000"/>
              </a:spcBef>
              <a:buClr>
                <a:schemeClr val="accent2"/>
              </a:buClr>
              <a:buSzPct val="70000"/>
              <a:buFont typeface="Wingdings" panose="05000000000000000000" pitchFamily="2" charset="2"/>
              <a:buChar char="l"/>
              <a:defRPr sz="3600">
                <a:solidFill>
                  <a:schemeClr val="tx1"/>
                </a:solidFill>
                <a:latin typeface="Verdana" panose="020B0604030504040204" pitchFamily="34" charset="0"/>
              </a:defRPr>
            </a:lvl2pPr>
            <a:lvl3pPr marL="1631950" indent="-325438">
              <a:spcBef>
                <a:spcPct val="20000"/>
              </a:spcBef>
              <a:buClr>
                <a:schemeClr val="tx2"/>
              </a:buClr>
              <a:buSzPct val="65000"/>
              <a:buFont typeface="Wingdings" panose="05000000000000000000" pitchFamily="2" charset="2"/>
              <a:buChar char="¡"/>
              <a:defRPr sz="3100">
                <a:solidFill>
                  <a:schemeClr val="tx1"/>
                </a:solidFill>
                <a:latin typeface="Verdana" panose="020B0604030504040204" pitchFamily="34" charset="0"/>
              </a:defRPr>
            </a:lvl3pPr>
            <a:lvl4pPr marL="2284413" indent="-325438">
              <a:spcBef>
                <a:spcPct val="20000"/>
              </a:spcBef>
              <a:buClr>
                <a:schemeClr val="accent2"/>
              </a:buClr>
              <a:buSzPct val="70000"/>
              <a:buFont typeface="Wingdings" panose="05000000000000000000" pitchFamily="2" charset="2"/>
              <a:buChar char="l"/>
              <a:defRPr sz="2700">
                <a:solidFill>
                  <a:schemeClr val="tx1"/>
                </a:solidFill>
                <a:latin typeface="Verdana" panose="020B0604030504040204" pitchFamily="34" charset="0"/>
              </a:defRPr>
            </a:lvl4pPr>
            <a:lvl5pPr marL="2936875" indent="-325438">
              <a:spcBef>
                <a:spcPct val="20000"/>
              </a:spcBef>
              <a:buClr>
                <a:schemeClr val="tx2"/>
              </a:buClr>
              <a:buSzPct val="60000"/>
              <a:buFont typeface="Wingdings" panose="05000000000000000000" pitchFamily="2" charset="2"/>
              <a:buChar char="¡"/>
              <a:defRPr sz="2700">
                <a:solidFill>
                  <a:schemeClr val="tx1"/>
                </a:solidFill>
                <a:latin typeface="Verdana" panose="020B0604030504040204" pitchFamily="34" charset="0"/>
              </a:defRPr>
            </a:lvl5pPr>
            <a:lvl6pPr marL="33940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6pPr>
            <a:lvl7pPr marL="38512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7pPr>
            <a:lvl8pPr marL="43084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8pPr>
            <a:lvl9pPr marL="47656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9pPr>
          </a:lstStyle>
          <a:p>
            <a:pPr>
              <a:spcBef>
                <a:spcPct val="0"/>
              </a:spcBef>
              <a:buClrTx/>
              <a:buSzTx/>
              <a:buFontTx/>
              <a:buNone/>
            </a:pPr>
            <a:r>
              <a:rPr lang="en-US" altLang="en-US" sz="1700" smtClean="0">
                <a:solidFill>
                  <a:srgbClr val="000000"/>
                </a:solidFill>
              </a:rPr>
              <a:t>Operating Systems Internals CMPS254</a:t>
            </a:r>
          </a:p>
        </p:txBody>
      </p:sp>
      <p:sp>
        <p:nvSpPr>
          <p:cNvPr id="931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4100">
                <a:solidFill>
                  <a:schemeClr val="tx1"/>
                </a:solidFill>
                <a:latin typeface="Verdana" panose="020B0604030504040204" pitchFamily="34" charset="0"/>
              </a:defRPr>
            </a:lvl1pPr>
            <a:lvl2pPr marL="1060450" indent="-407988">
              <a:spcBef>
                <a:spcPct val="20000"/>
              </a:spcBef>
              <a:buClr>
                <a:schemeClr val="accent2"/>
              </a:buClr>
              <a:buSzPct val="70000"/>
              <a:buFont typeface="Wingdings" panose="05000000000000000000" pitchFamily="2" charset="2"/>
              <a:buChar char="l"/>
              <a:defRPr sz="3600">
                <a:solidFill>
                  <a:schemeClr val="tx1"/>
                </a:solidFill>
                <a:latin typeface="Verdana" panose="020B0604030504040204" pitchFamily="34" charset="0"/>
              </a:defRPr>
            </a:lvl2pPr>
            <a:lvl3pPr marL="1631950" indent="-325438">
              <a:spcBef>
                <a:spcPct val="20000"/>
              </a:spcBef>
              <a:buClr>
                <a:schemeClr val="tx2"/>
              </a:buClr>
              <a:buSzPct val="65000"/>
              <a:buFont typeface="Wingdings" panose="05000000000000000000" pitchFamily="2" charset="2"/>
              <a:buChar char="¡"/>
              <a:defRPr sz="3100">
                <a:solidFill>
                  <a:schemeClr val="tx1"/>
                </a:solidFill>
                <a:latin typeface="Verdana" panose="020B0604030504040204" pitchFamily="34" charset="0"/>
              </a:defRPr>
            </a:lvl3pPr>
            <a:lvl4pPr marL="2284413" indent="-325438">
              <a:spcBef>
                <a:spcPct val="20000"/>
              </a:spcBef>
              <a:buClr>
                <a:schemeClr val="accent2"/>
              </a:buClr>
              <a:buSzPct val="70000"/>
              <a:buFont typeface="Wingdings" panose="05000000000000000000" pitchFamily="2" charset="2"/>
              <a:buChar char="l"/>
              <a:defRPr sz="2700">
                <a:solidFill>
                  <a:schemeClr val="tx1"/>
                </a:solidFill>
                <a:latin typeface="Verdana" panose="020B0604030504040204" pitchFamily="34" charset="0"/>
              </a:defRPr>
            </a:lvl4pPr>
            <a:lvl5pPr marL="2936875" indent="-325438">
              <a:spcBef>
                <a:spcPct val="20000"/>
              </a:spcBef>
              <a:buClr>
                <a:schemeClr val="tx2"/>
              </a:buClr>
              <a:buSzPct val="60000"/>
              <a:buFont typeface="Wingdings" panose="05000000000000000000" pitchFamily="2" charset="2"/>
              <a:buChar char="¡"/>
              <a:defRPr sz="2700">
                <a:solidFill>
                  <a:schemeClr val="tx1"/>
                </a:solidFill>
                <a:latin typeface="Verdana" panose="020B0604030504040204" pitchFamily="34" charset="0"/>
              </a:defRPr>
            </a:lvl5pPr>
            <a:lvl6pPr marL="33940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6pPr>
            <a:lvl7pPr marL="38512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7pPr>
            <a:lvl8pPr marL="43084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8pPr>
            <a:lvl9pPr marL="4765675" indent="-325438" eaLnBrk="0" fontAlgn="base" hangingPunct="0">
              <a:spcBef>
                <a:spcPct val="20000"/>
              </a:spcBef>
              <a:spcAft>
                <a:spcPct val="0"/>
              </a:spcAft>
              <a:buClr>
                <a:schemeClr val="tx2"/>
              </a:buClr>
              <a:buSzPct val="60000"/>
              <a:buFont typeface="Wingdings" panose="05000000000000000000" pitchFamily="2" charset="2"/>
              <a:buChar char="¡"/>
              <a:defRPr sz="2700">
                <a:solidFill>
                  <a:schemeClr val="tx1"/>
                </a:solidFill>
                <a:latin typeface="Verdana" panose="020B0604030504040204" pitchFamily="34" charset="0"/>
              </a:defRPr>
            </a:lvl9pPr>
          </a:lstStyle>
          <a:p>
            <a:pPr>
              <a:spcBef>
                <a:spcPct val="0"/>
              </a:spcBef>
              <a:buClrTx/>
              <a:buSzTx/>
              <a:buFontTx/>
              <a:buNone/>
            </a:pPr>
            <a:fld id="{4935005D-A20B-49EB-8915-BE7DE6EA2BF0}" type="slidenum">
              <a:rPr lang="en-US" altLang="en-US" sz="1700" smtClean="0">
                <a:solidFill>
                  <a:srgbClr val="000000"/>
                </a:solidFill>
              </a:rPr>
              <a:pPr>
                <a:spcBef>
                  <a:spcPct val="0"/>
                </a:spcBef>
                <a:buClrTx/>
                <a:buSzTx/>
                <a:buFontTx/>
                <a:buNone/>
              </a:pPr>
              <a:t>52</a:t>
            </a:fld>
            <a:endParaRPr lang="en-US" altLang="en-US" sz="1700" smtClean="0">
              <a:solidFill>
                <a:srgbClr val="000000"/>
              </a:solidFill>
            </a:endParaRPr>
          </a:p>
        </p:txBody>
      </p:sp>
      <p:sp>
        <p:nvSpPr>
          <p:cNvPr id="93190" name="Content Placeholder 7"/>
          <p:cNvSpPr>
            <a:spLocks noGrp="1"/>
          </p:cNvSpPr>
          <p:nvPr>
            <p:ph idx="1"/>
          </p:nvPr>
        </p:nvSpPr>
        <p:spPr>
          <a:xfrm>
            <a:off x="2057400" y="2235200"/>
            <a:ext cx="10971213" cy="5486400"/>
          </a:xfrm>
        </p:spPr>
        <p:txBody>
          <a:bodyPr/>
          <a:lstStyle/>
          <a:p>
            <a:pPr eaLnBrk="1" hangingPunct="1">
              <a:lnSpc>
                <a:spcPct val="80000"/>
              </a:lnSpc>
              <a:buFont typeface="Wingdings" panose="05000000000000000000" pitchFamily="2" charset="2"/>
              <a:buChar char="q"/>
            </a:pPr>
            <a:r>
              <a:rPr lang="en-US" altLang="en-US" sz="3600" smtClean="0"/>
              <a:t>Silberschatz, Galvin and Gagne, Operating System Concepts with Java, John Wiley &amp; Sons, latest edition.</a:t>
            </a:r>
          </a:p>
          <a:p>
            <a:pPr lvl="1" eaLnBrk="1" hangingPunct="1">
              <a:lnSpc>
                <a:spcPct val="80000"/>
              </a:lnSpc>
              <a:buFont typeface="Wingdings" panose="05000000000000000000" pitchFamily="2" charset="2"/>
              <a:buChar char="q"/>
            </a:pPr>
            <a:r>
              <a:rPr lang="en-US" altLang="en-US" sz="3000" smtClean="0"/>
              <a:t>Chapter 6 – Process Scheduling</a:t>
            </a:r>
          </a:p>
          <a:p>
            <a:pPr lvl="3" eaLnBrk="1" hangingPunct="1">
              <a:lnSpc>
                <a:spcPct val="80000"/>
              </a:lnSpc>
              <a:buFont typeface="Wingdings" panose="05000000000000000000" pitchFamily="2" charset="2"/>
              <a:buNone/>
            </a:pPr>
            <a:endParaRPr lang="en-US" altLang="en-US" sz="2100" smtClean="0"/>
          </a:p>
          <a:p>
            <a:pPr>
              <a:buFont typeface="Wingdings" panose="05000000000000000000" pitchFamily="2" charset="2"/>
              <a:buNone/>
            </a:pPr>
            <a:endParaRPr lang="en-CA"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ctrTitle"/>
          </p:nvPr>
        </p:nvSpPr>
        <p:spPr>
          <a:xfrm>
            <a:off x="1028700" y="914400"/>
            <a:ext cx="11658600" cy="2836863"/>
          </a:xfrm>
        </p:spPr>
        <p:txBody>
          <a:bodyPr/>
          <a:lstStyle/>
          <a:p>
            <a:pPr eaLnBrk="1" hangingPunct="1"/>
            <a:r>
              <a:rPr lang="en-US" altLang="en-US" smtClean="0"/>
              <a:t>End of Chapter 6</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62100" y="369888"/>
            <a:ext cx="11468100" cy="768350"/>
          </a:xfrm>
        </p:spPr>
        <p:txBody>
          <a:bodyPr/>
          <a:lstStyle/>
          <a:p>
            <a:pPr eaLnBrk="1" hangingPunct="1"/>
            <a:r>
              <a:rPr lang="en-US" altLang="en-US" smtClean="0"/>
              <a:t>Process Scheduling</a:t>
            </a:r>
          </a:p>
        </p:txBody>
      </p:sp>
      <p:sp>
        <p:nvSpPr>
          <p:cNvPr id="15363" name="Rectangle 3"/>
          <p:cNvSpPr>
            <a:spLocks noGrp="1" noChangeArrowheads="1"/>
          </p:cNvSpPr>
          <p:nvPr>
            <p:ph type="body" idx="1"/>
          </p:nvPr>
        </p:nvSpPr>
        <p:spPr>
          <a:xfrm>
            <a:off x="1403350" y="1447800"/>
            <a:ext cx="10463213" cy="5310188"/>
          </a:xfrm>
        </p:spPr>
        <p:txBody>
          <a:bodyPr/>
          <a:lstStyle/>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Maximize CPU use, quickly switch processes onto CPU for time sharing</a:t>
            </a:r>
          </a:p>
          <a:p>
            <a:pPr>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Maintains </a:t>
            </a:r>
            <a:r>
              <a:rPr lang="en-US" altLang="en-US" sz="2800" b="1" smtClean="0">
                <a:solidFill>
                  <a:srgbClr val="FF0000"/>
                </a:solidFill>
                <a:latin typeface="Times New Roman" panose="02020603050405020304" pitchFamily="18" charset="0"/>
                <a:cs typeface="Times New Roman" panose="02020603050405020304" pitchFamily="18" charset="0"/>
              </a:rPr>
              <a:t>scheduling queues </a:t>
            </a:r>
            <a:r>
              <a:rPr lang="en-US" altLang="en-US" sz="2800" smtClean="0">
                <a:latin typeface="Times New Roman" panose="02020603050405020304" pitchFamily="18" charset="0"/>
                <a:cs typeface="Times New Roman" panose="02020603050405020304" pitchFamily="18" charset="0"/>
              </a:rPr>
              <a:t>of processes</a:t>
            </a:r>
          </a:p>
          <a:p>
            <a:pPr lvl="1">
              <a:buFont typeface="Wingdings" panose="05000000000000000000" pitchFamily="2" charset="2"/>
              <a:buChar char="q"/>
            </a:pPr>
            <a:r>
              <a:rPr lang="en-US" altLang="en-US" sz="2800" b="1" smtClean="0">
                <a:solidFill>
                  <a:srgbClr val="FF0000"/>
                </a:solidFill>
                <a:latin typeface="Times New Roman" panose="02020603050405020304" pitchFamily="18" charset="0"/>
                <a:cs typeface="Times New Roman" panose="02020603050405020304" pitchFamily="18" charset="0"/>
              </a:rPr>
              <a:t>Job queue </a:t>
            </a:r>
            <a:r>
              <a:rPr lang="en-US" altLang="en-US" sz="2800" smtClean="0">
                <a:latin typeface="Times New Roman" panose="02020603050405020304" pitchFamily="18" charset="0"/>
                <a:cs typeface="Times New Roman" panose="02020603050405020304" pitchFamily="18" charset="0"/>
              </a:rPr>
              <a:t>– set of all processes in the system</a:t>
            </a:r>
          </a:p>
          <a:p>
            <a:pPr lvl="1">
              <a:buFont typeface="Wingdings" panose="05000000000000000000" pitchFamily="2" charset="2"/>
              <a:buChar char="q"/>
            </a:pPr>
            <a:r>
              <a:rPr lang="en-US" altLang="en-US" sz="2800" b="1" smtClean="0">
                <a:solidFill>
                  <a:srgbClr val="FF0000"/>
                </a:solidFill>
                <a:latin typeface="Times New Roman" panose="02020603050405020304" pitchFamily="18" charset="0"/>
                <a:cs typeface="Times New Roman" panose="02020603050405020304" pitchFamily="18" charset="0"/>
              </a:rPr>
              <a:t>Ready queue </a:t>
            </a:r>
            <a:r>
              <a:rPr lang="en-US" altLang="en-US" sz="2800" smtClean="0">
                <a:latin typeface="Times New Roman" panose="02020603050405020304" pitchFamily="18" charset="0"/>
                <a:cs typeface="Times New Roman" panose="02020603050405020304" pitchFamily="18" charset="0"/>
              </a:rPr>
              <a:t>– set of all processes residing in main memory, ready and waiting to execute</a:t>
            </a:r>
          </a:p>
          <a:p>
            <a:pPr lvl="1">
              <a:buFont typeface="Wingdings" panose="05000000000000000000" pitchFamily="2" charset="2"/>
              <a:buChar char="q"/>
            </a:pPr>
            <a:r>
              <a:rPr lang="en-US" altLang="en-US" sz="2800" b="1" smtClean="0">
                <a:solidFill>
                  <a:srgbClr val="FF0000"/>
                </a:solidFill>
                <a:latin typeface="Times New Roman" panose="02020603050405020304" pitchFamily="18" charset="0"/>
                <a:cs typeface="Times New Roman" panose="02020603050405020304" pitchFamily="18" charset="0"/>
              </a:rPr>
              <a:t>Device queues </a:t>
            </a:r>
            <a:r>
              <a:rPr lang="en-US" altLang="en-US" sz="2800" smtClean="0">
                <a:latin typeface="Times New Roman" panose="02020603050405020304" pitchFamily="18" charset="0"/>
                <a:cs typeface="Times New Roman" panose="02020603050405020304" pitchFamily="18" charset="0"/>
              </a:rPr>
              <a:t>– set of processes waiting for an I/O device</a:t>
            </a:r>
          </a:p>
          <a:p>
            <a:pPr lvl="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Processes can migrate among the various queues</a:t>
            </a:r>
          </a:p>
        </p:txBody>
      </p:sp>
      <p:sp>
        <p:nvSpPr>
          <p:cNvPr id="2" name="Rectangle 1"/>
          <p:cNvSpPr/>
          <p:nvPr/>
        </p:nvSpPr>
        <p:spPr>
          <a:xfrm>
            <a:off x="1562100" y="6113463"/>
            <a:ext cx="9799638" cy="1016000"/>
          </a:xfrm>
          <a:prstGeom prst="rect">
            <a:avLst/>
          </a:prstGeom>
        </p:spPr>
        <p:txBody>
          <a:bodyPr>
            <a:spAutoFit/>
          </a:bodyPr>
          <a:lstStyle/>
          <a:p>
            <a:pPr marL="457200" indent="-457200">
              <a:buFont typeface="Wingdings" panose="05000000000000000000" pitchFamily="2" charset="2"/>
              <a:buChar char="q"/>
              <a:defRPr/>
            </a:pPr>
            <a:r>
              <a:rPr lang="en-CA" sz="3200" dirty="0">
                <a:latin typeface="Times New Roman" panose="02020603050405020304" pitchFamily="18" charset="0"/>
                <a:cs typeface="Times New Roman" panose="02020603050405020304" pitchFamily="18" charset="0"/>
                <a:hlinkClick r:id="rId3"/>
              </a:rPr>
              <a:t>https://www.youtube.com/watch?v=THqcAa1bbFU</a:t>
            </a:r>
            <a:endParaRPr lang="en-CA" sz="3200" dirty="0">
              <a:latin typeface="Times New Roman" panose="02020603050405020304" pitchFamily="18" charset="0"/>
              <a:cs typeface="Times New Roman" panose="02020603050405020304" pitchFamily="18" charset="0"/>
            </a:endParaRPr>
          </a:p>
          <a:p>
            <a:pPr>
              <a:defRPr/>
            </a:pPr>
            <a:endParaRPr lang="en-CA"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57325" y="369888"/>
            <a:ext cx="12344400" cy="768350"/>
          </a:xfrm>
        </p:spPr>
        <p:txBody>
          <a:bodyPr/>
          <a:lstStyle/>
          <a:p>
            <a:pPr eaLnBrk="1" hangingPunct="1"/>
            <a:r>
              <a:rPr lang="en-US" altLang="en-US" smtClean="0"/>
              <a:t>Representation of Process Scheduling</a:t>
            </a:r>
          </a:p>
        </p:txBody>
      </p:sp>
      <p:pic>
        <p:nvPicPr>
          <p:cNvPr id="17411"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5" y="1897063"/>
            <a:ext cx="10853738"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62088" y="609600"/>
            <a:ext cx="11976100" cy="609600"/>
          </a:xfrm>
        </p:spPr>
        <p:txBody>
          <a:bodyPr/>
          <a:lstStyle/>
          <a:p>
            <a:pPr eaLnBrk="1" hangingPunct="1"/>
            <a:r>
              <a:rPr lang="en-US" altLang="en-US" sz="4000" smtClean="0"/>
              <a:t>Ready Queue And Various </a:t>
            </a:r>
            <a:br>
              <a:rPr lang="en-US" altLang="en-US" sz="4000" smtClean="0"/>
            </a:br>
            <a:r>
              <a:rPr lang="en-US" altLang="en-US" sz="4000" smtClean="0"/>
              <a:t>I/O Device Queues</a:t>
            </a:r>
          </a:p>
        </p:txBody>
      </p:sp>
      <p:pic>
        <p:nvPicPr>
          <p:cNvPr id="194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3" y="1619250"/>
            <a:ext cx="8734425" cy="669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5400" smtClean="0"/>
              <a:t>Scheduling strategies</a:t>
            </a:r>
          </a:p>
        </p:txBody>
      </p:sp>
      <p:sp>
        <p:nvSpPr>
          <p:cNvPr id="21507" name="Rectangle 3"/>
          <p:cNvSpPr>
            <a:spLocks noGrp="1" noChangeArrowheads="1"/>
          </p:cNvSpPr>
          <p:nvPr>
            <p:ph type="body" idx="1"/>
          </p:nvPr>
        </p:nvSpPr>
        <p:spPr>
          <a:xfrm>
            <a:off x="1371600" y="1368425"/>
            <a:ext cx="10971213" cy="5486400"/>
          </a:xfrm>
        </p:spPr>
        <p:txBody>
          <a:bodyPr/>
          <a:lstStyle/>
          <a:p>
            <a:pPr eaLnBrk="1" hangingPunct="1">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Non-preemptive</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Once a process is in the running state, it will continue until it terminates or blocks itself for I/O</a:t>
            </a:r>
          </a:p>
          <a:p>
            <a:pPr eaLnBrk="1" hangingPunct="1">
              <a:buFont typeface="Wingdings" panose="05000000000000000000" pitchFamily="2" charset="2"/>
              <a:buChar char="q"/>
            </a:pPr>
            <a:r>
              <a:rPr lang="en-US" altLang="en-US" sz="2800" smtClean="0">
                <a:solidFill>
                  <a:srgbClr val="CC0000"/>
                </a:solidFill>
                <a:latin typeface="Times New Roman" panose="02020603050405020304" pitchFamily="18" charset="0"/>
                <a:cs typeface="Times New Roman" panose="02020603050405020304" pitchFamily="18" charset="0"/>
              </a:rPr>
              <a:t>Preemptive</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Currently running process may be interrupted and moved to the Ready state by the operating system</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Allows for better service since any one process cannot monopolize the processor for very long</a:t>
            </a:r>
          </a:p>
          <a:p>
            <a:pPr eaLnBrk="1" hangingPunct="1"/>
            <a:endParaRPr lang="en-US" altLang="en-US" sz="36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19853</TotalTime>
  <Words>3564</Words>
  <Application>Microsoft Office PowerPoint</Application>
  <PresentationFormat>Custom</PresentationFormat>
  <Paragraphs>510</Paragraphs>
  <Slides>53</Slides>
  <Notes>35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53</vt:i4>
      </vt:variant>
    </vt:vector>
  </HeadingPairs>
  <TitlesOfParts>
    <vt:vector size="66" baseType="lpstr">
      <vt:lpstr>ＭＳ Ｐゴシック</vt:lpstr>
      <vt:lpstr>ＭＳ Ｐゴシック</vt:lpstr>
      <vt:lpstr>Arial</vt:lpstr>
      <vt:lpstr>Helvetica</vt:lpstr>
      <vt:lpstr>Monotype Sorts</vt:lpstr>
      <vt:lpstr>Symbol</vt:lpstr>
      <vt:lpstr>Tahoma</vt:lpstr>
      <vt:lpstr>Times New Roman</vt:lpstr>
      <vt:lpstr>Verdana</vt:lpstr>
      <vt:lpstr>Webdings</vt:lpstr>
      <vt:lpstr>Wingdings</vt:lpstr>
      <vt:lpstr>os-8</vt:lpstr>
      <vt:lpstr>Eclipse</vt:lpstr>
      <vt:lpstr>Chapter 6:  CPU Scheduling</vt:lpstr>
      <vt:lpstr>Text Book Slides – Copy Right</vt:lpstr>
      <vt:lpstr>Chapter 6:  CPU Scheduling</vt:lpstr>
      <vt:lpstr>CPU Scheduler</vt:lpstr>
      <vt:lpstr>CPU and I/O Bursts</vt:lpstr>
      <vt:lpstr>Process Scheduling</vt:lpstr>
      <vt:lpstr>Representation of Process Scheduling</vt:lpstr>
      <vt:lpstr>Ready Queue And Various  I/O Device Queues</vt:lpstr>
      <vt:lpstr>Scheduling strategies</vt:lpstr>
      <vt:lpstr>CPU Scheduler</vt:lpstr>
      <vt:lpstr>Scheduling Criteria</vt:lpstr>
      <vt:lpstr>     Process Scheduling Algorithms</vt:lpstr>
      <vt:lpstr>  First-Come, First-Served </vt:lpstr>
      <vt:lpstr>First-Come, First-Served (FCFS) Scheduling</vt:lpstr>
      <vt:lpstr>Quantum</vt:lpstr>
      <vt:lpstr>Shorter quantum yields more context switches</vt:lpstr>
      <vt:lpstr>Round Robin (RR)</vt:lpstr>
      <vt:lpstr>Example of RR with Time Quantum = 4ms</vt:lpstr>
      <vt:lpstr>Round -Robin</vt:lpstr>
      <vt:lpstr>Priority Scheduling</vt:lpstr>
      <vt:lpstr>Example of Priority Scheduling</vt:lpstr>
      <vt:lpstr>CPU Scheduling Algorithms</vt:lpstr>
      <vt:lpstr>Multilevel Queue</vt:lpstr>
      <vt:lpstr>Multilevel Queue Scheduling</vt:lpstr>
      <vt:lpstr>Multilevel Feedback Queue</vt:lpstr>
      <vt:lpstr>Example of Multilevel Feedback Queue</vt:lpstr>
      <vt:lpstr> Windows Processes and Threads </vt:lpstr>
      <vt:lpstr>       Windows Process Control Block (PCB)</vt:lpstr>
      <vt:lpstr>DLLs (Dynamic Linked Libraries)</vt:lpstr>
      <vt:lpstr>DLLs (Dynamic Linked Libraries)</vt:lpstr>
      <vt:lpstr>Windows DLL</vt:lpstr>
      <vt:lpstr>System Internals -Process Explorer </vt:lpstr>
      <vt:lpstr>Windows Process and Thread</vt:lpstr>
      <vt:lpstr>Windows Scheduling</vt:lpstr>
      <vt:lpstr>Windows Scheduling </vt:lpstr>
      <vt:lpstr>Windows Priority Classes</vt:lpstr>
      <vt:lpstr>Windows Process Scheduling</vt:lpstr>
      <vt:lpstr>Windows Priorities</vt:lpstr>
      <vt:lpstr>Windows  Threads Scheduling</vt:lpstr>
      <vt:lpstr>Linux Scheduling in Version 2.6  +</vt:lpstr>
      <vt:lpstr>Completely Fair Scheduler (CFS)</vt:lpstr>
      <vt:lpstr>Linux Scheduling</vt:lpstr>
      <vt:lpstr>Priorities and Time-slice length</vt:lpstr>
      <vt:lpstr>ps –c  process scheduling class</vt:lpstr>
      <vt:lpstr>Scheduling Time Sharing (TS) processes</vt:lpstr>
      <vt:lpstr>Changing Nice Value</vt:lpstr>
      <vt:lpstr>NICE Value</vt:lpstr>
      <vt:lpstr>Multiple-Processor Scheduling</vt:lpstr>
      <vt:lpstr>Processor Affinity</vt:lpstr>
      <vt:lpstr>Multithreaded Multicore System</vt:lpstr>
      <vt:lpstr>Virtualization and Scheduling</vt:lpstr>
      <vt:lpstr>References</vt:lpstr>
      <vt:lpstr>End of Chapter 6</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  CPU Scheduling</dc:title>
  <dc:creator>Marilyn Turnamian</dc:creator>
  <cp:lastModifiedBy>Patricia Castillo</cp:lastModifiedBy>
  <cp:revision>297</cp:revision>
  <cp:lastPrinted>2011-02-07T04:52:44Z</cp:lastPrinted>
  <dcterms:created xsi:type="dcterms:W3CDTF">2011-02-10T17:10:04Z</dcterms:created>
  <dcterms:modified xsi:type="dcterms:W3CDTF">2018-02-22T23:33:00Z</dcterms:modified>
</cp:coreProperties>
</file>