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 id="2147483759" r:id="rId2"/>
  </p:sldMasterIdLst>
  <p:notesMasterIdLst>
    <p:notesMasterId r:id="rId40"/>
  </p:notesMasterIdLst>
  <p:handoutMasterIdLst>
    <p:handoutMasterId r:id="rId41"/>
  </p:handoutMasterIdLst>
  <p:sldIdLst>
    <p:sldId id="356" r:id="rId3"/>
    <p:sldId id="274" r:id="rId4"/>
    <p:sldId id="369" r:id="rId5"/>
    <p:sldId id="404" r:id="rId6"/>
    <p:sldId id="403" r:id="rId7"/>
    <p:sldId id="378" r:id="rId8"/>
    <p:sldId id="380" r:id="rId9"/>
    <p:sldId id="409" r:id="rId10"/>
    <p:sldId id="417" r:id="rId11"/>
    <p:sldId id="418" r:id="rId12"/>
    <p:sldId id="379" r:id="rId13"/>
    <p:sldId id="278" r:id="rId14"/>
    <p:sldId id="323" r:id="rId15"/>
    <p:sldId id="410" r:id="rId16"/>
    <p:sldId id="415" r:id="rId17"/>
    <p:sldId id="411" r:id="rId18"/>
    <p:sldId id="325" r:id="rId19"/>
    <p:sldId id="370" r:id="rId20"/>
    <p:sldId id="371" r:id="rId21"/>
    <p:sldId id="368" r:id="rId22"/>
    <p:sldId id="293" r:id="rId23"/>
    <p:sldId id="419" r:id="rId24"/>
    <p:sldId id="329" r:id="rId25"/>
    <p:sldId id="330" r:id="rId26"/>
    <p:sldId id="283" r:id="rId27"/>
    <p:sldId id="395" r:id="rId28"/>
    <p:sldId id="396" r:id="rId29"/>
    <p:sldId id="397" r:id="rId30"/>
    <p:sldId id="398" r:id="rId31"/>
    <p:sldId id="399" r:id="rId32"/>
    <p:sldId id="286" r:id="rId33"/>
    <p:sldId id="372" r:id="rId34"/>
    <p:sldId id="373" r:id="rId35"/>
    <p:sldId id="374" r:id="rId36"/>
    <p:sldId id="376" r:id="rId37"/>
    <p:sldId id="377" r:id="rId38"/>
    <p:sldId id="363" r:id="rId39"/>
  </p:sldIdLst>
  <p:sldSz cx="13716000" cy="9144000"/>
  <p:notesSz cx="6997700" cy="92837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650875" indent="-193675"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1303338" indent="-38893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957388" indent="-585788"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2609850" indent="-78105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528">
          <p15:clr>
            <a:srgbClr val="A4A3A4"/>
          </p15:clr>
        </p15:guide>
        <p15:guide id="2" pos="19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663300"/>
    <a:srgbClr val="FF0000"/>
    <a:srgbClr val="0000C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1146" y="78"/>
      </p:cViewPr>
      <p:guideLst>
        <p:guide orient="horz" pos="1528"/>
        <p:guide pos="1964"/>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29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434" name="Rectangle 2"/>
          <p:cNvSpPr>
            <a:spLocks noGrp="1" noChangeArrowheads="1"/>
          </p:cNvSpPr>
          <p:nvPr>
            <p:ph type="hdr" sz="quarter"/>
          </p:nvPr>
        </p:nvSpPr>
        <p:spPr bwMode="auto">
          <a:xfrm>
            <a:off x="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defTabSz="881063">
              <a:defRPr sz="1200">
                <a:latin typeface="Helvetica" charset="0"/>
                <a:ea typeface="ＭＳ Ｐゴシック" charset="-128"/>
                <a:cs typeface="ＭＳ Ｐゴシック" charset="-128"/>
              </a:defRPr>
            </a:lvl1pPr>
          </a:lstStyle>
          <a:p>
            <a:pPr>
              <a:defRPr/>
            </a:pPr>
            <a:endParaRPr lang="en-US"/>
          </a:p>
        </p:txBody>
      </p:sp>
      <p:sp>
        <p:nvSpPr>
          <p:cNvPr id="146435" name="Rectangle 3"/>
          <p:cNvSpPr>
            <a:spLocks noGrp="1" noChangeArrowheads="1"/>
          </p:cNvSpPr>
          <p:nvPr>
            <p:ph type="dt" sz="quarter" idx="1"/>
          </p:nvPr>
        </p:nvSpPr>
        <p:spPr bwMode="auto">
          <a:xfrm>
            <a:off x="3943350" y="0"/>
            <a:ext cx="3067050" cy="441325"/>
          </a:xfrm>
          <a:prstGeom prst="rect">
            <a:avLst/>
          </a:prstGeom>
          <a:noFill/>
          <a:ln w="9525">
            <a:noFill/>
            <a:miter lim="800000"/>
            <a:headEnd/>
            <a:tailEnd/>
          </a:ln>
        </p:spPr>
        <p:txBody>
          <a:bodyPr vert="horz" wrap="none" lIns="88134" tIns="44067" rIns="88134" bIns="44067" numCol="1" anchor="ctr" anchorCtr="0" compatLnSpc="1">
            <a:prstTxWarp prst="textNoShape">
              <a:avLst/>
            </a:prstTxWarp>
          </a:bodyPr>
          <a:lstStyle>
            <a:lvl1pPr algn="r" defTabSz="881063">
              <a:defRPr sz="1200">
                <a:latin typeface="Helvetica" charset="0"/>
                <a:ea typeface="ＭＳ Ｐゴシック" charset="-128"/>
                <a:cs typeface="ＭＳ Ｐゴシック" charset="-128"/>
              </a:defRPr>
            </a:lvl1pPr>
          </a:lstStyle>
          <a:p>
            <a:pPr>
              <a:defRPr/>
            </a:pPr>
            <a:endParaRPr lang="en-US"/>
          </a:p>
        </p:txBody>
      </p:sp>
      <p:sp>
        <p:nvSpPr>
          <p:cNvPr id="146436" name="Rectangle 4"/>
          <p:cNvSpPr>
            <a:spLocks noGrp="1" noChangeArrowheads="1"/>
          </p:cNvSpPr>
          <p:nvPr>
            <p:ph type="ftr" sz="quarter" idx="2"/>
          </p:nvPr>
        </p:nvSpPr>
        <p:spPr bwMode="auto">
          <a:xfrm>
            <a:off x="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defTabSz="881063">
              <a:defRPr sz="1200">
                <a:latin typeface="Helvetica" charset="0"/>
                <a:ea typeface="ＭＳ Ｐゴシック" charset="-128"/>
                <a:cs typeface="ＭＳ Ｐゴシック" charset="-128"/>
              </a:defRPr>
            </a:lvl1pPr>
          </a:lstStyle>
          <a:p>
            <a:pPr>
              <a:defRPr/>
            </a:pPr>
            <a:endParaRPr lang="en-US"/>
          </a:p>
        </p:txBody>
      </p:sp>
      <p:sp>
        <p:nvSpPr>
          <p:cNvPr id="146437" name="Rectangle 5"/>
          <p:cNvSpPr>
            <a:spLocks noGrp="1" noChangeArrowheads="1"/>
          </p:cNvSpPr>
          <p:nvPr>
            <p:ph type="sldNum" sz="quarter" idx="3"/>
          </p:nvPr>
        </p:nvSpPr>
        <p:spPr bwMode="auto">
          <a:xfrm>
            <a:off x="3943350" y="8853488"/>
            <a:ext cx="3067050" cy="442912"/>
          </a:xfrm>
          <a:prstGeom prst="rect">
            <a:avLst/>
          </a:prstGeom>
          <a:noFill/>
          <a:ln w="9525">
            <a:noFill/>
            <a:miter lim="800000"/>
            <a:headEnd/>
            <a:tailEnd/>
          </a:ln>
        </p:spPr>
        <p:txBody>
          <a:bodyPr vert="horz" wrap="none" lIns="88134" tIns="44067" rIns="88134" bIns="44067" numCol="1" anchor="b" anchorCtr="0" compatLnSpc="1">
            <a:prstTxWarp prst="textNoShape">
              <a:avLst/>
            </a:prstTxWarp>
          </a:bodyPr>
          <a:lstStyle>
            <a:lvl1pPr algn="r" defTabSz="881063">
              <a:defRPr sz="1200">
                <a:latin typeface="Helvetica" panose="020B0604020202020204" pitchFamily="34" charset="0"/>
              </a:defRPr>
            </a:lvl1pPr>
          </a:lstStyle>
          <a:p>
            <a:pPr>
              <a:defRPr/>
            </a:pPr>
            <a:fld id="{6C12C532-D580-4849-AFD4-FD7744E4A7AE}" type="slidenum">
              <a:rPr lang="en-US" altLang="en-US"/>
              <a:pPr>
                <a:defRPr/>
              </a:pPr>
              <a:t>‹#›</a:t>
            </a:fld>
            <a:endParaRPr lang="en-US" altLang="en-US"/>
          </a:p>
        </p:txBody>
      </p:sp>
    </p:spTree>
    <p:extLst>
      <p:ext uri="{BB962C8B-B14F-4D97-AF65-F5344CB8AC3E}">
        <p14:creationId xmlns:p14="http://schemas.microsoft.com/office/powerpoint/2010/main" val="12310069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0538"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defTabSz="930275">
              <a:defRPr sz="13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67163" y="0"/>
            <a:ext cx="3030537" cy="463550"/>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lvl1pPr algn="r" defTabSz="930275">
              <a:defRPr sz="1300">
                <a:latin typeface="Times New Roman" charset="0"/>
                <a:ea typeface="ＭＳ Ｐゴシック" charset="-128"/>
                <a:cs typeface="ＭＳ Ｐゴシック" charset="-128"/>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889000" y="696913"/>
            <a:ext cx="521970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p:spPr>
        <p:txBody>
          <a:bodyPr vert="horz" wrap="none" lIns="93026" tIns="46512" rIns="93026" bIns="46512"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20150"/>
            <a:ext cx="3030538"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defTabSz="930275">
              <a:defRPr sz="13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67163" y="8820150"/>
            <a:ext cx="3030537" cy="463550"/>
          </a:xfrm>
          <a:prstGeom prst="rect">
            <a:avLst/>
          </a:prstGeom>
          <a:noFill/>
          <a:ln w="9525">
            <a:noFill/>
            <a:miter lim="800000"/>
            <a:headEnd/>
            <a:tailEnd/>
          </a:ln>
        </p:spPr>
        <p:txBody>
          <a:bodyPr vert="horz" wrap="none" lIns="93026" tIns="46512" rIns="93026" bIns="46512" numCol="1" anchor="b" anchorCtr="0" compatLnSpc="1">
            <a:prstTxWarp prst="textNoShape">
              <a:avLst/>
            </a:prstTxWarp>
          </a:bodyPr>
          <a:lstStyle>
            <a:lvl1pPr algn="r" defTabSz="930275">
              <a:defRPr sz="1300">
                <a:latin typeface="Times New Roman" panose="02020603050405020304" pitchFamily="18" charset="0"/>
              </a:defRPr>
            </a:lvl1pPr>
          </a:lstStyle>
          <a:p>
            <a:pPr>
              <a:defRPr/>
            </a:pPr>
            <a:fld id="{4B34084A-774A-4439-AE6E-8E286D892281}" type="slidenum">
              <a:rPr lang="en-US" altLang="en-US"/>
              <a:pPr>
                <a:defRPr/>
              </a:pPr>
              <a:t>‹#›</a:t>
            </a:fld>
            <a:endParaRPr lang="en-US" altLang="en-US"/>
          </a:p>
        </p:txBody>
      </p:sp>
    </p:spTree>
    <p:extLst>
      <p:ext uri="{BB962C8B-B14F-4D97-AF65-F5344CB8AC3E}">
        <p14:creationId xmlns:p14="http://schemas.microsoft.com/office/powerpoint/2010/main" val="31676033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700" kern="1200">
        <a:solidFill>
          <a:schemeClr val="tx1"/>
        </a:solidFill>
        <a:latin typeface="Times New Roman" charset="0"/>
        <a:ea typeface="MS PGothic" pitchFamily="34" charset="-128"/>
        <a:cs typeface="ＭＳ Ｐゴシック" charset="-128"/>
      </a:defRPr>
    </a:lvl1pPr>
    <a:lvl2pPr marL="650875"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2pPr>
    <a:lvl3pPr marL="130333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3pPr>
    <a:lvl4pPr marL="1957388"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4pPr>
    <a:lvl5pPr marL="2609850" algn="l" rtl="0" eaLnBrk="0" fontAlgn="base" hangingPunct="0">
      <a:spcBef>
        <a:spcPct val="30000"/>
      </a:spcBef>
      <a:spcAft>
        <a:spcPct val="0"/>
      </a:spcAft>
      <a:defRPr sz="1700" kern="1200">
        <a:solidFill>
          <a:schemeClr val="tx1"/>
        </a:solidFill>
        <a:latin typeface="Times New Roman" charset="0"/>
        <a:ea typeface="MS PGothic" pitchFamily="34" charset="-128"/>
        <a:cs typeface="+mn-cs"/>
      </a:defRPr>
    </a:lvl5pPr>
    <a:lvl6pPr marL="3265388" algn="l" defTabSz="653077" rtl="0" eaLnBrk="1" latinLnBrk="0" hangingPunct="1">
      <a:defRPr sz="1700" kern="1200">
        <a:solidFill>
          <a:schemeClr val="tx1"/>
        </a:solidFill>
        <a:latin typeface="+mn-lt"/>
        <a:ea typeface="+mn-ea"/>
        <a:cs typeface="+mn-cs"/>
      </a:defRPr>
    </a:lvl6pPr>
    <a:lvl7pPr marL="3918465" algn="l" defTabSz="653077" rtl="0" eaLnBrk="1" latinLnBrk="0" hangingPunct="1">
      <a:defRPr sz="1700" kern="1200">
        <a:solidFill>
          <a:schemeClr val="tx1"/>
        </a:solidFill>
        <a:latin typeface="+mn-lt"/>
        <a:ea typeface="+mn-ea"/>
        <a:cs typeface="+mn-cs"/>
      </a:defRPr>
    </a:lvl7pPr>
    <a:lvl8pPr marL="4571543" algn="l" defTabSz="653077" rtl="0" eaLnBrk="1" latinLnBrk="0" hangingPunct="1">
      <a:defRPr sz="1700" kern="1200">
        <a:solidFill>
          <a:schemeClr val="tx1"/>
        </a:solidFill>
        <a:latin typeface="+mn-lt"/>
        <a:ea typeface="+mn-ea"/>
        <a:cs typeface="+mn-cs"/>
      </a:defRPr>
    </a:lvl8pPr>
    <a:lvl9pPr marL="5224620" algn="l" defTabSz="653077" rtl="0" eaLnBrk="1" latinLnBrk="0" hangingPunct="1">
      <a:defRPr sz="17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33982F9-D6EE-4EB4-B6BA-A4E9AF5181D2}" type="slidenum">
              <a:rPr lang="en-US" altLang="en-US" smtClean="0">
                <a:latin typeface="Times New Roman" panose="02020603050405020304" pitchFamily="18" charset="0"/>
              </a:rPr>
              <a:pPr/>
              <a:t>1</a:t>
            </a:fld>
            <a:endParaRPr lang="en-US" altLang="en-US" smtClean="0">
              <a:latin typeface="Times New Roman" panose="02020603050405020304" pitchFamily="18"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62334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57F365-82B7-44F3-8E20-2117BDCCB148}" type="slidenum">
              <a:rPr lang="en-US" altLang="en-US" smtClean="0">
                <a:latin typeface="Times New Roman" panose="02020603050405020304" pitchFamily="18" charset="0"/>
              </a:rPr>
              <a:pPr/>
              <a:t>13</a:t>
            </a:fld>
            <a:endParaRPr lang="en-US" altLang="en-US" smtClean="0">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83382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5C1FC15-E09C-484D-9E79-FA616F0FF0E7}" type="slidenum">
              <a:rPr lang="en-US" altLang="en-US" smtClean="0">
                <a:latin typeface="Times New Roman" panose="02020603050405020304" pitchFamily="18" charset="0"/>
              </a:rPr>
              <a:pPr/>
              <a:t>16</a:t>
            </a:fld>
            <a:endParaRPr lang="en-US" altLang="en-US" smtClean="0">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071954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EB5B79D-0FE8-4456-9CE1-F568D8D3C199}" type="slidenum">
              <a:rPr lang="en-US" altLang="en-US" smtClean="0">
                <a:latin typeface="Times New Roman" panose="02020603050405020304" pitchFamily="18" charset="0"/>
              </a:rPr>
              <a:pPr/>
              <a:t>17</a:t>
            </a:fld>
            <a:endParaRPr lang="en-US" altLang="en-US" smtClean="0">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49365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6B3A000-1E35-44C0-A83F-9E53F6D1A256}" type="slidenum">
              <a:rPr lang="en-US" altLang="en-US" smtClean="0">
                <a:latin typeface="Times New Roman" panose="02020603050405020304" pitchFamily="18" charset="0"/>
              </a:rPr>
              <a:pPr/>
              <a:t>18</a:t>
            </a:fld>
            <a:endParaRPr lang="en-US" altLang="en-US" smtClean="0">
              <a:latin typeface="Times New Roman" panose="02020603050405020304"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831163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0F6F98C-1BC0-4FE6-838F-A9E3DC4AE309}" type="slidenum">
              <a:rPr lang="en-US" altLang="en-US" smtClean="0">
                <a:latin typeface="Times New Roman" panose="02020603050405020304" pitchFamily="18" charset="0"/>
              </a:rPr>
              <a:pPr/>
              <a:t>19</a:t>
            </a:fld>
            <a:endParaRPr lang="en-US" altLang="en-US" smtClean="0">
              <a:latin typeface="Times New Roman" panose="02020603050405020304"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78711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AC1F16-99C7-4287-AB1F-4CE8A4ABF891}" type="slidenum">
              <a:rPr lang="en-US" altLang="en-US" smtClean="0">
                <a:latin typeface="Times New Roman" panose="02020603050405020304" pitchFamily="18" charset="0"/>
              </a:rPr>
              <a:pPr/>
              <a:t>20</a:t>
            </a:fld>
            <a:endParaRPr lang="en-US" altLang="en-US" smtClean="0">
              <a:latin typeface="Times New Roman" panose="02020603050405020304"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42489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96BA233-8685-4966-8CF7-2E0D93061D39}" type="slidenum">
              <a:rPr lang="en-US" altLang="en-US" smtClean="0">
                <a:latin typeface="Times New Roman" panose="02020603050405020304" pitchFamily="18" charset="0"/>
              </a:rPr>
              <a:pPr/>
              <a:t>21</a:t>
            </a:fld>
            <a:endParaRPr lang="en-US" altLang="en-US" smtClean="0">
              <a:latin typeface="Times New Roman" panose="02020603050405020304"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123778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59421D9-270D-45C3-BB66-B912D8CAEE4F}" type="slidenum">
              <a:rPr lang="en-US" altLang="en-US" smtClean="0">
                <a:latin typeface="Times New Roman" panose="02020603050405020304" pitchFamily="18" charset="0"/>
              </a:rPr>
              <a:pPr/>
              <a:t>23</a:t>
            </a:fld>
            <a:endParaRPr lang="en-US" altLang="en-US" smtClean="0">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73051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0133665-34FB-4AE5-BAC5-2614036E541F}" type="slidenum">
              <a:rPr lang="en-US" altLang="en-US" smtClean="0">
                <a:latin typeface="Times New Roman" panose="02020603050405020304" pitchFamily="18" charset="0"/>
              </a:rPr>
              <a:pPr/>
              <a:t>24</a:t>
            </a:fld>
            <a:endParaRPr lang="en-US" altLang="en-US" smtClean="0">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9009012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874581C-3235-49A2-A058-F8C4FE06E9AA}" type="slidenum">
              <a:rPr lang="en-US" altLang="en-US" smtClean="0">
                <a:latin typeface="Times New Roman" panose="02020603050405020304" pitchFamily="18" charset="0"/>
              </a:rPr>
              <a:pPr/>
              <a:t>25</a:t>
            </a:fld>
            <a:endParaRPr lang="en-US" altLang="en-US" smtClean="0">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4268163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E5B4D74-CF22-498A-991D-F578AAF63515}" type="slidenum">
              <a:rPr lang="en-US" altLang="en-US" smtClean="0">
                <a:latin typeface="Times New Roman" panose="02020603050405020304" pitchFamily="18" charset="0"/>
              </a:rPr>
              <a:pPr/>
              <a:t>2</a:t>
            </a:fld>
            <a:endParaRPr lang="en-US" altLang="en-US" smtClean="0">
              <a:latin typeface="Times New Roman" panose="02020603050405020304" pitchFamily="18"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154632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14375" indent="-274638" defTabSz="930275">
              <a:defRPr>
                <a:solidFill>
                  <a:schemeClr val="tx1"/>
                </a:solidFill>
                <a:latin typeface="Verdana" panose="020B0604030504040204" pitchFamily="34" charset="0"/>
                <a:ea typeface="MS PGothic" panose="020B0600070205080204" pitchFamily="34" charset="-128"/>
              </a:defRPr>
            </a:lvl2pPr>
            <a:lvl3pPr marL="1098550" indent="-219075" defTabSz="930275">
              <a:defRPr>
                <a:solidFill>
                  <a:schemeClr val="tx1"/>
                </a:solidFill>
                <a:latin typeface="Verdana" panose="020B0604030504040204" pitchFamily="34" charset="0"/>
                <a:ea typeface="MS PGothic" panose="020B0600070205080204" pitchFamily="34" charset="-128"/>
              </a:defRPr>
            </a:lvl3pPr>
            <a:lvl4pPr marL="1539875" indent="-219075" defTabSz="930275">
              <a:defRPr>
                <a:solidFill>
                  <a:schemeClr val="tx1"/>
                </a:solidFill>
                <a:latin typeface="Verdana" panose="020B0604030504040204" pitchFamily="34" charset="0"/>
                <a:ea typeface="MS PGothic" panose="020B0600070205080204" pitchFamily="34" charset="-128"/>
              </a:defRPr>
            </a:lvl4pPr>
            <a:lvl5pPr marL="1979613" indent="-219075" defTabSz="930275">
              <a:defRPr>
                <a:solidFill>
                  <a:schemeClr val="tx1"/>
                </a:solidFill>
                <a:latin typeface="Verdana" panose="020B0604030504040204" pitchFamily="34" charset="0"/>
                <a:ea typeface="MS PGothic" panose="020B0600070205080204" pitchFamily="34" charset="-128"/>
              </a:defRPr>
            </a:lvl5pPr>
            <a:lvl6pPr marL="2436813" indent="-2190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894013" indent="-2190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351213" indent="-2190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08413" indent="-219075"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CCAB16-317B-4F35-89DF-7304AA9C9B55}" type="slidenum">
              <a:rPr lang="en-US" altLang="en-US" smtClean="0">
                <a:latin typeface="Times New Roman" panose="02020603050405020304" pitchFamily="18" charset="0"/>
              </a:rPr>
              <a:pPr/>
              <a:t>28</a:t>
            </a:fld>
            <a:endParaRPr lang="en-US" altLang="en-US" smtClean="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008110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0188" indent="-230188"/>
            <a:r>
              <a:rPr lang="en-US" altLang="en-US" smtClean="0">
                <a:latin typeface="Times New Roman" panose="02020603050405020304" pitchFamily="18" charset="0"/>
              </a:rPr>
              <a:t>The Least Recently Used replacement policy chooses to replace the page which has not been referenced for the longest time. This policy assumes the recent past will approximate the immediate future. The operating system keeps track of when each page was referenced by recording the time of reference or by maintaining a stack of references.</a:t>
            </a:r>
          </a:p>
          <a:p>
            <a:pPr marL="230188" indent="-230188"/>
            <a:r>
              <a:rPr lang="en-US" altLang="en-US" smtClean="0">
                <a:latin typeface="Times New Roman" panose="02020603050405020304" pitchFamily="18" charset="0"/>
                <a:cs typeface="Times New Roman" panose="02020603050405020304" pitchFamily="18" charset="0"/>
              </a:rPr>
              <a:t>LRU is a </a:t>
            </a:r>
            <a:r>
              <a:rPr lang="en-US" altLang="en-US" b="1" smtClean="0">
                <a:latin typeface="Times New Roman" panose="02020603050405020304" pitchFamily="18" charset="0"/>
                <a:cs typeface="Times New Roman" panose="02020603050405020304" pitchFamily="18" charset="0"/>
              </a:rPr>
              <a:t>stack algorithm</a:t>
            </a:r>
            <a:r>
              <a:rPr lang="en-US" altLang="en-US" smtClean="0">
                <a:latin typeface="Times New Roman" panose="02020603050405020304" pitchFamily="18" charset="0"/>
                <a:cs typeface="Times New Roman" panose="02020603050405020304" pitchFamily="18" charset="0"/>
              </a:rPr>
              <a:t> removal policy – increasing main memory causes either a decrease in or same number of page interrupts.</a:t>
            </a:r>
          </a:p>
          <a:p>
            <a:pPr marL="230188" indent="-230188"/>
            <a:r>
              <a:rPr lang="en-US" altLang="en-US" smtClean="0">
                <a:latin typeface="Times New Roman" panose="02020603050405020304" pitchFamily="18" charset="0"/>
                <a:cs typeface="Times New Roman" panose="02020603050405020304" pitchFamily="18" charset="0"/>
              </a:rPr>
              <a:t>LRU doesn’t have same anomaly that FIFO does.</a:t>
            </a:r>
            <a:endParaRPr lang="en-US" altLang="en-US" smtClean="0">
              <a:latin typeface="Times New Roman" panose="02020603050405020304" pitchFamily="18" charset="0"/>
            </a:endParaRPr>
          </a:p>
          <a:p>
            <a:pPr marL="230188" indent="-230188"/>
            <a:r>
              <a:rPr lang="en-US" altLang="en-US" smtClean="0">
                <a:latin typeface="Times New Roman" panose="02020603050405020304" pitchFamily="18" charset="0"/>
              </a:rPr>
              <a:t>The LRU algorithm looks at all three bits in the PMT before deciding which pages to swap out. (Text Book page 61)</a:t>
            </a:r>
          </a:p>
          <a:p>
            <a:pPr marL="230188" indent="-230188"/>
            <a:r>
              <a:rPr lang="en-US" altLang="en-US" smtClean="0">
                <a:latin typeface="Times New Roman" panose="02020603050405020304" pitchFamily="18" charset="0"/>
              </a:rPr>
              <a:t>LRU can be implemented with </a:t>
            </a:r>
          </a:p>
          <a:p>
            <a:pPr marL="230188" indent="-230188">
              <a:buFontTx/>
              <a:buAutoNum type="arabicPeriod"/>
            </a:pPr>
            <a:r>
              <a:rPr lang="en-US" altLang="en-US" smtClean="0">
                <a:latin typeface="Times New Roman" panose="02020603050405020304" pitchFamily="18" charset="0"/>
              </a:rPr>
              <a:t>counters : whenever a reference to a page is made , the contents of the clock register are copied to the time-of use field in the page table entry for that page. In this way, the system always have the time of the last reference to each page.</a:t>
            </a:r>
          </a:p>
          <a:p>
            <a:pPr marL="230188" indent="-230188">
              <a:buFontTx/>
              <a:buAutoNum type="arabicPeriod"/>
            </a:pPr>
            <a:r>
              <a:rPr lang="en-US" altLang="en-US" smtClean="0">
                <a:latin typeface="Times New Roman" panose="02020603050405020304" pitchFamily="18" charset="0"/>
              </a:rPr>
              <a:t>Stack:the top of the stack is always the most recently used page and the bottom is the LRU (example on next slide)</a:t>
            </a:r>
          </a:p>
          <a:p>
            <a:pPr marL="230188" indent="-230188"/>
            <a:r>
              <a:rPr lang="en-US" altLang="en-US" smtClean="0">
                <a:latin typeface="Times New Roman" panose="02020603050405020304" pitchFamily="18" charset="0"/>
              </a:rPr>
              <a:t> </a:t>
            </a:r>
          </a:p>
          <a:p>
            <a:pPr marL="230188" indent="-230188"/>
            <a:r>
              <a:rPr lang="en-US" altLang="en-US" smtClean="0">
                <a:latin typeface="Times New Roman" panose="02020603050405020304" pitchFamily="18" charset="0"/>
              </a:rPr>
              <a:t>Text Book Page 59 </a:t>
            </a:r>
          </a:p>
        </p:txBody>
      </p:sp>
    </p:spTree>
    <p:extLst>
      <p:ext uri="{BB962C8B-B14F-4D97-AF65-F5344CB8AC3E}">
        <p14:creationId xmlns:p14="http://schemas.microsoft.com/office/powerpoint/2010/main" val="1903207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Times New Roman" panose="02020603050405020304" pitchFamily="18" charset="0"/>
              </a:rPr>
              <a:t>The Least Recently Used diagram above illustrates the LRU algorithm. </a:t>
            </a:r>
          </a:p>
          <a:p>
            <a:r>
              <a:rPr lang="en-US" altLang="en-US" smtClean="0">
                <a:latin typeface="Times New Roman" panose="02020603050405020304" pitchFamily="18" charset="0"/>
              </a:rPr>
              <a:t>Notice that the most recently accessed page is now represented by the </a:t>
            </a:r>
            <a:r>
              <a:rPr lang="en-US" altLang="en-US" i="1" smtClean="0">
                <a:latin typeface="Times New Roman" panose="02020603050405020304" pitchFamily="18" charset="0"/>
              </a:rPr>
              <a:t>top</a:t>
            </a:r>
            <a:r>
              <a:rPr lang="en-US" altLang="en-US" smtClean="0">
                <a:latin typeface="Times New Roman" panose="02020603050405020304" pitchFamily="18" charset="0"/>
              </a:rPr>
              <a:t> page rectangle. The rectangles do not represent specific page frames as they did in the FIFO diagram. Thus, each reference necessitating a page fault (shown in red) is now on the top row.</a:t>
            </a:r>
          </a:p>
          <a:p>
            <a:r>
              <a:rPr lang="en-US" altLang="en-US" smtClean="0">
                <a:latin typeface="Times New Roman" panose="02020603050405020304" pitchFamily="18" charset="0"/>
              </a:rPr>
              <a:t>Further inspection will show that as more pages are allotted to the program the page references in each row do not change. Only the number of page faults changes. The set of pages in memory for </a:t>
            </a:r>
            <a:r>
              <a:rPr lang="en-US" altLang="en-US" b="1" smtClean="0">
                <a:latin typeface="Times New Roman" panose="02020603050405020304" pitchFamily="18" charset="0"/>
              </a:rPr>
              <a:t>n</a:t>
            </a:r>
            <a:r>
              <a:rPr lang="en-US" altLang="en-US" smtClean="0">
                <a:latin typeface="Times New Roman" panose="02020603050405020304" pitchFamily="18" charset="0"/>
              </a:rPr>
              <a:t> pages is thus a </a:t>
            </a:r>
            <a:r>
              <a:rPr lang="en-US" altLang="en-US" i="1" smtClean="0">
                <a:latin typeface="Times New Roman" panose="02020603050405020304" pitchFamily="18" charset="0"/>
              </a:rPr>
              <a:t>subset</a:t>
            </a:r>
            <a:r>
              <a:rPr lang="en-US" altLang="en-US" smtClean="0">
                <a:latin typeface="Times New Roman" panose="02020603050405020304" pitchFamily="18" charset="0"/>
              </a:rPr>
              <a:t> of the set of pages for </a:t>
            </a:r>
            <a:r>
              <a:rPr lang="en-US" altLang="en-US" b="1" smtClean="0">
                <a:latin typeface="Times New Roman" panose="02020603050405020304" pitchFamily="18" charset="0"/>
              </a:rPr>
              <a:t>n + 1</a:t>
            </a:r>
            <a:r>
              <a:rPr lang="en-US" altLang="en-US" smtClean="0">
                <a:latin typeface="Times New Roman" panose="02020603050405020304" pitchFamily="18" charset="0"/>
              </a:rPr>
              <a:t> page frames. In fact, the diagram could be considered a </a:t>
            </a:r>
            <a:r>
              <a:rPr lang="en-US" altLang="en-US" b="1" smtClean="0">
                <a:latin typeface="Times New Roman" panose="02020603050405020304" pitchFamily="18" charset="0"/>
              </a:rPr>
              <a:t>STACK</a:t>
            </a:r>
            <a:r>
              <a:rPr lang="en-US" altLang="en-US" smtClean="0">
                <a:latin typeface="Times New Roman" panose="02020603050405020304" pitchFamily="18" charset="0"/>
              </a:rPr>
              <a:t> data structure with the depth of the stack representing the number of page frames. If a page is not on the stack (i.e. is found a depth greater than the number of page frames) then a page fault occurs. </a:t>
            </a:r>
          </a:p>
          <a:p>
            <a:endParaRPr lang="en-US" altLang="en-US" smtClean="0">
              <a:latin typeface="Times New Roman" panose="02020603050405020304" pitchFamily="18" charset="0"/>
            </a:endParaRPr>
          </a:p>
          <a:p>
            <a:r>
              <a:rPr lang="en-US" altLang="en-US" smtClean="0">
                <a:latin typeface="Times New Roman" panose="02020603050405020304" pitchFamily="18" charset="0"/>
              </a:rPr>
              <a:t>Reference: http://cne.gmu.edu/modules/vm/yellow/lru.html</a:t>
            </a:r>
          </a:p>
          <a:p>
            <a:r>
              <a:rPr lang="en-US" altLang="en-US" smtClean="0">
                <a:latin typeface="Times New Roman" panose="02020603050405020304" pitchFamily="18" charset="0"/>
              </a:rPr>
              <a:t>More examples in the Text Book pages 59 and 60</a:t>
            </a:r>
          </a:p>
        </p:txBody>
      </p:sp>
    </p:spTree>
    <p:extLst>
      <p:ext uri="{BB962C8B-B14F-4D97-AF65-F5344CB8AC3E}">
        <p14:creationId xmlns:p14="http://schemas.microsoft.com/office/powerpoint/2010/main" val="1130793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B9C71BD-0DB6-4C61-BA7D-022C7B760D9D}" type="slidenum">
              <a:rPr lang="en-US" altLang="en-US" smtClean="0">
                <a:latin typeface="Times New Roman" panose="02020603050405020304" pitchFamily="18" charset="0"/>
              </a:rPr>
              <a:pPr/>
              <a:t>31</a:t>
            </a:fld>
            <a:endParaRPr lang="en-US" altLang="en-US" smtClean="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677927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C6F74A3-F95D-4AE3-BB53-0888BB47FBAA}" type="slidenum">
              <a:rPr lang="en-US" altLang="en-US" smtClean="0">
                <a:latin typeface="Times New Roman" panose="02020603050405020304" pitchFamily="18" charset="0"/>
              </a:rPr>
              <a:pPr/>
              <a:t>32</a:t>
            </a:fld>
            <a:endParaRPr lang="en-US" altLang="en-US" smtClean="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918132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7CB65A5-2468-4909-8728-14FD560E6A2B}" type="slidenum">
              <a:rPr lang="en-US" altLang="en-US" smtClean="0">
                <a:latin typeface="Times New Roman" panose="02020603050405020304" pitchFamily="18" charset="0"/>
              </a:rPr>
              <a:pPr/>
              <a:t>33</a:t>
            </a:fld>
            <a:endParaRPr lang="en-US" altLang="en-US" smtClean="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72780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DBFEA6-3910-4BAD-B398-A5837700CF53}" type="slidenum">
              <a:rPr lang="en-US" altLang="en-US" smtClean="0">
                <a:latin typeface="Times New Roman" panose="02020603050405020304" pitchFamily="18" charset="0"/>
              </a:rPr>
              <a:pPr/>
              <a:t>34</a:t>
            </a:fld>
            <a:endParaRPr lang="en-US" altLang="en-US" smtClean="0">
              <a:latin typeface="Times New Roman" panose="02020603050405020304"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805558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9BD2A98-993B-47DC-B5E9-1E6243FB1C8E}" type="slidenum">
              <a:rPr lang="en-US" altLang="en-US" smtClean="0">
                <a:latin typeface="Times New Roman" panose="02020603050405020304" pitchFamily="18" charset="0"/>
              </a:rPr>
              <a:pPr/>
              <a:t>35</a:t>
            </a:fld>
            <a:endParaRPr lang="en-US" altLang="en-US"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23036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D75A6C3-0DBE-4B3C-9A84-952733158EFA}" type="slidenum">
              <a:rPr lang="en-US" altLang="en-US" smtClean="0">
                <a:latin typeface="Times New Roman" panose="02020603050405020304" pitchFamily="18" charset="0"/>
              </a:rPr>
              <a:pPr/>
              <a:t>36</a:t>
            </a:fld>
            <a:endParaRPr lang="en-US" altLang="en-US" smtClean="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5889029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DB847B5-8108-453C-BBB0-87260088E489}" type="slidenum">
              <a:rPr lang="en-US" altLang="en-US" smtClean="0">
                <a:latin typeface="Times New Roman" panose="02020603050405020304" pitchFamily="18" charset="0"/>
              </a:rPr>
              <a:pPr/>
              <a:t>37</a:t>
            </a:fld>
            <a:endParaRPr lang="en-US" altLang="en-US" smtClean="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056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6BAACF8-7B40-4496-A9E0-0A1040B306EE}" type="slidenum">
              <a:rPr lang="en-US" altLang="en-US" smtClean="0">
                <a:latin typeface="Times New Roman" panose="02020603050405020304" pitchFamily="18" charset="0"/>
              </a:rPr>
              <a:pPr/>
              <a:t>3</a:t>
            </a:fld>
            <a:endParaRPr lang="en-US" altLang="en-US" smtClean="0">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235328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509F981-B007-477B-B6D0-E0088CD473AB}" type="slidenum">
              <a:rPr lang="en-US" altLang="en-US" smtClean="0">
                <a:latin typeface="Helvetica" panose="020B0604020202020204" pitchFamily="34" charset="0"/>
              </a:rPr>
              <a:pPr/>
              <a:t>4</a:t>
            </a:fld>
            <a:endParaRPr lang="en-US" altLang="en-US" smtClean="0">
              <a:latin typeface="Helvetica" panose="020B060402020202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401848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521D5F0-748D-4777-AA0C-6D0BE4C4CF2C}" type="slidenum">
              <a:rPr lang="en-US" altLang="en-US" smtClean="0">
                <a:latin typeface="Helvetica" panose="020B0604020202020204" pitchFamily="34" charset="0"/>
              </a:rPr>
              <a:pPr/>
              <a:t>5</a:t>
            </a:fld>
            <a:endParaRPr lang="en-US" altLang="en-US" smtClean="0">
              <a:latin typeface="Helvetica" panose="020B0604020202020204"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2935898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E53FC2C-23B3-43FE-8A9A-46EC215A747A}" type="slidenum">
              <a:rPr lang="en-US" altLang="en-US" smtClean="0">
                <a:latin typeface="Times New Roman" panose="02020603050405020304" pitchFamily="18" charset="0"/>
              </a:rPr>
              <a:pPr/>
              <a:t>6</a:t>
            </a:fld>
            <a:endParaRPr lang="en-US" altLang="en-US" smtClean="0">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156077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786C2D5-0CA2-4045-BE72-2DB2D6B75531}" type="slidenum">
              <a:rPr lang="en-US" altLang="en-US" smtClean="0">
                <a:latin typeface="Times New Roman" panose="02020603050405020304" pitchFamily="18" charset="0"/>
              </a:rPr>
              <a:pPr/>
              <a:t>7</a:t>
            </a:fld>
            <a:endParaRPr lang="en-US" altLang="en-US" smtClean="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70439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0D59BF-88CF-41AD-9487-3B19334DCB31}" type="slidenum">
              <a:rPr lang="en-US" altLang="en-US" smtClean="0">
                <a:latin typeface="Times New Roman" panose="02020603050405020304" pitchFamily="18" charset="0"/>
              </a:rPr>
              <a:pPr/>
              <a:t>11</a:t>
            </a:fld>
            <a:endParaRPr lang="en-US" altLang="en-US" smtClean="0">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936749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8C989B9-D726-4D74-A17F-0B32FB242509}" type="slidenum">
              <a:rPr lang="en-US" altLang="en-US" smtClean="0">
                <a:latin typeface="Times New Roman" panose="02020603050405020304" pitchFamily="18" charset="0"/>
              </a:rPr>
              <a:pPr/>
              <a:t>12</a:t>
            </a:fld>
            <a:endParaRPr lang="en-US" altLang="en-US" smtClean="0">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857865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98450" y="3948113"/>
            <a:ext cx="12915900" cy="268287"/>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grpSp>
      <p:sp>
        <p:nvSpPr>
          <p:cNvPr id="7" name="Text Box 7"/>
          <p:cNvSpPr txBox="1">
            <a:spLocks noChangeArrowheads="1"/>
          </p:cNvSpPr>
          <p:nvPr/>
        </p:nvSpPr>
        <p:spPr bwMode="auto">
          <a:xfrm>
            <a:off x="9734550" y="8783638"/>
            <a:ext cx="40703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15" tIns="65308" rIns="130615" bIns="65308">
            <a:spAutoFit/>
          </a:bodyPr>
          <a:lstStyle/>
          <a:p>
            <a:pPr algn="ctr">
              <a:spcBef>
                <a:spcPct val="50000"/>
              </a:spcBef>
            </a:pPr>
            <a:r>
              <a:rPr lang="en-US" altLang="en-US" sz="1400" b="1">
                <a:solidFill>
                  <a:srgbClr val="336699"/>
                </a:solidFill>
                <a:latin typeface="Helvetica" panose="020B0604020202020204" pitchFamily="34" charset="0"/>
              </a:rPr>
              <a:t>Silberschatz, Galvin and Gagne ©2013</a:t>
            </a:r>
          </a:p>
        </p:txBody>
      </p:sp>
      <p:sp>
        <p:nvSpPr>
          <p:cNvPr id="8" name="Text Box 8"/>
          <p:cNvSpPr txBox="1">
            <a:spLocks noChangeArrowheads="1"/>
          </p:cNvSpPr>
          <p:nvPr/>
        </p:nvSpPr>
        <p:spPr bwMode="auto">
          <a:xfrm>
            <a:off x="41275" y="8818563"/>
            <a:ext cx="4662488"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15" tIns="65308" rIns="130615" bIns="65308">
            <a:spAutoFit/>
          </a:bodyPr>
          <a:lstStyle/>
          <a:p>
            <a:pPr>
              <a:spcBef>
                <a:spcPct val="50000"/>
              </a:spcBef>
            </a:pPr>
            <a:r>
              <a:rPr lang="en-US" altLang="en-US" sz="1400" b="1">
                <a:solidFill>
                  <a:srgbClr val="336699"/>
                </a:solidFill>
                <a:latin typeface="Helvetica" panose="020B0604020202020204" pitchFamily="34" charset="0"/>
              </a:rPr>
              <a:t>Operating System Concepts Essentials – 9</a:t>
            </a:r>
            <a:r>
              <a:rPr lang="en-US" altLang="en-US" sz="1400" b="1" baseline="30000">
                <a:solidFill>
                  <a:srgbClr val="336699"/>
                </a:solidFill>
                <a:latin typeface="Helvetica" panose="020B0604020202020204" pitchFamily="34" charset="0"/>
              </a:rPr>
              <a:t>th</a:t>
            </a:r>
            <a:r>
              <a:rPr lang="en-US" altLang="en-US" sz="1400" b="1">
                <a:solidFill>
                  <a:srgbClr val="336699"/>
                </a:solidFill>
                <a:latin typeface="Helvetica" panose="020B0604020202020204" pitchFamily="34" charset="0"/>
              </a:rPr>
              <a:t> Edition</a:t>
            </a:r>
          </a:p>
        </p:txBody>
      </p:sp>
      <p:pic>
        <p:nvPicPr>
          <p:cNvPr id="9" name="Picture 9" descr="dino_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900" y="5543550"/>
            <a:ext cx="3092450" cy="2125663"/>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837113" y="5354638"/>
            <a:ext cx="3505200" cy="2517775"/>
          </a:xfrm>
          <a:prstGeom prst="rect">
            <a:avLst/>
          </a:prstGeom>
          <a:noFill/>
          <a:ln w="57150" cmpd="thinThick">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lIns="130615" tIns="65308" rIns="130615" bIns="65308" anchor="ctr"/>
          <a:lstStyle/>
          <a:p>
            <a:endParaRPr lang="en-US" altLang="en-US"/>
          </a:p>
        </p:txBody>
      </p:sp>
      <p:sp>
        <p:nvSpPr>
          <p:cNvPr id="201730" name="Rectangle 2"/>
          <p:cNvSpPr>
            <a:spLocks noGrp="1" noChangeArrowheads="1"/>
          </p:cNvSpPr>
          <p:nvPr>
            <p:ph type="ctrTitle"/>
          </p:nvPr>
        </p:nvSpPr>
        <p:spPr>
          <a:xfrm>
            <a:off x="1028700" y="914400"/>
            <a:ext cx="11658600" cy="2836333"/>
          </a:xfrm>
        </p:spPr>
        <p:txBody>
          <a:bodyPr/>
          <a:lstStyle>
            <a:lvl1pPr>
              <a:defRPr sz="6100"/>
            </a:lvl1pPr>
          </a:lstStyle>
          <a:p>
            <a:r>
              <a:rPr lang="en-US"/>
              <a:t>Click to edit Master title style</a:t>
            </a:r>
          </a:p>
        </p:txBody>
      </p:sp>
    </p:spTree>
    <p:extLst>
      <p:ext uri="{BB962C8B-B14F-4D97-AF65-F5344CB8AC3E}">
        <p14:creationId xmlns:p14="http://schemas.microsoft.com/office/powerpoint/2010/main" val="3406251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04928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37007" y="370417"/>
            <a:ext cx="3217068" cy="7315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70417"/>
            <a:ext cx="9422607" cy="7315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57826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9"/>
          <p:cNvSpPr txBox="1">
            <a:spLocks noChangeArrowheads="1"/>
          </p:cNvSpPr>
          <p:nvPr/>
        </p:nvSpPr>
        <p:spPr bwMode="auto">
          <a:xfrm>
            <a:off x="6403975" y="8818563"/>
            <a:ext cx="6318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spAutoFit/>
          </a:bodyPr>
          <a:lstStyle/>
          <a:p>
            <a:pPr algn="ctr">
              <a:spcBef>
                <a:spcPct val="50000"/>
              </a:spcBef>
            </a:pPr>
            <a:r>
              <a:rPr lang="en-US" altLang="en-US" sz="1400" b="1">
                <a:solidFill>
                  <a:srgbClr val="EE3900"/>
                </a:solidFill>
                <a:latin typeface="Helvetica" panose="020B0604020202020204" pitchFamily="34" charset="0"/>
              </a:rPr>
              <a:t>9.</a:t>
            </a:r>
            <a:fld id="{EA180053-E7E8-4C9B-A3CA-FCC934CF8C12}" type="slidenum">
              <a:rPr lang="en-US" altLang="en-US" sz="1400" b="1">
                <a:solidFill>
                  <a:srgbClr val="EE3900"/>
                </a:solidFill>
                <a:latin typeface="Helvetica" panose="020B0604020202020204" pitchFamily="34" charset="0"/>
              </a:rPr>
              <a:pPr algn="ctr">
                <a:spcBef>
                  <a:spcPct val="50000"/>
                </a:spcBef>
              </a:pPr>
              <a:t>‹#›</a:t>
            </a:fld>
            <a:endParaRPr lang="en-US" altLang="en-US" sz="1400" b="1">
              <a:solidFill>
                <a:srgbClr val="EE3900"/>
              </a:solidFill>
              <a:latin typeface="Helvetica" panose="020B0604020202020204" pitchFamily="34" charset="0"/>
            </a:endParaRPr>
          </a:p>
        </p:txBody>
      </p:sp>
      <p:sp>
        <p:nvSpPr>
          <p:cNvPr id="5" name="Text Box 10"/>
          <p:cNvSpPr txBox="1">
            <a:spLocks noChangeArrowheads="1"/>
          </p:cNvSpPr>
          <p:nvPr/>
        </p:nvSpPr>
        <p:spPr bwMode="auto">
          <a:xfrm>
            <a:off x="9734550" y="8840788"/>
            <a:ext cx="40703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spAutoFit/>
          </a:bodyPr>
          <a:lstStyle/>
          <a:p>
            <a:pPr algn="ctr">
              <a:spcBef>
                <a:spcPct val="50000"/>
              </a:spcBef>
            </a:pPr>
            <a:r>
              <a:rPr lang="en-US" altLang="en-US" sz="1400" b="1">
                <a:solidFill>
                  <a:srgbClr val="EE3900"/>
                </a:solidFill>
                <a:latin typeface="Helvetica" panose="020B0604020202020204" pitchFamily="34" charset="0"/>
              </a:rPr>
              <a:t>Silberschatz, Galvin and Gagne ©2009</a:t>
            </a:r>
          </a:p>
        </p:txBody>
      </p:sp>
      <p:sp>
        <p:nvSpPr>
          <p:cNvPr id="6" name="Text Box 11"/>
          <p:cNvSpPr txBox="1">
            <a:spLocks noChangeArrowheads="1"/>
          </p:cNvSpPr>
          <p:nvPr/>
        </p:nvSpPr>
        <p:spPr bwMode="auto">
          <a:xfrm>
            <a:off x="279400" y="8828088"/>
            <a:ext cx="45815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spAutoFit/>
          </a:bodyPr>
          <a:lstStyle/>
          <a:p>
            <a:pPr>
              <a:spcBef>
                <a:spcPct val="50000"/>
              </a:spcBef>
            </a:pPr>
            <a:r>
              <a:rPr lang="en-US" altLang="en-US" sz="1400" b="1">
                <a:solidFill>
                  <a:srgbClr val="EE3900"/>
                </a:solidFill>
                <a:latin typeface="Helvetica" panose="020B0604020202020204" pitchFamily="34" charset="0"/>
              </a:rPr>
              <a:t>Operating System Concepts with Java – 8</a:t>
            </a:r>
            <a:r>
              <a:rPr lang="en-US" altLang="en-US" sz="1400" b="1" baseline="30000">
                <a:solidFill>
                  <a:srgbClr val="EE3900"/>
                </a:solidFill>
                <a:latin typeface="Helvetica" panose="020B0604020202020204" pitchFamily="34" charset="0"/>
              </a:rPr>
              <a:t>th</a:t>
            </a:r>
            <a:r>
              <a:rPr lang="en-US" altLang="en-US" sz="1400" b="1">
                <a:solidFill>
                  <a:srgbClr val="EE3900"/>
                </a:solidFill>
                <a:latin typeface="Helvetica" panose="020B0604020202020204" pitchFamily="34" charset="0"/>
              </a:rPr>
              <a:t> Edition</a:t>
            </a:r>
          </a:p>
        </p:txBody>
      </p:sp>
      <p:sp>
        <p:nvSpPr>
          <p:cNvPr id="7" name="Rectangle 7"/>
          <p:cNvSpPr>
            <a:spLocks noChangeArrowheads="1"/>
          </p:cNvSpPr>
          <p:nvPr/>
        </p:nvSpPr>
        <p:spPr bwMode="auto">
          <a:xfrm>
            <a:off x="0" y="4064000"/>
            <a:ext cx="13716000" cy="304800"/>
          </a:xfrm>
          <a:prstGeom prst="rect">
            <a:avLst/>
          </a:prstGeom>
          <a:gradFill rotWithShape="1">
            <a:gsLst>
              <a:gs pos="0">
                <a:srgbClr val="FF8A65"/>
              </a:gs>
              <a:gs pos="100000">
                <a:srgbClr val="C02E00"/>
              </a:gs>
            </a:gsLst>
            <a:lin ang="5400000" scaled="1"/>
          </a:gradFill>
          <a:ln w="9525">
            <a:solidFill>
              <a:srgbClr val="D03200"/>
            </a:solidFill>
            <a:miter lim="800000"/>
            <a:headEnd/>
            <a:tailEnd/>
          </a:ln>
        </p:spPr>
        <p:txBody>
          <a:bodyPr wrap="none" lIns="130622" tIns="65311" rIns="130622" bIns="65311" anchor="ctr"/>
          <a:lstStyle/>
          <a:p>
            <a:endParaRPr lang="en-CA" altLang="en-US">
              <a:solidFill>
                <a:srgbClr val="000000"/>
              </a:solidFill>
            </a:endParaRPr>
          </a:p>
        </p:txBody>
      </p:sp>
      <p:sp>
        <p:nvSpPr>
          <p:cNvPr id="8" name="Rectangle 8"/>
          <p:cNvSpPr>
            <a:spLocks noChangeArrowheads="1"/>
          </p:cNvSpPr>
          <p:nvPr/>
        </p:nvSpPr>
        <p:spPr bwMode="auto">
          <a:xfrm>
            <a:off x="4572000" y="4064000"/>
            <a:ext cx="4800600" cy="304800"/>
          </a:xfrm>
          <a:prstGeom prst="rect">
            <a:avLst/>
          </a:prstGeom>
          <a:gradFill rotWithShape="1">
            <a:gsLst>
              <a:gs pos="0">
                <a:schemeClr val="accent1"/>
              </a:gs>
              <a:gs pos="100000">
                <a:srgbClr val="475E00"/>
              </a:gs>
            </a:gsLst>
            <a:lin ang="5400000" scaled="1"/>
          </a:gradFill>
          <a:ln w="9525">
            <a:solidFill>
              <a:srgbClr val="99CCFF"/>
            </a:solidFill>
            <a:miter lim="800000"/>
            <a:headEnd/>
            <a:tailEnd/>
          </a:ln>
        </p:spPr>
        <p:txBody>
          <a:bodyPr wrap="none" lIns="130622" tIns="65311" rIns="130622" bIns="65311" anchor="ctr"/>
          <a:lstStyle/>
          <a:p>
            <a:endParaRPr lang="en-CA" altLang="en-US">
              <a:solidFill>
                <a:srgbClr val="000000"/>
              </a:solidFill>
            </a:endParaRPr>
          </a:p>
        </p:txBody>
      </p:sp>
      <p:sp>
        <p:nvSpPr>
          <p:cNvPr id="9" name="AutoShape 9"/>
          <p:cNvSpPr>
            <a:spLocks noChangeArrowheads="1"/>
          </p:cNvSpPr>
          <p:nvPr/>
        </p:nvSpPr>
        <p:spPr bwMode="auto">
          <a:xfrm>
            <a:off x="5356225" y="5759450"/>
            <a:ext cx="3138488" cy="1871663"/>
          </a:xfrm>
          <a:prstGeom prst="bevel">
            <a:avLst>
              <a:gd name="adj" fmla="val 12500"/>
            </a:avLst>
          </a:prstGeom>
          <a:solidFill>
            <a:srgbClr val="D03200"/>
          </a:solidFill>
          <a:ln w="9525">
            <a:solidFill>
              <a:srgbClr val="D03200"/>
            </a:solidFill>
            <a:miter lim="800000"/>
            <a:headEnd/>
            <a:tailEnd/>
          </a:ln>
        </p:spPr>
        <p:txBody>
          <a:bodyPr wrap="none" lIns="130622" tIns="65311" rIns="130622" bIns="65311" anchor="ctr"/>
          <a:lstStyle/>
          <a:p>
            <a:pPr algn="ctr" eaLnBrk="1" hangingPunct="1"/>
            <a:endParaRPr lang="en-US" altLang="en-US">
              <a:solidFill>
                <a:srgbClr val="FF8A65"/>
              </a:solidFill>
              <a:latin typeface="Arial" panose="020B0604020202020204" pitchFamily="34" charset="0"/>
            </a:endParaRPr>
          </a:p>
        </p:txBody>
      </p:sp>
      <p:pic>
        <p:nvPicPr>
          <p:cNvPr id="10" name="Picture 10" descr="dino_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4038" y="5999163"/>
            <a:ext cx="256063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6" name="Rectangle 3"/>
          <p:cNvSpPr>
            <a:spLocks noGrp="1" noChangeArrowheads="1"/>
          </p:cNvSpPr>
          <p:nvPr>
            <p:ph type="ctrTitle"/>
          </p:nvPr>
        </p:nvSpPr>
        <p:spPr>
          <a:xfrm>
            <a:off x="1028700" y="2840568"/>
            <a:ext cx="11658600" cy="1960033"/>
          </a:xfrm>
        </p:spPr>
        <p:txBody>
          <a:bodyPr/>
          <a:lstStyle>
            <a:lvl1pPr>
              <a:defRPr sz="5700"/>
            </a:lvl1pPr>
          </a:lstStyle>
          <a:p>
            <a:r>
              <a:rPr lang="en-US"/>
              <a:t>Click to edit Master title style</a:t>
            </a:r>
          </a:p>
        </p:txBody>
      </p:sp>
      <p:sp>
        <p:nvSpPr>
          <p:cNvPr id="164867" name="Rectangle 4"/>
          <p:cNvSpPr>
            <a:spLocks noGrp="1" noChangeArrowheads="1"/>
          </p:cNvSpPr>
          <p:nvPr>
            <p:ph type="subTitle" idx="1"/>
          </p:nvPr>
        </p:nvSpPr>
        <p:spPr>
          <a:xfrm>
            <a:off x="2057400" y="5181600"/>
            <a:ext cx="9601200" cy="2336800"/>
          </a:xfrm>
        </p:spPr>
        <p:txBody>
          <a:bodyPr/>
          <a:lstStyle>
            <a:lvl1pPr marL="0" indent="0" algn="ctr">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3526051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536444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CA"/>
          </a:p>
        </p:txBody>
      </p:sp>
      <p:sp>
        <p:nvSpPr>
          <p:cNvPr id="3" name="Text Placeholder 2"/>
          <p:cNvSpPr>
            <a:spLocks noGrp="1"/>
          </p:cNvSpPr>
          <p:nvPr>
            <p:ph type="body" idx="1"/>
          </p:nvPr>
        </p:nvSpPr>
        <p:spPr>
          <a:xfrm>
            <a:off x="1083470" y="3875618"/>
            <a:ext cx="11658600" cy="2000249"/>
          </a:xfrm>
        </p:spPr>
        <p:txBody>
          <a:bodyPr anchor="b"/>
          <a:lstStyle>
            <a:lvl1pPr marL="0" indent="0">
              <a:buNone/>
              <a:defRPr sz="2900"/>
            </a:lvl1pPr>
            <a:lvl2pPr marL="653110" indent="0">
              <a:buNone/>
              <a:defRPr sz="2600"/>
            </a:lvl2pPr>
            <a:lvl3pPr marL="1306220" indent="0">
              <a:buNone/>
              <a:defRPr sz="2300"/>
            </a:lvl3pPr>
            <a:lvl4pPr marL="1959331" indent="0">
              <a:buNone/>
              <a:defRPr sz="2000"/>
            </a:lvl4pPr>
            <a:lvl5pPr marL="2612441" indent="0">
              <a:buNone/>
              <a:defRPr sz="2000"/>
            </a:lvl5pPr>
            <a:lvl6pPr marL="3265551" indent="0">
              <a:buNone/>
              <a:defRPr sz="2000"/>
            </a:lvl6pPr>
            <a:lvl7pPr marL="3918661" indent="0">
              <a:buNone/>
              <a:defRPr sz="2000"/>
            </a:lvl7pPr>
            <a:lvl8pPr marL="4571771" indent="0">
              <a:buNone/>
              <a:defRPr sz="2000"/>
            </a:lvl8pPr>
            <a:lvl9pPr marL="5224882" indent="0">
              <a:buNone/>
              <a:defRPr sz="2000"/>
            </a:lvl9pPr>
          </a:lstStyle>
          <a:p>
            <a:pPr lvl="0"/>
            <a:r>
              <a:rPr lang="en-US" smtClean="0"/>
              <a:t>Click to edit Master text styles</a:t>
            </a:r>
          </a:p>
        </p:txBody>
      </p:sp>
    </p:spTree>
    <p:extLst>
      <p:ext uri="{BB962C8B-B14F-4D97-AF65-F5344CB8AC3E}">
        <p14:creationId xmlns:p14="http://schemas.microsoft.com/office/powerpoint/2010/main" val="2576203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950120" y="1587501"/>
            <a:ext cx="5684043"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862763" y="1587501"/>
            <a:ext cx="5684045"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6496302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967538" y="2046817"/>
            <a:ext cx="6062663" cy="853016"/>
          </a:xfrm>
        </p:spPr>
        <p:txBody>
          <a:bodyPr anchor="b"/>
          <a:lstStyle>
            <a:lvl1pPr marL="0" indent="0">
              <a:buNone/>
              <a:defRPr sz="3400" b="1"/>
            </a:lvl1pPr>
            <a:lvl2pPr marL="653110" indent="0">
              <a:buNone/>
              <a:defRPr sz="2900" b="1"/>
            </a:lvl2pPr>
            <a:lvl3pPr marL="1306220" indent="0">
              <a:buNone/>
              <a:defRPr sz="2600" b="1"/>
            </a:lvl3pPr>
            <a:lvl4pPr marL="1959331" indent="0">
              <a:buNone/>
              <a:defRPr sz="2300" b="1"/>
            </a:lvl4pPr>
            <a:lvl5pPr marL="2612441" indent="0">
              <a:buNone/>
              <a:defRPr sz="2300" b="1"/>
            </a:lvl5pPr>
            <a:lvl6pPr marL="3265551" indent="0">
              <a:buNone/>
              <a:defRPr sz="2300" b="1"/>
            </a:lvl6pPr>
            <a:lvl7pPr marL="3918661" indent="0">
              <a:buNone/>
              <a:defRPr sz="2300" b="1"/>
            </a:lvl7pPr>
            <a:lvl8pPr marL="4571771" indent="0">
              <a:buNone/>
              <a:defRPr sz="2300" b="1"/>
            </a:lvl8pPr>
            <a:lvl9pPr marL="5224882"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38"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4172957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Tree>
    <p:extLst>
      <p:ext uri="{BB962C8B-B14F-4D97-AF65-F5344CB8AC3E}">
        <p14:creationId xmlns:p14="http://schemas.microsoft.com/office/powerpoint/2010/main" val="42246568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7557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364067"/>
            <a:ext cx="4512470" cy="1549400"/>
          </a:xfrm>
        </p:spPr>
        <p:txBody>
          <a:bodyPr/>
          <a:lstStyle>
            <a:lvl1pPr algn="l">
              <a:defRPr sz="2900" b="1"/>
            </a:lvl1pPr>
          </a:lstStyle>
          <a:p>
            <a:r>
              <a:rPr lang="en-US" smtClean="0"/>
              <a:t>Click to edit Master title style</a:t>
            </a:r>
            <a:endParaRPr lang="en-CA"/>
          </a:p>
        </p:txBody>
      </p:sp>
      <p:sp>
        <p:nvSpPr>
          <p:cNvPr id="3" name="Content Placeholder 2"/>
          <p:cNvSpPr>
            <a:spLocks noGrp="1"/>
          </p:cNvSpPr>
          <p:nvPr>
            <p:ph idx="1"/>
          </p:nvPr>
        </p:nvSpPr>
        <p:spPr>
          <a:xfrm>
            <a:off x="5362575" y="364067"/>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685801" y="1913467"/>
            <a:ext cx="4512470" cy="6254751"/>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extLst>
      <p:ext uri="{BB962C8B-B14F-4D97-AF65-F5344CB8AC3E}">
        <p14:creationId xmlns:p14="http://schemas.microsoft.com/office/powerpoint/2010/main" val="323738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005864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0"/>
            <a:ext cx="8229600" cy="755651"/>
          </a:xfrm>
        </p:spPr>
        <p:txBody>
          <a:bodyPr/>
          <a:lstStyle>
            <a:lvl1pPr algn="l">
              <a:defRPr sz="2900" b="1"/>
            </a:lvl1pPr>
          </a:lstStyle>
          <a:p>
            <a:r>
              <a:rPr lang="en-US" smtClean="0"/>
              <a:t>Click to edit Master title style</a:t>
            </a:r>
            <a:endParaRPr lang="en-CA"/>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110" indent="0">
              <a:buNone/>
              <a:defRPr sz="4000"/>
            </a:lvl2pPr>
            <a:lvl3pPr marL="1306220" indent="0">
              <a:buNone/>
              <a:defRPr sz="3400"/>
            </a:lvl3pPr>
            <a:lvl4pPr marL="1959331" indent="0">
              <a:buNone/>
              <a:defRPr sz="2900"/>
            </a:lvl4pPr>
            <a:lvl5pPr marL="2612441" indent="0">
              <a:buNone/>
              <a:defRPr sz="2900"/>
            </a:lvl5pPr>
            <a:lvl6pPr marL="3265551" indent="0">
              <a:buNone/>
              <a:defRPr sz="2900"/>
            </a:lvl6pPr>
            <a:lvl7pPr marL="3918661" indent="0">
              <a:buNone/>
              <a:defRPr sz="2900"/>
            </a:lvl7pPr>
            <a:lvl8pPr marL="4571771" indent="0">
              <a:buNone/>
              <a:defRPr sz="2900"/>
            </a:lvl8pPr>
            <a:lvl9pPr marL="5224882" indent="0">
              <a:buNone/>
              <a:defRPr sz="2900"/>
            </a:lvl9pPr>
          </a:lstStyle>
          <a:p>
            <a:pPr lvl="0"/>
            <a:endParaRPr lang="en-CA" noProof="0" smtClean="0"/>
          </a:p>
        </p:txBody>
      </p:sp>
      <p:sp>
        <p:nvSpPr>
          <p:cNvPr id="4" name="Text Placeholder 3"/>
          <p:cNvSpPr>
            <a:spLocks noGrp="1"/>
          </p:cNvSpPr>
          <p:nvPr>
            <p:ph type="body" sz="half" idx="2"/>
          </p:nvPr>
        </p:nvSpPr>
        <p:spPr>
          <a:xfrm>
            <a:off x="2688432" y="7156451"/>
            <a:ext cx="8229600" cy="1073149"/>
          </a:xfrm>
        </p:spPr>
        <p:txBody>
          <a:bodyPr/>
          <a:lstStyle>
            <a:lvl1pPr marL="0" indent="0">
              <a:buNone/>
              <a:defRPr sz="2000"/>
            </a:lvl1pPr>
            <a:lvl2pPr marL="653110" indent="0">
              <a:buNone/>
              <a:defRPr sz="1700"/>
            </a:lvl2pPr>
            <a:lvl3pPr marL="1306220" indent="0">
              <a:buNone/>
              <a:defRPr sz="1400"/>
            </a:lvl3pPr>
            <a:lvl4pPr marL="1959331" indent="0">
              <a:buNone/>
              <a:defRPr sz="1300"/>
            </a:lvl4pPr>
            <a:lvl5pPr marL="2612441" indent="0">
              <a:buNone/>
              <a:defRPr sz="1300"/>
            </a:lvl5pPr>
            <a:lvl6pPr marL="3265551" indent="0">
              <a:buNone/>
              <a:defRPr sz="1300"/>
            </a:lvl6pPr>
            <a:lvl7pPr marL="3918661" indent="0">
              <a:buNone/>
              <a:defRPr sz="1300"/>
            </a:lvl7pPr>
            <a:lvl8pPr marL="4571771" indent="0">
              <a:buNone/>
              <a:defRPr sz="1300"/>
            </a:lvl8pPr>
            <a:lvl9pPr marL="5224882" indent="0">
              <a:buNone/>
              <a:defRPr sz="1300"/>
            </a:lvl9pPr>
          </a:lstStyle>
          <a:p>
            <a:pPr lvl="0"/>
            <a:r>
              <a:rPr lang="en-US" smtClean="0"/>
              <a:t>Click to edit Master text styles</a:t>
            </a:r>
          </a:p>
        </p:txBody>
      </p:sp>
    </p:spTree>
    <p:extLst>
      <p:ext uri="{BB962C8B-B14F-4D97-AF65-F5344CB8AC3E}">
        <p14:creationId xmlns:p14="http://schemas.microsoft.com/office/powerpoint/2010/main" val="1155705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915493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44100" y="268818"/>
            <a:ext cx="3086100" cy="7359649"/>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685800" y="268818"/>
            <a:ext cx="9029700" cy="735964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Tree>
    <p:extLst>
      <p:ext uri="{BB962C8B-B14F-4D97-AF65-F5344CB8AC3E}">
        <p14:creationId xmlns:p14="http://schemas.microsoft.com/office/powerpoint/2010/main" val="280786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5875867"/>
            <a:ext cx="11658600" cy="181610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083470" y="3875620"/>
            <a:ext cx="11658600" cy="2000249"/>
          </a:xfrm>
        </p:spPr>
        <p:txBody>
          <a:bodyPr anchor="b"/>
          <a:lstStyle>
            <a:lvl1pPr marL="0" indent="0">
              <a:buNone/>
              <a:defRPr sz="2900"/>
            </a:lvl1pPr>
            <a:lvl2pPr marL="653077" indent="0">
              <a:buNone/>
              <a:defRPr sz="2600"/>
            </a:lvl2pPr>
            <a:lvl3pPr marL="1306155" indent="0">
              <a:buNone/>
              <a:defRPr sz="2300"/>
            </a:lvl3pPr>
            <a:lvl4pPr marL="1959233" indent="0">
              <a:buNone/>
              <a:defRPr sz="2000"/>
            </a:lvl4pPr>
            <a:lvl5pPr marL="2612311" indent="0">
              <a:buNone/>
              <a:defRPr sz="2000"/>
            </a:lvl5pPr>
            <a:lvl6pPr marL="3265388" indent="0">
              <a:buNone/>
              <a:defRPr sz="2000"/>
            </a:lvl6pPr>
            <a:lvl7pPr marL="3918465" indent="0">
              <a:buNone/>
              <a:defRPr sz="2000"/>
            </a:lvl7pPr>
            <a:lvl8pPr marL="4571543" indent="0">
              <a:buNone/>
              <a:defRPr sz="2000"/>
            </a:lvl8pPr>
            <a:lvl9pPr marL="5224620" indent="0">
              <a:buNone/>
              <a:defRPr sz="2000"/>
            </a:lvl9pPr>
          </a:lstStyle>
          <a:p>
            <a:pPr lvl="0"/>
            <a:r>
              <a:rPr lang="en-US" smtClean="0"/>
              <a:t>Click to edit Master text styles</a:t>
            </a:r>
          </a:p>
        </p:txBody>
      </p:sp>
    </p:spTree>
    <p:extLst>
      <p:ext uri="{BB962C8B-B14F-4D97-AF65-F5344CB8AC3E}">
        <p14:creationId xmlns:p14="http://schemas.microsoft.com/office/powerpoint/2010/main" val="4023865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09675" y="1644653"/>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496175" y="1644653"/>
            <a:ext cx="6057900" cy="6040967"/>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62087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366184"/>
            <a:ext cx="1234440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85800" y="2046817"/>
            <a:ext cx="6060282" cy="853016"/>
          </a:xfrm>
        </p:spPr>
        <p:txBody>
          <a:bodyPr anchor="b"/>
          <a:lstStyle>
            <a:lvl1pPr marL="0" indent="0">
              <a:buNone/>
              <a:defRPr sz="3400" b="1"/>
            </a:lvl1pPr>
            <a:lvl2pPr marL="653077" indent="0">
              <a:buNone/>
              <a:defRPr sz="2900" b="1"/>
            </a:lvl2pPr>
            <a:lvl3pPr marL="1306155" indent="0">
              <a:buNone/>
              <a:defRPr sz="2600" b="1"/>
            </a:lvl3pPr>
            <a:lvl4pPr marL="1959233" indent="0">
              <a:buNone/>
              <a:defRPr sz="2300" b="1"/>
            </a:lvl4pPr>
            <a:lvl5pPr marL="2612311" indent="0">
              <a:buNone/>
              <a:defRPr sz="2300" b="1"/>
            </a:lvl5pPr>
            <a:lvl6pPr marL="3265388" indent="0">
              <a:buNone/>
              <a:defRPr sz="2300" b="1"/>
            </a:lvl6pPr>
            <a:lvl7pPr marL="3918465" indent="0">
              <a:buNone/>
              <a:defRPr sz="2300" b="1"/>
            </a:lvl7pPr>
            <a:lvl8pPr marL="4571543" indent="0">
              <a:buNone/>
              <a:defRPr sz="2300" b="1"/>
            </a:lvl8pPr>
            <a:lvl9pPr marL="5224620"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685800" y="2899833"/>
            <a:ext cx="6060282"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967540" y="2046817"/>
            <a:ext cx="6062663" cy="853016"/>
          </a:xfrm>
        </p:spPr>
        <p:txBody>
          <a:bodyPr anchor="b"/>
          <a:lstStyle>
            <a:lvl1pPr marL="0" indent="0">
              <a:buNone/>
              <a:defRPr sz="3400" b="1"/>
            </a:lvl1pPr>
            <a:lvl2pPr marL="653077" indent="0">
              <a:buNone/>
              <a:defRPr sz="2900" b="1"/>
            </a:lvl2pPr>
            <a:lvl3pPr marL="1306155" indent="0">
              <a:buNone/>
              <a:defRPr sz="2600" b="1"/>
            </a:lvl3pPr>
            <a:lvl4pPr marL="1959233" indent="0">
              <a:buNone/>
              <a:defRPr sz="2300" b="1"/>
            </a:lvl4pPr>
            <a:lvl5pPr marL="2612311" indent="0">
              <a:buNone/>
              <a:defRPr sz="2300" b="1"/>
            </a:lvl5pPr>
            <a:lvl6pPr marL="3265388" indent="0">
              <a:buNone/>
              <a:defRPr sz="2300" b="1"/>
            </a:lvl6pPr>
            <a:lvl7pPr marL="3918465" indent="0">
              <a:buNone/>
              <a:defRPr sz="2300" b="1"/>
            </a:lvl7pPr>
            <a:lvl8pPr marL="4571543" indent="0">
              <a:buNone/>
              <a:defRPr sz="2300" b="1"/>
            </a:lvl8pPr>
            <a:lvl9pPr marL="5224620"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6967540" y="2899833"/>
            <a:ext cx="6062663" cy="5268384"/>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72793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5357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490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2" y="364067"/>
            <a:ext cx="4512470" cy="1549400"/>
          </a:xfrm>
        </p:spPr>
        <p:txBody>
          <a:bodyPr/>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362575" y="364069"/>
            <a:ext cx="7667625" cy="7804151"/>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5802" y="1913469"/>
            <a:ext cx="4512470" cy="6254751"/>
          </a:xfrm>
        </p:spPr>
        <p:txBody>
          <a:bodyPr/>
          <a:lstStyle>
            <a:lvl1pPr marL="0" indent="0">
              <a:buNone/>
              <a:defRPr sz="2000"/>
            </a:lvl1pPr>
            <a:lvl2pPr marL="653077" indent="0">
              <a:buNone/>
              <a:defRPr sz="1700"/>
            </a:lvl2pPr>
            <a:lvl3pPr marL="1306155" indent="0">
              <a:buNone/>
              <a:defRPr sz="1400"/>
            </a:lvl3pPr>
            <a:lvl4pPr marL="1959233" indent="0">
              <a:buNone/>
              <a:defRPr sz="1300"/>
            </a:lvl4pPr>
            <a:lvl5pPr marL="2612311" indent="0">
              <a:buNone/>
              <a:defRPr sz="1300"/>
            </a:lvl5pPr>
            <a:lvl6pPr marL="3265388" indent="0">
              <a:buNone/>
              <a:defRPr sz="1300"/>
            </a:lvl6pPr>
            <a:lvl7pPr marL="3918465" indent="0">
              <a:buNone/>
              <a:defRPr sz="1300"/>
            </a:lvl7pPr>
            <a:lvl8pPr marL="4571543" indent="0">
              <a:buNone/>
              <a:defRPr sz="1300"/>
            </a:lvl8pPr>
            <a:lvl9pPr marL="5224620" indent="0">
              <a:buNone/>
              <a:defRPr sz="1300"/>
            </a:lvl9pPr>
          </a:lstStyle>
          <a:p>
            <a:pPr lvl="0"/>
            <a:r>
              <a:rPr lang="en-US" smtClean="0"/>
              <a:t>Click to edit Master text styles</a:t>
            </a:r>
          </a:p>
        </p:txBody>
      </p:sp>
    </p:spTree>
    <p:extLst>
      <p:ext uri="{BB962C8B-B14F-4D97-AF65-F5344CB8AC3E}">
        <p14:creationId xmlns:p14="http://schemas.microsoft.com/office/powerpoint/2010/main" val="68433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6400801"/>
            <a:ext cx="8229600" cy="755651"/>
          </a:xfrm>
        </p:spPr>
        <p:txBody>
          <a:bodyPr/>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688432" y="817033"/>
            <a:ext cx="8229600" cy="5486400"/>
          </a:xfrm>
        </p:spPr>
        <p:txBody>
          <a:bodyPr/>
          <a:lstStyle>
            <a:lvl1pPr marL="0" indent="0">
              <a:buNone/>
              <a:defRPr sz="4600"/>
            </a:lvl1pPr>
            <a:lvl2pPr marL="653077" indent="0">
              <a:buNone/>
              <a:defRPr sz="4000"/>
            </a:lvl2pPr>
            <a:lvl3pPr marL="1306155" indent="0">
              <a:buNone/>
              <a:defRPr sz="3400"/>
            </a:lvl3pPr>
            <a:lvl4pPr marL="1959233" indent="0">
              <a:buNone/>
              <a:defRPr sz="2900"/>
            </a:lvl4pPr>
            <a:lvl5pPr marL="2612311" indent="0">
              <a:buNone/>
              <a:defRPr sz="2900"/>
            </a:lvl5pPr>
            <a:lvl6pPr marL="3265388" indent="0">
              <a:buNone/>
              <a:defRPr sz="2900"/>
            </a:lvl6pPr>
            <a:lvl7pPr marL="3918465" indent="0">
              <a:buNone/>
              <a:defRPr sz="2900"/>
            </a:lvl7pPr>
            <a:lvl8pPr marL="4571543" indent="0">
              <a:buNone/>
              <a:defRPr sz="2900"/>
            </a:lvl8pPr>
            <a:lvl9pPr marL="5224620" indent="0">
              <a:buNone/>
              <a:defRPr sz="2900"/>
            </a:lvl9pPr>
          </a:lstStyle>
          <a:p>
            <a:pPr lvl="0"/>
            <a:endParaRPr lang="en-US" noProof="0" smtClean="0"/>
          </a:p>
        </p:txBody>
      </p:sp>
      <p:sp>
        <p:nvSpPr>
          <p:cNvPr id="4" name="Text Placeholder 3"/>
          <p:cNvSpPr>
            <a:spLocks noGrp="1"/>
          </p:cNvSpPr>
          <p:nvPr>
            <p:ph type="body" sz="half" idx="2"/>
          </p:nvPr>
        </p:nvSpPr>
        <p:spPr>
          <a:xfrm>
            <a:off x="2688432" y="7156452"/>
            <a:ext cx="8229600" cy="1073149"/>
          </a:xfrm>
        </p:spPr>
        <p:txBody>
          <a:bodyPr/>
          <a:lstStyle>
            <a:lvl1pPr marL="0" indent="0">
              <a:buNone/>
              <a:defRPr sz="2000"/>
            </a:lvl1pPr>
            <a:lvl2pPr marL="653077" indent="0">
              <a:buNone/>
              <a:defRPr sz="1700"/>
            </a:lvl2pPr>
            <a:lvl3pPr marL="1306155" indent="0">
              <a:buNone/>
              <a:defRPr sz="1400"/>
            </a:lvl3pPr>
            <a:lvl4pPr marL="1959233" indent="0">
              <a:buNone/>
              <a:defRPr sz="1300"/>
            </a:lvl4pPr>
            <a:lvl5pPr marL="2612311" indent="0">
              <a:buNone/>
              <a:defRPr sz="1300"/>
            </a:lvl5pPr>
            <a:lvl6pPr marL="3265388" indent="0">
              <a:buNone/>
              <a:defRPr sz="1300"/>
            </a:lvl6pPr>
            <a:lvl7pPr marL="3918465" indent="0">
              <a:buNone/>
              <a:defRPr sz="1300"/>
            </a:lvl7pPr>
            <a:lvl8pPr marL="4571543" indent="0">
              <a:buNone/>
              <a:defRPr sz="1300"/>
            </a:lvl8pPr>
            <a:lvl9pPr marL="5224620" indent="0">
              <a:buNone/>
              <a:defRPr sz="1300"/>
            </a:lvl9pPr>
          </a:lstStyle>
          <a:p>
            <a:pPr lvl="0"/>
            <a:r>
              <a:rPr lang="en-US" smtClean="0"/>
              <a:t>Click to edit Master text styles</a:t>
            </a:r>
          </a:p>
        </p:txBody>
      </p:sp>
    </p:spTree>
    <p:extLst>
      <p:ext uri="{BB962C8B-B14F-4D97-AF65-F5344CB8AC3E}">
        <p14:creationId xmlns:p14="http://schemas.microsoft.com/office/powerpoint/2010/main" val="35887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625" y="0"/>
            <a:ext cx="1793875" cy="121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85800" y="369888"/>
            <a:ext cx="123444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15" tIns="65308" rIns="130615" bIns="65308"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1209675" y="1644650"/>
            <a:ext cx="12344400" cy="604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15" tIns="65308" rIns="130615" bIns="6530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342900" cy="3048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30615" tIns="65308" rIns="130615" bIns="65308" anchor="ctr"/>
          <a:lstStyle/>
          <a:p>
            <a:pPr algn="ctr" eaLnBrk="1" hangingPunct="1"/>
            <a:endParaRPr lang="en-US" altLang="en-US" sz="3400">
              <a:latin typeface="Times New Roman" panose="02020603050405020304" pitchFamily="18" charset="0"/>
            </a:endParaRPr>
          </a:p>
        </p:txBody>
      </p:sp>
      <p:sp>
        <p:nvSpPr>
          <p:cNvPr id="1030" name="Line 6"/>
          <p:cNvSpPr>
            <a:spLocks noChangeShapeType="1"/>
          </p:cNvSpPr>
          <p:nvPr/>
        </p:nvSpPr>
        <p:spPr bwMode="auto">
          <a:xfrm>
            <a:off x="685800" y="1147763"/>
            <a:ext cx="121158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lIns="130615" tIns="65308" rIns="130615" bIns="65308"/>
          <a:lstStyle/>
          <a:p>
            <a:endParaRPr lang="en-CA"/>
          </a:p>
        </p:txBody>
      </p:sp>
      <p:sp>
        <p:nvSpPr>
          <p:cNvPr id="1031" name="Rectangle 7"/>
          <p:cNvSpPr>
            <a:spLocks noChangeArrowheads="1"/>
          </p:cNvSpPr>
          <p:nvPr/>
        </p:nvSpPr>
        <p:spPr bwMode="auto">
          <a:xfrm>
            <a:off x="0" y="3048000"/>
            <a:ext cx="342900" cy="30480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30615" tIns="65308" rIns="130615" bIns="65308" anchor="ctr"/>
          <a:lstStyle/>
          <a:p>
            <a:pPr algn="ctr" eaLnBrk="1" hangingPunct="1"/>
            <a:endParaRPr lang="en-US" altLang="en-US" sz="3400">
              <a:latin typeface="Times New Roman" panose="02020603050405020304" pitchFamily="18" charset="0"/>
            </a:endParaRPr>
          </a:p>
        </p:txBody>
      </p:sp>
      <p:sp>
        <p:nvSpPr>
          <p:cNvPr id="1032" name="Rectangle 8"/>
          <p:cNvSpPr>
            <a:spLocks noChangeArrowheads="1"/>
          </p:cNvSpPr>
          <p:nvPr/>
        </p:nvSpPr>
        <p:spPr bwMode="auto">
          <a:xfrm>
            <a:off x="0" y="6096000"/>
            <a:ext cx="342900" cy="3048000"/>
          </a:xfrm>
          <a:prstGeom prst="rect">
            <a:avLst/>
          </a:prstGeom>
          <a:solidFill>
            <a:srgbClr val="336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30615" tIns="65308" rIns="130615" bIns="65308" anchor="ctr"/>
          <a:lstStyle/>
          <a:p>
            <a:pPr algn="ctr" eaLnBrk="1" hangingPunct="1"/>
            <a:endParaRPr lang="en-US" altLang="en-US" sz="3400">
              <a:latin typeface="Times New Roman" panose="02020603050405020304" pitchFamily="18" charset="0"/>
            </a:endParaRPr>
          </a:p>
        </p:txBody>
      </p:sp>
      <p:sp>
        <p:nvSpPr>
          <p:cNvPr id="1033" name="Text Box 9"/>
          <p:cNvSpPr txBox="1">
            <a:spLocks noChangeArrowheads="1"/>
          </p:cNvSpPr>
          <p:nvPr/>
        </p:nvSpPr>
        <p:spPr bwMode="auto">
          <a:xfrm>
            <a:off x="6403975" y="8818563"/>
            <a:ext cx="6318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15" tIns="65308" rIns="130615" bIns="65308">
            <a:spAutoFit/>
          </a:bodyPr>
          <a:lstStyle/>
          <a:p>
            <a:pPr algn="ctr">
              <a:spcBef>
                <a:spcPct val="50000"/>
              </a:spcBef>
            </a:pPr>
            <a:r>
              <a:rPr lang="en-US" altLang="en-US" sz="1400" b="1">
                <a:solidFill>
                  <a:srgbClr val="006699"/>
                </a:solidFill>
                <a:latin typeface="Helvetica" panose="020B0604020202020204" pitchFamily="34" charset="0"/>
              </a:rPr>
              <a:t>9.</a:t>
            </a:r>
            <a:fld id="{A4BFD71A-F96D-4999-888A-AEDD070893A5}" type="slidenum">
              <a:rPr lang="en-US" altLang="en-US" sz="1400" b="1">
                <a:solidFill>
                  <a:srgbClr val="006699"/>
                </a:solidFill>
                <a:latin typeface="Helvetica" panose="020B0604020202020204" pitchFamily="34" charset="0"/>
              </a:rPr>
              <a:pPr algn="ctr">
                <a:spcBef>
                  <a:spcPct val="50000"/>
                </a:spcBef>
              </a:pPr>
              <a:t>‹#›</a:t>
            </a:fld>
            <a:endParaRPr lang="en-US" altLang="en-US" sz="14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9734550" y="8783638"/>
            <a:ext cx="40703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15" tIns="65308" rIns="130615" bIns="65308">
            <a:spAutoFit/>
          </a:bodyPr>
          <a:lstStyle/>
          <a:p>
            <a:pPr algn="ctr">
              <a:spcBef>
                <a:spcPct val="50000"/>
              </a:spcBef>
            </a:pPr>
            <a:r>
              <a:rPr lang="en-US" altLang="en-US" sz="1400" b="1">
                <a:solidFill>
                  <a:srgbClr val="006699"/>
                </a:solidFill>
                <a:latin typeface="Helvetica" panose="020B0604020202020204" pitchFamily="34" charset="0"/>
              </a:rPr>
              <a:t>Silberschatz, Galvin and Gagne ©2013</a:t>
            </a:r>
          </a:p>
        </p:txBody>
      </p:sp>
      <p:sp>
        <p:nvSpPr>
          <p:cNvPr id="1035" name="Text Box 11"/>
          <p:cNvSpPr txBox="1">
            <a:spLocks noChangeArrowheads="1"/>
          </p:cNvSpPr>
          <p:nvPr/>
        </p:nvSpPr>
        <p:spPr bwMode="auto">
          <a:xfrm>
            <a:off x="279400" y="8828088"/>
            <a:ext cx="4662488"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15" tIns="65308" rIns="130615" bIns="65308">
            <a:spAutoFit/>
          </a:bodyPr>
          <a:lstStyle/>
          <a:p>
            <a:pPr>
              <a:spcBef>
                <a:spcPct val="50000"/>
              </a:spcBef>
            </a:pPr>
            <a:r>
              <a:rPr lang="en-US" altLang="en-US" sz="1400" b="1">
                <a:solidFill>
                  <a:srgbClr val="006699"/>
                </a:solidFill>
                <a:latin typeface="Helvetica" panose="020B0604020202020204" pitchFamily="34" charset="0"/>
              </a:rPr>
              <a:t>Operating System Concepts Essentials – 9</a:t>
            </a:r>
            <a:r>
              <a:rPr lang="en-US" altLang="en-US" sz="1400" b="1" baseline="30000">
                <a:solidFill>
                  <a:srgbClr val="006699"/>
                </a:solidFill>
                <a:latin typeface="Helvetica" panose="020B0604020202020204" pitchFamily="34" charset="0"/>
              </a:rPr>
              <a:t>th</a:t>
            </a:r>
            <a:r>
              <a:rPr lang="en-US" altLang="en-US" sz="1400" b="1">
                <a:solidFill>
                  <a:srgbClr val="006699"/>
                </a:solidFill>
                <a:latin typeface="Helvetica" panose="020B0604020202020204" pitchFamily="34" charset="0"/>
              </a:rPr>
              <a:t> Edition</a:t>
            </a:r>
          </a:p>
        </p:txBody>
      </p:sp>
      <p:pic>
        <p:nvPicPr>
          <p:cNvPr id="1036" name="Picture 12" descr="dino_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661775" y="7799388"/>
            <a:ext cx="1925638"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1"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Lst>
  <p:timing>
    <p:tnLst>
      <p:par>
        <p:cTn id="1" dur="indefinite" restart="never" nodeType="tmRoot"/>
      </p:par>
    </p:tnLst>
  </p:timing>
  <p:txStyles>
    <p:titleStyle>
      <a:lvl1pPr algn="ctr" rtl="0" eaLnBrk="0" fontAlgn="base" hangingPunct="0">
        <a:spcBef>
          <a:spcPct val="0"/>
        </a:spcBef>
        <a:spcAft>
          <a:spcPct val="0"/>
        </a:spcAft>
        <a:defRPr sz="46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4600" b="1">
          <a:solidFill>
            <a:srgbClr val="006699"/>
          </a:solidFill>
          <a:latin typeface="Arial" charset="0"/>
          <a:ea typeface="MS PGothic" pitchFamily="34" charset="-128"/>
          <a:cs typeface="ＭＳ Ｐゴシック" charset="-128"/>
        </a:defRPr>
      </a:lvl5pPr>
      <a:lvl6pPr marL="653077" algn="ctr" rtl="0" fontAlgn="base">
        <a:spcBef>
          <a:spcPct val="0"/>
        </a:spcBef>
        <a:spcAft>
          <a:spcPct val="0"/>
        </a:spcAft>
        <a:defRPr sz="4600" b="1">
          <a:solidFill>
            <a:srgbClr val="006699"/>
          </a:solidFill>
          <a:latin typeface="Arial" charset="0"/>
        </a:defRPr>
      </a:lvl6pPr>
      <a:lvl7pPr marL="1306155" algn="ctr" rtl="0" fontAlgn="base">
        <a:spcBef>
          <a:spcPct val="0"/>
        </a:spcBef>
        <a:spcAft>
          <a:spcPct val="0"/>
        </a:spcAft>
        <a:defRPr sz="4600" b="1">
          <a:solidFill>
            <a:srgbClr val="006699"/>
          </a:solidFill>
          <a:latin typeface="Arial" charset="0"/>
        </a:defRPr>
      </a:lvl7pPr>
      <a:lvl8pPr marL="1959233" algn="ctr" rtl="0" fontAlgn="base">
        <a:spcBef>
          <a:spcPct val="0"/>
        </a:spcBef>
        <a:spcAft>
          <a:spcPct val="0"/>
        </a:spcAft>
        <a:defRPr sz="4600" b="1">
          <a:solidFill>
            <a:srgbClr val="006699"/>
          </a:solidFill>
          <a:latin typeface="Arial" charset="0"/>
        </a:defRPr>
      </a:lvl8pPr>
      <a:lvl9pPr marL="2612311" algn="ctr" rtl="0" fontAlgn="base">
        <a:spcBef>
          <a:spcPct val="0"/>
        </a:spcBef>
        <a:spcAft>
          <a:spcPct val="0"/>
        </a:spcAft>
        <a:defRPr sz="4600" b="1">
          <a:solidFill>
            <a:srgbClr val="006699"/>
          </a:solidFill>
          <a:latin typeface="Arial" charset="0"/>
        </a:defRPr>
      </a:lvl9pPr>
    </p:titleStyle>
    <p:bodyStyle>
      <a:lvl1pPr marL="487363" indent="-48736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1058863" indent="-40640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549400" indent="-32385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2038350" indent="-32385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2528888" indent="-32385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3183752"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3836830"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4489908"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5142986" indent="-32653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653077" rtl="0" eaLnBrk="1" latinLnBrk="0" hangingPunct="1">
        <a:defRPr sz="2600" kern="1200">
          <a:solidFill>
            <a:schemeClr val="tx1"/>
          </a:solidFill>
          <a:latin typeface="+mn-lt"/>
          <a:ea typeface="+mn-ea"/>
          <a:cs typeface="+mn-cs"/>
        </a:defRPr>
      </a:lvl1pPr>
      <a:lvl2pPr marL="653077" algn="l" defTabSz="653077" rtl="0" eaLnBrk="1" latinLnBrk="0" hangingPunct="1">
        <a:defRPr sz="2600" kern="1200">
          <a:solidFill>
            <a:schemeClr val="tx1"/>
          </a:solidFill>
          <a:latin typeface="+mn-lt"/>
          <a:ea typeface="+mn-ea"/>
          <a:cs typeface="+mn-cs"/>
        </a:defRPr>
      </a:lvl2pPr>
      <a:lvl3pPr marL="1306155" algn="l" defTabSz="653077" rtl="0" eaLnBrk="1" latinLnBrk="0" hangingPunct="1">
        <a:defRPr sz="2600" kern="1200">
          <a:solidFill>
            <a:schemeClr val="tx1"/>
          </a:solidFill>
          <a:latin typeface="+mn-lt"/>
          <a:ea typeface="+mn-ea"/>
          <a:cs typeface="+mn-cs"/>
        </a:defRPr>
      </a:lvl3pPr>
      <a:lvl4pPr marL="1959233" algn="l" defTabSz="653077" rtl="0" eaLnBrk="1" latinLnBrk="0" hangingPunct="1">
        <a:defRPr sz="2600" kern="1200">
          <a:solidFill>
            <a:schemeClr val="tx1"/>
          </a:solidFill>
          <a:latin typeface="+mn-lt"/>
          <a:ea typeface="+mn-ea"/>
          <a:cs typeface="+mn-cs"/>
        </a:defRPr>
      </a:lvl4pPr>
      <a:lvl5pPr marL="2612311" algn="l" defTabSz="653077" rtl="0" eaLnBrk="1" latinLnBrk="0" hangingPunct="1">
        <a:defRPr sz="2600" kern="1200">
          <a:solidFill>
            <a:schemeClr val="tx1"/>
          </a:solidFill>
          <a:latin typeface="+mn-lt"/>
          <a:ea typeface="+mn-ea"/>
          <a:cs typeface="+mn-cs"/>
        </a:defRPr>
      </a:lvl5pPr>
      <a:lvl6pPr marL="3265388" algn="l" defTabSz="653077" rtl="0" eaLnBrk="1" latinLnBrk="0" hangingPunct="1">
        <a:defRPr sz="2600" kern="1200">
          <a:solidFill>
            <a:schemeClr val="tx1"/>
          </a:solidFill>
          <a:latin typeface="+mn-lt"/>
          <a:ea typeface="+mn-ea"/>
          <a:cs typeface="+mn-cs"/>
        </a:defRPr>
      </a:lvl6pPr>
      <a:lvl7pPr marL="3918465" algn="l" defTabSz="653077" rtl="0" eaLnBrk="1" latinLnBrk="0" hangingPunct="1">
        <a:defRPr sz="2600" kern="1200">
          <a:solidFill>
            <a:schemeClr val="tx1"/>
          </a:solidFill>
          <a:latin typeface="+mn-lt"/>
          <a:ea typeface="+mn-ea"/>
          <a:cs typeface="+mn-cs"/>
        </a:defRPr>
      </a:lvl7pPr>
      <a:lvl8pPr marL="4571543" algn="l" defTabSz="653077" rtl="0" eaLnBrk="1" latinLnBrk="0" hangingPunct="1">
        <a:defRPr sz="2600" kern="1200">
          <a:solidFill>
            <a:schemeClr val="tx1"/>
          </a:solidFill>
          <a:latin typeface="+mn-lt"/>
          <a:ea typeface="+mn-ea"/>
          <a:cs typeface="+mn-cs"/>
        </a:defRPr>
      </a:lvl8pPr>
      <a:lvl9pPr marL="5224620" algn="l" defTabSz="653077" rtl="0" eaLnBrk="1" latinLnBrk="0" hangingPunct="1">
        <a:defRPr sz="2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685800" y="268288"/>
            <a:ext cx="123444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22" tIns="65311" rIns="130622" bIns="65311" numCol="1" anchor="b" anchorCtr="0" compatLnSpc="1">
            <a:prstTxWarp prst="textNoShape">
              <a:avLst/>
            </a:prstTxWarp>
          </a:bodyPr>
          <a:lstStyle/>
          <a:p>
            <a:pPr lvl="0"/>
            <a:r>
              <a:rPr lang="en-US" altLang="en-US" smtClean="0"/>
              <a:t>Click to edit Master title style</a:t>
            </a:r>
          </a:p>
        </p:txBody>
      </p:sp>
      <p:sp>
        <p:nvSpPr>
          <p:cNvPr id="2051" name="Rectangle 4"/>
          <p:cNvSpPr>
            <a:spLocks noGrp="1" noChangeArrowheads="1"/>
          </p:cNvSpPr>
          <p:nvPr>
            <p:ph type="body" idx="1"/>
          </p:nvPr>
        </p:nvSpPr>
        <p:spPr bwMode="auto">
          <a:xfrm>
            <a:off x="950913" y="1587500"/>
            <a:ext cx="11596687" cy="604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30622" tIns="65311" rIns="130622" bIns="65311"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2" name="Text Box 9"/>
          <p:cNvSpPr txBox="1">
            <a:spLocks noChangeArrowheads="1"/>
          </p:cNvSpPr>
          <p:nvPr/>
        </p:nvSpPr>
        <p:spPr bwMode="auto">
          <a:xfrm>
            <a:off x="6403975" y="8818563"/>
            <a:ext cx="6318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spAutoFit/>
          </a:bodyPr>
          <a:lstStyle/>
          <a:p>
            <a:pPr algn="ctr">
              <a:spcBef>
                <a:spcPct val="50000"/>
              </a:spcBef>
            </a:pPr>
            <a:r>
              <a:rPr lang="en-US" altLang="en-US" sz="1400" b="1">
                <a:solidFill>
                  <a:srgbClr val="EE3900"/>
                </a:solidFill>
                <a:latin typeface="Helvetica" panose="020B0604020202020204" pitchFamily="34" charset="0"/>
              </a:rPr>
              <a:t>9.</a:t>
            </a:r>
            <a:fld id="{64F2840B-270D-4903-8CAA-456B2C61C03C}" type="slidenum">
              <a:rPr lang="en-US" altLang="en-US" sz="1400" b="1">
                <a:solidFill>
                  <a:srgbClr val="EE3900"/>
                </a:solidFill>
                <a:latin typeface="Helvetica" panose="020B0604020202020204" pitchFamily="34" charset="0"/>
              </a:rPr>
              <a:pPr algn="ctr">
                <a:spcBef>
                  <a:spcPct val="50000"/>
                </a:spcBef>
              </a:pPr>
              <a:t>‹#›</a:t>
            </a:fld>
            <a:endParaRPr lang="en-US" altLang="en-US" sz="1400" b="1">
              <a:solidFill>
                <a:srgbClr val="EE3900"/>
              </a:solidFill>
              <a:latin typeface="Helvetica" panose="020B0604020202020204" pitchFamily="34" charset="0"/>
            </a:endParaRPr>
          </a:p>
        </p:txBody>
      </p:sp>
      <p:sp>
        <p:nvSpPr>
          <p:cNvPr id="2053" name="Text Box 10"/>
          <p:cNvSpPr txBox="1">
            <a:spLocks noChangeArrowheads="1"/>
          </p:cNvSpPr>
          <p:nvPr/>
        </p:nvSpPr>
        <p:spPr bwMode="auto">
          <a:xfrm>
            <a:off x="9734550" y="8783638"/>
            <a:ext cx="40703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30622" tIns="65311" rIns="130622" bIns="65311">
            <a:spAutoFit/>
          </a:bodyPr>
          <a:lstStyle/>
          <a:p>
            <a:pPr algn="ctr">
              <a:spcBef>
                <a:spcPct val="50000"/>
              </a:spcBef>
            </a:pPr>
            <a:r>
              <a:rPr lang="en-US" altLang="en-US" sz="1400" b="1">
                <a:solidFill>
                  <a:srgbClr val="EE3900"/>
                </a:solidFill>
                <a:latin typeface="Helvetica" panose="020B0604020202020204" pitchFamily="34" charset="0"/>
              </a:rPr>
              <a:t>Silberschatz, Galvin and Gagne ©2009</a:t>
            </a:r>
          </a:p>
        </p:txBody>
      </p:sp>
      <p:sp>
        <p:nvSpPr>
          <p:cNvPr id="2054" name="Text Box 11"/>
          <p:cNvSpPr txBox="1">
            <a:spLocks noChangeArrowheads="1"/>
          </p:cNvSpPr>
          <p:nvPr/>
        </p:nvSpPr>
        <p:spPr bwMode="auto">
          <a:xfrm>
            <a:off x="279400" y="8828088"/>
            <a:ext cx="4630738"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0622" tIns="65311" rIns="130622" bIns="65311">
            <a:spAutoFit/>
          </a:bodyPr>
          <a:lstStyle/>
          <a:p>
            <a:pPr>
              <a:spcBef>
                <a:spcPct val="50000"/>
              </a:spcBef>
            </a:pPr>
            <a:r>
              <a:rPr lang="en-US" altLang="en-US" sz="1400" b="1">
                <a:solidFill>
                  <a:srgbClr val="EE3900"/>
                </a:solidFill>
                <a:latin typeface="Helvetica" panose="020B0604020202020204" pitchFamily="34" charset="0"/>
              </a:rPr>
              <a:t>Operating System Concepts  with Java – 8</a:t>
            </a:r>
            <a:r>
              <a:rPr lang="en-US" altLang="en-US" sz="1400" b="1" baseline="30000">
                <a:solidFill>
                  <a:srgbClr val="EE3900"/>
                </a:solidFill>
                <a:latin typeface="Helvetica" panose="020B0604020202020204" pitchFamily="34" charset="0"/>
              </a:rPr>
              <a:t>th</a:t>
            </a:r>
            <a:r>
              <a:rPr lang="en-US" altLang="en-US" sz="1400" b="1">
                <a:solidFill>
                  <a:srgbClr val="EE3900"/>
                </a:solidFill>
                <a:latin typeface="Helvetica" panose="020B0604020202020204" pitchFamily="34" charset="0"/>
              </a:rPr>
              <a:t> Edition</a:t>
            </a:r>
          </a:p>
        </p:txBody>
      </p:sp>
      <p:pic>
        <p:nvPicPr>
          <p:cNvPr id="2055" name="Picture 7" descr="dino_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165100"/>
            <a:ext cx="1960563"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Line 6"/>
          <p:cNvSpPr>
            <a:spLocks noChangeShapeType="1"/>
          </p:cNvSpPr>
          <p:nvPr/>
        </p:nvSpPr>
        <p:spPr bwMode="auto">
          <a:xfrm>
            <a:off x="369888" y="1128713"/>
            <a:ext cx="13034962" cy="25400"/>
          </a:xfrm>
          <a:prstGeom prst="line">
            <a:avLst/>
          </a:prstGeom>
          <a:noFill/>
          <a:ln w="38100">
            <a:solidFill>
              <a:srgbClr val="D03200"/>
            </a:solidFill>
            <a:round/>
            <a:headEnd/>
            <a:tailEnd/>
          </a:ln>
          <a:extLst>
            <a:ext uri="{909E8E84-426E-40DD-AFC4-6F175D3DCCD1}">
              <a14:hiddenFill xmlns:a14="http://schemas.microsoft.com/office/drawing/2010/main">
                <a:noFill/>
              </a14:hiddenFill>
            </a:ext>
          </a:extLst>
        </p:spPr>
        <p:txBody>
          <a:bodyPr lIns="130622" tIns="65311" rIns="130622" bIns="65311"/>
          <a:lstStyle/>
          <a:p>
            <a:endParaRPr lang="en-CA"/>
          </a:p>
        </p:txBody>
      </p:sp>
      <p:pic>
        <p:nvPicPr>
          <p:cNvPr id="2057" name="Picture 9" descr="dino_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58650" y="7600950"/>
            <a:ext cx="1614488"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82" r:id="rId1"/>
    <p:sldLayoutId id="2147484071" r:id="rId2"/>
    <p:sldLayoutId id="2147484072" r:id="rId3"/>
    <p:sldLayoutId id="2147484073" r:id="rId4"/>
    <p:sldLayoutId id="2147484074" r:id="rId5"/>
    <p:sldLayoutId id="2147484075" r:id="rId6"/>
    <p:sldLayoutId id="2147484076" r:id="rId7"/>
    <p:sldLayoutId id="2147484077" r:id="rId8"/>
    <p:sldLayoutId id="2147484078" r:id="rId9"/>
    <p:sldLayoutId id="2147484079" r:id="rId10"/>
    <p:sldLayoutId id="2147484080" r:id="rId11"/>
  </p:sldLayoutIdLst>
  <p:timing>
    <p:tnLst>
      <p:par>
        <p:cTn id="1" dur="indefinite" restart="never" nodeType="tmRoot"/>
      </p:par>
    </p:tnLst>
  </p:timing>
  <p:txStyles>
    <p:titleStyle>
      <a:lvl1pPr algn="ctr" rtl="0" eaLnBrk="0" fontAlgn="base" hangingPunct="0">
        <a:spcBef>
          <a:spcPct val="0"/>
        </a:spcBef>
        <a:spcAft>
          <a:spcPct val="0"/>
        </a:spcAft>
        <a:defRPr sz="4600" b="1">
          <a:solidFill>
            <a:srgbClr val="D03200"/>
          </a:solidFill>
          <a:latin typeface="+mj-lt"/>
          <a:ea typeface="MS PGothic" pitchFamily="34" charset="-128"/>
          <a:cs typeface="+mj-cs"/>
        </a:defRPr>
      </a:lvl1pPr>
      <a:lvl2pPr algn="ctr" rtl="0" eaLnBrk="0" fontAlgn="base" hangingPunct="0">
        <a:spcBef>
          <a:spcPct val="0"/>
        </a:spcBef>
        <a:spcAft>
          <a:spcPct val="0"/>
        </a:spcAft>
        <a:defRPr sz="4600" b="1">
          <a:solidFill>
            <a:srgbClr val="D03200"/>
          </a:solidFill>
          <a:latin typeface="Arial" charset="0"/>
          <a:ea typeface="MS PGothic" pitchFamily="34" charset="-128"/>
        </a:defRPr>
      </a:lvl2pPr>
      <a:lvl3pPr algn="ctr" rtl="0" eaLnBrk="0" fontAlgn="base" hangingPunct="0">
        <a:spcBef>
          <a:spcPct val="0"/>
        </a:spcBef>
        <a:spcAft>
          <a:spcPct val="0"/>
        </a:spcAft>
        <a:defRPr sz="4600" b="1">
          <a:solidFill>
            <a:srgbClr val="D03200"/>
          </a:solidFill>
          <a:latin typeface="Arial" charset="0"/>
          <a:ea typeface="MS PGothic" pitchFamily="34" charset="-128"/>
        </a:defRPr>
      </a:lvl3pPr>
      <a:lvl4pPr algn="ctr" rtl="0" eaLnBrk="0" fontAlgn="base" hangingPunct="0">
        <a:spcBef>
          <a:spcPct val="0"/>
        </a:spcBef>
        <a:spcAft>
          <a:spcPct val="0"/>
        </a:spcAft>
        <a:defRPr sz="4600" b="1">
          <a:solidFill>
            <a:srgbClr val="D03200"/>
          </a:solidFill>
          <a:latin typeface="Arial" charset="0"/>
          <a:ea typeface="MS PGothic" pitchFamily="34" charset="-128"/>
        </a:defRPr>
      </a:lvl4pPr>
      <a:lvl5pPr algn="ctr" rtl="0" eaLnBrk="0" fontAlgn="base" hangingPunct="0">
        <a:spcBef>
          <a:spcPct val="0"/>
        </a:spcBef>
        <a:spcAft>
          <a:spcPct val="0"/>
        </a:spcAft>
        <a:defRPr sz="4600" b="1">
          <a:solidFill>
            <a:srgbClr val="D03200"/>
          </a:solidFill>
          <a:latin typeface="Arial" charset="0"/>
          <a:ea typeface="MS PGothic" pitchFamily="34" charset="-128"/>
        </a:defRPr>
      </a:lvl5pPr>
      <a:lvl6pPr marL="653110" algn="ctr" rtl="0" fontAlgn="base">
        <a:spcBef>
          <a:spcPct val="0"/>
        </a:spcBef>
        <a:spcAft>
          <a:spcPct val="0"/>
        </a:spcAft>
        <a:defRPr sz="4600" b="1">
          <a:solidFill>
            <a:srgbClr val="D03200"/>
          </a:solidFill>
          <a:latin typeface="Arial" charset="0"/>
          <a:ea typeface="ＭＳ Ｐゴシック" charset="-128"/>
        </a:defRPr>
      </a:lvl6pPr>
      <a:lvl7pPr marL="1306220" algn="ctr" rtl="0" fontAlgn="base">
        <a:spcBef>
          <a:spcPct val="0"/>
        </a:spcBef>
        <a:spcAft>
          <a:spcPct val="0"/>
        </a:spcAft>
        <a:defRPr sz="4600" b="1">
          <a:solidFill>
            <a:srgbClr val="D03200"/>
          </a:solidFill>
          <a:latin typeface="Arial" charset="0"/>
          <a:ea typeface="ＭＳ Ｐゴシック" charset="-128"/>
        </a:defRPr>
      </a:lvl7pPr>
      <a:lvl8pPr marL="1959331" algn="ctr" rtl="0" fontAlgn="base">
        <a:spcBef>
          <a:spcPct val="0"/>
        </a:spcBef>
        <a:spcAft>
          <a:spcPct val="0"/>
        </a:spcAft>
        <a:defRPr sz="4600" b="1">
          <a:solidFill>
            <a:srgbClr val="D03200"/>
          </a:solidFill>
          <a:latin typeface="Arial" charset="0"/>
          <a:ea typeface="ＭＳ Ｐゴシック" charset="-128"/>
        </a:defRPr>
      </a:lvl8pPr>
      <a:lvl9pPr marL="2612441" algn="ctr" rtl="0" fontAlgn="base">
        <a:spcBef>
          <a:spcPct val="0"/>
        </a:spcBef>
        <a:spcAft>
          <a:spcPct val="0"/>
        </a:spcAft>
        <a:defRPr sz="4600" b="1">
          <a:solidFill>
            <a:srgbClr val="D03200"/>
          </a:solidFill>
          <a:latin typeface="Arial" charset="0"/>
          <a:ea typeface="ＭＳ Ｐゴシック" charset="-128"/>
        </a:defRPr>
      </a:lvl9pPr>
    </p:titleStyle>
    <p:bodyStyle>
      <a:lvl1pPr marL="488950" indent="-488950" algn="l" rtl="0" eaLnBrk="0" fontAlgn="base" hangingPunct="0">
        <a:spcBef>
          <a:spcPct val="35000"/>
        </a:spcBef>
        <a:spcAft>
          <a:spcPct val="0"/>
        </a:spcAft>
        <a:buClr>
          <a:schemeClr val="bg2"/>
        </a:buClr>
        <a:buSzPct val="90000"/>
        <a:buFont typeface="Wingdings" panose="05000000000000000000" pitchFamily="2" charset="2"/>
        <a:buChar char="n"/>
        <a:defRPr kumimoji="1">
          <a:solidFill>
            <a:schemeClr val="tx1"/>
          </a:solidFill>
          <a:latin typeface="+mn-lt"/>
          <a:ea typeface="MS PGothic" pitchFamily="34" charset="-128"/>
          <a:cs typeface="+mn-cs"/>
        </a:defRPr>
      </a:lvl1pPr>
      <a:lvl2pPr marL="1060450" indent="-407988" algn="l" rtl="0" eaLnBrk="0" fontAlgn="base" hangingPunct="0">
        <a:spcBef>
          <a:spcPct val="35000"/>
        </a:spcBef>
        <a:spcAft>
          <a:spcPct val="0"/>
        </a:spcAft>
        <a:buClr>
          <a:srgbClr val="FF3300"/>
        </a:buClr>
        <a:buSzPct val="80000"/>
        <a:buFont typeface="Wingdings" panose="05000000000000000000" pitchFamily="2" charset="2"/>
        <a:buChar char="l"/>
        <a:defRPr kumimoji="1">
          <a:solidFill>
            <a:schemeClr val="tx1"/>
          </a:solidFill>
          <a:latin typeface="+mn-lt"/>
          <a:ea typeface="MS PGothic" pitchFamily="34" charset="-128"/>
        </a:defRPr>
      </a:lvl2pPr>
      <a:lvl3pPr marL="1550988" indent="-325438" algn="l" rtl="0" eaLnBrk="0" fontAlgn="base" hangingPunct="0">
        <a:spcBef>
          <a:spcPct val="35000"/>
        </a:spcBef>
        <a:spcAft>
          <a:spcPct val="0"/>
        </a:spcAft>
        <a:buClr>
          <a:srgbClr val="336699"/>
        </a:buClr>
        <a:buSzPct val="75000"/>
        <a:buFont typeface="Webdings" panose="05030102010509060703" pitchFamily="18" charset="2"/>
        <a:buChar char="4"/>
        <a:defRPr kumimoji="1">
          <a:solidFill>
            <a:schemeClr val="tx1"/>
          </a:solidFill>
          <a:latin typeface="+mn-lt"/>
          <a:ea typeface="MS PGothic" pitchFamily="34" charset="-128"/>
        </a:defRPr>
      </a:lvl3pPr>
      <a:lvl4pPr marL="2039938" indent="-325438"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2530475" indent="-325438" algn="l" rtl="0" eaLnBrk="0" fontAlgn="base" hangingPunct="0">
        <a:spcBef>
          <a:spcPct val="35000"/>
        </a:spcBef>
        <a:spcAft>
          <a:spcPct val="0"/>
        </a:spcAft>
        <a:buClr>
          <a:srgbClr val="99CCFF"/>
        </a:buClr>
        <a:buSzPct val="75000"/>
        <a:buFont typeface="Arial" panose="020B0604020202020204" pitchFamily="34" charset="0"/>
        <a:buChar char="»"/>
        <a:defRPr kumimoji="1">
          <a:solidFill>
            <a:schemeClr val="tx1"/>
          </a:solidFill>
          <a:latin typeface="+mn-lt"/>
          <a:ea typeface="MS PGothic" pitchFamily="34" charset="-128"/>
        </a:defRPr>
      </a:lvl5pPr>
      <a:lvl6pPr marL="3183912" indent="-326555"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6pPr>
      <a:lvl7pPr marL="3837022" indent="-326555"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7pPr>
      <a:lvl8pPr marL="4490133" indent="-326555"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8pPr>
      <a:lvl9pPr marL="5143243" indent="-326555" algn="l" rtl="0" fontAlgn="base">
        <a:spcBef>
          <a:spcPct val="35000"/>
        </a:spcBef>
        <a:spcAft>
          <a:spcPct val="0"/>
        </a:spcAft>
        <a:buClr>
          <a:srgbClr val="99CCFF"/>
        </a:buClr>
        <a:buSzPct val="75000"/>
        <a:buFont typeface="Arial" charset="0"/>
        <a:buChar char="»"/>
        <a:defRPr kumimoji="1">
          <a:solidFill>
            <a:schemeClr val="tx1"/>
          </a:solidFill>
          <a:latin typeface="+mn-lt"/>
          <a:ea typeface="+mn-ea"/>
        </a:defRPr>
      </a:lvl9pPr>
    </p:bodyStyle>
    <p:otherStyle>
      <a:defPPr>
        <a:defRPr lang="en-US"/>
      </a:defPPr>
      <a:lvl1pPr marL="0" algn="l" defTabSz="1306220" rtl="0" eaLnBrk="1" latinLnBrk="0" hangingPunct="1">
        <a:defRPr sz="2600" kern="1200">
          <a:solidFill>
            <a:schemeClr val="tx1"/>
          </a:solidFill>
          <a:latin typeface="+mn-lt"/>
          <a:ea typeface="+mn-ea"/>
          <a:cs typeface="+mn-cs"/>
        </a:defRPr>
      </a:lvl1pPr>
      <a:lvl2pPr marL="653110" algn="l" defTabSz="1306220" rtl="0" eaLnBrk="1" latinLnBrk="0" hangingPunct="1">
        <a:defRPr sz="2600" kern="1200">
          <a:solidFill>
            <a:schemeClr val="tx1"/>
          </a:solidFill>
          <a:latin typeface="+mn-lt"/>
          <a:ea typeface="+mn-ea"/>
          <a:cs typeface="+mn-cs"/>
        </a:defRPr>
      </a:lvl2pPr>
      <a:lvl3pPr marL="1306220" algn="l" defTabSz="1306220" rtl="0" eaLnBrk="1" latinLnBrk="0" hangingPunct="1">
        <a:defRPr sz="2600" kern="1200">
          <a:solidFill>
            <a:schemeClr val="tx1"/>
          </a:solidFill>
          <a:latin typeface="+mn-lt"/>
          <a:ea typeface="+mn-ea"/>
          <a:cs typeface="+mn-cs"/>
        </a:defRPr>
      </a:lvl3pPr>
      <a:lvl4pPr marL="1959331" algn="l" defTabSz="1306220" rtl="0" eaLnBrk="1" latinLnBrk="0" hangingPunct="1">
        <a:defRPr sz="2600" kern="1200">
          <a:solidFill>
            <a:schemeClr val="tx1"/>
          </a:solidFill>
          <a:latin typeface="+mn-lt"/>
          <a:ea typeface="+mn-ea"/>
          <a:cs typeface="+mn-cs"/>
        </a:defRPr>
      </a:lvl4pPr>
      <a:lvl5pPr marL="2612441" algn="l" defTabSz="1306220" rtl="0" eaLnBrk="1" latinLnBrk="0" hangingPunct="1">
        <a:defRPr sz="2600" kern="1200">
          <a:solidFill>
            <a:schemeClr val="tx1"/>
          </a:solidFill>
          <a:latin typeface="+mn-lt"/>
          <a:ea typeface="+mn-ea"/>
          <a:cs typeface="+mn-cs"/>
        </a:defRPr>
      </a:lvl5pPr>
      <a:lvl6pPr marL="3265551" algn="l" defTabSz="1306220" rtl="0" eaLnBrk="1" latinLnBrk="0" hangingPunct="1">
        <a:defRPr sz="2600" kern="1200">
          <a:solidFill>
            <a:schemeClr val="tx1"/>
          </a:solidFill>
          <a:latin typeface="+mn-lt"/>
          <a:ea typeface="+mn-ea"/>
          <a:cs typeface="+mn-cs"/>
        </a:defRPr>
      </a:lvl6pPr>
      <a:lvl7pPr marL="3918661" algn="l" defTabSz="1306220" rtl="0" eaLnBrk="1" latinLnBrk="0" hangingPunct="1">
        <a:defRPr sz="2600" kern="1200">
          <a:solidFill>
            <a:schemeClr val="tx1"/>
          </a:solidFill>
          <a:latin typeface="+mn-lt"/>
          <a:ea typeface="+mn-ea"/>
          <a:cs typeface="+mn-cs"/>
        </a:defRPr>
      </a:lvl7pPr>
      <a:lvl8pPr marL="4571771" algn="l" defTabSz="1306220" rtl="0" eaLnBrk="1" latinLnBrk="0" hangingPunct="1">
        <a:defRPr sz="2600" kern="1200">
          <a:solidFill>
            <a:schemeClr val="tx1"/>
          </a:solidFill>
          <a:latin typeface="+mn-lt"/>
          <a:ea typeface="+mn-ea"/>
          <a:cs typeface="+mn-cs"/>
        </a:defRPr>
      </a:lvl8pPr>
      <a:lvl9pPr marL="5224882" algn="l" defTabSz="130622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17.png"/><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a:xfrm>
            <a:off x="1028700" y="914400"/>
            <a:ext cx="11658600" cy="2836863"/>
          </a:xfrm>
        </p:spPr>
        <p:txBody>
          <a:bodyPr/>
          <a:lstStyle/>
          <a:p>
            <a:pPr eaLnBrk="1" hangingPunct="1"/>
            <a:r>
              <a:rPr lang="en-US" altLang="en-US" smtClean="0"/>
              <a:t>Chapter 9:  Virtual Memory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mtClean="0"/>
              <a:t>Demand Paging</a:t>
            </a:r>
          </a:p>
        </p:txBody>
      </p:sp>
      <p:sp>
        <p:nvSpPr>
          <p:cNvPr id="23555" name="Content Placeholder 2"/>
          <p:cNvSpPr>
            <a:spLocks noGrp="1"/>
          </p:cNvSpPr>
          <p:nvPr>
            <p:ph idx="1"/>
          </p:nvPr>
        </p:nvSpPr>
        <p:spPr>
          <a:xfrm>
            <a:off x="1209675" y="1549400"/>
            <a:ext cx="12344400" cy="6040438"/>
          </a:xfrm>
        </p:spPr>
        <p:txBody>
          <a:bodyPr/>
          <a:lstStyle/>
          <a:p>
            <a:pPr marL="571500" lvl="1" indent="0">
              <a:buFont typeface="Monotype Sorts" pitchFamily="-84" charset="2"/>
              <a:buNone/>
              <a:tabLst>
                <a:tab pos="3090863" algn="l"/>
                <a:tab pos="4079875" algn="l"/>
              </a:tabLst>
            </a:pPr>
            <a:r>
              <a:rPr lang="en-US" altLang="en-US" sz="2400" smtClean="0">
                <a:latin typeface="Arial" panose="020B0604020202020204" pitchFamily="34" charset="0"/>
                <a:cs typeface="Arial" panose="020B0604020202020204" pitchFamily="34" charset="0"/>
              </a:rPr>
              <a:t>6. While waiting for I/O to complete, allocate the CPU to some other process</a:t>
            </a:r>
          </a:p>
          <a:p>
            <a:pPr marL="571500" lvl="1" indent="0">
              <a:buFont typeface="Monotype Sorts" pitchFamily="-84" charset="2"/>
              <a:buNone/>
              <a:tabLst>
                <a:tab pos="3090863" algn="l"/>
                <a:tab pos="4079875" algn="l"/>
              </a:tabLst>
            </a:pPr>
            <a:r>
              <a:rPr lang="en-US" altLang="en-US" sz="2400" smtClean="0">
                <a:latin typeface="Arial" panose="020B0604020202020204" pitchFamily="34" charset="0"/>
                <a:cs typeface="Arial" panose="020B0604020202020204" pitchFamily="34" charset="0"/>
              </a:rPr>
              <a:t>7. Receive an interrupt from the disk I/O subsystem (I/O completed)</a:t>
            </a:r>
          </a:p>
          <a:p>
            <a:pPr marL="571500" lvl="1" indent="0">
              <a:buFont typeface="Monotype Sorts" pitchFamily="-84" charset="2"/>
              <a:buNone/>
              <a:tabLst>
                <a:tab pos="3090863" algn="l"/>
                <a:tab pos="4079875" algn="l"/>
              </a:tabLst>
            </a:pPr>
            <a:r>
              <a:rPr lang="en-US" altLang="en-US" sz="2400" smtClean="0">
                <a:latin typeface="Arial" panose="020B0604020202020204" pitchFamily="34" charset="0"/>
                <a:cs typeface="Arial" panose="020B0604020202020204" pitchFamily="34" charset="0"/>
              </a:rPr>
              <a:t>8. Save the registers and process state for the other process (context switch)</a:t>
            </a:r>
          </a:p>
          <a:p>
            <a:pPr marL="571500" lvl="1" indent="0">
              <a:buFont typeface="Monotype Sorts" pitchFamily="-84" charset="2"/>
              <a:buNone/>
              <a:tabLst>
                <a:tab pos="3090863" algn="l"/>
                <a:tab pos="4079875" algn="l"/>
              </a:tabLst>
            </a:pPr>
            <a:r>
              <a:rPr lang="en-US" altLang="en-US" sz="2400" smtClean="0">
                <a:latin typeface="Arial" panose="020B0604020202020204" pitchFamily="34" charset="0"/>
                <a:cs typeface="Arial" panose="020B0604020202020204" pitchFamily="34" charset="0"/>
              </a:rPr>
              <a:t>9. Determine that the interrupt was from the disk</a:t>
            </a:r>
          </a:p>
          <a:p>
            <a:pPr marL="571500" lvl="1" indent="0">
              <a:buFont typeface="Monotype Sorts" pitchFamily="-84" charset="2"/>
              <a:buNone/>
              <a:tabLst>
                <a:tab pos="3090863" algn="l"/>
                <a:tab pos="4079875" algn="l"/>
              </a:tabLst>
            </a:pPr>
            <a:r>
              <a:rPr lang="en-US" altLang="en-US" sz="2400" smtClean="0">
                <a:latin typeface="Arial" panose="020B0604020202020204" pitchFamily="34" charset="0"/>
                <a:cs typeface="Arial" panose="020B0604020202020204" pitchFamily="34" charset="0"/>
              </a:rPr>
              <a:t>10.Correct the page table and other tables to show page is now in memory</a:t>
            </a:r>
          </a:p>
          <a:p>
            <a:pPr marL="571500" lvl="1" indent="0">
              <a:buFont typeface="Monotype Sorts" pitchFamily="-84" charset="2"/>
              <a:buNone/>
              <a:tabLst>
                <a:tab pos="3090863" algn="l"/>
                <a:tab pos="4079875" algn="l"/>
              </a:tabLst>
            </a:pPr>
            <a:r>
              <a:rPr lang="en-US" altLang="en-US" sz="2400" smtClean="0">
                <a:latin typeface="Arial" panose="020B0604020202020204" pitchFamily="34" charset="0"/>
                <a:cs typeface="Arial" panose="020B0604020202020204" pitchFamily="34" charset="0"/>
              </a:rPr>
              <a:t>11. Wait for the CPU to be allocated to this process again</a:t>
            </a:r>
          </a:p>
          <a:p>
            <a:pPr marL="571500" lvl="1" indent="0">
              <a:buFont typeface="Monotype Sorts" pitchFamily="-84" charset="2"/>
              <a:buNone/>
              <a:tabLst>
                <a:tab pos="3090863" algn="l"/>
                <a:tab pos="4079875" algn="l"/>
              </a:tabLst>
            </a:pPr>
            <a:endParaRPr lang="en-US" altLang="en-US" sz="240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041400" y="38100"/>
            <a:ext cx="12525375" cy="1125538"/>
          </a:xfrm>
        </p:spPr>
        <p:txBody>
          <a:bodyPr/>
          <a:lstStyle/>
          <a:p>
            <a:pPr eaLnBrk="1" hangingPunct="1"/>
            <a:r>
              <a:rPr lang="en-US" altLang="en-US" sz="4000" smtClean="0"/>
              <a:t>Transfer of a Paged Memory to </a:t>
            </a:r>
            <a:br>
              <a:rPr lang="en-US" altLang="en-US" sz="4000" smtClean="0"/>
            </a:br>
            <a:r>
              <a:rPr lang="en-US" altLang="en-US" sz="4000" smtClean="0"/>
              <a:t>Contiguous Disk Space</a:t>
            </a:r>
          </a:p>
        </p:txBody>
      </p:sp>
      <p:pic>
        <p:nvPicPr>
          <p:cNvPr id="2457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0" y="1357313"/>
            <a:ext cx="8486775"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smtClean="0"/>
              <a:t>Page Fault</a:t>
            </a:r>
          </a:p>
        </p:txBody>
      </p:sp>
      <p:sp>
        <p:nvSpPr>
          <p:cNvPr id="26627" name="Rectangle 3"/>
          <p:cNvSpPr>
            <a:spLocks noGrp="1" noChangeArrowheads="1"/>
          </p:cNvSpPr>
          <p:nvPr>
            <p:ph type="body" idx="1"/>
          </p:nvPr>
        </p:nvSpPr>
        <p:spPr>
          <a:xfrm>
            <a:off x="1203325" y="1347788"/>
            <a:ext cx="11541125" cy="5613400"/>
          </a:xfrm>
        </p:spPr>
        <p:txBody>
          <a:bodyPr/>
          <a:lstStyle/>
          <a:p>
            <a:r>
              <a:rPr lang="en-US" altLang="en-US" sz="2800" smtClean="0"/>
              <a:t>Accessing a page that isn’t resident in memory but is on disk in a page file or a mapped file</a:t>
            </a:r>
            <a:endParaRPr lang="en-US" altLang="en-US" sz="2800" smtClean="0">
              <a:latin typeface="Arial" panose="020B0604020202020204" pitchFamily="34" charset="0"/>
              <a:cs typeface="Arial" panose="020B0604020202020204" pitchFamily="34" charset="0"/>
            </a:endParaRPr>
          </a:p>
          <a:p>
            <a:pPr>
              <a:lnSpc>
                <a:spcPct val="90000"/>
              </a:lnSpc>
            </a:pPr>
            <a:r>
              <a:rPr lang="en-US" altLang="en-US" sz="2800" smtClean="0">
                <a:latin typeface="Arial" panose="020B0604020202020204" pitchFamily="34" charset="0"/>
                <a:cs typeface="Arial" panose="020B0604020202020204" pitchFamily="34" charset="0"/>
              </a:rPr>
              <a:t>If there is a reference to a page, the </a:t>
            </a:r>
            <a:r>
              <a:rPr lang="en-US" altLang="en-US" sz="2800" smtClean="0">
                <a:solidFill>
                  <a:srgbClr val="FF0000"/>
                </a:solidFill>
                <a:latin typeface="Arial" panose="020B0604020202020204" pitchFamily="34" charset="0"/>
                <a:cs typeface="Arial" panose="020B0604020202020204" pitchFamily="34" charset="0"/>
              </a:rPr>
              <a:t>first reference </a:t>
            </a:r>
            <a:r>
              <a:rPr lang="en-US" altLang="en-US" sz="2800" smtClean="0">
                <a:latin typeface="Arial" panose="020B0604020202020204" pitchFamily="34" charset="0"/>
                <a:cs typeface="Arial" panose="020B0604020202020204" pitchFamily="34" charset="0"/>
              </a:rPr>
              <a:t>to that page will </a:t>
            </a:r>
            <a:r>
              <a:rPr lang="en-US" altLang="en-US" sz="2800" b="1" smtClean="0">
                <a:latin typeface="Arial" panose="020B0604020202020204" pitchFamily="34" charset="0"/>
                <a:cs typeface="Arial" panose="020B0604020202020204" pitchFamily="34" charset="0"/>
              </a:rPr>
              <a:t>trap</a:t>
            </a:r>
            <a:r>
              <a:rPr lang="en-US" altLang="en-US" sz="2800" smtClean="0">
                <a:latin typeface="Arial" panose="020B0604020202020204" pitchFamily="34" charset="0"/>
                <a:cs typeface="Arial" panose="020B0604020202020204" pitchFamily="34" charset="0"/>
              </a:rPr>
              <a:t> the operating system and generates a </a:t>
            </a:r>
            <a:r>
              <a:rPr lang="en-US" altLang="en-US" sz="2800" b="1" smtClean="0">
                <a:solidFill>
                  <a:srgbClr val="FF0000"/>
                </a:solidFill>
                <a:latin typeface="Arial" panose="020B0604020202020204" pitchFamily="34" charset="0"/>
                <a:cs typeface="Arial" panose="020B0604020202020204" pitchFamily="34" charset="0"/>
                <a:sym typeface="Symbol" panose="05050102010706020507" pitchFamily="18" charset="2"/>
              </a:rPr>
              <a:t>page fault</a:t>
            </a:r>
          </a:p>
          <a:p>
            <a:pPr>
              <a:lnSpc>
                <a:spcPct val="90000"/>
              </a:lnSpc>
              <a:buFont typeface="Monotype Sorts" pitchFamily="-84" charset="2"/>
              <a:buAutoNum type="arabicPeriod"/>
            </a:pPr>
            <a:r>
              <a:rPr lang="en-US" altLang="en-US" sz="2800" smtClean="0">
                <a:latin typeface="Arial" panose="020B0604020202020204" pitchFamily="34" charset="0"/>
                <a:cs typeface="Arial" panose="020B0604020202020204" pitchFamily="34" charset="0"/>
                <a:sym typeface="Symbol" panose="05050102010706020507" pitchFamily="18" charset="2"/>
              </a:rPr>
              <a:t>Operating system looks at another table to decide:</a:t>
            </a:r>
          </a:p>
          <a:p>
            <a:pPr marL="1139825" lvl="1" indent="-487363">
              <a:lnSpc>
                <a:spcPct val="90000"/>
              </a:lnSpc>
            </a:pPr>
            <a:r>
              <a:rPr lang="en-US" altLang="en-US" sz="2800" smtClean="0">
                <a:latin typeface="Arial" panose="020B0604020202020204" pitchFamily="34" charset="0"/>
                <a:cs typeface="Arial" panose="020B0604020202020204" pitchFamily="34" charset="0"/>
              </a:rPr>
              <a:t>Invalid reference </a:t>
            </a:r>
            <a:r>
              <a:rPr lang="en-US" altLang="en-US" sz="2800" smtClean="0">
                <a:latin typeface="Arial" panose="020B0604020202020204" pitchFamily="34" charset="0"/>
                <a:cs typeface="Arial" panose="020B0604020202020204" pitchFamily="34" charset="0"/>
                <a:sym typeface="Symbol" panose="05050102010706020507" pitchFamily="18" charset="2"/>
              </a:rPr>
              <a:t> abort</a:t>
            </a:r>
          </a:p>
          <a:p>
            <a:pPr marL="1139825" lvl="1" indent="-487363">
              <a:lnSpc>
                <a:spcPct val="90000"/>
              </a:lnSpc>
            </a:pPr>
            <a:r>
              <a:rPr lang="en-US" altLang="en-US" sz="2800" smtClean="0">
                <a:latin typeface="Arial" panose="020B0604020202020204" pitchFamily="34" charset="0"/>
                <a:cs typeface="Arial" panose="020B0604020202020204" pitchFamily="34" charset="0"/>
                <a:sym typeface="Symbol" panose="05050102010706020507" pitchFamily="18" charset="2"/>
              </a:rPr>
              <a:t>Just not in memory</a:t>
            </a:r>
          </a:p>
          <a:p>
            <a:pPr>
              <a:lnSpc>
                <a:spcPct val="90000"/>
              </a:lnSpc>
              <a:buFont typeface="Monotype Sorts" pitchFamily="-84" charset="2"/>
              <a:buAutoNum type="arabicPeriod"/>
            </a:pPr>
            <a:r>
              <a:rPr lang="en-US" altLang="en-US" sz="2800" smtClean="0">
                <a:latin typeface="Arial" panose="020B0604020202020204" pitchFamily="34" charset="0"/>
                <a:cs typeface="Arial" panose="020B0604020202020204" pitchFamily="34" charset="0"/>
                <a:sym typeface="Symbol" panose="05050102010706020507" pitchFamily="18" charset="2"/>
              </a:rPr>
              <a:t>Get empty frame</a:t>
            </a:r>
          </a:p>
          <a:p>
            <a:pPr>
              <a:lnSpc>
                <a:spcPct val="90000"/>
              </a:lnSpc>
              <a:buFont typeface="Monotype Sorts" pitchFamily="-84" charset="2"/>
              <a:buAutoNum type="arabicPeriod"/>
            </a:pPr>
            <a:r>
              <a:rPr lang="en-US" altLang="en-US" sz="2800" smtClean="0">
                <a:latin typeface="Arial" panose="020B0604020202020204" pitchFamily="34" charset="0"/>
                <a:cs typeface="Arial" panose="020B0604020202020204" pitchFamily="34" charset="0"/>
                <a:sym typeface="Symbol" panose="05050102010706020507" pitchFamily="18" charset="2"/>
              </a:rPr>
              <a:t>Swap page into frame via scheduled disk operation</a:t>
            </a:r>
          </a:p>
          <a:p>
            <a:pPr>
              <a:lnSpc>
                <a:spcPct val="90000"/>
              </a:lnSpc>
              <a:buFont typeface="Monotype Sorts" pitchFamily="-84" charset="2"/>
              <a:buAutoNum type="arabicPeriod"/>
            </a:pPr>
            <a:r>
              <a:rPr lang="en-US" altLang="en-US" sz="2800" smtClean="0">
                <a:latin typeface="Arial" panose="020B0604020202020204" pitchFamily="34" charset="0"/>
                <a:cs typeface="Arial" panose="020B0604020202020204" pitchFamily="34" charset="0"/>
                <a:sym typeface="Symbol" panose="05050102010706020507" pitchFamily="18" charset="2"/>
              </a:rPr>
              <a:t>Reset tables to indicate page now in memory</a:t>
            </a:r>
            <a:br>
              <a:rPr lang="en-US" altLang="en-US" sz="2800" smtClean="0">
                <a:latin typeface="Arial" panose="020B0604020202020204" pitchFamily="34" charset="0"/>
                <a:cs typeface="Arial" panose="020B0604020202020204" pitchFamily="34" charset="0"/>
                <a:sym typeface="Symbol" panose="05050102010706020507" pitchFamily="18" charset="2"/>
              </a:rPr>
            </a:br>
            <a:r>
              <a:rPr lang="en-US" altLang="en-US" sz="2800" smtClean="0">
                <a:latin typeface="Arial" panose="020B0604020202020204" pitchFamily="34" charset="0"/>
                <a:cs typeface="Arial" panose="020B0604020202020204" pitchFamily="34" charset="0"/>
                <a:sym typeface="Symbol" panose="05050102010706020507" pitchFamily="18" charset="2"/>
              </a:rPr>
              <a:t>Set validation bit = </a:t>
            </a:r>
            <a:r>
              <a:rPr lang="en-US" altLang="en-US" sz="2800" b="1" smtClean="0">
                <a:solidFill>
                  <a:srgbClr val="FF0000"/>
                </a:solidFill>
                <a:latin typeface="Arial" panose="020B0604020202020204" pitchFamily="34" charset="0"/>
                <a:cs typeface="Arial" panose="020B0604020202020204" pitchFamily="34" charset="0"/>
                <a:sym typeface="Symbol" panose="05050102010706020507" pitchFamily="18" charset="2"/>
              </a:rPr>
              <a:t>v</a:t>
            </a:r>
            <a:endParaRPr lang="en-US" altLang="en-US" sz="2800" smtClean="0">
              <a:latin typeface="Arial" panose="020B0604020202020204" pitchFamily="34" charset="0"/>
              <a:cs typeface="Arial" panose="020B0604020202020204" pitchFamily="34" charset="0"/>
              <a:sym typeface="Symbol" panose="05050102010706020507" pitchFamily="18" charset="2"/>
            </a:endParaRPr>
          </a:p>
          <a:p>
            <a:pPr>
              <a:lnSpc>
                <a:spcPct val="90000"/>
              </a:lnSpc>
              <a:buFont typeface="Monotype Sorts" pitchFamily="-84" charset="2"/>
              <a:buAutoNum type="arabicPeriod"/>
            </a:pPr>
            <a:r>
              <a:rPr lang="en-US" altLang="en-US" sz="2800" smtClean="0">
                <a:latin typeface="Arial" panose="020B0604020202020204" pitchFamily="34" charset="0"/>
                <a:cs typeface="Arial" panose="020B0604020202020204" pitchFamily="34" charset="0"/>
                <a:sym typeface="Symbol" panose="05050102010706020507" pitchFamily="18" charset="2"/>
              </a:rPr>
              <a:t>Restart the instruction that caused the page fault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036638" y="369888"/>
            <a:ext cx="11993562" cy="768350"/>
          </a:xfrm>
        </p:spPr>
        <p:txBody>
          <a:bodyPr/>
          <a:lstStyle/>
          <a:p>
            <a:pPr eaLnBrk="1" hangingPunct="1"/>
            <a:r>
              <a:rPr lang="en-US" altLang="en-US" smtClean="0"/>
              <a:t>Steps in Handling a Page Fault</a:t>
            </a:r>
          </a:p>
        </p:txBody>
      </p:sp>
      <p:pic>
        <p:nvPicPr>
          <p:cNvPr id="28675"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313" y="1446213"/>
            <a:ext cx="9191625" cy="681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smtClean="0"/>
              <a:t>Windows Page File</a:t>
            </a:r>
          </a:p>
        </p:txBody>
      </p:sp>
      <p:sp>
        <p:nvSpPr>
          <p:cNvPr id="30723" name="Content Placeholder 2"/>
          <p:cNvSpPr>
            <a:spLocks noGrp="1"/>
          </p:cNvSpPr>
          <p:nvPr>
            <p:ph idx="1"/>
          </p:nvPr>
        </p:nvSpPr>
        <p:spPr>
          <a:xfrm>
            <a:off x="882650" y="1262063"/>
            <a:ext cx="12344400" cy="6040437"/>
          </a:xfrm>
        </p:spPr>
        <p:txBody>
          <a:bodyPr/>
          <a:lstStyle/>
          <a:p>
            <a:r>
              <a:rPr lang="en-US" altLang="en-US" sz="2800" b="1" smtClean="0">
                <a:solidFill>
                  <a:srgbClr val="FF0000"/>
                </a:solidFill>
                <a:latin typeface="Arial" panose="020B0604020202020204" pitchFamily="34" charset="0"/>
                <a:cs typeface="Arial" panose="020B0604020202020204" pitchFamily="34" charset="0"/>
              </a:rPr>
              <a:t>Page file </a:t>
            </a:r>
            <a:r>
              <a:rPr lang="en-US" altLang="en-US" sz="2800" smtClean="0">
                <a:latin typeface="Arial" panose="020B0604020202020204" pitchFamily="34" charset="0"/>
                <a:cs typeface="Arial" panose="020B0604020202020204" pitchFamily="34" charset="0"/>
              </a:rPr>
              <a:t>is used to store modified pages that are still in use by some process but have had to be written to disk. Page file space is reserved when the pages are initially committed. </a:t>
            </a:r>
          </a:p>
          <a:p>
            <a:r>
              <a:rPr lang="en-US" altLang="en-US" sz="2800" smtClean="0">
                <a:latin typeface="Arial" panose="020B0604020202020204" pitchFamily="34" charset="0"/>
                <a:cs typeface="Arial" panose="020B0604020202020204" pitchFamily="34" charset="0"/>
              </a:rPr>
              <a:t>The paging file is only one aspect of virtual memory. In fact, even if you run with no page file at all, Windows will still be using virtual memory.</a:t>
            </a:r>
          </a:p>
          <a:p>
            <a:r>
              <a:rPr lang="en-US" altLang="en-US" sz="2800" smtClean="0">
                <a:latin typeface="Arial" panose="020B0604020202020204" pitchFamily="34" charset="0"/>
                <a:cs typeface="Arial" panose="020B0604020202020204" pitchFamily="34" charset="0"/>
              </a:rPr>
              <a:t>Once the page files are open, they can’t be deleted while the system is running because the System process maintains an open handle to each page file. </a:t>
            </a:r>
          </a:p>
          <a:p>
            <a:r>
              <a:rPr lang="en-US" altLang="en-US" sz="2800" b="1" smtClean="0">
                <a:latin typeface="Arial" panose="020B0604020202020204" pitchFamily="34" charset="0"/>
                <a:cs typeface="Arial" panose="020B0604020202020204" pitchFamily="34" charset="0"/>
              </a:rPr>
              <a:t>Page File</a:t>
            </a:r>
            <a:r>
              <a:rPr lang="en-US" altLang="en-US" sz="2800" smtClean="0">
                <a:latin typeface="Arial" panose="020B0604020202020204" pitchFamily="34" charset="0"/>
                <a:cs typeface="Arial" panose="020B0604020202020204" pitchFamily="34" charset="0"/>
              </a:rPr>
              <a:t>: \??\C:\pagefile.sys</a:t>
            </a:r>
          </a:p>
          <a:p>
            <a:r>
              <a:rPr lang="en-US" altLang="en-US" sz="2800" smtClean="0">
                <a:latin typeface="Arial" panose="020B0604020202020204" pitchFamily="34" charset="0"/>
                <a:cs typeface="Arial" panose="020B0604020202020204" pitchFamily="34" charset="0"/>
              </a:rPr>
              <a:t>Increasing the size of the page file does not change system performance, it simply means the system can have more committed virtual memory.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title"/>
          </p:nvPr>
        </p:nvSpPr>
        <p:spPr/>
        <p:txBody>
          <a:bodyPr/>
          <a:lstStyle/>
          <a:p>
            <a:r>
              <a:rPr lang="en-US" altLang="en-US" smtClean="0"/>
              <a:t>Windows Page File</a:t>
            </a:r>
          </a:p>
        </p:txBody>
      </p:sp>
      <p:sp>
        <p:nvSpPr>
          <p:cNvPr id="31747" name="Content Placeholder 4"/>
          <p:cNvSpPr>
            <a:spLocks noGrp="1"/>
          </p:cNvSpPr>
          <p:nvPr>
            <p:ph idx="1"/>
          </p:nvPr>
        </p:nvSpPr>
        <p:spPr>
          <a:xfrm>
            <a:off x="785813" y="1357313"/>
            <a:ext cx="12344400" cy="6040437"/>
          </a:xfrm>
        </p:spPr>
        <p:txBody>
          <a:bodyPr/>
          <a:lstStyle/>
          <a:p>
            <a:r>
              <a:rPr lang="en-US" altLang="en-US" sz="2800" smtClean="0">
                <a:latin typeface="Arial" panose="020B0604020202020204" pitchFamily="34" charset="0"/>
                <a:cs typeface="Arial" panose="020B0604020202020204" pitchFamily="34" charset="0"/>
              </a:rPr>
              <a:t>The numeric value of </a:t>
            </a:r>
            <a:r>
              <a:rPr lang="en-US" altLang="en-US" sz="2800" smtClean="0">
                <a:solidFill>
                  <a:srgbClr val="FF0000"/>
                </a:solidFill>
                <a:latin typeface="Arial" panose="020B0604020202020204" pitchFamily="34" charset="0"/>
                <a:cs typeface="Arial" panose="020B0604020202020204" pitchFamily="34" charset="0"/>
              </a:rPr>
              <a:t>system commit limit </a:t>
            </a:r>
            <a:r>
              <a:rPr lang="en-US" altLang="en-US" sz="2800" smtClean="0">
                <a:latin typeface="Arial" panose="020B0604020202020204" pitchFamily="34" charset="0"/>
                <a:cs typeface="Arial" panose="020B0604020202020204" pitchFamily="34" charset="0"/>
              </a:rPr>
              <a:t>represents the amount of RAM available to Windows plus the current sizes of any page files. If a page file is expanded, or new page files are created, the commit limit increases accordingly. If no page files exist, the system commit limit is simply the total amount of RAM available to Windows. </a:t>
            </a:r>
          </a:p>
          <a:p>
            <a:r>
              <a:rPr lang="en-US" altLang="en-US" sz="2800" smtClean="0">
                <a:solidFill>
                  <a:srgbClr val="FF0000"/>
                </a:solidFill>
                <a:latin typeface="Arial" panose="020B0604020202020204" pitchFamily="34" charset="0"/>
                <a:cs typeface="Arial" panose="020B0604020202020204" pitchFamily="34" charset="0"/>
              </a:rPr>
              <a:t>Commit charge </a:t>
            </a:r>
            <a:r>
              <a:rPr lang="en-US" altLang="en-US" sz="2800" smtClean="0">
                <a:latin typeface="Arial" panose="020B0604020202020204" pitchFamily="34" charset="0"/>
                <a:cs typeface="Arial" panose="020B0604020202020204" pitchFamily="34" charset="0"/>
              </a:rPr>
              <a:t>is the system-wide total of all “committed” memory allocations that must be kept in either RAM or in a paging file</a:t>
            </a:r>
          </a:p>
          <a:p>
            <a:r>
              <a:rPr lang="en-US" altLang="en-US" sz="2800" smtClean="0">
                <a:latin typeface="Arial" panose="020B0604020202020204" pitchFamily="34" charset="0"/>
                <a:cs typeface="Arial" panose="020B0604020202020204" pitchFamily="34" charset="0"/>
              </a:rPr>
              <a:t>If the page file is too small for the mix of applications you are running, you might get the “system running low on virtual memory” error message. In this case, first check to see whether a process has a memory leak.</a:t>
            </a:r>
          </a:p>
          <a:p>
            <a:endParaRPr lang="en-US" altLang="en-US" sz="280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417638" y="369888"/>
            <a:ext cx="11612562" cy="768350"/>
          </a:xfrm>
        </p:spPr>
        <p:txBody>
          <a:bodyPr/>
          <a:lstStyle/>
          <a:p>
            <a:pPr eaLnBrk="1" hangingPunct="1"/>
            <a:r>
              <a:rPr lang="en-US" altLang="en-US" smtClean="0"/>
              <a:t>Windows Commit Limit and Working Set</a:t>
            </a:r>
          </a:p>
        </p:txBody>
      </p:sp>
      <p:sp>
        <p:nvSpPr>
          <p:cNvPr id="38915" name="Rectangle 3"/>
          <p:cNvSpPr>
            <a:spLocks noGrp="1" noChangeArrowheads="1"/>
          </p:cNvSpPr>
          <p:nvPr>
            <p:ph type="body" idx="1"/>
          </p:nvPr>
        </p:nvSpPr>
        <p:spPr>
          <a:xfrm>
            <a:off x="1209675" y="1644650"/>
            <a:ext cx="11615738" cy="6040438"/>
          </a:xfrm>
        </p:spPr>
        <p:txBody>
          <a:bodyPr/>
          <a:lstStyle/>
          <a:p>
            <a:pPr>
              <a:defRPr/>
            </a:pPr>
            <a:r>
              <a:rPr lang="en-US" sz="2400" b="1" dirty="0" smtClean="0">
                <a:solidFill>
                  <a:srgbClr val="FF0000"/>
                </a:solidFill>
                <a:latin typeface="Arial" panose="020B0604020202020204" pitchFamily="34" charset="0"/>
                <a:cs typeface="Arial" panose="020B0604020202020204" pitchFamily="34" charset="0"/>
              </a:rPr>
              <a:t>Commit Limit</a:t>
            </a:r>
            <a:r>
              <a:rPr lang="en-US" sz="2400" dirty="0" smtClean="0">
                <a:latin typeface="Arial" panose="020B0604020202020204" pitchFamily="34" charset="0"/>
                <a:cs typeface="Arial" panose="020B0604020202020204" pitchFamily="34" charset="0"/>
              </a:rPr>
              <a:t>: Number </a:t>
            </a:r>
            <a:r>
              <a:rPr lang="en-US" sz="2400" dirty="0">
                <a:latin typeface="Arial" panose="020B0604020202020204" pitchFamily="34" charset="0"/>
                <a:cs typeface="Arial" panose="020B0604020202020204" pitchFamily="34" charset="0"/>
              </a:rPr>
              <a:t>of bytes of virtual memory that can be committed without having </a:t>
            </a:r>
            <a:r>
              <a:rPr lang="en-US" sz="2400" dirty="0" smtClean="0">
                <a:latin typeface="Arial" panose="020B0604020202020204" pitchFamily="34" charset="0"/>
                <a:cs typeface="Arial" panose="020B0604020202020204" pitchFamily="34" charset="0"/>
              </a:rPr>
              <a:t>to extend </a:t>
            </a:r>
            <a:r>
              <a:rPr lang="en-US" sz="2400" dirty="0">
                <a:latin typeface="Arial" panose="020B0604020202020204" pitchFamily="34" charset="0"/>
                <a:cs typeface="Arial" panose="020B0604020202020204" pitchFamily="34" charset="0"/>
              </a:rPr>
              <a:t>the paging files; if the paging files can be extended, this limit is soft.</a:t>
            </a:r>
            <a:endParaRPr lang="en-US" altLang="en-US" sz="2400" dirty="0" smtClean="0">
              <a:latin typeface="Arial" panose="020B0604020202020204" pitchFamily="34" charset="0"/>
              <a:cs typeface="Arial" panose="020B0604020202020204" pitchFamily="34" charset="0"/>
            </a:endParaRPr>
          </a:p>
          <a:p>
            <a:pPr>
              <a:defRPr/>
            </a:pPr>
            <a:r>
              <a:rPr lang="en-US" sz="2400" b="1" dirty="0" smtClean="0">
                <a:solidFill>
                  <a:srgbClr val="FF0000"/>
                </a:solidFill>
                <a:latin typeface="Arial" panose="020B0604020202020204" pitchFamily="34" charset="0"/>
                <a:cs typeface="Arial" panose="020B0604020202020204" pitchFamily="34" charset="0"/>
              </a:rPr>
              <a:t>Working Set</a:t>
            </a:r>
            <a:r>
              <a:rPr lang="en-US" sz="2400" dirty="0" smtClean="0">
                <a:latin typeface="Arial" panose="020B0604020202020204" pitchFamily="34" charset="0"/>
                <a:cs typeface="Arial" panose="020B0604020202020204" pitchFamily="34" charset="0"/>
              </a:rPr>
              <a:t>: Virtual </a:t>
            </a:r>
            <a:r>
              <a:rPr lang="en-US" sz="2400" dirty="0">
                <a:latin typeface="Arial" panose="020B0604020202020204" pitchFamily="34" charset="0"/>
                <a:cs typeface="Arial" panose="020B0604020202020204" pitchFamily="34" charset="0"/>
              </a:rPr>
              <a:t>Bytes that is currently in RAM and can </a:t>
            </a:r>
            <a:r>
              <a:rPr lang="en-US" sz="2400" dirty="0" smtClean="0">
                <a:latin typeface="Arial" panose="020B0604020202020204" pitchFamily="34" charset="0"/>
                <a:cs typeface="Arial" panose="020B0604020202020204" pitchFamily="34" charset="0"/>
              </a:rPr>
              <a:t>be referenced </a:t>
            </a:r>
            <a:r>
              <a:rPr lang="en-US" sz="2400" dirty="0">
                <a:latin typeface="Arial" panose="020B0604020202020204" pitchFamily="34" charset="0"/>
                <a:cs typeface="Arial" panose="020B0604020202020204" pitchFamily="34" charset="0"/>
              </a:rPr>
              <a:t>without a page fault</a:t>
            </a:r>
            <a:r>
              <a:rPr lang="en-US" sz="2400" dirty="0" smtClean="0">
                <a:latin typeface="Arial" panose="020B0604020202020204" pitchFamily="34" charset="0"/>
                <a:cs typeface="Arial" panose="020B0604020202020204" pitchFamily="34" charset="0"/>
              </a:rPr>
              <a:t>. The working set changes If a page is in active use, it will be in the working set, if it is not longer in use, it is dropped from working set.</a:t>
            </a:r>
            <a:endParaRPr lang="en-US" altLang="en-US" sz="2400" dirty="0" smtClean="0">
              <a:latin typeface="Arial" panose="020B0604020202020204" pitchFamily="34" charset="0"/>
              <a:cs typeface="Arial" panose="020B0604020202020204" pitchFamily="34" charset="0"/>
            </a:endParaRPr>
          </a:p>
          <a:p>
            <a:pPr marL="0" indent="0">
              <a:buFont typeface="Monotype Sorts" pitchFamily="-84" charset="2"/>
              <a:buNone/>
              <a:defRPr/>
            </a:pPr>
            <a:r>
              <a:rPr lang="en-US" sz="2400" dirty="0" smtClean="0">
                <a:latin typeface="Arial" panose="020B0604020202020204" pitchFamily="34" charset="0"/>
                <a:cs typeface="Arial" panose="020B0604020202020204" pitchFamily="34" charset="0"/>
              </a:rPr>
              <a:t> </a:t>
            </a:r>
            <a:endParaRPr lang="en-US" altLang="en-US" sz="2400" dirty="0" smtClean="0">
              <a:latin typeface="Arial" panose="020B0604020202020204" pitchFamily="34" charset="0"/>
              <a:cs typeface="Arial" panose="020B0604020202020204" pitchFamily="34" charset="0"/>
              <a:sym typeface="Symbol" pitchFamily="18" charset="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Copy-on-Write Page</a:t>
            </a:r>
          </a:p>
        </p:txBody>
      </p:sp>
      <p:sp>
        <p:nvSpPr>
          <p:cNvPr id="35843" name="Rectangle 3"/>
          <p:cNvSpPr>
            <a:spLocks noGrp="1" noChangeArrowheads="1"/>
          </p:cNvSpPr>
          <p:nvPr>
            <p:ph type="body" idx="1"/>
          </p:nvPr>
        </p:nvSpPr>
        <p:spPr>
          <a:xfrm>
            <a:off x="1114425" y="1249363"/>
            <a:ext cx="11528425" cy="6040437"/>
          </a:xfrm>
        </p:spPr>
        <p:txBody>
          <a:bodyPr/>
          <a:lstStyle/>
          <a:p>
            <a:r>
              <a:rPr lang="en-US" altLang="en-US" sz="2200" b="1" dirty="0" smtClean="0">
                <a:solidFill>
                  <a:srgbClr val="3366FF"/>
                </a:solidFill>
                <a:latin typeface="Arial" panose="020B0604020202020204" pitchFamily="34" charset="0"/>
                <a:cs typeface="Arial" panose="020B0604020202020204" pitchFamily="34" charset="0"/>
              </a:rPr>
              <a:t>Copy-on-Write </a:t>
            </a:r>
            <a:r>
              <a:rPr lang="en-US" altLang="en-US" sz="2200" dirty="0" smtClean="0">
                <a:latin typeface="Arial" panose="020B0604020202020204" pitchFamily="34" charset="0"/>
                <a:cs typeface="Arial" panose="020B0604020202020204" pitchFamily="34" charset="0"/>
              </a:rPr>
              <a:t>(COW) page protection is an optimization </a:t>
            </a:r>
            <a:r>
              <a:rPr lang="en-US" altLang="en-US" sz="2200" dirty="0" smtClean="0">
                <a:latin typeface="Arial" panose="020B0604020202020204" pitchFamily="34" charset="0"/>
                <a:cs typeface="Arial" panose="020B0604020202020204" pitchFamily="34" charset="0"/>
              </a:rPr>
              <a:t>technique used by </a:t>
            </a:r>
            <a:r>
              <a:rPr lang="en-US" altLang="en-US" sz="2200" dirty="0" smtClean="0">
                <a:latin typeface="Arial" panose="020B0604020202020204" pitchFamily="34" charset="0"/>
                <a:cs typeface="Arial" panose="020B0604020202020204" pitchFamily="34" charset="0"/>
              </a:rPr>
              <a:t>memory </a:t>
            </a:r>
            <a:r>
              <a:rPr lang="en-US" altLang="en-US" sz="2200" dirty="0" smtClean="0">
                <a:latin typeface="Arial" panose="020B0604020202020204" pitchFamily="34" charset="0"/>
                <a:cs typeface="Arial" panose="020B0604020202020204" pitchFamily="34" charset="0"/>
              </a:rPr>
              <a:t>manager to </a:t>
            </a:r>
            <a:r>
              <a:rPr lang="en-US" altLang="en-US" sz="2200" dirty="0" smtClean="0">
                <a:latin typeface="Arial" panose="020B0604020202020204" pitchFamily="34" charset="0"/>
                <a:cs typeface="Arial" panose="020B0604020202020204" pitchFamily="34" charset="0"/>
              </a:rPr>
              <a:t>conserve physical memory. </a:t>
            </a:r>
          </a:p>
          <a:p>
            <a:r>
              <a:rPr lang="en-US" altLang="en-US" sz="2200" dirty="0" smtClean="0">
                <a:latin typeface="Arial" panose="020B0604020202020204" pitchFamily="34" charset="0"/>
                <a:cs typeface="Arial" panose="020B0604020202020204" pitchFamily="34" charset="0"/>
              </a:rPr>
              <a:t>For example if two processes are sharing three pages, If a thread in either process writes to a page, a memory management fault is generated. The memory manager sees that the write is to a copy-on-write page, so instead of reporting the fault as an access violation, it allocates a new read/write page in physical memory, copies the contents of the original page to the new page, updates the corresponding page-mapping information in this process to point to the new location. A newly copied page is now private to the process that did the writing and isn’t visible to the other process still sharing the copy-on-write page. Each new process that writes to that same shared page will also get its own private copy.</a:t>
            </a:r>
          </a:p>
          <a:p>
            <a:r>
              <a:rPr lang="en-US" altLang="en-US" sz="2200" b="1" dirty="0" smtClean="0">
                <a:solidFill>
                  <a:srgbClr val="3366FF"/>
                </a:solidFill>
                <a:latin typeface="Arial" panose="020B0604020202020204" pitchFamily="34" charset="0"/>
                <a:cs typeface="Arial" panose="020B0604020202020204" pitchFamily="34" charset="0"/>
              </a:rPr>
              <a:t>Copy-on-Write </a:t>
            </a:r>
            <a:r>
              <a:rPr lang="en-US" altLang="en-US" sz="2200" dirty="0" smtClean="0">
                <a:latin typeface="Arial" panose="020B0604020202020204" pitchFamily="34" charset="0"/>
                <a:cs typeface="Arial" panose="020B0604020202020204" pitchFamily="34" charset="0"/>
              </a:rPr>
              <a:t>(COW) allows both parent and child processes to initially </a:t>
            </a:r>
            <a:r>
              <a:rPr lang="en-US" altLang="en-US" sz="2200" i="1" dirty="0" smtClean="0">
                <a:latin typeface="Arial" panose="020B0604020202020204" pitchFamily="34" charset="0"/>
                <a:cs typeface="Arial" panose="020B0604020202020204" pitchFamily="34" charset="0"/>
              </a:rPr>
              <a:t>share</a:t>
            </a:r>
            <a:r>
              <a:rPr lang="en-US" altLang="en-US" sz="2200" dirty="0" smtClean="0">
                <a:latin typeface="Arial" panose="020B0604020202020204" pitchFamily="34" charset="0"/>
                <a:cs typeface="Arial" panose="020B0604020202020204" pitchFamily="34" charset="0"/>
              </a:rPr>
              <a:t> the same pages in memory</a:t>
            </a:r>
            <a:r>
              <a:rPr lang="en-US" altLang="en-US" sz="2200" dirty="0" smtClean="0">
                <a:latin typeface="Arial" panose="020B0604020202020204" pitchFamily="34" charset="0"/>
                <a:cs typeface="Arial" panose="020B0604020202020204" pitchFamily="34" charset="0"/>
              </a:rPr>
              <a:t>. If </a:t>
            </a:r>
            <a:r>
              <a:rPr lang="en-US" altLang="en-US" sz="2200" dirty="0" smtClean="0">
                <a:latin typeface="Arial" panose="020B0604020202020204" pitchFamily="34" charset="0"/>
                <a:cs typeface="Arial" panose="020B0604020202020204" pitchFamily="34" charset="0"/>
              </a:rPr>
              <a:t>either process modifies a shared page, only then is the page copied</a:t>
            </a:r>
          </a:p>
          <a:p>
            <a:r>
              <a:rPr lang="en-US" altLang="en-US" sz="2200" dirty="0" smtClean="0">
                <a:latin typeface="Arial" panose="020B0604020202020204" pitchFamily="34" charset="0"/>
                <a:cs typeface="Arial" panose="020B0604020202020204" pitchFamily="34" charset="0"/>
              </a:rPr>
              <a:t>COW allows more efficient process creation as only modified pages are copied</a:t>
            </a:r>
          </a:p>
          <a:p>
            <a:r>
              <a:rPr lang="en-US" altLang="en-US" sz="2200" dirty="0" err="1" smtClean="0">
                <a:latin typeface="Arial" panose="020B0604020202020204" pitchFamily="34" charset="0"/>
                <a:cs typeface="Arial" panose="020B0604020202020204" pitchFamily="34" charset="0"/>
              </a:rPr>
              <a:t>vfork</a:t>
            </a:r>
            <a:r>
              <a:rPr lang="en-US" altLang="en-US" sz="2200" dirty="0" smtClean="0">
                <a:latin typeface="Arial" panose="020B0604020202020204" pitchFamily="34" charset="0"/>
                <a:cs typeface="Arial" panose="020B0604020202020204" pitchFamily="34" charset="0"/>
              </a:rPr>
              <a:t>() variation on fork() system call has parent suspend and child using copy-on-write address space of parent.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343025" y="369888"/>
            <a:ext cx="11687175" cy="768350"/>
          </a:xfrm>
        </p:spPr>
        <p:txBody>
          <a:bodyPr/>
          <a:lstStyle/>
          <a:p>
            <a:pPr eaLnBrk="1" hangingPunct="1"/>
            <a:r>
              <a:rPr lang="en-US" altLang="en-US" smtClean="0"/>
              <a:t>Before Process 1 Modifies Page C</a:t>
            </a:r>
          </a:p>
        </p:txBody>
      </p:sp>
      <p:pic>
        <p:nvPicPr>
          <p:cNvPr id="37891"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2146300"/>
            <a:ext cx="12138025" cy="434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1314450" y="369888"/>
            <a:ext cx="11715750" cy="768350"/>
          </a:xfrm>
        </p:spPr>
        <p:txBody>
          <a:bodyPr/>
          <a:lstStyle/>
          <a:p>
            <a:pPr eaLnBrk="1" hangingPunct="1"/>
            <a:r>
              <a:rPr lang="en-US" altLang="en-US" smtClean="0"/>
              <a:t>After Process 1 Modifies Page C</a:t>
            </a:r>
          </a:p>
        </p:txBody>
      </p:sp>
      <p:pic>
        <p:nvPicPr>
          <p:cNvPr id="3993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4063" y="2725738"/>
            <a:ext cx="10096500"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74788" y="369888"/>
            <a:ext cx="11555412" cy="768350"/>
          </a:xfrm>
        </p:spPr>
        <p:txBody>
          <a:bodyPr/>
          <a:lstStyle/>
          <a:p>
            <a:pPr eaLnBrk="1" hangingPunct="1"/>
            <a:r>
              <a:rPr lang="en-US" altLang="en-US" smtClean="0"/>
              <a:t>Chapter 9:  Virtual Memory</a:t>
            </a:r>
          </a:p>
        </p:txBody>
      </p:sp>
      <p:sp>
        <p:nvSpPr>
          <p:cNvPr id="9219" name="Rectangle 3"/>
          <p:cNvSpPr>
            <a:spLocks noGrp="1" noChangeArrowheads="1"/>
          </p:cNvSpPr>
          <p:nvPr>
            <p:ph type="body" idx="1"/>
          </p:nvPr>
        </p:nvSpPr>
        <p:spPr>
          <a:xfrm>
            <a:off x="1217613" y="1644650"/>
            <a:ext cx="12344400" cy="6040438"/>
          </a:xfrm>
        </p:spPr>
        <p:txBody>
          <a:bodyPr/>
          <a:lstStyle/>
          <a:p>
            <a:r>
              <a:rPr lang="en-US" altLang="en-US" smtClean="0"/>
              <a:t>Background</a:t>
            </a:r>
          </a:p>
          <a:p>
            <a:r>
              <a:rPr lang="en-US" altLang="en-US" smtClean="0"/>
              <a:t>Demand Paging</a:t>
            </a:r>
          </a:p>
          <a:p>
            <a:r>
              <a:rPr lang="en-US" altLang="en-US" smtClean="0"/>
              <a:t>Copy-on-Write</a:t>
            </a:r>
          </a:p>
          <a:p>
            <a:r>
              <a:rPr lang="en-US" altLang="en-US" smtClean="0"/>
              <a:t>Page Replacement</a:t>
            </a:r>
          </a:p>
          <a:p>
            <a:r>
              <a:rPr lang="en-US" altLang="en-US" smtClean="0"/>
              <a:t>Allocation of Frames </a:t>
            </a:r>
          </a:p>
          <a:p>
            <a:r>
              <a:rPr lang="en-US" altLang="en-US" smtClean="0"/>
              <a:t>Memory-Mapped Files</a:t>
            </a:r>
          </a:p>
          <a:p>
            <a:r>
              <a:rPr lang="en-US" altLang="en-US" smtClean="0"/>
              <a:t>Allocating Kernel Memory</a:t>
            </a:r>
          </a:p>
          <a:p>
            <a:r>
              <a:rPr lang="en-US" altLang="en-US" smtClean="0"/>
              <a:t>Other Considerations</a:t>
            </a:r>
          </a:p>
          <a:p>
            <a:r>
              <a:rPr lang="en-US" altLang="en-US" smtClean="0"/>
              <a:t>Operating-System Examples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679575" y="395288"/>
            <a:ext cx="11803063" cy="768350"/>
          </a:xfrm>
        </p:spPr>
        <p:txBody>
          <a:bodyPr/>
          <a:lstStyle/>
          <a:p>
            <a:pPr eaLnBrk="1" hangingPunct="1"/>
            <a:r>
              <a:rPr lang="en-US" altLang="en-US" sz="4000" dirty="0" smtClean="0"/>
              <a:t>What </a:t>
            </a:r>
            <a:r>
              <a:rPr lang="en-US" altLang="en-US" sz="4000" dirty="0" smtClean="0"/>
              <a:t>happens </a:t>
            </a:r>
            <a:r>
              <a:rPr lang="en-US" altLang="en-US" sz="4000" dirty="0" smtClean="0"/>
              <a:t>if there is no Free Frame?</a:t>
            </a:r>
          </a:p>
        </p:txBody>
      </p:sp>
      <p:sp>
        <p:nvSpPr>
          <p:cNvPr id="22531" name="Rectangle 3"/>
          <p:cNvSpPr>
            <a:spLocks noGrp="1" noChangeArrowheads="1"/>
          </p:cNvSpPr>
          <p:nvPr>
            <p:ph type="body" idx="1"/>
          </p:nvPr>
        </p:nvSpPr>
        <p:spPr>
          <a:xfrm>
            <a:off x="900113" y="1312863"/>
            <a:ext cx="11587162" cy="6016625"/>
          </a:xfrm>
        </p:spPr>
        <p:txBody>
          <a:bodyPr/>
          <a:lstStyle/>
          <a:p>
            <a:pPr>
              <a:defRPr/>
            </a:pPr>
            <a:r>
              <a:rPr lang="en-US" altLang="en-US" sz="2800" b="1" dirty="0" smtClean="0">
                <a:solidFill>
                  <a:srgbClr val="FF0000"/>
                </a:solidFill>
                <a:latin typeface="Arial" panose="020B0604020202020204" pitchFamily="34" charset="0"/>
                <a:cs typeface="Arial" panose="020B0604020202020204" pitchFamily="34" charset="0"/>
              </a:rPr>
              <a:t>Page replacement algorithm</a:t>
            </a:r>
            <a:r>
              <a:rPr lang="en-US" altLang="en-US" sz="2800" dirty="0" smtClean="0">
                <a:latin typeface="Arial" panose="020B0604020202020204" pitchFamily="34" charset="0"/>
                <a:cs typeface="Arial" panose="020B0604020202020204" pitchFamily="34" charset="0"/>
              </a:rPr>
              <a:t>– If no </a:t>
            </a:r>
            <a:r>
              <a:rPr lang="en-US" altLang="en-US" sz="2800" b="1" dirty="0" smtClean="0">
                <a:latin typeface="Arial" panose="020B0604020202020204" pitchFamily="34" charset="0"/>
                <a:cs typeface="Arial" panose="020B0604020202020204" pitchFamily="34" charset="0"/>
              </a:rPr>
              <a:t>page frame </a:t>
            </a:r>
            <a:r>
              <a:rPr lang="en-US" altLang="en-US" sz="2800" dirty="0" smtClean="0">
                <a:latin typeface="Arial" panose="020B0604020202020204" pitchFamily="34" charset="0"/>
                <a:cs typeface="Arial" panose="020B0604020202020204" pitchFamily="34" charset="0"/>
              </a:rPr>
              <a:t>is free, find some page in memory</a:t>
            </a:r>
            <a:r>
              <a:rPr lang="en-US" altLang="en-US" sz="2800" dirty="0">
                <a:latin typeface="Arial" panose="020B0604020202020204" pitchFamily="34" charset="0"/>
                <a:cs typeface="Arial" panose="020B0604020202020204" pitchFamily="34" charset="0"/>
              </a:rPr>
              <a:t> </a:t>
            </a:r>
            <a:r>
              <a:rPr lang="en-US" altLang="en-US" sz="2800" dirty="0" smtClean="0">
                <a:latin typeface="Arial" panose="020B0604020202020204" pitchFamily="34" charset="0"/>
                <a:cs typeface="Arial" panose="020B0604020202020204" pitchFamily="34" charset="0"/>
              </a:rPr>
              <a:t>that is not currently in used and free it, </a:t>
            </a:r>
            <a:r>
              <a:rPr lang="en-US" altLang="en-US" sz="2800" b="1" dirty="0" smtClean="0">
                <a:solidFill>
                  <a:srgbClr val="FF0000"/>
                </a:solidFill>
                <a:latin typeface="Arial" panose="020B0604020202020204" pitchFamily="34" charset="0"/>
                <a:cs typeface="Arial" panose="020B0604020202020204" pitchFamily="34" charset="0"/>
              </a:rPr>
              <a:t>page it out</a:t>
            </a:r>
          </a:p>
          <a:p>
            <a:pPr marL="1060426" lvl="1" indent="-488926">
              <a:buFont typeface="Monotype Sorts" pitchFamily="2" charset="2"/>
              <a:buChar char="n"/>
              <a:tabLst>
                <a:tab pos="4493988" algn="ctr"/>
              </a:tabLst>
              <a:defRPr/>
            </a:pPr>
            <a:r>
              <a:rPr lang="en-US" altLang="en-US" sz="2800" dirty="0" smtClean="0">
                <a:latin typeface="Arial" panose="020B0604020202020204" pitchFamily="34" charset="0"/>
                <a:cs typeface="Arial" panose="020B0604020202020204" pitchFamily="34" charset="0"/>
              </a:rPr>
              <a:t>Performance </a:t>
            </a:r>
            <a:r>
              <a:rPr lang="en-US" altLang="en-US" sz="2800" dirty="0">
                <a:latin typeface="Arial" panose="020B0604020202020204" pitchFamily="34" charset="0"/>
                <a:cs typeface="Arial" panose="020B0604020202020204" pitchFamily="34" charset="0"/>
              </a:rPr>
              <a:t>– want an algorithm which will result in minimum number of </a:t>
            </a:r>
            <a:r>
              <a:rPr lang="en-US" altLang="en-US" sz="2800" dirty="0">
                <a:solidFill>
                  <a:srgbClr val="FF0000"/>
                </a:solidFill>
                <a:latin typeface="Arial" panose="020B0604020202020204" pitchFamily="34" charset="0"/>
                <a:cs typeface="Arial" panose="020B0604020202020204" pitchFamily="34" charset="0"/>
              </a:rPr>
              <a:t>page </a:t>
            </a:r>
            <a:r>
              <a:rPr lang="en-US" altLang="en-US" sz="2800" dirty="0" smtClean="0">
                <a:solidFill>
                  <a:srgbClr val="FF0000"/>
                </a:solidFill>
                <a:latin typeface="Arial" panose="020B0604020202020204" pitchFamily="34" charset="0"/>
                <a:cs typeface="Arial" panose="020B0604020202020204" pitchFamily="34" charset="0"/>
              </a:rPr>
              <a:t>faults</a:t>
            </a:r>
          </a:p>
          <a:p>
            <a:pPr marL="1060426" lvl="1" indent="-488926">
              <a:buFont typeface="Monotype Sorts" pitchFamily="2" charset="2"/>
              <a:buChar char="n"/>
              <a:tabLst>
                <a:tab pos="4493988" algn="ctr"/>
              </a:tabLst>
              <a:defRPr/>
            </a:pPr>
            <a:r>
              <a:rPr lang="en-US" altLang="en-US" sz="2800" dirty="0" smtClean="0">
                <a:latin typeface="Arial" panose="020B0604020202020204" pitchFamily="34" charset="0"/>
                <a:cs typeface="Arial" panose="020B0604020202020204" pitchFamily="34" charset="0"/>
              </a:rPr>
              <a:t>Evaluate </a:t>
            </a:r>
            <a:r>
              <a:rPr lang="en-US" altLang="en-US" sz="2800" dirty="0">
                <a:latin typeface="Arial" panose="020B0604020202020204" pitchFamily="34" charset="0"/>
                <a:cs typeface="Arial" panose="020B0604020202020204" pitchFamily="34" charset="0"/>
              </a:rPr>
              <a:t>algorithm by running it on a particular string of memory references (</a:t>
            </a:r>
            <a:r>
              <a:rPr lang="en-US" altLang="en-US" sz="2800" dirty="0">
                <a:solidFill>
                  <a:srgbClr val="FF0000"/>
                </a:solidFill>
                <a:latin typeface="Arial" panose="020B0604020202020204" pitchFamily="34" charset="0"/>
                <a:cs typeface="Arial" panose="020B0604020202020204" pitchFamily="34" charset="0"/>
              </a:rPr>
              <a:t>reference string</a:t>
            </a:r>
            <a:r>
              <a:rPr lang="en-US" altLang="en-US" sz="2800" dirty="0">
                <a:latin typeface="Arial" panose="020B0604020202020204" pitchFamily="34" charset="0"/>
                <a:cs typeface="Arial" panose="020B0604020202020204" pitchFamily="34" charset="0"/>
              </a:rPr>
              <a:t>) and computing the number of page faults on that string.</a:t>
            </a:r>
          </a:p>
          <a:p>
            <a:pPr marL="1060397" lvl="1" indent="-407968">
              <a:buFont typeface="Monotype Sorts" pitchFamily="2" charset="2"/>
              <a:buChar char="l"/>
              <a:tabLst>
                <a:tab pos="4493988" algn="ctr"/>
              </a:tabLst>
              <a:defRPr/>
            </a:pPr>
            <a:r>
              <a:rPr lang="en-US" altLang="en-US" sz="2800" dirty="0">
                <a:latin typeface="Arial" panose="020B0604020202020204" pitchFamily="34" charset="0"/>
                <a:cs typeface="Arial" panose="020B0604020202020204" pitchFamily="34" charset="0"/>
              </a:rPr>
              <a:t>String is just page numbers, not full addresses</a:t>
            </a:r>
          </a:p>
          <a:p>
            <a:pPr marL="1060397" lvl="1" indent="-407968">
              <a:buFont typeface="Monotype Sorts" pitchFamily="2" charset="2"/>
              <a:buChar char="l"/>
              <a:tabLst>
                <a:tab pos="4493988" algn="ctr"/>
              </a:tabLst>
              <a:defRPr/>
            </a:pPr>
            <a:r>
              <a:rPr lang="en-US" altLang="en-US" sz="2800" dirty="0">
                <a:latin typeface="Arial" panose="020B0604020202020204" pitchFamily="34" charset="0"/>
                <a:cs typeface="Arial" panose="020B0604020202020204" pitchFamily="34" charset="0"/>
              </a:rPr>
              <a:t>Repeated access to the same page does not cause a page fault</a:t>
            </a:r>
          </a:p>
          <a:p>
            <a:pPr lvl="1">
              <a:defRPr/>
            </a:pPr>
            <a:r>
              <a:rPr lang="en-US" altLang="en-US" sz="2800" dirty="0" smtClean="0">
                <a:latin typeface="Arial" panose="020B0604020202020204" pitchFamily="34" charset="0"/>
                <a:cs typeface="Arial" panose="020B0604020202020204" pitchFamily="34" charset="0"/>
              </a:rPr>
              <a:t>Same page may be brought into memory several times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46225" y="369888"/>
            <a:ext cx="11483975" cy="768350"/>
          </a:xfrm>
        </p:spPr>
        <p:txBody>
          <a:bodyPr/>
          <a:lstStyle/>
          <a:p>
            <a:pPr eaLnBrk="1" hangingPunct="1"/>
            <a:r>
              <a:rPr lang="en-US" altLang="en-US" smtClean="0"/>
              <a:t>Global vs. Local Allocation</a:t>
            </a:r>
          </a:p>
        </p:txBody>
      </p:sp>
      <p:sp>
        <p:nvSpPr>
          <p:cNvPr id="44035" name="Rectangle 3"/>
          <p:cNvSpPr>
            <a:spLocks noGrp="1" noChangeArrowheads="1"/>
          </p:cNvSpPr>
          <p:nvPr>
            <p:ph type="body" idx="1"/>
          </p:nvPr>
        </p:nvSpPr>
        <p:spPr>
          <a:xfrm>
            <a:off x="1077913" y="1433513"/>
            <a:ext cx="11410950" cy="5961062"/>
          </a:xfrm>
        </p:spPr>
        <p:txBody>
          <a:bodyPr/>
          <a:lstStyle/>
          <a:p>
            <a:pPr>
              <a:buFont typeface="Wingdings" panose="05000000000000000000" pitchFamily="2" charset="2"/>
              <a:buChar char="q"/>
            </a:pPr>
            <a:r>
              <a:rPr lang="en-US" altLang="en-US" sz="2800" b="1" dirty="0" smtClean="0">
                <a:solidFill>
                  <a:srgbClr val="3366FF"/>
                </a:solidFill>
                <a:latin typeface="Arial" panose="020B0604020202020204" pitchFamily="34" charset="0"/>
                <a:cs typeface="Arial" panose="020B0604020202020204" pitchFamily="34" charset="0"/>
              </a:rPr>
              <a:t>Global replacement</a:t>
            </a:r>
            <a:r>
              <a:rPr lang="en-US" altLang="en-US" sz="2800" dirty="0" smtClean="0">
                <a:solidFill>
                  <a:srgbClr val="3366FF"/>
                </a:solidFill>
                <a:latin typeface="Arial" panose="020B0604020202020204" pitchFamily="34" charset="0"/>
                <a:cs typeface="Arial" panose="020B0604020202020204" pitchFamily="34" charset="0"/>
              </a:rPr>
              <a:t> </a:t>
            </a:r>
            <a:r>
              <a:rPr lang="en-US" altLang="en-US" sz="2800" dirty="0" smtClean="0">
                <a:latin typeface="Arial" panose="020B0604020202020204" pitchFamily="34" charset="0"/>
                <a:cs typeface="Arial" panose="020B0604020202020204" pitchFamily="34" charset="0"/>
              </a:rPr>
              <a:t>– process selects a replacement frame from the set of all frames; one process can take a frame from </a:t>
            </a:r>
            <a:r>
              <a:rPr lang="en-US" altLang="en-US" sz="2800" dirty="0" smtClean="0">
                <a:latin typeface="Arial" panose="020B0604020202020204" pitchFamily="34" charset="0"/>
                <a:cs typeface="Arial" panose="020B0604020202020204" pitchFamily="34" charset="0"/>
              </a:rPr>
              <a:t>another process</a:t>
            </a:r>
            <a:endParaRPr lang="en-US" altLang="en-US" sz="2800" dirty="0" smtClean="0">
              <a:latin typeface="Arial" panose="020B0604020202020204" pitchFamily="34" charset="0"/>
              <a:cs typeface="Arial" panose="020B0604020202020204" pitchFamily="34" charset="0"/>
            </a:endParaRPr>
          </a:p>
          <a:p>
            <a:pPr lvl="1">
              <a:buFont typeface="Wingdings" panose="05000000000000000000" pitchFamily="2" charset="2"/>
              <a:buChar char="q"/>
            </a:pPr>
            <a:r>
              <a:rPr lang="en-US" altLang="en-US" sz="2800" dirty="0" smtClean="0">
                <a:latin typeface="Arial" panose="020B0604020202020204" pitchFamily="34" charset="0"/>
                <a:cs typeface="Arial" panose="020B0604020202020204" pitchFamily="34" charset="0"/>
              </a:rPr>
              <a:t>But then process execution time can vary greatly</a:t>
            </a:r>
          </a:p>
          <a:p>
            <a:pPr lvl="1">
              <a:buFont typeface="Wingdings" panose="05000000000000000000" pitchFamily="2" charset="2"/>
              <a:buChar char="q"/>
            </a:pPr>
            <a:r>
              <a:rPr lang="en-US" altLang="en-US" sz="2800" dirty="0" smtClean="0">
                <a:latin typeface="Arial" panose="020B0604020202020204" pitchFamily="34" charset="0"/>
                <a:cs typeface="Arial" panose="020B0604020202020204" pitchFamily="34" charset="0"/>
              </a:rPr>
              <a:t>But greater throughput, so </a:t>
            </a:r>
            <a:r>
              <a:rPr lang="en-US" altLang="en-US" sz="2800" dirty="0" smtClean="0">
                <a:latin typeface="Arial" panose="020B0604020202020204" pitchFamily="34" charset="0"/>
                <a:cs typeface="Arial" panose="020B0604020202020204" pitchFamily="34" charset="0"/>
              </a:rPr>
              <a:t>it is more </a:t>
            </a:r>
            <a:r>
              <a:rPr lang="en-US" altLang="en-US" sz="2800" dirty="0" smtClean="0">
                <a:latin typeface="Arial" panose="020B0604020202020204" pitchFamily="34" charset="0"/>
                <a:cs typeface="Arial" panose="020B0604020202020204" pitchFamily="34" charset="0"/>
              </a:rPr>
              <a:t>common</a:t>
            </a:r>
          </a:p>
          <a:p>
            <a:pPr>
              <a:buFont typeface="Wingdings" panose="05000000000000000000" pitchFamily="2" charset="2"/>
              <a:buChar char="q"/>
            </a:pPr>
            <a:endParaRPr lang="en-US" altLang="en-US" sz="2800" dirty="0" smtClean="0">
              <a:latin typeface="Arial" panose="020B0604020202020204" pitchFamily="34" charset="0"/>
              <a:cs typeface="Arial" panose="020B0604020202020204" pitchFamily="34" charset="0"/>
            </a:endParaRPr>
          </a:p>
          <a:p>
            <a:pPr>
              <a:buFont typeface="Wingdings" panose="05000000000000000000" pitchFamily="2" charset="2"/>
              <a:buChar char="q"/>
            </a:pPr>
            <a:r>
              <a:rPr lang="en-US" altLang="en-US" sz="2800" b="1" dirty="0" smtClean="0">
                <a:solidFill>
                  <a:srgbClr val="3366FF"/>
                </a:solidFill>
                <a:latin typeface="Arial" panose="020B0604020202020204" pitchFamily="34" charset="0"/>
                <a:cs typeface="Arial" panose="020B0604020202020204" pitchFamily="34" charset="0"/>
              </a:rPr>
              <a:t>Local replacement</a:t>
            </a:r>
            <a:r>
              <a:rPr lang="en-US" altLang="en-US" sz="2800" dirty="0" smtClean="0">
                <a:solidFill>
                  <a:srgbClr val="3366FF"/>
                </a:solidFill>
                <a:latin typeface="Arial" panose="020B0604020202020204" pitchFamily="34" charset="0"/>
                <a:cs typeface="Arial" panose="020B0604020202020204" pitchFamily="34" charset="0"/>
              </a:rPr>
              <a:t> </a:t>
            </a:r>
            <a:r>
              <a:rPr lang="en-US" altLang="en-US" sz="2800" dirty="0" smtClean="0">
                <a:latin typeface="Arial" panose="020B0604020202020204" pitchFamily="34" charset="0"/>
                <a:cs typeface="Arial" panose="020B0604020202020204" pitchFamily="34" charset="0"/>
              </a:rPr>
              <a:t>– each process selects from only its own set of allocated frames</a:t>
            </a:r>
          </a:p>
          <a:p>
            <a:pPr lvl="1">
              <a:buFont typeface="Wingdings" panose="05000000000000000000" pitchFamily="2" charset="2"/>
              <a:buChar char="q"/>
            </a:pPr>
            <a:r>
              <a:rPr lang="en-US" altLang="en-US" sz="2800" dirty="0" smtClean="0">
                <a:latin typeface="Arial" panose="020B0604020202020204" pitchFamily="34" charset="0"/>
                <a:cs typeface="Arial" panose="020B0604020202020204" pitchFamily="34" charset="0"/>
              </a:rPr>
              <a:t>More consistent per-process performance</a:t>
            </a:r>
          </a:p>
          <a:p>
            <a:pPr lvl="1">
              <a:buFont typeface="Wingdings" panose="05000000000000000000" pitchFamily="2" charset="2"/>
              <a:buChar char="q"/>
            </a:pPr>
            <a:r>
              <a:rPr lang="en-US" altLang="en-US" sz="2800" dirty="0" smtClean="0">
                <a:latin typeface="Arial" panose="020B0604020202020204" pitchFamily="34" charset="0"/>
                <a:cs typeface="Arial" panose="020B0604020202020204" pitchFamily="34" charset="0"/>
              </a:rPr>
              <a:t>But possibly underutilized memory</a:t>
            </a:r>
          </a:p>
          <a:p>
            <a:pPr lvl="1">
              <a:buFont typeface="Wingdings" panose="05000000000000000000" pitchFamily="2" charset="2"/>
              <a:buChar char="q"/>
            </a:pPr>
            <a:endParaRPr lang="en-US" altLang="en-US" dirty="0" smtClean="0"/>
          </a:p>
          <a:p>
            <a:pPr lvl="1">
              <a:buFont typeface="Wingdings" panose="05000000000000000000" pitchFamily="2" charset="2"/>
              <a:buChar char="q"/>
            </a:pPr>
            <a:endParaRPr lang="en-US" alt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Page Replacement</a:t>
            </a:r>
          </a:p>
        </p:txBody>
      </p:sp>
      <p:sp>
        <p:nvSpPr>
          <p:cNvPr id="3" name="Content Placeholder 2"/>
          <p:cNvSpPr>
            <a:spLocks noGrp="1"/>
          </p:cNvSpPr>
          <p:nvPr>
            <p:ph idx="1"/>
          </p:nvPr>
        </p:nvSpPr>
        <p:spPr>
          <a:xfrm>
            <a:off x="758825" y="1262063"/>
            <a:ext cx="12344400" cy="6040437"/>
          </a:xfrm>
        </p:spPr>
        <p:txBody>
          <a:bodyPr/>
          <a:lstStyle/>
          <a:p>
            <a:pPr>
              <a:defRPr/>
            </a:pPr>
            <a:r>
              <a:rPr lang="en-US" altLang="en-US" sz="2400" b="1" dirty="0" smtClean="0">
                <a:latin typeface="Arial" panose="020B0604020202020204" pitchFamily="34" charset="0"/>
                <a:cs typeface="Arial" panose="020B0604020202020204" pitchFamily="34" charset="0"/>
              </a:rPr>
              <a:t>Page replacement algorithm:</a:t>
            </a:r>
            <a:endParaRPr lang="en-US" altLang="en-US" sz="2400" dirty="0" smtClean="0"/>
          </a:p>
          <a:p>
            <a:pPr marL="571500" lvl="1" indent="0">
              <a:buFont typeface="Monotype Sorts" pitchFamily="-84" charset="2"/>
              <a:buNone/>
              <a:defRPr/>
            </a:pPr>
            <a:r>
              <a:rPr lang="en-US" altLang="en-US" sz="2400" dirty="0" smtClean="0"/>
              <a:t>1. Find </a:t>
            </a:r>
            <a:r>
              <a:rPr lang="en-US" altLang="en-US" sz="2400" dirty="0"/>
              <a:t>the location of the desired page on disk</a:t>
            </a:r>
          </a:p>
          <a:p>
            <a:pPr marL="571500" lvl="1" indent="0">
              <a:buFont typeface="Monotype Sorts" pitchFamily="-84" charset="2"/>
              <a:buNone/>
              <a:defRPr/>
            </a:pPr>
            <a:r>
              <a:rPr lang="en-US" altLang="en-US" sz="2400" dirty="0" smtClean="0"/>
              <a:t>2. Find </a:t>
            </a:r>
            <a:r>
              <a:rPr lang="en-US" altLang="en-US" sz="2400" dirty="0"/>
              <a:t>a free frame:</a:t>
            </a:r>
            <a:br>
              <a:rPr lang="en-US" altLang="en-US" sz="2400" dirty="0"/>
            </a:br>
            <a:r>
              <a:rPr lang="en-US" altLang="en-US" sz="2400" dirty="0"/>
              <a:t>   -  If there is a free frame, use it</a:t>
            </a:r>
            <a:br>
              <a:rPr lang="en-US" altLang="en-US" sz="2400" dirty="0"/>
            </a:br>
            <a:r>
              <a:rPr lang="en-US" altLang="en-US" sz="2400" dirty="0"/>
              <a:t>   -  If there is no free frame, use a </a:t>
            </a:r>
            <a:r>
              <a:rPr lang="en-US" altLang="en-US" sz="2400" b="1" dirty="0">
                <a:solidFill>
                  <a:srgbClr val="FF0000"/>
                </a:solidFill>
              </a:rPr>
              <a:t>page replacement algorithm </a:t>
            </a:r>
            <a:r>
              <a:rPr lang="en-US" altLang="en-US" sz="2400" dirty="0"/>
              <a:t>to select a     </a:t>
            </a:r>
          </a:p>
          <a:p>
            <a:pPr marL="571500" lvl="1" indent="0">
              <a:buFont typeface="Monotype Sorts" pitchFamily="-84" charset="2"/>
              <a:buNone/>
              <a:defRPr/>
            </a:pPr>
            <a:r>
              <a:rPr lang="en-US" altLang="en-US" sz="2400" b="1" dirty="0">
                <a:solidFill>
                  <a:srgbClr val="3366FF"/>
                </a:solidFill>
              </a:rPr>
              <a:t>      </a:t>
            </a:r>
            <a:r>
              <a:rPr lang="en-US" altLang="en-US" sz="2400" b="1" dirty="0" smtClean="0">
                <a:solidFill>
                  <a:srgbClr val="3366FF"/>
                </a:solidFill>
              </a:rPr>
              <a:t>victim</a:t>
            </a:r>
            <a:r>
              <a:rPr lang="en-US" altLang="en-US" sz="2400" dirty="0" smtClean="0">
                <a:solidFill>
                  <a:srgbClr val="3366FF"/>
                </a:solidFill>
              </a:rPr>
              <a:t> </a:t>
            </a:r>
            <a:r>
              <a:rPr lang="en-US" altLang="en-US" sz="2400" b="1" dirty="0">
                <a:solidFill>
                  <a:srgbClr val="3366FF"/>
                </a:solidFill>
              </a:rPr>
              <a:t>frame</a:t>
            </a:r>
            <a:br>
              <a:rPr lang="en-US" altLang="en-US" sz="2400" b="1" dirty="0">
                <a:solidFill>
                  <a:srgbClr val="3366FF"/>
                </a:solidFill>
              </a:rPr>
            </a:br>
            <a:r>
              <a:rPr lang="en-US" altLang="en-US" sz="2400" b="1" dirty="0">
                <a:solidFill>
                  <a:srgbClr val="3366FF"/>
                </a:solidFill>
              </a:rPr>
              <a:t>	- </a:t>
            </a:r>
            <a:r>
              <a:rPr lang="en-US" altLang="en-US" sz="2400" dirty="0"/>
              <a:t>Write victim frame to disk if dirty</a:t>
            </a:r>
            <a:br>
              <a:rPr lang="en-US" altLang="en-US" sz="2400" dirty="0"/>
            </a:br>
            <a:r>
              <a:rPr lang="en-US" altLang="en-US" sz="2400" dirty="0" smtClean="0"/>
              <a:t>3. Bring  </a:t>
            </a:r>
            <a:r>
              <a:rPr lang="en-US" altLang="en-US" sz="2400" dirty="0"/>
              <a:t>the desired page into the (newly) free frame; update the page and frame tables</a:t>
            </a:r>
            <a:br>
              <a:rPr lang="en-US" altLang="en-US" sz="2400" dirty="0"/>
            </a:br>
            <a:r>
              <a:rPr lang="en-US" altLang="en-US" sz="2400" dirty="0" smtClean="0"/>
              <a:t>4. Continue </a:t>
            </a:r>
            <a:r>
              <a:rPr lang="en-US" altLang="en-US" sz="2400" dirty="0"/>
              <a:t>the process by restarting the instruction that caused the trap</a:t>
            </a:r>
          </a:p>
          <a:p>
            <a:pPr>
              <a:defRPr/>
            </a:pPr>
            <a:r>
              <a:rPr lang="en-US" altLang="en-US" sz="2400" dirty="0" smtClean="0"/>
              <a:t>The </a:t>
            </a:r>
            <a:r>
              <a:rPr lang="en-US" altLang="en-US" sz="2400" b="1" dirty="0" smtClean="0">
                <a:solidFill>
                  <a:srgbClr val="3366FF"/>
                </a:solidFill>
              </a:rPr>
              <a:t>modify (dirty) bit </a:t>
            </a:r>
            <a:r>
              <a:rPr lang="en-US" altLang="en-US" sz="2400" dirty="0" smtClean="0"/>
              <a:t>is set by hardware whenever any byte in the page is written into, indicating that the page has been modified. When a page is selected for replacement, the system examines modified bit to decide if the page has to be written to disk or not. This technique reduces overhead of page transfers – only modified pages are written to disk</a:t>
            </a:r>
          </a:p>
          <a:p>
            <a:pPr marL="0" indent="0">
              <a:buFont typeface="Monotype Sorts" pitchFamily="-84" charset="2"/>
              <a:buNone/>
              <a:defRPr/>
            </a:pPr>
            <a:endParaRPr lang="en-US" altLang="en-US" sz="2400" b="1" dirty="0" smtClean="0">
              <a:latin typeface="Arial" panose="020B0604020202020204" pitchFamily="34" charset="0"/>
              <a:cs typeface="Arial" panose="020B0604020202020204" pitchFamily="34" charset="0"/>
            </a:endParaRPr>
          </a:p>
          <a:p>
            <a:pPr>
              <a:defRPr/>
            </a:pPr>
            <a:endParaRPr lang="en-US" altLang="en-US" sz="2400"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490663" y="369888"/>
            <a:ext cx="11539537" cy="768350"/>
          </a:xfrm>
        </p:spPr>
        <p:txBody>
          <a:bodyPr/>
          <a:lstStyle/>
          <a:p>
            <a:pPr eaLnBrk="1" hangingPunct="1"/>
            <a:r>
              <a:rPr lang="en-US" altLang="en-US" smtClean="0"/>
              <a:t>Need For Page Replacement</a:t>
            </a:r>
          </a:p>
        </p:txBody>
      </p:sp>
      <p:pic>
        <p:nvPicPr>
          <p:cNvPr id="47107"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2875" y="1293813"/>
            <a:ext cx="10506075" cy="680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533525" y="369888"/>
            <a:ext cx="11496675" cy="768350"/>
          </a:xfrm>
        </p:spPr>
        <p:txBody>
          <a:bodyPr/>
          <a:lstStyle/>
          <a:p>
            <a:pPr eaLnBrk="1" hangingPunct="1"/>
            <a:r>
              <a:rPr lang="en-US" altLang="en-US" smtClean="0"/>
              <a:t>Page Replacement</a:t>
            </a:r>
          </a:p>
        </p:txBody>
      </p:sp>
      <p:pic>
        <p:nvPicPr>
          <p:cNvPr id="49155"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7363" y="1360488"/>
            <a:ext cx="10539412" cy="690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517650" y="369888"/>
            <a:ext cx="11512550" cy="768350"/>
          </a:xfrm>
        </p:spPr>
        <p:txBody>
          <a:bodyPr/>
          <a:lstStyle/>
          <a:p>
            <a:pPr eaLnBrk="1" hangingPunct="1"/>
            <a:r>
              <a:rPr lang="en-US" altLang="en-US" sz="4000" smtClean="0"/>
              <a:t>Page and Frame Replacement Algorithms</a:t>
            </a:r>
          </a:p>
        </p:txBody>
      </p:sp>
      <p:sp>
        <p:nvSpPr>
          <p:cNvPr id="33795" name="Rectangle 3"/>
          <p:cNvSpPr>
            <a:spLocks noGrp="1" noChangeArrowheads="1"/>
          </p:cNvSpPr>
          <p:nvPr>
            <p:ph type="body" idx="1"/>
          </p:nvPr>
        </p:nvSpPr>
        <p:spPr>
          <a:xfrm>
            <a:off x="1155700" y="1347788"/>
            <a:ext cx="11642725" cy="5822950"/>
          </a:xfrm>
        </p:spPr>
        <p:txBody>
          <a:bodyPr/>
          <a:lstStyle/>
          <a:p>
            <a:pPr marL="488926" indent="-488926">
              <a:buFont typeface="Monotype Sorts" pitchFamily="2" charset="2"/>
              <a:buChar char="n"/>
              <a:tabLst>
                <a:tab pos="4493988" algn="ctr"/>
              </a:tabLst>
              <a:defRPr/>
            </a:pPr>
            <a:r>
              <a:rPr lang="en-US" altLang="en-US" sz="2800" dirty="0" smtClean="0">
                <a:latin typeface="Arial" panose="020B0604020202020204" pitchFamily="34" charset="0"/>
                <a:cs typeface="Arial" panose="020B0604020202020204" pitchFamily="34" charset="0"/>
              </a:rPr>
              <a:t>FIFO</a:t>
            </a:r>
          </a:p>
          <a:p>
            <a:pPr marL="488926" indent="-488926">
              <a:buFont typeface="Monotype Sorts" pitchFamily="2" charset="2"/>
              <a:buChar char="n"/>
              <a:tabLst>
                <a:tab pos="4493988" algn="ctr"/>
              </a:tabLst>
              <a:defRPr/>
            </a:pPr>
            <a:r>
              <a:rPr lang="en-US" altLang="en-US" sz="2800" dirty="0" smtClean="0">
                <a:latin typeface="Arial" panose="020B0604020202020204" pitchFamily="34" charset="0"/>
                <a:cs typeface="Arial" panose="020B0604020202020204" pitchFamily="34" charset="0"/>
              </a:rPr>
              <a:t>LRU (Least Recently Used )</a:t>
            </a:r>
          </a:p>
          <a:p>
            <a:pPr marL="0" indent="0">
              <a:buFont typeface="Monotype Sorts" pitchFamily="2" charset="2"/>
              <a:buNone/>
              <a:tabLst>
                <a:tab pos="4493988" algn="ctr"/>
              </a:tabLst>
              <a:defRPr/>
            </a:pPr>
            <a:endParaRPr lang="en-US" altLang="en-US" sz="2400"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smtClean="0"/>
              <a:t>FIFO</a:t>
            </a:r>
          </a:p>
        </p:txBody>
      </p:sp>
      <p:sp>
        <p:nvSpPr>
          <p:cNvPr id="3" name="Content Placeholder 2"/>
          <p:cNvSpPr>
            <a:spLocks noGrp="1"/>
          </p:cNvSpPr>
          <p:nvPr>
            <p:ph idx="1"/>
          </p:nvPr>
        </p:nvSpPr>
        <p:spPr>
          <a:xfrm>
            <a:off x="895350" y="1481138"/>
            <a:ext cx="12344400" cy="6040437"/>
          </a:xfrm>
        </p:spPr>
        <p:txBody>
          <a:bodyPr/>
          <a:lstStyle/>
          <a:p>
            <a:pPr marL="488926" indent="-488926">
              <a:buFont typeface="Monotype Sorts" pitchFamily="2" charset="2"/>
              <a:buChar char="n"/>
              <a:defRPr/>
            </a:pPr>
            <a:r>
              <a:rPr lang="en-US" sz="3200" dirty="0" smtClean="0"/>
              <a:t>First-in, first-out (FIFO)</a:t>
            </a:r>
          </a:p>
          <a:p>
            <a:pPr marL="1060397" lvl="1" indent="-407968">
              <a:buFont typeface="Monotype Sorts" pitchFamily="2" charset="2"/>
              <a:buChar char="l"/>
              <a:defRPr/>
            </a:pPr>
            <a:r>
              <a:rPr lang="en-US" sz="3200" dirty="0" smtClean="0"/>
              <a:t>Treats page frames allocated to a process as a circular buffer</a:t>
            </a:r>
          </a:p>
          <a:p>
            <a:pPr marL="1060397" lvl="1" indent="-407968">
              <a:buFont typeface="Monotype Sorts" pitchFamily="2" charset="2"/>
              <a:buChar char="l"/>
              <a:defRPr/>
            </a:pPr>
            <a:r>
              <a:rPr lang="en-US" sz="3200" dirty="0" smtClean="0"/>
              <a:t>Simplest replacement policy to implement</a:t>
            </a:r>
          </a:p>
          <a:p>
            <a:pPr marL="1060397" lvl="1" indent="-407968">
              <a:buFont typeface="Monotype Sorts" pitchFamily="2" charset="2"/>
              <a:buChar char="l"/>
              <a:defRPr/>
            </a:pPr>
            <a:r>
              <a:rPr lang="en-US" sz="3200" dirty="0" smtClean="0"/>
              <a:t>Page that has been in memory the longest is replaced</a:t>
            </a:r>
          </a:p>
          <a:p>
            <a:pPr marL="0" indent="0">
              <a:buFont typeface="Monotype Sorts" pitchFamily="2" charset="2"/>
              <a:buNone/>
              <a:defRPr/>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smtClean="0"/>
              <a:t>FIFO Replacement</a:t>
            </a:r>
          </a:p>
        </p:txBody>
      </p:sp>
      <p:pic>
        <p:nvPicPr>
          <p:cNvPr id="542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733550"/>
            <a:ext cx="10285413" cy="567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p:txBody>
          <a:bodyPr/>
          <a:lstStyle/>
          <a:p>
            <a:pPr eaLnBrk="1" hangingPunct="1"/>
            <a:r>
              <a:rPr lang="en-US" altLang="en-US" smtClean="0"/>
              <a:t>FIFO Page Replacement</a:t>
            </a:r>
          </a:p>
        </p:txBody>
      </p:sp>
      <p:pic>
        <p:nvPicPr>
          <p:cNvPr id="5529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1025" y="2724150"/>
            <a:ext cx="10372725"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z="5400" smtClean="0"/>
              <a:t>Least Recently Used LRU</a:t>
            </a:r>
          </a:p>
        </p:txBody>
      </p:sp>
      <p:sp>
        <p:nvSpPr>
          <p:cNvPr id="32771" name="Rectangle 3"/>
          <p:cNvSpPr>
            <a:spLocks noGrp="1" noChangeArrowheads="1"/>
          </p:cNvSpPr>
          <p:nvPr>
            <p:ph type="body" idx="1"/>
          </p:nvPr>
        </p:nvSpPr>
        <p:spPr>
          <a:xfrm>
            <a:off x="1328738" y="1443038"/>
            <a:ext cx="11315700" cy="4876800"/>
          </a:xfrm>
        </p:spPr>
        <p:txBody>
          <a:bodyPr/>
          <a:lstStyle/>
          <a:p>
            <a:pPr eaLnBrk="1" hangingPunct="1">
              <a:lnSpc>
                <a:spcPct val="90000"/>
              </a:lnSpc>
              <a:buFont typeface="Wingdings" pitchFamily="2" charset="2"/>
              <a:buChar char="q"/>
              <a:defRPr/>
            </a:pPr>
            <a:r>
              <a:rPr lang="en-US" altLang="en-US" sz="2800" dirty="0" smtClean="0">
                <a:latin typeface="Arial" panose="020B0604020202020204" pitchFamily="34" charset="0"/>
                <a:cs typeface="Arial" panose="020B0604020202020204" pitchFamily="34" charset="0"/>
              </a:rPr>
              <a:t>When a page must be replaced, LRU chooses that page that has not been used for the longest period of time</a:t>
            </a:r>
          </a:p>
          <a:p>
            <a:pPr eaLnBrk="1" hangingPunct="1">
              <a:lnSpc>
                <a:spcPct val="90000"/>
              </a:lnSpc>
              <a:buFont typeface="Wingdings" pitchFamily="2" charset="2"/>
              <a:buChar char="q"/>
              <a:defRPr/>
            </a:pPr>
            <a:r>
              <a:rPr lang="en-US" altLang="en-US" sz="2800" dirty="0" smtClean="0">
                <a:latin typeface="Arial" panose="020B0604020202020204" pitchFamily="34" charset="0"/>
                <a:cs typeface="Arial" panose="020B0604020202020204" pitchFamily="34" charset="0"/>
              </a:rPr>
              <a:t>Use past knowledge rather than future</a:t>
            </a:r>
          </a:p>
          <a:p>
            <a:pPr eaLnBrk="1" hangingPunct="1">
              <a:lnSpc>
                <a:spcPct val="90000"/>
              </a:lnSpc>
              <a:buFont typeface="Wingdings" pitchFamily="2" charset="2"/>
              <a:buChar char="q"/>
              <a:defRPr/>
            </a:pPr>
            <a:r>
              <a:rPr lang="en-US" altLang="en-US" sz="2800" dirty="0" smtClean="0"/>
              <a:t>Generally good algorithm and frequently used</a:t>
            </a:r>
          </a:p>
          <a:p>
            <a:pPr eaLnBrk="1" hangingPunct="1">
              <a:lnSpc>
                <a:spcPct val="90000"/>
              </a:lnSpc>
              <a:buFont typeface="Wingdings" pitchFamily="2" charset="2"/>
              <a:buChar char="q"/>
              <a:defRPr/>
            </a:pPr>
            <a:r>
              <a:rPr lang="en-US" altLang="en-US" sz="2800" dirty="0" smtClean="0">
                <a:latin typeface="Arial" panose="020B0604020202020204" pitchFamily="34" charset="0"/>
                <a:cs typeface="Arial" panose="020B0604020202020204" pitchFamily="34" charset="0"/>
              </a:rPr>
              <a:t>To implement LRU is necessary to keep a stack  of  page numbers  with the most recently used page on the top and the LRU at the bottom </a:t>
            </a:r>
          </a:p>
          <a:p>
            <a:pPr eaLnBrk="1" hangingPunct="1">
              <a:lnSpc>
                <a:spcPct val="90000"/>
              </a:lnSpc>
              <a:buFont typeface="Wingdings" pitchFamily="2" charset="2"/>
              <a:buChar char="q"/>
              <a:defRPr/>
            </a:pPr>
            <a:r>
              <a:rPr lang="en-US" altLang="en-US" sz="2800" dirty="0" smtClean="0">
                <a:latin typeface="Arial" panose="020B0604020202020204" pitchFamily="34" charset="0"/>
                <a:cs typeface="Arial" panose="020B0604020202020204" pitchFamily="34" charset="0"/>
              </a:rPr>
              <a:t>Counters- clock incremented for every memory reference</a:t>
            </a:r>
          </a:p>
          <a:p>
            <a:pPr marL="0" indent="0" eaLnBrk="1" hangingPunct="1">
              <a:lnSpc>
                <a:spcPct val="90000"/>
              </a:lnSpc>
              <a:buFont typeface="Monotype Sorts" pitchFamily="-84" charset="2"/>
              <a:buNone/>
              <a:defRPr/>
            </a:pPr>
            <a:endParaRPr lang="en-US" altLang="en-US" sz="2800"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Objectives</a:t>
            </a:r>
          </a:p>
        </p:txBody>
      </p:sp>
      <p:sp>
        <p:nvSpPr>
          <p:cNvPr id="11267" name="Rectangle 3"/>
          <p:cNvSpPr>
            <a:spLocks noGrp="1" noChangeArrowheads="1"/>
          </p:cNvSpPr>
          <p:nvPr>
            <p:ph type="body" idx="1"/>
          </p:nvPr>
        </p:nvSpPr>
        <p:spPr>
          <a:xfrm>
            <a:off x="1209675" y="1644650"/>
            <a:ext cx="11482388" cy="6040438"/>
          </a:xfrm>
        </p:spPr>
        <p:txBody>
          <a:bodyPr/>
          <a:lstStyle/>
          <a:p>
            <a:r>
              <a:rPr lang="en-US" altLang="en-US" dirty="0"/>
              <a:t>D</a:t>
            </a:r>
            <a:r>
              <a:rPr lang="en-US" altLang="en-US" dirty="0" smtClean="0"/>
              <a:t>escribe the benefits of a virtual memory system</a:t>
            </a:r>
            <a:br>
              <a:rPr lang="en-US" altLang="en-US" dirty="0" smtClean="0"/>
            </a:br>
            <a:endParaRPr lang="en-US" altLang="en-US" dirty="0" smtClean="0"/>
          </a:p>
          <a:p>
            <a:r>
              <a:rPr lang="en-US" altLang="en-US" dirty="0"/>
              <a:t>E</a:t>
            </a:r>
            <a:r>
              <a:rPr lang="en-US" altLang="en-US" dirty="0" smtClean="0"/>
              <a:t>xplain the concepts of demand paging, page-replacement algorithms, and allocation of page frames</a:t>
            </a:r>
            <a:br>
              <a:rPr lang="en-US" altLang="en-US" dirty="0" smtClean="0"/>
            </a:br>
            <a:endParaRPr lang="en-US" altLang="en-US" dirty="0" smtClean="0"/>
          </a:p>
          <a:p>
            <a:r>
              <a:rPr lang="en-US" altLang="en-US"/>
              <a:t>D</a:t>
            </a:r>
            <a:r>
              <a:rPr lang="en-US" altLang="en-US" smtClean="0"/>
              <a:t>iscuss </a:t>
            </a:r>
            <a:r>
              <a:rPr lang="en-US" altLang="en-US" dirty="0" smtClean="0"/>
              <a:t>the principle of the working-set model</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444625" y="0"/>
            <a:ext cx="10972800" cy="1104900"/>
          </a:xfrm>
        </p:spPr>
        <p:txBody>
          <a:bodyPr/>
          <a:lstStyle/>
          <a:p>
            <a:pPr eaLnBrk="1" hangingPunct="1"/>
            <a:r>
              <a:rPr lang="en-US" altLang="en-US" smtClean="0"/>
              <a:t>LRU Replacement</a:t>
            </a:r>
          </a:p>
        </p:txBody>
      </p:sp>
      <p:graphicFrame>
        <p:nvGraphicFramePr>
          <p:cNvPr id="59395" name="Object 3"/>
          <p:cNvGraphicFramePr>
            <a:graphicFrameLocks noChangeAspect="1"/>
          </p:cNvGraphicFramePr>
          <p:nvPr/>
        </p:nvGraphicFramePr>
        <p:xfrm>
          <a:off x="1400175" y="1585913"/>
          <a:ext cx="10972800" cy="5732462"/>
        </p:xfrm>
        <a:graphic>
          <a:graphicData uri="http://schemas.openxmlformats.org/presentationml/2006/ole">
            <mc:AlternateContent xmlns:mc="http://schemas.openxmlformats.org/markup-compatibility/2006">
              <mc:Choice xmlns:v="urn:schemas-microsoft-com:vml" Requires="v">
                <p:oleObj spid="_x0000_s59403" name="Bitmap Image" r:id="rId4" imgW="4971429" imgH="3238952" progId="Paint.Picture">
                  <p:embed/>
                </p:oleObj>
              </mc:Choice>
              <mc:Fallback>
                <p:oleObj name="Bitmap Image" r:id="rId4" imgW="4971429" imgH="3238952" progId="Paint.Picture">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0175" y="1585913"/>
                        <a:ext cx="10972800" cy="573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519238" y="369888"/>
            <a:ext cx="11510962" cy="768350"/>
          </a:xfrm>
        </p:spPr>
        <p:txBody>
          <a:bodyPr/>
          <a:lstStyle/>
          <a:p>
            <a:pPr eaLnBrk="1" hangingPunct="1"/>
            <a:r>
              <a:rPr lang="en-US" altLang="en-US" smtClean="0"/>
              <a:t>Least Recently Used (LRU) Algorithm</a:t>
            </a:r>
          </a:p>
        </p:txBody>
      </p:sp>
      <p:pic>
        <p:nvPicPr>
          <p:cNvPr id="61443"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1739900"/>
            <a:ext cx="11852275"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446213" y="369888"/>
            <a:ext cx="11583987" cy="768350"/>
          </a:xfrm>
        </p:spPr>
        <p:txBody>
          <a:bodyPr/>
          <a:lstStyle/>
          <a:p>
            <a:pPr eaLnBrk="1" hangingPunct="1"/>
            <a:r>
              <a:rPr lang="en-US" altLang="en-US" smtClean="0"/>
              <a:t>Allocating Kernel Memory</a:t>
            </a:r>
          </a:p>
        </p:txBody>
      </p:sp>
      <p:sp>
        <p:nvSpPr>
          <p:cNvPr id="43011" name="Rectangle 3"/>
          <p:cNvSpPr>
            <a:spLocks noGrp="1" noChangeArrowheads="1"/>
          </p:cNvSpPr>
          <p:nvPr>
            <p:ph type="body" idx="1"/>
          </p:nvPr>
        </p:nvSpPr>
        <p:spPr/>
        <p:txBody>
          <a:bodyPr/>
          <a:lstStyle/>
          <a:p>
            <a:pPr>
              <a:defRPr/>
            </a:pPr>
            <a:r>
              <a:rPr lang="en-US" altLang="en-US" sz="2800" dirty="0" smtClean="0">
                <a:latin typeface="Arial" panose="020B0604020202020204" pitchFamily="34" charset="0"/>
                <a:cs typeface="Arial" panose="020B0604020202020204" pitchFamily="34" charset="0"/>
              </a:rPr>
              <a:t>Treated differently from user memory</a:t>
            </a:r>
          </a:p>
          <a:p>
            <a:pPr>
              <a:defRPr/>
            </a:pPr>
            <a:r>
              <a:rPr lang="en-US" altLang="en-US" sz="2800" dirty="0" smtClean="0">
                <a:latin typeface="Arial" panose="020B0604020202020204" pitchFamily="34" charset="0"/>
                <a:cs typeface="Arial" panose="020B0604020202020204" pitchFamily="34" charset="0"/>
              </a:rPr>
              <a:t>Often allocated from a free-memory pool</a:t>
            </a:r>
          </a:p>
          <a:p>
            <a:pPr lvl="1">
              <a:defRPr/>
            </a:pPr>
            <a:r>
              <a:rPr lang="en-US" altLang="en-US" sz="2800" dirty="0" smtClean="0">
                <a:latin typeface="Arial" panose="020B0604020202020204" pitchFamily="34" charset="0"/>
                <a:cs typeface="Arial" panose="020B0604020202020204" pitchFamily="34" charset="0"/>
              </a:rPr>
              <a:t>Kernel requests memory for structures of varying sizes</a:t>
            </a:r>
          </a:p>
          <a:p>
            <a:pPr lvl="1">
              <a:defRPr/>
            </a:pPr>
            <a:r>
              <a:rPr lang="en-US" altLang="en-US" sz="2800" dirty="0" smtClean="0">
                <a:latin typeface="Arial" panose="020B0604020202020204" pitchFamily="34" charset="0"/>
                <a:cs typeface="Arial" panose="020B0604020202020204" pitchFamily="34" charset="0"/>
              </a:rPr>
              <a:t>Some kernel memory needs to be contiguous</a:t>
            </a:r>
          </a:p>
          <a:p>
            <a:pPr lvl="2">
              <a:defRPr/>
            </a:pPr>
            <a:r>
              <a:rPr lang="en-US" altLang="en-US" sz="2800" dirty="0" smtClean="0">
                <a:latin typeface="Arial" panose="020B0604020202020204" pitchFamily="34" charset="0"/>
                <a:cs typeface="Arial" panose="020B0604020202020204" pitchFamily="34" charset="0"/>
              </a:rPr>
              <a:t>I.e. for device I/O</a:t>
            </a:r>
          </a:p>
          <a:p>
            <a:pPr>
              <a:defRPr/>
            </a:pPr>
            <a:r>
              <a:rPr lang="en-US" altLang="en-US" sz="2800" dirty="0" smtClean="0">
                <a:latin typeface="Arial" panose="020B0604020202020204" pitchFamily="34" charset="0"/>
                <a:cs typeface="Arial" panose="020B0604020202020204" pitchFamily="34" charset="0"/>
              </a:rPr>
              <a:t>Two techniques use to allocate kernel memory</a:t>
            </a:r>
          </a:p>
          <a:p>
            <a:pPr lvl="1">
              <a:defRPr/>
            </a:pPr>
            <a:r>
              <a:rPr lang="en-US" altLang="en-US" sz="2800" dirty="0" smtClean="0">
                <a:latin typeface="Arial" panose="020B0604020202020204" pitchFamily="34" charset="0"/>
                <a:cs typeface="Arial" panose="020B0604020202020204" pitchFamily="34" charset="0"/>
              </a:rPr>
              <a:t>Buddy System allocator</a:t>
            </a:r>
          </a:p>
          <a:p>
            <a:pPr lvl="1">
              <a:defRPr/>
            </a:pPr>
            <a:r>
              <a:rPr lang="en-US" altLang="en-US" sz="2800" dirty="0" smtClean="0">
                <a:latin typeface="Arial" panose="020B0604020202020204" pitchFamily="34" charset="0"/>
                <a:cs typeface="Arial" panose="020B0604020202020204" pitchFamily="34" charset="0"/>
              </a:rPr>
              <a:t>Slab allocator</a:t>
            </a:r>
          </a:p>
          <a:p>
            <a:pPr marL="652463" lvl="1" indent="0">
              <a:buFont typeface="Monotype Sorts" pitchFamily="-84" charset="2"/>
              <a:buNone/>
              <a:defRPr/>
            </a:pPr>
            <a:endParaRPr lang="en-US" altLang="en-US" sz="2400" dirty="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en-US" smtClean="0"/>
              <a:t>Buddy System</a:t>
            </a:r>
          </a:p>
        </p:txBody>
      </p:sp>
      <p:sp>
        <p:nvSpPr>
          <p:cNvPr id="65539" name="Rectangle 3"/>
          <p:cNvSpPr>
            <a:spLocks noGrp="1" noChangeArrowheads="1"/>
          </p:cNvSpPr>
          <p:nvPr>
            <p:ph type="body" idx="1"/>
          </p:nvPr>
        </p:nvSpPr>
        <p:spPr>
          <a:xfrm>
            <a:off x="1209675" y="1644650"/>
            <a:ext cx="11599863" cy="6040438"/>
          </a:xfrm>
        </p:spPr>
        <p:txBody>
          <a:bodyPr/>
          <a:lstStyle/>
          <a:p>
            <a:r>
              <a:rPr lang="en-US" altLang="en-US" sz="2000" smtClean="0">
                <a:latin typeface="Arial" panose="020B0604020202020204" pitchFamily="34" charset="0"/>
                <a:cs typeface="Arial" panose="020B0604020202020204" pitchFamily="34" charset="0"/>
              </a:rPr>
              <a:t>Allocates memory from fixed-size segment consisting of physically-contiguous pages</a:t>
            </a:r>
          </a:p>
          <a:p>
            <a:r>
              <a:rPr lang="en-US" altLang="en-US" sz="2000" smtClean="0">
                <a:latin typeface="Arial" panose="020B0604020202020204" pitchFamily="34" charset="0"/>
                <a:cs typeface="Arial" panose="020B0604020202020204" pitchFamily="34" charset="0"/>
              </a:rPr>
              <a:t>Memory allocated using </a:t>
            </a:r>
            <a:r>
              <a:rPr lang="en-US" altLang="en-US" sz="2000" b="1" smtClean="0">
                <a:latin typeface="Arial" panose="020B0604020202020204" pitchFamily="34" charset="0"/>
                <a:cs typeface="Arial" panose="020B0604020202020204" pitchFamily="34" charset="0"/>
              </a:rPr>
              <a:t>power-of-2 allocator</a:t>
            </a:r>
          </a:p>
          <a:p>
            <a:pPr lvl="1"/>
            <a:r>
              <a:rPr lang="en-US" altLang="en-US" sz="2000" smtClean="0">
                <a:latin typeface="Arial" panose="020B0604020202020204" pitchFamily="34" charset="0"/>
                <a:cs typeface="Arial" panose="020B0604020202020204" pitchFamily="34" charset="0"/>
              </a:rPr>
              <a:t>Satisfies requests in units sized as power of 2</a:t>
            </a:r>
          </a:p>
          <a:p>
            <a:pPr lvl="1"/>
            <a:r>
              <a:rPr lang="en-US" altLang="en-US" sz="2000" smtClean="0">
                <a:latin typeface="Arial" panose="020B0604020202020204" pitchFamily="34" charset="0"/>
                <a:cs typeface="Arial" panose="020B0604020202020204" pitchFamily="34" charset="0"/>
              </a:rPr>
              <a:t>Request rounded up to next highest power of 2</a:t>
            </a:r>
          </a:p>
          <a:p>
            <a:pPr lvl="1"/>
            <a:r>
              <a:rPr lang="en-US" altLang="en-US" sz="2000" smtClean="0">
                <a:latin typeface="Arial" panose="020B0604020202020204" pitchFamily="34" charset="0"/>
                <a:cs typeface="Arial" panose="020B0604020202020204" pitchFamily="34" charset="0"/>
              </a:rPr>
              <a:t>When smaller allocation needed than is available, current chunk split into two buddies of next-lower power of 2</a:t>
            </a:r>
          </a:p>
          <a:p>
            <a:pPr lvl="2"/>
            <a:r>
              <a:rPr lang="en-US" altLang="en-US" sz="2000" smtClean="0">
                <a:latin typeface="Arial" panose="020B0604020202020204" pitchFamily="34" charset="0"/>
                <a:cs typeface="Arial" panose="020B0604020202020204" pitchFamily="34" charset="0"/>
              </a:rPr>
              <a:t>Continue until appropriate sized chunk available</a:t>
            </a:r>
          </a:p>
          <a:p>
            <a:r>
              <a:rPr lang="en-US" altLang="en-US" sz="2000" smtClean="0">
                <a:latin typeface="Arial" panose="020B0604020202020204" pitchFamily="34" charset="0"/>
                <a:cs typeface="Arial" panose="020B0604020202020204" pitchFamily="34" charset="0"/>
              </a:rPr>
              <a:t>For example, assume 256KB chunk available, kernel requests 21KB</a:t>
            </a:r>
          </a:p>
          <a:p>
            <a:pPr lvl="1"/>
            <a:r>
              <a:rPr lang="en-US" altLang="en-US" sz="2000" smtClean="0">
                <a:latin typeface="Arial" panose="020B0604020202020204" pitchFamily="34" charset="0"/>
                <a:cs typeface="Arial" panose="020B0604020202020204" pitchFamily="34" charset="0"/>
              </a:rPr>
              <a:t>Split into A</a:t>
            </a:r>
            <a:r>
              <a:rPr lang="en-US" altLang="en-US" sz="2000" baseline="-25000" smtClean="0">
                <a:latin typeface="Arial" panose="020B0604020202020204" pitchFamily="34" charset="0"/>
                <a:cs typeface="Arial" panose="020B0604020202020204" pitchFamily="34" charset="0"/>
              </a:rPr>
              <a:t>L</a:t>
            </a:r>
            <a:r>
              <a:rPr lang="en-US" altLang="en-US" sz="2000" smtClean="0">
                <a:latin typeface="Arial" panose="020B0604020202020204" pitchFamily="34" charset="0"/>
                <a:cs typeface="Arial" panose="020B0604020202020204" pitchFamily="34" charset="0"/>
              </a:rPr>
              <a:t> </a:t>
            </a:r>
            <a:r>
              <a:rPr lang="en-US" altLang="en-US" sz="2000" baseline="-25000" smtClean="0">
                <a:latin typeface="Arial" panose="020B0604020202020204" pitchFamily="34" charset="0"/>
                <a:cs typeface="Arial" panose="020B0604020202020204" pitchFamily="34" charset="0"/>
              </a:rPr>
              <a:t>and</a:t>
            </a:r>
            <a:r>
              <a:rPr lang="en-US" altLang="en-US" sz="2000" smtClean="0">
                <a:latin typeface="Arial" panose="020B0604020202020204" pitchFamily="34" charset="0"/>
                <a:cs typeface="Arial" panose="020B0604020202020204" pitchFamily="34" charset="0"/>
              </a:rPr>
              <a:t> A</a:t>
            </a:r>
            <a:r>
              <a:rPr lang="en-US" altLang="en-US" sz="2000" baseline="-25000" smtClean="0">
                <a:latin typeface="Arial" panose="020B0604020202020204" pitchFamily="34" charset="0"/>
                <a:cs typeface="Arial" panose="020B0604020202020204" pitchFamily="34" charset="0"/>
              </a:rPr>
              <a:t>r</a:t>
            </a:r>
            <a:r>
              <a:rPr lang="en-US" altLang="en-US" sz="2000" smtClean="0">
                <a:latin typeface="Arial" panose="020B0604020202020204" pitchFamily="34" charset="0"/>
                <a:cs typeface="Arial" panose="020B0604020202020204" pitchFamily="34" charset="0"/>
              </a:rPr>
              <a:t> of 128KB each</a:t>
            </a:r>
          </a:p>
          <a:p>
            <a:pPr lvl="2"/>
            <a:r>
              <a:rPr lang="en-US" altLang="en-US" sz="2000" smtClean="0">
                <a:latin typeface="Arial" panose="020B0604020202020204" pitchFamily="34" charset="0"/>
                <a:cs typeface="Arial" panose="020B0604020202020204" pitchFamily="34" charset="0"/>
              </a:rPr>
              <a:t>One further divided into B</a:t>
            </a:r>
            <a:r>
              <a:rPr lang="en-US" altLang="en-US" sz="2000" baseline="-25000" smtClean="0">
                <a:latin typeface="Arial" panose="020B0604020202020204" pitchFamily="34" charset="0"/>
                <a:cs typeface="Arial" panose="020B0604020202020204" pitchFamily="34" charset="0"/>
              </a:rPr>
              <a:t>L</a:t>
            </a:r>
            <a:r>
              <a:rPr lang="en-US" altLang="en-US" sz="2000" smtClean="0">
                <a:latin typeface="Arial" panose="020B0604020202020204" pitchFamily="34" charset="0"/>
                <a:cs typeface="Arial" panose="020B0604020202020204" pitchFamily="34" charset="0"/>
              </a:rPr>
              <a:t> and B</a:t>
            </a:r>
            <a:r>
              <a:rPr lang="en-US" altLang="en-US" sz="2000" baseline="-25000" smtClean="0">
                <a:latin typeface="Arial" panose="020B0604020202020204" pitchFamily="34" charset="0"/>
                <a:cs typeface="Arial" panose="020B0604020202020204" pitchFamily="34" charset="0"/>
              </a:rPr>
              <a:t>R</a:t>
            </a:r>
            <a:r>
              <a:rPr lang="en-US" altLang="en-US" sz="2000" smtClean="0">
                <a:latin typeface="Arial" panose="020B0604020202020204" pitchFamily="34" charset="0"/>
                <a:cs typeface="Arial" panose="020B0604020202020204" pitchFamily="34" charset="0"/>
              </a:rPr>
              <a:t> of 64KB</a:t>
            </a:r>
          </a:p>
          <a:p>
            <a:pPr lvl="3"/>
            <a:r>
              <a:rPr lang="en-US" altLang="en-US" sz="2000" smtClean="0">
                <a:latin typeface="Arial" panose="020B0604020202020204" pitchFamily="34" charset="0"/>
                <a:cs typeface="Arial" panose="020B0604020202020204" pitchFamily="34" charset="0"/>
              </a:rPr>
              <a:t>One further into C</a:t>
            </a:r>
            <a:r>
              <a:rPr lang="en-US" altLang="en-US" sz="2000" baseline="-25000" smtClean="0">
                <a:latin typeface="Arial" panose="020B0604020202020204" pitchFamily="34" charset="0"/>
                <a:cs typeface="Arial" panose="020B0604020202020204" pitchFamily="34" charset="0"/>
              </a:rPr>
              <a:t>L</a:t>
            </a:r>
            <a:r>
              <a:rPr lang="en-US" altLang="en-US" sz="2000" smtClean="0">
                <a:latin typeface="Arial" panose="020B0604020202020204" pitchFamily="34" charset="0"/>
                <a:cs typeface="Arial" panose="020B0604020202020204" pitchFamily="34" charset="0"/>
              </a:rPr>
              <a:t> and C</a:t>
            </a:r>
            <a:r>
              <a:rPr lang="en-US" altLang="en-US" sz="2000" baseline="-25000" smtClean="0">
                <a:latin typeface="Arial" panose="020B0604020202020204" pitchFamily="34" charset="0"/>
                <a:cs typeface="Arial" panose="020B0604020202020204" pitchFamily="34" charset="0"/>
              </a:rPr>
              <a:t>R</a:t>
            </a:r>
            <a:r>
              <a:rPr lang="en-US" altLang="en-US" sz="2000" smtClean="0">
                <a:latin typeface="Arial" panose="020B0604020202020204" pitchFamily="34" charset="0"/>
                <a:cs typeface="Arial" panose="020B0604020202020204" pitchFamily="34" charset="0"/>
              </a:rPr>
              <a:t> of 32KB each – one used to satisfy request</a:t>
            </a:r>
          </a:p>
          <a:p>
            <a:r>
              <a:rPr lang="en-US" altLang="en-US" sz="2000" smtClean="0">
                <a:latin typeface="Arial" panose="020B0604020202020204" pitchFamily="34" charset="0"/>
                <a:cs typeface="Arial" panose="020B0604020202020204" pitchFamily="34" charset="0"/>
              </a:rPr>
              <a:t>Advantage – quickly coalesce unused chunks into larger chunk</a:t>
            </a:r>
          </a:p>
          <a:p>
            <a:r>
              <a:rPr lang="en-US" altLang="en-US" sz="2000" smtClean="0">
                <a:latin typeface="Arial" panose="020B0604020202020204" pitchFamily="34" charset="0"/>
                <a:cs typeface="Arial" panose="020B0604020202020204" pitchFamily="34" charset="0"/>
              </a:rPr>
              <a:t>Disadvantage - fragmentation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446213" y="369888"/>
            <a:ext cx="11583987" cy="768350"/>
          </a:xfrm>
        </p:spPr>
        <p:txBody>
          <a:bodyPr/>
          <a:lstStyle/>
          <a:p>
            <a:pPr eaLnBrk="1" hangingPunct="1"/>
            <a:r>
              <a:rPr lang="en-US" altLang="en-US" smtClean="0"/>
              <a:t>Buddy System Allocator</a:t>
            </a:r>
          </a:p>
        </p:txBody>
      </p:sp>
      <p:pic>
        <p:nvPicPr>
          <p:cNvPr id="67587"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4688" y="1408113"/>
            <a:ext cx="8513762" cy="658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622425" y="369888"/>
            <a:ext cx="11407775" cy="768350"/>
          </a:xfrm>
        </p:spPr>
        <p:txBody>
          <a:bodyPr/>
          <a:lstStyle/>
          <a:p>
            <a:pPr eaLnBrk="1" hangingPunct="1"/>
            <a:r>
              <a:rPr lang="en-US" altLang="en-US" smtClean="0"/>
              <a:t>Slab Allocator</a:t>
            </a:r>
          </a:p>
        </p:txBody>
      </p:sp>
      <p:sp>
        <p:nvSpPr>
          <p:cNvPr id="69635" name="Rectangle 3"/>
          <p:cNvSpPr>
            <a:spLocks noGrp="1" noChangeArrowheads="1"/>
          </p:cNvSpPr>
          <p:nvPr>
            <p:ph type="body" idx="1"/>
          </p:nvPr>
        </p:nvSpPr>
        <p:spPr>
          <a:xfrm>
            <a:off x="1127125" y="1535113"/>
            <a:ext cx="11557000" cy="6729412"/>
          </a:xfrm>
        </p:spPr>
        <p:txBody>
          <a:bodyPr/>
          <a:lstStyle/>
          <a:p>
            <a:r>
              <a:rPr lang="en-US" altLang="en-US" sz="2000" b="1" smtClean="0">
                <a:solidFill>
                  <a:srgbClr val="3366FF"/>
                </a:solidFill>
                <a:latin typeface="Arial" panose="020B0604020202020204" pitchFamily="34" charset="0"/>
                <a:cs typeface="Arial" panose="020B0604020202020204" pitchFamily="34" charset="0"/>
              </a:rPr>
              <a:t>Slab</a:t>
            </a:r>
            <a:r>
              <a:rPr lang="en-US" altLang="en-US" sz="2000" smtClean="0">
                <a:solidFill>
                  <a:srgbClr val="3366FF"/>
                </a:solidFill>
                <a:latin typeface="Arial" panose="020B0604020202020204" pitchFamily="34" charset="0"/>
                <a:cs typeface="Arial" panose="020B0604020202020204" pitchFamily="34" charset="0"/>
              </a:rPr>
              <a:t> </a:t>
            </a:r>
            <a:r>
              <a:rPr lang="en-US" altLang="en-US" sz="2000" smtClean="0">
                <a:latin typeface="Arial" panose="020B0604020202020204" pitchFamily="34" charset="0"/>
                <a:cs typeface="Arial" panose="020B0604020202020204" pitchFamily="34" charset="0"/>
              </a:rPr>
              <a:t>is one or more physically contiguous pages</a:t>
            </a:r>
          </a:p>
          <a:p>
            <a:r>
              <a:rPr lang="en-US" altLang="en-US" sz="2000" b="1" smtClean="0">
                <a:solidFill>
                  <a:srgbClr val="3366FF"/>
                </a:solidFill>
                <a:latin typeface="Arial" panose="020B0604020202020204" pitchFamily="34" charset="0"/>
                <a:cs typeface="Arial" panose="020B0604020202020204" pitchFamily="34" charset="0"/>
              </a:rPr>
              <a:t>Cache</a:t>
            </a:r>
            <a:r>
              <a:rPr lang="en-US" altLang="en-US" sz="2000" smtClean="0">
                <a:solidFill>
                  <a:srgbClr val="3366FF"/>
                </a:solidFill>
                <a:latin typeface="Arial" panose="020B0604020202020204" pitchFamily="34" charset="0"/>
                <a:cs typeface="Arial" panose="020B0604020202020204" pitchFamily="34" charset="0"/>
              </a:rPr>
              <a:t> </a:t>
            </a:r>
            <a:r>
              <a:rPr lang="en-US" altLang="en-US" sz="2000" smtClean="0">
                <a:latin typeface="Arial" panose="020B0604020202020204" pitchFamily="34" charset="0"/>
                <a:cs typeface="Arial" panose="020B0604020202020204" pitchFamily="34" charset="0"/>
              </a:rPr>
              <a:t>consists of one or more slabs</a:t>
            </a:r>
          </a:p>
          <a:p>
            <a:r>
              <a:rPr lang="en-US" altLang="en-US" sz="2000" smtClean="0">
                <a:latin typeface="Arial" panose="020B0604020202020204" pitchFamily="34" charset="0"/>
                <a:cs typeface="Arial" panose="020B0604020202020204" pitchFamily="34" charset="0"/>
              </a:rPr>
              <a:t>Single cache for each unique kernel data structure</a:t>
            </a:r>
          </a:p>
          <a:p>
            <a:pPr lvl="1"/>
            <a:r>
              <a:rPr lang="en-US" altLang="en-US" sz="2000" smtClean="0">
                <a:latin typeface="Arial" panose="020B0604020202020204" pitchFamily="34" charset="0"/>
                <a:cs typeface="Arial" panose="020B0604020202020204" pitchFamily="34" charset="0"/>
              </a:rPr>
              <a:t>Each cache filled with </a:t>
            </a:r>
            <a:r>
              <a:rPr lang="en-US" altLang="en-US" sz="2000" b="1" smtClean="0">
                <a:solidFill>
                  <a:srgbClr val="3366FF"/>
                </a:solidFill>
                <a:latin typeface="Arial" panose="020B0604020202020204" pitchFamily="34" charset="0"/>
                <a:cs typeface="Arial" panose="020B0604020202020204" pitchFamily="34" charset="0"/>
              </a:rPr>
              <a:t>objects</a:t>
            </a:r>
            <a:r>
              <a:rPr lang="en-US" altLang="en-US" sz="2000" smtClean="0">
                <a:solidFill>
                  <a:srgbClr val="3366FF"/>
                </a:solidFill>
                <a:latin typeface="Arial" panose="020B0604020202020204" pitchFamily="34" charset="0"/>
                <a:cs typeface="Arial" panose="020B0604020202020204" pitchFamily="34" charset="0"/>
              </a:rPr>
              <a:t> </a:t>
            </a:r>
            <a:r>
              <a:rPr lang="en-US" altLang="en-US" sz="2000" smtClean="0">
                <a:latin typeface="Arial" panose="020B0604020202020204" pitchFamily="34" charset="0"/>
                <a:cs typeface="Arial" panose="020B0604020202020204" pitchFamily="34" charset="0"/>
              </a:rPr>
              <a:t>– instantiations of the data structure</a:t>
            </a:r>
          </a:p>
          <a:p>
            <a:r>
              <a:rPr lang="en-US" altLang="en-US" sz="2000" smtClean="0">
                <a:latin typeface="Arial" panose="020B0604020202020204" pitchFamily="34" charset="0"/>
                <a:cs typeface="Arial" panose="020B0604020202020204" pitchFamily="34" charset="0"/>
              </a:rPr>
              <a:t>When cache is created is filled with objects marked as </a:t>
            </a:r>
            <a:r>
              <a:rPr lang="en-US" altLang="en-US" sz="2000" b="1" smtClean="0">
                <a:latin typeface="Arial" panose="020B0604020202020204" pitchFamily="34" charset="0"/>
                <a:cs typeface="Arial" panose="020B0604020202020204" pitchFamily="34" charset="0"/>
              </a:rPr>
              <a:t>free</a:t>
            </a:r>
          </a:p>
          <a:p>
            <a:r>
              <a:rPr lang="en-US" altLang="en-US" sz="2000" smtClean="0">
                <a:latin typeface="Arial" panose="020B0604020202020204" pitchFamily="34" charset="0"/>
                <a:cs typeface="Arial" panose="020B0604020202020204" pitchFamily="34" charset="0"/>
              </a:rPr>
              <a:t>When data structures are stored, objects are marked as </a:t>
            </a:r>
            <a:r>
              <a:rPr lang="en-US" altLang="en-US" sz="2000" b="1" smtClean="0">
                <a:latin typeface="Arial" panose="020B0604020202020204" pitchFamily="34" charset="0"/>
                <a:cs typeface="Arial" panose="020B0604020202020204" pitchFamily="34" charset="0"/>
              </a:rPr>
              <a:t>used</a:t>
            </a:r>
          </a:p>
          <a:p>
            <a:r>
              <a:rPr lang="en-US" altLang="en-US" sz="2000" smtClean="0">
                <a:latin typeface="Arial" panose="020B0604020202020204" pitchFamily="34" charset="0"/>
                <a:cs typeface="Arial" panose="020B0604020202020204" pitchFamily="34" charset="0"/>
              </a:rPr>
              <a:t>If slab is full of used objects, next object allocated from empty slab</a:t>
            </a:r>
          </a:p>
          <a:p>
            <a:pPr lvl="1"/>
            <a:r>
              <a:rPr lang="en-US" altLang="en-US" sz="2000" smtClean="0">
                <a:latin typeface="Arial" panose="020B0604020202020204" pitchFamily="34" charset="0"/>
                <a:cs typeface="Arial" panose="020B0604020202020204" pitchFamily="34" charset="0"/>
              </a:rPr>
              <a:t>If no empty slabs, new slab allocated</a:t>
            </a:r>
          </a:p>
          <a:p>
            <a:r>
              <a:rPr lang="en-US" altLang="en-US" sz="2000" smtClean="0">
                <a:latin typeface="Arial" panose="020B0604020202020204" pitchFamily="34" charset="0"/>
                <a:cs typeface="Arial" panose="020B0604020202020204" pitchFamily="34" charset="0"/>
              </a:rPr>
              <a:t>Benefits of slab allocator includes:</a:t>
            </a:r>
          </a:p>
          <a:p>
            <a:pPr lvl="1">
              <a:buFont typeface="Wingdings" panose="05000000000000000000" pitchFamily="2" charset="2"/>
              <a:buChar char="q"/>
            </a:pPr>
            <a:r>
              <a:rPr lang="en-US" altLang="en-US" sz="2000" smtClean="0">
                <a:latin typeface="Arial" panose="020B0604020202020204" pitchFamily="34" charset="0"/>
                <a:cs typeface="Arial" panose="020B0604020202020204" pitchFamily="34" charset="0"/>
              </a:rPr>
              <a:t>no fragmentation</a:t>
            </a:r>
          </a:p>
          <a:p>
            <a:pPr lvl="1">
              <a:buFont typeface="Wingdings" panose="05000000000000000000" pitchFamily="2" charset="2"/>
              <a:buChar char="q"/>
            </a:pPr>
            <a:r>
              <a:rPr lang="en-US" altLang="en-US" sz="2000" smtClean="0">
                <a:latin typeface="Arial" panose="020B0604020202020204" pitchFamily="34" charset="0"/>
                <a:cs typeface="Arial" panose="020B0604020202020204" pitchFamily="34" charset="0"/>
              </a:rPr>
              <a:t>fast memory request and access</a:t>
            </a:r>
          </a:p>
          <a:p>
            <a:pPr>
              <a:buFont typeface="Wingdings" panose="05000000000000000000" pitchFamily="2" charset="2"/>
              <a:buChar char="q"/>
            </a:pPr>
            <a:endParaRPr lang="en-US" altLang="en-US" sz="2000" smtClean="0">
              <a:latin typeface="Arial" panose="020B0604020202020204" pitchFamily="34" charset="0"/>
              <a:cs typeface="Arial" panose="020B0604020202020204" pitchFamily="34" charset="0"/>
            </a:endParaRPr>
          </a:p>
          <a:p>
            <a:endParaRPr lang="en-US"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576388" y="369888"/>
            <a:ext cx="11453812" cy="768350"/>
          </a:xfrm>
        </p:spPr>
        <p:txBody>
          <a:bodyPr/>
          <a:lstStyle/>
          <a:p>
            <a:pPr eaLnBrk="1" hangingPunct="1"/>
            <a:r>
              <a:rPr lang="en-US" altLang="en-US" smtClean="0"/>
              <a:t>Slab Allocation</a:t>
            </a:r>
          </a:p>
        </p:txBody>
      </p:sp>
      <p:pic>
        <p:nvPicPr>
          <p:cNvPr id="71683"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1677988"/>
            <a:ext cx="10353675" cy="647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ctrTitle"/>
          </p:nvPr>
        </p:nvSpPr>
        <p:spPr>
          <a:xfrm>
            <a:off x="1028700" y="914400"/>
            <a:ext cx="11658600" cy="2836863"/>
          </a:xfrm>
        </p:spPr>
        <p:txBody>
          <a:bodyPr/>
          <a:lstStyle/>
          <a:p>
            <a:pPr eaLnBrk="1" hangingPunct="1"/>
            <a:r>
              <a:rPr lang="en-US" altLang="en-US" smtClean="0"/>
              <a:t>End of Chapter 8</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Swapping</a:t>
            </a:r>
          </a:p>
        </p:txBody>
      </p:sp>
      <p:sp>
        <p:nvSpPr>
          <p:cNvPr id="13315" name="Rectangle 3"/>
          <p:cNvSpPr>
            <a:spLocks noGrp="1" noChangeArrowheads="1"/>
          </p:cNvSpPr>
          <p:nvPr>
            <p:ph type="body" idx="1"/>
          </p:nvPr>
        </p:nvSpPr>
        <p:spPr>
          <a:xfrm>
            <a:off x="842963" y="1343025"/>
            <a:ext cx="11639550" cy="6756400"/>
          </a:xfrm>
        </p:spPr>
        <p:txBody>
          <a:bodyPr/>
          <a:lstStyle/>
          <a:p>
            <a:pPr marL="487363" lvl="1" indent="-487363">
              <a:lnSpc>
                <a:spcPct val="80000"/>
              </a:lnSpc>
              <a:buClr>
                <a:srgbClr val="993300"/>
              </a:buClr>
              <a:buSzPct val="90000"/>
              <a:buFont typeface="Monotype Sorts" pitchFamily="-84" charset="2"/>
              <a:buChar char="n"/>
            </a:pPr>
            <a:r>
              <a:rPr lang="en-US" altLang="en-US" sz="2800" smtClean="0">
                <a:latin typeface="Arial" panose="020B0604020202020204" pitchFamily="34" charset="0"/>
                <a:cs typeface="Arial" panose="020B0604020202020204" pitchFamily="34" charset="0"/>
              </a:rPr>
              <a:t>Total physical memory space of processes can exceed physical memory (RAM)</a:t>
            </a:r>
          </a:p>
          <a:p>
            <a:pPr>
              <a:lnSpc>
                <a:spcPct val="80000"/>
              </a:lnSpc>
            </a:pPr>
            <a:r>
              <a:rPr lang="en-US" altLang="en-US" sz="2800" smtClean="0">
                <a:latin typeface="Arial" panose="020B0604020202020204" pitchFamily="34" charset="0"/>
                <a:cs typeface="Arial" panose="020B0604020202020204" pitchFamily="34" charset="0"/>
              </a:rPr>
              <a:t>A process can be </a:t>
            </a:r>
            <a:r>
              <a:rPr lang="en-US" altLang="en-US" sz="2800" b="1" smtClean="0">
                <a:solidFill>
                  <a:srgbClr val="3366FF"/>
                </a:solidFill>
                <a:latin typeface="Arial" panose="020B0604020202020204" pitchFamily="34" charset="0"/>
                <a:cs typeface="Arial" panose="020B0604020202020204" pitchFamily="34" charset="0"/>
              </a:rPr>
              <a:t>swapped</a:t>
            </a:r>
            <a:r>
              <a:rPr lang="en-US" altLang="en-US" sz="2800" smtClean="0">
                <a:latin typeface="Arial" panose="020B0604020202020204" pitchFamily="34" charset="0"/>
                <a:cs typeface="Arial" panose="020B0604020202020204" pitchFamily="34" charset="0"/>
              </a:rPr>
              <a:t> (</a:t>
            </a:r>
            <a:r>
              <a:rPr lang="en-US" altLang="en-US" sz="2800" smtClean="0">
                <a:solidFill>
                  <a:srgbClr val="FF0000"/>
                </a:solidFill>
                <a:latin typeface="Arial" panose="020B0604020202020204" pitchFamily="34" charset="0"/>
                <a:cs typeface="Arial" panose="020B0604020202020204" pitchFamily="34" charset="0"/>
              </a:rPr>
              <a:t>paged out</a:t>
            </a:r>
            <a:r>
              <a:rPr lang="en-US" altLang="en-US" sz="2800" smtClean="0">
                <a:latin typeface="Arial" panose="020B0604020202020204" pitchFamily="34" charset="0"/>
                <a:cs typeface="Arial" panose="020B0604020202020204" pitchFamily="34" charset="0"/>
              </a:rPr>
              <a:t>) temporarily out of memory to a backing store, and then brought back into memory for continued execution</a:t>
            </a:r>
          </a:p>
          <a:p>
            <a:pPr>
              <a:lnSpc>
                <a:spcPct val="80000"/>
              </a:lnSpc>
            </a:pPr>
            <a:r>
              <a:rPr lang="en-US" altLang="en-US" sz="2800" b="1" smtClean="0">
                <a:solidFill>
                  <a:srgbClr val="3366FF"/>
                </a:solidFill>
                <a:latin typeface="Arial" panose="020B0604020202020204" pitchFamily="34" charset="0"/>
                <a:cs typeface="Arial" panose="020B0604020202020204" pitchFamily="34" charset="0"/>
              </a:rPr>
              <a:t>Backing store</a:t>
            </a:r>
            <a:r>
              <a:rPr lang="en-US" altLang="en-US" sz="2800" smtClean="0">
                <a:solidFill>
                  <a:srgbClr val="3366FF"/>
                </a:solidFill>
                <a:latin typeface="Arial" panose="020B0604020202020204" pitchFamily="34" charset="0"/>
                <a:cs typeface="Arial" panose="020B0604020202020204" pitchFamily="34" charset="0"/>
              </a:rPr>
              <a:t> </a:t>
            </a:r>
            <a:r>
              <a:rPr lang="en-US" altLang="en-US" sz="2800" smtClean="0">
                <a:latin typeface="Arial" panose="020B0604020202020204" pitchFamily="34" charset="0"/>
                <a:cs typeface="Arial" panose="020B0604020202020204" pitchFamily="34" charset="0"/>
              </a:rPr>
              <a:t>– fast disk large enough to accommodate copies of all memory images for all users; must provide direct access to these memory images</a:t>
            </a:r>
          </a:p>
          <a:p>
            <a:pPr>
              <a:lnSpc>
                <a:spcPct val="80000"/>
              </a:lnSpc>
            </a:pPr>
            <a:r>
              <a:rPr lang="en-US" altLang="en-US" sz="2800" b="1" smtClean="0">
                <a:solidFill>
                  <a:srgbClr val="3366FF"/>
                </a:solidFill>
                <a:latin typeface="Arial" panose="020B0604020202020204" pitchFamily="34" charset="0"/>
                <a:cs typeface="Arial" panose="020B0604020202020204" pitchFamily="34" charset="0"/>
              </a:rPr>
              <a:t>Swap out, Swap in</a:t>
            </a:r>
            <a:r>
              <a:rPr lang="en-US" altLang="en-US" sz="2800" smtClean="0">
                <a:solidFill>
                  <a:srgbClr val="3366FF"/>
                </a:solidFill>
                <a:latin typeface="Arial" panose="020B0604020202020204" pitchFamily="34" charset="0"/>
                <a:cs typeface="Arial" panose="020B0604020202020204" pitchFamily="34" charset="0"/>
              </a:rPr>
              <a:t> </a:t>
            </a:r>
            <a:r>
              <a:rPr lang="en-US" altLang="en-US" sz="2800" smtClean="0">
                <a:latin typeface="Arial" panose="020B0604020202020204" pitchFamily="34" charset="0"/>
                <a:cs typeface="Arial" panose="020B0604020202020204" pitchFamily="34" charset="0"/>
              </a:rPr>
              <a:t>– swapping variant used for priority-based scheduling algorithms; lower-priority process is swapped out so higher-priority process can be loaded and executed</a:t>
            </a:r>
          </a:p>
          <a:p>
            <a:pPr>
              <a:lnSpc>
                <a:spcPct val="80000"/>
              </a:lnSpc>
            </a:pPr>
            <a:r>
              <a:rPr lang="en-US" altLang="en-US" sz="2800" smtClean="0">
                <a:latin typeface="Arial" panose="020B0604020202020204" pitchFamily="34" charset="0"/>
                <a:cs typeface="Arial" panose="020B0604020202020204" pitchFamily="34" charset="0"/>
              </a:rPr>
              <a:t>Major part of swap time is transfer time; total transfer time is directly proportional to the amount of memory swapped</a:t>
            </a:r>
          </a:p>
          <a:p>
            <a:pPr>
              <a:lnSpc>
                <a:spcPct val="80000"/>
              </a:lnSpc>
            </a:pPr>
            <a:r>
              <a:rPr lang="en-US" altLang="en-US" sz="2800" smtClean="0">
                <a:latin typeface="Arial" panose="020B0604020202020204" pitchFamily="34" charset="0"/>
                <a:cs typeface="Arial" panose="020B0604020202020204" pitchFamily="34" charset="0"/>
              </a:rPr>
              <a:t>System maintains a </a:t>
            </a:r>
            <a:r>
              <a:rPr lang="en-US" altLang="en-US" sz="2800" b="1" smtClean="0">
                <a:solidFill>
                  <a:srgbClr val="3366FF"/>
                </a:solidFill>
                <a:latin typeface="Arial" panose="020B0604020202020204" pitchFamily="34" charset="0"/>
                <a:cs typeface="Arial" panose="020B0604020202020204" pitchFamily="34" charset="0"/>
              </a:rPr>
              <a:t>ready queue</a:t>
            </a:r>
            <a:r>
              <a:rPr lang="en-US" altLang="en-US" sz="2800" smtClean="0">
                <a:solidFill>
                  <a:srgbClr val="3366FF"/>
                </a:solidFill>
                <a:latin typeface="Arial" panose="020B0604020202020204" pitchFamily="34" charset="0"/>
                <a:cs typeface="Arial" panose="020B0604020202020204" pitchFamily="34" charset="0"/>
              </a:rPr>
              <a:t> </a:t>
            </a:r>
            <a:r>
              <a:rPr lang="en-US" altLang="en-US" sz="2800" smtClean="0">
                <a:latin typeface="Arial" panose="020B0604020202020204" pitchFamily="34" charset="0"/>
                <a:cs typeface="Arial" panose="020B0604020202020204" pitchFamily="34" charset="0"/>
              </a:rPr>
              <a:t>of ready-to-run processes which have memory images on disk</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27138" y="369888"/>
            <a:ext cx="11803062" cy="768350"/>
          </a:xfrm>
        </p:spPr>
        <p:txBody>
          <a:bodyPr/>
          <a:lstStyle/>
          <a:p>
            <a:pPr eaLnBrk="1" hangingPunct="1"/>
            <a:r>
              <a:rPr lang="en-US" altLang="en-US" smtClean="0"/>
              <a:t>Schematic View of Swapping</a:t>
            </a:r>
            <a:endParaRPr lang="en-US" altLang="en-US" sz="3400" smtClean="0"/>
          </a:p>
        </p:txBody>
      </p:sp>
      <p:pic>
        <p:nvPicPr>
          <p:cNvPr id="15363" name="Picture 4" descr="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5113" y="2155825"/>
            <a:ext cx="8320087"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365250" y="38100"/>
            <a:ext cx="12241213" cy="1125538"/>
          </a:xfrm>
        </p:spPr>
        <p:txBody>
          <a:bodyPr/>
          <a:lstStyle/>
          <a:p>
            <a:pPr eaLnBrk="1" hangingPunct="1"/>
            <a:r>
              <a:rPr lang="en-US" altLang="en-US" sz="4000" smtClean="0"/>
              <a:t>Virtual Memory That is </a:t>
            </a:r>
            <a:br>
              <a:rPr lang="en-US" altLang="en-US" sz="4000" smtClean="0"/>
            </a:br>
            <a:r>
              <a:rPr lang="en-US" altLang="en-US" sz="4000" smtClean="0"/>
              <a:t>Larger Than Physical Memory</a:t>
            </a:r>
          </a:p>
        </p:txBody>
      </p:sp>
      <p:pic>
        <p:nvPicPr>
          <p:cNvPr id="17411" name="Picture 5"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863" y="1373188"/>
            <a:ext cx="9620250" cy="678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969963" y="50800"/>
            <a:ext cx="12541250" cy="1125538"/>
          </a:xfrm>
        </p:spPr>
        <p:txBody>
          <a:bodyPr/>
          <a:lstStyle/>
          <a:p>
            <a:pPr eaLnBrk="1" hangingPunct="1"/>
            <a:r>
              <a:rPr lang="en-US" altLang="en-US" sz="4000" smtClean="0"/>
              <a:t>Page Table When Some Pages </a:t>
            </a:r>
            <a:br>
              <a:rPr lang="en-US" altLang="en-US" sz="4000" smtClean="0"/>
            </a:br>
            <a:r>
              <a:rPr lang="en-US" altLang="en-US" sz="4000" smtClean="0"/>
              <a:t>Are Not in Main Memory</a:t>
            </a:r>
          </a:p>
        </p:txBody>
      </p:sp>
      <p:pic>
        <p:nvPicPr>
          <p:cNvPr id="19459"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7788" y="1300163"/>
            <a:ext cx="8034337"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2"/>
          <p:cNvSpPr>
            <a:spLocks noGrp="1"/>
          </p:cNvSpPr>
          <p:nvPr>
            <p:ph type="title"/>
          </p:nvPr>
        </p:nvSpPr>
        <p:spPr/>
        <p:txBody>
          <a:bodyPr/>
          <a:lstStyle/>
          <a:p>
            <a:r>
              <a:rPr lang="en-US" altLang="en-US" smtClean="0"/>
              <a:t>Valid-Invalid Bit of PTE</a:t>
            </a:r>
          </a:p>
        </p:txBody>
      </p:sp>
      <p:sp>
        <p:nvSpPr>
          <p:cNvPr id="21507" name="Content Placeholder 3"/>
          <p:cNvSpPr>
            <a:spLocks noGrp="1"/>
          </p:cNvSpPr>
          <p:nvPr>
            <p:ph idx="1"/>
          </p:nvPr>
        </p:nvSpPr>
        <p:spPr>
          <a:xfrm>
            <a:off x="827088" y="1398588"/>
            <a:ext cx="12344400" cy="6040437"/>
          </a:xfrm>
        </p:spPr>
        <p:txBody>
          <a:bodyPr/>
          <a:lstStyle/>
          <a:p>
            <a:r>
              <a:rPr lang="en-US" altLang="en-US" sz="2400" smtClean="0">
                <a:latin typeface="Arial" panose="020B0604020202020204" pitchFamily="34" charset="0"/>
                <a:cs typeface="Arial" panose="020B0604020202020204" pitchFamily="34" charset="0"/>
              </a:rPr>
              <a:t>If the valid bit of a PTE encountered during address translation is zero, the PTE represents an invalid page—one that will raise a memory management exception, or </a:t>
            </a:r>
            <a:r>
              <a:rPr lang="en-US" altLang="en-US" sz="2400" b="1" smtClean="0">
                <a:solidFill>
                  <a:srgbClr val="FF0000"/>
                </a:solidFill>
                <a:latin typeface="Arial" panose="020B0604020202020204" pitchFamily="34" charset="0"/>
                <a:cs typeface="Arial" panose="020B0604020202020204" pitchFamily="34" charset="0"/>
              </a:rPr>
              <a:t>page fault</a:t>
            </a:r>
            <a:r>
              <a:rPr lang="en-US" altLang="en-US" sz="2400" smtClean="0">
                <a:latin typeface="Arial" panose="020B0604020202020204" pitchFamily="34" charset="0"/>
                <a:cs typeface="Arial" panose="020B0604020202020204" pitchFamily="34" charset="0"/>
              </a:rPr>
              <a:t>, upon reference. The MMU ignores the remaining bits of the PTE, so the operating system can use these bits to store information about the page that will assist in resolving the page fault.</a:t>
            </a:r>
          </a:p>
          <a:p>
            <a:r>
              <a:rPr lang="en-US" altLang="en-US" sz="2400" smtClean="0">
                <a:latin typeface="Arial" panose="020B0604020202020204" pitchFamily="34" charset="0"/>
                <a:cs typeface="Arial" panose="020B0604020202020204" pitchFamily="34" charset="0"/>
              </a:rPr>
              <a:t>With each page table entry a valid–invalid bit is associated</a:t>
            </a:r>
            <a:br>
              <a:rPr lang="en-US" altLang="en-US" sz="2400" smtClean="0">
                <a:latin typeface="Arial" panose="020B0604020202020204" pitchFamily="34" charset="0"/>
                <a:cs typeface="Arial" panose="020B0604020202020204" pitchFamily="34" charset="0"/>
              </a:rPr>
            </a:br>
            <a:r>
              <a:rPr lang="en-US" altLang="en-US" sz="2400" smtClean="0">
                <a:latin typeface="Arial" panose="020B0604020202020204" pitchFamily="34" charset="0"/>
                <a:cs typeface="Arial" panose="020B0604020202020204" pitchFamily="34" charset="0"/>
              </a:rPr>
              <a:t>(</a:t>
            </a:r>
            <a:r>
              <a:rPr lang="en-US" altLang="en-US" sz="2400" b="1" smtClean="0">
                <a:solidFill>
                  <a:srgbClr val="FF0000"/>
                </a:solidFill>
                <a:latin typeface="Arial" panose="020B0604020202020204" pitchFamily="34" charset="0"/>
                <a:cs typeface="Arial" panose="020B0604020202020204" pitchFamily="34" charset="0"/>
              </a:rPr>
              <a:t>v</a:t>
            </a:r>
            <a:r>
              <a:rPr lang="en-US" altLang="en-US" sz="2400" smtClean="0">
                <a:latin typeface="Arial" panose="020B0604020202020204" pitchFamily="34" charset="0"/>
                <a:cs typeface="Arial" panose="020B0604020202020204" pitchFamily="34" charset="0"/>
              </a:rPr>
              <a:t> </a:t>
            </a:r>
            <a:r>
              <a:rPr lang="en-US" altLang="en-US" sz="2400" smtClean="0">
                <a:latin typeface="Arial" panose="020B0604020202020204" pitchFamily="34" charset="0"/>
                <a:cs typeface="Arial" panose="020B0604020202020204" pitchFamily="34" charset="0"/>
                <a:sym typeface="Symbol" panose="05050102010706020507" pitchFamily="18" charset="2"/>
              </a:rPr>
              <a:t> in-memory – </a:t>
            </a:r>
            <a:r>
              <a:rPr lang="en-US" altLang="en-US" sz="2400" b="1" smtClean="0">
                <a:solidFill>
                  <a:srgbClr val="3366FF"/>
                </a:solidFill>
                <a:latin typeface="Arial" panose="020B0604020202020204" pitchFamily="34" charset="0"/>
                <a:cs typeface="Arial" panose="020B0604020202020204" pitchFamily="34" charset="0"/>
                <a:sym typeface="Symbol" panose="05050102010706020507" pitchFamily="18" charset="2"/>
              </a:rPr>
              <a:t>memory resident</a:t>
            </a:r>
            <a:r>
              <a:rPr lang="en-US" altLang="en-US" sz="2400" smtClean="0">
                <a:latin typeface="Arial" panose="020B0604020202020204" pitchFamily="34" charset="0"/>
                <a:cs typeface="Arial" panose="020B0604020202020204" pitchFamily="34" charset="0"/>
                <a:sym typeface="Symbol" panose="05050102010706020507" pitchFamily="18" charset="2"/>
              </a:rPr>
              <a:t>,</a:t>
            </a:r>
            <a:r>
              <a:rPr lang="en-US" altLang="en-US" sz="2400" smtClean="0">
                <a:solidFill>
                  <a:srgbClr val="FF0000"/>
                </a:solidFill>
                <a:latin typeface="Arial" panose="020B0604020202020204" pitchFamily="34" charset="0"/>
                <a:cs typeface="Arial" panose="020B0604020202020204" pitchFamily="34" charset="0"/>
                <a:sym typeface="Symbol" panose="05050102010706020507" pitchFamily="18" charset="2"/>
              </a:rPr>
              <a:t> </a:t>
            </a:r>
            <a:r>
              <a:rPr lang="en-US" altLang="en-US" sz="2400" b="1" smtClean="0">
                <a:solidFill>
                  <a:srgbClr val="FF0000"/>
                </a:solidFill>
                <a:latin typeface="Arial" panose="020B0604020202020204" pitchFamily="34" charset="0"/>
                <a:cs typeface="Arial" panose="020B0604020202020204" pitchFamily="34" charset="0"/>
                <a:sym typeface="Symbol" panose="05050102010706020507" pitchFamily="18" charset="2"/>
              </a:rPr>
              <a:t>i</a:t>
            </a:r>
            <a:r>
              <a:rPr lang="en-US" altLang="en-US" sz="2400" smtClean="0">
                <a:latin typeface="Arial" panose="020B0604020202020204" pitchFamily="34" charset="0"/>
                <a:cs typeface="Arial" panose="020B0604020202020204" pitchFamily="34" charset="0"/>
                <a:sym typeface="Symbol" panose="05050102010706020507" pitchFamily="18" charset="2"/>
              </a:rPr>
              <a:t>  not-in-memory)</a:t>
            </a:r>
          </a:p>
          <a:p>
            <a:pPr>
              <a:lnSpc>
                <a:spcPct val="90000"/>
              </a:lnSpc>
            </a:pPr>
            <a:r>
              <a:rPr lang="en-US" altLang="en-US" sz="2400" smtClean="0">
                <a:latin typeface="Arial" panose="020B0604020202020204" pitchFamily="34" charset="0"/>
                <a:cs typeface="Arial" panose="020B0604020202020204" pitchFamily="34" charset="0"/>
                <a:sym typeface="Symbol" panose="05050102010706020507" pitchFamily="18" charset="2"/>
              </a:rPr>
              <a:t>Initially valid–invalid bit is set to</a:t>
            </a:r>
            <a:r>
              <a:rPr lang="en-US" altLang="en-US" sz="2400" b="1" smtClean="0">
                <a:solidFill>
                  <a:srgbClr val="FF0000"/>
                </a:solidFill>
                <a:latin typeface="Arial" panose="020B0604020202020204" pitchFamily="34" charset="0"/>
                <a:cs typeface="Arial" panose="020B0604020202020204" pitchFamily="34" charset="0"/>
                <a:sym typeface="Symbol" panose="05050102010706020507" pitchFamily="18" charset="2"/>
              </a:rPr>
              <a:t> i </a:t>
            </a:r>
            <a:r>
              <a:rPr lang="en-US" altLang="en-US" sz="2400" smtClean="0">
                <a:latin typeface="Arial" panose="020B0604020202020204" pitchFamily="34" charset="0"/>
                <a:cs typeface="Arial" panose="020B0604020202020204" pitchFamily="34" charset="0"/>
                <a:sym typeface="Symbol" panose="05050102010706020507" pitchFamily="18" charset="2"/>
              </a:rPr>
              <a:t>on all entries</a:t>
            </a:r>
          </a:p>
          <a:p>
            <a:pPr>
              <a:lnSpc>
                <a:spcPct val="90000"/>
              </a:lnSpc>
            </a:pPr>
            <a:r>
              <a:rPr lang="en-US" altLang="en-US" sz="2400" smtClean="0">
                <a:latin typeface="Arial" panose="020B0604020202020204" pitchFamily="34" charset="0"/>
                <a:cs typeface="Arial" panose="020B0604020202020204" pitchFamily="34" charset="0"/>
                <a:sym typeface="Symbol" panose="05050102010706020507" pitchFamily="18" charset="2"/>
              </a:rPr>
              <a:t>During address translation, if valid–invalid bit in page table entry is </a:t>
            </a:r>
            <a:r>
              <a:rPr lang="en-US" altLang="en-US" sz="2400" b="1" smtClean="0">
                <a:solidFill>
                  <a:srgbClr val="FF0000"/>
                </a:solidFill>
                <a:latin typeface="Arial" panose="020B0604020202020204" pitchFamily="34" charset="0"/>
                <a:cs typeface="Arial" panose="020B0604020202020204" pitchFamily="34" charset="0"/>
                <a:sym typeface="Symbol" panose="05050102010706020507" pitchFamily="18" charset="2"/>
              </a:rPr>
              <a:t>I</a:t>
            </a:r>
            <a:r>
              <a:rPr lang="en-US" altLang="en-US" sz="2400" smtClean="0">
                <a:latin typeface="Arial" panose="020B0604020202020204" pitchFamily="34" charset="0"/>
                <a:cs typeface="Arial" panose="020B0604020202020204" pitchFamily="34" charset="0"/>
                <a:sym typeface="Symbol" panose="05050102010706020507" pitchFamily="18" charset="2"/>
              </a:rPr>
              <a:t>  </a:t>
            </a:r>
            <a:r>
              <a:rPr lang="en-US" altLang="en-US" sz="2400" b="1" smtClean="0">
                <a:solidFill>
                  <a:srgbClr val="FF0000"/>
                </a:solidFill>
                <a:latin typeface="Arial" panose="020B0604020202020204" pitchFamily="34" charset="0"/>
                <a:cs typeface="Arial" panose="020B0604020202020204" pitchFamily="34" charset="0"/>
                <a:sym typeface="Symbol" panose="05050102010706020507" pitchFamily="18" charset="2"/>
              </a:rPr>
              <a:t>page fault</a:t>
            </a:r>
          </a:p>
          <a:p>
            <a:endParaRPr lang="en-US" altLang="en-US" sz="24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smtClean="0"/>
              <a:t>Demand Paging</a:t>
            </a:r>
          </a:p>
        </p:txBody>
      </p:sp>
      <p:sp>
        <p:nvSpPr>
          <p:cNvPr id="22531" name="Content Placeholder 2"/>
          <p:cNvSpPr>
            <a:spLocks noGrp="1"/>
          </p:cNvSpPr>
          <p:nvPr>
            <p:ph idx="1"/>
          </p:nvPr>
        </p:nvSpPr>
        <p:spPr>
          <a:xfrm>
            <a:off x="758825" y="1357313"/>
            <a:ext cx="12344400" cy="6040437"/>
          </a:xfrm>
        </p:spPr>
        <p:txBody>
          <a:bodyPr/>
          <a:lstStyle/>
          <a:p>
            <a:r>
              <a:rPr lang="en-US" altLang="en-US" sz="2400" b="1" smtClean="0">
                <a:solidFill>
                  <a:srgbClr val="FF0000"/>
                </a:solidFill>
                <a:latin typeface="Arial" panose="020B0604020202020204" pitchFamily="34" charset="0"/>
                <a:cs typeface="Arial" panose="020B0604020202020204" pitchFamily="34" charset="0"/>
              </a:rPr>
              <a:t>Demand paging </a:t>
            </a:r>
            <a:r>
              <a:rPr lang="en-US" altLang="en-US" sz="2400" smtClean="0">
                <a:latin typeface="Arial" panose="020B0604020202020204" pitchFamily="34" charset="0"/>
                <a:cs typeface="Arial" panose="020B0604020202020204" pitchFamily="34" charset="0"/>
              </a:rPr>
              <a:t>is a common technique used in virtual memory systems, where processes located in disk are swapped into memory. But Instead of swapping the entire process, </a:t>
            </a:r>
            <a:r>
              <a:rPr lang="en-US" altLang="en-US" sz="2400" b="1" smtClean="0">
                <a:solidFill>
                  <a:srgbClr val="FF0000"/>
                </a:solidFill>
                <a:latin typeface="Arial" panose="020B0604020202020204" pitchFamily="34" charset="0"/>
                <a:cs typeface="Arial" panose="020B0604020202020204" pitchFamily="34" charset="0"/>
              </a:rPr>
              <a:t>only the pages needed </a:t>
            </a:r>
            <a:r>
              <a:rPr lang="en-US" altLang="en-US" sz="2400" smtClean="0">
                <a:latin typeface="Arial" panose="020B0604020202020204" pitchFamily="34" charset="0"/>
                <a:cs typeface="Arial" panose="020B0604020202020204" pitchFamily="34" charset="0"/>
              </a:rPr>
              <a:t>during the program execution are loaded into memory.</a:t>
            </a:r>
          </a:p>
          <a:p>
            <a:r>
              <a:rPr lang="en-US" altLang="en-US" sz="2400" smtClean="0">
                <a:latin typeface="Arial" panose="020B0604020202020204" pitchFamily="34" charset="0"/>
                <a:cs typeface="Arial" panose="020B0604020202020204" pitchFamily="34" charset="0"/>
              </a:rPr>
              <a:t>A page fault causes the following:</a:t>
            </a:r>
          </a:p>
          <a:p>
            <a:pPr lvl="1">
              <a:buFont typeface="Arial" panose="020B0604020202020204" pitchFamily="34" charset="0"/>
              <a:buAutoNum type="arabicPeriod"/>
            </a:pPr>
            <a:r>
              <a:rPr lang="en-US" altLang="en-US" sz="2400" smtClean="0">
                <a:latin typeface="Arial" panose="020B0604020202020204" pitchFamily="34" charset="0"/>
                <a:cs typeface="Arial" panose="020B0604020202020204" pitchFamily="34" charset="0"/>
              </a:rPr>
              <a:t>Trap to the operating system</a:t>
            </a:r>
          </a:p>
          <a:p>
            <a:pPr lvl="1">
              <a:buFont typeface="Arial" panose="020B0604020202020204" pitchFamily="34" charset="0"/>
              <a:buAutoNum type="arabicPeriod"/>
            </a:pPr>
            <a:r>
              <a:rPr lang="en-US" altLang="en-US" sz="2400" smtClean="0">
                <a:latin typeface="Arial" panose="020B0604020202020204" pitchFamily="34" charset="0"/>
                <a:cs typeface="Arial" panose="020B0604020202020204" pitchFamily="34" charset="0"/>
              </a:rPr>
              <a:t>Save the registers and process state (context switch) </a:t>
            </a:r>
          </a:p>
          <a:p>
            <a:pPr lvl="1">
              <a:buFont typeface="Arial" panose="020B0604020202020204" pitchFamily="34" charset="0"/>
              <a:buAutoNum type="arabicPeriod"/>
            </a:pPr>
            <a:r>
              <a:rPr lang="en-US" altLang="en-US" sz="2400" smtClean="0">
                <a:latin typeface="Arial" panose="020B0604020202020204" pitchFamily="34" charset="0"/>
                <a:cs typeface="Arial" panose="020B0604020202020204" pitchFamily="34" charset="0"/>
              </a:rPr>
              <a:t>Determine that the interrupt was a </a:t>
            </a:r>
            <a:r>
              <a:rPr lang="en-US" altLang="en-US" sz="2400" smtClean="0">
                <a:solidFill>
                  <a:srgbClr val="FF0000"/>
                </a:solidFill>
                <a:latin typeface="Arial" panose="020B0604020202020204" pitchFamily="34" charset="0"/>
                <a:cs typeface="Arial" panose="020B0604020202020204" pitchFamily="34" charset="0"/>
              </a:rPr>
              <a:t>page fault</a:t>
            </a:r>
          </a:p>
          <a:p>
            <a:pPr lvl="1">
              <a:buFont typeface="Arial" panose="020B0604020202020204" pitchFamily="34" charset="0"/>
              <a:buAutoNum type="arabicPeriod"/>
            </a:pPr>
            <a:r>
              <a:rPr lang="en-US" altLang="en-US" sz="2400" smtClean="0">
                <a:latin typeface="Arial" panose="020B0604020202020204" pitchFamily="34" charset="0"/>
                <a:cs typeface="Arial" panose="020B0604020202020204" pitchFamily="34" charset="0"/>
              </a:rPr>
              <a:t>Check that the page reference was legal and determine the location of the page on the disk</a:t>
            </a:r>
          </a:p>
          <a:p>
            <a:pPr lvl="1">
              <a:buFont typeface="Arial" panose="020B0604020202020204" pitchFamily="34" charset="0"/>
              <a:buAutoNum type="arabicPeriod"/>
            </a:pPr>
            <a:r>
              <a:rPr lang="en-US" altLang="en-US" sz="2400" smtClean="0">
                <a:latin typeface="Arial" panose="020B0604020202020204" pitchFamily="34" charset="0"/>
                <a:cs typeface="Arial" panose="020B0604020202020204" pitchFamily="34" charset="0"/>
              </a:rPr>
              <a:t>Issue a read from the disk to a </a:t>
            </a:r>
            <a:r>
              <a:rPr lang="en-US" altLang="en-US" sz="2400" smtClean="0">
                <a:solidFill>
                  <a:srgbClr val="FF0000"/>
                </a:solidFill>
                <a:latin typeface="Arial" panose="020B0604020202020204" pitchFamily="34" charset="0"/>
                <a:cs typeface="Arial" panose="020B0604020202020204" pitchFamily="34" charset="0"/>
              </a:rPr>
              <a:t>free frame</a:t>
            </a:r>
            <a:r>
              <a:rPr lang="en-US" altLang="en-US" sz="2400" smtClean="0">
                <a:latin typeface="Arial" panose="020B0604020202020204" pitchFamily="34" charset="0"/>
                <a:cs typeface="Arial" panose="020B0604020202020204" pitchFamily="34" charset="0"/>
              </a:rPr>
              <a:t>:</a:t>
            </a:r>
          </a:p>
          <a:p>
            <a:pPr marL="1628775" lvl="2" indent="-487363">
              <a:buFont typeface="Arial" panose="020B0604020202020204" pitchFamily="34" charset="0"/>
              <a:buAutoNum type="arabicPeriod"/>
            </a:pPr>
            <a:r>
              <a:rPr lang="en-US" altLang="en-US" sz="2400" smtClean="0">
                <a:latin typeface="Arial" panose="020B0604020202020204" pitchFamily="34" charset="0"/>
                <a:cs typeface="Arial" panose="020B0604020202020204" pitchFamily="34" charset="0"/>
              </a:rPr>
              <a:t>Wait in a queue for this device until the read request is serviced</a:t>
            </a:r>
          </a:p>
          <a:p>
            <a:pPr marL="1628775" lvl="2" indent="-487363">
              <a:buFont typeface="Arial" panose="020B0604020202020204" pitchFamily="34" charset="0"/>
              <a:buAutoNum type="arabicPeriod"/>
            </a:pPr>
            <a:r>
              <a:rPr lang="en-US" altLang="en-US" sz="2400" smtClean="0">
                <a:latin typeface="Arial" panose="020B0604020202020204" pitchFamily="34" charset="0"/>
                <a:cs typeface="Arial" panose="020B0604020202020204" pitchFamily="34" charset="0"/>
              </a:rPr>
              <a:t>Wait for the device seek and/or latency time</a:t>
            </a:r>
          </a:p>
          <a:p>
            <a:pPr marL="1628775" lvl="2" indent="-487363">
              <a:buFont typeface="Arial" panose="020B0604020202020204" pitchFamily="34" charset="0"/>
              <a:buAutoNum type="arabicPeriod"/>
            </a:pPr>
            <a:r>
              <a:rPr lang="en-US" altLang="en-US" sz="2400" smtClean="0">
                <a:latin typeface="Arial" panose="020B0604020202020204" pitchFamily="34" charset="0"/>
                <a:cs typeface="Arial" panose="020B0604020202020204" pitchFamily="34" charset="0"/>
              </a:rPr>
              <a:t>Begin the </a:t>
            </a:r>
            <a:r>
              <a:rPr lang="en-US" altLang="en-US" sz="2400" smtClean="0">
                <a:solidFill>
                  <a:srgbClr val="FF0000"/>
                </a:solidFill>
                <a:latin typeface="Arial" panose="020B0604020202020204" pitchFamily="34" charset="0"/>
                <a:cs typeface="Arial" panose="020B0604020202020204" pitchFamily="34" charset="0"/>
              </a:rPr>
              <a:t>transfer of the page to a free frame</a:t>
            </a:r>
          </a:p>
          <a:p>
            <a:endParaRPr lang="en-US" altLang="en-US" sz="2400" smtClean="0">
              <a:latin typeface="Arial" panose="020B0604020202020204" pitchFamily="34" charset="0"/>
              <a:cs typeface="Arial" panose="020B0604020202020204" pitchFamily="34" charset="0"/>
            </a:endParaRPr>
          </a:p>
          <a:p>
            <a:endParaRPr lang="en-US" altLang="en-US" sz="2400" smtClean="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s-8">
  <a:themeElements>
    <a:clrScheme name="2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2_os-8">
      <a:majorFont>
        <a:latin typeface="Arial"/>
        <a:ea typeface="ＭＳ Ｐゴシック"/>
        <a:cs typeface=""/>
      </a:majorFont>
      <a:minorFont>
        <a:latin typeface="Helvetic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ea typeface="ＭＳ Ｐゴシック" charset="-128"/>
          </a:defRPr>
        </a:defPPr>
      </a:lstStyle>
    </a:lnDef>
  </a:objectDefaults>
  <a:extraClrSchemeLst>
    <a:extraClrScheme>
      <a:clrScheme name="2_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2_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2_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2_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2_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2_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2_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2_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6521</TotalTime>
  <Words>2191</Words>
  <Application>Microsoft Office PowerPoint</Application>
  <PresentationFormat>Custom</PresentationFormat>
  <Paragraphs>202</Paragraphs>
  <Slides>37</Slides>
  <Notes>29</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37</vt:i4>
      </vt:variant>
    </vt:vector>
  </HeadingPairs>
  <TitlesOfParts>
    <vt:vector size="50" baseType="lpstr">
      <vt:lpstr>MS PGothic</vt:lpstr>
      <vt:lpstr>MS PGothic</vt:lpstr>
      <vt:lpstr>Arial</vt:lpstr>
      <vt:lpstr>Helvetica</vt:lpstr>
      <vt:lpstr>Monotype Sorts</vt:lpstr>
      <vt:lpstr>Symbol</vt:lpstr>
      <vt:lpstr>Times New Roman</vt:lpstr>
      <vt:lpstr>Verdana</vt:lpstr>
      <vt:lpstr>Webdings</vt:lpstr>
      <vt:lpstr>Wingdings</vt:lpstr>
      <vt:lpstr>os-8</vt:lpstr>
      <vt:lpstr>2_os-8</vt:lpstr>
      <vt:lpstr>Bitmap Image</vt:lpstr>
      <vt:lpstr>Chapter 9:  Virtual Memory</vt:lpstr>
      <vt:lpstr>Chapter 9:  Virtual Memory</vt:lpstr>
      <vt:lpstr>Objectives</vt:lpstr>
      <vt:lpstr>Swapping</vt:lpstr>
      <vt:lpstr>Schematic View of Swapping</vt:lpstr>
      <vt:lpstr>Virtual Memory That is  Larger Than Physical Memory</vt:lpstr>
      <vt:lpstr>Page Table When Some Pages  Are Not in Main Memory</vt:lpstr>
      <vt:lpstr>Valid-Invalid Bit of PTE</vt:lpstr>
      <vt:lpstr>Demand Paging</vt:lpstr>
      <vt:lpstr>Demand Paging</vt:lpstr>
      <vt:lpstr>Transfer of a Paged Memory to  Contiguous Disk Space</vt:lpstr>
      <vt:lpstr>Page Fault</vt:lpstr>
      <vt:lpstr>Steps in Handling a Page Fault</vt:lpstr>
      <vt:lpstr>Windows Page File</vt:lpstr>
      <vt:lpstr>Windows Page File</vt:lpstr>
      <vt:lpstr>Windows Commit Limit and Working Set</vt:lpstr>
      <vt:lpstr>Copy-on-Write Page</vt:lpstr>
      <vt:lpstr>Before Process 1 Modifies Page C</vt:lpstr>
      <vt:lpstr>After Process 1 Modifies Page C</vt:lpstr>
      <vt:lpstr>What happens if there is no Free Frame?</vt:lpstr>
      <vt:lpstr>Global vs. Local Allocation</vt:lpstr>
      <vt:lpstr>Page Replacement</vt:lpstr>
      <vt:lpstr>Need For Page Replacement</vt:lpstr>
      <vt:lpstr>Page Replacement</vt:lpstr>
      <vt:lpstr>Page and Frame Replacement Algorithms</vt:lpstr>
      <vt:lpstr>FIFO</vt:lpstr>
      <vt:lpstr>FIFO Replacement</vt:lpstr>
      <vt:lpstr>FIFO Page Replacement</vt:lpstr>
      <vt:lpstr>Least Recently Used LRU</vt:lpstr>
      <vt:lpstr>LRU Replacement</vt:lpstr>
      <vt:lpstr>Least Recently Used (LRU) Algorithm</vt:lpstr>
      <vt:lpstr>Allocating Kernel Memory</vt:lpstr>
      <vt:lpstr>Buddy System</vt:lpstr>
      <vt:lpstr>Buddy System Allocator</vt:lpstr>
      <vt:lpstr>Slab Allocator</vt:lpstr>
      <vt:lpstr>Slab Allocation</vt:lpstr>
      <vt:lpstr>End of Chapter 8</vt:lpstr>
    </vt:vector>
  </TitlesOfParts>
  <Company>Lucent Technologies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Marilyn Turnamian</dc:creator>
  <cp:lastModifiedBy>Patricia Castillo</cp:lastModifiedBy>
  <cp:revision>335</cp:revision>
  <cp:lastPrinted>2011-03-09T17:58:52Z</cp:lastPrinted>
  <dcterms:created xsi:type="dcterms:W3CDTF">2011-03-09T15:02:33Z</dcterms:created>
  <dcterms:modified xsi:type="dcterms:W3CDTF">2018-04-02T22:06:24Z</dcterms:modified>
</cp:coreProperties>
</file>