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07" r:id="rId1"/>
  </p:sldMasterIdLst>
  <p:notesMasterIdLst>
    <p:notesMasterId r:id="rId13"/>
  </p:notesMasterIdLst>
  <p:handoutMasterIdLst>
    <p:handoutMasterId r:id="rId14"/>
  </p:handoutMasterIdLst>
  <p:sldIdLst>
    <p:sldId id="362" r:id="rId2"/>
    <p:sldId id="333" r:id="rId3"/>
    <p:sldId id="476" r:id="rId4"/>
    <p:sldId id="475" r:id="rId5"/>
    <p:sldId id="466" r:id="rId6"/>
    <p:sldId id="468" r:id="rId7"/>
    <p:sldId id="469" r:id="rId8"/>
    <p:sldId id="472" r:id="rId9"/>
    <p:sldId id="473" r:id="rId10"/>
    <p:sldId id="474" r:id="rId11"/>
    <p:sldId id="460" r:id="rId12"/>
  </p:sldIdLst>
  <p:sldSz cx="9144000" cy="6858000" type="screen4x3"/>
  <p:notesSz cx="6858000" cy="9180513"/>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91">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9900"/>
    <a:srgbClr val="FF6600"/>
    <a:srgbClr val="CC3300"/>
    <a:srgbClr val="6699FF"/>
    <a:srgbClr val="99FF66"/>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19" autoAdjust="0"/>
    <p:restoredTop sz="94675" autoAdjust="0"/>
  </p:normalViewPr>
  <p:slideViewPr>
    <p:cSldViewPr>
      <p:cViewPr varScale="1">
        <p:scale>
          <a:sx n="74" d="100"/>
          <a:sy n="74" d="100"/>
        </p:scale>
        <p:origin x="178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1890" y="612"/>
      </p:cViewPr>
      <p:guideLst>
        <p:guide orient="horz" pos="2891"/>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7344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ChangeArrowheads="1" noTextEdit="1"/>
          </p:cNvSpPr>
          <p:nvPr>
            <p:ph type="sldImg" idx="2"/>
          </p:nvPr>
        </p:nvSpPr>
        <p:spPr bwMode="auto">
          <a:xfrm>
            <a:off x="1143000" y="695325"/>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1" name="Rectangle 3"/>
          <p:cNvSpPr>
            <a:spLocks noGrp="1" noChangeArrowheads="1"/>
          </p:cNvSpPr>
          <p:nvPr>
            <p:ph type="body" sz="quarter" idx="3"/>
          </p:nvPr>
        </p:nvSpPr>
        <p:spPr bwMode="auto">
          <a:xfrm>
            <a:off x="914400" y="4360863"/>
            <a:ext cx="5029200" cy="4130675"/>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smtClean="0"/>
              <a:t>Click to edit Master text styles</a:t>
            </a:r>
          </a:p>
          <a:p>
            <a:pPr lvl="0"/>
            <a:r>
              <a:rPr lang="en-US" noProof="0" smtClean="0"/>
              <a:t>Second level</a:t>
            </a:r>
          </a:p>
          <a:p>
            <a:pPr lvl="0"/>
            <a:r>
              <a:rPr lang="en-US" noProof="0" smtClean="0"/>
              <a:t>Third level</a:t>
            </a:r>
          </a:p>
          <a:p>
            <a:pPr lvl="0"/>
            <a:r>
              <a:rPr lang="en-US" noProof="0" smtClean="0"/>
              <a:t>Fourth level</a:t>
            </a:r>
          </a:p>
          <a:p>
            <a:pPr lvl="0"/>
            <a:r>
              <a:rPr lang="en-US" noProof="0" smtClean="0"/>
              <a:t>Fifth level</a:t>
            </a:r>
          </a:p>
        </p:txBody>
      </p:sp>
    </p:spTree>
    <p:extLst>
      <p:ext uri="{BB962C8B-B14F-4D97-AF65-F5344CB8AC3E}">
        <p14:creationId xmlns:p14="http://schemas.microsoft.com/office/powerpoint/2010/main" val="20011609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noTextEdit="1"/>
          </p:cNvSpPr>
          <p:nvPr>
            <p:ph type="sldImg"/>
          </p:nvPr>
        </p:nvSpPr>
        <p:spPr>
          <a:ln/>
        </p:spPr>
      </p:sp>
      <p:sp>
        <p:nvSpPr>
          <p:cNvPr id="153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006979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noTextEdit="1"/>
          </p:cNvSpPr>
          <p:nvPr>
            <p:ph type="sldImg"/>
          </p:nvPr>
        </p:nvSpPr>
        <p:spPr>
          <a:ln/>
        </p:spPr>
      </p:sp>
      <p:sp>
        <p:nvSpPr>
          <p:cNvPr id="1638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815027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noTextEdit="1"/>
          </p:cNvSpPr>
          <p:nvPr>
            <p:ph type="sldImg"/>
          </p:nvPr>
        </p:nvSpPr>
        <p:spPr>
          <a:xfrm>
            <a:off x="1135063" y="688975"/>
            <a:ext cx="4589462" cy="3441700"/>
          </a:xfrm>
          <a:ln/>
        </p:spPr>
      </p:sp>
      <p:sp>
        <p:nvSpPr>
          <p:cNvPr id="174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The file descriptor is a per-process object. The same descriptor number in two different processes may refer to different files. When the user for example calls open , the kernel uses the file descriptor  to quickly locate the open file object and other data structures associated with the open file. Each file descriptor represents an independent session with the file. The associated open file object holds the context for that session. This includes the mode the file was opened and the offset pointer at which the next read or write must start.</a:t>
            </a:r>
          </a:p>
          <a:p>
            <a:r>
              <a:rPr lang="en-US" altLang="en-US" smtClean="0"/>
              <a:t>Unix processes use the file descriptor as the main file identifier. A process may duplicate a descriptor through dup or dup2 system calls. These calls  create a new descriptor that references the same open file object. Users see this when they use shell constructs like 2&gt;&amp;1 to redirect the standard error to the standard output.</a:t>
            </a:r>
          </a:p>
          <a:p>
            <a:r>
              <a:rPr lang="en-US" altLang="en-US" sz="1400" smtClean="0"/>
              <a:t>Reference:  Silberstchatz Galvin Gagne, Operating Systems concepts</a:t>
            </a:r>
          </a:p>
          <a:p>
            <a:endParaRPr lang="en-US" altLang="en-US" sz="1400" smtClean="0"/>
          </a:p>
          <a:p>
            <a:endParaRPr lang="en-US" altLang="en-US" smtClean="0"/>
          </a:p>
        </p:txBody>
      </p:sp>
    </p:spTree>
    <p:extLst>
      <p:ext uri="{BB962C8B-B14F-4D97-AF65-F5344CB8AC3E}">
        <p14:creationId xmlns:p14="http://schemas.microsoft.com/office/powerpoint/2010/main" val="1098628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CA" altLang="en-US" smtClean="0"/>
          </a:p>
        </p:txBody>
      </p:sp>
    </p:spTree>
    <p:extLst>
      <p:ext uri="{BB962C8B-B14F-4D97-AF65-F5344CB8AC3E}">
        <p14:creationId xmlns:p14="http://schemas.microsoft.com/office/powerpoint/2010/main" val="66061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3222625" y="304800"/>
            <a:ext cx="11909425" cy="4724400"/>
            <a:chOff x="-2030" y="192"/>
            <a:chExt cx="7502" cy="2976"/>
          </a:xfrm>
        </p:grpSpPr>
        <p:sp>
          <p:nvSpPr>
            <p:cNvPr id="5" name="Line 3"/>
            <p:cNvSpPr>
              <a:spLocks noChangeShapeType="1"/>
            </p:cNvSpPr>
            <p:nvPr/>
          </p:nvSpPr>
          <p:spPr bwMode="auto">
            <a:xfrm>
              <a:off x="912" y="1584"/>
              <a:ext cx="456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6" name="AutoShape 4"/>
            <p:cNvSpPr>
              <a:spLocks noChangeArrowheads="1"/>
            </p:cNvSpPr>
            <p:nvPr/>
          </p:nvSpPr>
          <p:spPr bwMode="auto">
            <a:xfrm>
              <a:off x="-1584" y="864"/>
              <a:ext cx="2304" cy="2304"/>
            </a:xfrm>
            <a:custGeom>
              <a:avLst/>
              <a:gdLst>
                <a:gd name="T0" fmla="*/ 1587 w 64000"/>
                <a:gd name="T1" fmla="*/ 85 h 64000"/>
                <a:gd name="T2" fmla="*/ 2304 w 64000"/>
                <a:gd name="T3" fmla="*/ 1152 h 64000"/>
                <a:gd name="T4" fmla="*/ 1587 w 64000"/>
                <a:gd name="T5" fmla="*/ 2219 h 64000"/>
                <a:gd name="T6" fmla="*/ 1587 w 64000"/>
                <a:gd name="T7" fmla="*/ 2219 h 64000"/>
                <a:gd name="T8" fmla="*/ 1587 w 64000"/>
                <a:gd name="T9" fmla="*/ 2219 h 64000"/>
                <a:gd name="T10" fmla="*/ 1587 w 64000"/>
                <a:gd name="T11" fmla="*/ 2219 h 64000"/>
                <a:gd name="T12" fmla="*/ 1587 w 64000"/>
                <a:gd name="T13" fmla="*/ 85 h 64000"/>
                <a:gd name="T14" fmla="*/ 1587 w 64000"/>
                <a:gd name="T15" fmla="*/ 85 h 64000"/>
                <a:gd name="T16" fmla="*/ 1587 w 64000"/>
                <a:gd name="T17" fmla="*/ 85 h 64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44083 w 64000"/>
                <a:gd name="T28" fmla="*/ -29639 h 64000"/>
                <a:gd name="T29" fmla="*/ 44083 w 64000"/>
                <a:gd name="T30" fmla="*/ 29639 h 64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000" h="64000">
                  <a:moveTo>
                    <a:pt x="44083" y="2368"/>
                  </a:moveTo>
                  <a:cubicBezTo>
                    <a:pt x="56127" y="7280"/>
                    <a:pt x="64000" y="18993"/>
                    <a:pt x="64000" y="32000"/>
                  </a:cubicBezTo>
                  <a:cubicBezTo>
                    <a:pt x="64000" y="45006"/>
                    <a:pt x="56127" y="56719"/>
                    <a:pt x="44083" y="61631"/>
                  </a:cubicBezTo>
                  <a:cubicBezTo>
                    <a:pt x="44082" y="61631"/>
                    <a:pt x="44082" y="61631"/>
                    <a:pt x="44082" y="61631"/>
                  </a:cubicBezTo>
                  <a:lnTo>
                    <a:pt x="44083" y="61632"/>
                  </a:lnTo>
                  <a:lnTo>
                    <a:pt x="44083" y="2368"/>
                  </a:lnTo>
                  <a:lnTo>
                    <a:pt x="44082" y="2368"/>
                  </a:lnTo>
                  <a:cubicBezTo>
                    <a:pt x="44082" y="2368"/>
                    <a:pt x="44082" y="2368"/>
                    <a:pt x="44083" y="2368"/>
                  </a:cubicBezTo>
                  <a:close/>
                </a:path>
              </a:pathLst>
            </a:cu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CA"/>
            </a:p>
          </p:txBody>
        </p:sp>
        <p:sp>
          <p:nvSpPr>
            <p:cNvPr id="7" name="AutoShape 5"/>
            <p:cNvSpPr>
              <a:spLocks noChangeArrowheads="1"/>
            </p:cNvSpPr>
            <p:nvPr/>
          </p:nvSpPr>
          <p:spPr bwMode="auto">
            <a:xfrm>
              <a:off x="-2030" y="192"/>
              <a:ext cx="2544" cy="2544"/>
            </a:xfrm>
            <a:custGeom>
              <a:avLst/>
              <a:gdLst>
                <a:gd name="T0" fmla="*/ 2027 w 64000"/>
                <a:gd name="T1" fmla="*/ 248 h 64000"/>
                <a:gd name="T2" fmla="*/ 2544 w 64000"/>
                <a:gd name="T3" fmla="*/ 1272 h 64000"/>
                <a:gd name="T4" fmla="*/ 2027 w 64000"/>
                <a:gd name="T5" fmla="*/ 2296 h 64000"/>
                <a:gd name="T6" fmla="*/ 2027 w 64000"/>
                <a:gd name="T7" fmla="*/ 2296 h 64000"/>
                <a:gd name="T8" fmla="*/ 2027 w 64000"/>
                <a:gd name="T9" fmla="*/ 2296 h 64000"/>
                <a:gd name="T10" fmla="*/ 2027 w 64000"/>
                <a:gd name="T11" fmla="*/ 2296 h 64000"/>
                <a:gd name="T12" fmla="*/ 2027 w 64000"/>
                <a:gd name="T13" fmla="*/ 248 h 64000"/>
                <a:gd name="T14" fmla="*/ 2027 w 64000"/>
                <a:gd name="T15" fmla="*/ 248 h 64000"/>
                <a:gd name="T16" fmla="*/ 2027 w 64000"/>
                <a:gd name="T17" fmla="*/ 248 h 64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50994 w 64000"/>
                <a:gd name="T28" fmla="*/ -25761 h 64000"/>
                <a:gd name="T29" fmla="*/ 50994 w 64000"/>
                <a:gd name="T30" fmla="*/ 25761 h 64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000" h="64000">
                  <a:moveTo>
                    <a:pt x="50994" y="6246"/>
                  </a:moveTo>
                  <a:cubicBezTo>
                    <a:pt x="59172" y="12279"/>
                    <a:pt x="64000" y="21837"/>
                    <a:pt x="64000" y="32000"/>
                  </a:cubicBezTo>
                  <a:cubicBezTo>
                    <a:pt x="64000" y="42162"/>
                    <a:pt x="59172" y="51720"/>
                    <a:pt x="50994" y="57753"/>
                  </a:cubicBezTo>
                  <a:cubicBezTo>
                    <a:pt x="50993" y="57753"/>
                    <a:pt x="50993" y="57753"/>
                    <a:pt x="50993" y="57753"/>
                  </a:cubicBezTo>
                  <a:lnTo>
                    <a:pt x="50994" y="57754"/>
                  </a:lnTo>
                  <a:lnTo>
                    <a:pt x="50994" y="6246"/>
                  </a:lnTo>
                  <a:lnTo>
                    <a:pt x="50993" y="6246"/>
                  </a:lnTo>
                  <a:cubicBezTo>
                    <a:pt x="50993" y="6246"/>
                    <a:pt x="50993" y="6246"/>
                    <a:pt x="50994" y="6246"/>
                  </a:cubicBezTo>
                  <a:close/>
                </a:path>
              </a:pathLst>
            </a:cu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CA"/>
            </a:p>
          </p:txBody>
        </p:sp>
      </p:grpSp>
      <p:sp>
        <p:nvSpPr>
          <p:cNvPr id="464902" name="Rectangle 6"/>
          <p:cNvSpPr>
            <a:spLocks noGrp="1" noChangeArrowheads="1"/>
          </p:cNvSpPr>
          <p:nvPr>
            <p:ph type="ctrTitle"/>
          </p:nvPr>
        </p:nvSpPr>
        <p:spPr>
          <a:xfrm>
            <a:off x="1443038" y="985838"/>
            <a:ext cx="7239000" cy="1444625"/>
          </a:xfrm>
        </p:spPr>
        <p:txBody>
          <a:bodyPr/>
          <a:lstStyle>
            <a:lvl1pPr>
              <a:defRPr sz="4000"/>
            </a:lvl1pPr>
          </a:lstStyle>
          <a:p>
            <a:r>
              <a:rPr lang="en-US"/>
              <a:t>Click to edit Master title style</a:t>
            </a:r>
          </a:p>
        </p:txBody>
      </p:sp>
      <p:sp>
        <p:nvSpPr>
          <p:cNvPr id="464903" name="Rectangle 7"/>
          <p:cNvSpPr>
            <a:spLocks noGrp="1" noChangeArrowheads="1"/>
          </p:cNvSpPr>
          <p:nvPr>
            <p:ph type="subTitle" idx="1"/>
          </p:nvPr>
        </p:nvSpPr>
        <p:spPr>
          <a:xfrm>
            <a:off x="1443038" y="3427413"/>
            <a:ext cx="7239000" cy="1752600"/>
          </a:xfrm>
        </p:spPr>
        <p:txBody>
          <a:bodyPr/>
          <a:lstStyle>
            <a:lvl1pPr marL="0" indent="0">
              <a:buFont typeface="Wingdings" pitchFamily="2" charset="2"/>
              <a:buNone/>
              <a:defRPr/>
            </a:lvl1pPr>
          </a:lstStyle>
          <a:p>
            <a:r>
              <a:rPr lang="en-US"/>
              <a:t>Click to edit Master subtitle style</a:t>
            </a:r>
          </a:p>
        </p:txBody>
      </p:sp>
      <p:sp>
        <p:nvSpPr>
          <p:cNvPr id="8" name="Rectangle 8"/>
          <p:cNvSpPr>
            <a:spLocks noGrp="1" noChangeArrowheads="1"/>
          </p:cNvSpPr>
          <p:nvPr>
            <p:ph type="dt" sz="half" idx="10"/>
          </p:nvPr>
        </p:nvSpPr>
        <p:spPr/>
        <p:txBody>
          <a:bodyPr/>
          <a:lstStyle>
            <a:lvl1pPr>
              <a:defRPr smtClean="0"/>
            </a:lvl1pPr>
          </a:lstStyle>
          <a:p>
            <a:pPr>
              <a:defRPr/>
            </a:pPr>
            <a:fld id="{2D05829E-6C4F-4712-A3BD-D4F2DD2054D9}" type="datetime1">
              <a:rPr lang="en-US"/>
              <a:pPr>
                <a:defRPr/>
              </a:pPr>
              <a:t>4/2/2018</a:t>
            </a:fld>
            <a:endParaRPr lang="en-US"/>
          </a:p>
        </p:txBody>
      </p:sp>
      <p:sp>
        <p:nvSpPr>
          <p:cNvPr id="9" name="Rectangle 9"/>
          <p:cNvSpPr>
            <a:spLocks noGrp="1" noChangeArrowheads="1"/>
          </p:cNvSpPr>
          <p:nvPr>
            <p:ph type="ftr" sz="quarter" idx="11"/>
          </p:nvPr>
        </p:nvSpPr>
        <p:spPr/>
        <p:txBody>
          <a:bodyPr/>
          <a:lstStyle>
            <a:lvl1pPr>
              <a:defRPr smtClean="0"/>
            </a:lvl1pPr>
          </a:lstStyle>
          <a:p>
            <a:pPr>
              <a:defRPr/>
            </a:pPr>
            <a:r>
              <a:rPr lang="en-US"/>
              <a:t>Computer Operating Systems  CMPS254</a:t>
            </a:r>
            <a:endParaRPr lang="en-US"/>
          </a:p>
        </p:txBody>
      </p:sp>
      <p:sp>
        <p:nvSpPr>
          <p:cNvPr id="10" name="Rectangle 10"/>
          <p:cNvSpPr>
            <a:spLocks noGrp="1" noChangeArrowheads="1"/>
          </p:cNvSpPr>
          <p:nvPr>
            <p:ph type="sldNum" sz="quarter" idx="12"/>
          </p:nvPr>
        </p:nvSpPr>
        <p:spPr/>
        <p:txBody>
          <a:bodyPr/>
          <a:lstStyle>
            <a:lvl1pPr>
              <a:defRPr/>
            </a:lvl1pPr>
          </a:lstStyle>
          <a:p>
            <a:fld id="{7A315BDE-DF18-4408-9E39-39105B802DC6}" type="slidenum">
              <a:rPr lang="en-US" altLang="en-US"/>
              <a:pPr/>
              <a:t>‹#›</a:t>
            </a:fld>
            <a:endParaRPr lang="en-US" altLang="en-US"/>
          </a:p>
        </p:txBody>
      </p:sp>
    </p:spTree>
    <p:extLst>
      <p:ext uri="{BB962C8B-B14F-4D97-AF65-F5344CB8AC3E}">
        <p14:creationId xmlns:p14="http://schemas.microsoft.com/office/powerpoint/2010/main" val="736673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8"/>
          <p:cNvSpPr>
            <a:spLocks noGrp="1" noChangeArrowheads="1"/>
          </p:cNvSpPr>
          <p:nvPr>
            <p:ph type="dt" sz="half" idx="10"/>
          </p:nvPr>
        </p:nvSpPr>
        <p:spPr>
          <a:ln/>
        </p:spPr>
        <p:txBody>
          <a:bodyPr/>
          <a:lstStyle>
            <a:lvl1pPr>
              <a:defRPr/>
            </a:lvl1pPr>
          </a:lstStyle>
          <a:p>
            <a:pPr>
              <a:defRPr/>
            </a:pPr>
            <a:fld id="{C001B199-E4E7-40A3-B006-29322C0BCABA}" type="datetime1">
              <a:rPr lang="en-US"/>
              <a:pPr>
                <a:defRPr/>
              </a:pPr>
              <a:t>4/2/2018</a:t>
            </a:fld>
            <a:endParaRPr lang="en-US"/>
          </a:p>
        </p:txBody>
      </p:sp>
      <p:sp>
        <p:nvSpPr>
          <p:cNvPr id="5" name="Rectangle 9"/>
          <p:cNvSpPr>
            <a:spLocks noGrp="1" noChangeArrowheads="1"/>
          </p:cNvSpPr>
          <p:nvPr>
            <p:ph type="ftr" sz="quarter" idx="11"/>
          </p:nvPr>
        </p:nvSpPr>
        <p:spPr>
          <a:ln/>
        </p:spPr>
        <p:txBody>
          <a:bodyPr/>
          <a:lstStyle>
            <a:lvl1pPr>
              <a:defRPr/>
            </a:lvl1pPr>
          </a:lstStyle>
          <a:p>
            <a:pPr>
              <a:defRPr/>
            </a:pPr>
            <a:r>
              <a:rPr lang="en-US"/>
              <a:t>Computer Operating Systems  CMPS254</a:t>
            </a:r>
          </a:p>
        </p:txBody>
      </p:sp>
      <p:sp>
        <p:nvSpPr>
          <p:cNvPr id="6" name="Rectangle 10"/>
          <p:cNvSpPr>
            <a:spLocks noGrp="1" noChangeArrowheads="1"/>
          </p:cNvSpPr>
          <p:nvPr>
            <p:ph type="sldNum" sz="quarter" idx="12"/>
          </p:nvPr>
        </p:nvSpPr>
        <p:spPr>
          <a:ln/>
        </p:spPr>
        <p:txBody>
          <a:bodyPr/>
          <a:lstStyle>
            <a:lvl1pPr>
              <a:defRPr/>
            </a:lvl1pPr>
          </a:lstStyle>
          <a:p>
            <a:fld id="{CCF3DF3B-9F7F-4B41-B127-99EFFF942F47}" type="slidenum">
              <a:rPr lang="en-US" altLang="en-US"/>
              <a:pPr/>
              <a:t>‹#›</a:t>
            </a:fld>
            <a:endParaRPr lang="en-US" altLang="en-US"/>
          </a:p>
        </p:txBody>
      </p:sp>
    </p:spTree>
    <p:extLst>
      <p:ext uri="{BB962C8B-B14F-4D97-AF65-F5344CB8AC3E}">
        <p14:creationId xmlns:p14="http://schemas.microsoft.com/office/powerpoint/2010/main" val="1128775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6413" y="301625"/>
            <a:ext cx="1827212" cy="564038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1370013" y="301625"/>
            <a:ext cx="5334000" cy="56403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8"/>
          <p:cNvSpPr>
            <a:spLocks noGrp="1" noChangeArrowheads="1"/>
          </p:cNvSpPr>
          <p:nvPr>
            <p:ph type="dt" sz="half" idx="10"/>
          </p:nvPr>
        </p:nvSpPr>
        <p:spPr>
          <a:ln/>
        </p:spPr>
        <p:txBody>
          <a:bodyPr/>
          <a:lstStyle>
            <a:lvl1pPr>
              <a:defRPr/>
            </a:lvl1pPr>
          </a:lstStyle>
          <a:p>
            <a:pPr>
              <a:defRPr/>
            </a:pPr>
            <a:fld id="{555FD5F1-33C6-4D90-83D0-0BE806506060}" type="datetime1">
              <a:rPr lang="en-US"/>
              <a:pPr>
                <a:defRPr/>
              </a:pPr>
              <a:t>4/2/2018</a:t>
            </a:fld>
            <a:endParaRPr lang="en-US"/>
          </a:p>
        </p:txBody>
      </p:sp>
      <p:sp>
        <p:nvSpPr>
          <p:cNvPr id="5" name="Rectangle 9"/>
          <p:cNvSpPr>
            <a:spLocks noGrp="1" noChangeArrowheads="1"/>
          </p:cNvSpPr>
          <p:nvPr>
            <p:ph type="ftr" sz="quarter" idx="11"/>
          </p:nvPr>
        </p:nvSpPr>
        <p:spPr>
          <a:ln/>
        </p:spPr>
        <p:txBody>
          <a:bodyPr/>
          <a:lstStyle>
            <a:lvl1pPr>
              <a:defRPr/>
            </a:lvl1pPr>
          </a:lstStyle>
          <a:p>
            <a:pPr>
              <a:defRPr/>
            </a:pPr>
            <a:r>
              <a:rPr lang="en-US"/>
              <a:t>Computer Operating Systems  CMPS254</a:t>
            </a:r>
          </a:p>
        </p:txBody>
      </p:sp>
      <p:sp>
        <p:nvSpPr>
          <p:cNvPr id="6" name="Rectangle 10"/>
          <p:cNvSpPr>
            <a:spLocks noGrp="1" noChangeArrowheads="1"/>
          </p:cNvSpPr>
          <p:nvPr>
            <p:ph type="sldNum" sz="quarter" idx="12"/>
          </p:nvPr>
        </p:nvSpPr>
        <p:spPr>
          <a:ln/>
        </p:spPr>
        <p:txBody>
          <a:bodyPr/>
          <a:lstStyle>
            <a:lvl1pPr>
              <a:defRPr/>
            </a:lvl1pPr>
          </a:lstStyle>
          <a:p>
            <a:fld id="{00182D8B-0F9E-46BA-836A-C103426C5378}" type="slidenum">
              <a:rPr lang="en-US" altLang="en-US"/>
              <a:pPr/>
              <a:t>‹#›</a:t>
            </a:fld>
            <a:endParaRPr lang="en-US" altLang="en-US"/>
          </a:p>
        </p:txBody>
      </p:sp>
    </p:spTree>
    <p:extLst>
      <p:ext uri="{BB962C8B-B14F-4D97-AF65-F5344CB8AC3E}">
        <p14:creationId xmlns:p14="http://schemas.microsoft.com/office/powerpoint/2010/main" val="1774172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8"/>
          <p:cNvSpPr>
            <a:spLocks noGrp="1" noChangeArrowheads="1"/>
          </p:cNvSpPr>
          <p:nvPr>
            <p:ph type="dt" sz="half" idx="10"/>
          </p:nvPr>
        </p:nvSpPr>
        <p:spPr>
          <a:ln/>
        </p:spPr>
        <p:txBody>
          <a:bodyPr/>
          <a:lstStyle>
            <a:lvl1pPr>
              <a:defRPr/>
            </a:lvl1pPr>
          </a:lstStyle>
          <a:p>
            <a:pPr>
              <a:defRPr/>
            </a:pPr>
            <a:fld id="{A900148E-ACDB-4E57-8697-B1DFC8C2ABA1}" type="datetime1">
              <a:rPr lang="en-US"/>
              <a:pPr>
                <a:defRPr/>
              </a:pPr>
              <a:t>4/2/2018</a:t>
            </a:fld>
            <a:endParaRPr lang="en-US"/>
          </a:p>
        </p:txBody>
      </p:sp>
      <p:sp>
        <p:nvSpPr>
          <p:cNvPr id="5" name="Rectangle 9"/>
          <p:cNvSpPr>
            <a:spLocks noGrp="1" noChangeArrowheads="1"/>
          </p:cNvSpPr>
          <p:nvPr>
            <p:ph type="ftr" sz="quarter" idx="11"/>
          </p:nvPr>
        </p:nvSpPr>
        <p:spPr>
          <a:ln/>
        </p:spPr>
        <p:txBody>
          <a:bodyPr/>
          <a:lstStyle>
            <a:lvl1pPr>
              <a:defRPr/>
            </a:lvl1pPr>
          </a:lstStyle>
          <a:p>
            <a:pPr>
              <a:defRPr/>
            </a:pPr>
            <a:r>
              <a:rPr lang="en-US"/>
              <a:t>Computer Operating Systems  CMPS254</a:t>
            </a:r>
          </a:p>
        </p:txBody>
      </p:sp>
      <p:sp>
        <p:nvSpPr>
          <p:cNvPr id="6" name="Rectangle 10"/>
          <p:cNvSpPr>
            <a:spLocks noGrp="1" noChangeArrowheads="1"/>
          </p:cNvSpPr>
          <p:nvPr>
            <p:ph type="sldNum" sz="quarter" idx="12"/>
          </p:nvPr>
        </p:nvSpPr>
        <p:spPr>
          <a:ln/>
        </p:spPr>
        <p:txBody>
          <a:bodyPr/>
          <a:lstStyle>
            <a:lvl1pPr>
              <a:defRPr/>
            </a:lvl1pPr>
          </a:lstStyle>
          <a:p>
            <a:fld id="{A9D05996-DC35-433E-AF8F-36DCB7177307}" type="slidenum">
              <a:rPr lang="en-US" altLang="en-US"/>
              <a:pPr/>
              <a:t>‹#›</a:t>
            </a:fld>
            <a:endParaRPr lang="en-US" altLang="en-US"/>
          </a:p>
        </p:txBody>
      </p:sp>
    </p:spTree>
    <p:extLst>
      <p:ext uri="{BB962C8B-B14F-4D97-AF65-F5344CB8AC3E}">
        <p14:creationId xmlns:p14="http://schemas.microsoft.com/office/powerpoint/2010/main" val="137974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dt" sz="half" idx="10"/>
          </p:nvPr>
        </p:nvSpPr>
        <p:spPr>
          <a:ln/>
        </p:spPr>
        <p:txBody>
          <a:bodyPr/>
          <a:lstStyle>
            <a:lvl1pPr>
              <a:defRPr/>
            </a:lvl1pPr>
          </a:lstStyle>
          <a:p>
            <a:pPr>
              <a:defRPr/>
            </a:pPr>
            <a:fld id="{3CA4C3B4-49D5-4F38-B87E-DBA7C65A54A7}" type="datetime1">
              <a:rPr lang="en-US"/>
              <a:pPr>
                <a:defRPr/>
              </a:pPr>
              <a:t>4/2/2018</a:t>
            </a:fld>
            <a:endParaRPr lang="en-US"/>
          </a:p>
        </p:txBody>
      </p:sp>
      <p:sp>
        <p:nvSpPr>
          <p:cNvPr id="5" name="Rectangle 9"/>
          <p:cNvSpPr>
            <a:spLocks noGrp="1" noChangeArrowheads="1"/>
          </p:cNvSpPr>
          <p:nvPr>
            <p:ph type="ftr" sz="quarter" idx="11"/>
          </p:nvPr>
        </p:nvSpPr>
        <p:spPr>
          <a:ln/>
        </p:spPr>
        <p:txBody>
          <a:bodyPr/>
          <a:lstStyle>
            <a:lvl1pPr>
              <a:defRPr/>
            </a:lvl1pPr>
          </a:lstStyle>
          <a:p>
            <a:pPr>
              <a:defRPr/>
            </a:pPr>
            <a:r>
              <a:rPr lang="en-US"/>
              <a:t>Computer Operating Systems  CMPS254</a:t>
            </a:r>
          </a:p>
        </p:txBody>
      </p:sp>
      <p:sp>
        <p:nvSpPr>
          <p:cNvPr id="6" name="Rectangle 10"/>
          <p:cNvSpPr>
            <a:spLocks noGrp="1" noChangeArrowheads="1"/>
          </p:cNvSpPr>
          <p:nvPr>
            <p:ph type="sldNum" sz="quarter" idx="12"/>
          </p:nvPr>
        </p:nvSpPr>
        <p:spPr>
          <a:ln/>
        </p:spPr>
        <p:txBody>
          <a:bodyPr/>
          <a:lstStyle>
            <a:lvl1pPr>
              <a:defRPr/>
            </a:lvl1pPr>
          </a:lstStyle>
          <a:p>
            <a:fld id="{287B6153-9DEC-4E55-BA4F-F6C362C73D4B}" type="slidenum">
              <a:rPr lang="en-US" altLang="en-US"/>
              <a:pPr/>
              <a:t>‹#›</a:t>
            </a:fld>
            <a:endParaRPr lang="en-US" altLang="en-US"/>
          </a:p>
        </p:txBody>
      </p:sp>
    </p:spTree>
    <p:extLst>
      <p:ext uri="{BB962C8B-B14F-4D97-AF65-F5344CB8AC3E}">
        <p14:creationId xmlns:p14="http://schemas.microsoft.com/office/powerpoint/2010/main" val="4136747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1370013" y="1827213"/>
            <a:ext cx="3579812"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5102225" y="1827213"/>
            <a:ext cx="3581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Rectangle 8"/>
          <p:cNvSpPr>
            <a:spLocks noGrp="1" noChangeArrowheads="1"/>
          </p:cNvSpPr>
          <p:nvPr>
            <p:ph type="dt" sz="half" idx="10"/>
          </p:nvPr>
        </p:nvSpPr>
        <p:spPr>
          <a:ln/>
        </p:spPr>
        <p:txBody>
          <a:bodyPr/>
          <a:lstStyle>
            <a:lvl1pPr>
              <a:defRPr/>
            </a:lvl1pPr>
          </a:lstStyle>
          <a:p>
            <a:pPr>
              <a:defRPr/>
            </a:pPr>
            <a:fld id="{D31CE49D-98D3-4389-BA3E-E7D4A0F73C8F}" type="datetime1">
              <a:rPr lang="en-US"/>
              <a:pPr>
                <a:defRPr/>
              </a:pPr>
              <a:t>4/2/2018</a:t>
            </a:fld>
            <a:endParaRPr lang="en-US"/>
          </a:p>
        </p:txBody>
      </p:sp>
      <p:sp>
        <p:nvSpPr>
          <p:cNvPr id="6" name="Rectangle 9"/>
          <p:cNvSpPr>
            <a:spLocks noGrp="1" noChangeArrowheads="1"/>
          </p:cNvSpPr>
          <p:nvPr>
            <p:ph type="ftr" sz="quarter" idx="11"/>
          </p:nvPr>
        </p:nvSpPr>
        <p:spPr>
          <a:ln/>
        </p:spPr>
        <p:txBody>
          <a:bodyPr/>
          <a:lstStyle>
            <a:lvl1pPr>
              <a:defRPr/>
            </a:lvl1pPr>
          </a:lstStyle>
          <a:p>
            <a:pPr>
              <a:defRPr/>
            </a:pPr>
            <a:r>
              <a:rPr lang="en-US"/>
              <a:t>Computer Operating Systems  CMPS254</a:t>
            </a:r>
          </a:p>
        </p:txBody>
      </p:sp>
      <p:sp>
        <p:nvSpPr>
          <p:cNvPr id="7" name="Rectangle 10"/>
          <p:cNvSpPr>
            <a:spLocks noGrp="1" noChangeArrowheads="1"/>
          </p:cNvSpPr>
          <p:nvPr>
            <p:ph type="sldNum" sz="quarter" idx="12"/>
          </p:nvPr>
        </p:nvSpPr>
        <p:spPr>
          <a:ln/>
        </p:spPr>
        <p:txBody>
          <a:bodyPr/>
          <a:lstStyle>
            <a:lvl1pPr>
              <a:defRPr/>
            </a:lvl1pPr>
          </a:lstStyle>
          <a:p>
            <a:fld id="{8C02B9A6-C90A-4E5E-BD6E-9A08EA3EE030}" type="slidenum">
              <a:rPr lang="en-US" altLang="en-US"/>
              <a:pPr/>
              <a:t>‹#›</a:t>
            </a:fld>
            <a:endParaRPr lang="en-US" altLang="en-US"/>
          </a:p>
        </p:txBody>
      </p:sp>
    </p:spTree>
    <p:extLst>
      <p:ext uri="{BB962C8B-B14F-4D97-AF65-F5344CB8AC3E}">
        <p14:creationId xmlns:p14="http://schemas.microsoft.com/office/powerpoint/2010/main" val="3715543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Rectangle 8"/>
          <p:cNvSpPr>
            <a:spLocks noGrp="1" noChangeArrowheads="1"/>
          </p:cNvSpPr>
          <p:nvPr>
            <p:ph type="dt" sz="half" idx="10"/>
          </p:nvPr>
        </p:nvSpPr>
        <p:spPr>
          <a:ln/>
        </p:spPr>
        <p:txBody>
          <a:bodyPr/>
          <a:lstStyle>
            <a:lvl1pPr>
              <a:defRPr/>
            </a:lvl1pPr>
          </a:lstStyle>
          <a:p>
            <a:pPr>
              <a:defRPr/>
            </a:pPr>
            <a:fld id="{0F2FC2D1-CDF8-4AFE-96AC-CC9066C06F91}" type="datetime1">
              <a:rPr lang="en-US"/>
              <a:pPr>
                <a:defRPr/>
              </a:pPr>
              <a:t>4/2/2018</a:t>
            </a:fld>
            <a:endParaRPr lang="en-US"/>
          </a:p>
        </p:txBody>
      </p:sp>
      <p:sp>
        <p:nvSpPr>
          <p:cNvPr id="8" name="Rectangle 9"/>
          <p:cNvSpPr>
            <a:spLocks noGrp="1" noChangeArrowheads="1"/>
          </p:cNvSpPr>
          <p:nvPr>
            <p:ph type="ftr" sz="quarter" idx="11"/>
          </p:nvPr>
        </p:nvSpPr>
        <p:spPr>
          <a:ln/>
        </p:spPr>
        <p:txBody>
          <a:bodyPr/>
          <a:lstStyle>
            <a:lvl1pPr>
              <a:defRPr/>
            </a:lvl1pPr>
          </a:lstStyle>
          <a:p>
            <a:pPr>
              <a:defRPr/>
            </a:pPr>
            <a:r>
              <a:rPr lang="en-US"/>
              <a:t>Computer Operating Systems  CMPS254</a:t>
            </a:r>
          </a:p>
        </p:txBody>
      </p:sp>
      <p:sp>
        <p:nvSpPr>
          <p:cNvPr id="9" name="Rectangle 10"/>
          <p:cNvSpPr>
            <a:spLocks noGrp="1" noChangeArrowheads="1"/>
          </p:cNvSpPr>
          <p:nvPr>
            <p:ph type="sldNum" sz="quarter" idx="12"/>
          </p:nvPr>
        </p:nvSpPr>
        <p:spPr>
          <a:ln/>
        </p:spPr>
        <p:txBody>
          <a:bodyPr/>
          <a:lstStyle>
            <a:lvl1pPr>
              <a:defRPr/>
            </a:lvl1pPr>
          </a:lstStyle>
          <a:p>
            <a:fld id="{F15A0BFC-2CF9-4CDD-8866-25B51465C2DD}" type="slidenum">
              <a:rPr lang="en-US" altLang="en-US"/>
              <a:pPr/>
              <a:t>‹#›</a:t>
            </a:fld>
            <a:endParaRPr lang="en-US" altLang="en-US"/>
          </a:p>
        </p:txBody>
      </p:sp>
    </p:spTree>
    <p:extLst>
      <p:ext uri="{BB962C8B-B14F-4D97-AF65-F5344CB8AC3E}">
        <p14:creationId xmlns:p14="http://schemas.microsoft.com/office/powerpoint/2010/main" val="1643200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Rectangle 8"/>
          <p:cNvSpPr>
            <a:spLocks noGrp="1" noChangeArrowheads="1"/>
          </p:cNvSpPr>
          <p:nvPr>
            <p:ph type="dt" sz="half" idx="10"/>
          </p:nvPr>
        </p:nvSpPr>
        <p:spPr>
          <a:ln/>
        </p:spPr>
        <p:txBody>
          <a:bodyPr/>
          <a:lstStyle>
            <a:lvl1pPr>
              <a:defRPr/>
            </a:lvl1pPr>
          </a:lstStyle>
          <a:p>
            <a:pPr>
              <a:defRPr/>
            </a:pPr>
            <a:fld id="{399CBCA5-EFEF-41C0-9BE1-4012665089A1}" type="datetime1">
              <a:rPr lang="en-US"/>
              <a:pPr>
                <a:defRPr/>
              </a:pPr>
              <a:t>4/2/2018</a:t>
            </a:fld>
            <a:endParaRPr lang="en-US"/>
          </a:p>
        </p:txBody>
      </p:sp>
      <p:sp>
        <p:nvSpPr>
          <p:cNvPr id="4" name="Rectangle 9"/>
          <p:cNvSpPr>
            <a:spLocks noGrp="1" noChangeArrowheads="1"/>
          </p:cNvSpPr>
          <p:nvPr>
            <p:ph type="ftr" sz="quarter" idx="11"/>
          </p:nvPr>
        </p:nvSpPr>
        <p:spPr>
          <a:ln/>
        </p:spPr>
        <p:txBody>
          <a:bodyPr/>
          <a:lstStyle>
            <a:lvl1pPr>
              <a:defRPr/>
            </a:lvl1pPr>
          </a:lstStyle>
          <a:p>
            <a:pPr>
              <a:defRPr/>
            </a:pPr>
            <a:r>
              <a:rPr lang="en-US"/>
              <a:t>Computer Operating Systems  CMPS254</a:t>
            </a:r>
          </a:p>
        </p:txBody>
      </p:sp>
      <p:sp>
        <p:nvSpPr>
          <p:cNvPr id="5" name="Rectangle 10"/>
          <p:cNvSpPr>
            <a:spLocks noGrp="1" noChangeArrowheads="1"/>
          </p:cNvSpPr>
          <p:nvPr>
            <p:ph type="sldNum" sz="quarter" idx="12"/>
          </p:nvPr>
        </p:nvSpPr>
        <p:spPr>
          <a:ln/>
        </p:spPr>
        <p:txBody>
          <a:bodyPr/>
          <a:lstStyle>
            <a:lvl1pPr>
              <a:defRPr/>
            </a:lvl1pPr>
          </a:lstStyle>
          <a:p>
            <a:fld id="{D9E016F5-4FA6-4C3E-AD31-52435B17B08F}" type="slidenum">
              <a:rPr lang="en-US" altLang="en-US"/>
              <a:pPr/>
              <a:t>‹#›</a:t>
            </a:fld>
            <a:endParaRPr lang="en-US" altLang="en-US"/>
          </a:p>
        </p:txBody>
      </p:sp>
    </p:spTree>
    <p:extLst>
      <p:ext uri="{BB962C8B-B14F-4D97-AF65-F5344CB8AC3E}">
        <p14:creationId xmlns:p14="http://schemas.microsoft.com/office/powerpoint/2010/main" val="537694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pPr>
              <a:defRPr/>
            </a:pPr>
            <a:fld id="{19A25E03-F841-4732-A9C6-7A25DAC2BEB6}" type="datetime1">
              <a:rPr lang="en-US"/>
              <a:pPr>
                <a:defRPr/>
              </a:pPr>
              <a:t>4/2/2018</a:t>
            </a:fld>
            <a:endParaRPr lang="en-US"/>
          </a:p>
        </p:txBody>
      </p:sp>
      <p:sp>
        <p:nvSpPr>
          <p:cNvPr id="3" name="Rectangle 9"/>
          <p:cNvSpPr>
            <a:spLocks noGrp="1" noChangeArrowheads="1"/>
          </p:cNvSpPr>
          <p:nvPr>
            <p:ph type="ftr" sz="quarter" idx="11"/>
          </p:nvPr>
        </p:nvSpPr>
        <p:spPr>
          <a:ln/>
        </p:spPr>
        <p:txBody>
          <a:bodyPr/>
          <a:lstStyle>
            <a:lvl1pPr>
              <a:defRPr/>
            </a:lvl1pPr>
          </a:lstStyle>
          <a:p>
            <a:pPr>
              <a:defRPr/>
            </a:pPr>
            <a:r>
              <a:rPr lang="en-US"/>
              <a:t>Computer Operating Systems  CMPS254</a:t>
            </a:r>
          </a:p>
        </p:txBody>
      </p:sp>
      <p:sp>
        <p:nvSpPr>
          <p:cNvPr id="4" name="Rectangle 10"/>
          <p:cNvSpPr>
            <a:spLocks noGrp="1" noChangeArrowheads="1"/>
          </p:cNvSpPr>
          <p:nvPr>
            <p:ph type="sldNum" sz="quarter" idx="12"/>
          </p:nvPr>
        </p:nvSpPr>
        <p:spPr>
          <a:ln/>
        </p:spPr>
        <p:txBody>
          <a:bodyPr/>
          <a:lstStyle>
            <a:lvl1pPr>
              <a:defRPr/>
            </a:lvl1pPr>
          </a:lstStyle>
          <a:p>
            <a:fld id="{6527B5E6-C8DF-46E6-9466-2F787C6B7779}" type="slidenum">
              <a:rPr lang="en-US" altLang="en-US"/>
              <a:pPr/>
              <a:t>‹#›</a:t>
            </a:fld>
            <a:endParaRPr lang="en-US" altLang="en-US"/>
          </a:p>
        </p:txBody>
      </p:sp>
    </p:spTree>
    <p:extLst>
      <p:ext uri="{BB962C8B-B14F-4D97-AF65-F5344CB8AC3E}">
        <p14:creationId xmlns:p14="http://schemas.microsoft.com/office/powerpoint/2010/main" val="4012938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fld id="{26D9FDEE-B536-4FAF-958B-05D4B3B3CECE}" type="datetime1">
              <a:rPr lang="en-US"/>
              <a:pPr>
                <a:defRPr/>
              </a:pPr>
              <a:t>4/2/2018</a:t>
            </a:fld>
            <a:endParaRPr lang="en-US"/>
          </a:p>
        </p:txBody>
      </p:sp>
      <p:sp>
        <p:nvSpPr>
          <p:cNvPr id="6" name="Rectangle 9"/>
          <p:cNvSpPr>
            <a:spLocks noGrp="1" noChangeArrowheads="1"/>
          </p:cNvSpPr>
          <p:nvPr>
            <p:ph type="ftr" sz="quarter" idx="11"/>
          </p:nvPr>
        </p:nvSpPr>
        <p:spPr>
          <a:ln/>
        </p:spPr>
        <p:txBody>
          <a:bodyPr/>
          <a:lstStyle>
            <a:lvl1pPr>
              <a:defRPr/>
            </a:lvl1pPr>
          </a:lstStyle>
          <a:p>
            <a:pPr>
              <a:defRPr/>
            </a:pPr>
            <a:r>
              <a:rPr lang="en-US"/>
              <a:t>Computer Operating Systems  CMPS254</a:t>
            </a:r>
          </a:p>
        </p:txBody>
      </p:sp>
      <p:sp>
        <p:nvSpPr>
          <p:cNvPr id="7" name="Rectangle 10"/>
          <p:cNvSpPr>
            <a:spLocks noGrp="1" noChangeArrowheads="1"/>
          </p:cNvSpPr>
          <p:nvPr>
            <p:ph type="sldNum" sz="quarter" idx="12"/>
          </p:nvPr>
        </p:nvSpPr>
        <p:spPr>
          <a:ln/>
        </p:spPr>
        <p:txBody>
          <a:bodyPr/>
          <a:lstStyle>
            <a:lvl1pPr>
              <a:defRPr/>
            </a:lvl1pPr>
          </a:lstStyle>
          <a:p>
            <a:fld id="{07F06A4A-EB3B-4EF1-98C0-E478DC41A56C}" type="slidenum">
              <a:rPr lang="en-US" altLang="en-US"/>
              <a:pPr/>
              <a:t>‹#›</a:t>
            </a:fld>
            <a:endParaRPr lang="en-US" altLang="en-US"/>
          </a:p>
        </p:txBody>
      </p:sp>
    </p:spTree>
    <p:extLst>
      <p:ext uri="{BB962C8B-B14F-4D97-AF65-F5344CB8AC3E}">
        <p14:creationId xmlns:p14="http://schemas.microsoft.com/office/powerpoint/2010/main" val="1450120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fld id="{764AFD02-557B-4834-8819-8718AE2C4A29}" type="datetime1">
              <a:rPr lang="en-US"/>
              <a:pPr>
                <a:defRPr/>
              </a:pPr>
              <a:t>4/2/2018</a:t>
            </a:fld>
            <a:endParaRPr lang="en-US"/>
          </a:p>
        </p:txBody>
      </p:sp>
      <p:sp>
        <p:nvSpPr>
          <p:cNvPr id="6" name="Rectangle 9"/>
          <p:cNvSpPr>
            <a:spLocks noGrp="1" noChangeArrowheads="1"/>
          </p:cNvSpPr>
          <p:nvPr>
            <p:ph type="ftr" sz="quarter" idx="11"/>
          </p:nvPr>
        </p:nvSpPr>
        <p:spPr>
          <a:ln/>
        </p:spPr>
        <p:txBody>
          <a:bodyPr/>
          <a:lstStyle>
            <a:lvl1pPr>
              <a:defRPr/>
            </a:lvl1pPr>
          </a:lstStyle>
          <a:p>
            <a:pPr>
              <a:defRPr/>
            </a:pPr>
            <a:r>
              <a:rPr lang="en-US"/>
              <a:t>Computer Operating Systems  CMPS254</a:t>
            </a:r>
          </a:p>
        </p:txBody>
      </p:sp>
      <p:sp>
        <p:nvSpPr>
          <p:cNvPr id="7" name="Rectangle 10"/>
          <p:cNvSpPr>
            <a:spLocks noGrp="1" noChangeArrowheads="1"/>
          </p:cNvSpPr>
          <p:nvPr>
            <p:ph type="sldNum" sz="quarter" idx="12"/>
          </p:nvPr>
        </p:nvSpPr>
        <p:spPr>
          <a:ln/>
        </p:spPr>
        <p:txBody>
          <a:bodyPr/>
          <a:lstStyle>
            <a:lvl1pPr>
              <a:defRPr/>
            </a:lvl1pPr>
          </a:lstStyle>
          <a:p>
            <a:fld id="{B258DE87-1495-4664-8A8C-FB10CFF586D4}" type="slidenum">
              <a:rPr lang="en-US" altLang="en-US"/>
              <a:pPr/>
              <a:t>‹#›</a:t>
            </a:fld>
            <a:endParaRPr lang="en-US" altLang="en-US"/>
          </a:p>
        </p:txBody>
      </p:sp>
    </p:spTree>
    <p:extLst>
      <p:ext uri="{BB962C8B-B14F-4D97-AF65-F5344CB8AC3E}">
        <p14:creationId xmlns:p14="http://schemas.microsoft.com/office/powerpoint/2010/main" val="471097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3238500" y="0"/>
            <a:ext cx="11925300" cy="3810000"/>
            <a:chOff x="-2040" y="0"/>
            <a:chExt cx="7512" cy="2400"/>
          </a:xfrm>
        </p:grpSpPr>
        <p:sp>
          <p:nvSpPr>
            <p:cNvPr id="1032" name="AutoShape 3"/>
            <p:cNvSpPr>
              <a:spLocks noChangeArrowheads="1"/>
            </p:cNvSpPr>
            <p:nvPr/>
          </p:nvSpPr>
          <p:spPr bwMode="auto">
            <a:xfrm>
              <a:off x="-2040" y="432"/>
              <a:ext cx="2592" cy="1968"/>
            </a:xfrm>
            <a:custGeom>
              <a:avLst/>
              <a:gdLst>
                <a:gd name="T0" fmla="*/ 2037 w 64000"/>
                <a:gd name="T1" fmla="*/ 177 h 64000"/>
                <a:gd name="T2" fmla="*/ 2592 w 64000"/>
                <a:gd name="T3" fmla="*/ 984 h 64000"/>
                <a:gd name="T4" fmla="*/ 2037 w 64000"/>
                <a:gd name="T5" fmla="*/ 1791 h 64000"/>
                <a:gd name="T6" fmla="*/ 2037 w 64000"/>
                <a:gd name="T7" fmla="*/ 1791 h 64000"/>
                <a:gd name="T8" fmla="*/ 2037 w 64000"/>
                <a:gd name="T9" fmla="*/ 1791 h 64000"/>
                <a:gd name="T10" fmla="*/ 2037 w 64000"/>
                <a:gd name="T11" fmla="*/ 1791 h 64000"/>
                <a:gd name="T12" fmla="*/ 2037 w 64000"/>
                <a:gd name="T13" fmla="*/ 177 h 64000"/>
                <a:gd name="T14" fmla="*/ 2037 w 64000"/>
                <a:gd name="T15" fmla="*/ 177 h 64000"/>
                <a:gd name="T16" fmla="*/ 2037 w 64000"/>
                <a:gd name="T17" fmla="*/ 177 h 64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50296 w 64000"/>
                <a:gd name="T28" fmla="*/ -26244 h 64000"/>
                <a:gd name="T29" fmla="*/ 50296 w 64000"/>
                <a:gd name="T30" fmla="*/ 26244 h 64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000" h="64000">
                  <a:moveTo>
                    <a:pt x="50296" y="5746"/>
                  </a:moveTo>
                  <a:cubicBezTo>
                    <a:pt x="58882" y="11730"/>
                    <a:pt x="64000" y="21534"/>
                    <a:pt x="64000" y="32000"/>
                  </a:cubicBezTo>
                  <a:cubicBezTo>
                    <a:pt x="64000" y="42465"/>
                    <a:pt x="58882" y="52269"/>
                    <a:pt x="50296" y="58253"/>
                  </a:cubicBezTo>
                  <a:cubicBezTo>
                    <a:pt x="50296" y="58253"/>
                    <a:pt x="50296" y="58253"/>
                    <a:pt x="50295" y="58253"/>
                  </a:cubicBezTo>
                  <a:lnTo>
                    <a:pt x="50296" y="58254"/>
                  </a:lnTo>
                  <a:lnTo>
                    <a:pt x="50296" y="5746"/>
                  </a:lnTo>
                  <a:lnTo>
                    <a:pt x="50295" y="5746"/>
                  </a:lnTo>
                  <a:cubicBezTo>
                    <a:pt x="50296" y="5746"/>
                    <a:pt x="50296" y="5746"/>
                    <a:pt x="50296" y="5746"/>
                  </a:cubicBezTo>
                  <a:close/>
                </a:path>
              </a:pathLst>
            </a:cu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CA"/>
            </a:p>
          </p:txBody>
        </p:sp>
        <p:sp>
          <p:nvSpPr>
            <p:cNvPr id="1033" name="AutoShape 4"/>
            <p:cNvSpPr>
              <a:spLocks noChangeArrowheads="1"/>
            </p:cNvSpPr>
            <p:nvPr/>
          </p:nvSpPr>
          <p:spPr bwMode="auto">
            <a:xfrm>
              <a:off x="-1528" y="0"/>
              <a:ext cx="1949" cy="1987"/>
            </a:xfrm>
            <a:custGeom>
              <a:avLst/>
              <a:gdLst>
                <a:gd name="T0" fmla="*/ 1525 w 64000"/>
                <a:gd name="T1" fmla="*/ 174 h 64000"/>
                <a:gd name="T2" fmla="*/ 1949 w 64000"/>
                <a:gd name="T3" fmla="*/ 994 h 64000"/>
                <a:gd name="T4" fmla="*/ 1525 w 64000"/>
                <a:gd name="T5" fmla="*/ 1813 h 64000"/>
                <a:gd name="T6" fmla="*/ 1525 w 64000"/>
                <a:gd name="T7" fmla="*/ 1813 h 64000"/>
                <a:gd name="T8" fmla="*/ 1525 w 64000"/>
                <a:gd name="T9" fmla="*/ 1813 h 64000"/>
                <a:gd name="T10" fmla="*/ 1525 w 64000"/>
                <a:gd name="T11" fmla="*/ 1813 h 64000"/>
                <a:gd name="T12" fmla="*/ 1525 w 64000"/>
                <a:gd name="T13" fmla="*/ 174 h 64000"/>
                <a:gd name="T14" fmla="*/ 1525 w 64000"/>
                <a:gd name="T15" fmla="*/ 174 h 64000"/>
                <a:gd name="T16" fmla="*/ 1525 w 64000"/>
                <a:gd name="T17" fmla="*/ 174 h 64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50077 w 64000"/>
                <a:gd name="T28" fmla="*/ -26412 h 64000"/>
                <a:gd name="T29" fmla="*/ 50077 w 64000"/>
                <a:gd name="T30" fmla="*/ 26412 h 64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000" h="64000">
                  <a:moveTo>
                    <a:pt x="50077" y="5595"/>
                  </a:moveTo>
                  <a:cubicBezTo>
                    <a:pt x="58790" y="11560"/>
                    <a:pt x="64000" y="21440"/>
                    <a:pt x="64000" y="32000"/>
                  </a:cubicBezTo>
                  <a:cubicBezTo>
                    <a:pt x="64000" y="42559"/>
                    <a:pt x="58790" y="52439"/>
                    <a:pt x="50077" y="58404"/>
                  </a:cubicBezTo>
                  <a:cubicBezTo>
                    <a:pt x="50077" y="58404"/>
                    <a:pt x="50077" y="58404"/>
                    <a:pt x="50076" y="58404"/>
                  </a:cubicBezTo>
                  <a:lnTo>
                    <a:pt x="50077" y="58405"/>
                  </a:lnTo>
                  <a:lnTo>
                    <a:pt x="50077" y="5595"/>
                  </a:lnTo>
                  <a:lnTo>
                    <a:pt x="50076" y="5595"/>
                  </a:lnTo>
                  <a:cubicBezTo>
                    <a:pt x="50077" y="5595"/>
                    <a:pt x="50077" y="5595"/>
                    <a:pt x="50077" y="5595"/>
                  </a:cubicBezTo>
                  <a:close/>
                </a:path>
              </a:pathLst>
            </a:cu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CA"/>
            </a:p>
          </p:txBody>
        </p:sp>
        <p:sp>
          <p:nvSpPr>
            <p:cNvPr id="1034" name="Line 5"/>
            <p:cNvSpPr>
              <a:spLocks noChangeShapeType="1"/>
            </p:cNvSpPr>
            <p:nvPr/>
          </p:nvSpPr>
          <p:spPr bwMode="auto">
            <a:xfrm>
              <a:off x="864" y="960"/>
              <a:ext cx="46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grpSp>
      <p:sp>
        <p:nvSpPr>
          <p:cNvPr id="1027" name="Rectangle 6"/>
          <p:cNvSpPr>
            <a:spLocks noGrp="1" noChangeArrowheads="1"/>
          </p:cNvSpPr>
          <p:nvPr>
            <p:ph type="title"/>
          </p:nvPr>
        </p:nvSpPr>
        <p:spPr bwMode="auto">
          <a:xfrm>
            <a:off x="1370013" y="301625"/>
            <a:ext cx="731361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8" name="Rectangle 7"/>
          <p:cNvSpPr>
            <a:spLocks noGrp="1" noChangeArrowheads="1"/>
          </p:cNvSpPr>
          <p:nvPr>
            <p:ph type="body" idx="1"/>
          </p:nvPr>
        </p:nvSpPr>
        <p:spPr bwMode="auto">
          <a:xfrm>
            <a:off x="1370013" y="1827213"/>
            <a:ext cx="7313612"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63880" name="Rectangle 8"/>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fld id="{12E5E656-17A2-43D0-864F-27602F30AE14}" type="datetime1">
              <a:rPr lang="en-US"/>
              <a:pPr>
                <a:defRPr/>
              </a:pPr>
              <a:t>4/2/2018</a:t>
            </a:fld>
            <a:endParaRPr lang="en-US"/>
          </a:p>
        </p:txBody>
      </p:sp>
      <p:sp>
        <p:nvSpPr>
          <p:cNvPr id="463881" name="Rectangle 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smtClean="0"/>
            </a:lvl1pPr>
          </a:lstStyle>
          <a:p>
            <a:pPr>
              <a:defRPr/>
            </a:pPr>
            <a:r>
              <a:rPr lang="en-US"/>
              <a:t>Computer Operating Systems  CMPS254</a:t>
            </a:r>
            <a:endParaRPr lang="en-US"/>
          </a:p>
        </p:txBody>
      </p:sp>
      <p:sp>
        <p:nvSpPr>
          <p:cNvPr id="463882" name="Rectangle 10"/>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331AAEE6-FA96-4811-82D5-8CE04648EC5C}"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66"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Lst>
  <p:hf hdr="0"/>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defRPr>
      </a:lvl2pPr>
      <a:lvl3pPr algn="l" rtl="0" eaLnBrk="0" fontAlgn="base" hangingPunct="0">
        <a:spcBef>
          <a:spcPct val="0"/>
        </a:spcBef>
        <a:spcAft>
          <a:spcPct val="0"/>
        </a:spcAft>
        <a:defRPr sz="3600">
          <a:solidFill>
            <a:schemeClr val="tx2"/>
          </a:solidFill>
          <a:latin typeface="Arial" charset="0"/>
        </a:defRPr>
      </a:lvl3pPr>
      <a:lvl4pPr algn="l" rtl="0" eaLnBrk="0" fontAlgn="base" hangingPunct="0">
        <a:spcBef>
          <a:spcPct val="0"/>
        </a:spcBef>
        <a:spcAft>
          <a:spcPct val="0"/>
        </a:spcAft>
        <a:defRPr sz="3600">
          <a:solidFill>
            <a:schemeClr val="tx2"/>
          </a:solidFill>
          <a:latin typeface="Arial" charset="0"/>
        </a:defRPr>
      </a:lvl4pPr>
      <a:lvl5pPr algn="l" rtl="0" eaLnBrk="0" fontAlgn="base" hangingPunct="0">
        <a:spcBef>
          <a:spcPct val="0"/>
        </a:spcBef>
        <a:spcAft>
          <a:spcPct val="0"/>
        </a:spcAft>
        <a:defRPr sz="3600">
          <a:solidFill>
            <a:schemeClr val="tx2"/>
          </a:solidFill>
          <a:latin typeface="Arial" charset="0"/>
        </a:defRPr>
      </a:lvl5pPr>
      <a:lvl6pPr marL="457200" algn="l" rtl="0" fontAlgn="base">
        <a:spcBef>
          <a:spcPct val="0"/>
        </a:spcBef>
        <a:spcAft>
          <a:spcPct val="0"/>
        </a:spcAft>
        <a:defRPr sz="3600">
          <a:solidFill>
            <a:schemeClr val="tx2"/>
          </a:solidFill>
          <a:latin typeface="Arial" charset="0"/>
        </a:defRPr>
      </a:lvl6pPr>
      <a:lvl7pPr marL="914400" algn="l" rtl="0" fontAlgn="base">
        <a:spcBef>
          <a:spcPct val="0"/>
        </a:spcBef>
        <a:spcAft>
          <a:spcPct val="0"/>
        </a:spcAft>
        <a:defRPr sz="3600">
          <a:solidFill>
            <a:schemeClr val="tx2"/>
          </a:solidFill>
          <a:latin typeface="Arial" charset="0"/>
        </a:defRPr>
      </a:lvl7pPr>
      <a:lvl8pPr marL="1371600" algn="l" rtl="0" fontAlgn="base">
        <a:spcBef>
          <a:spcPct val="0"/>
        </a:spcBef>
        <a:spcAft>
          <a:spcPct val="0"/>
        </a:spcAft>
        <a:defRPr sz="3600">
          <a:solidFill>
            <a:schemeClr val="tx2"/>
          </a:solidFill>
          <a:latin typeface="Arial" charset="0"/>
        </a:defRPr>
      </a:lvl8pPr>
      <a:lvl9pPr marL="1828800" algn="l" rtl="0" fontAlgn="base">
        <a:spcBef>
          <a:spcPct val="0"/>
        </a:spcBef>
        <a:spcAft>
          <a:spcPct val="0"/>
        </a:spcAft>
        <a:defRPr sz="3600">
          <a:solidFill>
            <a:schemeClr val="tx2"/>
          </a:solidFill>
          <a:latin typeface="Arial" charset="0"/>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
        <a:defRPr sz="29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l"/>
        <a:defRPr sz="2500">
          <a:solidFill>
            <a:schemeClr val="tx1"/>
          </a:solidFill>
          <a:latin typeface="+mn-lt"/>
        </a:defRPr>
      </a:lvl2pPr>
      <a:lvl3pPr marL="1143000" indent="-228600" algn="l" rtl="0" eaLnBrk="0" fontAlgn="base" hangingPunct="0">
        <a:spcBef>
          <a:spcPct val="20000"/>
        </a:spcBef>
        <a:spcAft>
          <a:spcPct val="0"/>
        </a:spcAft>
        <a:buClr>
          <a:schemeClr val="tx2"/>
        </a:buClr>
        <a:buSzPct val="65000"/>
        <a:buFont typeface="Wingdings" panose="05000000000000000000" pitchFamily="2" charset="2"/>
        <a:buChar char="¡"/>
        <a:defRPr sz="22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l"/>
        <a:defRPr sz="1900">
          <a:solidFill>
            <a:schemeClr val="tx1"/>
          </a:solidFill>
          <a:latin typeface="+mn-lt"/>
        </a:defRPr>
      </a:lvl4pPr>
      <a:lvl5pPr marL="2057400" indent="-228600" algn="l" rtl="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mn-lt"/>
        </a:defRPr>
      </a:lvl5pPr>
      <a:lvl6pPr marL="25146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6pPr>
      <a:lvl7pPr marL="29718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7pPr>
      <a:lvl8pPr marL="34290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8pPr>
      <a:lvl9pPr marL="38862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9D077DF7-6AC8-44AF-97DE-541D2C937A89}" type="datetime1">
              <a:rPr lang="en-US" altLang="en-US" sz="1200"/>
              <a:pPr>
                <a:spcBef>
                  <a:spcPct val="0"/>
                </a:spcBef>
                <a:buClrTx/>
                <a:buSzTx/>
                <a:buFontTx/>
                <a:buNone/>
              </a:pPr>
              <a:t>4/2/2018</a:t>
            </a:fld>
            <a:endParaRPr lang="en-US" altLang="en-US" sz="1200"/>
          </a:p>
        </p:txBody>
      </p:sp>
      <p:sp>
        <p:nvSpPr>
          <p:cNvPr id="307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r>
              <a:rPr lang="en-US" altLang="en-US" sz="1200"/>
              <a:t>Computer Operating Systems  CMPS254</a:t>
            </a:r>
          </a:p>
        </p:txBody>
      </p:sp>
      <p:sp>
        <p:nvSpPr>
          <p:cNvPr id="307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17291A4A-5735-4715-9B24-47D7EA3964CE}" type="slidenum">
              <a:rPr lang="en-US" altLang="en-US" sz="1200"/>
              <a:pPr>
                <a:spcBef>
                  <a:spcPct val="0"/>
                </a:spcBef>
                <a:buClrTx/>
                <a:buSzTx/>
                <a:buFontTx/>
                <a:buNone/>
              </a:pPr>
              <a:t>1</a:t>
            </a:fld>
            <a:endParaRPr lang="en-US" altLang="en-US" sz="1200"/>
          </a:p>
        </p:txBody>
      </p:sp>
      <p:sp>
        <p:nvSpPr>
          <p:cNvPr id="3077" name="Rectangle 3"/>
          <p:cNvSpPr>
            <a:spLocks noGrp="1" noChangeArrowheads="1"/>
          </p:cNvSpPr>
          <p:nvPr>
            <p:ph type="body" idx="1"/>
          </p:nvPr>
        </p:nvSpPr>
        <p:spPr/>
        <p:txBody>
          <a:bodyPr/>
          <a:lstStyle/>
          <a:p>
            <a:pPr algn="ctr" eaLnBrk="1" hangingPunct="1">
              <a:buFont typeface="Wingdings" panose="05000000000000000000" pitchFamily="2" charset="2"/>
              <a:buNone/>
            </a:pPr>
            <a:endParaRPr lang="en-US" altLang="en-US" sz="3700" smtClean="0">
              <a:solidFill>
                <a:schemeClr val="tx2"/>
              </a:solidFill>
            </a:endParaRPr>
          </a:p>
          <a:p>
            <a:pPr algn="ctr" eaLnBrk="1" hangingPunct="1">
              <a:buFont typeface="Wingdings" panose="05000000000000000000" pitchFamily="2" charset="2"/>
              <a:buNone/>
            </a:pPr>
            <a:r>
              <a:rPr lang="en-US" altLang="en-US" sz="3700" b="1" smtClean="0">
                <a:solidFill>
                  <a:schemeClr val="tx2"/>
                </a:solidFill>
              </a:rPr>
              <a:t>CMPS 254</a:t>
            </a:r>
          </a:p>
          <a:p>
            <a:pPr algn="ctr" eaLnBrk="1" hangingPunct="1">
              <a:buFont typeface="Wingdings" panose="05000000000000000000" pitchFamily="2" charset="2"/>
              <a:buNone/>
            </a:pPr>
            <a:r>
              <a:rPr lang="en-US" altLang="en-US" sz="3700" b="1" smtClean="0">
                <a:solidFill>
                  <a:schemeClr val="tx2"/>
                </a:solidFill>
              </a:rPr>
              <a:t>File System</a:t>
            </a:r>
          </a:p>
          <a:p>
            <a:pPr algn="ctr" eaLnBrk="1" hangingPunct="1">
              <a:buFont typeface="Wingdings" panose="05000000000000000000" pitchFamily="2" charset="2"/>
              <a:buNone/>
            </a:pPr>
            <a:r>
              <a:rPr lang="en-US" altLang="en-US" sz="3700" b="1" smtClean="0">
                <a:solidFill>
                  <a:schemeClr val="tx2"/>
                </a:solidFill>
              </a:rPr>
              <a:t>Programming </a:t>
            </a:r>
          </a:p>
          <a:p>
            <a:pPr algn="ctr" eaLnBrk="1" hangingPunct="1">
              <a:buFont typeface="Wingdings" panose="05000000000000000000" pitchFamily="2" charset="2"/>
              <a:buNone/>
            </a:pPr>
            <a:endParaRPr lang="en-US" altLang="en-US" sz="3700" smtClean="0">
              <a:solidFill>
                <a:schemeClr val="tx2"/>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7"/>
          <p:cNvSpPr>
            <a:spLocks noGrp="1"/>
          </p:cNvSpPr>
          <p:nvPr>
            <p:ph type="title"/>
          </p:nvPr>
        </p:nvSpPr>
        <p:spPr/>
        <p:txBody>
          <a:bodyPr/>
          <a:lstStyle/>
          <a:p>
            <a:pPr eaLnBrk="1" hangingPunct="1"/>
            <a:r>
              <a:rPr lang="en-US" altLang="en-US" smtClean="0"/>
              <a:t>Open ( ) and creat( ) system calls</a:t>
            </a:r>
            <a:endParaRPr lang="en-CA" altLang="en-US" smtClean="0"/>
          </a:p>
        </p:txBody>
      </p:sp>
      <p:sp>
        <p:nvSpPr>
          <p:cNvPr id="12291"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F2395B4A-7B83-43F9-9E64-812FA47F5D77}" type="datetime1">
              <a:rPr lang="en-US" altLang="en-US" sz="1200"/>
              <a:pPr>
                <a:spcBef>
                  <a:spcPct val="0"/>
                </a:spcBef>
                <a:buClrTx/>
                <a:buSzTx/>
                <a:buFontTx/>
                <a:buNone/>
              </a:pPr>
              <a:t>4/2/2018</a:t>
            </a:fld>
            <a:endParaRPr lang="en-US" altLang="en-US" sz="1200"/>
          </a:p>
        </p:txBody>
      </p:sp>
      <p:sp>
        <p:nvSpPr>
          <p:cNvPr id="12292"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r>
              <a:rPr lang="en-US" altLang="en-US" sz="1200"/>
              <a:t>Computer Operating Systems  CMPS254</a:t>
            </a:r>
          </a:p>
        </p:txBody>
      </p:sp>
      <p:sp>
        <p:nvSpPr>
          <p:cNvPr id="1229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FE9213E7-360A-4A74-9E27-A79D3F3DE45D}" type="slidenum">
              <a:rPr lang="en-US" altLang="en-US" sz="1200"/>
              <a:pPr>
                <a:spcBef>
                  <a:spcPct val="0"/>
                </a:spcBef>
                <a:buClrTx/>
                <a:buSzTx/>
                <a:buFontTx/>
                <a:buNone/>
              </a:pPr>
              <a:t>10</a:t>
            </a:fld>
            <a:endParaRPr lang="en-US" altLang="en-US" sz="1200"/>
          </a:p>
        </p:txBody>
      </p:sp>
      <p:sp>
        <p:nvSpPr>
          <p:cNvPr id="12294" name="Rectangle 3" descr="l02p13"/>
          <p:cNvSpPr>
            <a:spLocks noGrp="1" noChangeAspect="1" noChangeArrowheads="1"/>
          </p:cNvSpPr>
          <p:nvPr isPhoto="1"/>
        </p:nvSpPr>
        <p:spPr bwMode="auto">
          <a:xfrm>
            <a:off x="1524000" y="1676400"/>
            <a:ext cx="6705600" cy="4495800"/>
          </a:xfrm>
          <a:prstGeom prst="rect">
            <a:avLst/>
          </a:prstGeom>
          <a:blipFill dpi="0" rotWithShape="1">
            <a:blip r:embed="rId2"/>
            <a:srcRect/>
            <a:stretch>
              <a:fillRect/>
            </a:stretch>
          </a:blipFill>
          <a:ln w="9525">
            <a:solidFill>
              <a:schemeClr val="tx1"/>
            </a:solidFill>
            <a:miter lim="800000"/>
            <a:headEnd/>
            <a:tailEnd/>
          </a:ln>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endParaRPr lang="en-CA" altLang="en-US" sz="18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smtClean="0"/>
              <a:t>References</a:t>
            </a:r>
          </a:p>
        </p:txBody>
      </p:sp>
      <p:sp>
        <p:nvSpPr>
          <p:cNvPr id="13315" name="Rectangle 3"/>
          <p:cNvSpPr>
            <a:spLocks noGrp="1" noChangeArrowheads="1"/>
          </p:cNvSpPr>
          <p:nvPr>
            <p:ph idx="1"/>
          </p:nvPr>
        </p:nvSpPr>
        <p:spPr>
          <a:xfrm>
            <a:off x="1371600" y="1676400"/>
            <a:ext cx="7313613" cy="4114800"/>
          </a:xfrm>
        </p:spPr>
        <p:txBody>
          <a:bodyPr/>
          <a:lstStyle/>
          <a:p>
            <a:pPr eaLnBrk="1" hangingPunct="1">
              <a:buFont typeface="Wingdings" panose="05000000000000000000" pitchFamily="2" charset="2"/>
              <a:buChar char="Ø"/>
            </a:pPr>
            <a:r>
              <a:rPr lang="en-US" altLang="en-US" sz="2800" smtClean="0"/>
              <a:t>Bruce Molay, </a:t>
            </a:r>
            <a:r>
              <a:rPr lang="en-US" altLang="en-US" sz="2800" u="sng" smtClean="0"/>
              <a:t>Understanding Unix/Linux Programming</a:t>
            </a:r>
            <a:r>
              <a:rPr lang="en-US" altLang="en-US" sz="2800" smtClean="0"/>
              <a:t>, Prentice     </a:t>
            </a:r>
          </a:p>
          <a:p>
            <a:pPr eaLnBrk="1" hangingPunct="1">
              <a:buFontTx/>
              <a:buNone/>
            </a:pPr>
            <a:r>
              <a:rPr lang="en-US" altLang="en-US" sz="2800" smtClean="0"/>
              <a:t>   Hall.</a:t>
            </a:r>
            <a:endParaRPr lang="en-US" altLang="en-US" sz="2500" smtClean="0"/>
          </a:p>
        </p:txBody>
      </p:sp>
      <p:sp>
        <p:nvSpPr>
          <p:cNvPr id="1331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5292E49B-8763-4DC1-84EB-81D57F16F4F8}" type="datetime1">
              <a:rPr lang="en-US" altLang="en-US" sz="1200"/>
              <a:pPr>
                <a:spcBef>
                  <a:spcPct val="0"/>
                </a:spcBef>
                <a:buClrTx/>
                <a:buSzTx/>
                <a:buFontTx/>
                <a:buNone/>
              </a:pPr>
              <a:t>4/2/2018</a:t>
            </a:fld>
            <a:endParaRPr lang="en-US" altLang="en-US" sz="1200"/>
          </a:p>
        </p:txBody>
      </p:sp>
      <p:sp>
        <p:nvSpPr>
          <p:cNvPr id="1331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r>
              <a:rPr lang="en-US" altLang="en-US" sz="1200"/>
              <a:t>Computer Operating Systems  CMPS254</a:t>
            </a:r>
          </a:p>
        </p:txBody>
      </p:sp>
      <p:sp>
        <p:nvSpPr>
          <p:cNvPr id="133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EE161EF0-A7EB-4FE2-B0ED-86C4CF699CE1}" type="slidenum">
              <a:rPr lang="en-US" altLang="en-US" sz="1200"/>
              <a:pPr>
                <a:spcBef>
                  <a:spcPct val="0"/>
                </a:spcBef>
                <a:buClrTx/>
                <a:buSzTx/>
                <a:buFontTx/>
                <a:buNone/>
              </a:pPr>
              <a:t>11</a:t>
            </a:fld>
            <a:endParaRPr lang="en-US" altLang="en-US" sz="12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7C91CD21-04A4-4CD6-986B-17AEEDDED3A8}" type="datetime1">
              <a:rPr lang="en-US" altLang="en-US" sz="1200"/>
              <a:pPr>
                <a:spcBef>
                  <a:spcPct val="0"/>
                </a:spcBef>
                <a:buClrTx/>
                <a:buSzTx/>
                <a:buFontTx/>
                <a:buNone/>
              </a:pPr>
              <a:t>4/2/2018</a:t>
            </a:fld>
            <a:endParaRPr lang="en-US" altLang="en-US" sz="1200"/>
          </a:p>
        </p:txBody>
      </p:sp>
      <p:sp>
        <p:nvSpPr>
          <p:cNvPr id="409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r>
              <a:rPr lang="en-US" altLang="en-US" sz="1200"/>
              <a:t>Computer Operating Systems  CMPS254</a:t>
            </a:r>
          </a:p>
        </p:txBody>
      </p:sp>
      <p:sp>
        <p:nvSpPr>
          <p:cNvPr id="410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C32BDEBE-4584-474F-AC95-350685CCE915}" type="slidenum">
              <a:rPr lang="en-US" altLang="en-US" sz="1200"/>
              <a:pPr>
                <a:spcBef>
                  <a:spcPct val="0"/>
                </a:spcBef>
                <a:buClrTx/>
                <a:buSzTx/>
                <a:buFontTx/>
                <a:buNone/>
              </a:pPr>
              <a:t>2</a:t>
            </a:fld>
            <a:endParaRPr lang="en-US" altLang="en-US" sz="1200"/>
          </a:p>
        </p:txBody>
      </p:sp>
      <p:sp>
        <p:nvSpPr>
          <p:cNvPr id="4101" name="Rectangle 2"/>
          <p:cNvSpPr>
            <a:spLocks noGrp="1" noChangeArrowheads="1"/>
          </p:cNvSpPr>
          <p:nvPr>
            <p:ph type="title"/>
          </p:nvPr>
        </p:nvSpPr>
        <p:spPr/>
        <p:txBody>
          <a:bodyPr/>
          <a:lstStyle/>
          <a:p>
            <a:pPr algn="ctr" eaLnBrk="1" hangingPunct="1"/>
            <a:r>
              <a:rPr lang="en-US" altLang="en-US" i="1" smtClean="0"/>
              <a:t>OBJECTIVES</a:t>
            </a:r>
          </a:p>
        </p:txBody>
      </p:sp>
      <p:sp>
        <p:nvSpPr>
          <p:cNvPr id="158723" name="Rectangle 3"/>
          <p:cNvSpPr>
            <a:spLocks noGrp="1" noChangeArrowheads="1"/>
          </p:cNvSpPr>
          <p:nvPr>
            <p:ph type="body" idx="1"/>
          </p:nvPr>
        </p:nvSpPr>
        <p:spPr>
          <a:xfrm>
            <a:off x="1371600" y="1676400"/>
            <a:ext cx="7313613" cy="4114800"/>
          </a:xfrm>
        </p:spPr>
        <p:txBody>
          <a:bodyPr/>
          <a:lstStyle/>
          <a:p>
            <a:pPr eaLnBrk="1" hangingPunct="1">
              <a:buFont typeface="Wingdings" panose="05000000000000000000" pitchFamily="2" charset="2"/>
              <a:buChar char="q"/>
              <a:defRPr/>
            </a:pPr>
            <a:r>
              <a:rPr lang="en-US" smtClean="0">
                <a:latin typeface="Tahoma" charset="0"/>
              </a:rPr>
              <a:t>File Descriptor</a:t>
            </a:r>
          </a:p>
          <a:p>
            <a:pPr eaLnBrk="1" hangingPunct="1">
              <a:buFont typeface="Wingdings" panose="05000000000000000000" pitchFamily="2" charset="2"/>
              <a:buChar char="q"/>
              <a:defRPr/>
            </a:pPr>
            <a:r>
              <a:rPr lang="en-US" smtClean="0">
                <a:latin typeface="Tahoma" charset="0"/>
              </a:rPr>
              <a:t>System calls used in file systems</a:t>
            </a:r>
          </a:p>
          <a:p>
            <a:pPr eaLnBrk="1" hangingPunct="1">
              <a:buFont typeface="Wingdings" panose="05000000000000000000" pitchFamily="2" charset="2"/>
              <a:buChar char="q"/>
              <a:defRPr/>
            </a:pPr>
            <a:endParaRPr lang="en-US" smtClean="0">
              <a:latin typeface="Tahoma" charset="0"/>
            </a:endParaRPr>
          </a:p>
          <a:p>
            <a:pPr eaLnBrk="1" hangingPunct="1">
              <a:defRPr/>
            </a:pPr>
            <a:endParaRPr lang="en-US" smtClean="0">
              <a:effectLst>
                <a:outerShdw blurRad="38100" dist="38100" dir="2700000" algn="tl">
                  <a:srgbClr val="C0C0C0"/>
                </a:outerShdw>
              </a:effectLst>
              <a:latin typeface="Tahoma" charset="0"/>
            </a:endParaRPr>
          </a:p>
          <a:p>
            <a:pPr eaLnBrk="1" hangingPunct="1">
              <a:defRPr/>
            </a:pPr>
            <a:endParaRPr lang="en-US" smtClean="0">
              <a:effectLst>
                <a:outerShdw blurRad="38100" dist="38100" dir="2700000" algn="tl">
                  <a:srgbClr val="C0C0C0"/>
                </a:outerShdw>
              </a:effectLst>
              <a:latin typeface="Tahoma" charset="0"/>
            </a:endParaRPr>
          </a:p>
          <a:p>
            <a:pPr eaLnBrk="1" hangingPunct="1">
              <a:defRPr/>
            </a:pPr>
            <a:endParaRPr lang="en-US" smtClean="0">
              <a:effectLst>
                <a:outerShdw blurRad="38100" dist="38100" dir="2700000" algn="tl">
                  <a:srgbClr val="C0C0C0"/>
                </a:outerShdw>
              </a:effectLst>
              <a:latin typeface="Tahoma" charset="0"/>
            </a:endParaRPr>
          </a:p>
          <a:p>
            <a:pPr eaLnBrk="1" hangingPunct="1">
              <a:defRPr/>
            </a:pPr>
            <a:endParaRPr lang="en-US" smtClean="0">
              <a:effectLst>
                <a:outerShdw blurRad="38100" dist="38100" dir="2700000" algn="tl">
                  <a:srgbClr val="C0C0C0"/>
                </a:outerShdw>
              </a:effectLst>
              <a:latin typeface="Tahoma" charset="0"/>
            </a:endParaRPr>
          </a:p>
          <a:p>
            <a:pPr eaLnBrk="1" hangingPunct="1">
              <a:defRPr/>
            </a:pPr>
            <a:endParaRPr lang="en-US" smtClean="0">
              <a:effectLst>
                <a:outerShdw blurRad="38100" dist="38100" dir="2700000" algn="tl">
                  <a:srgbClr val="C0C0C0"/>
                </a:outerShdw>
              </a:effectLst>
              <a:latin typeface="Tahoma"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87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872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3"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0D88F185-5075-4164-B166-A4C4E71AB42E}" type="datetime1">
              <a:rPr lang="en-US" altLang="en-US" sz="1200"/>
              <a:pPr>
                <a:spcBef>
                  <a:spcPct val="0"/>
                </a:spcBef>
                <a:buClrTx/>
                <a:buSzTx/>
                <a:buFontTx/>
                <a:buNone/>
              </a:pPr>
              <a:t>4/2/2018</a:t>
            </a:fld>
            <a:endParaRPr lang="en-US" altLang="en-US" sz="1200"/>
          </a:p>
        </p:txBody>
      </p:sp>
      <p:sp>
        <p:nvSpPr>
          <p:cNvPr id="512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r>
              <a:rPr lang="en-US" altLang="en-US" sz="1200"/>
              <a:t>Computer Operating Systems  CMPS254</a:t>
            </a:r>
          </a:p>
        </p:txBody>
      </p:sp>
      <p:sp>
        <p:nvSpPr>
          <p:cNvPr id="512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21ED06B2-FA59-4F8B-A8DF-096E618A6E69}" type="slidenum">
              <a:rPr lang="en-US" altLang="en-US" sz="1200"/>
              <a:pPr>
                <a:spcBef>
                  <a:spcPct val="0"/>
                </a:spcBef>
                <a:buClrTx/>
                <a:buSzTx/>
                <a:buFontTx/>
                <a:buNone/>
              </a:pPr>
              <a:t>3</a:t>
            </a:fld>
            <a:endParaRPr lang="en-US" altLang="en-US" sz="1200"/>
          </a:p>
        </p:txBody>
      </p:sp>
      <p:sp>
        <p:nvSpPr>
          <p:cNvPr id="5125" name="Rectangle 2"/>
          <p:cNvSpPr>
            <a:spLocks noGrp="1" noChangeArrowheads="1"/>
          </p:cNvSpPr>
          <p:nvPr>
            <p:ph type="title"/>
          </p:nvPr>
        </p:nvSpPr>
        <p:spPr/>
        <p:txBody>
          <a:bodyPr/>
          <a:lstStyle/>
          <a:p>
            <a:pPr algn="ctr" eaLnBrk="1" hangingPunct="1"/>
            <a:r>
              <a:rPr lang="en-US" altLang="en-US" smtClean="0">
                <a:cs typeface="Times New Roman" panose="02020603050405020304" pitchFamily="18" charset="0"/>
              </a:rPr>
              <a:t>File Descriptor - fd</a:t>
            </a:r>
          </a:p>
        </p:txBody>
      </p:sp>
      <p:sp>
        <p:nvSpPr>
          <p:cNvPr id="5126" name="Rectangle 3"/>
          <p:cNvSpPr>
            <a:spLocks noGrp="1" noChangeArrowheads="1"/>
          </p:cNvSpPr>
          <p:nvPr>
            <p:ph type="body" idx="1"/>
          </p:nvPr>
        </p:nvSpPr>
        <p:spPr/>
        <p:txBody>
          <a:bodyPr/>
          <a:lstStyle/>
          <a:p>
            <a:pPr marL="457200" indent="-457200" eaLnBrk="1" hangingPunct="1">
              <a:lnSpc>
                <a:spcPct val="90000"/>
              </a:lnSpc>
              <a:buFont typeface="Wingdings" panose="05000000000000000000" pitchFamily="2" charset="2"/>
              <a:buNone/>
            </a:pPr>
            <a:r>
              <a:rPr lang="en-US" altLang="en-US" sz="2100" smtClean="0">
                <a:cs typeface="Times New Roman" panose="02020603050405020304" pitchFamily="18" charset="0"/>
              </a:rPr>
              <a:t>Each file entry in every directory contain</a:t>
            </a:r>
          </a:p>
          <a:p>
            <a:pPr marL="457200" indent="-457200" eaLnBrk="1" hangingPunct="1">
              <a:lnSpc>
                <a:spcPct val="90000"/>
              </a:lnSpc>
              <a:buFont typeface="Wingdings" panose="05000000000000000000" pitchFamily="2" charset="2"/>
              <a:buNone/>
            </a:pPr>
            <a:r>
              <a:rPr lang="en-US" altLang="en-US" sz="2100" smtClean="0">
                <a:cs typeface="Times New Roman" panose="02020603050405020304" pitchFamily="18" charset="0"/>
              </a:rPr>
              <a:t>information describing the file:</a:t>
            </a:r>
          </a:p>
          <a:p>
            <a:pPr marL="457200" indent="-457200" eaLnBrk="1" hangingPunct="1">
              <a:lnSpc>
                <a:spcPct val="90000"/>
              </a:lnSpc>
              <a:buFontTx/>
              <a:buAutoNum type="arabicPeriod"/>
            </a:pPr>
            <a:r>
              <a:rPr lang="en-US" altLang="en-US" sz="2100" smtClean="0">
                <a:cs typeface="Times New Roman" panose="02020603050405020304" pitchFamily="18" charset="0"/>
              </a:rPr>
              <a:t>File name</a:t>
            </a:r>
          </a:p>
          <a:p>
            <a:pPr marL="457200" indent="-457200" eaLnBrk="1" hangingPunct="1">
              <a:lnSpc>
                <a:spcPct val="90000"/>
              </a:lnSpc>
              <a:buFontTx/>
              <a:buAutoNum type="arabicPeriod"/>
            </a:pPr>
            <a:r>
              <a:rPr lang="en-US" altLang="en-US" sz="2100" smtClean="0">
                <a:cs typeface="Times New Roman" panose="02020603050405020304" pitchFamily="18" charset="0"/>
              </a:rPr>
              <a:t>File type</a:t>
            </a:r>
          </a:p>
          <a:p>
            <a:pPr marL="457200" indent="-457200" eaLnBrk="1" hangingPunct="1">
              <a:lnSpc>
                <a:spcPct val="90000"/>
              </a:lnSpc>
              <a:buFontTx/>
              <a:buAutoNum type="arabicPeriod"/>
            </a:pPr>
            <a:r>
              <a:rPr lang="en-US" altLang="en-US" sz="2100" smtClean="0">
                <a:cs typeface="Times New Roman" panose="02020603050405020304" pitchFamily="18" charset="0"/>
              </a:rPr>
              <a:t>File size</a:t>
            </a:r>
          </a:p>
          <a:p>
            <a:pPr marL="457200" indent="-457200" eaLnBrk="1" hangingPunct="1">
              <a:lnSpc>
                <a:spcPct val="90000"/>
              </a:lnSpc>
              <a:buFontTx/>
              <a:buAutoNum type="arabicPeriod"/>
            </a:pPr>
            <a:r>
              <a:rPr lang="en-US" altLang="en-US" sz="2100" smtClean="0">
                <a:cs typeface="Times New Roman" panose="02020603050405020304" pitchFamily="18" charset="0"/>
              </a:rPr>
              <a:t>File location</a:t>
            </a:r>
          </a:p>
          <a:p>
            <a:pPr marL="457200" indent="-457200" eaLnBrk="1" hangingPunct="1">
              <a:lnSpc>
                <a:spcPct val="90000"/>
              </a:lnSpc>
              <a:buFontTx/>
              <a:buAutoNum type="arabicPeriod"/>
            </a:pPr>
            <a:r>
              <a:rPr lang="en-US" altLang="en-US" sz="2100" smtClean="0">
                <a:cs typeface="Times New Roman" panose="02020603050405020304" pitchFamily="18" charset="0"/>
              </a:rPr>
              <a:t>Date and time of creation.</a:t>
            </a:r>
          </a:p>
          <a:p>
            <a:pPr marL="457200" indent="-457200" eaLnBrk="1" hangingPunct="1">
              <a:lnSpc>
                <a:spcPct val="90000"/>
              </a:lnSpc>
              <a:buFontTx/>
              <a:buAutoNum type="arabicPeriod"/>
            </a:pPr>
            <a:r>
              <a:rPr lang="en-US" altLang="en-US" sz="2100" smtClean="0">
                <a:cs typeface="Times New Roman" panose="02020603050405020304" pitchFamily="18" charset="0"/>
              </a:rPr>
              <a:t>Owner.</a:t>
            </a:r>
          </a:p>
          <a:p>
            <a:pPr marL="457200" indent="-457200" eaLnBrk="1" hangingPunct="1">
              <a:lnSpc>
                <a:spcPct val="90000"/>
              </a:lnSpc>
              <a:buFontTx/>
              <a:buAutoNum type="arabicPeriod"/>
            </a:pPr>
            <a:r>
              <a:rPr lang="en-US" altLang="en-US" sz="2100" smtClean="0">
                <a:cs typeface="Times New Roman" panose="02020603050405020304" pitchFamily="18" charset="0"/>
              </a:rPr>
              <a:t>Protection information</a:t>
            </a:r>
          </a:p>
          <a:p>
            <a:pPr marL="457200" indent="-457200" eaLnBrk="1" hangingPunct="1">
              <a:lnSpc>
                <a:spcPct val="90000"/>
              </a:lnSpc>
              <a:buFontTx/>
              <a:buAutoNum type="arabicPeriod"/>
            </a:pPr>
            <a:r>
              <a:rPr lang="en-US" altLang="en-US" sz="2100" smtClean="0">
                <a:cs typeface="Times New Roman" panose="02020603050405020304" pitchFamily="18" charset="0"/>
              </a:rPr>
              <a:t>Record size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6"/>
          <p:cNvSpPr>
            <a:spLocks noGrp="1"/>
          </p:cNvSpPr>
          <p:nvPr>
            <p:ph type="title"/>
          </p:nvPr>
        </p:nvSpPr>
        <p:spPr/>
        <p:txBody>
          <a:bodyPr/>
          <a:lstStyle/>
          <a:p>
            <a:pPr eaLnBrk="1" hangingPunct="1"/>
            <a:r>
              <a:rPr lang="en-US" altLang="en-US" smtClean="0"/>
              <a:t>System calls and Buffer Size</a:t>
            </a:r>
            <a:endParaRPr lang="en-CA" altLang="en-US" smtClean="0"/>
          </a:p>
        </p:txBody>
      </p:sp>
      <p:sp>
        <p:nvSpPr>
          <p:cNvPr id="6147"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89BB2057-F689-4289-8DCE-3D20DC45F2A5}" type="datetime1">
              <a:rPr lang="en-US" altLang="en-US" sz="1200"/>
              <a:pPr>
                <a:spcBef>
                  <a:spcPct val="0"/>
                </a:spcBef>
                <a:buClrTx/>
                <a:buSzTx/>
                <a:buFontTx/>
                <a:buNone/>
              </a:pPr>
              <a:t>4/2/2018</a:t>
            </a:fld>
            <a:endParaRPr lang="en-US" altLang="en-US" sz="1200"/>
          </a:p>
        </p:txBody>
      </p:sp>
      <p:sp>
        <p:nvSpPr>
          <p:cNvPr id="6148"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r>
              <a:rPr lang="en-US" altLang="en-US" sz="1200"/>
              <a:t>Computer Operating Systems  CMPS254</a:t>
            </a:r>
          </a:p>
        </p:txBody>
      </p:sp>
      <p:sp>
        <p:nvSpPr>
          <p:cNvPr id="614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52F20778-C7A2-477A-ABBB-D604D4171D3E}" type="slidenum">
              <a:rPr lang="en-US" altLang="en-US" sz="1200"/>
              <a:pPr>
                <a:spcBef>
                  <a:spcPct val="0"/>
                </a:spcBef>
                <a:buClrTx/>
                <a:buSzTx/>
                <a:buFontTx/>
                <a:buNone/>
              </a:pPr>
              <a:t>4</a:t>
            </a:fld>
            <a:endParaRPr lang="en-US" altLang="en-US" sz="1200"/>
          </a:p>
        </p:txBody>
      </p:sp>
      <p:sp>
        <p:nvSpPr>
          <p:cNvPr id="6150" name="Rectangle 3" descr="l02p14"/>
          <p:cNvSpPr>
            <a:spLocks noGrp="1" noChangeAspect="1" noChangeArrowheads="1"/>
          </p:cNvSpPr>
          <p:nvPr isPhoto="1"/>
        </p:nvSpPr>
        <p:spPr bwMode="auto">
          <a:xfrm>
            <a:off x="1447800" y="1676400"/>
            <a:ext cx="6553200" cy="4433888"/>
          </a:xfrm>
          <a:prstGeom prst="rect">
            <a:avLst/>
          </a:prstGeom>
          <a:blipFill dpi="0" rotWithShape="1">
            <a:blip r:embed="rId3"/>
            <a:srcRect/>
            <a:stretch>
              <a:fillRect/>
            </a:stretch>
          </a:blipFill>
          <a:ln w="9525">
            <a:solidFill>
              <a:schemeClr val="tx1"/>
            </a:solidFill>
            <a:miter lim="800000"/>
            <a:headEnd/>
            <a:tailEnd/>
          </a:ln>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endParaRPr lang="en-CA" altLang="en-US" sz="18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6"/>
          <p:cNvSpPr>
            <a:spLocks noGrp="1"/>
          </p:cNvSpPr>
          <p:nvPr>
            <p:ph type="title"/>
          </p:nvPr>
        </p:nvSpPr>
        <p:spPr>
          <a:xfrm>
            <a:off x="1371600" y="228600"/>
            <a:ext cx="7313613" cy="1143000"/>
          </a:xfrm>
        </p:spPr>
        <p:txBody>
          <a:bodyPr/>
          <a:lstStyle/>
          <a:p>
            <a:pPr eaLnBrk="1" hangingPunct="1"/>
            <a:r>
              <a:rPr lang="en-US" altLang="en-US" smtClean="0"/>
              <a:t>System Calls</a:t>
            </a:r>
            <a:endParaRPr lang="en-CA" altLang="en-US" smtClean="0"/>
          </a:p>
        </p:txBody>
      </p:sp>
      <p:sp>
        <p:nvSpPr>
          <p:cNvPr id="7171"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F3E767C3-2CCF-4339-AC2D-8ED7425A1506}" type="datetime1">
              <a:rPr lang="en-US" altLang="en-US" sz="1200"/>
              <a:pPr>
                <a:spcBef>
                  <a:spcPct val="0"/>
                </a:spcBef>
                <a:buClrTx/>
                <a:buSzTx/>
                <a:buFontTx/>
                <a:buNone/>
              </a:pPr>
              <a:t>4/2/2018</a:t>
            </a:fld>
            <a:endParaRPr lang="en-US" altLang="en-US" sz="1200"/>
          </a:p>
        </p:txBody>
      </p:sp>
      <p:sp>
        <p:nvSpPr>
          <p:cNvPr id="7172"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r>
              <a:rPr lang="en-US" altLang="en-US" sz="1200"/>
              <a:t>Computer Operating Systems  CMPS254</a:t>
            </a:r>
          </a:p>
        </p:txBody>
      </p:sp>
      <p:sp>
        <p:nvSpPr>
          <p:cNvPr id="717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A7DA3A28-C5DD-4D83-8F60-5B4E84011AE3}" type="slidenum">
              <a:rPr lang="en-US" altLang="en-US" sz="1200"/>
              <a:pPr>
                <a:spcBef>
                  <a:spcPct val="0"/>
                </a:spcBef>
                <a:buClrTx/>
                <a:buSzTx/>
                <a:buFontTx/>
                <a:buNone/>
              </a:pPr>
              <a:t>5</a:t>
            </a:fld>
            <a:endParaRPr lang="en-US" altLang="en-US" sz="1200"/>
          </a:p>
        </p:txBody>
      </p:sp>
      <p:sp>
        <p:nvSpPr>
          <p:cNvPr id="7174" name="Rectangle 3" descr="l02p05"/>
          <p:cNvSpPr>
            <a:spLocks noGrp="1" noChangeAspect="1" noChangeArrowheads="1"/>
          </p:cNvSpPr>
          <p:nvPr isPhoto="1"/>
        </p:nvSpPr>
        <p:spPr bwMode="auto">
          <a:xfrm>
            <a:off x="1447800" y="1676400"/>
            <a:ext cx="6934200" cy="4089400"/>
          </a:xfrm>
          <a:prstGeom prst="rect">
            <a:avLst/>
          </a:prstGeom>
          <a:blipFill dpi="0" rotWithShape="1">
            <a:blip r:embed="rId2"/>
            <a:srcRect/>
            <a:stretch>
              <a:fillRect/>
            </a:stretch>
          </a:blipFill>
          <a:ln w="9525">
            <a:solidFill>
              <a:schemeClr val="tx1"/>
            </a:solidFill>
            <a:miter lim="800000"/>
            <a:headEnd/>
            <a:tailEnd/>
          </a:ln>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endParaRPr lang="en-CA" altLang="en-US" sz="18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6"/>
          <p:cNvSpPr>
            <a:spLocks noGrp="1"/>
          </p:cNvSpPr>
          <p:nvPr>
            <p:ph type="title"/>
          </p:nvPr>
        </p:nvSpPr>
        <p:spPr/>
        <p:txBody>
          <a:bodyPr/>
          <a:lstStyle/>
          <a:p>
            <a:pPr eaLnBrk="1" hangingPunct="1"/>
            <a:r>
              <a:rPr lang="en-US" altLang="en-US" smtClean="0"/>
              <a:t>Open ( )</a:t>
            </a:r>
            <a:endParaRPr lang="en-CA" altLang="en-US" smtClean="0"/>
          </a:p>
        </p:txBody>
      </p:sp>
      <p:sp>
        <p:nvSpPr>
          <p:cNvPr id="8195"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03AD1696-974E-4BA8-9071-1F7A6510F149}" type="datetime1">
              <a:rPr lang="en-US" altLang="en-US" sz="1200"/>
              <a:pPr>
                <a:spcBef>
                  <a:spcPct val="0"/>
                </a:spcBef>
                <a:buClrTx/>
                <a:buSzTx/>
                <a:buFontTx/>
                <a:buNone/>
              </a:pPr>
              <a:t>4/2/2018</a:t>
            </a:fld>
            <a:endParaRPr lang="en-US" altLang="en-US" sz="1200"/>
          </a:p>
        </p:txBody>
      </p:sp>
      <p:sp>
        <p:nvSpPr>
          <p:cNvPr id="8196"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r>
              <a:rPr lang="en-US" altLang="en-US" sz="1200"/>
              <a:t>Computer Operating Systems  CMPS254</a:t>
            </a:r>
          </a:p>
        </p:txBody>
      </p:sp>
      <p:sp>
        <p:nvSpPr>
          <p:cNvPr id="819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3664A590-122F-478C-808C-4C5C644BA7BF}" type="slidenum">
              <a:rPr lang="en-US" altLang="en-US" sz="1200"/>
              <a:pPr>
                <a:spcBef>
                  <a:spcPct val="0"/>
                </a:spcBef>
                <a:buClrTx/>
                <a:buSzTx/>
                <a:buFontTx/>
                <a:buNone/>
              </a:pPr>
              <a:t>6</a:t>
            </a:fld>
            <a:endParaRPr lang="en-US" altLang="en-US" sz="1200"/>
          </a:p>
        </p:txBody>
      </p:sp>
      <p:sp>
        <p:nvSpPr>
          <p:cNvPr id="8198" name="Rectangle 3" descr="l02p07"/>
          <p:cNvSpPr>
            <a:spLocks noGrp="1" noChangeAspect="1" noChangeArrowheads="1"/>
          </p:cNvSpPr>
          <p:nvPr isPhoto="1"/>
        </p:nvSpPr>
        <p:spPr bwMode="auto">
          <a:xfrm>
            <a:off x="1676400" y="1676400"/>
            <a:ext cx="6629400" cy="4419600"/>
          </a:xfrm>
          <a:prstGeom prst="rect">
            <a:avLst/>
          </a:prstGeom>
          <a:blipFill dpi="0" rotWithShape="1">
            <a:blip r:embed="rId2"/>
            <a:srcRect/>
            <a:stretch>
              <a:fillRect/>
            </a:stretch>
          </a:blipFill>
          <a:ln w="9525">
            <a:solidFill>
              <a:schemeClr val="tx1"/>
            </a:solidFill>
            <a:miter lim="800000"/>
            <a:headEnd/>
            <a:tailEnd/>
          </a:ln>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endParaRPr lang="en-CA" altLang="en-US" sz="18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6"/>
          <p:cNvSpPr>
            <a:spLocks noGrp="1"/>
          </p:cNvSpPr>
          <p:nvPr>
            <p:ph type="title"/>
          </p:nvPr>
        </p:nvSpPr>
        <p:spPr/>
        <p:txBody>
          <a:bodyPr/>
          <a:lstStyle/>
          <a:p>
            <a:pPr eaLnBrk="1" hangingPunct="1"/>
            <a:r>
              <a:rPr lang="en-US" altLang="en-US" smtClean="0"/>
              <a:t>Open( ), Read( ) and Close( )</a:t>
            </a:r>
            <a:endParaRPr lang="en-CA" altLang="en-US" smtClean="0"/>
          </a:p>
        </p:txBody>
      </p:sp>
      <p:sp>
        <p:nvSpPr>
          <p:cNvPr id="9219"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EC467941-4149-40CD-B805-A1DB255B5D54}" type="datetime1">
              <a:rPr lang="en-US" altLang="en-US" sz="1200"/>
              <a:pPr>
                <a:spcBef>
                  <a:spcPct val="0"/>
                </a:spcBef>
                <a:buClrTx/>
                <a:buSzTx/>
                <a:buFontTx/>
                <a:buNone/>
              </a:pPr>
              <a:t>4/2/2018</a:t>
            </a:fld>
            <a:endParaRPr lang="en-US" altLang="en-US" sz="1200"/>
          </a:p>
        </p:txBody>
      </p:sp>
      <p:sp>
        <p:nvSpPr>
          <p:cNvPr id="9220"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r>
              <a:rPr lang="en-US" altLang="en-US" sz="1200"/>
              <a:t>Computer Operating Systems  CMPS254</a:t>
            </a:r>
          </a:p>
        </p:txBody>
      </p:sp>
      <p:sp>
        <p:nvSpPr>
          <p:cNvPr id="922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01AA2184-E1C4-4586-B747-312C20FAF8ED}" type="slidenum">
              <a:rPr lang="en-US" altLang="en-US" sz="1200"/>
              <a:pPr>
                <a:spcBef>
                  <a:spcPct val="0"/>
                </a:spcBef>
                <a:buClrTx/>
                <a:buSzTx/>
                <a:buFontTx/>
                <a:buNone/>
              </a:pPr>
              <a:t>7</a:t>
            </a:fld>
            <a:endParaRPr lang="en-US" altLang="en-US" sz="1200"/>
          </a:p>
        </p:txBody>
      </p:sp>
      <p:sp>
        <p:nvSpPr>
          <p:cNvPr id="9222" name="Rectangle 3" descr="l02p08"/>
          <p:cNvSpPr>
            <a:spLocks noGrp="1" noChangeAspect="1" noChangeArrowheads="1"/>
          </p:cNvSpPr>
          <p:nvPr isPhoto="1"/>
        </p:nvSpPr>
        <p:spPr bwMode="auto">
          <a:xfrm>
            <a:off x="1447800" y="1676400"/>
            <a:ext cx="6858000" cy="4584700"/>
          </a:xfrm>
          <a:prstGeom prst="rect">
            <a:avLst/>
          </a:prstGeom>
          <a:blipFill dpi="0" rotWithShape="1">
            <a:blip r:embed="rId2"/>
            <a:srcRect/>
            <a:stretch>
              <a:fillRect/>
            </a:stretch>
          </a:blipFill>
          <a:ln w="9525">
            <a:solidFill>
              <a:schemeClr val="tx1"/>
            </a:solidFill>
            <a:miter lim="800000"/>
            <a:headEnd/>
            <a:tailEnd/>
          </a:ln>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endParaRPr lang="en-CA" altLang="en-US" sz="18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6"/>
          <p:cNvSpPr>
            <a:spLocks noGrp="1"/>
          </p:cNvSpPr>
          <p:nvPr>
            <p:ph type="title"/>
          </p:nvPr>
        </p:nvSpPr>
        <p:spPr/>
        <p:txBody>
          <a:bodyPr/>
          <a:lstStyle/>
          <a:p>
            <a:pPr eaLnBrk="1" hangingPunct="1"/>
            <a:r>
              <a:rPr lang="en-US" altLang="en-US" smtClean="0"/>
              <a:t>Read ( ) and Write( ) system calls</a:t>
            </a:r>
            <a:endParaRPr lang="en-CA" altLang="en-US" smtClean="0"/>
          </a:p>
        </p:txBody>
      </p:sp>
      <p:sp>
        <p:nvSpPr>
          <p:cNvPr id="10243"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6D700A10-602F-4758-8845-7BBBA2FE76CE}" type="datetime1">
              <a:rPr lang="en-US" altLang="en-US" sz="1200"/>
              <a:pPr>
                <a:spcBef>
                  <a:spcPct val="0"/>
                </a:spcBef>
                <a:buClrTx/>
                <a:buSzTx/>
                <a:buFontTx/>
                <a:buNone/>
              </a:pPr>
              <a:t>4/2/2018</a:t>
            </a:fld>
            <a:endParaRPr lang="en-US" altLang="en-US" sz="1200"/>
          </a:p>
        </p:txBody>
      </p:sp>
      <p:sp>
        <p:nvSpPr>
          <p:cNvPr id="10244"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r>
              <a:rPr lang="en-US" altLang="en-US" sz="1200"/>
              <a:t>Computer Operating Systems  CMPS254</a:t>
            </a:r>
          </a:p>
        </p:txBody>
      </p:sp>
      <p:sp>
        <p:nvSpPr>
          <p:cNvPr id="1024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7482434F-56D8-45FB-8EE5-A882E4D53DE1}" type="slidenum">
              <a:rPr lang="en-US" altLang="en-US" sz="1200"/>
              <a:pPr>
                <a:spcBef>
                  <a:spcPct val="0"/>
                </a:spcBef>
                <a:buClrTx/>
                <a:buSzTx/>
                <a:buFontTx/>
                <a:buNone/>
              </a:pPr>
              <a:t>8</a:t>
            </a:fld>
            <a:endParaRPr lang="en-US" altLang="en-US" sz="1200"/>
          </a:p>
        </p:txBody>
      </p:sp>
      <p:sp>
        <p:nvSpPr>
          <p:cNvPr id="10246" name="Rectangle 3" descr="l02p11"/>
          <p:cNvSpPr>
            <a:spLocks noGrp="1" noChangeAspect="1" noChangeArrowheads="1"/>
          </p:cNvSpPr>
          <p:nvPr isPhoto="1"/>
        </p:nvSpPr>
        <p:spPr bwMode="auto">
          <a:xfrm>
            <a:off x="1524000" y="1676400"/>
            <a:ext cx="6553200" cy="4441825"/>
          </a:xfrm>
          <a:prstGeom prst="rect">
            <a:avLst/>
          </a:prstGeom>
          <a:blipFill dpi="0" rotWithShape="1">
            <a:blip r:embed="rId2"/>
            <a:srcRect/>
            <a:stretch>
              <a:fillRect/>
            </a:stretch>
          </a:blipFill>
          <a:ln w="9525">
            <a:solidFill>
              <a:schemeClr val="tx1"/>
            </a:solidFill>
            <a:miter lim="800000"/>
            <a:headEnd/>
            <a:tailEnd/>
          </a:ln>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endParaRPr lang="en-CA" altLang="en-US" sz="18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6"/>
          <p:cNvSpPr>
            <a:spLocks noGrp="1"/>
          </p:cNvSpPr>
          <p:nvPr>
            <p:ph type="title"/>
          </p:nvPr>
        </p:nvSpPr>
        <p:spPr/>
        <p:txBody>
          <a:bodyPr/>
          <a:lstStyle/>
          <a:p>
            <a:pPr eaLnBrk="1" hangingPunct="1"/>
            <a:r>
              <a:rPr lang="en-US" altLang="en-US" smtClean="0"/>
              <a:t>Creat( ) system call</a:t>
            </a:r>
            <a:endParaRPr lang="en-CA" altLang="en-US" smtClean="0"/>
          </a:p>
        </p:txBody>
      </p:sp>
      <p:sp>
        <p:nvSpPr>
          <p:cNvPr id="11267"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4B8B7483-7D3B-4F84-ABFD-A667CECE2978}" type="datetime1">
              <a:rPr lang="en-US" altLang="en-US" sz="1200"/>
              <a:pPr>
                <a:spcBef>
                  <a:spcPct val="0"/>
                </a:spcBef>
                <a:buClrTx/>
                <a:buSzTx/>
                <a:buFontTx/>
                <a:buNone/>
              </a:pPr>
              <a:t>4/2/2018</a:t>
            </a:fld>
            <a:endParaRPr lang="en-US" altLang="en-US" sz="1200"/>
          </a:p>
        </p:txBody>
      </p:sp>
      <p:sp>
        <p:nvSpPr>
          <p:cNvPr id="11268"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r>
              <a:rPr lang="en-US" altLang="en-US" sz="1200"/>
              <a:t>Computer Operating Systems  CMPS254</a:t>
            </a:r>
          </a:p>
        </p:txBody>
      </p:sp>
      <p:sp>
        <p:nvSpPr>
          <p:cNvPr id="1126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FDB3D400-6521-4DB9-8D7E-87D6F7DBC8E7}" type="slidenum">
              <a:rPr lang="en-US" altLang="en-US" sz="1200"/>
              <a:pPr>
                <a:spcBef>
                  <a:spcPct val="0"/>
                </a:spcBef>
                <a:buClrTx/>
                <a:buSzTx/>
                <a:buFontTx/>
                <a:buNone/>
              </a:pPr>
              <a:t>9</a:t>
            </a:fld>
            <a:endParaRPr lang="en-US" altLang="en-US" sz="1200"/>
          </a:p>
        </p:txBody>
      </p:sp>
      <p:sp>
        <p:nvSpPr>
          <p:cNvPr id="11270" name="Rectangle 3" descr="l02p12"/>
          <p:cNvSpPr>
            <a:spLocks noGrp="1" noChangeAspect="1" noChangeArrowheads="1"/>
          </p:cNvSpPr>
          <p:nvPr isPhoto="1"/>
        </p:nvSpPr>
        <p:spPr bwMode="auto">
          <a:xfrm>
            <a:off x="1524000" y="1752600"/>
            <a:ext cx="6629400" cy="4495800"/>
          </a:xfrm>
          <a:prstGeom prst="rect">
            <a:avLst/>
          </a:prstGeom>
          <a:blipFill dpi="0" rotWithShape="1">
            <a:blip r:embed="rId2"/>
            <a:srcRect/>
            <a:stretch>
              <a:fillRect/>
            </a:stretch>
          </a:blipFill>
          <a:ln w="9525">
            <a:solidFill>
              <a:schemeClr val="tx1"/>
            </a:solidFill>
            <a:miter lim="800000"/>
            <a:headEnd/>
            <a:tailEnd/>
          </a:ln>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endParaRPr lang="en-CA" altLang="en-US" sz="18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Eclipse">
  <a:themeElements>
    <a:clrScheme name="Eclipse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fontScheme name="Eclipse">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Eclipse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Eclipse 2">
        <a:dk1>
          <a:srgbClr val="000000"/>
        </a:dk1>
        <a:lt1>
          <a:srgbClr val="FFFFFF"/>
        </a:lt1>
        <a:dk2>
          <a:srgbClr val="333366"/>
        </a:dk2>
        <a:lt2>
          <a:srgbClr val="5F5F5F"/>
        </a:lt2>
        <a:accent1>
          <a:srgbClr val="CC99FF"/>
        </a:accent1>
        <a:accent2>
          <a:srgbClr val="99CCCC"/>
        </a:accent2>
        <a:accent3>
          <a:srgbClr val="FFFFFF"/>
        </a:accent3>
        <a:accent4>
          <a:srgbClr val="000000"/>
        </a:accent4>
        <a:accent5>
          <a:srgbClr val="E2CAFF"/>
        </a:accent5>
        <a:accent6>
          <a:srgbClr val="8AB9B9"/>
        </a:accent6>
        <a:hlink>
          <a:srgbClr val="666699"/>
        </a:hlink>
        <a:folHlink>
          <a:srgbClr val="660066"/>
        </a:folHlink>
      </a:clrScheme>
      <a:clrMap bg1="lt1" tx1="dk1" bg2="lt2" tx2="dk2" accent1="accent1" accent2="accent2" accent3="accent3" accent4="accent4" accent5="accent5" accent6="accent6" hlink="hlink" folHlink="folHlink"/>
    </a:extraClrScheme>
    <a:extraClrScheme>
      <a:clrScheme name="Eclipse 3">
        <a:dk1>
          <a:srgbClr val="000000"/>
        </a:dk1>
        <a:lt1>
          <a:srgbClr val="FFFFFF"/>
        </a:lt1>
        <a:dk2>
          <a:srgbClr val="0000CC"/>
        </a:dk2>
        <a:lt2>
          <a:srgbClr val="434343"/>
        </a:lt2>
        <a:accent1>
          <a:srgbClr val="99CC00"/>
        </a:accent1>
        <a:accent2>
          <a:srgbClr val="FFCC00"/>
        </a:accent2>
        <a:accent3>
          <a:srgbClr val="FFFFFF"/>
        </a:accent3>
        <a:accent4>
          <a:srgbClr val="000000"/>
        </a:accent4>
        <a:accent5>
          <a:srgbClr val="CAE2AA"/>
        </a:accent5>
        <a:accent6>
          <a:srgbClr val="E7B900"/>
        </a:accent6>
        <a:hlink>
          <a:srgbClr val="FF0000"/>
        </a:hlink>
        <a:folHlink>
          <a:srgbClr val="808080"/>
        </a:folHlink>
      </a:clrScheme>
      <a:clrMap bg1="lt1" tx1="dk1" bg2="lt2" tx2="dk2" accent1="accent1" accent2="accent2" accent3="accent3" accent4="accent4" accent5="accent5" accent6="accent6" hlink="hlink" folHlink="folHlink"/>
    </a:extraClrScheme>
    <a:extraClrScheme>
      <a:clrScheme name="Eclipse 4">
        <a:dk1>
          <a:srgbClr val="000000"/>
        </a:dk1>
        <a:lt1>
          <a:srgbClr val="64AAAE"/>
        </a:lt1>
        <a:dk2>
          <a:srgbClr val="FFFFCC"/>
        </a:dk2>
        <a:lt2>
          <a:srgbClr val="5F5F5F"/>
        </a:lt2>
        <a:accent1>
          <a:srgbClr val="B4B1DB"/>
        </a:accent1>
        <a:accent2>
          <a:srgbClr val="61C1D7"/>
        </a:accent2>
        <a:accent3>
          <a:srgbClr val="B8D2D3"/>
        </a:accent3>
        <a:accent4>
          <a:srgbClr val="000000"/>
        </a:accent4>
        <a:accent5>
          <a:srgbClr val="D6D5EA"/>
        </a:accent5>
        <a:accent6>
          <a:srgbClr val="57AFC3"/>
        </a:accent6>
        <a:hlink>
          <a:srgbClr val="257177"/>
        </a:hlink>
        <a:folHlink>
          <a:srgbClr val="CCCCCC"/>
        </a:folHlink>
      </a:clrScheme>
      <a:clrMap bg1="lt1" tx1="dk1" bg2="lt2" tx2="dk2" accent1="accent1" accent2="accent2" accent3="accent3" accent4="accent4" accent5="accent5" accent6="accent6" hlink="hlink" folHlink="folHlink"/>
    </a:extraClrScheme>
    <a:extraClrScheme>
      <a:clrScheme name="Eclipse 5">
        <a:dk1>
          <a:srgbClr val="5F5F5F"/>
        </a:dk1>
        <a:lt1>
          <a:srgbClr val="F8F8F8"/>
        </a:lt1>
        <a:dk2>
          <a:srgbClr val="2A285A"/>
        </a:dk2>
        <a:lt2>
          <a:srgbClr val="FFFFFF"/>
        </a:lt2>
        <a:accent1>
          <a:srgbClr val="999966"/>
        </a:accent1>
        <a:accent2>
          <a:srgbClr val="8C8B9D"/>
        </a:accent2>
        <a:accent3>
          <a:srgbClr val="ACACB5"/>
        </a:accent3>
        <a:accent4>
          <a:srgbClr val="D4D4D4"/>
        </a:accent4>
        <a:accent5>
          <a:srgbClr val="CACAB8"/>
        </a:accent5>
        <a:accent6>
          <a:srgbClr val="7E7D8E"/>
        </a:accent6>
        <a:hlink>
          <a:srgbClr val="465174"/>
        </a:hlink>
        <a:folHlink>
          <a:srgbClr val="C0C0C0"/>
        </a:folHlink>
      </a:clrScheme>
      <a:clrMap bg1="dk2" tx1="lt1" bg2="dk1" tx2="lt2" accent1="accent1" accent2="accent2" accent3="accent3" accent4="accent4" accent5="accent5" accent6="accent6" hlink="hlink" folHlink="folHlink"/>
    </a:extraClrScheme>
    <a:extraClrScheme>
      <a:clrScheme name="Eclipse 6">
        <a:dk1>
          <a:srgbClr val="434343"/>
        </a:dk1>
        <a:lt1>
          <a:srgbClr val="FFFFFF"/>
        </a:lt1>
        <a:dk2>
          <a:srgbClr val="360404"/>
        </a:dk2>
        <a:lt2>
          <a:srgbClr val="FFFFFF"/>
        </a:lt2>
        <a:accent1>
          <a:srgbClr val="669900"/>
        </a:accent1>
        <a:accent2>
          <a:srgbClr val="CC6600"/>
        </a:accent2>
        <a:accent3>
          <a:srgbClr val="AEAAAA"/>
        </a:accent3>
        <a:accent4>
          <a:srgbClr val="DADADA"/>
        </a:accent4>
        <a:accent5>
          <a:srgbClr val="B8CAAA"/>
        </a:accent5>
        <a:accent6>
          <a:srgbClr val="B95C00"/>
        </a:accent6>
        <a:hlink>
          <a:srgbClr val="CC3300"/>
        </a:hlink>
        <a:folHlink>
          <a:srgbClr val="808080"/>
        </a:folHlink>
      </a:clrScheme>
      <a:clrMap bg1="dk2" tx1="lt1" bg2="dk1" tx2="lt2" accent1="accent1" accent2="accent2" accent3="accent3" accent4="accent4" accent5="accent5" accent6="accent6" hlink="hlink" folHlink="folHlink"/>
    </a:extraClrScheme>
    <a:extraClrScheme>
      <a:clrScheme name="Eclipse 7">
        <a:dk1>
          <a:srgbClr val="434343"/>
        </a:dk1>
        <a:lt1>
          <a:srgbClr val="FFFFFF"/>
        </a:lt1>
        <a:dk2>
          <a:srgbClr val="000000"/>
        </a:dk2>
        <a:lt2>
          <a:srgbClr val="8285FE"/>
        </a:lt2>
        <a:accent1>
          <a:srgbClr val="669900"/>
        </a:accent1>
        <a:accent2>
          <a:srgbClr val="9900FF"/>
        </a:accent2>
        <a:accent3>
          <a:srgbClr val="AAAAAA"/>
        </a:accent3>
        <a:accent4>
          <a:srgbClr val="DADADA"/>
        </a:accent4>
        <a:accent5>
          <a:srgbClr val="B8CAAA"/>
        </a:accent5>
        <a:accent6>
          <a:srgbClr val="8A00E7"/>
        </a:accent6>
        <a:hlink>
          <a:srgbClr val="6600CC"/>
        </a:hlink>
        <a:folHlink>
          <a:srgbClr val="808080"/>
        </a:folHlink>
      </a:clrScheme>
      <a:clrMap bg1="dk2" tx1="lt1" bg2="dk1" tx2="lt2" accent1="accent1" accent2="accent2" accent3="accent3" accent4="accent4" accent5="accent5" accent6="accent6" hlink="hlink" folHlink="folHlink"/>
    </a:extraClrScheme>
    <a:extraClrScheme>
      <a:clrScheme name="Eclipse 8">
        <a:dk1>
          <a:srgbClr val="434343"/>
        </a:dk1>
        <a:lt1>
          <a:srgbClr val="FFFFFF"/>
        </a:lt1>
        <a:dk2>
          <a:srgbClr val="000000"/>
        </a:dk2>
        <a:lt2>
          <a:srgbClr val="0066FF"/>
        </a:lt2>
        <a:accent1>
          <a:srgbClr val="339966"/>
        </a:accent1>
        <a:accent2>
          <a:srgbClr val="FFCC00"/>
        </a:accent2>
        <a:accent3>
          <a:srgbClr val="AAAAAA"/>
        </a:accent3>
        <a:accent4>
          <a:srgbClr val="DADADA"/>
        </a:accent4>
        <a:accent5>
          <a:srgbClr val="ADCAB8"/>
        </a:accent5>
        <a:accent6>
          <a:srgbClr val="E7B900"/>
        </a:accent6>
        <a:hlink>
          <a:srgbClr val="CC0000"/>
        </a:hlink>
        <a:folHlink>
          <a:srgbClr val="808080"/>
        </a:folHlink>
      </a:clrScheme>
      <a:clrMap bg1="dk2" tx1="lt1" bg2="dk1" tx2="lt2" accent1="accent1" accent2="accent2" accent3="accent3" accent4="accent4" accent5="accent5" accent6="accent6" hlink="hlink" folHlink="folHlink"/>
    </a:extraClrScheme>
    <a:extraClrScheme>
      <a:clrScheme name="Eclipse 9">
        <a:dk1>
          <a:srgbClr val="333300"/>
        </a:dk1>
        <a:lt1>
          <a:srgbClr val="FFFFFF"/>
        </a:lt1>
        <a:dk2>
          <a:srgbClr val="669900"/>
        </a:dk2>
        <a:lt2>
          <a:srgbClr val="FFFFCC"/>
        </a:lt2>
        <a:accent1>
          <a:srgbClr val="CCCC00"/>
        </a:accent1>
        <a:accent2>
          <a:srgbClr val="99CC00"/>
        </a:accent2>
        <a:accent3>
          <a:srgbClr val="B8CAAA"/>
        </a:accent3>
        <a:accent4>
          <a:srgbClr val="DADADA"/>
        </a:accent4>
        <a:accent5>
          <a:srgbClr val="E2E2AA"/>
        </a:accent5>
        <a:accent6>
          <a:srgbClr val="8AB900"/>
        </a:accent6>
        <a:hlink>
          <a:srgbClr val="336600"/>
        </a:hlink>
        <a:folHlink>
          <a:srgbClr val="FFFF66"/>
        </a:folHlink>
      </a:clrScheme>
      <a:clrMap bg1="dk2" tx1="lt1" bg2="dk1" tx2="lt2" accent1="accent1" accent2="accent2" accent3="accent3" accent4="accent4" accent5="accent5" accent6="accent6" hlink="hlink" folHlink="folHlink"/>
    </a:extraClrScheme>
    <a:extraClrScheme>
      <a:clrScheme name="Eclipse 10">
        <a:dk1>
          <a:srgbClr val="333333"/>
        </a:dk1>
        <a:lt1>
          <a:srgbClr val="FFFFCC"/>
        </a:lt1>
        <a:dk2>
          <a:srgbClr val="660000"/>
        </a:dk2>
        <a:lt2>
          <a:srgbClr val="CCCCCC"/>
        </a:lt2>
        <a:accent1>
          <a:srgbClr val="FF6600"/>
        </a:accent1>
        <a:accent2>
          <a:srgbClr val="CC3300"/>
        </a:accent2>
        <a:accent3>
          <a:srgbClr val="B8AAAA"/>
        </a:accent3>
        <a:accent4>
          <a:srgbClr val="DADAAE"/>
        </a:accent4>
        <a:accent5>
          <a:srgbClr val="FFB8AA"/>
        </a:accent5>
        <a:accent6>
          <a:srgbClr val="B92D00"/>
        </a:accent6>
        <a:hlink>
          <a:srgbClr val="990000"/>
        </a:hlink>
        <a:folHlink>
          <a:srgbClr val="CC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Eclipse</Template>
  <TotalTime>347102246</TotalTime>
  <Pages>45</Pages>
  <Words>339</Words>
  <Application>Microsoft Office PowerPoint</Application>
  <PresentationFormat>On-screen Show (4:3)</PresentationFormat>
  <Paragraphs>68</Paragraphs>
  <Slides>11</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Verdana</vt:lpstr>
      <vt:lpstr>Arial</vt:lpstr>
      <vt:lpstr>Wingdings</vt:lpstr>
      <vt:lpstr>Times New Roman</vt:lpstr>
      <vt:lpstr>Tahoma</vt:lpstr>
      <vt:lpstr>Eclipse</vt:lpstr>
      <vt:lpstr>PowerPoint Presentation</vt:lpstr>
      <vt:lpstr>OBJECTIVES</vt:lpstr>
      <vt:lpstr>File Descriptor - fd</vt:lpstr>
      <vt:lpstr>System calls and Buffer Size</vt:lpstr>
      <vt:lpstr>System Calls</vt:lpstr>
      <vt:lpstr>Open ( )</vt:lpstr>
      <vt:lpstr>Open( ), Read( ) and Close( )</vt:lpstr>
      <vt:lpstr>Read ( ) and Write( ) system calls</vt:lpstr>
      <vt:lpstr>Creat( ) system call</vt:lpstr>
      <vt:lpstr>Open ( ) and creat( ) system calls</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Networking Fundamentals</dc:title>
  <dc:subject/>
  <dc:creator>George Griepp</dc:creator>
  <cp:keywords/>
  <dc:description/>
  <cp:lastModifiedBy>Patricia Castillo</cp:lastModifiedBy>
  <cp:revision>469</cp:revision>
  <cp:lastPrinted>2000-08-23T19:55:14Z</cp:lastPrinted>
  <dcterms:created xsi:type="dcterms:W3CDTF">1997-11-19T17:58:54Z</dcterms:created>
  <dcterms:modified xsi:type="dcterms:W3CDTF">2018-04-02T20:01:41Z</dcterms:modified>
</cp:coreProperties>
</file>