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67"/>
  </p:notesMasterIdLst>
  <p:handoutMasterIdLst>
    <p:handoutMasterId r:id="rId68"/>
  </p:handoutMasterIdLst>
  <p:sldIdLst>
    <p:sldId id="299" r:id="rId2"/>
    <p:sldId id="320" r:id="rId3"/>
    <p:sldId id="257" r:id="rId4"/>
    <p:sldId id="323" r:id="rId5"/>
    <p:sldId id="387" r:id="rId6"/>
    <p:sldId id="388" r:id="rId7"/>
    <p:sldId id="389" r:id="rId8"/>
    <p:sldId id="326" r:id="rId9"/>
    <p:sldId id="325" r:id="rId10"/>
    <p:sldId id="384" r:id="rId11"/>
    <p:sldId id="327" r:id="rId12"/>
    <p:sldId id="328" r:id="rId13"/>
    <p:sldId id="329" r:id="rId14"/>
    <p:sldId id="330" r:id="rId15"/>
    <p:sldId id="331" r:id="rId16"/>
    <p:sldId id="333" r:id="rId17"/>
    <p:sldId id="334" r:id="rId18"/>
    <p:sldId id="335" r:id="rId19"/>
    <p:sldId id="375" r:id="rId20"/>
    <p:sldId id="339" r:id="rId21"/>
    <p:sldId id="338" r:id="rId22"/>
    <p:sldId id="408" r:id="rId23"/>
    <p:sldId id="340" r:id="rId24"/>
    <p:sldId id="406" r:id="rId25"/>
    <p:sldId id="407" r:id="rId26"/>
    <p:sldId id="396" r:id="rId27"/>
    <p:sldId id="399" r:id="rId28"/>
    <p:sldId id="397" r:id="rId29"/>
    <p:sldId id="398" r:id="rId30"/>
    <p:sldId id="400" r:id="rId31"/>
    <p:sldId id="401" r:id="rId32"/>
    <p:sldId id="402" r:id="rId33"/>
    <p:sldId id="403" r:id="rId34"/>
    <p:sldId id="404" r:id="rId35"/>
    <p:sldId id="405" r:id="rId36"/>
    <p:sldId id="379" r:id="rId37"/>
    <p:sldId id="392" r:id="rId38"/>
    <p:sldId id="350" r:id="rId39"/>
    <p:sldId id="351" r:id="rId40"/>
    <p:sldId id="352" r:id="rId41"/>
    <p:sldId id="353" r:id="rId42"/>
    <p:sldId id="354" r:id="rId43"/>
    <p:sldId id="355" r:id="rId44"/>
    <p:sldId id="356" r:id="rId45"/>
    <p:sldId id="357" r:id="rId46"/>
    <p:sldId id="359" r:id="rId47"/>
    <p:sldId id="360" r:id="rId48"/>
    <p:sldId id="361" r:id="rId49"/>
    <p:sldId id="393" r:id="rId50"/>
    <p:sldId id="394" r:id="rId51"/>
    <p:sldId id="395" r:id="rId52"/>
    <p:sldId id="376" r:id="rId53"/>
    <p:sldId id="377" r:id="rId54"/>
    <p:sldId id="366" r:id="rId55"/>
    <p:sldId id="367" r:id="rId56"/>
    <p:sldId id="371" r:id="rId57"/>
    <p:sldId id="373" r:id="rId58"/>
    <p:sldId id="374" r:id="rId59"/>
    <p:sldId id="321" r:id="rId60"/>
    <p:sldId id="390" r:id="rId61"/>
    <p:sldId id="391" r:id="rId62"/>
    <p:sldId id="263" r:id="rId63"/>
    <p:sldId id="268" r:id="rId64"/>
    <p:sldId id="319" r:id="rId65"/>
    <p:sldId id="314" r:id="rId66"/>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88">
          <p15:clr>
            <a:srgbClr val="A4A3A4"/>
          </p15:clr>
        </p15:guide>
        <p15:guide id="2" pos="5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824" autoAdjust="0"/>
    <p:restoredTop sz="94660"/>
  </p:normalViewPr>
  <p:slideViewPr>
    <p:cSldViewPr snapToGrid="0">
      <p:cViewPr varScale="1">
        <p:scale>
          <a:sx n="70" d="100"/>
          <a:sy n="70" d="100"/>
        </p:scale>
        <p:origin x="1458" y="72"/>
      </p:cViewPr>
      <p:guideLst>
        <p:guide orient="horz" pos="788"/>
        <p:guide pos="5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bwMode="auto">
          <a:xfrm>
            <a:off x="0" y="0"/>
            <a:ext cx="30337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1200">
                <a:latin typeface="Times New Roman" pitchFamily="18" charset="0"/>
                <a:ea typeface="+mn-ea"/>
                <a:cs typeface="+mn-cs"/>
              </a:defRPr>
            </a:lvl1pPr>
          </a:lstStyle>
          <a:p>
            <a:pPr>
              <a:defRPr/>
            </a:pPr>
            <a:endParaRPr lang="en-US"/>
          </a:p>
        </p:txBody>
      </p:sp>
      <p:sp>
        <p:nvSpPr>
          <p:cNvPr id="179203" name="Rectangle 3"/>
          <p:cNvSpPr>
            <a:spLocks noGrp="1" noChangeArrowheads="1"/>
          </p:cNvSpPr>
          <p:nvPr>
            <p:ph type="dt" sz="quarter" idx="1"/>
          </p:nvPr>
        </p:nvSpPr>
        <p:spPr bwMode="auto">
          <a:xfrm>
            <a:off x="3962400" y="0"/>
            <a:ext cx="30337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1200">
                <a:latin typeface="Times New Roman" pitchFamily="18" charset="0"/>
                <a:ea typeface="+mn-ea"/>
                <a:cs typeface="+mn-cs"/>
              </a:defRPr>
            </a:lvl1pPr>
          </a:lstStyle>
          <a:p>
            <a:pPr>
              <a:defRPr/>
            </a:pPr>
            <a:endParaRPr lang="en-US"/>
          </a:p>
        </p:txBody>
      </p:sp>
      <p:sp>
        <p:nvSpPr>
          <p:cNvPr id="179204" name="Rectangle 4"/>
          <p:cNvSpPr>
            <a:spLocks noGrp="1" noChangeArrowheads="1"/>
          </p:cNvSpPr>
          <p:nvPr>
            <p:ph type="ftr" sz="quarter" idx="2"/>
          </p:nvPr>
        </p:nvSpPr>
        <p:spPr bwMode="auto">
          <a:xfrm>
            <a:off x="0" y="8816975"/>
            <a:ext cx="3033713"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1200">
                <a:latin typeface="Times New Roman" pitchFamily="18" charset="0"/>
                <a:ea typeface="+mn-ea"/>
                <a:cs typeface="+mn-cs"/>
              </a:defRPr>
            </a:lvl1pPr>
          </a:lstStyle>
          <a:p>
            <a:pPr>
              <a:defRPr/>
            </a:pPr>
            <a:endParaRPr lang="en-US"/>
          </a:p>
        </p:txBody>
      </p:sp>
      <p:sp>
        <p:nvSpPr>
          <p:cNvPr id="179205" name="Rectangle 5"/>
          <p:cNvSpPr>
            <a:spLocks noGrp="1" noChangeArrowheads="1"/>
          </p:cNvSpPr>
          <p:nvPr>
            <p:ph type="sldNum" sz="quarter" idx="3"/>
          </p:nvPr>
        </p:nvSpPr>
        <p:spPr bwMode="auto">
          <a:xfrm>
            <a:off x="3962400" y="8816975"/>
            <a:ext cx="3033713"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1200">
                <a:latin typeface="Times New Roman" panose="02020603050405020304" pitchFamily="18" charset="0"/>
              </a:defRPr>
            </a:lvl1pPr>
          </a:lstStyle>
          <a:p>
            <a:pPr>
              <a:defRPr/>
            </a:pPr>
            <a:fld id="{9222996E-4440-4422-8844-064507F47CDB}" type="slidenum">
              <a:rPr lang="en-US" altLang="en-US"/>
              <a:pPr>
                <a:defRPr/>
              </a:pPr>
              <a:t>‹#›</a:t>
            </a:fld>
            <a:endParaRPr lang="en-US" altLang="en-US"/>
          </a:p>
        </p:txBody>
      </p:sp>
    </p:spTree>
    <p:extLst>
      <p:ext uri="{BB962C8B-B14F-4D97-AF65-F5344CB8AC3E}">
        <p14:creationId xmlns:p14="http://schemas.microsoft.com/office/powerpoint/2010/main" val="2966513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30337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1200">
                <a:latin typeface="Times New Roman" pitchFamily="18" charset="0"/>
                <a:ea typeface="+mn-ea"/>
                <a:cs typeface="+mn-cs"/>
              </a:defRPr>
            </a:lvl1pPr>
          </a:lstStyle>
          <a:p>
            <a:pPr>
              <a:defRPr/>
            </a:pPr>
            <a:endParaRPr lang="en-US"/>
          </a:p>
        </p:txBody>
      </p:sp>
      <p:sp>
        <p:nvSpPr>
          <p:cNvPr id="135171" name="Rectangle 3"/>
          <p:cNvSpPr>
            <a:spLocks noGrp="1" noChangeArrowheads="1"/>
          </p:cNvSpPr>
          <p:nvPr>
            <p:ph type="dt" idx="1"/>
          </p:nvPr>
        </p:nvSpPr>
        <p:spPr bwMode="auto">
          <a:xfrm>
            <a:off x="3962400" y="0"/>
            <a:ext cx="30337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1200">
                <a:latin typeface="Times New Roman" pitchFamily="18"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3" name="Rectangle 5"/>
          <p:cNvSpPr>
            <a:spLocks noGrp="1" noChangeArrowheads="1"/>
          </p:cNvSpPr>
          <p:nvPr>
            <p:ph type="body" sz="quarter" idx="3"/>
          </p:nvPr>
        </p:nvSpPr>
        <p:spPr bwMode="auto">
          <a:xfrm>
            <a:off x="700088" y="4410075"/>
            <a:ext cx="5599112" cy="417830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5174" name="Rectangle 6"/>
          <p:cNvSpPr>
            <a:spLocks noGrp="1" noChangeArrowheads="1"/>
          </p:cNvSpPr>
          <p:nvPr>
            <p:ph type="ftr" sz="quarter" idx="4"/>
          </p:nvPr>
        </p:nvSpPr>
        <p:spPr bwMode="auto">
          <a:xfrm>
            <a:off x="0" y="8816975"/>
            <a:ext cx="3033713"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1200">
                <a:latin typeface="Times New Roman" pitchFamily="18" charset="0"/>
                <a:ea typeface="+mn-ea"/>
                <a:cs typeface="+mn-cs"/>
              </a:defRPr>
            </a:lvl1pPr>
          </a:lstStyle>
          <a:p>
            <a:pPr>
              <a:defRPr/>
            </a:pPr>
            <a:endParaRPr lang="en-US"/>
          </a:p>
        </p:txBody>
      </p:sp>
      <p:sp>
        <p:nvSpPr>
          <p:cNvPr id="135175" name="Rectangle 7"/>
          <p:cNvSpPr>
            <a:spLocks noGrp="1" noChangeArrowheads="1"/>
          </p:cNvSpPr>
          <p:nvPr>
            <p:ph type="sldNum" sz="quarter" idx="5"/>
          </p:nvPr>
        </p:nvSpPr>
        <p:spPr bwMode="auto">
          <a:xfrm>
            <a:off x="3962400" y="8816975"/>
            <a:ext cx="3033713"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1200">
                <a:latin typeface="Times New Roman" panose="02020603050405020304" pitchFamily="18" charset="0"/>
              </a:defRPr>
            </a:lvl1pPr>
          </a:lstStyle>
          <a:p>
            <a:pPr>
              <a:defRPr/>
            </a:pPr>
            <a:fld id="{D4646767-C61D-40A6-9E25-FF7934E7FE01}" type="slidenum">
              <a:rPr lang="en-US" altLang="en-US"/>
              <a:pPr>
                <a:defRPr/>
              </a:pPr>
              <a:t>‹#›</a:t>
            </a:fld>
            <a:endParaRPr lang="en-US" altLang="en-US"/>
          </a:p>
        </p:txBody>
      </p:sp>
    </p:spTree>
    <p:extLst>
      <p:ext uri="{BB962C8B-B14F-4D97-AF65-F5344CB8AC3E}">
        <p14:creationId xmlns:p14="http://schemas.microsoft.com/office/powerpoint/2010/main" val="3454616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gnu.org/licenses/license-list.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Wikipedia:Text_of_the_GNU_Free_Documentation_Licens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www.gnu.org/licenses/gpl.html" TargetMode="External"/><Relationship Id="rId3" Type="http://schemas.openxmlformats.org/officeDocument/2006/relationships/hyperlink" Target="file:///\\commons.wikimedia.org\wiki\Main_Page" TargetMode="External"/><Relationship Id="rId7" Type="http://schemas.openxmlformats.org/officeDocument/2006/relationships/hyperlink" Target="file:///\\en.wikipedia.org\wiki\en:Free_Software_Foundation"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file:///\\en.wikipedia.org\wiki\en:GNU_General_Public_License" TargetMode="External"/><Relationship Id="rId5" Type="http://schemas.openxmlformats.org/officeDocument/2006/relationships/hyperlink" Target="file:///\\en.wikipedia.org\wiki\en:Free_software" TargetMode="External"/><Relationship Id="rId4" Type="http://schemas.openxmlformats.org/officeDocument/2006/relationships/hyperlink" Target="file:///\\commons.wikimedia.org\wiki\File:Ext2-inode.gif"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ork.tinou.com/data-structure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www.gnu.org/licenses/gpl.html" TargetMode="External"/><Relationship Id="rId3" Type="http://schemas.openxmlformats.org/officeDocument/2006/relationships/hyperlink" Target="file:///\\commons.wikimedia.org\wiki\Main_Page" TargetMode="External"/><Relationship Id="rId7" Type="http://schemas.openxmlformats.org/officeDocument/2006/relationships/hyperlink" Target="file:///\\en.wikipedia.org\wiki\en:Free_Software_Foundation"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file:///\\en.wikipedia.org\wiki\en:GNU_General_Public_License" TargetMode="External"/><Relationship Id="rId5" Type="http://schemas.openxmlformats.org/officeDocument/2006/relationships/hyperlink" Target="file:///\\en.wikipedia.org\wiki\en:Free_software" TargetMode="External"/><Relationship Id="rId4" Type="http://schemas.openxmlformats.org/officeDocument/2006/relationships/hyperlink" Target="file:///\\commons.wikimedia.org\wiki\File:Ext2-inode.gif" TargetMode="External"/><Relationship Id="rId9" Type="http://schemas.openxmlformats.org/officeDocument/2006/relationships/hyperlink" Target="http://en.wikipedia.org/wiki/Ext2"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file:///\\en.wikipedia.org\wiki\en:Free_software"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www.gnu.org/licenses/gpl.html" TargetMode="External"/><Relationship Id="rId5" Type="http://schemas.openxmlformats.org/officeDocument/2006/relationships/hyperlink" Target="file:///\\en.wikipedia.org\wiki\en:Free_Software_Foundation" TargetMode="External"/><Relationship Id="rId4" Type="http://schemas.openxmlformats.org/officeDocument/2006/relationships/hyperlink" Target="file:///\\en.wikipedia.org\wiki\en:GNU_General_Public_Licens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gnu.org/licenses/license-list.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gnu.org/licenses/license-list.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gnu.org/licenses/license-list.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gnu.org/licenses/license-list.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www.gnu.org/licenses/license-list.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www.gnu.org/licenses/license-list.html"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Wikipedia:Text_of_the_GNU_Free_Documentation_Licens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B8FAFF-227B-43C6-AAE8-85B7461A1295}" type="slidenum">
              <a:rPr lang="en-US" altLang="en-US" smtClean="0">
                <a:latin typeface="Times New Roman" panose="02020603050405020304" pitchFamily="18" charset="0"/>
              </a:rPr>
              <a:pPr/>
              <a:t>1</a:t>
            </a:fld>
            <a:endParaRPr lang="en-US" altLang="en-US" smtClean="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19752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35063" y="688975"/>
            <a:ext cx="4589462" cy="3441700"/>
          </a:xfrm>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79375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xfrm>
            <a:off x="3884613" y="8720138"/>
            <a:ext cx="2971800" cy="458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92BB6F1-9816-4D3F-B1C2-BF1EEC48FAFD}" type="slidenum">
              <a:rPr lang="en-US" altLang="en-US" sz="1800" smtClean="0">
                <a:latin typeface="Verdana" panose="020B0604030504040204" pitchFamily="34" charset="0"/>
              </a:rPr>
              <a:pPr>
                <a:spcBef>
                  <a:spcPct val="0"/>
                </a:spcBef>
              </a:pPr>
              <a:t>13</a:t>
            </a:fld>
            <a:endParaRPr lang="en-US" altLang="en-US" sz="1800" smtClean="0">
              <a:latin typeface="Verdana" panose="020B060403050404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11410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xfrm>
            <a:off x="3884613" y="8720138"/>
            <a:ext cx="2971800" cy="458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9F43C7-AC70-4455-AC1C-0EA4C2837ED1}" type="slidenum">
              <a:rPr lang="en-US" altLang="en-US" sz="1800" smtClean="0">
                <a:latin typeface="Verdana" panose="020B0604030504040204" pitchFamily="34" charset="0"/>
              </a:rPr>
              <a:pPr>
                <a:spcBef>
                  <a:spcPct val="0"/>
                </a:spcBef>
              </a:pPr>
              <a:t>14</a:t>
            </a:fld>
            <a:endParaRPr lang="en-US" altLang="en-US" sz="1800" smtClean="0">
              <a:latin typeface="Verdana" panose="020B0604030504040204" pitchFamily="34" charset="0"/>
            </a:endParaRPr>
          </a:p>
        </p:txBody>
      </p:sp>
      <p:sp>
        <p:nvSpPr>
          <p:cNvPr id="30723"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ln/>
        </p:spPr>
        <p:txBody>
          <a:bodyPr/>
          <a:lstStyle/>
          <a:p>
            <a:pPr marL="0" lvl="1" eaLnBrk="1" hangingPunct="1">
              <a:defRPr/>
            </a:pPr>
            <a:r>
              <a:rPr lang="en-CA" sz="1050" b="1" dirty="0" smtClean="0"/>
              <a:t>“Screen Capture of File Types is released under the GNU General Public License (GPL).  See the terms at </a:t>
            </a:r>
            <a:r>
              <a:rPr lang="en-CA" sz="1050" b="1" u="sng" dirty="0" smtClean="0">
                <a:hlinkClick r:id="rId3"/>
              </a:rPr>
              <a:t>http://www.gnu.org/licenses/license-list.html</a:t>
            </a:r>
            <a:r>
              <a:rPr lang="en-CA" sz="1050" b="1" u="sng" dirty="0" smtClean="0"/>
              <a:t>”</a:t>
            </a:r>
          </a:p>
          <a:p>
            <a:pPr eaLnBrk="1" hangingPunct="1">
              <a:defRPr/>
            </a:pPr>
            <a:endParaRPr lang="en-US" dirty="0" smtClean="0"/>
          </a:p>
        </p:txBody>
      </p:sp>
    </p:spTree>
    <p:extLst>
      <p:ext uri="{BB962C8B-B14F-4D97-AF65-F5344CB8AC3E}">
        <p14:creationId xmlns:p14="http://schemas.microsoft.com/office/powerpoint/2010/main" val="908753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208716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35063" y="688975"/>
            <a:ext cx="4589462" cy="3441700"/>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58798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3884613" y="8720138"/>
            <a:ext cx="2971800" cy="458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9CA8623-2822-4ACA-8FF5-402C10968718}" type="slidenum">
              <a:rPr lang="en-US" altLang="en-US" sz="1800" smtClean="0">
                <a:latin typeface="Verdana" panose="020B0604030504040204" pitchFamily="34" charset="0"/>
              </a:rPr>
              <a:pPr>
                <a:spcBef>
                  <a:spcPct val="0"/>
                </a:spcBef>
              </a:pPr>
              <a:t>17</a:t>
            </a:fld>
            <a:endParaRPr lang="en-US" altLang="en-US" sz="1800" smtClean="0">
              <a:latin typeface="Verdana" panose="020B060403050404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43148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066800" y="627063"/>
            <a:ext cx="4589463" cy="3441700"/>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smtClean="0">
                <a:cs typeface="Times New Roman" panose="02020603050405020304" pitchFamily="18" charset="0"/>
              </a:rPr>
              <a:t>Users communicates with File Manager via specific commands that may be either </a:t>
            </a:r>
            <a:r>
              <a:rPr lang="en-US" altLang="en-US" sz="1100" b="1" smtClean="0">
                <a:cs typeface="Times New Roman" panose="02020603050405020304" pitchFamily="18" charset="0"/>
              </a:rPr>
              <a:t>embedded</a:t>
            </a:r>
            <a:r>
              <a:rPr lang="en-US" altLang="en-US" sz="1100" smtClean="0">
                <a:cs typeface="Times New Roman" panose="02020603050405020304" pitchFamily="18" charset="0"/>
              </a:rPr>
              <a:t> in user’s program or submitted </a:t>
            </a:r>
            <a:r>
              <a:rPr lang="en-US" altLang="en-US" sz="1100" b="1" smtClean="0">
                <a:cs typeface="Times New Roman" panose="02020603050405020304" pitchFamily="18" charset="0"/>
              </a:rPr>
              <a:t>interactively</a:t>
            </a:r>
            <a:r>
              <a:rPr lang="en-US" altLang="en-US" sz="1100" smtClean="0">
                <a:cs typeface="Times New Roman" panose="02020603050405020304" pitchFamily="18" charset="0"/>
              </a:rPr>
              <a:t> by user.</a:t>
            </a:r>
          </a:p>
          <a:p>
            <a:r>
              <a:rPr lang="en-US" altLang="en-US" sz="1100" smtClean="0">
                <a:cs typeface="Times New Roman" panose="02020603050405020304" pitchFamily="18" charset="0"/>
              </a:rPr>
              <a:t>Embedded commands: </a:t>
            </a:r>
          </a:p>
          <a:p>
            <a:pPr marL="114300" lvl="1">
              <a:buFontTx/>
              <a:buAutoNum type="arabicPeriod"/>
            </a:pPr>
            <a:r>
              <a:rPr lang="en-US" altLang="en-US" sz="1100" smtClean="0">
                <a:cs typeface="Times New Roman" panose="02020603050405020304" pitchFamily="18" charset="0"/>
              </a:rPr>
              <a:t>OPEN and CLOSE pertain to availability of file for program invoking it. </a:t>
            </a:r>
          </a:p>
          <a:p>
            <a:pPr marL="114300" lvl="1">
              <a:buFontTx/>
              <a:buAutoNum type="arabicPeriod"/>
            </a:pPr>
            <a:r>
              <a:rPr lang="en-US" altLang="en-US" sz="1100" smtClean="0">
                <a:cs typeface="Times New Roman" panose="02020603050405020304" pitchFamily="18" charset="0"/>
              </a:rPr>
              <a:t>READ and WRITE are I/O commands. </a:t>
            </a:r>
          </a:p>
          <a:p>
            <a:pPr marL="114300" lvl="1">
              <a:buFontTx/>
              <a:buAutoNum type="arabicPeriod"/>
            </a:pPr>
            <a:r>
              <a:rPr lang="en-US" altLang="en-US" sz="1100" smtClean="0">
                <a:cs typeface="Times New Roman" panose="02020603050405020304" pitchFamily="18" charset="0"/>
              </a:rPr>
              <a:t>MODIFY – specialized WRITE command for existing data files that allows for appending/rewriting records</a:t>
            </a:r>
          </a:p>
          <a:p>
            <a:r>
              <a:rPr lang="en-US" altLang="en-US" sz="1100" smtClean="0">
                <a:cs typeface="Times New Roman" panose="02020603050405020304" pitchFamily="18" charset="0"/>
              </a:rPr>
              <a:t>CREATE and DELETE -- deal with system’s knowledge of file. </a:t>
            </a:r>
          </a:p>
          <a:p>
            <a:r>
              <a:rPr lang="en-US" altLang="en-US" sz="1100" smtClean="0">
                <a:cs typeface="Times New Roman" panose="02020603050405020304" pitchFamily="18" charset="0"/>
              </a:rPr>
              <a:t>SAVE -- first time used, a file is actually created. </a:t>
            </a:r>
          </a:p>
          <a:p>
            <a:r>
              <a:rPr lang="en-US" altLang="en-US" sz="1100" smtClean="0">
                <a:cs typeface="Times New Roman" panose="02020603050405020304" pitchFamily="18" charset="0"/>
              </a:rPr>
              <a:t>OPEN NEW -- within a program indicates file must be created. </a:t>
            </a:r>
          </a:p>
          <a:p>
            <a:r>
              <a:rPr lang="en-US" altLang="en-US" sz="1100" smtClean="0">
                <a:cs typeface="Times New Roman" panose="02020603050405020304" pitchFamily="18" charset="0"/>
              </a:rPr>
              <a:t>OPEN…FOR OUTPUT -- creates file by making entry for it in directory and finding space for it in secondary storage. </a:t>
            </a:r>
          </a:p>
          <a:p>
            <a:r>
              <a:rPr lang="en-US" altLang="en-US" sz="1100" smtClean="0">
                <a:cs typeface="Times New Roman" panose="02020603050405020304" pitchFamily="18" charset="0"/>
              </a:rPr>
              <a:t>RENAME -- allows users to change name of existing file.</a:t>
            </a:r>
          </a:p>
          <a:p>
            <a:r>
              <a:rPr lang="en-US" altLang="en-US" sz="1100" smtClean="0">
                <a:cs typeface="Times New Roman" panose="02020603050405020304" pitchFamily="18" charset="0"/>
              </a:rPr>
              <a:t>COPY – allows user to make duplicate copies of existing files.</a:t>
            </a:r>
          </a:p>
          <a:p>
            <a:r>
              <a:rPr lang="en-US" altLang="en-US" sz="1100" smtClean="0">
                <a:cs typeface="Times New Roman" panose="02020603050405020304" pitchFamily="18" charset="0"/>
              </a:rPr>
              <a:t>In Linux when the  kernel loads an </a:t>
            </a:r>
            <a:r>
              <a:rPr lang="en-US" altLang="en-US" sz="1100" i="1" smtClean="0">
                <a:cs typeface="Times New Roman" panose="02020603050405020304" pitchFamily="18" charset="0"/>
              </a:rPr>
              <a:t>inode</a:t>
            </a:r>
            <a:r>
              <a:rPr lang="en-US" altLang="en-US" sz="1100" smtClean="0">
                <a:cs typeface="Times New Roman" panose="02020603050405020304" pitchFamily="18" charset="0"/>
              </a:rPr>
              <a:t> into memory from disk, it stores a pointer to these file operations in a file_operations structure whose address is contained in the default_file_ops field of the inode_operations structure of the inode object.</a:t>
            </a:r>
          </a:p>
        </p:txBody>
      </p:sp>
    </p:spTree>
    <p:extLst>
      <p:ext uri="{BB962C8B-B14F-4D97-AF65-F5344CB8AC3E}">
        <p14:creationId xmlns:p14="http://schemas.microsoft.com/office/powerpoint/2010/main" val="1940999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F69249-D236-4A7D-9E29-CB954C3076F7}" type="slidenum">
              <a:rPr lang="en-US" altLang="en-US" smtClean="0">
                <a:latin typeface="Times New Roman" panose="02020603050405020304" pitchFamily="18" charset="0"/>
              </a:rPr>
              <a:pPr/>
              <a:t>19</a:t>
            </a:fld>
            <a:endParaRPr lang="en-US" altLang="en-US" smtClean="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20143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35063" y="688975"/>
            <a:ext cx="4589462" cy="3441700"/>
          </a:xfrm>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mtClean="0"/>
              <a:t>“Permission is granted to copy, distribute and/or modify this document under the terms of the </a:t>
            </a:r>
            <a:r>
              <a:rPr lang="en-CA" altLang="en-US" b="1" smtClean="0">
                <a:hlinkClick r:id="rId3" action="ppaction://hlinkfile"/>
              </a:rPr>
              <a:t>GNU Free Documentation License</a:t>
            </a:r>
            <a:r>
              <a:rPr lang="en-CA" altLang="en-US" b="1" smtClean="0"/>
              <a:t>.”</a:t>
            </a:r>
            <a:endParaRPr lang="en-US" altLang="en-US" smtClean="0"/>
          </a:p>
        </p:txBody>
      </p:sp>
    </p:spTree>
    <p:extLst>
      <p:ext uri="{BB962C8B-B14F-4D97-AF65-F5344CB8AC3E}">
        <p14:creationId xmlns:p14="http://schemas.microsoft.com/office/powerpoint/2010/main" val="1878721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720138"/>
            <a:ext cx="2971800" cy="458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928509-7243-4EE6-AA7C-D8F83A65142D}" type="slidenum">
              <a:rPr lang="en-US" altLang="en-US" sz="1800" smtClean="0">
                <a:latin typeface="Verdana" panose="020B0604030504040204" pitchFamily="34" charset="0"/>
              </a:rPr>
              <a:pPr>
                <a:spcBef>
                  <a:spcPct val="0"/>
                </a:spcBef>
              </a:pPr>
              <a:t>21</a:t>
            </a:fld>
            <a:endParaRPr lang="en-US" altLang="en-US" sz="1800" smtClean="0">
              <a:latin typeface="Verdana" panose="020B060403050404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379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A1FC476-8B45-4192-BF74-2393F12A4DB4}" type="slidenum">
              <a:rPr lang="en-US" altLang="en-US" smtClean="0">
                <a:latin typeface="Times New Roman" panose="02020603050405020304" pitchFamily="18" charset="0"/>
              </a:rPr>
              <a:pPr/>
              <a:t>3</a:t>
            </a:fld>
            <a:endParaRPr lang="en-US" altLang="en-US" smtClean="0">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9427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35063" y="688975"/>
            <a:ext cx="4589462" cy="3441700"/>
          </a:xfrm>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most visible part of an OS  is the file system .</a:t>
            </a:r>
          </a:p>
          <a:p>
            <a:r>
              <a:rPr lang="en-US" altLang="en-US" smtClean="0"/>
              <a:t>Users and applications interact with the file system by means of commands for creating and deleting files and for performing operations on files. Before performing any operation, the file system must identify and locate the selected file. This requires the use of some sort of  directory that serves to describe the location of all files and their attributes.In addition most shared systems enforced user access control: Only authorized users are allowed to access particular files. </a:t>
            </a:r>
          </a:p>
          <a:p>
            <a:r>
              <a:rPr lang="en-US" altLang="en-US" smtClean="0"/>
              <a:t>Whereas users and applications are concerned with records, I/O is done on a block basis. Thus the records of a file must be blocked for output and unblocked after input. To support block I/O of files, the secondary storage must be managed. This involves allocating files to free blocks on secondary storage and managing free storage so as to know what blocks are available for new files.</a:t>
            </a:r>
          </a:p>
          <a:p>
            <a:r>
              <a:rPr lang="en-US" altLang="en-US" sz="1400" smtClean="0"/>
              <a:t>Reference:  Silberstchatz Galvin Gagne, Operating Systems concepts</a:t>
            </a:r>
          </a:p>
          <a:p>
            <a:endParaRPr lang="en-US" altLang="en-US" sz="1400" smtClean="0"/>
          </a:p>
          <a:p>
            <a:endParaRPr lang="en-US" altLang="en-US" smtClean="0"/>
          </a:p>
          <a:p>
            <a:r>
              <a:rPr lang="en-US" altLang="en-US" smtClean="0"/>
              <a:t> </a:t>
            </a:r>
          </a:p>
          <a:p>
            <a:endParaRPr lang="en-US" altLang="en-US" smtClean="0"/>
          </a:p>
        </p:txBody>
      </p:sp>
    </p:spTree>
    <p:extLst>
      <p:ext uri="{BB962C8B-B14F-4D97-AF65-F5344CB8AC3E}">
        <p14:creationId xmlns:p14="http://schemas.microsoft.com/office/powerpoint/2010/main" val="2283301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45823E0-2DF5-4CC7-B87C-7B3CCA958A7F}" type="slidenum">
              <a:rPr lang="en-US" altLang="en-US" smtClean="0">
                <a:latin typeface="Times New Roman" panose="02020603050405020304" pitchFamily="18" charset="0"/>
              </a:rPr>
              <a:pPr/>
              <a:t>24</a:t>
            </a:fld>
            <a:endParaRPr lang="en-US" altLang="en-US" smtClean="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39559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81CEF8C-4F85-4671-9F8A-557AF2CAA44F}" type="slidenum">
              <a:rPr lang="en-US" altLang="en-US" smtClean="0">
                <a:latin typeface="Times New Roman" panose="02020603050405020304" pitchFamily="18" charset="0"/>
              </a:rPr>
              <a:pPr/>
              <a:t>25</a:t>
            </a:fld>
            <a:endParaRPr lang="en-US" altLang="en-US" smtClean="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88961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B342912-BBCD-4387-BC84-F8455F593BC7}" type="slidenum">
              <a:rPr lang="en-US" altLang="en-US" smtClean="0">
                <a:latin typeface="Times New Roman" panose="02020603050405020304" pitchFamily="18" charset="0"/>
              </a:rPr>
              <a:pPr/>
              <a:t>26</a:t>
            </a:fld>
            <a:endParaRPr lang="en-US" altLang="en-US" smtClean="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73911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35063" y="688975"/>
            <a:ext cx="4589462" cy="3441700"/>
          </a:xfrm>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t>
            </a:r>
            <a:r>
              <a:rPr lang="en-CA" altLang="en-US" smtClean="0"/>
              <a:t>This is a file from the </a:t>
            </a:r>
            <a:r>
              <a:rPr lang="en-CA" altLang="en-US" smtClean="0">
                <a:hlinkClick r:id="rId3" action="ppaction://hlinkfile"/>
              </a:rPr>
              <a:t>Wikimedia Commons</a:t>
            </a:r>
            <a:r>
              <a:rPr lang="en-CA" altLang="en-US" smtClean="0"/>
              <a:t>. Information from its </a:t>
            </a:r>
            <a:r>
              <a:rPr lang="en-CA" altLang="en-US" b="1" smtClean="0">
                <a:hlinkClick r:id="rId4" action="ppaction://hlinkfile"/>
              </a:rPr>
              <a:t>description page there</a:t>
            </a:r>
            <a:r>
              <a:rPr lang="en-CA" altLang="en-US" smtClean="0"/>
              <a:t> is shown below. Commons is a freely licensed media file repository”</a:t>
            </a:r>
          </a:p>
          <a:p>
            <a:r>
              <a:rPr lang="en-CA" altLang="en-US" smtClean="0"/>
              <a:t>“This work is </a:t>
            </a:r>
            <a:r>
              <a:rPr lang="en-CA" altLang="en-US" smtClean="0">
                <a:hlinkClick r:id="rId5" action="ppaction://hlinkfile" tooltip="w:en:Free software"/>
              </a:rPr>
              <a:t>free software</a:t>
            </a:r>
            <a:r>
              <a:rPr lang="en-CA" altLang="en-US" smtClean="0"/>
              <a:t>; you can redistribute it and/or modify it under the terms of the </a:t>
            </a:r>
            <a:r>
              <a:rPr lang="en-CA" altLang="en-US" b="1" smtClean="0">
                <a:hlinkClick r:id="rId6" action="ppaction://hlinkfile" tooltip="w:en:GNU General Public License"/>
              </a:rPr>
              <a:t>GNU General Public License</a:t>
            </a:r>
            <a:r>
              <a:rPr lang="en-CA" altLang="en-US" smtClean="0"/>
              <a:t> as published by the </a:t>
            </a:r>
            <a:r>
              <a:rPr lang="en-CA" altLang="en-US" smtClean="0">
                <a:hlinkClick r:id="rId7" action="ppaction://hlinkfile" tooltip="w:en:Free Software Foundation"/>
              </a:rPr>
              <a:t>Free Software Foundation</a:t>
            </a:r>
            <a:r>
              <a:rPr lang="en-CA" altLang="en-US" smtClean="0"/>
              <a:t>. This work is distributed in the hope that it will be useful, but </a:t>
            </a:r>
            <a:r>
              <a:rPr lang="en-CA" altLang="en-US" b="1" smtClean="0"/>
              <a:t>without any warranty </a:t>
            </a:r>
            <a:r>
              <a:rPr lang="en-CA" altLang="en-US" smtClean="0"/>
              <a:t>for more details. </a:t>
            </a:r>
            <a:r>
              <a:rPr lang="en-CA" altLang="en-US" smtClean="0">
                <a:hlinkClick r:id="rId8"/>
              </a:rPr>
              <a:t>http://www.gnu.org/licenses/gpl.html</a:t>
            </a:r>
            <a:r>
              <a:rPr lang="en-CA" altLang="en-US" smtClean="0"/>
              <a:t>”</a:t>
            </a:r>
          </a:p>
          <a:p>
            <a:endParaRPr lang="en-US" altLang="en-US" smtClean="0"/>
          </a:p>
          <a:p>
            <a:r>
              <a:rPr lang="en-US" altLang="en-US" smtClean="0"/>
              <a:t>One performance problem in systems that use I-nodes is that reading even a short file requires two disk accesses.</a:t>
            </a:r>
          </a:p>
          <a:p>
            <a:r>
              <a:rPr lang="en-US" altLang="en-US" smtClean="0"/>
              <a:t>One for I-node and one for the block. The usual inode placement is shown in the figure (a) . Here all the I-nodes are near the beginning of the disk, so the average distance between an inode and its blocks will be about half the number of cylinders, requiring long seeks.</a:t>
            </a:r>
          </a:p>
          <a:p>
            <a:r>
              <a:rPr lang="en-US" altLang="en-US" smtClean="0"/>
              <a:t>Figure (b) one easy performance improvement is to divide the disk into cylinder groups, each with its own I-nodes, blocks, and free list. When creating a new file, any I-node can be chosen, but an attempt is made to find a block in the same cylinder group as the I-node. If none is available, then a block in a nearby cylinder group is used.</a:t>
            </a:r>
          </a:p>
          <a:p>
            <a:endParaRPr lang="en-US" altLang="en-US" smtClean="0"/>
          </a:p>
        </p:txBody>
      </p:sp>
    </p:spTree>
    <p:extLst>
      <p:ext uri="{BB962C8B-B14F-4D97-AF65-F5344CB8AC3E}">
        <p14:creationId xmlns:p14="http://schemas.microsoft.com/office/powerpoint/2010/main" val="114354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35063" y="688975"/>
            <a:ext cx="4589462" cy="3441700"/>
          </a:xfrm>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cs typeface="Times New Roman" panose="02020603050405020304" pitchFamily="18" charset="0"/>
              </a:rPr>
              <a:t>“Google free image source </a:t>
            </a:r>
            <a:r>
              <a:rPr lang="en-US" altLang="en-US" smtClean="0">
                <a:cs typeface="Times New Roman" panose="02020603050405020304" pitchFamily="18" charset="0"/>
                <a:hlinkClick r:id="rId3"/>
              </a:rPr>
              <a:t>http://work.tinou.com/data-structures/</a:t>
            </a:r>
            <a:r>
              <a:rPr lang="en-US" altLang="en-US" smtClean="0">
                <a:cs typeface="Times New Roman" panose="02020603050405020304" pitchFamily="18" charset="0"/>
              </a:rPr>
              <a:t> “</a:t>
            </a:r>
          </a:p>
          <a:p>
            <a:endParaRPr lang="en-US" altLang="en-US" smtClean="0">
              <a:cs typeface="Times New Roman" panose="02020603050405020304" pitchFamily="18" charset="0"/>
            </a:endParaRPr>
          </a:p>
          <a:p>
            <a:r>
              <a:rPr lang="en-US" altLang="en-US" smtClean="0">
                <a:cs typeface="Times New Roman" panose="02020603050405020304" pitchFamily="18" charset="0"/>
              </a:rPr>
              <a:t>Unix can handle multiple disk partitions each  with a different file system on it.</a:t>
            </a:r>
          </a:p>
          <a:p>
            <a:r>
              <a:rPr lang="en-US" altLang="en-US" smtClean="0">
                <a:cs typeface="Times New Roman" panose="02020603050405020304" pitchFamily="18" charset="0"/>
              </a:rPr>
              <a:t>Classical Unix, disk partition contains :</a:t>
            </a:r>
          </a:p>
          <a:p>
            <a:r>
              <a:rPr lang="en-US" altLang="en-US" b="1" smtClean="0">
                <a:cs typeface="Times New Roman" panose="02020603050405020304" pitchFamily="18" charset="0"/>
              </a:rPr>
              <a:t>Boot block : Address 0</a:t>
            </a:r>
            <a:r>
              <a:rPr lang="en-US" altLang="en-US" smtClean="0">
                <a:cs typeface="Times New Roman" panose="02020603050405020304" pitchFamily="18" charset="0"/>
              </a:rPr>
              <a:t> reserved for booting.</a:t>
            </a:r>
          </a:p>
          <a:p>
            <a:r>
              <a:rPr lang="en-US" altLang="en-US" b="1" smtClean="0">
                <a:cs typeface="Times New Roman" panose="02020603050405020304" pitchFamily="18" charset="0"/>
              </a:rPr>
              <a:t>Superblock: </a:t>
            </a:r>
            <a:r>
              <a:rPr lang="en-US" altLang="en-US" smtClean="0">
                <a:cs typeface="Times New Roman" panose="02020603050405020304" pitchFamily="18" charset="0"/>
              </a:rPr>
              <a:t>Contains critical information about the layout of the file system, including the number of I-nodes, number of disk blocks, and the start of the list of  free disk blocks( Typically a few hundred entries). Destruction of the superblock will render the file system unreadable.</a:t>
            </a:r>
          </a:p>
          <a:p>
            <a:r>
              <a:rPr lang="en-US" altLang="en-US" b="1" smtClean="0">
                <a:cs typeface="Times New Roman" panose="02020603050405020304" pitchFamily="18" charset="0"/>
              </a:rPr>
              <a:t>i-node</a:t>
            </a:r>
            <a:r>
              <a:rPr lang="en-US" altLang="en-US" smtClean="0">
                <a:cs typeface="Times New Roman" panose="02020603050405020304" pitchFamily="18" charset="0"/>
              </a:rPr>
              <a:t> – index nodes , Each I-node is 64 bytes long and describes exactly one file. It contains information to locate all the disk blocks that hold the file’s data.</a:t>
            </a:r>
          </a:p>
          <a:p>
            <a:r>
              <a:rPr lang="en-US" altLang="en-US" b="1" smtClean="0">
                <a:cs typeface="Times New Roman" panose="02020603050405020304" pitchFamily="18" charset="0"/>
              </a:rPr>
              <a:t>Data Blocks</a:t>
            </a:r>
            <a:r>
              <a:rPr lang="en-US" altLang="en-US" smtClean="0">
                <a:cs typeface="Times New Roman" panose="02020603050405020304" pitchFamily="18" charset="0"/>
              </a:rPr>
              <a:t>: All the files and directories are stored here. If  a file or directory consists of more than one block, the blocks need not be contiguous on the disk.</a:t>
            </a:r>
          </a:p>
          <a:p>
            <a:r>
              <a:rPr lang="en-US" altLang="en-US" smtClean="0">
                <a:cs typeface="Times New Roman" panose="02020603050405020304" pitchFamily="18" charset="0"/>
              </a:rPr>
              <a:t>As files grow, noncontiguous blocks linked to chain.Whenever possible files are stored in contiguous empty blocks.</a:t>
            </a:r>
          </a:p>
          <a:p>
            <a:endParaRPr lang="en-US" altLang="en-US" smtClean="0">
              <a:cs typeface="Times New Roman" panose="02020603050405020304" pitchFamily="18" charset="0"/>
            </a:endParaRPr>
          </a:p>
        </p:txBody>
      </p:sp>
    </p:spTree>
    <p:extLst>
      <p:ext uri="{BB962C8B-B14F-4D97-AF65-F5344CB8AC3E}">
        <p14:creationId xmlns:p14="http://schemas.microsoft.com/office/powerpoint/2010/main" val="3444897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35883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09DF0E-68D3-49D1-B211-D1F0A84A5F3F}" type="slidenum">
              <a:rPr lang="en-US" altLang="en-US" smtClean="0">
                <a:latin typeface="Times New Roman" panose="02020603050405020304" pitchFamily="18" charset="0"/>
              </a:rPr>
              <a:pPr/>
              <a:t>31</a:t>
            </a:fld>
            <a:endParaRPr lang="en-US" altLang="en-US"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40970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35063" y="688975"/>
            <a:ext cx="4589462" cy="3441700"/>
          </a:xfrm>
          <a:ln/>
        </p:spPr>
      </p:sp>
      <p:sp>
        <p:nvSpPr>
          <p:cNvPr id="64515" name="Rectangle 3"/>
          <p:cNvSpPr>
            <a:spLocks noGrp="1" noChangeArrowheads="1"/>
          </p:cNvSpPr>
          <p:nvPr>
            <p:ph type="body" idx="1"/>
          </p:nvPr>
        </p:nvSpPr>
        <p:spPr>
          <a:xfrm>
            <a:off x="914400" y="4343400"/>
            <a:ext cx="50292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t>
            </a:r>
            <a:r>
              <a:rPr lang="en-CA" altLang="en-US" smtClean="0"/>
              <a:t>This is a file from the </a:t>
            </a:r>
            <a:r>
              <a:rPr lang="en-CA" altLang="en-US" smtClean="0">
                <a:hlinkClick r:id="rId3" action="ppaction://hlinkfile"/>
              </a:rPr>
              <a:t>Wikimedia Commons</a:t>
            </a:r>
            <a:r>
              <a:rPr lang="en-CA" altLang="en-US" smtClean="0"/>
              <a:t>. Information from its </a:t>
            </a:r>
            <a:r>
              <a:rPr lang="en-CA" altLang="en-US" b="1" smtClean="0">
                <a:hlinkClick r:id="rId4" action="ppaction://hlinkfile"/>
              </a:rPr>
              <a:t>description page there</a:t>
            </a:r>
            <a:r>
              <a:rPr lang="en-CA" altLang="en-US" smtClean="0"/>
              <a:t> is shown below. Commons is a freely licensed media file repository”.</a:t>
            </a:r>
          </a:p>
          <a:p>
            <a:r>
              <a:rPr lang="en-CA" altLang="en-US" smtClean="0"/>
              <a:t>“This work is </a:t>
            </a:r>
            <a:r>
              <a:rPr lang="en-CA" altLang="en-US" smtClean="0">
                <a:hlinkClick r:id="rId5" action="ppaction://hlinkfile" tooltip="w:en:Free software"/>
              </a:rPr>
              <a:t>free software</a:t>
            </a:r>
            <a:r>
              <a:rPr lang="en-CA" altLang="en-US" smtClean="0"/>
              <a:t>; you can redistribute it and/or modify it under the terms of the </a:t>
            </a:r>
            <a:r>
              <a:rPr lang="en-CA" altLang="en-US" b="1" smtClean="0">
                <a:hlinkClick r:id="rId6" action="ppaction://hlinkfile" tooltip="w:en:GNU General Public License"/>
              </a:rPr>
              <a:t>GNU General Public License</a:t>
            </a:r>
            <a:r>
              <a:rPr lang="en-CA" altLang="en-US" smtClean="0"/>
              <a:t> as published by the </a:t>
            </a:r>
            <a:r>
              <a:rPr lang="en-CA" altLang="en-US" smtClean="0">
                <a:hlinkClick r:id="rId7" action="ppaction://hlinkfile" tooltip="w:en:Free Software Foundation"/>
              </a:rPr>
              <a:t>Free Software Foundation</a:t>
            </a:r>
            <a:r>
              <a:rPr lang="en-CA" altLang="en-US" smtClean="0"/>
              <a:t>. This work is distributed in the hope that it will be useful, but </a:t>
            </a:r>
            <a:r>
              <a:rPr lang="en-CA" altLang="en-US" b="1" smtClean="0"/>
              <a:t>without any warranty</a:t>
            </a:r>
            <a:r>
              <a:rPr lang="en-CA" altLang="en-US" smtClean="0"/>
              <a:t>.for more details. </a:t>
            </a:r>
            <a:r>
              <a:rPr lang="en-CA" altLang="en-US" smtClean="0">
                <a:hlinkClick r:id="rId8"/>
              </a:rPr>
              <a:t>http://www.gnu.org/licenses/gpl.html</a:t>
            </a:r>
            <a:endParaRPr lang="en-CA" altLang="en-US" smtClean="0"/>
          </a:p>
          <a:p>
            <a:r>
              <a:rPr lang="en-CA" altLang="en-US" smtClean="0"/>
              <a:t>GPLGNU General Public License.” from </a:t>
            </a:r>
            <a:r>
              <a:rPr lang="en-CA" altLang="en-US" smtClean="0">
                <a:hlinkClick r:id="rId9"/>
              </a:rPr>
              <a:t>http://en.wikipedia.org/wiki/Ext2</a:t>
            </a:r>
            <a:endParaRPr lang="en-CA" altLang="en-US" smtClean="0"/>
          </a:p>
          <a:p>
            <a:endParaRPr lang="en-US" altLang="en-US" smtClean="0"/>
          </a:p>
          <a:p>
            <a:r>
              <a:rPr lang="en-US" altLang="en-US" smtClean="0"/>
              <a:t>All information needed by the file system to handle a file is included in a data structure called I-node. Each file has its own inode, which the file system uses to identify the file.</a:t>
            </a:r>
          </a:p>
          <a:p>
            <a:r>
              <a:rPr lang="en-US" altLang="en-US" smtClean="0"/>
              <a:t>The Unix inodes contains some attributes. The attributes contain: file size,creation,  last access and last modification time, owner, group, protection information, and a count of the number of directory entries that point to the inode. When the count gets 0, the I-node is reclaimed and the disk blocks are put back in the free list. The first 10 disk addresses are stored in the inode itself, so for small files , all the necessary information is right in the inode, which is fetch from disk  to main memory when the file is opened. For some larger files, one of the addresses in the inode is the address of a disk block called a single indirect block. This block contains additional disk addresses. If this is still not enough, another address in the I-node, called double indirect block, contains the address of a block that contains a list of a single indirect blocks. </a:t>
            </a:r>
            <a:r>
              <a:rPr lang="en-US" altLang="en-US" sz="1100" smtClean="0">
                <a:cs typeface="Times New Roman" panose="02020603050405020304" pitchFamily="18" charset="0"/>
              </a:rPr>
              <a:t>For extremely large files of more than 16,522 blocks, 13th entry points to a “triple indirect block.”</a:t>
            </a:r>
            <a:r>
              <a:rPr lang="en-US" altLang="en-US" sz="900" smtClean="0">
                <a:cs typeface="Times New Roman" panose="02020603050405020304" pitchFamily="18" charset="0"/>
              </a:rPr>
              <a:t> </a:t>
            </a:r>
            <a:r>
              <a:rPr lang="en-US" altLang="en-US" smtClean="0"/>
              <a:t>is used.</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p:txBody>
      </p:sp>
      <p:sp>
        <p:nvSpPr>
          <p:cNvPr id="64516" name="Rectangle 4"/>
          <p:cNvSpPr>
            <a:spLocks noChangeArrowheads="1"/>
          </p:cNvSpPr>
          <p:nvPr/>
        </p:nvSpPr>
        <p:spPr bwMode="auto">
          <a:xfrm>
            <a:off x="1066800" y="4513263"/>
            <a:ext cx="5029200"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endParaRPr kumimoji="1" lang="en-US" altLang="en-US"/>
          </a:p>
          <a:p>
            <a:endParaRPr kumimoji="1" lang="en-US" altLang="en-US"/>
          </a:p>
        </p:txBody>
      </p:sp>
    </p:spTree>
    <p:extLst>
      <p:ext uri="{BB962C8B-B14F-4D97-AF65-F5344CB8AC3E}">
        <p14:creationId xmlns:p14="http://schemas.microsoft.com/office/powerpoint/2010/main" val="4284414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35063" y="688975"/>
            <a:ext cx="4589462" cy="3441700"/>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mtClean="0"/>
              <a:t>“This work is </a:t>
            </a:r>
            <a:r>
              <a:rPr lang="en-CA" altLang="en-US" smtClean="0">
                <a:hlinkClick r:id="rId3" action="ppaction://hlinkfile" tooltip="w:en:Free software"/>
              </a:rPr>
              <a:t>free software</a:t>
            </a:r>
            <a:r>
              <a:rPr lang="en-CA" altLang="en-US" smtClean="0"/>
              <a:t>; you can redistribute it and/or modify it under the terms of the </a:t>
            </a:r>
            <a:r>
              <a:rPr lang="en-CA" altLang="en-US" b="1" smtClean="0">
                <a:hlinkClick r:id="rId4" action="ppaction://hlinkfile" tooltip="w:en:GNU General Public License"/>
              </a:rPr>
              <a:t>GNU General Public License</a:t>
            </a:r>
            <a:r>
              <a:rPr lang="en-CA" altLang="en-US" smtClean="0"/>
              <a:t> as published by the </a:t>
            </a:r>
            <a:r>
              <a:rPr lang="en-CA" altLang="en-US" smtClean="0">
                <a:hlinkClick r:id="rId5" action="ppaction://hlinkfile" tooltip="w:en:Free Software Foundation"/>
              </a:rPr>
              <a:t>Free Software Foundation</a:t>
            </a:r>
            <a:r>
              <a:rPr lang="en-CA" altLang="en-US" smtClean="0"/>
              <a:t>. This work is distributed in the hope that it will be useful, but </a:t>
            </a:r>
            <a:r>
              <a:rPr lang="en-CA" altLang="en-US" b="1" smtClean="0"/>
              <a:t>without any warranty</a:t>
            </a:r>
            <a:r>
              <a:rPr lang="en-CA" altLang="en-US" smtClean="0"/>
              <a:t>.for more details. </a:t>
            </a:r>
            <a:r>
              <a:rPr lang="en-CA" altLang="en-US" smtClean="0">
                <a:hlinkClick r:id="rId6"/>
              </a:rPr>
              <a:t>http://www.gnu.org/licenses/gpl.html</a:t>
            </a:r>
            <a:r>
              <a:rPr lang="en-CA" altLang="en-US" smtClean="0"/>
              <a:t>”</a:t>
            </a:r>
          </a:p>
          <a:p>
            <a:endParaRPr lang="en-US" altLang="en-US" smtClean="0"/>
          </a:p>
          <a:p>
            <a:r>
              <a:rPr lang="en-US" altLang="en-US" smtClean="0"/>
              <a:t>When a file is opened, the file system must take the file name supplied and locate its disk blocks. First the file locates the root directory. In Unix its I-node is located at a fixed place on the disk. From this I-node , it locates the root directory which can be anywhere on the disk. Then it reads the root directory and looks up the first component of the path, usr, in the root directory to find the I-node number of the file /usr. (the remaining steps are explained on the slide)</a:t>
            </a:r>
          </a:p>
          <a:p>
            <a:endParaRPr lang="en-US" altLang="en-US" smtClean="0"/>
          </a:p>
        </p:txBody>
      </p:sp>
    </p:spTree>
    <p:extLst>
      <p:ext uri="{BB962C8B-B14F-4D97-AF65-F5344CB8AC3E}">
        <p14:creationId xmlns:p14="http://schemas.microsoft.com/office/powerpoint/2010/main" val="1560899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36051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0" lvl="1">
              <a:defRPr/>
            </a:pPr>
            <a:r>
              <a:rPr lang="en-CA" sz="1050" b="1" dirty="0" smtClean="0"/>
              <a:t>“Screen Capture of  </a:t>
            </a:r>
            <a:r>
              <a:rPr lang="en-CA" sz="1050" b="1" dirty="0" err="1" smtClean="0"/>
              <a:t>ls</a:t>
            </a:r>
            <a:r>
              <a:rPr lang="en-CA" sz="1050" b="1" dirty="0" smtClean="0"/>
              <a:t> –</a:t>
            </a:r>
            <a:r>
              <a:rPr lang="en-CA" sz="1050" b="1" dirty="0" err="1" smtClean="0"/>
              <a:t>i</a:t>
            </a:r>
            <a:r>
              <a:rPr lang="en-CA" sz="1050" b="1" dirty="0" smtClean="0"/>
              <a:t>  command  is released under the GNU General Public License (GPL).  See the terms at </a:t>
            </a:r>
            <a:r>
              <a:rPr lang="en-CA" sz="1050" b="1" u="sng" dirty="0" smtClean="0">
                <a:hlinkClick r:id="rId3"/>
              </a:rPr>
              <a:t>http://www.gnu.org/licenses/license-list.html</a:t>
            </a:r>
            <a:r>
              <a:rPr lang="en-CA" sz="1050" b="1" u="sng" dirty="0" smtClean="0"/>
              <a:t>”</a:t>
            </a:r>
          </a:p>
          <a:p>
            <a:pPr>
              <a:defRPr/>
            </a:pPr>
            <a:endParaRPr lang="en-CA" dirty="0"/>
          </a:p>
        </p:txBody>
      </p:sp>
    </p:spTree>
    <p:extLst>
      <p:ext uri="{BB962C8B-B14F-4D97-AF65-F5344CB8AC3E}">
        <p14:creationId xmlns:p14="http://schemas.microsoft.com/office/powerpoint/2010/main" val="2786561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ln/>
        </p:spPr>
        <p:txBody>
          <a:bodyPr/>
          <a:lstStyle/>
          <a:p>
            <a:pPr marL="0" lvl="1">
              <a:defRPr/>
            </a:pPr>
            <a:r>
              <a:rPr lang="en-CA" sz="1050" b="1" dirty="0" smtClean="0"/>
              <a:t>“Screen Capture of Linux File Systems is released under the GNU General Public License (GPL).  See the terms at </a:t>
            </a:r>
            <a:r>
              <a:rPr lang="en-CA" sz="1050" b="1" u="sng" dirty="0" smtClean="0">
                <a:hlinkClick r:id="rId3"/>
              </a:rPr>
              <a:t>http://www.gnu.org/licenses/license-list.html</a:t>
            </a:r>
            <a:r>
              <a:rPr lang="en-CA" sz="1050" b="1" u="sng" dirty="0" smtClean="0"/>
              <a:t>”</a:t>
            </a:r>
          </a:p>
          <a:p>
            <a:pPr>
              <a:defRPr/>
            </a:pPr>
            <a:endParaRPr lang="en-US" dirty="0" smtClean="0"/>
          </a:p>
        </p:txBody>
      </p:sp>
    </p:spTree>
    <p:extLst>
      <p:ext uri="{BB962C8B-B14F-4D97-AF65-F5344CB8AC3E}">
        <p14:creationId xmlns:p14="http://schemas.microsoft.com/office/powerpoint/2010/main" val="681551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13098290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xfrm>
            <a:off x="3884613" y="8720138"/>
            <a:ext cx="2971800" cy="458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94" tIns="43347" rIns="86694" bIns="43347"/>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EC5A1A6-700E-499E-96C5-DBBCDFE18775}" type="slidenum">
              <a:rPr lang="en-US" altLang="en-US" sz="1800" smtClean="0">
                <a:latin typeface="Verdana" panose="020B0604030504040204" pitchFamily="34" charset="0"/>
              </a:rPr>
              <a:pPr>
                <a:spcBef>
                  <a:spcPct val="0"/>
                </a:spcBef>
              </a:pPr>
              <a:t>40</a:t>
            </a:fld>
            <a:endParaRPr lang="en-US" altLang="en-US" sz="1800" smtClean="0">
              <a:latin typeface="Verdana" panose="020B060403050404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18610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0" lvl="1">
              <a:defRPr/>
            </a:pPr>
            <a:r>
              <a:rPr lang="en-CA" sz="1050" b="1" dirty="0" smtClean="0"/>
              <a:t>“Screen Capture of PROC file system is released under the GNU General Public License (GPL).  See the terms at </a:t>
            </a:r>
            <a:r>
              <a:rPr lang="en-CA" sz="1050" b="1" u="sng" dirty="0" smtClean="0">
                <a:hlinkClick r:id="rId3"/>
              </a:rPr>
              <a:t>http://www.gnu.org/licenses/license-list.html</a:t>
            </a:r>
            <a:r>
              <a:rPr lang="en-CA" sz="1050" b="1" u="sng" dirty="0" smtClean="0"/>
              <a:t>”</a:t>
            </a:r>
          </a:p>
          <a:p>
            <a:pPr>
              <a:defRPr/>
            </a:pPr>
            <a:endParaRPr lang="en-CA" dirty="0"/>
          </a:p>
        </p:txBody>
      </p:sp>
    </p:spTree>
    <p:extLst>
      <p:ext uri="{BB962C8B-B14F-4D97-AF65-F5344CB8AC3E}">
        <p14:creationId xmlns:p14="http://schemas.microsoft.com/office/powerpoint/2010/main" val="1578469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35063" y="688975"/>
            <a:ext cx="4589462" cy="3441700"/>
          </a:xfrm>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smtClean="0"/>
              <a:t>Ext2fs allows the administrator to choose the logical block size when creating </a:t>
            </a:r>
          </a:p>
          <a:p>
            <a:r>
              <a:rPr lang="en-US" altLang="en-US" sz="1100" smtClean="0"/>
              <a:t>the file system. Block sizes can typically be 1024, 2048 and 4096 bytes. Using big block sizes can speed up I/O since fewer I/O requests, and thus fewer disk head seeks, need to be done to access a file. On the other hand, big blocks waste more disk space: on the average, the last block allocated to a file is only half full, so as blocks get bigger, more space is wasted in the last block of each file. In addition, most of the advantages of larger block sizes are obtained by Ext2 file system's preallocation techniques </a:t>
            </a:r>
          </a:p>
          <a:p>
            <a:r>
              <a:rPr lang="en-US" altLang="en-US" sz="1100" smtClean="0"/>
              <a:t>Ext2fs provides two ways to force checks at regular intervals. A mount counter is maintained in the superblock. Each time the file system is mounted in read/write mode, this counter is incremented. When it reaches a maximal value (also recorded in the superblock), the file system checker forces the check even if the file system is ``Clean''. A last check time and a maximal check interval are also maintained in the superblock. These two fields allow the administrator to request periodical checks. When the maximal check interval has been reached, the checker ignores the file system state and forces a file system check.</a:t>
            </a:r>
          </a:p>
          <a:p>
            <a:r>
              <a:rPr lang="en-US" altLang="en-US" sz="1100" smtClean="0"/>
              <a:t>Ext2 file system is not able to effectively address files larger than 2 GB (without mods to the kernel) and the file system is not journaled. This lack of journaling means that a system failure could result in several hours of downtime during a file system check after reboot and a subsequent failure during this rebuild could seriously damage the file system. (journaling now is being considered)</a:t>
            </a:r>
            <a:br>
              <a:rPr lang="en-US" altLang="en-US" sz="1100" smtClean="0"/>
            </a:br>
            <a:endParaRPr lang="en-US" altLang="en-US" smtClean="0"/>
          </a:p>
        </p:txBody>
      </p:sp>
    </p:spTree>
    <p:extLst>
      <p:ext uri="{BB962C8B-B14F-4D97-AF65-F5344CB8AC3E}">
        <p14:creationId xmlns:p14="http://schemas.microsoft.com/office/powerpoint/2010/main" val="5068177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xfrm>
            <a:off x="3884613" y="8720138"/>
            <a:ext cx="2971800" cy="458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68" tIns="45034" rIns="90068" bIns="45034"/>
          <a:lstStyle>
            <a:lvl1pPr defTabSz="915988">
              <a:defRPr>
                <a:solidFill>
                  <a:schemeClr val="tx1"/>
                </a:solidFill>
                <a:latin typeface="Verdana" panose="020B0604030504040204" pitchFamily="34" charset="0"/>
                <a:ea typeface="MS PGothic" panose="020B0600070205080204" pitchFamily="34" charset="-128"/>
              </a:defRPr>
            </a:lvl1pPr>
            <a:lvl2pPr marL="730250" indent="-280988" defTabSz="915988">
              <a:defRPr>
                <a:solidFill>
                  <a:schemeClr val="tx1"/>
                </a:solidFill>
                <a:latin typeface="Verdana" panose="020B0604030504040204" pitchFamily="34" charset="0"/>
                <a:ea typeface="MS PGothic" panose="020B0600070205080204" pitchFamily="34" charset="-128"/>
              </a:defRPr>
            </a:lvl2pPr>
            <a:lvl3pPr marL="1125538" indent="-223838" defTabSz="915988">
              <a:defRPr>
                <a:solidFill>
                  <a:schemeClr val="tx1"/>
                </a:solidFill>
                <a:latin typeface="Verdana" panose="020B0604030504040204" pitchFamily="34" charset="0"/>
                <a:ea typeface="MS PGothic" panose="020B0600070205080204" pitchFamily="34" charset="-128"/>
              </a:defRPr>
            </a:lvl3pPr>
            <a:lvl4pPr marL="1574800" indent="-223838" defTabSz="915988">
              <a:defRPr>
                <a:solidFill>
                  <a:schemeClr val="tx1"/>
                </a:solidFill>
                <a:latin typeface="Verdana" panose="020B0604030504040204" pitchFamily="34" charset="0"/>
                <a:ea typeface="MS PGothic" panose="020B0600070205080204" pitchFamily="34" charset="-128"/>
              </a:defRPr>
            </a:lvl4pPr>
            <a:lvl5pPr marL="2025650" indent="-223838" defTabSz="915988">
              <a:defRPr>
                <a:solidFill>
                  <a:schemeClr val="tx1"/>
                </a:solidFill>
                <a:latin typeface="Verdana" panose="020B0604030504040204" pitchFamily="34" charset="0"/>
                <a:ea typeface="MS PGothic" panose="020B0600070205080204" pitchFamily="34" charset="-128"/>
              </a:defRPr>
            </a:lvl5pPr>
            <a:lvl6pPr marL="2482850" indent="-223838" defTabSz="9159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40050" indent="-223838" defTabSz="9159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397250" indent="-223838" defTabSz="9159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54450" indent="-223838" defTabSz="9159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03914-C4CA-424E-B2D7-17AC4C0CF2C5}" type="slidenum">
              <a:rPr lang="en-US" altLang="en-US" smtClean="0">
                <a:latin typeface="Helvetica" panose="020B0604020202020204" pitchFamily="34" charset="0"/>
              </a:rPr>
              <a:pPr/>
              <a:t>43</a:t>
            </a:fld>
            <a:endParaRPr lang="en-US" altLang="en-US" smtClean="0">
              <a:latin typeface="Helvetica" panose="020B060402020202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3959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0" lvl="1">
              <a:defRPr/>
            </a:pPr>
            <a:r>
              <a:rPr lang="en-CA" sz="1050" b="1" dirty="0" smtClean="0"/>
              <a:t>“Screen Capture of mke2fs command is released under the GNU General Public License (GPL).  See the terms at </a:t>
            </a:r>
            <a:r>
              <a:rPr lang="en-CA" sz="1050" b="1" u="sng" dirty="0" smtClean="0">
                <a:hlinkClick r:id="rId3"/>
              </a:rPr>
              <a:t>http://www.gnu.org/licenses/license-list.html</a:t>
            </a:r>
            <a:r>
              <a:rPr lang="en-CA" sz="1050" b="1" u="sng" dirty="0" smtClean="0"/>
              <a:t>”</a:t>
            </a:r>
          </a:p>
          <a:p>
            <a:pPr>
              <a:defRPr/>
            </a:pPr>
            <a:endParaRPr lang="en-CA" dirty="0"/>
          </a:p>
        </p:txBody>
      </p:sp>
    </p:spTree>
    <p:extLst>
      <p:ext uri="{BB962C8B-B14F-4D97-AF65-F5344CB8AC3E}">
        <p14:creationId xmlns:p14="http://schemas.microsoft.com/office/powerpoint/2010/main" val="34279253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35063" y="688975"/>
            <a:ext cx="4589462" cy="3441700"/>
          </a:xfrm>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smtClean="0"/>
              <a:t>The ext3 file system is a journaling extension to the standard ext2 file system on Linux. Journaling results in massively reduced time spent recovering a file system after a crash, and is therefore in high demand in environments where high availability is important, not only to improve recovery times on single machines but also to allow a crashed machine's file system to be recovered on another machine when we have a cluster of nodes with a shared disk. </a:t>
            </a:r>
          </a:p>
          <a:p>
            <a:r>
              <a:rPr lang="en-US" altLang="en-US" sz="1100" smtClean="0"/>
              <a:t>The ext3 journal is usually stored in a hidden file name .journal located in the root directory of the file system. The Ext3 file system uses a general kernel layer named Journaling Block Device or JBD. </a:t>
            </a:r>
          </a:p>
          <a:p>
            <a:r>
              <a:rPr lang="en-US" altLang="en-US" sz="1100" smtClean="0"/>
              <a:t>The </a:t>
            </a:r>
            <a:r>
              <a:rPr lang="en-US" altLang="en-US" sz="1100" b="1" i="1" smtClean="0"/>
              <a:t>tune2fs</a:t>
            </a:r>
            <a:r>
              <a:rPr lang="en-US" altLang="en-US" sz="1100" smtClean="0"/>
              <a:t> program can add a journal to an existing ext2 file system. If the file system is already mounted while it is being transitioned, the journal will be visible as the file</a:t>
            </a:r>
            <a:r>
              <a:rPr lang="en-US" altLang="en-US" sz="1100" b="1" smtClean="0"/>
              <a:t>.journal</a:t>
            </a:r>
            <a:r>
              <a:rPr lang="en-US" altLang="en-US" sz="1100" smtClean="0"/>
              <a:t> in the </a:t>
            </a:r>
            <a:r>
              <a:rPr lang="en-US" altLang="en-US" sz="1100" b="1" smtClean="0"/>
              <a:t>root</a:t>
            </a:r>
            <a:r>
              <a:rPr lang="en-US" altLang="en-US" sz="1100" smtClean="0"/>
              <a:t> directory of the file system. If the file system is not mounted, the journal will be hidden and will not appear in the file system. </a:t>
            </a:r>
          </a:p>
          <a:p>
            <a:r>
              <a:rPr lang="en-US" altLang="en-US" sz="1100" smtClean="0"/>
              <a:t>It can journal all file data and metadata (</a:t>
            </a:r>
            <a:r>
              <a:rPr lang="en-US" altLang="en-US" sz="1100" b="1" smtClean="0"/>
              <a:t>data=journal</a:t>
            </a:r>
            <a:r>
              <a:rPr lang="en-US" altLang="en-US" sz="1100" smtClean="0"/>
              <a:t>), or it can journal metadata but not file data (</a:t>
            </a:r>
            <a:r>
              <a:rPr lang="en-US" altLang="en-US" sz="1100" b="1" smtClean="0"/>
              <a:t>data=ordered</a:t>
            </a:r>
            <a:r>
              <a:rPr lang="en-US" altLang="en-US" sz="1100" smtClean="0"/>
              <a:t> or </a:t>
            </a:r>
            <a:r>
              <a:rPr lang="en-US" altLang="en-US" sz="1100" b="1" smtClean="0"/>
              <a:t>data=writeback</a:t>
            </a:r>
            <a:r>
              <a:rPr lang="en-US" altLang="en-US" sz="1100" smtClean="0"/>
              <a:t>). When not journaling file data, you can choose to write file system data before metadata (</a:t>
            </a:r>
            <a:r>
              <a:rPr lang="en-US" altLang="en-US" sz="1100" b="1" smtClean="0"/>
              <a:t>data=ordered</a:t>
            </a:r>
            <a:r>
              <a:rPr lang="en-US" altLang="en-US" sz="1100" smtClean="0"/>
              <a:t>; causes all metadata to point to valid data), or not to handle file data specially at all (</a:t>
            </a:r>
            <a:r>
              <a:rPr lang="en-US" altLang="en-US" sz="1100" b="1" smtClean="0"/>
              <a:t>data=writeback</a:t>
            </a:r>
            <a:r>
              <a:rPr lang="en-US" altLang="en-US" sz="1100" smtClean="0"/>
              <a:t>; file system will be consistent, but old data may appear in files after an unclean system shutdown). This gives the administrator the power to make the trade off between speed and file data consistency, and to tune speed for specialized usage patterns.</a:t>
            </a:r>
            <a:br>
              <a:rPr lang="en-US" altLang="en-US" sz="1100" smtClean="0"/>
            </a:br>
            <a:endParaRPr lang="en-US" altLang="en-US" sz="1100" smtClean="0"/>
          </a:p>
        </p:txBody>
      </p:sp>
    </p:spTree>
    <p:extLst>
      <p:ext uri="{BB962C8B-B14F-4D97-AF65-F5344CB8AC3E}">
        <p14:creationId xmlns:p14="http://schemas.microsoft.com/office/powerpoint/2010/main" val="25219406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399271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824BDA-1A6B-4A7F-988C-F14C71529B56}" type="slidenum">
              <a:rPr lang="en-US" altLang="en-US" smtClean="0">
                <a:latin typeface="Times New Roman" panose="02020603050405020304" pitchFamily="18" charset="0"/>
              </a:rPr>
              <a:pPr/>
              <a:t>5</a:t>
            </a:fld>
            <a:endParaRPr lang="en-US" altLang="en-US" smtClean="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406303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3409662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B910CA-26FF-4DB2-A76E-3907D439D12E}" type="slidenum">
              <a:rPr lang="en-US" altLang="en-US" smtClean="0">
                <a:latin typeface="Times New Roman" panose="02020603050405020304" pitchFamily="18" charset="0"/>
              </a:rPr>
              <a:pPr/>
              <a:t>52</a:t>
            </a:fld>
            <a:endParaRPr lang="en-US" altLang="en-US" smtClean="0">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24453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36B4380-5E51-4800-81B1-2DB58EBA6A79}" type="slidenum">
              <a:rPr lang="en-US" altLang="en-US" smtClean="0">
                <a:latin typeface="Times New Roman" panose="02020603050405020304" pitchFamily="18" charset="0"/>
              </a:rPr>
              <a:pPr/>
              <a:t>53</a:t>
            </a:fld>
            <a:endParaRPr lang="en-US" altLang="en-US" smtClean="0">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918411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37678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ln/>
        </p:spPr>
        <p:txBody>
          <a:bodyPr/>
          <a:lstStyle/>
          <a:p>
            <a:pPr marL="0" lvl="1">
              <a:defRPr/>
            </a:pPr>
            <a:r>
              <a:rPr lang="en-CA" sz="1050" b="1" dirty="0" smtClean="0"/>
              <a:t>“Screen Capture of </a:t>
            </a:r>
            <a:r>
              <a:rPr lang="en-CA" sz="1050" b="1" dirty="0" err="1" smtClean="0"/>
              <a:t>df</a:t>
            </a:r>
            <a:r>
              <a:rPr lang="en-CA" sz="1050" b="1" dirty="0" smtClean="0"/>
              <a:t> command is released under the GNU General Public License (GPL).  See the terms at </a:t>
            </a:r>
            <a:r>
              <a:rPr lang="en-CA" sz="1050" b="1" u="sng" dirty="0" smtClean="0">
                <a:hlinkClick r:id="rId3"/>
              </a:rPr>
              <a:t>http://www.gnu.org/licenses/license-list.html</a:t>
            </a:r>
            <a:r>
              <a:rPr lang="en-CA" sz="1050" b="1" u="sng" dirty="0" smtClean="0"/>
              <a:t>”</a:t>
            </a:r>
          </a:p>
          <a:p>
            <a:pPr>
              <a:defRPr/>
            </a:pPr>
            <a:endParaRPr lang="en-US" dirty="0" smtClean="0"/>
          </a:p>
        </p:txBody>
      </p:sp>
    </p:spTree>
    <p:extLst>
      <p:ext uri="{BB962C8B-B14F-4D97-AF65-F5344CB8AC3E}">
        <p14:creationId xmlns:p14="http://schemas.microsoft.com/office/powerpoint/2010/main" val="29212646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199514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0" lvl="1">
              <a:defRPr/>
            </a:pPr>
            <a:r>
              <a:rPr lang="en-CA" sz="1050" b="1" dirty="0" smtClean="0"/>
              <a:t>“Screen Capture of  </a:t>
            </a:r>
            <a:r>
              <a:rPr lang="en-CA" sz="1050" b="1" dirty="0" err="1" smtClean="0"/>
              <a:t>fsck</a:t>
            </a:r>
            <a:r>
              <a:rPr lang="en-CA" sz="1050" b="1" dirty="0" smtClean="0"/>
              <a:t> command is released under the GNU General Public License (GPL).  See the terms at </a:t>
            </a:r>
            <a:r>
              <a:rPr lang="en-CA" sz="1050" b="1" u="sng" dirty="0" smtClean="0">
                <a:hlinkClick r:id="rId3"/>
              </a:rPr>
              <a:t>http://www.gnu.org/licenses/license-list.html</a:t>
            </a:r>
            <a:r>
              <a:rPr lang="en-CA" sz="1050" b="1" u="sng" dirty="0" smtClean="0"/>
              <a:t>”</a:t>
            </a:r>
          </a:p>
          <a:p>
            <a:pPr>
              <a:defRPr/>
            </a:pPr>
            <a:endParaRPr lang="en-CA" dirty="0"/>
          </a:p>
        </p:txBody>
      </p:sp>
    </p:spTree>
    <p:extLst>
      <p:ext uri="{BB962C8B-B14F-4D97-AF65-F5344CB8AC3E}">
        <p14:creationId xmlns:p14="http://schemas.microsoft.com/office/powerpoint/2010/main" val="14386290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787814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96A8A42-14DE-48E7-B103-8EBEF5A40F46}" type="slidenum">
              <a:rPr lang="en-US" altLang="en-US" smtClean="0">
                <a:latin typeface="Times New Roman" panose="02020603050405020304" pitchFamily="18" charset="0"/>
              </a:rPr>
              <a:pPr/>
              <a:t>62</a:t>
            </a:fld>
            <a:endParaRPr lang="en-US" altLang="en-US" smtClean="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040997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A7AC856-CB57-4227-A6E0-EB34E8CB4948}" type="slidenum">
              <a:rPr lang="en-US" altLang="en-US" smtClean="0">
                <a:latin typeface="Times New Roman" panose="02020603050405020304" pitchFamily="18" charset="0"/>
              </a:rPr>
              <a:pPr/>
              <a:t>63</a:t>
            </a:fld>
            <a:endParaRPr lang="en-US" altLang="en-US" smtClean="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9458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E3081D-7234-4DB8-A41A-341F95ABB6D5}" type="slidenum">
              <a:rPr lang="en-US" altLang="en-US" smtClean="0">
                <a:latin typeface="Times New Roman" panose="02020603050405020304" pitchFamily="18" charset="0"/>
              </a:rPr>
              <a:pPr/>
              <a:t>7</a:t>
            </a:fld>
            <a:endParaRPr lang="en-US" altLang="en-US" smtClean="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474480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66AE73B-A303-4D9D-8B95-72D781AB79D5}" type="slidenum">
              <a:rPr lang="en-US" altLang="en-US" smtClean="0">
                <a:latin typeface="Times New Roman" panose="02020603050405020304" pitchFamily="18" charset="0"/>
              </a:rPr>
              <a:pPr/>
              <a:t>65</a:t>
            </a:fld>
            <a:endParaRPr lang="en-US" altLang="en-US" smtClean="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09631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mtClean="0"/>
              <a:t>“Permission is granted to copy, distribute and/or modify this document under the terms of the </a:t>
            </a:r>
            <a:r>
              <a:rPr lang="en-CA" altLang="en-US" b="1" smtClean="0">
                <a:hlinkClick r:id="rId3" action="ppaction://hlinkfile"/>
              </a:rPr>
              <a:t>GNU Free Documentation License</a:t>
            </a:r>
            <a:r>
              <a:rPr lang="en-CA" altLang="en-US" b="1" smtClean="0"/>
              <a:t>.”</a:t>
            </a:r>
            <a:endParaRPr lang="en-CA" altLang="en-US" smtClean="0"/>
          </a:p>
          <a:p>
            <a:endParaRPr lang="en-US" altLang="en-US" smtClean="0"/>
          </a:p>
        </p:txBody>
      </p:sp>
    </p:spTree>
    <p:extLst>
      <p:ext uri="{BB962C8B-B14F-4D97-AF65-F5344CB8AC3E}">
        <p14:creationId xmlns:p14="http://schemas.microsoft.com/office/powerpoint/2010/main" val="246015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642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E1DA1A2-9C29-4BEE-96B7-F97231B433AA}" type="slidenum">
              <a:rPr lang="en-US" altLang="en-US" smtClean="0">
                <a:latin typeface="Times New Roman" panose="02020603050405020304" pitchFamily="18" charset="0"/>
              </a:rPr>
              <a:pPr/>
              <a:t>10</a:t>
            </a:fld>
            <a:endParaRPr lang="en-US" altLang="en-US" smtClean="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81050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3884613" y="8720138"/>
            <a:ext cx="2971800" cy="458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929B167-9341-444B-AB99-C79EAD66D1B6}" type="slidenum">
              <a:rPr lang="en-US" altLang="en-US" sz="1800" smtClean="0">
                <a:latin typeface="Verdana" panose="020B0604030504040204" pitchFamily="34" charset="0"/>
              </a:rPr>
              <a:pPr>
                <a:spcBef>
                  <a:spcPct val="0"/>
                </a:spcBef>
              </a:pPr>
              <a:t>11</a:t>
            </a:fld>
            <a:endParaRPr lang="en-US" altLang="en-US" sz="1800" smtClean="0">
              <a:latin typeface="Verdana" panose="020B060403050404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85117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defRPr/>
              </a:pPr>
              <a:endParaRPr lang="en-US" altLang="en-US" sz="1800"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defRPr/>
              </a:pPr>
              <a:endParaRPr lang="en-US" altLang="en-US" sz="1800"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defRPr/>
              </a:pPr>
              <a:endParaRPr lang="en-US" altLang="en-US" sz="1800" smtClean="0"/>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35250" cy="244475"/>
          </a:xfrm>
          <a:prstGeom prst="rect">
            <a:avLst/>
          </a:prstGeom>
          <a:noFill/>
          <a:ln w="9525">
            <a:noFill/>
            <a:miter lim="800000"/>
            <a:headEnd/>
            <a:tailEnd/>
          </a:ln>
          <a:effectLst/>
        </p:spPr>
        <p:txBody>
          <a:bodyPr wrap="none">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336699"/>
                </a:solidFill>
                <a:latin typeface="Helvetica" pitchFamily="-84" charset="0"/>
              </a:rPr>
              <a:t>Operating System Concepts – 9</a:t>
            </a:r>
            <a:r>
              <a:rPr lang="en-US" altLang="en-US" sz="1000" b="1" baseline="30000" smtClean="0">
                <a:solidFill>
                  <a:srgbClr val="336699"/>
                </a:solidFill>
                <a:latin typeface="Helvetica" pitchFamily="-84" charset="0"/>
              </a:rPr>
              <a:t>th</a:t>
            </a:r>
            <a:r>
              <a:rPr lang="en-US" alt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16375"/>
            <a:ext cx="2336800"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defRPr/>
            </a:pPr>
            <a:endParaRPr lang="en-US" altLang="en-US" sz="1800" smtClean="0"/>
          </a:p>
        </p:txBody>
      </p:sp>
      <p:sp>
        <p:nvSpPr>
          <p:cNvPr id="133122"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134126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699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695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675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517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377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770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158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30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320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243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eaLnBrk="1" hangingPunct="1">
              <a:defRPr/>
            </a:pPr>
            <a:endParaRPr lang="en-US" altLang="en-US" smtClean="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eaLnBrk="1" hangingPunct="1">
              <a:defRPr/>
            </a:pPr>
            <a:endParaRPr lang="en-US" altLang="en-US" smtClean="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eaLnBrk="1" hangingPunct="1">
              <a:defRPr/>
            </a:pPr>
            <a:endParaRPr lang="en-US" altLang="en-US" smtClean="0">
              <a:latin typeface="Times New Roman" pitchFamily="18" charset="0"/>
            </a:endParaRPr>
          </a:p>
        </p:txBody>
      </p:sp>
      <p:sp>
        <p:nvSpPr>
          <p:cNvPr id="132105" name="Text Box 9"/>
          <p:cNvSpPr txBox="1">
            <a:spLocks noChangeArrowheads="1"/>
          </p:cNvSpPr>
          <p:nvPr/>
        </p:nvSpPr>
        <p:spPr bwMode="auto">
          <a:xfrm>
            <a:off x="4221163" y="6613525"/>
            <a:ext cx="517525" cy="246063"/>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smtClean="0">
                <a:solidFill>
                  <a:srgbClr val="006699"/>
                </a:solidFill>
                <a:latin typeface="Helvetica" panose="020B0604020202020204" pitchFamily="34" charset="0"/>
              </a:rPr>
              <a:t>11.</a:t>
            </a:r>
            <a:fld id="{C1944F7A-35ED-4091-A69A-3732F2AC074E}"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smtClean="0">
              <a:solidFill>
                <a:srgbClr val="006699"/>
              </a:solidFill>
              <a:latin typeface="Helvetica" panose="020B0604020202020204" pitchFamily="34" charset="0"/>
            </a:endParaRPr>
          </a:p>
        </p:txBody>
      </p:sp>
      <p:sp>
        <p:nvSpPr>
          <p:cNvPr id="132106"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006699"/>
                </a:solidFill>
                <a:latin typeface="Helvetica" pitchFamily="-84" charset="0"/>
              </a:rPr>
              <a:t>Silberschatz, Galvin and Gagne ©2013</a:t>
            </a:r>
          </a:p>
        </p:txBody>
      </p:sp>
      <p:sp>
        <p:nvSpPr>
          <p:cNvPr id="132107"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006699"/>
                </a:solidFill>
                <a:latin typeface="Helvetica" pitchFamily="-84" charset="0"/>
              </a:rPr>
              <a:t>Operating System Concepts – 9</a:t>
            </a:r>
            <a:r>
              <a:rPr lang="en-US" altLang="en-US" sz="1000" b="1" baseline="30000" smtClean="0">
                <a:solidFill>
                  <a:srgbClr val="006699"/>
                </a:solidFill>
                <a:latin typeface="Helvetica" pitchFamily="-84" charset="0"/>
              </a:rPr>
              <a:t>th</a:t>
            </a:r>
            <a:r>
              <a:rPr lang="en-US" altLang="en-US" sz="1000" b="1" smtClean="0">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4"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0"/>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_6VJ8WfWI4k"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oHrlU3b1ZAw&amp;x-yt-cl=85114404&amp;x-yt-ts=1422579428"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sdn.microsoft.com/en-ca/library/windows/desktop/ee681827(v=vs.85).aspx" TargetMode="External"/><Relationship Id="rId2" Type="http://schemas.openxmlformats.org/officeDocument/2006/relationships/hyperlink" Target="https://en.wikipedia.org/wiki/Comparison_of_file_system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kernel.org/doc/Documentation/filesystems/ext4.txt"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www.kernel.org/doc/Documentation/filesystem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en-US" smtClean="0"/>
              <a:t>Chapter 11:  </a:t>
            </a:r>
            <a:br>
              <a:rPr lang="en-US" altLang="en-US" smtClean="0"/>
            </a:br>
            <a:r>
              <a:rPr lang="en-US" altLang="en-US" smtClean="0"/>
              <a:t>File-System Interface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File Attributes</a:t>
            </a:r>
          </a:p>
        </p:txBody>
      </p:sp>
      <p:sp>
        <p:nvSpPr>
          <p:cNvPr id="21507" name="Rectangle 3"/>
          <p:cNvSpPr>
            <a:spLocks noGrp="1" noChangeArrowheads="1"/>
          </p:cNvSpPr>
          <p:nvPr>
            <p:ph type="body" idx="1"/>
          </p:nvPr>
        </p:nvSpPr>
        <p:spPr>
          <a:xfrm>
            <a:off x="560388" y="1069975"/>
            <a:ext cx="8229600" cy="4530725"/>
          </a:xfrm>
        </p:spPr>
        <p:txBody>
          <a:bodyPr/>
          <a:lstStyle/>
          <a:p>
            <a:r>
              <a:rPr lang="en-US" altLang="en-US" b="1" smtClean="0"/>
              <a:t>Name</a:t>
            </a:r>
            <a:r>
              <a:rPr lang="en-US" altLang="en-US" smtClean="0"/>
              <a:t> – only information kept in human-readable form</a:t>
            </a:r>
          </a:p>
          <a:p>
            <a:r>
              <a:rPr lang="en-US" altLang="en-US" b="1" smtClean="0"/>
              <a:t>Identifier</a:t>
            </a:r>
            <a:r>
              <a:rPr lang="en-US" altLang="en-US" smtClean="0"/>
              <a:t> – unique tag (number) identifies file within file system</a:t>
            </a:r>
          </a:p>
          <a:p>
            <a:r>
              <a:rPr lang="en-US" altLang="en-US" b="1" smtClean="0"/>
              <a:t>Type</a:t>
            </a:r>
            <a:r>
              <a:rPr lang="en-US" altLang="en-US" smtClean="0"/>
              <a:t> – needed for systems that support different types</a:t>
            </a:r>
          </a:p>
          <a:p>
            <a:r>
              <a:rPr lang="en-US" altLang="en-US" b="1" smtClean="0"/>
              <a:t>Location</a:t>
            </a:r>
            <a:r>
              <a:rPr lang="en-US" altLang="en-US" smtClean="0"/>
              <a:t> – pointer to file location on device</a:t>
            </a:r>
          </a:p>
          <a:p>
            <a:r>
              <a:rPr lang="en-US" altLang="en-US" b="1" smtClean="0"/>
              <a:t>Size</a:t>
            </a:r>
            <a:r>
              <a:rPr lang="en-US" altLang="en-US" smtClean="0"/>
              <a:t> – current file size</a:t>
            </a:r>
          </a:p>
          <a:p>
            <a:r>
              <a:rPr lang="en-US" altLang="en-US" b="1" smtClean="0"/>
              <a:t>Protection</a:t>
            </a:r>
            <a:r>
              <a:rPr lang="en-US" altLang="en-US" smtClean="0"/>
              <a:t> – controls who can do reading, writing, executing</a:t>
            </a:r>
          </a:p>
          <a:p>
            <a:r>
              <a:rPr lang="en-US" altLang="en-US" b="1" smtClean="0"/>
              <a:t>Time, date, and user identification</a:t>
            </a:r>
            <a:r>
              <a:rPr lang="en-US" altLang="en-US" smtClean="0"/>
              <a:t> – data for protection, security, and usage monitoring</a:t>
            </a:r>
          </a:p>
          <a:p>
            <a:r>
              <a:rPr lang="en-US" altLang="en-US" smtClean="0"/>
              <a:t>Information about files are kept in the directory structure, which is maintained on the disk</a:t>
            </a:r>
          </a:p>
          <a:p>
            <a:r>
              <a:rPr lang="en-US" altLang="en-US" smtClean="0"/>
              <a:t>Many variations, including extended file attributes such as file checksum</a:t>
            </a:r>
          </a:p>
          <a:p>
            <a:r>
              <a:rPr lang="en-US" altLang="en-US" smtClean="0"/>
              <a:t>Information kept in the directory structure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Linux File Types</a:t>
            </a:r>
          </a:p>
        </p:txBody>
      </p:sp>
      <p:sp>
        <p:nvSpPr>
          <p:cNvPr id="23555" name="Rectangle 3"/>
          <p:cNvSpPr>
            <a:spLocks noGrp="1" noChangeArrowheads="1"/>
          </p:cNvSpPr>
          <p:nvPr>
            <p:ph type="body" idx="1"/>
          </p:nvPr>
        </p:nvSpPr>
        <p:spPr>
          <a:xfrm>
            <a:off x="457200" y="973138"/>
            <a:ext cx="8229600" cy="4530725"/>
          </a:xfrm>
        </p:spPr>
        <p:txBody>
          <a:bodyPr/>
          <a:lstStyle/>
          <a:p>
            <a:pPr eaLnBrk="1" hangingPunct="1">
              <a:lnSpc>
                <a:spcPct val="80000"/>
              </a:lnSpc>
              <a:buSzTx/>
              <a:buFont typeface="Wingdings" panose="05000000000000000000" pitchFamily="2" charset="2"/>
              <a:buChar char="q"/>
            </a:pPr>
            <a:r>
              <a:rPr lang="en-US" altLang="en-US" sz="2400" b="1" smtClean="0"/>
              <a:t>In Linux file types are identify based on the magic number. Magic numbers can be seen only with hex editors</a:t>
            </a:r>
          </a:p>
          <a:p>
            <a:pPr eaLnBrk="1" hangingPunct="1">
              <a:lnSpc>
                <a:spcPct val="80000"/>
              </a:lnSpc>
              <a:buSzTx/>
              <a:buFont typeface="Wingdings" panose="05000000000000000000" pitchFamily="2" charset="2"/>
              <a:buChar char="q"/>
            </a:pPr>
            <a:r>
              <a:rPr lang="en-US" altLang="en-US" sz="2400" b="1" smtClean="0"/>
              <a:t>In Windows file types are identify based on the file extension </a:t>
            </a:r>
          </a:p>
          <a:p>
            <a:pPr eaLnBrk="1" hangingPunct="1">
              <a:lnSpc>
                <a:spcPct val="80000"/>
              </a:lnSpc>
              <a:buSzTx/>
              <a:buFont typeface="Wingdings" panose="05000000000000000000" pitchFamily="2" charset="2"/>
              <a:buChar char="q"/>
            </a:pPr>
            <a:r>
              <a:rPr lang="en-US" altLang="en-US" sz="2400" b="1" smtClean="0"/>
              <a:t>Linux supports the following file types:</a:t>
            </a:r>
          </a:p>
          <a:p>
            <a:pPr lvl="1" eaLnBrk="1" hangingPunct="1">
              <a:lnSpc>
                <a:spcPct val="80000"/>
              </a:lnSpc>
              <a:buSzTx/>
              <a:buFont typeface="Wingdings" panose="05000000000000000000" pitchFamily="2" charset="2"/>
              <a:buChar char="q"/>
            </a:pPr>
            <a:r>
              <a:rPr lang="en-US" altLang="en-US" sz="2400" smtClean="0"/>
              <a:t>Regular    </a:t>
            </a:r>
          </a:p>
          <a:p>
            <a:pPr lvl="1" eaLnBrk="1" hangingPunct="1">
              <a:lnSpc>
                <a:spcPct val="80000"/>
              </a:lnSpc>
              <a:buSzTx/>
              <a:buFont typeface="Wingdings" panose="05000000000000000000" pitchFamily="2" charset="2"/>
              <a:buChar char="q"/>
            </a:pPr>
            <a:r>
              <a:rPr lang="en-US" altLang="en-US" sz="2400" smtClean="0"/>
              <a:t>Directory</a:t>
            </a:r>
          </a:p>
          <a:p>
            <a:pPr lvl="1" eaLnBrk="1" hangingPunct="1">
              <a:lnSpc>
                <a:spcPct val="80000"/>
              </a:lnSpc>
              <a:buSzTx/>
              <a:buFont typeface="Wingdings" panose="05000000000000000000" pitchFamily="2" charset="2"/>
              <a:buChar char="q"/>
            </a:pPr>
            <a:r>
              <a:rPr lang="en-US" altLang="en-US" sz="2400" smtClean="0"/>
              <a:t>Block</a:t>
            </a:r>
          </a:p>
          <a:p>
            <a:pPr lvl="1" eaLnBrk="1" hangingPunct="1">
              <a:lnSpc>
                <a:spcPct val="80000"/>
              </a:lnSpc>
              <a:buSzTx/>
              <a:buFont typeface="Wingdings" panose="05000000000000000000" pitchFamily="2" charset="2"/>
              <a:buChar char="q"/>
            </a:pPr>
            <a:r>
              <a:rPr lang="en-US" altLang="en-US" sz="2400" smtClean="0"/>
              <a:t>FIFO</a:t>
            </a:r>
          </a:p>
          <a:p>
            <a:pPr lvl="1" eaLnBrk="1" hangingPunct="1">
              <a:lnSpc>
                <a:spcPct val="80000"/>
              </a:lnSpc>
              <a:buSzTx/>
              <a:buFont typeface="Wingdings" panose="05000000000000000000" pitchFamily="2" charset="2"/>
              <a:buChar char="q"/>
            </a:pPr>
            <a:r>
              <a:rPr lang="en-US" altLang="en-US" sz="2400" smtClean="0"/>
              <a:t>Character </a:t>
            </a:r>
          </a:p>
          <a:p>
            <a:pPr lvl="1" eaLnBrk="1" hangingPunct="1">
              <a:lnSpc>
                <a:spcPct val="80000"/>
              </a:lnSpc>
              <a:buSzTx/>
              <a:buFont typeface="Wingdings" panose="05000000000000000000" pitchFamily="2" charset="2"/>
              <a:buChar char="q"/>
            </a:pPr>
            <a:r>
              <a:rPr lang="en-US" altLang="en-US" sz="2400" smtClean="0"/>
              <a:t>Link (soft link)</a:t>
            </a:r>
          </a:p>
          <a:p>
            <a:pPr lvl="1" eaLnBrk="1" hangingPunct="1">
              <a:lnSpc>
                <a:spcPct val="80000"/>
              </a:lnSpc>
              <a:buSzTx/>
              <a:buFont typeface="Wingdings" panose="05000000000000000000" pitchFamily="2" charset="2"/>
              <a:buChar char="q"/>
            </a:pPr>
            <a:r>
              <a:rPr lang="en-US" altLang="en-US" sz="2400" smtClean="0"/>
              <a:t>Socket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Linux File Types</a:t>
            </a:r>
          </a:p>
        </p:txBody>
      </p:sp>
      <p:sp>
        <p:nvSpPr>
          <p:cNvPr id="25603" name="Rectangle 3"/>
          <p:cNvSpPr>
            <a:spLocks noGrp="1" noChangeArrowheads="1"/>
          </p:cNvSpPr>
          <p:nvPr>
            <p:ph type="body" idx="1"/>
          </p:nvPr>
        </p:nvSpPr>
        <p:spPr>
          <a:xfrm>
            <a:off x="990600" y="1035050"/>
            <a:ext cx="7162800" cy="4419600"/>
          </a:xfrm>
          <a:noFill/>
        </p:spPr>
        <p:txBody>
          <a:bodyPr/>
          <a:lstStyle/>
          <a:p>
            <a:pPr eaLnBrk="1" hangingPunct="1">
              <a:lnSpc>
                <a:spcPct val="90000"/>
              </a:lnSpc>
              <a:buFont typeface="Wingdings" panose="05000000000000000000" pitchFamily="2" charset="2"/>
              <a:buNone/>
            </a:pPr>
            <a:r>
              <a:rPr lang="en-US" altLang="en-US" sz="2000" smtClean="0"/>
              <a:t>   The file types are defined in /usr/include/linux/stat.h file</a:t>
            </a:r>
          </a:p>
          <a:p>
            <a:pPr lvl="1" eaLnBrk="1" hangingPunct="1">
              <a:lnSpc>
                <a:spcPct val="90000"/>
              </a:lnSpc>
              <a:buFont typeface="Wingdings" panose="05000000000000000000" pitchFamily="2" charset="2"/>
              <a:buChar char="q"/>
            </a:pPr>
            <a:r>
              <a:rPr lang="en-US" altLang="en-US" sz="2400" smtClean="0"/>
              <a:t>#define  S_IFREG		</a:t>
            </a:r>
          </a:p>
          <a:p>
            <a:pPr lvl="1" eaLnBrk="1" hangingPunct="1">
              <a:lnSpc>
                <a:spcPct val="90000"/>
              </a:lnSpc>
              <a:buFont typeface="Wingdings" panose="05000000000000000000" pitchFamily="2" charset="2"/>
              <a:buChar char="q"/>
            </a:pPr>
            <a:r>
              <a:rPr lang="en-US" altLang="en-US" sz="2400" smtClean="0"/>
              <a:t>#define  S_IFDIR		</a:t>
            </a:r>
          </a:p>
          <a:p>
            <a:pPr lvl="1" eaLnBrk="1" hangingPunct="1">
              <a:lnSpc>
                <a:spcPct val="90000"/>
              </a:lnSpc>
              <a:buFont typeface="Wingdings" panose="05000000000000000000" pitchFamily="2" charset="2"/>
              <a:buChar char="q"/>
            </a:pPr>
            <a:r>
              <a:rPr lang="en-US" altLang="en-US" sz="2400" smtClean="0"/>
              <a:t>#define  S_IFBLK		</a:t>
            </a:r>
          </a:p>
          <a:p>
            <a:pPr lvl="1" eaLnBrk="1" hangingPunct="1">
              <a:lnSpc>
                <a:spcPct val="90000"/>
              </a:lnSpc>
              <a:buFont typeface="Wingdings" panose="05000000000000000000" pitchFamily="2" charset="2"/>
              <a:buChar char="q"/>
            </a:pPr>
            <a:r>
              <a:rPr lang="en-US" altLang="en-US" sz="2400" smtClean="0"/>
              <a:t>#define  S_IFIFO		</a:t>
            </a:r>
          </a:p>
          <a:p>
            <a:pPr lvl="1" eaLnBrk="1" hangingPunct="1">
              <a:lnSpc>
                <a:spcPct val="90000"/>
              </a:lnSpc>
              <a:buFont typeface="Wingdings" panose="05000000000000000000" pitchFamily="2" charset="2"/>
              <a:buChar char="q"/>
            </a:pPr>
            <a:r>
              <a:rPr lang="en-US" altLang="en-US" sz="2400" smtClean="0"/>
              <a:t>#define  S_IFCHR		</a:t>
            </a:r>
          </a:p>
          <a:p>
            <a:pPr lvl="1" eaLnBrk="1" hangingPunct="1">
              <a:lnSpc>
                <a:spcPct val="90000"/>
              </a:lnSpc>
              <a:buFont typeface="Wingdings" panose="05000000000000000000" pitchFamily="2" charset="2"/>
              <a:buChar char="q"/>
            </a:pPr>
            <a:r>
              <a:rPr lang="en-US" altLang="en-US" sz="2400" smtClean="0"/>
              <a:t>#define  S_IFLNK		</a:t>
            </a:r>
          </a:p>
          <a:p>
            <a:pPr lvl="1" eaLnBrk="1" hangingPunct="1">
              <a:lnSpc>
                <a:spcPct val="90000"/>
              </a:lnSpc>
              <a:buFont typeface="Wingdings" panose="05000000000000000000" pitchFamily="2" charset="2"/>
              <a:buChar char="q"/>
            </a:pPr>
            <a:r>
              <a:rPr lang="en-US" altLang="en-US" sz="2400" smtClean="0"/>
              <a:t>#define  S_SOCK	</a:t>
            </a:r>
            <a:r>
              <a:rPr lang="en-US" altLang="en-US"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Linux File Types and Properties</a:t>
            </a:r>
          </a:p>
        </p:txBody>
      </p:sp>
      <p:sp>
        <p:nvSpPr>
          <p:cNvPr id="474115" name="Rectangle 3"/>
          <p:cNvSpPr>
            <a:spLocks noGrp="1" noChangeArrowheads="1"/>
          </p:cNvSpPr>
          <p:nvPr>
            <p:ph type="body" idx="1"/>
          </p:nvPr>
        </p:nvSpPr>
        <p:spPr>
          <a:xfrm>
            <a:off x="990600" y="1049338"/>
            <a:ext cx="7162800" cy="4419600"/>
          </a:xfrm>
        </p:spPr>
        <p:txBody>
          <a:bodyPr/>
          <a:lstStyle/>
          <a:p>
            <a:pPr eaLnBrk="1" hangingPunct="1">
              <a:lnSpc>
                <a:spcPct val="90000"/>
              </a:lnSpc>
              <a:buFont typeface="Wingdings" panose="05000000000000000000" pitchFamily="2" charset="2"/>
              <a:buNone/>
              <a:defRPr/>
            </a:pPr>
            <a:r>
              <a:rPr lang="en-US" sz="2500" dirty="0" smtClean="0"/>
              <a:t>You can identify </a:t>
            </a:r>
            <a:r>
              <a:rPr lang="en-US" sz="2500" b="1" dirty="0" smtClean="0"/>
              <a:t>file types </a:t>
            </a:r>
            <a:r>
              <a:rPr lang="en-US" sz="2500" dirty="0" smtClean="0"/>
              <a:t>and details by</a:t>
            </a:r>
          </a:p>
          <a:p>
            <a:pPr eaLnBrk="1" hangingPunct="1">
              <a:lnSpc>
                <a:spcPct val="90000"/>
              </a:lnSpc>
              <a:buFont typeface="Wingdings" panose="05000000000000000000" pitchFamily="2" charset="2"/>
              <a:buNone/>
              <a:defRPr/>
            </a:pPr>
            <a:r>
              <a:rPr lang="en-US" sz="2500" dirty="0" smtClean="0"/>
              <a:t>using the following commands:</a:t>
            </a:r>
          </a:p>
          <a:p>
            <a:pPr marL="457200" indent="-457200" eaLnBrk="1" hangingPunct="1">
              <a:lnSpc>
                <a:spcPct val="90000"/>
              </a:lnSpc>
              <a:buFont typeface="Wingdings" panose="05000000000000000000" pitchFamily="2" charset="2"/>
              <a:buAutoNum type="arabicPeriod"/>
              <a:defRPr/>
            </a:pPr>
            <a:r>
              <a:rPr lang="en-US" sz="2500" dirty="0" err="1" smtClean="0">
                <a:solidFill>
                  <a:srgbClr val="C00000"/>
                </a:solidFill>
              </a:rPr>
              <a:t>ls</a:t>
            </a:r>
            <a:r>
              <a:rPr lang="en-US" sz="2500" dirty="0" smtClean="0">
                <a:solidFill>
                  <a:srgbClr val="C00000"/>
                </a:solidFill>
              </a:rPr>
              <a:t> –l</a:t>
            </a:r>
            <a:r>
              <a:rPr lang="en-US" sz="2500" dirty="0" smtClean="0"/>
              <a:t> and </a:t>
            </a:r>
            <a:r>
              <a:rPr lang="en-US" sz="2500" dirty="0" smtClean="0">
                <a:solidFill>
                  <a:srgbClr val="C00000"/>
                </a:solidFill>
              </a:rPr>
              <a:t>ls  -F </a:t>
            </a:r>
            <a:r>
              <a:rPr lang="en-US" sz="2500" dirty="0" smtClean="0"/>
              <a:t>commands</a:t>
            </a:r>
          </a:p>
          <a:p>
            <a:pPr marL="457200" indent="-457200" eaLnBrk="1" hangingPunct="1">
              <a:lnSpc>
                <a:spcPct val="90000"/>
              </a:lnSpc>
              <a:buFont typeface="Wingdings" panose="05000000000000000000" pitchFamily="2" charset="2"/>
              <a:buAutoNum type="arabicPeriod"/>
              <a:defRPr/>
            </a:pPr>
            <a:r>
              <a:rPr lang="en-US" sz="2500" dirty="0" smtClean="0">
                <a:solidFill>
                  <a:srgbClr val="C00000"/>
                </a:solidFill>
              </a:rPr>
              <a:t>file</a:t>
            </a:r>
            <a:r>
              <a:rPr lang="en-US" sz="2500" dirty="0" smtClean="0"/>
              <a:t> command and the file name</a:t>
            </a:r>
          </a:p>
          <a:p>
            <a:pPr marL="457200" indent="-457200" eaLnBrk="1" hangingPunct="1">
              <a:lnSpc>
                <a:spcPct val="90000"/>
              </a:lnSpc>
              <a:buFont typeface="Wingdings" panose="05000000000000000000" pitchFamily="2" charset="2"/>
              <a:buAutoNum type="arabicPeriod"/>
              <a:defRPr/>
            </a:pPr>
            <a:r>
              <a:rPr lang="en-US" sz="2500" dirty="0" smtClean="0"/>
              <a:t>File Browser (GUI), usually located under system tools</a:t>
            </a:r>
          </a:p>
          <a:p>
            <a:pPr marL="457200" indent="-457200" eaLnBrk="1" hangingPunct="1">
              <a:lnSpc>
                <a:spcPct val="90000"/>
              </a:lnSpc>
              <a:buFont typeface="Wingdings" panose="05000000000000000000" pitchFamily="2" charset="2"/>
              <a:buNone/>
              <a:defRPr/>
            </a:pPr>
            <a:endParaRPr lang="en-US" sz="2500" dirty="0" smtClean="0"/>
          </a:p>
          <a:p>
            <a:pPr marL="457200" indent="-457200" eaLnBrk="1" hangingPunct="1">
              <a:lnSpc>
                <a:spcPct val="90000"/>
              </a:lnSpc>
              <a:buFont typeface="Wingdings" panose="05000000000000000000" pitchFamily="2" charset="2"/>
              <a:buNone/>
              <a:defRPr/>
            </a:pPr>
            <a:endParaRPr lang="en-US" sz="25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Linux File Types and Attributes</a:t>
            </a:r>
          </a:p>
        </p:txBody>
      </p:sp>
      <p:pic>
        <p:nvPicPr>
          <p:cNvPr id="2969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1123950"/>
            <a:ext cx="77247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cxnSp>
        <p:nvCxnSpPr>
          <p:cNvPr id="29700" name="Straight Connector 12"/>
          <p:cNvCxnSpPr>
            <a:cxnSpLocks noChangeShapeType="1"/>
          </p:cNvCxnSpPr>
          <p:nvPr/>
        </p:nvCxnSpPr>
        <p:spPr bwMode="auto">
          <a:xfrm rot="5400000">
            <a:off x="-1116012" y="3421062"/>
            <a:ext cx="3733800" cy="3175"/>
          </a:xfrm>
          <a:prstGeom prst="line">
            <a:avLst/>
          </a:prstGeom>
          <a:noFill/>
          <a:ln w="12700"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9701" name="Straight Connector 13"/>
          <p:cNvCxnSpPr>
            <a:cxnSpLocks noChangeShapeType="1"/>
          </p:cNvCxnSpPr>
          <p:nvPr/>
        </p:nvCxnSpPr>
        <p:spPr bwMode="auto">
          <a:xfrm rot="5400000">
            <a:off x="-1249362" y="3421062"/>
            <a:ext cx="3733800" cy="3175"/>
          </a:xfrm>
          <a:prstGeom prst="line">
            <a:avLst/>
          </a:prstGeom>
          <a:noFill/>
          <a:ln w="12700"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9702" name="Straight Connector 23"/>
          <p:cNvCxnSpPr>
            <a:cxnSpLocks noChangeShapeType="1"/>
          </p:cNvCxnSpPr>
          <p:nvPr/>
        </p:nvCxnSpPr>
        <p:spPr bwMode="auto">
          <a:xfrm rot="5400000">
            <a:off x="-76993" y="3421856"/>
            <a:ext cx="3733800" cy="1587"/>
          </a:xfrm>
          <a:prstGeom prst="line">
            <a:avLst/>
          </a:prstGeom>
          <a:noFill/>
          <a:ln w="12700" cap="sq" algn="ctr">
            <a:solidFill>
              <a:srgbClr val="00B0F0"/>
            </a:solidFill>
            <a:round/>
            <a:headEnd type="none" w="sm" len="sm"/>
            <a:tailEnd type="none" w="sm" len="sm"/>
          </a:ln>
          <a:extLst>
            <a:ext uri="{909E8E84-426E-40DD-AFC4-6F175D3DCCD1}">
              <a14:hiddenFill xmlns:a14="http://schemas.microsoft.com/office/drawing/2010/main">
                <a:noFill/>
              </a14:hiddenFill>
            </a:ext>
          </a:extLst>
        </p:spPr>
      </p:cxnSp>
      <p:cxnSp>
        <p:nvCxnSpPr>
          <p:cNvPr id="29703" name="Straight Connector 28"/>
          <p:cNvCxnSpPr>
            <a:cxnSpLocks noChangeShapeType="1"/>
          </p:cNvCxnSpPr>
          <p:nvPr/>
        </p:nvCxnSpPr>
        <p:spPr bwMode="auto">
          <a:xfrm>
            <a:off x="862013" y="5286375"/>
            <a:ext cx="914400" cy="1588"/>
          </a:xfrm>
          <a:prstGeom prst="line">
            <a:avLst/>
          </a:prstGeom>
          <a:noFill/>
          <a:ln w="12700" cap="sq" algn="ctr">
            <a:solidFill>
              <a:srgbClr val="00B0F0"/>
            </a:solidFill>
            <a:round/>
            <a:headEnd type="none" w="sm" len="sm"/>
            <a:tailEnd type="none" w="sm" len="sm"/>
          </a:ln>
          <a:extLst>
            <a:ext uri="{909E8E84-426E-40DD-AFC4-6F175D3DCCD1}">
              <a14:hiddenFill xmlns:a14="http://schemas.microsoft.com/office/drawing/2010/main">
                <a:noFill/>
              </a14:hiddenFill>
            </a:ext>
          </a:extLst>
        </p:spPr>
      </p:cxnSp>
      <p:sp>
        <p:nvSpPr>
          <p:cNvPr id="29704" name="TextBox 32"/>
          <p:cNvSpPr txBox="1">
            <a:spLocks noChangeArrowheads="1"/>
          </p:cNvSpPr>
          <p:nvPr/>
        </p:nvSpPr>
        <p:spPr bwMode="auto">
          <a:xfrm>
            <a:off x="579438" y="5561013"/>
            <a:ext cx="6584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File Type   Permissions  Hard Links  Size  Time Stamp</a:t>
            </a:r>
            <a:endParaRPr kumimoji="0" lang="en-CA" altLang="en-US">
              <a:latin typeface="Verdana" panose="020B0604030504040204" pitchFamily="34" charset="0"/>
            </a:endParaRPr>
          </a:p>
        </p:txBody>
      </p:sp>
      <p:cxnSp>
        <p:nvCxnSpPr>
          <p:cNvPr id="29705" name="Straight Arrow Connector 34"/>
          <p:cNvCxnSpPr>
            <a:cxnSpLocks noChangeShapeType="1"/>
          </p:cNvCxnSpPr>
          <p:nvPr/>
        </p:nvCxnSpPr>
        <p:spPr bwMode="auto">
          <a:xfrm flipH="1" flipV="1">
            <a:off x="1384300" y="5329238"/>
            <a:ext cx="901700" cy="315912"/>
          </a:xfrm>
          <a:prstGeom prst="straightConnector1">
            <a:avLst/>
          </a:prstGeom>
          <a:noFill/>
          <a:ln w="28575" cap="sq"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cxnSp>
        <p:nvCxnSpPr>
          <p:cNvPr id="29706" name="Straight Arrow Connector 37"/>
          <p:cNvCxnSpPr>
            <a:cxnSpLocks noChangeShapeType="1"/>
          </p:cNvCxnSpPr>
          <p:nvPr/>
        </p:nvCxnSpPr>
        <p:spPr bwMode="auto">
          <a:xfrm flipH="1" flipV="1">
            <a:off x="704850" y="5314950"/>
            <a:ext cx="314325" cy="271463"/>
          </a:xfrm>
          <a:prstGeom prst="straightConnector1">
            <a:avLst/>
          </a:prstGeom>
          <a:noFill/>
          <a:ln w="28575" cap="sq"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cxnSp>
        <p:nvCxnSpPr>
          <p:cNvPr id="29707" name="Straight Arrow Connector 34"/>
          <p:cNvCxnSpPr>
            <a:cxnSpLocks noChangeShapeType="1"/>
          </p:cNvCxnSpPr>
          <p:nvPr/>
        </p:nvCxnSpPr>
        <p:spPr bwMode="auto">
          <a:xfrm flipH="1" flipV="1">
            <a:off x="1970088" y="5276850"/>
            <a:ext cx="1685925" cy="349250"/>
          </a:xfrm>
          <a:prstGeom prst="straightConnector1">
            <a:avLst/>
          </a:prstGeom>
          <a:noFill/>
          <a:ln w="28575" cap="sq"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cxnSp>
        <p:nvCxnSpPr>
          <p:cNvPr id="29708" name="Straight Arrow Connector 34"/>
          <p:cNvCxnSpPr>
            <a:cxnSpLocks noChangeShapeType="1"/>
          </p:cNvCxnSpPr>
          <p:nvPr/>
        </p:nvCxnSpPr>
        <p:spPr bwMode="auto">
          <a:xfrm flipH="1" flipV="1">
            <a:off x="3503613" y="5276850"/>
            <a:ext cx="1517650" cy="349250"/>
          </a:xfrm>
          <a:prstGeom prst="straightConnector1">
            <a:avLst/>
          </a:prstGeom>
          <a:noFill/>
          <a:ln w="28575" cap="sq"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cxnSp>
        <p:nvCxnSpPr>
          <p:cNvPr id="29709" name="Straight Arrow Connector 34"/>
          <p:cNvCxnSpPr>
            <a:cxnSpLocks noChangeShapeType="1"/>
          </p:cNvCxnSpPr>
          <p:nvPr/>
        </p:nvCxnSpPr>
        <p:spPr bwMode="auto">
          <a:xfrm flipH="1" flipV="1">
            <a:off x="5008563" y="5322888"/>
            <a:ext cx="1517650" cy="349250"/>
          </a:xfrm>
          <a:prstGeom prst="straightConnector1">
            <a:avLst/>
          </a:prstGeom>
          <a:noFill/>
          <a:ln w="28575" cap="sq"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     Linux File Types and ls –l command</a:t>
            </a:r>
            <a:endParaRPr lang="en-CA" altLang="en-US" smtClean="0"/>
          </a:p>
        </p:txBody>
      </p:sp>
      <p:sp>
        <p:nvSpPr>
          <p:cNvPr id="31747" name="Content Placeholder 2"/>
          <p:cNvSpPr>
            <a:spLocks noGrp="1"/>
          </p:cNvSpPr>
          <p:nvPr>
            <p:ph idx="1"/>
          </p:nvPr>
        </p:nvSpPr>
        <p:spPr>
          <a:xfrm>
            <a:off x="784225" y="1054100"/>
            <a:ext cx="7313613" cy="4114800"/>
          </a:xfrm>
        </p:spPr>
        <p:txBody>
          <a:bodyPr/>
          <a:lstStyle/>
          <a:p>
            <a:pPr>
              <a:buFont typeface="Wingdings" panose="05000000000000000000" pitchFamily="2" charset="2"/>
              <a:buChar char="q"/>
            </a:pPr>
            <a:r>
              <a:rPr lang="en-US" altLang="en-US" sz="2400" smtClean="0">
                <a:solidFill>
                  <a:srgbClr val="C00000"/>
                </a:solidFill>
              </a:rPr>
              <a:t>–</a:t>
            </a:r>
            <a:r>
              <a:rPr lang="en-US" altLang="en-US" sz="2400" smtClean="0"/>
              <a:t> (dash) in the first column represents a regular file</a:t>
            </a:r>
          </a:p>
          <a:p>
            <a:pPr>
              <a:buFont typeface="Wingdings" panose="05000000000000000000" pitchFamily="2" charset="2"/>
              <a:buChar char="q"/>
            </a:pPr>
            <a:r>
              <a:rPr lang="en-US" altLang="en-US" sz="2400" smtClean="0"/>
              <a:t>Letter</a:t>
            </a:r>
            <a:r>
              <a:rPr lang="en-US" altLang="en-US" sz="2400" smtClean="0">
                <a:solidFill>
                  <a:srgbClr val="C00000"/>
                </a:solidFill>
              </a:rPr>
              <a:t> d</a:t>
            </a:r>
            <a:r>
              <a:rPr lang="en-US" altLang="en-US" sz="2400" smtClean="0"/>
              <a:t> in the first column represents a directory</a:t>
            </a:r>
          </a:p>
          <a:p>
            <a:pPr>
              <a:buFont typeface="Wingdings" panose="05000000000000000000" pitchFamily="2" charset="2"/>
              <a:buChar char="q"/>
            </a:pPr>
            <a:r>
              <a:rPr lang="en-US" altLang="en-US" sz="2400" smtClean="0"/>
              <a:t>Letter</a:t>
            </a:r>
            <a:r>
              <a:rPr lang="en-US" altLang="en-US" sz="2400" smtClean="0">
                <a:solidFill>
                  <a:srgbClr val="C00000"/>
                </a:solidFill>
              </a:rPr>
              <a:t>  l</a:t>
            </a:r>
            <a:r>
              <a:rPr lang="en-US" altLang="en-US" sz="2400" smtClean="0"/>
              <a:t> (el) in the first column represents a link or shortcut</a:t>
            </a:r>
          </a:p>
          <a:p>
            <a:pPr eaLnBrk="1" hangingPunct="1">
              <a:lnSpc>
                <a:spcPct val="80000"/>
              </a:lnSpc>
              <a:buSzTx/>
              <a:buFont typeface="Wingdings" panose="05000000000000000000" pitchFamily="2" charset="2"/>
              <a:buChar char="q"/>
            </a:pPr>
            <a:r>
              <a:rPr lang="en-US" altLang="en-US" sz="2500" smtClean="0"/>
              <a:t>ls  –l</a:t>
            </a:r>
          </a:p>
          <a:p>
            <a:pPr lvl="2" eaLnBrk="1" hangingPunct="1">
              <a:lnSpc>
                <a:spcPct val="80000"/>
              </a:lnSpc>
              <a:buSzTx/>
              <a:buFont typeface="Wingdings" panose="05000000000000000000" pitchFamily="2" charset="2"/>
              <a:buChar char="§"/>
            </a:pPr>
            <a:r>
              <a:rPr lang="en-US" altLang="en-US" sz="2400" smtClean="0">
                <a:solidFill>
                  <a:srgbClr val="FF0000"/>
                </a:solidFill>
              </a:rPr>
              <a:t>-</a:t>
            </a:r>
            <a:r>
              <a:rPr lang="en-US" altLang="en-US" sz="2400" smtClean="0">
                <a:solidFill>
                  <a:srgbClr val="800000"/>
                </a:solidFill>
              </a:rPr>
              <a:t>  </a:t>
            </a:r>
            <a:r>
              <a:rPr lang="en-US" altLang="en-US" sz="2400" smtClean="0"/>
              <a:t>rw-r --r --        Regular file</a:t>
            </a:r>
          </a:p>
          <a:p>
            <a:pPr lvl="2" eaLnBrk="1" hangingPunct="1">
              <a:lnSpc>
                <a:spcPct val="80000"/>
              </a:lnSpc>
              <a:buSzTx/>
              <a:buFont typeface="Wingdings" panose="05000000000000000000" pitchFamily="2" charset="2"/>
              <a:buChar char="§"/>
            </a:pPr>
            <a:r>
              <a:rPr lang="en-US" altLang="en-US" sz="2400" smtClean="0">
                <a:solidFill>
                  <a:srgbClr val="FF0000"/>
                </a:solidFill>
              </a:rPr>
              <a:t>d</a:t>
            </a:r>
            <a:r>
              <a:rPr lang="en-US" altLang="en-US" sz="2400" smtClean="0">
                <a:solidFill>
                  <a:srgbClr val="800000"/>
                </a:solidFill>
              </a:rPr>
              <a:t> </a:t>
            </a:r>
            <a:r>
              <a:rPr lang="en-US" altLang="en-US" sz="2400" smtClean="0"/>
              <a:t>rwxr-xr-x        Directory</a:t>
            </a:r>
          </a:p>
          <a:p>
            <a:pPr lvl="2" eaLnBrk="1" hangingPunct="1">
              <a:lnSpc>
                <a:spcPct val="80000"/>
              </a:lnSpc>
              <a:buSzTx/>
              <a:buFont typeface="Wingdings" panose="05000000000000000000" pitchFamily="2" charset="2"/>
              <a:buChar char="§"/>
            </a:pPr>
            <a:r>
              <a:rPr lang="en-US" altLang="en-US" sz="2400" smtClean="0">
                <a:solidFill>
                  <a:srgbClr val="FF0000"/>
                </a:solidFill>
              </a:rPr>
              <a:t>l</a:t>
            </a:r>
            <a:r>
              <a:rPr lang="en-US" altLang="en-US" sz="2400" smtClean="0">
                <a:solidFill>
                  <a:srgbClr val="800000"/>
                </a:solidFill>
              </a:rPr>
              <a:t>  </a:t>
            </a:r>
            <a:r>
              <a:rPr lang="en-US" altLang="en-US" sz="2400" smtClean="0"/>
              <a:t>rw-r --r --        link file</a:t>
            </a:r>
          </a:p>
          <a:p>
            <a:pPr lvl="2" eaLnBrk="1" hangingPunct="1">
              <a:lnSpc>
                <a:spcPct val="80000"/>
              </a:lnSpc>
              <a:buSzTx/>
              <a:buFont typeface="Wingdings" panose="05000000000000000000" pitchFamily="2" charset="2"/>
              <a:buChar char="§"/>
            </a:pPr>
            <a:r>
              <a:rPr lang="en-US" altLang="en-US" sz="2400" smtClean="0">
                <a:solidFill>
                  <a:srgbClr val="FF0000"/>
                </a:solidFill>
              </a:rPr>
              <a:t>b</a:t>
            </a:r>
            <a:r>
              <a:rPr lang="en-US" altLang="en-US" sz="2400" smtClean="0"/>
              <a:t> rw-rw----        block in /dev directory   </a:t>
            </a:r>
          </a:p>
          <a:p>
            <a:pPr lvl="2" eaLnBrk="1" hangingPunct="1">
              <a:lnSpc>
                <a:spcPct val="80000"/>
              </a:lnSpc>
              <a:buSzTx/>
              <a:buFont typeface="Wingdings" panose="05000000000000000000" pitchFamily="2" charset="2"/>
              <a:buChar char="§"/>
            </a:pPr>
            <a:r>
              <a:rPr lang="en-US" altLang="en-US" sz="2400" smtClean="0">
                <a:solidFill>
                  <a:srgbClr val="FF0000"/>
                </a:solidFill>
              </a:rPr>
              <a:t>c</a:t>
            </a:r>
            <a:r>
              <a:rPr lang="en-US" altLang="en-US" sz="2400" smtClean="0"/>
              <a:t> rw-rw----        character in /dev directory</a:t>
            </a:r>
          </a:p>
          <a:p>
            <a:pPr lvl="1" eaLnBrk="1" hangingPunct="1">
              <a:lnSpc>
                <a:spcPct val="80000"/>
              </a:lnSpc>
              <a:buFont typeface="Wingdings" panose="05000000000000000000" pitchFamily="2" charset="2"/>
              <a:buNone/>
            </a:pPr>
            <a:endParaRPr lang="en-US" altLang="en-US" sz="21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File/Directory commands</a:t>
            </a:r>
          </a:p>
        </p:txBody>
      </p:sp>
      <p:sp>
        <p:nvSpPr>
          <p:cNvPr id="33795" name="Rectangle 3"/>
          <p:cNvSpPr>
            <a:spLocks noGrp="1" noChangeArrowheads="1"/>
          </p:cNvSpPr>
          <p:nvPr>
            <p:ph type="body" idx="1"/>
          </p:nvPr>
        </p:nvSpPr>
        <p:spPr>
          <a:xfrm>
            <a:off x="579438" y="1095375"/>
            <a:ext cx="7772400" cy="4530725"/>
          </a:xfrm>
        </p:spPr>
        <p:txBody>
          <a:bodyPr/>
          <a:lstStyle/>
          <a:p>
            <a:pPr eaLnBrk="1" hangingPunct="1">
              <a:lnSpc>
                <a:spcPct val="90000"/>
              </a:lnSpc>
              <a:buFont typeface="Wingdings" panose="05000000000000000000" pitchFamily="2" charset="2"/>
              <a:buChar char="q"/>
            </a:pPr>
            <a:r>
              <a:rPr lang="en-US" altLang="en-US" sz="2400" smtClean="0"/>
              <a:t>Some commands to manage file are:</a:t>
            </a:r>
          </a:p>
          <a:p>
            <a:pPr lvl="1" eaLnBrk="1" hangingPunct="1">
              <a:lnSpc>
                <a:spcPct val="90000"/>
              </a:lnSpc>
              <a:buFont typeface="Wingdings" panose="05000000000000000000" pitchFamily="2" charset="2"/>
              <a:buChar char="q"/>
            </a:pPr>
            <a:r>
              <a:rPr lang="en-US" altLang="en-US" sz="2900" smtClean="0"/>
              <a:t>touch</a:t>
            </a:r>
          </a:p>
          <a:p>
            <a:pPr lvl="1" eaLnBrk="1" hangingPunct="1">
              <a:lnSpc>
                <a:spcPct val="90000"/>
              </a:lnSpc>
              <a:buFont typeface="Wingdings" panose="05000000000000000000" pitchFamily="2" charset="2"/>
              <a:buChar char="q"/>
            </a:pPr>
            <a:r>
              <a:rPr lang="en-US" altLang="en-US" sz="2900" smtClean="0"/>
              <a:t>mv			</a:t>
            </a:r>
          </a:p>
          <a:p>
            <a:pPr lvl="1" eaLnBrk="1" hangingPunct="1">
              <a:lnSpc>
                <a:spcPct val="90000"/>
              </a:lnSpc>
              <a:buFont typeface="Wingdings" panose="05000000000000000000" pitchFamily="2" charset="2"/>
              <a:buChar char="q"/>
            </a:pPr>
            <a:r>
              <a:rPr lang="en-US" altLang="en-US" sz="2900" smtClean="0"/>
              <a:t>cp</a:t>
            </a:r>
          </a:p>
          <a:p>
            <a:pPr lvl="1" eaLnBrk="1" hangingPunct="1">
              <a:lnSpc>
                <a:spcPct val="90000"/>
              </a:lnSpc>
              <a:buFont typeface="Wingdings" panose="05000000000000000000" pitchFamily="2" charset="2"/>
              <a:buChar char="q"/>
            </a:pPr>
            <a:r>
              <a:rPr lang="en-US" altLang="en-US" sz="2900" smtClean="0"/>
              <a:t>rm</a:t>
            </a:r>
          </a:p>
          <a:p>
            <a:pPr lvl="1" eaLnBrk="1" hangingPunct="1">
              <a:lnSpc>
                <a:spcPct val="90000"/>
              </a:lnSpc>
              <a:buFont typeface="Wingdings" panose="05000000000000000000" pitchFamily="2" charset="2"/>
              <a:buChar char="q"/>
            </a:pPr>
            <a:r>
              <a:rPr lang="en-US" altLang="en-US" sz="2900" smtClean="0"/>
              <a:t>grep</a:t>
            </a:r>
          </a:p>
          <a:p>
            <a:pPr lvl="1" eaLnBrk="1" hangingPunct="1">
              <a:lnSpc>
                <a:spcPct val="90000"/>
              </a:lnSpc>
              <a:buFont typeface="Wingdings" panose="05000000000000000000" pitchFamily="2" charset="2"/>
              <a:buChar char="q"/>
            </a:pPr>
            <a:r>
              <a:rPr lang="en-US" altLang="en-US" sz="2900" smtClean="0"/>
              <a:t>cat</a:t>
            </a:r>
          </a:p>
          <a:p>
            <a:pPr lvl="1" eaLnBrk="1" hangingPunct="1">
              <a:lnSpc>
                <a:spcPct val="90000"/>
              </a:lnSpc>
              <a:buFont typeface="Wingdings" panose="05000000000000000000" pitchFamily="2" charset="2"/>
              <a:buChar char="q"/>
            </a:pPr>
            <a:r>
              <a:rPr lang="en-US" altLang="en-US" sz="2900" smtClean="0"/>
              <a:t>cut</a:t>
            </a:r>
          </a:p>
          <a:p>
            <a:pPr lvl="1" eaLnBrk="1" hangingPunct="1">
              <a:lnSpc>
                <a:spcPct val="90000"/>
              </a:lnSpc>
              <a:buFont typeface="Wingdings" panose="05000000000000000000" pitchFamily="2" charset="2"/>
              <a:buChar char="q"/>
            </a:pPr>
            <a:r>
              <a:rPr lang="en-US" altLang="en-US" sz="2900" smtClean="0"/>
              <a:t>ln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96875"/>
            <a:ext cx="8229600" cy="576263"/>
          </a:xfrm>
        </p:spPr>
        <p:txBody>
          <a:bodyPr/>
          <a:lstStyle/>
          <a:p>
            <a:pPr eaLnBrk="1" hangingPunct="1"/>
            <a:r>
              <a:rPr lang="en-US" altLang="en-US" smtClean="0"/>
              <a:t>Directory commands</a:t>
            </a:r>
          </a:p>
        </p:txBody>
      </p:sp>
      <p:sp>
        <p:nvSpPr>
          <p:cNvPr id="35843" name="Rectangle 3"/>
          <p:cNvSpPr>
            <a:spLocks noGrp="1" noChangeArrowheads="1"/>
          </p:cNvSpPr>
          <p:nvPr>
            <p:ph type="body" idx="1"/>
          </p:nvPr>
        </p:nvSpPr>
        <p:spPr>
          <a:xfrm>
            <a:off x="685800" y="973138"/>
            <a:ext cx="7772400" cy="4530725"/>
          </a:xfrm>
        </p:spPr>
        <p:txBody>
          <a:bodyPr/>
          <a:lstStyle/>
          <a:p>
            <a:pPr eaLnBrk="1" hangingPunct="1">
              <a:buFont typeface="Wingdings" panose="05000000000000000000" pitchFamily="2" charset="2"/>
              <a:buChar char="q"/>
            </a:pPr>
            <a:r>
              <a:rPr lang="en-US" altLang="en-US" sz="2800" smtClean="0"/>
              <a:t>Commands to manage directories are:</a:t>
            </a:r>
          </a:p>
          <a:p>
            <a:pPr lvl="1" eaLnBrk="1" hangingPunct="1">
              <a:buFont typeface="Wingdings" panose="05000000000000000000" pitchFamily="2" charset="2"/>
              <a:buChar char="q"/>
            </a:pPr>
            <a:r>
              <a:rPr lang="en-US" altLang="en-US" sz="2900" smtClean="0"/>
              <a:t>tree</a:t>
            </a:r>
          </a:p>
          <a:p>
            <a:pPr lvl="1" eaLnBrk="1" hangingPunct="1">
              <a:buFont typeface="Wingdings" panose="05000000000000000000" pitchFamily="2" charset="2"/>
              <a:buChar char="q"/>
            </a:pPr>
            <a:r>
              <a:rPr lang="en-US" altLang="en-US" sz="2900" smtClean="0"/>
              <a:t>ls</a:t>
            </a:r>
          </a:p>
          <a:p>
            <a:pPr lvl="1" eaLnBrk="1" hangingPunct="1">
              <a:buFont typeface="Wingdings" panose="05000000000000000000" pitchFamily="2" charset="2"/>
              <a:buChar char="q"/>
            </a:pPr>
            <a:r>
              <a:rPr lang="en-US" altLang="en-US" sz="2900" smtClean="0"/>
              <a:t>cd			</a:t>
            </a:r>
          </a:p>
          <a:p>
            <a:pPr lvl="1" eaLnBrk="1" hangingPunct="1">
              <a:buFont typeface="Wingdings" panose="05000000000000000000" pitchFamily="2" charset="2"/>
              <a:buChar char="q"/>
            </a:pPr>
            <a:r>
              <a:rPr lang="en-US" altLang="en-US" sz="2900" smtClean="0"/>
              <a:t>pwd		</a:t>
            </a:r>
          </a:p>
          <a:p>
            <a:pPr lvl="1" eaLnBrk="1" hangingPunct="1">
              <a:buFont typeface="Wingdings" panose="05000000000000000000" pitchFamily="2" charset="2"/>
              <a:buChar char="q"/>
            </a:pPr>
            <a:r>
              <a:rPr lang="en-US" altLang="en-US" sz="2900" smtClean="0"/>
              <a:t>mkdir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762000" y="952500"/>
            <a:ext cx="3810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914400" indent="-457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a:spcBef>
                <a:spcPct val="20000"/>
              </a:spcBef>
              <a:buClr>
                <a:schemeClr val="bg2"/>
              </a:buClr>
              <a:buSzPct val="75000"/>
              <a:buFontTx/>
              <a:buAutoNum type="arabicPeriod"/>
            </a:pPr>
            <a:r>
              <a:rPr kumimoji="0" lang="en-US" altLang="en-US" sz="3600">
                <a:latin typeface="Times New Roman" panose="02020603050405020304" pitchFamily="18" charset="0"/>
              </a:rPr>
              <a:t>Create</a:t>
            </a:r>
          </a:p>
          <a:p>
            <a:pPr lvl="1">
              <a:spcBef>
                <a:spcPct val="20000"/>
              </a:spcBef>
              <a:buClr>
                <a:schemeClr val="bg2"/>
              </a:buClr>
              <a:buSzPct val="75000"/>
              <a:buFontTx/>
              <a:buAutoNum type="arabicPeriod"/>
            </a:pPr>
            <a:r>
              <a:rPr kumimoji="0" lang="en-US" altLang="en-US" sz="3600">
                <a:latin typeface="Times New Roman" panose="02020603050405020304" pitchFamily="18" charset="0"/>
              </a:rPr>
              <a:t>Delete</a:t>
            </a:r>
          </a:p>
          <a:p>
            <a:pPr lvl="1">
              <a:spcBef>
                <a:spcPct val="20000"/>
              </a:spcBef>
              <a:buClr>
                <a:schemeClr val="bg2"/>
              </a:buClr>
              <a:buSzPct val="75000"/>
              <a:buFontTx/>
              <a:buAutoNum type="arabicPeriod"/>
            </a:pPr>
            <a:r>
              <a:rPr kumimoji="0" lang="en-US" altLang="en-US" sz="3600">
                <a:latin typeface="Times New Roman" panose="02020603050405020304" pitchFamily="18" charset="0"/>
              </a:rPr>
              <a:t>Open()</a:t>
            </a:r>
          </a:p>
          <a:p>
            <a:pPr lvl="1">
              <a:spcBef>
                <a:spcPct val="20000"/>
              </a:spcBef>
              <a:buClr>
                <a:schemeClr val="bg2"/>
              </a:buClr>
              <a:buSzPct val="75000"/>
              <a:buFontTx/>
              <a:buAutoNum type="arabicPeriod"/>
            </a:pPr>
            <a:r>
              <a:rPr kumimoji="0" lang="en-US" altLang="en-US" sz="3600">
                <a:latin typeface="Times New Roman" panose="02020603050405020304" pitchFamily="18" charset="0"/>
              </a:rPr>
              <a:t>Close()</a:t>
            </a:r>
          </a:p>
          <a:p>
            <a:pPr lvl="1">
              <a:spcBef>
                <a:spcPct val="20000"/>
              </a:spcBef>
              <a:buClr>
                <a:schemeClr val="bg2"/>
              </a:buClr>
              <a:buSzPct val="75000"/>
              <a:buFontTx/>
              <a:buAutoNum type="arabicPeriod"/>
            </a:pPr>
            <a:r>
              <a:rPr kumimoji="0" lang="en-US" altLang="en-US" sz="3600">
                <a:latin typeface="Times New Roman" panose="02020603050405020304" pitchFamily="18" charset="0"/>
              </a:rPr>
              <a:t>Read()</a:t>
            </a:r>
          </a:p>
          <a:p>
            <a:pPr lvl="1">
              <a:spcBef>
                <a:spcPct val="20000"/>
              </a:spcBef>
              <a:buClr>
                <a:schemeClr val="bg2"/>
              </a:buClr>
              <a:buSzPct val="75000"/>
              <a:buFontTx/>
              <a:buAutoNum type="arabicPeriod"/>
            </a:pPr>
            <a:r>
              <a:rPr kumimoji="0" lang="en-US" altLang="en-US" sz="3600">
                <a:latin typeface="Times New Roman" panose="02020603050405020304" pitchFamily="18" charset="0"/>
              </a:rPr>
              <a:t>Write()</a:t>
            </a:r>
          </a:p>
          <a:p>
            <a:pPr lvl="1">
              <a:spcBef>
                <a:spcPct val="20000"/>
              </a:spcBef>
              <a:buClr>
                <a:schemeClr val="bg2"/>
              </a:buClr>
              <a:buSzPct val="75000"/>
              <a:buFontTx/>
              <a:buAutoNum type="arabicPeriod"/>
            </a:pPr>
            <a:endParaRPr kumimoji="0" lang="en-US" altLang="en-US" sz="3600">
              <a:latin typeface="Times New Roman" panose="02020603050405020304" pitchFamily="18" charset="0"/>
            </a:endParaRPr>
          </a:p>
        </p:txBody>
      </p:sp>
      <p:sp>
        <p:nvSpPr>
          <p:cNvPr id="37891" name="Rectangle 4"/>
          <p:cNvSpPr>
            <a:spLocks noChangeArrowheads="1"/>
          </p:cNvSpPr>
          <p:nvPr/>
        </p:nvSpPr>
        <p:spPr bwMode="auto">
          <a:xfrm>
            <a:off x="4572000" y="952500"/>
            <a:ext cx="3810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914400" indent="-457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a:spcBef>
                <a:spcPct val="20000"/>
              </a:spcBef>
              <a:buClr>
                <a:schemeClr val="bg2"/>
              </a:buClr>
              <a:buSzPct val="75000"/>
              <a:buFontTx/>
              <a:buAutoNum type="arabicPeriod" startAt="7"/>
            </a:pPr>
            <a:r>
              <a:rPr kumimoji="0" lang="en-US" altLang="en-US" sz="3600">
                <a:latin typeface="Times New Roman" panose="02020603050405020304" pitchFamily="18" charset="0"/>
              </a:rPr>
              <a:t>Append</a:t>
            </a:r>
          </a:p>
          <a:p>
            <a:pPr lvl="1">
              <a:spcBef>
                <a:spcPct val="20000"/>
              </a:spcBef>
              <a:buClr>
                <a:schemeClr val="bg2"/>
              </a:buClr>
              <a:buSzPct val="75000"/>
              <a:buFontTx/>
              <a:buAutoNum type="arabicPeriod" startAt="7"/>
            </a:pPr>
            <a:r>
              <a:rPr kumimoji="0" lang="en-US" altLang="en-US" sz="3600">
                <a:latin typeface="Times New Roman" panose="02020603050405020304" pitchFamily="18" charset="0"/>
              </a:rPr>
              <a:t>Seek</a:t>
            </a:r>
          </a:p>
          <a:p>
            <a:pPr lvl="1">
              <a:spcBef>
                <a:spcPct val="20000"/>
              </a:spcBef>
              <a:buClr>
                <a:schemeClr val="bg2"/>
              </a:buClr>
              <a:buSzPct val="75000"/>
              <a:buFontTx/>
              <a:buAutoNum type="arabicPeriod" startAt="7"/>
            </a:pPr>
            <a:r>
              <a:rPr kumimoji="0" lang="en-US" altLang="en-US" sz="3600">
                <a:latin typeface="Times New Roman" panose="02020603050405020304" pitchFamily="18" charset="0"/>
              </a:rPr>
              <a:t>Get attributes</a:t>
            </a:r>
          </a:p>
          <a:p>
            <a:pPr lvl="1">
              <a:spcBef>
                <a:spcPct val="20000"/>
              </a:spcBef>
              <a:buClr>
                <a:schemeClr val="bg2"/>
              </a:buClr>
              <a:buSzPct val="75000"/>
              <a:buFontTx/>
              <a:buAutoNum type="arabicPeriod" startAt="7"/>
            </a:pPr>
            <a:r>
              <a:rPr kumimoji="0" lang="en-US" altLang="en-US" sz="3600">
                <a:latin typeface="Times New Roman" panose="02020603050405020304" pitchFamily="18" charset="0"/>
              </a:rPr>
              <a:t>Set Attributes</a:t>
            </a:r>
          </a:p>
          <a:p>
            <a:pPr lvl="1">
              <a:spcBef>
                <a:spcPct val="20000"/>
              </a:spcBef>
              <a:buClr>
                <a:schemeClr val="bg2"/>
              </a:buClr>
              <a:buSzPct val="75000"/>
              <a:buFontTx/>
              <a:buAutoNum type="arabicPeriod" startAt="7"/>
            </a:pPr>
            <a:r>
              <a:rPr kumimoji="0" lang="en-US" altLang="en-US" sz="3600">
                <a:latin typeface="Times New Roman" panose="02020603050405020304" pitchFamily="18" charset="0"/>
              </a:rPr>
              <a:t>Rename</a:t>
            </a:r>
          </a:p>
        </p:txBody>
      </p:sp>
      <p:sp>
        <p:nvSpPr>
          <p:cNvPr id="8" name="Rectangle 2"/>
          <p:cNvSpPr txBox="1">
            <a:spLocks noChangeArrowheads="1"/>
          </p:cNvSpPr>
          <p:nvPr/>
        </p:nvSpPr>
        <p:spPr>
          <a:xfrm>
            <a:off x="552450" y="204788"/>
            <a:ext cx="8229600" cy="576262"/>
          </a:xfrm>
          <a:prstGeom prst="rect">
            <a:avLst/>
          </a:prstGeom>
        </p:spPr>
        <p:txBody>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0"/>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defRPr/>
            </a:pPr>
            <a:r>
              <a:rPr lang="en-US" altLang="en-US" kern="0" dirty="0" smtClean="0"/>
              <a:t>File Operations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File/Dir Protection</a:t>
            </a:r>
          </a:p>
        </p:txBody>
      </p:sp>
      <p:sp>
        <p:nvSpPr>
          <p:cNvPr id="39939" name="Rectangle 3"/>
          <p:cNvSpPr>
            <a:spLocks noGrp="1" noChangeArrowheads="1"/>
          </p:cNvSpPr>
          <p:nvPr>
            <p:ph type="body" idx="1"/>
          </p:nvPr>
        </p:nvSpPr>
        <p:spPr>
          <a:xfrm>
            <a:off x="574675" y="1028700"/>
            <a:ext cx="8229600" cy="4530725"/>
          </a:xfrm>
        </p:spPr>
        <p:txBody>
          <a:bodyPr/>
          <a:lstStyle/>
          <a:p>
            <a:r>
              <a:rPr lang="en-US" altLang="en-US" sz="2000" smtClean="0"/>
              <a:t>Types of access</a:t>
            </a:r>
          </a:p>
          <a:p>
            <a:pPr lvl="1">
              <a:buFont typeface="Wingdings" panose="05000000000000000000" pitchFamily="2" charset="2"/>
              <a:buChar char="q"/>
            </a:pPr>
            <a:r>
              <a:rPr lang="en-US" altLang="en-US" b="1" smtClean="0"/>
              <a:t>Read</a:t>
            </a:r>
          </a:p>
          <a:p>
            <a:pPr lvl="1">
              <a:buFont typeface="Wingdings" panose="05000000000000000000" pitchFamily="2" charset="2"/>
              <a:buChar char="q"/>
            </a:pPr>
            <a:r>
              <a:rPr lang="en-US" altLang="en-US" b="1" smtClean="0"/>
              <a:t>Write</a:t>
            </a:r>
          </a:p>
          <a:p>
            <a:pPr lvl="1">
              <a:buFont typeface="Wingdings" panose="05000000000000000000" pitchFamily="2" charset="2"/>
              <a:buChar char="q"/>
            </a:pPr>
            <a:r>
              <a:rPr lang="en-US" altLang="en-US" b="1" smtClean="0"/>
              <a:t>Execute</a:t>
            </a:r>
          </a:p>
          <a:p>
            <a:pPr lvl="1">
              <a:buFont typeface="Wingdings" panose="05000000000000000000" pitchFamily="2" charset="2"/>
              <a:buChar char="q"/>
            </a:pPr>
            <a:r>
              <a:rPr lang="en-US" altLang="en-US" b="1" smtClean="0"/>
              <a:t>Append</a:t>
            </a:r>
          </a:p>
          <a:p>
            <a:pPr lvl="1">
              <a:buFont typeface="Wingdings" panose="05000000000000000000" pitchFamily="2" charset="2"/>
              <a:buChar char="q"/>
            </a:pPr>
            <a:r>
              <a:rPr lang="en-US" altLang="en-US" b="1" smtClean="0"/>
              <a:t>Delete</a:t>
            </a:r>
          </a:p>
          <a:p>
            <a:pPr lvl="1">
              <a:buFont typeface="Wingdings" panose="05000000000000000000" pitchFamily="2" charset="2"/>
              <a:buChar char="q"/>
            </a:pPr>
            <a:r>
              <a:rPr lang="en-US" altLang="en-US" b="1" smtClean="0"/>
              <a:t>List</a:t>
            </a:r>
          </a:p>
          <a:p>
            <a:pPr lvl="1">
              <a:buFont typeface="Wingdings" panose="05000000000000000000" pitchFamily="2" charset="2"/>
              <a:buChar char="q"/>
            </a:pPr>
            <a:r>
              <a:rPr lang="en-US" altLang="en-US" b="1" smtClean="0"/>
              <a:t>ACL Access Control List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Text Book Slides – Copy Right</a:t>
            </a:r>
            <a:endParaRPr lang="en-CA" altLang="en-US" smtClean="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788" y="1546225"/>
            <a:ext cx="5940425"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     Files’ Permissions  ls –l command</a:t>
            </a:r>
          </a:p>
        </p:txBody>
      </p:sp>
      <p:graphicFrame>
        <p:nvGraphicFramePr>
          <p:cNvPr id="41987" name="Object 3"/>
          <p:cNvGraphicFramePr>
            <a:graphicFrameLocks noGrp="1" noChangeAspect="1"/>
          </p:cNvGraphicFramePr>
          <p:nvPr>
            <p:ph idx="1"/>
          </p:nvPr>
        </p:nvGraphicFramePr>
        <p:xfrm>
          <a:off x="990600" y="1271588"/>
          <a:ext cx="7162800" cy="2667000"/>
        </p:xfrm>
        <a:graphic>
          <a:graphicData uri="http://schemas.openxmlformats.org/presentationml/2006/ole">
            <mc:AlternateContent xmlns:mc="http://schemas.openxmlformats.org/markup-compatibility/2006">
              <mc:Choice xmlns:v="urn:schemas-microsoft-com:vml" Requires="v">
                <p:oleObj spid="_x0000_s42006" name="Bitmap Image" r:id="rId4" imgW="5847619" imgH="1324160" progId="Paint.Picture">
                  <p:embed/>
                </p:oleObj>
              </mc:Choice>
              <mc:Fallback>
                <p:oleObj name="Bitmap Image" r:id="rId4" imgW="5847619" imgH="1324160"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271588"/>
                        <a:ext cx="71628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Changing Files’ Permissions</a:t>
            </a:r>
          </a:p>
        </p:txBody>
      </p:sp>
      <p:sp>
        <p:nvSpPr>
          <p:cNvPr id="44035" name="Rectangle 3"/>
          <p:cNvSpPr>
            <a:spLocks noGrp="1" noChangeArrowheads="1"/>
          </p:cNvSpPr>
          <p:nvPr>
            <p:ph type="body" idx="1"/>
          </p:nvPr>
        </p:nvSpPr>
        <p:spPr>
          <a:xfrm>
            <a:off x="914400" y="1000125"/>
            <a:ext cx="7313613" cy="4114800"/>
          </a:xfrm>
        </p:spPr>
        <p:txBody>
          <a:bodyPr/>
          <a:lstStyle/>
          <a:p>
            <a:pPr eaLnBrk="1" hangingPunct="1">
              <a:buSzTx/>
              <a:buFont typeface="Wingdings" panose="05000000000000000000" pitchFamily="2" charset="2"/>
              <a:buChar char="q"/>
            </a:pPr>
            <a:r>
              <a:rPr lang="en-US" altLang="en-US" sz="2400" smtClean="0"/>
              <a:t>Chmod syntax:</a:t>
            </a:r>
          </a:p>
          <a:p>
            <a:pPr lvl="1" eaLnBrk="1" hangingPunct="1">
              <a:buSzTx/>
              <a:buFont typeface="Wingdings" panose="05000000000000000000" pitchFamily="2" charset="2"/>
              <a:buNone/>
            </a:pPr>
            <a:r>
              <a:rPr lang="en-US" altLang="en-US" sz="2400" smtClean="0">
                <a:solidFill>
                  <a:srgbClr val="C00000"/>
                </a:solidFill>
              </a:rPr>
              <a:t>   chmod</a:t>
            </a:r>
            <a:r>
              <a:rPr lang="en-US" altLang="en-US" sz="2400" smtClean="0"/>
              <a:t> </a:t>
            </a:r>
            <a:r>
              <a:rPr lang="en-US" altLang="en-US" sz="2400" smtClean="0">
                <a:solidFill>
                  <a:srgbClr val="00B050"/>
                </a:solidFill>
              </a:rPr>
              <a:t>[ugo]  [+-=] [rwx]  </a:t>
            </a:r>
            <a:r>
              <a:rPr lang="en-US" altLang="en-US" sz="2400" smtClean="0">
                <a:solidFill>
                  <a:srgbClr val="0070C0"/>
                </a:solidFill>
              </a:rPr>
              <a:t>file-name</a:t>
            </a:r>
          </a:p>
          <a:p>
            <a:pPr lvl="1" eaLnBrk="1" hangingPunct="1">
              <a:buSzTx/>
              <a:buFont typeface="Wingdings" panose="05000000000000000000" pitchFamily="2" charset="2"/>
              <a:buNone/>
            </a:pPr>
            <a:r>
              <a:rPr lang="en-US" altLang="en-US" sz="2400" smtClean="0"/>
              <a:t>e.g.</a:t>
            </a:r>
          </a:p>
          <a:p>
            <a:pPr lvl="2" eaLnBrk="1" hangingPunct="1">
              <a:buSzTx/>
              <a:buFont typeface="Wingdings" panose="05000000000000000000" pitchFamily="2" charset="2"/>
              <a:buNone/>
            </a:pPr>
            <a:r>
              <a:rPr lang="en-US" altLang="en-US" sz="2400" smtClean="0">
                <a:solidFill>
                  <a:srgbClr val="C00000"/>
                </a:solidFill>
              </a:rPr>
              <a:t>chmod</a:t>
            </a:r>
            <a:r>
              <a:rPr lang="en-US" altLang="en-US" sz="2400" smtClean="0"/>
              <a:t>  </a:t>
            </a:r>
            <a:r>
              <a:rPr lang="en-US" altLang="en-US" sz="2400" smtClean="0">
                <a:solidFill>
                  <a:srgbClr val="00B050"/>
                </a:solidFill>
              </a:rPr>
              <a:t>u+rw, g+r--, o+r--  </a:t>
            </a:r>
            <a:r>
              <a:rPr lang="en-US" altLang="en-US" sz="2400" smtClean="0">
                <a:solidFill>
                  <a:srgbClr val="0070C0"/>
                </a:solidFill>
              </a:rPr>
              <a:t>file1</a:t>
            </a:r>
            <a:r>
              <a:rPr lang="en-US" altLang="en-US" sz="2400" smtClean="0"/>
              <a:t>  or</a:t>
            </a:r>
          </a:p>
          <a:p>
            <a:pPr lvl="2" eaLnBrk="1" hangingPunct="1">
              <a:buSzTx/>
              <a:buFont typeface="Wingdings" panose="05000000000000000000" pitchFamily="2" charset="2"/>
              <a:buNone/>
            </a:pPr>
            <a:r>
              <a:rPr lang="en-US" altLang="en-US" sz="2400" smtClean="0">
                <a:solidFill>
                  <a:srgbClr val="C00000"/>
                </a:solidFill>
              </a:rPr>
              <a:t>chmod</a:t>
            </a:r>
            <a:r>
              <a:rPr lang="en-US" altLang="en-US" sz="2400" smtClean="0"/>
              <a:t>  </a:t>
            </a:r>
            <a:r>
              <a:rPr lang="en-US" altLang="en-US" sz="2400" smtClean="0">
                <a:solidFill>
                  <a:srgbClr val="00B050"/>
                </a:solidFill>
              </a:rPr>
              <a:t>644</a:t>
            </a:r>
            <a:r>
              <a:rPr lang="en-US" altLang="en-US" sz="2400" smtClean="0"/>
              <a:t> </a:t>
            </a:r>
            <a:r>
              <a:rPr lang="en-US" altLang="en-US" sz="2400" smtClean="0">
                <a:solidFill>
                  <a:srgbClr val="0070C0"/>
                </a:solidFill>
              </a:rPr>
              <a:t>file1</a:t>
            </a:r>
          </a:p>
          <a:p>
            <a:pPr lvl="2" eaLnBrk="1" hangingPunct="1">
              <a:buFont typeface="Wingdings" panose="05000000000000000000" pitchFamily="2" charset="2"/>
              <a:buChar char="Ø"/>
            </a:pPr>
            <a:r>
              <a:rPr lang="en-US" altLang="en-US" sz="2400" smtClean="0"/>
              <a:t>In this example the user or owner can read and write file1. The group and others can only read file1 </a:t>
            </a:r>
          </a:p>
          <a:p>
            <a:pPr lvl="1" eaLnBrk="1" hangingPunct="1"/>
            <a:endParaRPr lang="en-US" altLang="en-US" sz="2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8666" y="2755521"/>
            <a:ext cx="7772400" cy="1362075"/>
          </a:xfrm>
        </p:spPr>
        <p:txBody>
          <a:bodyPr/>
          <a:lstStyle/>
          <a:p>
            <a:pPr algn="ctr"/>
            <a:r>
              <a:rPr lang="en-CA" dirty="0" smtClean="0">
                <a:solidFill>
                  <a:srgbClr val="FF0000"/>
                </a:solidFill>
              </a:rPr>
              <a:t>File SYSTEMS</a:t>
            </a:r>
            <a:endParaRPr lang="en-CA" dirty="0">
              <a:solidFill>
                <a:srgbClr val="FF0000"/>
              </a:solidFill>
            </a:endParaRPr>
          </a:p>
        </p:txBody>
      </p:sp>
    </p:spTree>
    <p:extLst>
      <p:ext uri="{BB962C8B-B14F-4D97-AF65-F5344CB8AC3E}">
        <p14:creationId xmlns:p14="http://schemas.microsoft.com/office/powerpoint/2010/main" val="234331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t>File Management Functions</a:t>
            </a:r>
          </a:p>
        </p:txBody>
      </p:sp>
      <p:sp>
        <p:nvSpPr>
          <p:cNvPr id="46083" name="Rectangle 3"/>
          <p:cNvSpPr>
            <a:spLocks noGrp="1" noChangeArrowheads="1"/>
          </p:cNvSpPr>
          <p:nvPr>
            <p:ph type="body" idx="1"/>
          </p:nvPr>
        </p:nvSpPr>
        <p:spPr>
          <a:xfrm>
            <a:off x="914400" y="1095375"/>
            <a:ext cx="7313613" cy="4114800"/>
          </a:xfrm>
        </p:spPr>
        <p:txBody>
          <a:bodyPr/>
          <a:lstStyle/>
          <a:p>
            <a:pPr eaLnBrk="1" hangingPunct="1">
              <a:buFont typeface="Wingdings" panose="05000000000000000000" pitchFamily="2" charset="2"/>
              <a:buChar char="q"/>
            </a:pPr>
            <a:r>
              <a:rPr lang="en-US" altLang="en-US" sz="2500" smtClean="0"/>
              <a:t>Identifies and locates files</a:t>
            </a:r>
          </a:p>
          <a:p>
            <a:pPr eaLnBrk="1" hangingPunct="1">
              <a:buFont typeface="Wingdings" panose="05000000000000000000" pitchFamily="2" charset="2"/>
              <a:buChar char="q"/>
            </a:pPr>
            <a:r>
              <a:rPr lang="en-US" altLang="en-US" sz="2500" smtClean="0"/>
              <a:t>Use a directory to describe the location of all files plus their attributes</a:t>
            </a:r>
          </a:p>
          <a:p>
            <a:pPr eaLnBrk="1" hangingPunct="1">
              <a:buFont typeface="Wingdings" panose="05000000000000000000" pitchFamily="2" charset="2"/>
              <a:buChar char="q"/>
            </a:pPr>
            <a:r>
              <a:rPr lang="en-US" altLang="en-US" sz="2500" smtClean="0"/>
              <a:t>On a shared system describe user access control</a:t>
            </a:r>
          </a:p>
          <a:p>
            <a:pPr eaLnBrk="1" hangingPunct="1">
              <a:buFont typeface="Wingdings" panose="05000000000000000000" pitchFamily="2" charset="2"/>
              <a:buChar char="q"/>
            </a:pPr>
            <a:r>
              <a:rPr lang="en-US" altLang="en-US" sz="2500" smtClean="0"/>
              <a:t>Maps files to storage devices. It allocates and deallocates blocks to files</a:t>
            </a:r>
          </a:p>
          <a:p>
            <a:pPr eaLnBrk="1" hangingPunct="1">
              <a:buFont typeface="Wingdings" panose="05000000000000000000" pitchFamily="2" charset="2"/>
              <a:buChar char="q"/>
            </a:pPr>
            <a:r>
              <a:rPr lang="en-US" altLang="en-US" sz="2500" smtClean="0"/>
              <a:t>Manage free storage for available blocks</a:t>
            </a:r>
          </a:p>
          <a:p>
            <a:pPr eaLnBrk="1" hangingPunct="1">
              <a:buFont typeface="Wingdings" panose="05000000000000000000" pitchFamily="2" charset="2"/>
              <a:buNone/>
            </a:pPr>
            <a:endParaRPr lang="en-US" altLang="en-US" sz="25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2"/>
          <p:cNvSpPr>
            <a:spLocks noGrp="1"/>
          </p:cNvSpPr>
          <p:nvPr>
            <p:ph type="title" idx="4294967295"/>
          </p:nvPr>
        </p:nvSpPr>
        <p:spPr/>
        <p:txBody>
          <a:bodyPr/>
          <a:lstStyle/>
          <a:p>
            <a:pPr eaLnBrk="1" hangingPunct="1"/>
            <a:r>
              <a:rPr lang="en-US" altLang="en-US" smtClean="0"/>
              <a:t>Disk Structure</a:t>
            </a:r>
          </a:p>
        </p:txBody>
      </p:sp>
      <p:sp>
        <p:nvSpPr>
          <p:cNvPr id="48131" name="Content Placeholder 3"/>
          <p:cNvSpPr>
            <a:spLocks noGrp="1"/>
          </p:cNvSpPr>
          <p:nvPr>
            <p:ph idx="4294967295"/>
          </p:nvPr>
        </p:nvSpPr>
        <p:spPr>
          <a:xfrm>
            <a:off x="722313" y="974725"/>
            <a:ext cx="7699375" cy="4530725"/>
          </a:xfrm>
        </p:spPr>
        <p:txBody>
          <a:bodyPr/>
          <a:lstStyle/>
          <a:p>
            <a:r>
              <a:rPr lang="en-US" altLang="en-US" smtClean="0"/>
              <a:t>Disk can be subdivided into </a:t>
            </a:r>
            <a:r>
              <a:rPr lang="en-US" altLang="en-US" b="1" smtClean="0">
                <a:solidFill>
                  <a:srgbClr val="3366FF"/>
                </a:solidFill>
              </a:rPr>
              <a:t>partitions</a:t>
            </a:r>
          </a:p>
          <a:p>
            <a:r>
              <a:rPr lang="en-US" altLang="en-US" smtClean="0"/>
              <a:t>Disks or partitions can be </a:t>
            </a:r>
            <a:r>
              <a:rPr lang="en-US" altLang="en-US" b="1" smtClean="0">
                <a:solidFill>
                  <a:srgbClr val="3366FF"/>
                </a:solidFill>
              </a:rPr>
              <a:t>RAID </a:t>
            </a:r>
            <a:r>
              <a:rPr lang="en-US" altLang="en-US" smtClean="0"/>
              <a:t>protected against failure</a:t>
            </a:r>
          </a:p>
          <a:p>
            <a:r>
              <a:rPr lang="en-US" altLang="en-US" smtClean="0"/>
              <a:t>Disk or partition can be used </a:t>
            </a:r>
            <a:r>
              <a:rPr lang="en-US" altLang="en-US" b="1" smtClean="0">
                <a:solidFill>
                  <a:srgbClr val="3366FF"/>
                </a:solidFill>
              </a:rPr>
              <a:t>raw</a:t>
            </a:r>
            <a:r>
              <a:rPr lang="en-US" altLang="en-US" smtClean="0">
                <a:solidFill>
                  <a:srgbClr val="3366FF"/>
                </a:solidFill>
              </a:rPr>
              <a:t> </a:t>
            </a:r>
            <a:r>
              <a:rPr lang="en-US" altLang="en-US" smtClean="0"/>
              <a:t>– without a file system, or </a:t>
            </a:r>
            <a:r>
              <a:rPr lang="en-US" altLang="en-US" b="1" smtClean="0">
                <a:solidFill>
                  <a:srgbClr val="3366FF"/>
                </a:solidFill>
              </a:rPr>
              <a:t>formatted</a:t>
            </a:r>
            <a:r>
              <a:rPr lang="en-US" altLang="en-US" smtClean="0">
                <a:solidFill>
                  <a:srgbClr val="3366FF"/>
                </a:solidFill>
              </a:rPr>
              <a:t> </a:t>
            </a:r>
            <a:r>
              <a:rPr lang="en-US" altLang="en-US" smtClean="0"/>
              <a:t>with a file system</a:t>
            </a:r>
          </a:p>
          <a:p>
            <a:r>
              <a:rPr lang="en-US" altLang="en-US" smtClean="0"/>
              <a:t>Entity containing file system known as a </a:t>
            </a:r>
            <a:r>
              <a:rPr lang="en-US" altLang="en-US" b="1" smtClean="0">
                <a:solidFill>
                  <a:srgbClr val="3366FF"/>
                </a:solidFill>
              </a:rPr>
              <a:t>volume</a:t>
            </a:r>
          </a:p>
          <a:p>
            <a:r>
              <a:rPr lang="en-US" altLang="en-US" smtClean="0"/>
              <a:t>Each volume containing file system also tracks that file system</a:t>
            </a:r>
            <a:r>
              <a:rPr lang="ja-JP" altLang="en-US" smtClean="0"/>
              <a:t>’</a:t>
            </a:r>
            <a:r>
              <a:rPr lang="en-US" altLang="ja-JP" smtClean="0"/>
              <a:t>s info in </a:t>
            </a:r>
            <a:r>
              <a:rPr lang="en-US" altLang="ja-JP" b="1" smtClean="0">
                <a:solidFill>
                  <a:srgbClr val="3366FF"/>
                </a:solidFill>
              </a:rPr>
              <a:t>device directory</a:t>
            </a:r>
            <a:r>
              <a:rPr lang="en-US" altLang="ja-JP" smtClean="0">
                <a:solidFill>
                  <a:srgbClr val="3366FF"/>
                </a:solidFill>
              </a:rPr>
              <a:t> </a:t>
            </a:r>
            <a:r>
              <a:rPr lang="en-US" altLang="ja-JP" smtClean="0"/>
              <a:t>or </a:t>
            </a:r>
            <a:r>
              <a:rPr lang="en-US" altLang="ja-JP" b="1" smtClean="0">
                <a:solidFill>
                  <a:srgbClr val="3366FF"/>
                </a:solidFill>
              </a:rPr>
              <a:t>volume table of contents</a:t>
            </a:r>
          </a:p>
          <a:p>
            <a:r>
              <a:rPr lang="en-US" altLang="ja-JP" smtClean="0"/>
              <a:t>The technique used to access disk data is </a:t>
            </a:r>
            <a:r>
              <a:rPr lang="en-US" altLang="ja-JP" b="1" smtClean="0"/>
              <a:t>direct or random technique</a:t>
            </a:r>
          </a:p>
        </p:txBody>
      </p:sp>
      <p:pic>
        <p:nvPicPr>
          <p:cNvPr id="4813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62225" y="3705225"/>
            <a:ext cx="36099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806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22325" y="277813"/>
            <a:ext cx="8229600" cy="576262"/>
          </a:xfrm>
        </p:spPr>
        <p:txBody>
          <a:bodyPr/>
          <a:lstStyle/>
          <a:p>
            <a:pPr eaLnBrk="1" hangingPunct="1"/>
            <a:r>
              <a:rPr lang="en-US" altLang="en-US" smtClean="0"/>
              <a:t>A Typical File-system Organization</a:t>
            </a:r>
          </a:p>
        </p:txBody>
      </p:sp>
      <p:pic>
        <p:nvPicPr>
          <p:cNvPr id="50179" name="Picture 6"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1457325"/>
            <a:ext cx="7434263"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70752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23925" y="314325"/>
            <a:ext cx="7762875" cy="511175"/>
          </a:xfrm>
        </p:spPr>
        <p:txBody>
          <a:bodyPr/>
          <a:lstStyle/>
          <a:p>
            <a:pPr eaLnBrk="1" hangingPunct="1"/>
            <a:r>
              <a:rPr lang="en-US" altLang="en-US" smtClean="0"/>
              <a:t>File-System Structure</a:t>
            </a:r>
          </a:p>
        </p:txBody>
      </p:sp>
      <p:sp>
        <p:nvSpPr>
          <p:cNvPr id="52227" name="Rectangle 3"/>
          <p:cNvSpPr>
            <a:spLocks noGrp="1" noChangeArrowheads="1"/>
          </p:cNvSpPr>
          <p:nvPr>
            <p:ph type="body" idx="1"/>
          </p:nvPr>
        </p:nvSpPr>
        <p:spPr>
          <a:xfrm>
            <a:off x="760413" y="993775"/>
            <a:ext cx="7724775" cy="4027488"/>
          </a:xfrm>
        </p:spPr>
        <p:txBody>
          <a:bodyPr/>
          <a:lstStyle/>
          <a:p>
            <a:r>
              <a:rPr lang="en-US" altLang="en-US" sz="2000" b="1" dirty="0" smtClean="0">
                <a:solidFill>
                  <a:srgbClr val="FF0000"/>
                </a:solidFill>
              </a:rPr>
              <a:t>File system </a:t>
            </a:r>
            <a:r>
              <a:rPr lang="en-US" altLang="en-US" sz="2000" dirty="0" smtClean="0"/>
              <a:t>is the data structure (program ) that allows to create and manage a hierarchical file/directory structure.</a:t>
            </a:r>
          </a:p>
          <a:p>
            <a:r>
              <a:rPr lang="en-US" altLang="en-US" sz="2000" dirty="0" smtClean="0"/>
              <a:t>File systems contains blocks, </a:t>
            </a:r>
            <a:r>
              <a:rPr lang="en-US" altLang="en-US" sz="2000" dirty="0" smtClean="0">
                <a:solidFill>
                  <a:srgbClr val="FF0000"/>
                </a:solidFill>
              </a:rPr>
              <a:t>superblock</a:t>
            </a:r>
            <a:r>
              <a:rPr lang="en-US" altLang="en-US" sz="2000" dirty="0" smtClean="0"/>
              <a:t> (information about file system) and </a:t>
            </a:r>
            <a:r>
              <a:rPr lang="en-US" altLang="en-US" sz="2000" dirty="0" smtClean="0">
                <a:solidFill>
                  <a:srgbClr val="FF0000"/>
                </a:solidFill>
              </a:rPr>
              <a:t>metadata</a:t>
            </a:r>
            <a:r>
              <a:rPr lang="en-US" altLang="en-US" sz="2000" dirty="0" smtClean="0"/>
              <a:t> (information about files). </a:t>
            </a:r>
          </a:p>
          <a:p>
            <a:r>
              <a:rPr lang="en-US" altLang="en-US" sz="2000" b="1" dirty="0" smtClean="0">
                <a:solidFill>
                  <a:srgbClr val="3366FF"/>
                </a:solidFill>
              </a:rPr>
              <a:t>File system</a:t>
            </a:r>
            <a:r>
              <a:rPr lang="en-US" altLang="en-US" sz="2000" dirty="0" smtClean="0">
                <a:solidFill>
                  <a:srgbClr val="3366FF"/>
                </a:solidFill>
              </a:rPr>
              <a:t> </a:t>
            </a:r>
            <a:r>
              <a:rPr lang="en-US" altLang="en-US" sz="2000" dirty="0" smtClean="0"/>
              <a:t>resides on secondary storage (disks)</a:t>
            </a:r>
          </a:p>
          <a:p>
            <a:pPr lvl="1"/>
            <a:r>
              <a:rPr lang="en-US" altLang="en-US" sz="2000" dirty="0" smtClean="0"/>
              <a:t>Provided user interface to storage, mapping logical to physical</a:t>
            </a:r>
          </a:p>
          <a:p>
            <a:pPr lvl="1"/>
            <a:r>
              <a:rPr lang="en-US" altLang="en-US" sz="2000" dirty="0" smtClean="0"/>
              <a:t>Provides efficient and convenient access to disk by allowing data to be stored, located retrieved easily</a:t>
            </a:r>
          </a:p>
          <a:p>
            <a:r>
              <a:rPr lang="en-CA" altLang="en-US" sz="2000" dirty="0" smtClean="0"/>
              <a:t>File System</a:t>
            </a:r>
          </a:p>
          <a:p>
            <a:r>
              <a:rPr lang="en-CA" altLang="en-US" sz="2000" dirty="0" smtClean="0"/>
              <a:t>File Name</a:t>
            </a:r>
          </a:p>
          <a:p>
            <a:r>
              <a:rPr lang="en-CA" altLang="en-US" sz="2000" dirty="0" err="1" smtClean="0"/>
              <a:t>Inode</a:t>
            </a:r>
            <a:endParaRPr lang="en-CA" altLang="en-US" sz="2000" dirty="0" smtClean="0"/>
          </a:p>
          <a:p>
            <a:r>
              <a:rPr lang="en-CA" altLang="en-US" sz="2000" dirty="0" smtClean="0"/>
              <a:t>Data</a:t>
            </a:r>
          </a:p>
        </p:txBody>
      </p:sp>
    </p:spTree>
    <p:extLst>
      <p:ext uri="{BB962C8B-B14F-4D97-AF65-F5344CB8AC3E}">
        <p14:creationId xmlns:p14="http://schemas.microsoft.com/office/powerpoint/2010/main" val="3042112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File systems Performance</a:t>
            </a:r>
          </a:p>
        </p:txBody>
      </p:sp>
      <p:pic>
        <p:nvPicPr>
          <p:cNvPr id="58371" name="Picture 3" descr="6-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76400"/>
            <a:ext cx="7391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4940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Disk layout in Unix</a:t>
            </a:r>
          </a:p>
        </p:txBody>
      </p:sp>
      <p:pic>
        <p:nvPicPr>
          <p:cNvPr id="5427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22388"/>
            <a:ext cx="67056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897113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The Superblock</a:t>
            </a:r>
          </a:p>
        </p:txBody>
      </p:sp>
      <p:sp>
        <p:nvSpPr>
          <p:cNvPr id="56323" name="Rectangle 3"/>
          <p:cNvSpPr>
            <a:spLocks noGrp="1" noChangeArrowheads="1"/>
          </p:cNvSpPr>
          <p:nvPr>
            <p:ph type="body" idx="1"/>
          </p:nvPr>
        </p:nvSpPr>
        <p:spPr>
          <a:xfrm>
            <a:off x="1112838" y="1054100"/>
            <a:ext cx="7313612" cy="4114800"/>
          </a:xfrm>
        </p:spPr>
        <p:txBody>
          <a:bodyPr/>
          <a:lstStyle/>
          <a:p>
            <a:pPr eaLnBrk="1" hangingPunct="1">
              <a:lnSpc>
                <a:spcPct val="80000"/>
              </a:lnSpc>
              <a:buFont typeface="Wingdings" panose="05000000000000000000" pitchFamily="2" charset="2"/>
              <a:buChar char="q"/>
            </a:pPr>
            <a:r>
              <a:rPr lang="en-US" altLang="en-US" smtClean="0"/>
              <a:t>The superblock contains information about file system and is located at the beginning of the disk slice, and is replicated in each cylinder group. </a:t>
            </a:r>
          </a:p>
          <a:p>
            <a:pPr eaLnBrk="1" hangingPunct="1">
              <a:lnSpc>
                <a:spcPct val="80000"/>
              </a:lnSpc>
              <a:buFont typeface="Wingdings" panose="05000000000000000000" pitchFamily="2" charset="2"/>
              <a:buChar char="q"/>
            </a:pPr>
            <a:r>
              <a:rPr lang="en-US" altLang="en-US" smtClean="0"/>
              <a:t>Because the superblock contains critical data, multiple superblocks are made when the file system is created. </a:t>
            </a:r>
          </a:p>
          <a:p>
            <a:pPr eaLnBrk="1" hangingPunct="1">
              <a:lnSpc>
                <a:spcPct val="80000"/>
              </a:lnSpc>
              <a:buFont typeface="Wingdings" panose="05000000000000000000" pitchFamily="2" charset="2"/>
              <a:buChar char="q"/>
            </a:pPr>
            <a:r>
              <a:rPr lang="en-US" altLang="en-US" sz="1700" smtClean="0"/>
              <a:t>The superblock stores the following</a:t>
            </a:r>
            <a:r>
              <a:rPr lang="en-US" altLang="en-US" sz="1500" smtClean="0"/>
              <a:t>:</a:t>
            </a:r>
          </a:p>
          <a:p>
            <a:pPr lvl="1" eaLnBrk="1" hangingPunct="1">
              <a:lnSpc>
                <a:spcPct val="80000"/>
              </a:lnSpc>
              <a:buFont typeface="Wingdings" panose="05000000000000000000" pitchFamily="2" charset="2"/>
              <a:buChar char="q"/>
            </a:pPr>
            <a:r>
              <a:rPr lang="en-US" altLang="en-US" sz="1300" smtClean="0"/>
              <a:t> </a:t>
            </a:r>
            <a:r>
              <a:rPr lang="en-US" altLang="en-US" sz="1700" smtClean="0"/>
              <a:t>Size and status of the file system</a:t>
            </a:r>
          </a:p>
          <a:p>
            <a:pPr lvl="1" eaLnBrk="1" hangingPunct="1">
              <a:lnSpc>
                <a:spcPct val="80000"/>
              </a:lnSpc>
              <a:buFont typeface="Wingdings" panose="05000000000000000000" pitchFamily="2" charset="2"/>
              <a:buChar char="q"/>
            </a:pPr>
            <a:r>
              <a:rPr lang="en-US" altLang="en-US" sz="1700" smtClean="0"/>
              <a:t> Label (file system name and volume name)</a:t>
            </a:r>
          </a:p>
          <a:p>
            <a:pPr lvl="1" eaLnBrk="1" hangingPunct="1">
              <a:lnSpc>
                <a:spcPct val="80000"/>
              </a:lnSpc>
              <a:buFont typeface="Wingdings" panose="05000000000000000000" pitchFamily="2" charset="2"/>
              <a:buChar char="q"/>
            </a:pPr>
            <a:r>
              <a:rPr lang="en-US" altLang="en-US" sz="1700" smtClean="0"/>
              <a:t> Size of the file system logical block</a:t>
            </a:r>
          </a:p>
          <a:p>
            <a:pPr lvl="1" eaLnBrk="1" hangingPunct="1">
              <a:lnSpc>
                <a:spcPct val="80000"/>
              </a:lnSpc>
              <a:buFont typeface="Wingdings" panose="05000000000000000000" pitchFamily="2" charset="2"/>
              <a:buChar char="q"/>
            </a:pPr>
            <a:r>
              <a:rPr lang="en-US" altLang="en-US" sz="1700" smtClean="0"/>
              <a:t> Date and time of the last update</a:t>
            </a:r>
          </a:p>
          <a:p>
            <a:pPr lvl="1" eaLnBrk="1" hangingPunct="1">
              <a:lnSpc>
                <a:spcPct val="80000"/>
              </a:lnSpc>
              <a:buFont typeface="Wingdings" panose="05000000000000000000" pitchFamily="2" charset="2"/>
              <a:buChar char="q"/>
            </a:pPr>
            <a:r>
              <a:rPr lang="en-US" altLang="en-US" sz="1700" smtClean="0"/>
              <a:t> Cylinder group size</a:t>
            </a:r>
          </a:p>
          <a:p>
            <a:pPr lvl="1" eaLnBrk="1" hangingPunct="1">
              <a:lnSpc>
                <a:spcPct val="80000"/>
              </a:lnSpc>
              <a:buFont typeface="Wingdings" panose="05000000000000000000" pitchFamily="2" charset="2"/>
              <a:buChar char="q"/>
            </a:pPr>
            <a:r>
              <a:rPr lang="en-US" altLang="en-US" sz="1700" smtClean="0"/>
              <a:t> Number of data blocks in a cylinder group</a:t>
            </a:r>
          </a:p>
          <a:p>
            <a:pPr lvl="1" eaLnBrk="1" hangingPunct="1">
              <a:lnSpc>
                <a:spcPct val="80000"/>
              </a:lnSpc>
              <a:buFont typeface="Wingdings" panose="05000000000000000000" pitchFamily="2" charset="2"/>
              <a:buChar char="q"/>
            </a:pPr>
            <a:r>
              <a:rPr lang="en-US" altLang="en-US" sz="1700" smtClean="0"/>
              <a:t> Summary data block</a:t>
            </a:r>
          </a:p>
          <a:p>
            <a:pPr lvl="1" eaLnBrk="1" hangingPunct="1">
              <a:lnSpc>
                <a:spcPct val="80000"/>
              </a:lnSpc>
              <a:buFont typeface="Wingdings" panose="05000000000000000000" pitchFamily="2" charset="2"/>
              <a:buChar char="q"/>
            </a:pPr>
            <a:r>
              <a:rPr lang="en-US" altLang="en-US" sz="1700" smtClean="0"/>
              <a:t> File system state</a:t>
            </a:r>
          </a:p>
          <a:p>
            <a:pPr lvl="1" eaLnBrk="1" hangingPunct="1">
              <a:lnSpc>
                <a:spcPct val="80000"/>
              </a:lnSpc>
              <a:buFont typeface="Wingdings" panose="05000000000000000000" pitchFamily="2" charset="2"/>
              <a:buChar char="q"/>
            </a:pPr>
            <a:r>
              <a:rPr lang="en-US" altLang="en-US" sz="1700" smtClean="0"/>
              <a:t> Path name of the last mount point</a:t>
            </a:r>
          </a:p>
          <a:p>
            <a:pPr eaLnBrk="1" hangingPunct="1">
              <a:lnSpc>
                <a:spcPct val="80000"/>
              </a:lnSpc>
              <a:buFont typeface="Wingdings" panose="05000000000000000000" pitchFamily="2" charset="2"/>
              <a:buNone/>
            </a:pPr>
            <a:endParaRPr lang="en-US" altLang="en-US" sz="1500" smtClean="0"/>
          </a:p>
          <a:p>
            <a:pPr eaLnBrk="1" hangingPunct="1">
              <a:lnSpc>
                <a:spcPct val="80000"/>
              </a:lnSpc>
              <a:buFont typeface="Wingdings" panose="05000000000000000000" pitchFamily="2" charset="2"/>
              <a:buNone/>
            </a:pPr>
            <a:endParaRPr lang="en-US" altLang="en-US" sz="1500" smtClean="0"/>
          </a:p>
        </p:txBody>
      </p:sp>
    </p:spTree>
    <p:extLst>
      <p:ext uri="{BB962C8B-B14F-4D97-AF65-F5344CB8AC3E}">
        <p14:creationId xmlns:p14="http://schemas.microsoft.com/office/powerpoint/2010/main" val="1779264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57238" y="277813"/>
            <a:ext cx="7929562" cy="576262"/>
          </a:xfrm>
        </p:spPr>
        <p:txBody>
          <a:bodyPr/>
          <a:lstStyle/>
          <a:p>
            <a:pPr eaLnBrk="1" hangingPunct="1"/>
            <a:r>
              <a:rPr lang="en-US" altLang="en-US" smtClean="0"/>
              <a:t>Chapter 11:  File-System Interface</a:t>
            </a:r>
          </a:p>
        </p:txBody>
      </p:sp>
      <p:sp>
        <p:nvSpPr>
          <p:cNvPr id="8195" name="Rectangle 3"/>
          <p:cNvSpPr>
            <a:spLocks noGrp="1" noChangeArrowheads="1"/>
          </p:cNvSpPr>
          <p:nvPr>
            <p:ph type="body" idx="1"/>
          </p:nvPr>
        </p:nvSpPr>
        <p:spPr>
          <a:xfrm>
            <a:off x="806450" y="1233488"/>
            <a:ext cx="5705475" cy="3494087"/>
          </a:xfrm>
        </p:spPr>
        <p:txBody>
          <a:bodyPr/>
          <a:lstStyle/>
          <a:p>
            <a:r>
              <a:rPr lang="en-US" altLang="en-US" smtClean="0"/>
              <a:t>File Concept</a:t>
            </a:r>
          </a:p>
          <a:p>
            <a:r>
              <a:rPr lang="en-US" altLang="en-US" smtClean="0"/>
              <a:t>Access Methods</a:t>
            </a:r>
          </a:p>
          <a:p>
            <a:r>
              <a:rPr lang="en-US" altLang="en-US" smtClean="0"/>
              <a:t>Disk and Directory Structure</a:t>
            </a:r>
          </a:p>
          <a:p>
            <a:r>
              <a:rPr lang="en-US" altLang="en-US" smtClean="0"/>
              <a:t>File-System Mounting</a:t>
            </a:r>
          </a:p>
          <a:p>
            <a:r>
              <a:rPr lang="en-US" altLang="en-US" smtClean="0"/>
              <a:t>File Sharing</a:t>
            </a:r>
          </a:p>
          <a:p>
            <a:r>
              <a:rPr lang="en-US" altLang="en-US" smtClean="0"/>
              <a:t>Protection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smtClean="0"/>
              <a:t>inode</a:t>
            </a:r>
          </a:p>
        </p:txBody>
      </p:sp>
      <p:sp>
        <p:nvSpPr>
          <p:cNvPr id="3" name="Content Placeholder 2"/>
          <p:cNvSpPr>
            <a:spLocks noGrp="1"/>
          </p:cNvSpPr>
          <p:nvPr>
            <p:ph idx="1"/>
          </p:nvPr>
        </p:nvSpPr>
        <p:spPr/>
        <p:txBody>
          <a:bodyPr/>
          <a:lstStyle/>
          <a:p>
            <a:pPr>
              <a:defRPr/>
            </a:pPr>
            <a:r>
              <a:rPr lang="en-CA" dirty="0" err="1" smtClean="0"/>
              <a:t>Inode</a:t>
            </a:r>
            <a:r>
              <a:rPr lang="en-CA" dirty="0" smtClean="0"/>
              <a:t> is a data structure in a </a:t>
            </a:r>
            <a:r>
              <a:rPr lang="en-CA" dirty="0"/>
              <a:t>U</a:t>
            </a:r>
            <a:r>
              <a:rPr lang="en-CA" dirty="0" smtClean="0"/>
              <a:t>nix file systems that contains information about files and directories </a:t>
            </a:r>
          </a:p>
          <a:p>
            <a:pPr>
              <a:defRPr/>
            </a:pPr>
            <a:r>
              <a:rPr lang="en-CA" b="1" dirty="0" err="1" smtClean="0"/>
              <a:t>inode</a:t>
            </a:r>
            <a:r>
              <a:rPr lang="en-CA" dirty="0" smtClean="0"/>
              <a:t> stores the attributes and physical location (Disk blocks) of </a:t>
            </a:r>
            <a:r>
              <a:rPr lang="en-CA" dirty="0"/>
              <a:t> </a:t>
            </a:r>
            <a:r>
              <a:rPr lang="en-CA" dirty="0" smtClean="0"/>
              <a:t>a file or directory  </a:t>
            </a:r>
          </a:p>
          <a:p>
            <a:pPr>
              <a:defRPr/>
            </a:pPr>
            <a:r>
              <a:rPr lang="en-CA" dirty="0" smtClean="0"/>
              <a:t>Linux file systems is based on </a:t>
            </a:r>
            <a:r>
              <a:rPr lang="en-CA" b="1" dirty="0" err="1" smtClean="0"/>
              <a:t>inode</a:t>
            </a:r>
            <a:r>
              <a:rPr lang="en-CA" dirty="0" smtClean="0"/>
              <a:t> entries.</a:t>
            </a:r>
          </a:p>
          <a:p>
            <a:pPr>
              <a:defRPr/>
            </a:pPr>
            <a:r>
              <a:rPr lang="en-CA" dirty="0" smtClean="0"/>
              <a:t> The </a:t>
            </a:r>
            <a:r>
              <a:rPr lang="en-CA" dirty="0" err="1" smtClean="0"/>
              <a:t>inode</a:t>
            </a:r>
            <a:r>
              <a:rPr lang="en-CA" dirty="0" smtClean="0"/>
              <a:t> stores </a:t>
            </a:r>
            <a:r>
              <a:rPr lang="en-CA" b="1" dirty="0" smtClean="0"/>
              <a:t>metadata</a:t>
            </a:r>
            <a:r>
              <a:rPr lang="en-CA" dirty="0" smtClean="0"/>
              <a:t> about the file</a:t>
            </a:r>
          </a:p>
          <a:p>
            <a:pPr marL="0" indent="0">
              <a:buFont typeface="Monotype Sorts" charset="2"/>
              <a:buNone/>
              <a:defRPr/>
            </a:pPr>
            <a:endParaRPr lang="en-CA" dirty="0" smtClean="0"/>
          </a:p>
        </p:txBody>
      </p:sp>
      <p:pic>
        <p:nvPicPr>
          <p:cNvPr id="604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5350" y="3411538"/>
            <a:ext cx="77914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4"/>
          <p:cNvSpPr>
            <a:spLocks noChangeArrowheads="1"/>
          </p:cNvSpPr>
          <p:nvPr/>
        </p:nvSpPr>
        <p:spPr bwMode="auto">
          <a:xfrm>
            <a:off x="895350" y="5302250"/>
            <a:ext cx="7007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CA" altLang="en-US">
                <a:latin typeface="Verdana" panose="020B0604030504040204" pitchFamily="34" charset="0"/>
                <a:hlinkClick r:id="rId3"/>
              </a:rPr>
              <a:t>https://www.youtube.com/watch?v=_6VJ8WfWI4k</a:t>
            </a:r>
            <a:endParaRPr kumimoji="0" lang="en-CA" altLang="en-US">
              <a:latin typeface="Verdana" panose="020B0604030504040204" pitchFamily="34" charset="0"/>
            </a:endParaRPr>
          </a:p>
          <a:p>
            <a:pPr>
              <a:spcBef>
                <a:spcPct val="0"/>
              </a:spcBef>
              <a:buClrTx/>
              <a:buSzTx/>
              <a:buFontTx/>
              <a:buNone/>
            </a:pPr>
            <a:endParaRPr kumimoji="0" lang="en-CA" altLang="en-US">
              <a:latin typeface="Verdana" panose="020B0604030504040204" pitchFamily="34" charset="0"/>
            </a:endParaRPr>
          </a:p>
        </p:txBody>
      </p:sp>
    </p:spTree>
    <p:extLst>
      <p:ext uri="{BB962C8B-B14F-4D97-AF65-F5344CB8AC3E}">
        <p14:creationId xmlns:p14="http://schemas.microsoft.com/office/powerpoint/2010/main" val="2825698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14388" y="420688"/>
            <a:ext cx="8229600" cy="406400"/>
          </a:xfrm>
        </p:spPr>
        <p:txBody>
          <a:bodyPr/>
          <a:lstStyle/>
          <a:p>
            <a:pPr eaLnBrk="1" hangingPunct="1">
              <a:defRPr/>
            </a:pPr>
            <a:r>
              <a:rPr lang="en-US" altLang="en-US" sz="2667" dirty="0"/>
              <a:t>  UNIX - </a:t>
            </a:r>
            <a:r>
              <a:rPr lang="en-US" altLang="en-US" sz="2667" dirty="0" err="1"/>
              <a:t>inode</a:t>
            </a:r>
            <a:endParaRPr lang="en-US" altLang="en-US" sz="2667" dirty="0"/>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775" y="1360488"/>
            <a:ext cx="6580188"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4031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mtClean="0"/>
              <a:t>Unix i-node</a:t>
            </a:r>
          </a:p>
        </p:txBody>
      </p:sp>
      <p:pic>
        <p:nvPicPr>
          <p:cNvPr id="63491" name="Picture 8" descr="http://upload.wikimedia.org/wikipedia/commons/a/a2/Ext2-inod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97000"/>
            <a:ext cx="607536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907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t>Example: searching for /usr/ast/mbox</a:t>
            </a: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122363"/>
            <a:ext cx="66294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9474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fr-CA" altLang="en-US" smtClean="0"/>
              <a:t>Inode in action</a:t>
            </a:r>
          </a:p>
        </p:txBody>
      </p:sp>
      <p:sp>
        <p:nvSpPr>
          <p:cNvPr id="67587" name="Rectangle 2"/>
          <p:cNvSpPr>
            <a:spLocks noChangeArrowheads="1"/>
          </p:cNvSpPr>
          <p:nvPr/>
        </p:nvSpPr>
        <p:spPr bwMode="auto">
          <a:xfrm>
            <a:off x="733425" y="1171575"/>
            <a:ext cx="76771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fr-CA" altLang="en-US">
                <a:latin typeface="Verdana" panose="020B0604030504040204" pitchFamily="34" charset="0"/>
                <a:hlinkClick r:id="rId2"/>
              </a:rPr>
              <a:t>https://www.youtube.com/watch?v=oHrlU3b1ZAw&amp;x-yt-cl=85114404&amp;x-yt-ts=1422579428</a:t>
            </a:r>
            <a:endParaRPr kumimoji="0" lang="fr-CA" altLang="en-US">
              <a:latin typeface="Verdana" panose="020B0604030504040204" pitchFamily="34" charset="0"/>
            </a:endParaRPr>
          </a:p>
          <a:p>
            <a:pPr>
              <a:spcBef>
                <a:spcPct val="0"/>
              </a:spcBef>
              <a:buClrTx/>
              <a:buSzTx/>
              <a:buFontTx/>
              <a:buNone/>
            </a:pPr>
            <a:endParaRPr kumimoji="0" lang="fr-CA" altLang="en-US">
              <a:latin typeface="Verdana" panose="020B0604030504040204" pitchFamily="34" charset="0"/>
            </a:endParaRPr>
          </a:p>
        </p:txBody>
      </p:sp>
    </p:spTree>
    <p:extLst>
      <p:ext uri="{BB962C8B-B14F-4D97-AF65-F5344CB8AC3E}">
        <p14:creationId xmlns:p14="http://schemas.microsoft.com/office/powerpoint/2010/main" val="2185473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smtClean="0"/>
              <a:t>ls –i   commands</a:t>
            </a:r>
          </a:p>
        </p:txBody>
      </p:sp>
      <p:sp>
        <p:nvSpPr>
          <p:cNvPr id="68611" name="Rectangle 3"/>
          <p:cNvSpPr>
            <a:spLocks noGrp="1" noChangeArrowheads="1"/>
          </p:cNvSpPr>
          <p:nvPr>
            <p:ph type="body" idx="1"/>
          </p:nvPr>
        </p:nvSpPr>
        <p:spPr>
          <a:xfrm>
            <a:off x="1098550" y="990600"/>
            <a:ext cx="7313613" cy="1068388"/>
          </a:xfrm>
        </p:spPr>
        <p:txBody>
          <a:bodyPr/>
          <a:lstStyle/>
          <a:p>
            <a:pPr eaLnBrk="1" hangingPunct="1">
              <a:buFont typeface="Wingdings" panose="05000000000000000000" pitchFamily="2" charset="2"/>
              <a:buChar char="q"/>
            </a:pPr>
            <a:r>
              <a:rPr lang="en-US" altLang="en-US" smtClean="0"/>
              <a:t>This command displays the index to each file called inode</a:t>
            </a:r>
          </a:p>
          <a:p>
            <a:pPr eaLnBrk="1" hangingPunct="1"/>
            <a:endParaRPr lang="en-US" altLang="en-US" smtClean="0"/>
          </a:p>
        </p:txBody>
      </p:sp>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850" y="1525588"/>
            <a:ext cx="7086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55546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File Systems Types </a:t>
            </a:r>
          </a:p>
        </p:txBody>
      </p:sp>
      <p:sp>
        <p:nvSpPr>
          <p:cNvPr id="7171" name="Content Placeholder 2"/>
          <p:cNvSpPr>
            <a:spLocks noGrp="1"/>
          </p:cNvSpPr>
          <p:nvPr>
            <p:ph idx="1"/>
          </p:nvPr>
        </p:nvSpPr>
        <p:spPr>
          <a:xfrm>
            <a:off x="457200" y="976313"/>
            <a:ext cx="8229600" cy="4027487"/>
          </a:xfrm>
        </p:spPr>
        <p:txBody>
          <a:bodyPr/>
          <a:lstStyle/>
          <a:p>
            <a:pPr marL="325983" lvl="1" indent="-325983">
              <a:buClr>
                <a:srgbClr val="993300"/>
              </a:buClr>
              <a:buSzPct val="90000"/>
              <a:buFont typeface="Monotype Sorts" charset="2"/>
              <a:buChar char="n"/>
              <a:defRPr/>
            </a:pPr>
            <a:r>
              <a:rPr lang="en-US" altLang="en-US" sz="1867" dirty="0"/>
              <a:t>Many file systems, sometimes many within an operating system each with its own format </a:t>
            </a:r>
          </a:p>
          <a:p>
            <a:pPr marL="653025" lvl="2" indent="-325983">
              <a:buClr>
                <a:srgbClr val="993300"/>
              </a:buClr>
              <a:buSzPct val="90000"/>
              <a:buFont typeface="Monotype Sorts" charset="2"/>
              <a:buChar char="n"/>
              <a:defRPr/>
            </a:pPr>
            <a:r>
              <a:rPr lang="en-US" altLang="en-US" sz="1867" dirty="0"/>
              <a:t>Windows supports: FAT, FAT32, </a:t>
            </a:r>
            <a:r>
              <a:rPr lang="en-US" altLang="en-US" sz="1867" dirty="0" err="1"/>
              <a:t>exFAT</a:t>
            </a:r>
            <a:r>
              <a:rPr lang="en-US" altLang="en-US" sz="1867" dirty="0"/>
              <a:t>, </a:t>
            </a:r>
            <a:r>
              <a:rPr lang="en-US" altLang="en-US" sz="1867" dirty="0" err="1"/>
              <a:t>ReFS</a:t>
            </a:r>
            <a:r>
              <a:rPr lang="en-US" altLang="en-US" sz="1867" dirty="0"/>
              <a:t>, NTFS</a:t>
            </a:r>
          </a:p>
          <a:p>
            <a:pPr marL="653025" lvl="2" indent="-325983">
              <a:buClr>
                <a:srgbClr val="993300"/>
              </a:buClr>
              <a:buSzPct val="90000"/>
              <a:buFont typeface="Monotype Sorts" charset="2"/>
              <a:buChar char="n"/>
              <a:defRPr/>
            </a:pPr>
            <a:r>
              <a:rPr lang="en-US" altLang="en-US" sz="1867" dirty="0"/>
              <a:t>CD-ROM is ISO 9660, CD, DVD Blu-ray uses UDF which supports larger files , larger  disk and more info about files and directories </a:t>
            </a:r>
          </a:p>
          <a:p>
            <a:pPr marL="653025" lvl="2" indent="-325983">
              <a:buClr>
                <a:srgbClr val="993300"/>
              </a:buClr>
              <a:buSzPct val="90000"/>
              <a:buFont typeface="Monotype Sorts" charset="2"/>
              <a:buChar char="n"/>
              <a:defRPr/>
            </a:pPr>
            <a:r>
              <a:rPr lang="en-US" altLang="en-US" sz="1867" dirty="0" smtClean="0"/>
              <a:t>Linux default file system is </a:t>
            </a:r>
            <a:r>
              <a:rPr lang="en-US" altLang="en-US" sz="1867" b="1" dirty="0" smtClean="0">
                <a:solidFill>
                  <a:srgbClr val="3366FF"/>
                </a:solidFill>
              </a:rPr>
              <a:t>extended </a:t>
            </a:r>
            <a:r>
              <a:rPr lang="en-US" altLang="en-US" sz="1867" b="1" dirty="0">
                <a:solidFill>
                  <a:srgbClr val="3366FF"/>
                </a:solidFill>
              </a:rPr>
              <a:t>file system </a:t>
            </a:r>
            <a:r>
              <a:rPr lang="en-US" altLang="en-US" sz="1867" dirty="0"/>
              <a:t>ext2, ext3 and </a:t>
            </a:r>
            <a:r>
              <a:rPr lang="en-US" altLang="en-US" sz="1867" b="1" dirty="0"/>
              <a:t>ext4</a:t>
            </a:r>
            <a:r>
              <a:rPr lang="en-US" altLang="en-US" sz="1867" dirty="0"/>
              <a:t> </a:t>
            </a:r>
            <a:r>
              <a:rPr lang="en-US" altLang="en-US" sz="1867" dirty="0" smtClean="0"/>
              <a:t>Linux supports more than 40 file systems including FAT and distributed </a:t>
            </a:r>
            <a:r>
              <a:rPr lang="en-US" altLang="en-US" sz="1867" dirty="0"/>
              <a:t>file </a:t>
            </a:r>
            <a:r>
              <a:rPr lang="en-US" altLang="en-US" sz="1867" dirty="0" smtClean="0"/>
              <a:t>systems</a:t>
            </a:r>
            <a:endParaRPr lang="en-US" altLang="en-US" sz="1867" dirty="0"/>
          </a:p>
          <a:p>
            <a:pPr marL="653025" lvl="2" indent="-325983">
              <a:buClr>
                <a:srgbClr val="993300"/>
              </a:buClr>
              <a:buSzPct val="90000"/>
              <a:buFont typeface="Monotype Sorts" charset="2"/>
              <a:buChar char="n"/>
              <a:defRPr/>
            </a:pPr>
            <a:r>
              <a:rPr lang="en-US" altLang="en-US" sz="1867" dirty="0" smtClean="0"/>
              <a:t>Unix file systems has </a:t>
            </a:r>
            <a:r>
              <a:rPr lang="en-US" altLang="en-US" sz="1867" b="1" dirty="0" smtClean="0">
                <a:solidFill>
                  <a:srgbClr val="3366FF"/>
                </a:solidFill>
              </a:rPr>
              <a:t>UFS</a:t>
            </a:r>
            <a:r>
              <a:rPr lang="en-US" altLang="en-US" sz="1867" dirty="0" smtClean="0"/>
              <a:t>, FFS </a:t>
            </a:r>
          </a:p>
          <a:p>
            <a:pPr marL="653025" lvl="2" indent="-325983">
              <a:buClr>
                <a:srgbClr val="993300"/>
              </a:buClr>
              <a:buSzPct val="90000"/>
              <a:buFont typeface="Monotype Sorts" charset="2"/>
              <a:buChar char="n"/>
              <a:defRPr/>
            </a:pPr>
            <a:r>
              <a:rPr lang="en-US" altLang="en-US" sz="1867" dirty="0" smtClean="0"/>
              <a:t>Virtual </a:t>
            </a:r>
            <a:r>
              <a:rPr lang="en-US" altLang="en-US" sz="1867" dirty="0"/>
              <a:t>FS </a:t>
            </a:r>
            <a:r>
              <a:rPr lang="en-US" altLang="en-US" sz="1867" dirty="0" smtClean="0"/>
              <a:t>- </a:t>
            </a:r>
            <a:r>
              <a:rPr lang="en-US" altLang="en-US" sz="1867" b="1" dirty="0" smtClean="0"/>
              <a:t>VFAT</a:t>
            </a:r>
            <a:endParaRPr lang="en-US" altLang="en-US" sz="1867" b="1" dirty="0"/>
          </a:p>
          <a:p>
            <a:pPr marL="653025" lvl="2" indent="-325983">
              <a:buClr>
                <a:srgbClr val="993300"/>
              </a:buClr>
              <a:buSzPct val="90000"/>
              <a:buFont typeface="Monotype Sorts" charset="2"/>
              <a:buChar char="n"/>
              <a:defRPr/>
            </a:pPr>
            <a:r>
              <a:rPr lang="en-US" altLang="en-US" sz="1867" dirty="0"/>
              <a:t>New FS– ZFS</a:t>
            </a:r>
            <a:r>
              <a:rPr lang="en-US" altLang="en-US" sz="1867" dirty="0" smtClean="0"/>
              <a:t>, </a:t>
            </a:r>
            <a:r>
              <a:rPr lang="en-US" altLang="en-US" sz="1867" dirty="0" err="1" smtClean="0"/>
              <a:t>GoogleFS</a:t>
            </a:r>
            <a:r>
              <a:rPr lang="en-US" altLang="en-US" sz="1867" dirty="0" smtClean="0"/>
              <a:t>, </a:t>
            </a:r>
            <a:r>
              <a:rPr lang="en-US" altLang="en-US" sz="1867" dirty="0"/>
              <a:t>Oracle ASM, </a:t>
            </a:r>
            <a:r>
              <a:rPr lang="en-US" altLang="en-US" sz="1867" dirty="0" smtClean="0"/>
              <a:t>FUSE, Apache Hadoop HDFS</a:t>
            </a:r>
            <a:endParaRPr lang="en-US" altLang="en-US" sz="1867" dirty="0"/>
          </a:p>
          <a:p>
            <a:pPr marL="327042" lvl="2" indent="0">
              <a:buClr>
                <a:srgbClr val="993300"/>
              </a:buClr>
              <a:buSzPct val="90000"/>
              <a:buNone/>
              <a:defRPr/>
            </a:pPr>
            <a:endParaRPr lang="en-US" altLang="en-US" sz="1867"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806450" y="263525"/>
            <a:ext cx="8229600" cy="576263"/>
          </a:xfrm>
        </p:spPr>
        <p:txBody>
          <a:bodyPr/>
          <a:lstStyle/>
          <a:p>
            <a:r>
              <a:rPr lang="en-CA" altLang="en-US" smtClean="0"/>
              <a:t> File Systems Features and Differences</a:t>
            </a:r>
          </a:p>
        </p:txBody>
      </p:sp>
      <p:sp>
        <p:nvSpPr>
          <p:cNvPr id="71683" name="Content Placeholder 2"/>
          <p:cNvSpPr>
            <a:spLocks noGrp="1"/>
          </p:cNvSpPr>
          <p:nvPr>
            <p:ph idx="1"/>
          </p:nvPr>
        </p:nvSpPr>
        <p:spPr>
          <a:xfrm>
            <a:off x="519113" y="1028700"/>
            <a:ext cx="8229600" cy="4530725"/>
          </a:xfrm>
        </p:spPr>
        <p:txBody>
          <a:bodyPr/>
          <a:lstStyle/>
          <a:p>
            <a:r>
              <a:rPr lang="en-CA" altLang="en-US" sz="2400" dirty="0" smtClean="0"/>
              <a:t>What differentiates file systems?</a:t>
            </a:r>
          </a:p>
          <a:p>
            <a:pPr lvl="1">
              <a:buFont typeface="Wingdings" panose="05000000000000000000" pitchFamily="2" charset="2"/>
              <a:buChar char="Ø"/>
            </a:pPr>
            <a:r>
              <a:rPr lang="en-CA" altLang="en-US" sz="2000" dirty="0" smtClean="0"/>
              <a:t>File system structure – File allocation (extends) and directory structure (Link list or B+ tree)</a:t>
            </a:r>
          </a:p>
          <a:p>
            <a:pPr lvl="1">
              <a:buFont typeface="Wingdings" panose="05000000000000000000" pitchFamily="2" charset="2"/>
              <a:buChar char="Ø"/>
            </a:pPr>
            <a:r>
              <a:rPr lang="en-CA" altLang="en-US" sz="2000" dirty="0" smtClean="0"/>
              <a:t>Max Volume size</a:t>
            </a:r>
          </a:p>
          <a:p>
            <a:pPr lvl="1">
              <a:buFont typeface="Wingdings" panose="05000000000000000000" pitchFamily="2" charset="2"/>
              <a:buChar char="Ø"/>
            </a:pPr>
            <a:r>
              <a:rPr lang="en-CA" altLang="en-US" sz="2000" dirty="0" smtClean="0"/>
              <a:t>Max File Size</a:t>
            </a:r>
          </a:p>
          <a:p>
            <a:pPr lvl="1">
              <a:buFont typeface="Wingdings" panose="05000000000000000000" pitchFamily="2" charset="2"/>
              <a:buChar char="Ø"/>
            </a:pPr>
            <a:r>
              <a:rPr lang="en-CA" altLang="en-US" sz="2000" dirty="0" smtClean="0"/>
              <a:t>Max number of files</a:t>
            </a:r>
          </a:p>
          <a:p>
            <a:pPr lvl="1">
              <a:buFont typeface="Wingdings" panose="05000000000000000000" pitchFamily="2" charset="2"/>
              <a:buChar char="Ø"/>
            </a:pPr>
            <a:r>
              <a:rPr lang="en-CA" altLang="en-US" sz="2000" dirty="0" smtClean="0"/>
              <a:t>Max File Name</a:t>
            </a:r>
          </a:p>
          <a:p>
            <a:pPr lvl="1">
              <a:buFont typeface="Wingdings" panose="05000000000000000000" pitchFamily="2" charset="2"/>
              <a:buChar char="Ø"/>
            </a:pPr>
            <a:r>
              <a:rPr lang="en-CA" altLang="en-US" sz="2000" dirty="0" smtClean="0"/>
              <a:t>Max File </a:t>
            </a:r>
            <a:r>
              <a:rPr lang="en-CA" altLang="en-US" sz="2000" dirty="0" smtClean="0"/>
              <a:t>path</a:t>
            </a:r>
          </a:p>
          <a:p>
            <a:pPr marL="653025" lvl="2" indent="-325983">
              <a:buClr>
                <a:srgbClr val="993300"/>
              </a:buClr>
              <a:buSzPct val="90000"/>
              <a:buFont typeface="Monotype Sorts" charset="2"/>
              <a:buChar char="n"/>
              <a:defRPr/>
            </a:pPr>
            <a:r>
              <a:rPr lang="en-US" altLang="en-US" sz="1867" dirty="0">
                <a:hlinkClick r:id="rId2"/>
              </a:rPr>
              <a:t>https://en.wikipedia.org/wiki/Comparison_of_file_systems</a:t>
            </a:r>
            <a:endParaRPr lang="en-US" altLang="en-US" sz="1867" dirty="0"/>
          </a:p>
          <a:p>
            <a:pPr marL="653025" lvl="2" indent="-325983">
              <a:buClr>
                <a:srgbClr val="993300"/>
              </a:buClr>
              <a:buSzPct val="90000"/>
              <a:buFont typeface="Monotype Sorts" charset="2"/>
              <a:buChar char="n"/>
              <a:defRPr/>
            </a:pPr>
            <a:r>
              <a:rPr lang="en-US" altLang="en-US" sz="1867" dirty="0">
                <a:hlinkClick r:id="rId3"/>
              </a:rPr>
              <a:t>https://msdn.microsoft.com/en-ca/library/windows/desktop/ee681827%28v=vs.85%29.aspx</a:t>
            </a:r>
            <a:endParaRPr lang="en-US" altLang="en-US" sz="1867" dirty="0"/>
          </a:p>
          <a:p>
            <a:pPr marL="653025" lvl="2" indent="-325983">
              <a:buClr>
                <a:srgbClr val="993300"/>
              </a:buClr>
              <a:buSzPct val="90000"/>
              <a:buFont typeface="Monotype Sorts" charset="2"/>
              <a:buChar char="n"/>
              <a:defRPr/>
            </a:pPr>
            <a:endParaRPr lang="en-US" altLang="en-US" sz="1867" dirty="0"/>
          </a:p>
          <a:p>
            <a:pPr>
              <a:buFont typeface="Wingdings" panose="05000000000000000000" pitchFamily="2" charset="2"/>
              <a:buChar char="Ø"/>
            </a:pPr>
            <a:endParaRPr lang="en-CA" altLang="en-US"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smtClean="0"/>
              <a:t>Linux File Systems</a:t>
            </a:r>
          </a:p>
        </p:txBody>
      </p:sp>
      <p:pic>
        <p:nvPicPr>
          <p:cNvPr id="768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838" y="1081088"/>
            <a:ext cx="6781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Rectangle 6"/>
          <p:cNvSpPr>
            <a:spLocks noChangeArrowheads="1"/>
          </p:cNvSpPr>
          <p:nvPr/>
        </p:nvSpPr>
        <p:spPr bwMode="auto">
          <a:xfrm>
            <a:off x="1524000" y="4883150"/>
            <a:ext cx="7162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To verify all the file systems supported by the current kernel you can edit the file filesystems under /proc directory</a:t>
            </a:r>
          </a:p>
          <a:p>
            <a:pPr>
              <a:spcBef>
                <a:spcPct val="0"/>
              </a:spcBef>
              <a:buClrTx/>
              <a:buSzTx/>
              <a:buFontTx/>
              <a:buNone/>
            </a:pPr>
            <a:r>
              <a:rPr kumimoji="0" lang="en-US" altLang="en-US">
                <a:latin typeface="Verdana" panose="020B0604030504040204" pitchFamily="34" charset="0"/>
              </a:rPr>
              <a:t> # cat  /proc/filesystems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smtClean="0"/>
              <a:t>Linux File Systems Types </a:t>
            </a:r>
          </a:p>
        </p:txBody>
      </p:sp>
      <p:pic>
        <p:nvPicPr>
          <p:cNvPr id="7885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250" y="1974850"/>
            <a:ext cx="82296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bwMode="auto">
          <a:xfrm>
            <a:off x="577850" y="1041400"/>
            <a:ext cx="73136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a:lstStyle>
          <a:p>
            <a:pPr eaLnBrk="1" hangingPunct="1">
              <a:lnSpc>
                <a:spcPct val="90000"/>
              </a:lnSpc>
              <a:buFont typeface="Wingdings" panose="05000000000000000000" pitchFamily="2" charset="2"/>
              <a:buChar char="q"/>
              <a:defRPr/>
            </a:pPr>
            <a:r>
              <a:rPr lang="en-US" altLang="en-US" sz="2100" b="1" kern="0" dirty="0"/>
              <a:t>m</a:t>
            </a:r>
            <a:r>
              <a:rPr lang="en-US" altLang="en-US" sz="2100" b="1" kern="0" dirty="0" smtClean="0"/>
              <a:t>ount</a:t>
            </a:r>
            <a:r>
              <a:rPr lang="en-US" altLang="en-US" sz="2700" b="1" kern="0" dirty="0" smtClean="0"/>
              <a:t> </a:t>
            </a:r>
            <a:r>
              <a:rPr lang="en-US" altLang="en-US" sz="2100" kern="0" dirty="0" smtClean="0"/>
              <a:t>command displays all devices mounted and the respective file systems type and permissions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Files basic concepts</a:t>
            </a:r>
          </a:p>
        </p:txBody>
      </p:sp>
      <p:sp>
        <p:nvSpPr>
          <p:cNvPr id="10243" name="Rectangle 3"/>
          <p:cNvSpPr>
            <a:spLocks noGrp="1" noChangeArrowheads="1"/>
          </p:cNvSpPr>
          <p:nvPr>
            <p:ph type="body" idx="1"/>
          </p:nvPr>
        </p:nvSpPr>
        <p:spPr>
          <a:xfrm>
            <a:off x="914400" y="1117600"/>
            <a:ext cx="7313613" cy="4114800"/>
          </a:xfrm>
        </p:spPr>
        <p:txBody>
          <a:bodyPr/>
          <a:lstStyle/>
          <a:p>
            <a:pPr lvl="1" eaLnBrk="1" hangingPunct="1">
              <a:lnSpc>
                <a:spcPct val="90000"/>
              </a:lnSpc>
              <a:buClr>
                <a:schemeClr val="hlink"/>
              </a:buClr>
              <a:buFont typeface="Wingdings" panose="05000000000000000000" pitchFamily="2" charset="2"/>
              <a:buChar char="q"/>
            </a:pPr>
            <a:r>
              <a:rPr lang="en-US" altLang="en-US" sz="2100" smtClean="0"/>
              <a:t>A </a:t>
            </a:r>
            <a:r>
              <a:rPr lang="en-US" altLang="en-US" sz="2100" b="1" i="1" smtClean="0"/>
              <a:t>file</a:t>
            </a:r>
            <a:r>
              <a:rPr lang="en-US" altLang="en-US" sz="2100" smtClean="0"/>
              <a:t> is a container that holds information. The format of a file is known as its </a:t>
            </a:r>
            <a:r>
              <a:rPr lang="en-US" altLang="en-US" sz="2100" b="1" i="1" smtClean="0"/>
              <a:t>data type</a:t>
            </a:r>
            <a:r>
              <a:rPr lang="en-US" altLang="en-US" sz="2100" smtClean="0"/>
              <a:t>.</a:t>
            </a:r>
          </a:p>
          <a:p>
            <a:pPr lvl="1" eaLnBrk="1" hangingPunct="1">
              <a:lnSpc>
                <a:spcPct val="90000"/>
              </a:lnSpc>
              <a:buClr>
                <a:schemeClr val="hlink"/>
              </a:buClr>
              <a:buFont typeface="Wingdings" panose="05000000000000000000" pitchFamily="2" charset="2"/>
              <a:buChar char="q"/>
            </a:pPr>
            <a:r>
              <a:rPr lang="en-US" altLang="en-US" sz="2100" b="1" smtClean="0">
                <a:cs typeface="Times New Roman" panose="02020603050405020304" pitchFamily="18" charset="0"/>
              </a:rPr>
              <a:t>Directory - </a:t>
            </a:r>
            <a:r>
              <a:rPr lang="en-US" altLang="en-US" sz="2100" smtClean="0">
                <a:cs typeface="Times New Roman" panose="02020603050405020304" pitchFamily="18" charset="0"/>
              </a:rPr>
              <a:t>listings of file names and their attributes</a:t>
            </a:r>
            <a:endParaRPr lang="en-US" altLang="en-US" sz="1700" b="1" smtClean="0">
              <a:cs typeface="Times New Roman" panose="02020603050405020304" pitchFamily="18" charset="0"/>
            </a:endParaRPr>
          </a:p>
          <a:p>
            <a:pPr lvl="1" eaLnBrk="1" hangingPunct="1">
              <a:lnSpc>
                <a:spcPct val="90000"/>
              </a:lnSpc>
              <a:buClr>
                <a:schemeClr val="hlink"/>
              </a:buClr>
              <a:buFont typeface="Wingdings" panose="05000000000000000000" pitchFamily="2" charset="2"/>
              <a:buChar char="q"/>
            </a:pPr>
            <a:r>
              <a:rPr lang="en-US" altLang="en-US" sz="2100" smtClean="0"/>
              <a:t>Within any single folder, each file name must be unique. However, files in different folders may have the same name.</a:t>
            </a:r>
          </a:p>
          <a:p>
            <a:pPr lvl="1" eaLnBrk="1" hangingPunct="1">
              <a:lnSpc>
                <a:spcPct val="90000"/>
              </a:lnSpc>
              <a:buClr>
                <a:schemeClr val="hlink"/>
              </a:buClr>
              <a:buFont typeface="Wingdings" panose="05000000000000000000" pitchFamily="2" charset="2"/>
              <a:buChar char="q"/>
            </a:pPr>
            <a:r>
              <a:rPr lang="en-US" altLang="en-US" sz="2100" smtClean="0"/>
              <a:t>As you navigate from folder to folder, your current location is referred to as the </a:t>
            </a:r>
            <a:r>
              <a:rPr lang="en-US" altLang="en-US" sz="2100" b="1" i="1" smtClean="0"/>
              <a:t>current working directory (pwd)</a:t>
            </a:r>
            <a:endParaRPr lang="en-US" altLang="en-US" sz="2100" smtClean="0"/>
          </a:p>
          <a:p>
            <a:pPr lvl="1" eaLnBrk="1" hangingPunct="1">
              <a:lnSpc>
                <a:spcPct val="90000"/>
              </a:lnSpc>
              <a:buClr>
                <a:schemeClr val="hlink"/>
              </a:buClr>
              <a:buFontTx/>
              <a:buBlip>
                <a:blip r:embed="rId3"/>
              </a:buBlip>
            </a:pPr>
            <a:endParaRPr lang="en-US" altLang="en-US" sz="2100" smtClean="0"/>
          </a:p>
          <a:p>
            <a:pPr eaLnBrk="1" hangingPunct="1">
              <a:lnSpc>
                <a:spcPct val="90000"/>
              </a:lnSpc>
            </a:pPr>
            <a:endParaRPr lang="en-US" altLang="en-US" sz="25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eaLnBrk="1" hangingPunct="1"/>
            <a:r>
              <a:rPr lang="en-US" altLang="en-US" smtClean="0"/>
              <a:t>The Linux Proc File System</a:t>
            </a:r>
          </a:p>
        </p:txBody>
      </p:sp>
      <p:sp>
        <p:nvSpPr>
          <p:cNvPr id="80899" name="Rectangle 3"/>
          <p:cNvSpPr>
            <a:spLocks noGrp="1" noChangeArrowheads="1"/>
          </p:cNvSpPr>
          <p:nvPr>
            <p:ph type="body" idx="4294967295"/>
          </p:nvPr>
        </p:nvSpPr>
        <p:spPr>
          <a:xfrm>
            <a:off x="914400" y="1054100"/>
            <a:ext cx="7313613" cy="4114800"/>
          </a:xfrm>
        </p:spPr>
        <p:txBody>
          <a:bodyPr/>
          <a:lstStyle/>
          <a:p>
            <a:pPr eaLnBrk="1" hangingPunct="1">
              <a:buFont typeface="Wingdings" panose="05000000000000000000" pitchFamily="2" charset="2"/>
              <a:buChar char="q"/>
            </a:pPr>
            <a:r>
              <a:rPr lang="en-US" altLang="en-US" smtClean="0"/>
              <a:t>The </a:t>
            </a:r>
            <a:r>
              <a:rPr lang="en-US" altLang="en-US" smtClean="0">
                <a:solidFill>
                  <a:srgbClr val="3366FF"/>
                </a:solidFill>
              </a:rPr>
              <a:t>proc file system </a:t>
            </a:r>
            <a:r>
              <a:rPr lang="en-US" altLang="en-US" smtClean="0"/>
              <a:t>does not store data, rather, its contents are computed on demand according to user file I/O requests</a:t>
            </a:r>
          </a:p>
          <a:p>
            <a:pPr eaLnBrk="1" hangingPunct="1">
              <a:buFont typeface="Wingdings" panose="05000000000000000000" pitchFamily="2" charset="2"/>
              <a:buChar char="q"/>
            </a:pPr>
            <a:r>
              <a:rPr lang="en-US" altLang="en-US" b="1" smtClean="0"/>
              <a:t>proc</a:t>
            </a:r>
            <a:r>
              <a:rPr lang="en-US" altLang="en-US" smtClean="0"/>
              <a:t> must implement a directory structure, and the file contents within; it must then define a unique and persistent inode number for each directory and files it contains</a:t>
            </a:r>
          </a:p>
          <a:p>
            <a:pPr lvl="1" eaLnBrk="1" hangingPunct="1">
              <a:buFont typeface="Wingdings" panose="05000000000000000000" pitchFamily="2" charset="2"/>
              <a:buChar char="q"/>
            </a:pPr>
            <a:r>
              <a:rPr lang="en-US" altLang="en-US" sz="1600" smtClean="0"/>
              <a:t>It uses this inode number to identify just what operation is required when a user tries to read from a particular file inode or perform a lookup in a particular directory inode</a:t>
            </a:r>
          </a:p>
          <a:p>
            <a:pPr lvl="1" eaLnBrk="1" hangingPunct="1">
              <a:buFont typeface="Wingdings" panose="05000000000000000000" pitchFamily="2" charset="2"/>
              <a:buChar char="q"/>
            </a:pPr>
            <a:r>
              <a:rPr lang="en-US" altLang="en-US" sz="1600" smtClean="0"/>
              <a:t>When data is read from one of these files, </a:t>
            </a:r>
            <a:r>
              <a:rPr lang="en-US" altLang="en-US" sz="1600" b="1" smtClean="0"/>
              <a:t>proc</a:t>
            </a:r>
            <a:r>
              <a:rPr lang="en-US" altLang="en-US" sz="1600" smtClean="0"/>
              <a:t> collects the appropriate information, formats it into text form and places it into the requesting process’s read buffer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smtClean="0"/>
              <a:t>Proc file system</a:t>
            </a:r>
          </a:p>
        </p:txBody>
      </p:sp>
      <p:sp>
        <p:nvSpPr>
          <p:cNvPr id="82947" name="Rectangle 3"/>
          <p:cNvSpPr>
            <a:spLocks noGrp="1" noChangeArrowheads="1"/>
          </p:cNvSpPr>
          <p:nvPr>
            <p:ph type="body" idx="1"/>
          </p:nvPr>
        </p:nvSpPr>
        <p:spPr>
          <a:xfrm>
            <a:off x="914400" y="954088"/>
            <a:ext cx="7772400" cy="762000"/>
          </a:xfrm>
        </p:spPr>
        <p:txBody>
          <a:bodyPr/>
          <a:lstStyle/>
          <a:p>
            <a:pPr eaLnBrk="1" hangingPunct="1">
              <a:lnSpc>
                <a:spcPct val="90000"/>
              </a:lnSpc>
              <a:buFont typeface="Wingdings" panose="05000000000000000000" pitchFamily="2" charset="2"/>
              <a:buNone/>
            </a:pPr>
            <a:r>
              <a:rPr lang="en-US" altLang="en-US" sz="2100" smtClean="0"/>
              <a:t>Pseudo-filesystem is used as an interface to kernel data  </a:t>
            </a:r>
          </a:p>
          <a:p>
            <a:pPr eaLnBrk="1" hangingPunct="1">
              <a:lnSpc>
                <a:spcPct val="90000"/>
              </a:lnSpc>
              <a:buFont typeface="Wingdings" panose="05000000000000000000" pitchFamily="2" charset="2"/>
              <a:buNone/>
            </a:pPr>
            <a:r>
              <a:rPr lang="en-US" altLang="en-US" sz="2100" smtClean="0"/>
              <a:t>structure</a:t>
            </a:r>
          </a:p>
        </p:txBody>
      </p:sp>
      <p:pic>
        <p:nvPicPr>
          <p:cNvPr id="829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525" y="1716088"/>
            <a:ext cx="6780213"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t>Linux File System</a:t>
            </a:r>
          </a:p>
        </p:txBody>
      </p:sp>
      <p:sp>
        <p:nvSpPr>
          <p:cNvPr id="84995" name="Rectangle 3"/>
          <p:cNvSpPr>
            <a:spLocks noGrp="1" noChangeArrowheads="1"/>
          </p:cNvSpPr>
          <p:nvPr>
            <p:ph type="body" idx="1"/>
          </p:nvPr>
        </p:nvSpPr>
        <p:spPr>
          <a:xfrm>
            <a:off x="1057275" y="1103313"/>
            <a:ext cx="7313613" cy="4114800"/>
          </a:xfrm>
        </p:spPr>
        <p:txBody>
          <a:bodyPr/>
          <a:lstStyle/>
          <a:p>
            <a:pPr eaLnBrk="1" hangingPunct="1">
              <a:lnSpc>
                <a:spcPct val="80000"/>
              </a:lnSpc>
              <a:buFont typeface="Wingdings" panose="05000000000000000000" pitchFamily="2" charset="2"/>
              <a:buChar char="q"/>
            </a:pPr>
            <a:r>
              <a:rPr lang="en-US" altLang="en-US" sz="1900" smtClean="0"/>
              <a:t> </a:t>
            </a:r>
            <a:r>
              <a:rPr lang="en-US" altLang="en-US" sz="2500" smtClean="0">
                <a:cs typeface="Times New Roman" panose="02020603050405020304" pitchFamily="18" charset="0"/>
              </a:rPr>
              <a:t>Linux implements Ext2 File  System:</a:t>
            </a:r>
          </a:p>
          <a:p>
            <a:pPr lvl="1" eaLnBrk="1" hangingPunct="1">
              <a:lnSpc>
                <a:spcPct val="80000"/>
              </a:lnSpc>
              <a:buFont typeface="Wingdings" panose="05000000000000000000" pitchFamily="2" charset="2"/>
              <a:buChar char="q"/>
            </a:pPr>
            <a:r>
              <a:rPr lang="en-US" altLang="en-US" smtClean="0">
                <a:cs typeface="Times New Roman" panose="02020603050405020304" pitchFamily="18" charset="0"/>
              </a:rPr>
              <a:t>It supports standard Unix file types: regular files, directories, device special files and symbolic links. </a:t>
            </a:r>
          </a:p>
          <a:p>
            <a:pPr lvl="1" eaLnBrk="1" hangingPunct="1">
              <a:lnSpc>
                <a:spcPct val="80000"/>
              </a:lnSpc>
              <a:buFont typeface="Wingdings" panose="05000000000000000000" pitchFamily="2" charset="2"/>
              <a:buChar char="q"/>
            </a:pPr>
            <a:r>
              <a:rPr lang="en-US" altLang="en-US" smtClean="0">
                <a:cs typeface="Times New Roman" panose="02020603050405020304" pitchFamily="18" charset="0"/>
              </a:rPr>
              <a:t>Allows the administrator to choose the logical block size when creating the file system</a:t>
            </a:r>
          </a:p>
          <a:p>
            <a:pPr lvl="1" eaLnBrk="1" hangingPunct="1">
              <a:lnSpc>
                <a:spcPct val="80000"/>
              </a:lnSpc>
              <a:buFont typeface="Wingdings" panose="05000000000000000000" pitchFamily="2" charset="2"/>
              <a:buChar char="q"/>
            </a:pPr>
            <a:r>
              <a:rPr lang="en-US" altLang="en-US" smtClean="0">
                <a:cs typeface="Times New Roman" panose="02020603050405020304" pitchFamily="18" charset="0"/>
              </a:rPr>
              <a:t>Checks on the file systems at boot time by e2fsck</a:t>
            </a:r>
          </a:p>
          <a:p>
            <a:pPr lvl="1" eaLnBrk="1" hangingPunct="1">
              <a:lnSpc>
                <a:spcPct val="80000"/>
              </a:lnSpc>
              <a:buFont typeface="Wingdings" panose="05000000000000000000" pitchFamily="2" charset="2"/>
              <a:buChar char="q"/>
            </a:pPr>
            <a:endParaRPr lang="en-US" altLang="en-US" smtClean="0">
              <a:cs typeface="Times New Roman" panose="02020603050405020304" pitchFamily="18" charset="0"/>
            </a:endParaRPr>
          </a:p>
          <a:p>
            <a:pPr eaLnBrk="1" hangingPunct="1">
              <a:lnSpc>
                <a:spcPct val="80000"/>
              </a:lnSpc>
              <a:buFont typeface="Wingdings" panose="05000000000000000000" pitchFamily="2" charset="2"/>
              <a:buNone/>
            </a:pPr>
            <a:r>
              <a:rPr lang="en-US" altLang="en-US" sz="1900" smtClean="0">
                <a:cs typeface="Times New Roman" panose="02020603050405020304" pitchFamily="18" charset="0"/>
              </a:rPr>
              <a:t>	 </a:t>
            </a:r>
          </a:p>
          <a:p>
            <a:pPr lvl="1" eaLnBrk="1" hangingPunct="1">
              <a:lnSpc>
                <a:spcPct val="80000"/>
              </a:lnSpc>
              <a:buFont typeface="Wingdings" panose="05000000000000000000" pitchFamily="2" charset="2"/>
              <a:buNone/>
            </a:pPr>
            <a:endParaRPr lang="en-US" altLang="en-US" sz="170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76300" y="277813"/>
            <a:ext cx="7810500" cy="576262"/>
          </a:xfrm>
        </p:spPr>
        <p:txBody>
          <a:bodyPr/>
          <a:lstStyle/>
          <a:p>
            <a:pPr eaLnBrk="1" hangingPunct="1"/>
            <a:r>
              <a:rPr lang="en-US" altLang="en-US" smtClean="0"/>
              <a:t>Ext2fs Block-Allocation Policies</a:t>
            </a:r>
          </a:p>
        </p:txBody>
      </p:sp>
      <p:pic>
        <p:nvPicPr>
          <p:cNvPr id="870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1098550"/>
            <a:ext cx="7159625"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en-US" smtClean="0"/>
              <a:t>mke2fs</a:t>
            </a:r>
          </a:p>
        </p:txBody>
      </p:sp>
      <p:pic>
        <p:nvPicPr>
          <p:cNvPr id="890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3" y="1012825"/>
            <a:ext cx="6629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4294967295"/>
          </p:nvPr>
        </p:nvSpPr>
        <p:spPr bwMode="auto">
          <a:xfrm>
            <a:off x="6553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fld id="{398E9C4B-56BF-4831-AB77-2B2D0E3AD5C4}" type="slidenum">
              <a:rPr kumimoji="0" lang="en-US" altLang="en-US" sz="1200">
                <a:latin typeface="Verdana" panose="020B0604030504040204" pitchFamily="34" charset="0"/>
              </a:rPr>
              <a:pPr>
                <a:spcBef>
                  <a:spcPct val="0"/>
                </a:spcBef>
                <a:buClrTx/>
                <a:buSzTx/>
                <a:buFontTx/>
                <a:buNone/>
              </a:pPr>
              <a:t>45</a:t>
            </a:fld>
            <a:endParaRPr kumimoji="0" lang="en-US" altLang="en-US" sz="1200">
              <a:latin typeface="Verdana" panose="020B0604030504040204" pitchFamily="34" charset="0"/>
            </a:endParaRPr>
          </a:p>
        </p:txBody>
      </p:sp>
      <p:sp>
        <p:nvSpPr>
          <p:cNvPr id="91139" name="Rectangle 2"/>
          <p:cNvSpPr>
            <a:spLocks noGrp="1" noChangeArrowheads="1"/>
          </p:cNvSpPr>
          <p:nvPr>
            <p:ph type="title"/>
          </p:nvPr>
        </p:nvSpPr>
        <p:spPr/>
        <p:txBody>
          <a:bodyPr/>
          <a:lstStyle/>
          <a:p>
            <a:pPr eaLnBrk="1" hangingPunct="1"/>
            <a:r>
              <a:rPr lang="en-US" altLang="en-US" smtClean="0"/>
              <a:t>Ext3 File System</a:t>
            </a:r>
          </a:p>
        </p:txBody>
      </p:sp>
      <p:sp>
        <p:nvSpPr>
          <p:cNvPr id="91140" name="Rectangle 3"/>
          <p:cNvSpPr>
            <a:spLocks noGrp="1" noChangeArrowheads="1"/>
          </p:cNvSpPr>
          <p:nvPr>
            <p:ph type="body" idx="1"/>
          </p:nvPr>
        </p:nvSpPr>
        <p:spPr>
          <a:xfrm>
            <a:off x="800100" y="1020763"/>
            <a:ext cx="7543800" cy="3657600"/>
          </a:xfrm>
        </p:spPr>
        <p:txBody>
          <a:bodyPr/>
          <a:lstStyle/>
          <a:p>
            <a:pPr eaLnBrk="1" hangingPunct="1">
              <a:buFont typeface="Wingdings" panose="05000000000000000000" pitchFamily="2" charset="2"/>
              <a:buChar char="q"/>
            </a:pPr>
            <a:r>
              <a:rPr lang="en-US" altLang="en-US" smtClean="0"/>
              <a:t> Is a journaling file system</a:t>
            </a:r>
          </a:p>
          <a:p>
            <a:pPr eaLnBrk="1" hangingPunct="1">
              <a:buFont typeface="Wingdings" panose="05000000000000000000" pitchFamily="2" charset="2"/>
              <a:buChar char="q"/>
            </a:pPr>
            <a:r>
              <a:rPr lang="en-US" altLang="en-US" smtClean="0"/>
              <a:t> Has multiple journaling modes:</a:t>
            </a:r>
          </a:p>
          <a:p>
            <a:pPr lvl="2" eaLnBrk="1" hangingPunct="1">
              <a:buFont typeface="Wingdings" panose="05000000000000000000" pitchFamily="2" charset="2"/>
              <a:buChar char="q"/>
            </a:pPr>
            <a:r>
              <a:rPr lang="en-US" altLang="en-US" smtClean="0"/>
              <a:t>Ordered</a:t>
            </a:r>
          </a:p>
          <a:p>
            <a:pPr lvl="2" eaLnBrk="1" hangingPunct="1">
              <a:buFont typeface="Wingdings" panose="05000000000000000000" pitchFamily="2" charset="2"/>
              <a:buChar char="q"/>
            </a:pPr>
            <a:r>
              <a:rPr lang="en-US" altLang="en-US" smtClean="0"/>
              <a:t>Journal</a:t>
            </a:r>
          </a:p>
          <a:p>
            <a:pPr lvl="2" eaLnBrk="1" hangingPunct="1">
              <a:buFont typeface="Wingdings" panose="05000000000000000000" pitchFamily="2" charset="2"/>
              <a:buChar char="q"/>
            </a:pPr>
            <a:r>
              <a:rPr lang="en-US" altLang="en-US" smtClean="0"/>
              <a:t>Writeback</a:t>
            </a:r>
          </a:p>
          <a:p>
            <a:pPr eaLnBrk="1" hangingPunct="1">
              <a:buFont typeface="Wingdings" panose="05000000000000000000" pitchFamily="2" charset="2"/>
              <a:buChar char="q"/>
            </a:pPr>
            <a:r>
              <a:rPr lang="en-CA" altLang="en-US" smtClean="0"/>
              <a:t>If data=ordered, forces data blocks to be written to disk soon after the log file is written. If data=journal, all data and metadata are written to disk through the journal. This is slower but safest. If data=writeback, dirty data blocks are not flushed to the disk before the metadata are written to disk through the journal. </a:t>
            </a:r>
            <a:endParaRPr lang="en-US" altLang="en-US" smtClean="0"/>
          </a:p>
          <a:p>
            <a:pPr eaLnBrk="1" hangingPunct="1">
              <a:buFont typeface="Wingdings" panose="05000000000000000000" pitchFamily="2" charset="2"/>
              <a:buChar char="q"/>
            </a:pPr>
            <a:r>
              <a:rPr lang="en-US" altLang="en-US" smtClean="0"/>
              <a:t>Easy transition mke2fs</a:t>
            </a:r>
          </a:p>
          <a:p>
            <a:pPr eaLnBrk="1" hangingPunct="1">
              <a:buFont typeface="Wingdings" panose="05000000000000000000" pitchFamily="2" charset="2"/>
              <a:buChar char="q"/>
            </a:pPr>
            <a:endParaRPr lang="en-US" altLang="en-US" smtClean="0"/>
          </a:p>
          <a:p>
            <a:pPr lvl="1" eaLnBrk="1" hangingPunct="1">
              <a:buFont typeface="Wingdings" panose="05000000000000000000" pitchFamily="2" charset="2"/>
              <a:buNone/>
            </a:pPr>
            <a:endParaRPr lang="en-US" altLang="en-US" smtClean="0"/>
          </a:p>
          <a:p>
            <a:pPr eaLnBrk="1" hangingPunct="1">
              <a:buFont typeface="Wingdings" panose="05000000000000000000" pitchFamily="2" charset="2"/>
              <a:buChar char="q"/>
            </a:pPr>
            <a:endParaRPr lang="en-US" altLang="en-US"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en-US" smtClean="0"/>
              <a:t>Ext4</a:t>
            </a:r>
          </a:p>
        </p:txBody>
      </p:sp>
      <p:sp>
        <p:nvSpPr>
          <p:cNvPr id="93187" name="Content Placeholder 2"/>
          <p:cNvSpPr>
            <a:spLocks noGrp="1"/>
          </p:cNvSpPr>
          <p:nvPr>
            <p:ph idx="1"/>
          </p:nvPr>
        </p:nvSpPr>
        <p:spPr>
          <a:xfrm>
            <a:off x="914400" y="981075"/>
            <a:ext cx="7313613" cy="4114800"/>
          </a:xfrm>
        </p:spPr>
        <p:txBody>
          <a:bodyPr/>
          <a:lstStyle/>
          <a:p>
            <a:pPr>
              <a:buFont typeface="Wingdings" panose="05000000000000000000" pitchFamily="2" charset="2"/>
              <a:buChar char="q"/>
            </a:pPr>
            <a:r>
              <a:rPr lang="en-US" altLang="en-US" smtClean="0"/>
              <a:t>EXT4 implements </a:t>
            </a:r>
            <a:r>
              <a:rPr lang="en-US" altLang="en-US" i="1" smtClean="0">
                <a:solidFill>
                  <a:srgbClr val="FF0000"/>
                </a:solidFill>
              </a:rPr>
              <a:t>extents</a:t>
            </a:r>
            <a:r>
              <a:rPr lang="en-US" altLang="en-US" smtClean="0"/>
              <a:t> instead of indirect block mechanism used in ext2 and ext3. </a:t>
            </a:r>
          </a:p>
          <a:p>
            <a:pPr>
              <a:buFont typeface="Wingdings" panose="05000000000000000000" pitchFamily="2" charset="2"/>
              <a:buChar char="q"/>
            </a:pPr>
            <a:r>
              <a:rPr lang="en-US" altLang="en-US" smtClean="0"/>
              <a:t>Extents specify an initial block address and the number of blocks that make up the extent. </a:t>
            </a:r>
          </a:p>
          <a:p>
            <a:pPr>
              <a:buFont typeface="Wingdings" panose="05000000000000000000" pitchFamily="2" charset="2"/>
              <a:buChar char="q"/>
            </a:pPr>
            <a:r>
              <a:rPr lang="en-US" altLang="en-US" smtClean="0"/>
              <a:t>A file that is fragmented will have multiple extents, but EXT4 tries to keep files contiguous.</a:t>
            </a:r>
          </a:p>
          <a:p>
            <a:pPr>
              <a:buFont typeface="Wingdings" panose="05000000000000000000" pitchFamily="2" charset="2"/>
              <a:buChar char="q"/>
            </a:pPr>
            <a:r>
              <a:rPr lang="en-CA" altLang="en-US" smtClean="0"/>
              <a:t>For performance reasons, ext4 by default only writes filesystem </a:t>
            </a:r>
            <a:r>
              <a:rPr lang="en-CA" altLang="en-US" b="1" smtClean="0">
                <a:solidFill>
                  <a:srgbClr val="FF0000"/>
                </a:solidFill>
              </a:rPr>
              <a:t>metadata</a:t>
            </a:r>
            <a:r>
              <a:rPr lang="en-CA" altLang="en-US" smtClean="0"/>
              <a:t> through the journal. This means there is not guaranteed that file data blocks are in any consistent state after a crash</a:t>
            </a:r>
            <a:endParaRPr lang="en-US"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n-US" smtClean="0"/>
              <a:t>Linux File systems –ext4</a:t>
            </a:r>
            <a:endParaRPr lang="en-CA" altLang="en-US" smtClean="0"/>
          </a:p>
        </p:txBody>
      </p:sp>
      <p:sp>
        <p:nvSpPr>
          <p:cNvPr id="94211" name="Content Placeholder 2"/>
          <p:cNvSpPr>
            <a:spLocks noGrp="1"/>
          </p:cNvSpPr>
          <p:nvPr>
            <p:ph idx="1"/>
          </p:nvPr>
        </p:nvSpPr>
        <p:spPr>
          <a:xfrm>
            <a:off x="1371600" y="1676400"/>
            <a:ext cx="7313613" cy="1066800"/>
          </a:xfrm>
        </p:spPr>
        <p:txBody>
          <a:bodyPr/>
          <a:lstStyle/>
          <a:p>
            <a:pPr>
              <a:buFont typeface="Wingdings" panose="05000000000000000000" pitchFamily="2" charset="2"/>
              <a:buNone/>
            </a:pPr>
            <a:endParaRPr lang="en-CA" altLang="en-US" smtClean="0">
              <a:hlinkClick r:id="rId3"/>
            </a:endParaRPr>
          </a:p>
          <a:p>
            <a:endParaRPr lang="en-CA" altLang="en-US" smtClean="0"/>
          </a:p>
        </p:txBody>
      </p:sp>
      <p:sp>
        <p:nvSpPr>
          <p:cNvPr id="94212" name="Rectangle 6"/>
          <p:cNvSpPr>
            <a:spLocks noChangeArrowheads="1"/>
          </p:cNvSpPr>
          <p:nvPr/>
        </p:nvSpPr>
        <p:spPr bwMode="auto">
          <a:xfrm>
            <a:off x="990600" y="1036638"/>
            <a:ext cx="71628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Wingdings" panose="05000000000000000000" pitchFamily="2" charset="2"/>
              <a:buChar char="Ø"/>
            </a:pPr>
            <a:r>
              <a:rPr kumimoji="0" lang="en-CA" altLang="en-US" sz="2400">
                <a:latin typeface="Verdana" panose="020B0604030504040204" pitchFamily="34" charset="0"/>
                <a:hlinkClick r:id="rId4"/>
              </a:rPr>
              <a:t>http://www.kernel.org/doc/Documentation/filesystems/</a:t>
            </a:r>
            <a:endParaRPr kumimoji="0" lang="en-CA" altLang="en-US" sz="2400">
              <a:latin typeface="Verdana" panose="020B0604030504040204" pitchFamily="34" charset="0"/>
            </a:endParaRPr>
          </a:p>
          <a:p>
            <a:pPr>
              <a:spcBef>
                <a:spcPct val="0"/>
              </a:spcBef>
              <a:buClrTx/>
              <a:buSzTx/>
              <a:buFontTx/>
              <a:buNone/>
            </a:pPr>
            <a:endParaRPr kumimoji="0" lang="en-CA" altLang="en-US">
              <a:latin typeface="Verdana" panose="020B0604030504040204" pitchFamily="34" charset="0"/>
            </a:endParaRPr>
          </a:p>
        </p:txBody>
      </p:sp>
      <p:sp>
        <p:nvSpPr>
          <p:cNvPr id="94213" name="Rectangle 7"/>
          <p:cNvSpPr>
            <a:spLocks noChangeArrowheads="1"/>
          </p:cNvSpPr>
          <p:nvPr/>
        </p:nvSpPr>
        <p:spPr bwMode="auto">
          <a:xfrm>
            <a:off x="1028700" y="2327275"/>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Wingdings" panose="05000000000000000000" pitchFamily="2" charset="2"/>
              <a:buChar char="Ø"/>
            </a:pPr>
            <a:r>
              <a:rPr kumimoji="0" lang="en-CA" altLang="en-US" sz="2400">
                <a:latin typeface="Verdana" panose="020B0604030504040204" pitchFamily="34" charset="0"/>
                <a:hlinkClick r:id="rId3"/>
              </a:rPr>
              <a:t>http://www.kernel.org/doc/Documentation/filesystems/ext4.txt</a:t>
            </a:r>
            <a:endParaRPr kumimoji="0" lang="en-CA" altLang="en-US" sz="2400">
              <a:latin typeface="Verdana" panose="020B0604030504040204" pitchFamily="34" charset="0"/>
            </a:endParaRPr>
          </a:p>
          <a:p>
            <a:pPr>
              <a:spcBef>
                <a:spcPct val="0"/>
              </a:spcBef>
              <a:buClrTx/>
              <a:buSzTx/>
              <a:buFontTx/>
              <a:buNone/>
            </a:pPr>
            <a:endParaRPr kumimoji="0" lang="en-CA" altLang="en-US" sz="24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smtClean="0"/>
              <a:t>Reiser FS</a:t>
            </a:r>
          </a:p>
        </p:txBody>
      </p:sp>
      <p:sp>
        <p:nvSpPr>
          <p:cNvPr id="79875" name="Content Placeholder 2"/>
          <p:cNvSpPr>
            <a:spLocks noGrp="1"/>
          </p:cNvSpPr>
          <p:nvPr>
            <p:ph idx="1"/>
          </p:nvPr>
        </p:nvSpPr>
        <p:spPr>
          <a:xfrm>
            <a:off x="457200" y="1042988"/>
            <a:ext cx="8229600" cy="4530725"/>
          </a:xfrm>
        </p:spPr>
        <p:txBody>
          <a:bodyPr/>
          <a:lstStyle/>
          <a:p>
            <a:pPr>
              <a:buFont typeface="Wingdings" panose="05000000000000000000" pitchFamily="2" charset="2"/>
              <a:buChar char="Ø"/>
              <a:defRPr/>
            </a:pPr>
            <a:r>
              <a:rPr lang="en-US" altLang="en-US" sz="2400" dirty="0" smtClean="0"/>
              <a:t>Raiser3FS was created in 2001 and it was the first journaling FS included in Linux kernel</a:t>
            </a:r>
          </a:p>
          <a:p>
            <a:pPr>
              <a:buFont typeface="Wingdings" panose="05000000000000000000" pitchFamily="2" charset="2"/>
              <a:buChar char="Ø"/>
              <a:defRPr/>
            </a:pPr>
            <a:r>
              <a:rPr lang="en-US" altLang="en-US" sz="2400" dirty="0" smtClean="0"/>
              <a:t>Reiser4 was developed in 2004. Now it has features that support SSD (Solid State Disk) such as discard. This feature is about  discarding blocks by informing the SSD about blocks that are no longer in use by the file-system</a:t>
            </a:r>
          </a:p>
          <a:p>
            <a:pPr>
              <a:buFont typeface="Wingdings" panose="05000000000000000000" pitchFamily="2" charset="2"/>
              <a:buChar char="Ø"/>
              <a:defRPr/>
            </a:pPr>
            <a:r>
              <a:rPr lang="en-US" sz="2400" dirty="0"/>
              <a:t>File Size 1 EB (8TB on 32-bit system) 8TB</a:t>
            </a:r>
          </a:p>
          <a:p>
            <a:pPr>
              <a:buFont typeface="Wingdings" panose="05000000000000000000" pitchFamily="2" charset="2"/>
              <a:buChar char="Ø"/>
              <a:defRPr/>
            </a:pPr>
            <a:r>
              <a:rPr lang="en-US" sz="2400" dirty="0"/>
              <a:t>Max File Name Length 4032 bytes 3976 bytes</a:t>
            </a:r>
          </a:p>
          <a:p>
            <a:pPr>
              <a:buFont typeface="Wingdings" panose="05000000000000000000" pitchFamily="2" charset="2"/>
              <a:buChar char="Ø"/>
              <a:defRPr/>
            </a:pPr>
            <a:r>
              <a:rPr lang="en-US" sz="2400" dirty="0"/>
              <a:t>Max Volume Size 16 TB</a:t>
            </a:r>
          </a:p>
          <a:p>
            <a:pPr marL="0" indent="0">
              <a:buFont typeface="Wingdings" panose="05000000000000000000" pitchFamily="2" charset="2"/>
              <a:buNone/>
              <a:defRPr/>
            </a:pPr>
            <a:endParaRPr lang="en-US" sz="2400" dirty="0"/>
          </a:p>
          <a:p>
            <a:pPr>
              <a:buFont typeface="Wingdings" panose="05000000000000000000" pitchFamily="2" charset="2"/>
              <a:buChar char="Ø"/>
              <a:defRPr/>
            </a:pPr>
            <a:endParaRPr lang="en-US" altLang="en-US" sz="2400" dirty="0" smtClean="0"/>
          </a:p>
          <a:p>
            <a:pPr>
              <a:defRPr/>
            </a:pPr>
            <a:endParaRPr lang="en-US" alt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CA" altLang="en-US" smtClean="0"/>
              <a:t>   Advanced File systems features</a:t>
            </a:r>
          </a:p>
        </p:txBody>
      </p:sp>
      <p:sp>
        <p:nvSpPr>
          <p:cNvPr id="72707" name="Content Placeholder 2"/>
          <p:cNvSpPr>
            <a:spLocks noGrp="1"/>
          </p:cNvSpPr>
          <p:nvPr>
            <p:ph idx="1"/>
          </p:nvPr>
        </p:nvSpPr>
        <p:spPr>
          <a:xfrm>
            <a:off x="574675" y="1042988"/>
            <a:ext cx="8229600" cy="4530725"/>
          </a:xfrm>
        </p:spPr>
        <p:txBody>
          <a:bodyPr/>
          <a:lstStyle/>
          <a:p>
            <a:pPr lvl="1">
              <a:buFont typeface="Wingdings" panose="05000000000000000000" pitchFamily="2" charset="2"/>
              <a:buChar char="Ø"/>
            </a:pPr>
            <a:r>
              <a:rPr lang="en-CA" altLang="en-US" sz="2400" dirty="0" smtClean="0"/>
              <a:t>Hard and Soft links</a:t>
            </a:r>
          </a:p>
          <a:p>
            <a:pPr lvl="1">
              <a:buFont typeface="Wingdings" panose="05000000000000000000" pitchFamily="2" charset="2"/>
              <a:buChar char="Ø"/>
            </a:pPr>
            <a:r>
              <a:rPr lang="en-CA" altLang="en-US" sz="2400" dirty="0" smtClean="0"/>
              <a:t>Journal File (log file for recovering) </a:t>
            </a:r>
          </a:p>
          <a:p>
            <a:pPr lvl="1">
              <a:buFont typeface="Wingdings" panose="05000000000000000000" pitchFamily="2" charset="2"/>
              <a:buChar char="Ø"/>
            </a:pPr>
            <a:r>
              <a:rPr lang="en-CA" altLang="en-US" sz="2400" dirty="0" smtClean="0"/>
              <a:t>Sparse file.  Sparse file is a file that uses file system space efficiently when the file is mostly empty. This can be done by writing metadata </a:t>
            </a:r>
            <a:r>
              <a:rPr lang="en-CA" altLang="en-US" sz="2400" i="1" dirty="0" smtClean="0"/>
              <a:t>representing</a:t>
            </a:r>
            <a:r>
              <a:rPr lang="en-CA" altLang="en-US" sz="2400" dirty="0" smtClean="0"/>
              <a:t> the empty blocks to disk instead of the actual "empty" space which makes up the block, using less disk space. </a:t>
            </a:r>
          </a:p>
          <a:p>
            <a:pPr lvl="1"/>
            <a:endParaRPr lang="en-CA" altLang="en-US" sz="2400" dirty="0" smtClean="0"/>
          </a:p>
          <a:p>
            <a:pPr lvl="1"/>
            <a:endParaRPr lang="en-CA" altLang="en-US" sz="2400" dirty="0" smtClean="0"/>
          </a:p>
          <a:p>
            <a:endParaRPr lang="en-CA"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Directory Structure</a:t>
            </a:r>
          </a:p>
        </p:txBody>
      </p:sp>
      <p:sp>
        <p:nvSpPr>
          <p:cNvPr id="12291" name="Rectangle 3"/>
          <p:cNvSpPr>
            <a:spLocks noGrp="1" noChangeArrowheads="1"/>
          </p:cNvSpPr>
          <p:nvPr>
            <p:ph type="body" idx="1"/>
          </p:nvPr>
        </p:nvSpPr>
        <p:spPr>
          <a:xfrm>
            <a:off x="946150" y="939800"/>
            <a:ext cx="7370763" cy="354013"/>
          </a:xfrm>
        </p:spPr>
        <p:txBody>
          <a:bodyPr/>
          <a:lstStyle/>
          <a:p>
            <a:pPr>
              <a:lnSpc>
                <a:spcPct val="90000"/>
              </a:lnSpc>
            </a:pPr>
            <a:r>
              <a:rPr lang="en-US" altLang="en-US" smtClean="0"/>
              <a:t>A collection of nodes containing </a:t>
            </a:r>
            <a:r>
              <a:rPr lang="en-US" altLang="en-US" b="1" smtClean="0"/>
              <a:t>file names </a:t>
            </a:r>
            <a:r>
              <a:rPr lang="en-US" altLang="en-US" smtClean="0"/>
              <a:t>and </a:t>
            </a:r>
            <a:r>
              <a:rPr lang="en-US" altLang="en-US" b="1" smtClean="0"/>
              <a:t>inodes</a:t>
            </a:r>
            <a:r>
              <a:rPr lang="en-US" altLang="en-US" smtClean="0"/>
              <a:t> </a:t>
            </a:r>
            <a:r>
              <a:rPr lang="en-US" altLang="en-US" b="1" smtClean="0"/>
              <a:t>(information about the file)</a:t>
            </a:r>
          </a:p>
          <a:p>
            <a:r>
              <a:rPr lang="en-CA" altLang="en-US" smtClean="0"/>
              <a:t>A directory contains an entry for itself, its parent, and each of its children.</a:t>
            </a:r>
          </a:p>
          <a:p>
            <a:endParaRPr lang="en-CA" altLang="en-US" smtClean="0"/>
          </a:p>
          <a:p>
            <a:pPr>
              <a:lnSpc>
                <a:spcPct val="90000"/>
              </a:lnSpc>
            </a:pPr>
            <a:endParaRPr lang="en-US" altLang="en-US" b="1" smtClean="0"/>
          </a:p>
        </p:txBody>
      </p:sp>
      <p:sp>
        <p:nvSpPr>
          <p:cNvPr id="12292" name="Oval 4"/>
          <p:cNvSpPr>
            <a:spLocks noChangeArrowheads="1"/>
          </p:cNvSpPr>
          <p:nvPr/>
        </p:nvSpPr>
        <p:spPr bwMode="auto">
          <a:xfrm>
            <a:off x="2819400" y="22860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293" name="Oval 5"/>
          <p:cNvSpPr>
            <a:spLocks noChangeArrowheads="1"/>
          </p:cNvSpPr>
          <p:nvPr/>
        </p:nvSpPr>
        <p:spPr bwMode="auto">
          <a:xfrm>
            <a:off x="3581400" y="22860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294" name="Oval 6"/>
          <p:cNvSpPr>
            <a:spLocks noChangeArrowheads="1"/>
          </p:cNvSpPr>
          <p:nvPr/>
        </p:nvSpPr>
        <p:spPr bwMode="auto">
          <a:xfrm>
            <a:off x="4343400" y="22860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295" name="Oval 7"/>
          <p:cNvSpPr>
            <a:spLocks noChangeArrowheads="1"/>
          </p:cNvSpPr>
          <p:nvPr/>
        </p:nvSpPr>
        <p:spPr bwMode="auto">
          <a:xfrm>
            <a:off x="5105400" y="22860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296" name="Oval 8"/>
          <p:cNvSpPr>
            <a:spLocks noChangeArrowheads="1"/>
          </p:cNvSpPr>
          <p:nvPr/>
        </p:nvSpPr>
        <p:spPr bwMode="auto">
          <a:xfrm>
            <a:off x="5867400" y="25908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297" name="Rectangle 9"/>
          <p:cNvSpPr>
            <a:spLocks noChangeArrowheads="1"/>
          </p:cNvSpPr>
          <p:nvPr/>
        </p:nvSpPr>
        <p:spPr bwMode="auto">
          <a:xfrm>
            <a:off x="2819400" y="4267200"/>
            <a:ext cx="457200" cy="609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t>F 1</a:t>
            </a:r>
          </a:p>
        </p:txBody>
      </p:sp>
      <p:sp>
        <p:nvSpPr>
          <p:cNvPr id="12298" name="Rectangle 10"/>
          <p:cNvSpPr>
            <a:spLocks noChangeArrowheads="1"/>
          </p:cNvSpPr>
          <p:nvPr/>
        </p:nvSpPr>
        <p:spPr bwMode="auto">
          <a:xfrm>
            <a:off x="3581400" y="4267200"/>
            <a:ext cx="457200" cy="533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t>F 2</a:t>
            </a:r>
          </a:p>
        </p:txBody>
      </p:sp>
      <p:sp>
        <p:nvSpPr>
          <p:cNvPr id="12299" name="Rectangle 11"/>
          <p:cNvSpPr>
            <a:spLocks noChangeArrowheads="1"/>
          </p:cNvSpPr>
          <p:nvPr/>
        </p:nvSpPr>
        <p:spPr bwMode="auto">
          <a:xfrm>
            <a:off x="4343400" y="4267200"/>
            <a:ext cx="457200" cy="838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t>F 3</a:t>
            </a:r>
          </a:p>
        </p:txBody>
      </p:sp>
      <p:sp>
        <p:nvSpPr>
          <p:cNvPr id="12300" name="Rectangle 12"/>
          <p:cNvSpPr>
            <a:spLocks noChangeArrowheads="1"/>
          </p:cNvSpPr>
          <p:nvPr/>
        </p:nvSpPr>
        <p:spPr bwMode="auto">
          <a:xfrm>
            <a:off x="5105400" y="4267200"/>
            <a:ext cx="4572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t>F 4</a:t>
            </a:r>
          </a:p>
        </p:txBody>
      </p:sp>
      <p:sp>
        <p:nvSpPr>
          <p:cNvPr id="12301" name="Rectangle 13"/>
          <p:cNvSpPr>
            <a:spLocks noChangeArrowheads="1"/>
          </p:cNvSpPr>
          <p:nvPr/>
        </p:nvSpPr>
        <p:spPr bwMode="auto">
          <a:xfrm>
            <a:off x="5867400" y="4648200"/>
            <a:ext cx="457200" cy="609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t>F n</a:t>
            </a:r>
          </a:p>
        </p:txBody>
      </p:sp>
      <p:sp>
        <p:nvSpPr>
          <p:cNvPr id="12302" name="Line 14"/>
          <p:cNvSpPr>
            <a:spLocks noChangeShapeType="1"/>
          </p:cNvSpPr>
          <p:nvPr/>
        </p:nvSpPr>
        <p:spPr bwMode="auto">
          <a:xfrm>
            <a:off x="3838575"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2303" name="Line 15"/>
          <p:cNvSpPr>
            <a:spLocks noChangeShapeType="1"/>
          </p:cNvSpPr>
          <p:nvPr/>
        </p:nvSpPr>
        <p:spPr bwMode="auto">
          <a:xfrm>
            <a:off x="4572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2304" name="Line 16"/>
          <p:cNvSpPr>
            <a:spLocks noChangeShapeType="1"/>
          </p:cNvSpPr>
          <p:nvPr/>
        </p:nvSpPr>
        <p:spPr bwMode="auto">
          <a:xfrm>
            <a:off x="6096000" y="3048000"/>
            <a:ext cx="0" cy="1600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2305" name="Line 17"/>
          <p:cNvSpPr>
            <a:spLocks noChangeShapeType="1"/>
          </p:cNvSpPr>
          <p:nvPr/>
        </p:nvSpPr>
        <p:spPr bwMode="auto">
          <a:xfrm>
            <a:off x="5334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2306" name="Line 18"/>
          <p:cNvSpPr>
            <a:spLocks noChangeShapeType="1"/>
          </p:cNvSpPr>
          <p:nvPr/>
        </p:nvSpPr>
        <p:spPr bwMode="auto">
          <a:xfrm>
            <a:off x="3048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2307" name="Freeform 19"/>
          <p:cNvSpPr>
            <a:spLocks/>
          </p:cNvSpPr>
          <p:nvPr/>
        </p:nvSpPr>
        <p:spPr bwMode="auto">
          <a:xfrm>
            <a:off x="2538413" y="1962150"/>
            <a:ext cx="4186237" cy="1473200"/>
          </a:xfrm>
          <a:custGeom>
            <a:avLst/>
            <a:gdLst>
              <a:gd name="T0" fmla="*/ 2147483646 w 2637"/>
              <a:gd name="T1" fmla="*/ 2147483646 h 928"/>
              <a:gd name="T2" fmla="*/ 2147483646 w 2637"/>
              <a:gd name="T3" fmla="*/ 2147483646 h 928"/>
              <a:gd name="T4" fmla="*/ 2147483646 w 2637"/>
              <a:gd name="T5" fmla="*/ 2147483646 h 928"/>
              <a:gd name="T6" fmla="*/ 2147483646 w 2637"/>
              <a:gd name="T7" fmla="*/ 2147483646 h 928"/>
              <a:gd name="T8" fmla="*/ 2147483646 w 2637"/>
              <a:gd name="T9" fmla="*/ 0 h 928"/>
              <a:gd name="T10" fmla="*/ 2147483646 w 2637"/>
              <a:gd name="T11" fmla="*/ 2147483646 h 928"/>
              <a:gd name="T12" fmla="*/ 2147483646 w 2637"/>
              <a:gd name="T13" fmla="*/ 2147483646 h 928"/>
              <a:gd name="T14" fmla="*/ 2147483646 w 2637"/>
              <a:gd name="T15" fmla="*/ 2147483646 h 928"/>
              <a:gd name="T16" fmla="*/ 2147483646 w 2637"/>
              <a:gd name="T17" fmla="*/ 2147483646 h 928"/>
              <a:gd name="T18" fmla="*/ 2147483646 w 2637"/>
              <a:gd name="T19" fmla="*/ 2147483646 h 928"/>
              <a:gd name="T20" fmla="*/ 2147483646 w 2637"/>
              <a:gd name="T21" fmla="*/ 2147483646 h 928"/>
              <a:gd name="T22" fmla="*/ 2147483646 w 2637"/>
              <a:gd name="T23" fmla="*/ 2147483646 h 928"/>
              <a:gd name="T24" fmla="*/ 2147483646 w 2637"/>
              <a:gd name="T25" fmla="*/ 2147483646 h 928"/>
              <a:gd name="T26" fmla="*/ 2147483646 w 2637"/>
              <a:gd name="T27" fmla="*/ 2147483646 h 928"/>
              <a:gd name="T28" fmla="*/ 2147483646 w 2637"/>
              <a:gd name="T29" fmla="*/ 2147483646 h 928"/>
              <a:gd name="T30" fmla="*/ 2147483646 w 2637"/>
              <a:gd name="T31" fmla="*/ 2147483646 h 928"/>
              <a:gd name="T32" fmla="*/ 2147483646 w 2637"/>
              <a:gd name="T33" fmla="*/ 2147483646 h 928"/>
              <a:gd name="T34" fmla="*/ 2147483646 w 2637"/>
              <a:gd name="T35" fmla="*/ 2147483646 h 928"/>
              <a:gd name="T36" fmla="*/ 2147483646 w 2637"/>
              <a:gd name="T37" fmla="*/ 2147483646 h 928"/>
              <a:gd name="T38" fmla="*/ 2147483646 w 2637"/>
              <a:gd name="T39" fmla="*/ 2147483646 h 928"/>
              <a:gd name="T40" fmla="*/ 2147483646 w 2637"/>
              <a:gd name="T41" fmla="*/ 2147483646 h 928"/>
              <a:gd name="T42" fmla="*/ 2147483646 w 2637"/>
              <a:gd name="T43" fmla="*/ 2147483646 h 928"/>
              <a:gd name="T44" fmla="*/ 2147483646 w 2637"/>
              <a:gd name="T45" fmla="*/ 2147483646 h 928"/>
              <a:gd name="T46" fmla="*/ 2147483646 w 2637"/>
              <a:gd name="T47" fmla="*/ 2147483646 h 928"/>
              <a:gd name="T48" fmla="*/ 2147483646 w 2637"/>
              <a:gd name="T49" fmla="*/ 2147483646 h 928"/>
              <a:gd name="T50" fmla="*/ 2147483646 w 2637"/>
              <a:gd name="T51" fmla="*/ 2147483646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2308" name="Freeform 20"/>
          <p:cNvSpPr>
            <a:spLocks/>
          </p:cNvSpPr>
          <p:nvPr/>
        </p:nvSpPr>
        <p:spPr bwMode="auto">
          <a:xfrm>
            <a:off x="2362200" y="3886200"/>
            <a:ext cx="4262438" cy="1600200"/>
          </a:xfrm>
          <a:custGeom>
            <a:avLst/>
            <a:gdLst>
              <a:gd name="T0" fmla="*/ 2147483646 w 2637"/>
              <a:gd name="T1" fmla="*/ 2147483646 h 928"/>
              <a:gd name="T2" fmla="*/ 2147483646 w 2637"/>
              <a:gd name="T3" fmla="*/ 2147483646 h 928"/>
              <a:gd name="T4" fmla="*/ 2147483646 w 2637"/>
              <a:gd name="T5" fmla="*/ 2147483646 h 928"/>
              <a:gd name="T6" fmla="*/ 2147483646 w 2637"/>
              <a:gd name="T7" fmla="*/ 2147483646 h 928"/>
              <a:gd name="T8" fmla="*/ 2147483646 w 2637"/>
              <a:gd name="T9" fmla="*/ 0 h 928"/>
              <a:gd name="T10" fmla="*/ 2147483646 w 2637"/>
              <a:gd name="T11" fmla="*/ 2147483646 h 928"/>
              <a:gd name="T12" fmla="*/ 2147483646 w 2637"/>
              <a:gd name="T13" fmla="*/ 2147483646 h 928"/>
              <a:gd name="T14" fmla="*/ 2147483646 w 2637"/>
              <a:gd name="T15" fmla="*/ 2147483646 h 928"/>
              <a:gd name="T16" fmla="*/ 2147483646 w 2637"/>
              <a:gd name="T17" fmla="*/ 2147483646 h 928"/>
              <a:gd name="T18" fmla="*/ 2147483646 w 2637"/>
              <a:gd name="T19" fmla="*/ 2147483646 h 928"/>
              <a:gd name="T20" fmla="*/ 2147483646 w 2637"/>
              <a:gd name="T21" fmla="*/ 2147483646 h 928"/>
              <a:gd name="T22" fmla="*/ 2147483646 w 2637"/>
              <a:gd name="T23" fmla="*/ 2147483646 h 928"/>
              <a:gd name="T24" fmla="*/ 2147483646 w 2637"/>
              <a:gd name="T25" fmla="*/ 2147483646 h 928"/>
              <a:gd name="T26" fmla="*/ 2147483646 w 2637"/>
              <a:gd name="T27" fmla="*/ 2147483646 h 928"/>
              <a:gd name="T28" fmla="*/ 2147483646 w 2637"/>
              <a:gd name="T29" fmla="*/ 2147483646 h 928"/>
              <a:gd name="T30" fmla="*/ 2147483646 w 2637"/>
              <a:gd name="T31" fmla="*/ 2147483646 h 928"/>
              <a:gd name="T32" fmla="*/ 2147483646 w 2637"/>
              <a:gd name="T33" fmla="*/ 2147483646 h 928"/>
              <a:gd name="T34" fmla="*/ 2147483646 w 2637"/>
              <a:gd name="T35" fmla="*/ 2147483646 h 928"/>
              <a:gd name="T36" fmla="*/ 2147483646 w 2637"/>
              <a:gd name="T37" fmla="*/ 2147483646 h 928"/>
              <a:gd name="T38" fmla="*/ 2147483646 w 2637"/>
              <a:gd name="T39" fmla="*/ 2147483646 h 928"/>
              <a:gd name="T40" fmla="*/ 2147483646 w 2637"/>
              <a:gd name="T41" fmla="*/ 2147483646 h 928"/>
              <a:gd name="T42" fmla="*/ 2147483646 w 2637"/>
              <a:gd name="T43" fmla="*/ 2147483646 h 928"/>
              <a:gd name="T44" fmla="*/ 2147483646 w 2637"/>
              <a:gd name="T45" fmla="*/ 2147483646 h 928"/>
              <a:gd name="T46" fmla="*/ 2147483646 w 2637"/>
              <a:gd name="T47" fmla="*/ 2147483646 h 928"/>
              <a:gd name="T48" fmla="*/ 2147483646 w 2637"/>
              <a:gd name="T49" fmla="*/ 2147483646 h 928"/>
              <a:gd name="T50" fmla="*/ 2147483646 w 2637"/>
              <a:gd name="T51" fmla="*/ 2147483646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2309" name="Text Box 21"/>
          <p:cNvSpPr txBox="1">
            <a:spLocks noChangeArrowheads="1"/>
          </p:cNvSpPr>
          <p:nvPr/>
        </p:nvSpPr>
        <p:spPr bwMode="auto">
          <a:xfrm>
            <a:off x="1295400" y="22860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Directory</a:t>
            </a:r>
          </a:p>
        </p:txBody>
      </p:sp>
      <p:sp>
        <p:nvSpPr>
          <p:cNvPr id="12310" name="Text Box 22"/>
          <p:cNvSpPr txBox="1">
            <a:spLocks noChangeArrowheads="1"/>
          </p:cNvSpPr>
          <p:nvPr/>
        </p:nvSpPr>
        <p:spPr bwMode="auto">
          <a:xfrm>
            <a:off x="1435100" y="41910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Files</a:t>
            </a:r>
          </a:p>
        </p:txBody>
      </p:sp>
      <p:sp>
        <p:nvSpPr>
          <p:cNvPr id="12311" name="Rectangle 23"/>
          <p:cNvSpPr>
            <a:spLocks noChangeArrowheads="1"/>
          </p:cNvSpPr>
          <p:nvPr/>
        </p:nvSpPr>
        <p:spPr bwMode="auto">
          <a:xfrm>
            <a:off x="990600" y="5638800"/>
            <a:ext cx="76025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Both the directory structure and the files reside on disk</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en-US" smtClean="0"/>
              <a:t>Hard and Soft links</a:t>
            </a:r>
          </a:p>
        </p:txBody>
      </p:sp>
      <p:sp>
        <p:nvSpPr>
          <p:cNvPr id="73731" name="Rectangle 3"/>
          <p:cNvSpPr>
            <a:spLocks noGrp="1" noChangeArrowheads="1"/>
          </p:cNvSpPr>
          <p:nvPr>
            <p:ph type="body" idx="1"/>
          </p:nvPr>
        </p:nvSpPr>
        <p:spPr>
          <a:xfrm>
            <a:off x="914400" y="1033463"/>
            <a:ext cx="7313613" cy="4114800"/>
          </a:xfrm>
        </p:spPr>
        <p:txBody>
          <a:bodyPr/>
          <a:lstStyle/>
          <a:p>
            <a:pPr eaLnBrk="1" hangingPunct="1">
              <a:buFont typeface="Wingdings" panose="05000000000000000000" pitchFamily="2" charset="2"/>
              <a:buChar char="q"/>
            </a:pPr>
            <a:r>
              <a:rPr lang="en-US" altLang="en-US" sz="2400" smtClean="0"/>
              <a:t>Hard link is another name for existing file. Link and original are the same. </a:t>
            </a:r>
            <a:r>
              <a:rPr lang="en-US" altLang="en-US" sz="2400" b="1" smtClean="0">
                <a:solidFill>
                  <a:srgbClr val="FF0000"/>
                </a:solidFill>
              </a:rPr>
              <a:t>The existing file and hard links to the file have the same i-node</a:t>
            </a:r>
          </a:p>
          <a:p>
            <a:pPr eaLnBrk="1" hangingPunct="1">
              <a:buFont typeface="Wingdings" panose="05000000000000000000" pitchFamily="2" charset="2"/>
              <a:buChar char="q"/>
            </a:pPr>
            <a:r>
              <a:rPr lang="en-US" altLang="en-US" sz="2400" smtClean="0"/>
              <a:t>Symbolic link is a special type of file with its own i-node. The original file and soft link has </a:t>
            </a:r>
            <a:r>
              <a:rPr lang="en-US" altLang="en-US" sz="2400" b="1" smtClean="0">
                <a:solidFill>
                  <a:srgbClr val="FF0000"/>
                </a:solidFill>
              </a:rPr>
              <a:t>different inode</a:t>
            </a:r>
          </a:p>
          <a:p>
            <a:pPr eaLnBrk="1" hangingPunct="1">
              <a:buFont typeface="Wingdings" panose="05000000000000000000" pitchFamily="2" charset="2"/>
              <a:buChar char="q"/>
            </a:pPr>
            <a:r>
              <a:rPr lang="en-US" altLang="en-US" sz="2400" smtClean="0"/>
              <a:t>To differentiate hard link from soft link access and read the information using the following linux command: </a:t>
            </a:r>
            <a:r>
              <a:rPr lang="en-US" altLang="en-US" sz="2400" b="1" smtClean="0"/>
              <a:t>info ln</a:t>
            </a:r>
          </a:p>
          <a:p>
            <a:pPr eaLnBrk="1" hangingPunct="1">
              <a:buFont typeface="Wingdings" panose="05000000000000000000" pitchFamily="2" charset="2"/>
              <a:buNone/>
            </a:pPr>
            <a:endParaRPr lang="en-US" alt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CA" altLang="en-US" smtClean="0"/>
              <a:t>Journal File</a:t>
            </a:r>
          </a:p>
        </p:txBody>
      </p:sp>
      <p:sp>
        <p:nvSpPr>
          <p:cNvPr id="3" name="Content Placeholder 2"/>
          <p:cNvSpPr>
            <a:spLocks noGrp="1"/>
          </p:cNvSpPr>
          <p:nvPr>
            <p:ph idx="1"/>
          </p:nvPr>
        </p:nvSpPr>
        <p:spPr>
          <a:xfrm>
            <a:off x="457200" y="989013"/>
            <a:ext cx="8229600" cy="4530725"/>
          </a:xfrm>
        </p:spPr>
        <p:txBody>
          <a:bodyPr/>
          <a:lstStyle/>
          <a:p>
            <a:pPr>
              <a:defRPr/>
            </a:pPr>
            <a:r>
              <a:rPr lang="en-CA" dirty="0" smtClean="0"/>
              <a:t>Journal file is a </a:t>
            </a:r>
            <a:r>
              <a:rPr lang="en-CA" b="1" dirty="0" smtClean="0"/>
              <a:t>log file </a:t>
            </a:r>
            <a:r>
              <a:rPr lang="en-CA" dirty="0" smtClean="0"/>
              <a:t>that stores and keeps track of </a:t>
            </a:r>
            <a:r>
              <a:rPr lang="en-CA" b="1" dirty="0" smtClean="0"/>
              <a:t>file system changes </a:t>
            </a:r>
            <a:r>
              <a:rPr lang="en-CA" dirty="0" smtClean="0"/>
              <a:t>and the reasons for the changes. e.g. of file system changes are:</a:t>
            </a:r>
          </a:p>
          <a:p>
            <a:pPr lvl="1">
              <a:defRPr/>
            </a:pPr>
            <a:r>
              <a:rPr lang="en-CA" dirty="0" smtClean="0"/>
              <a:t>File/Dir attributes</a:t>
            </a:r>
          </a:p>
          <a:p>
            <a:pPr lvl="1">
              <a:defRPr/>
            </a:pPr>
            <a:r>
              <a:rPr lang="en-CA" dirty="0" smtClean="0"/>
              <a:t>File/Dir Content</a:t>
            </a:r>
          </a:p>
          <a:p>
            <a:pPr lvl="1">
              <a:defRPr/>
            </a:pPr>
            <a:r>
              <a:rPr lang="en-CA" dirty="0" smtClean="0"/>
              <a:t>File/Dir name</a:t>
            </a:r>
          </a:p>
          <a:p>
            <a:pPr lvl="1">
              <a:defRPr/>
            </a:pPr>
            <a:r>
              <a:rPr lang="en-CA" dirty="0" smtClean="0"/>
              <a:t>File/Dir </a:t>
            </a:r>
            <a:r>
              <a:rPr lang="en-CA" dirty="0" err="1" smtClean="0"/>
              <a:t>inode</a:t>
            </a:r>
            <a:endParaRPr lang="en-CA" dirty="0" smtClean="0"/>
          </a:p>
          <a:p>
            <a:pPr lvl="1">
              <a:defRPr/>
            </a:pPr>
            <a:r>
              <a:rPr lang="en-CA" dirty="0" smtClean="0"/>
              <a:t>Security descriptor</a:t>
            </a:r>
          </a:p>
          <a:p>
            <a:pPr>
              <a:defRPr/>
            </a:pPr>
            <a:r>
              <a:rPr lang="en-CA" dirty="0" smtClean="0"/>
              <a:t>Introduced in ext3, the ext4 filesystem employs a journal to protect the filesystem against corruption in the case of a system crash. </a:t>
            </a:r>
          </a:p>
          <a:p>
            <a:pPr>
              <a:defRPr/>
            </a:pPr>
            <a:r>
              <a:rPr lang="en-CA" dirty="0" smtClean="0"/>
              <a:t>Ext2 does not have journal file by default, but ext2 can be tune using tune2fs –j and add journal file to it. </a:t>
            </a:r>
          </a:p>
          <a:p>
            <a:pPr>
              <a:defRPr/>
            </a:pPr>
            <a:r>
              <a:rPr lang="en-CA" dirty="0" smtClean="0"/>
              <a:t>In ext4 you can verify journal file features as follows:</a:t>
            </a:r>
          </a:p>
          <a:p>
            <a:pPr marL="0" indent="0">
              <a:buFont typeface="Monotype Sorts" charset="2"/>
              <a:buNone/>
              <a:defRPr/>
            </a:pPr>
            <a:r>
              <a:rPr lang="en-CA" dirty="0" smtClean="0"/>
              <a:t>      </a:t>
            </a:r>
            <a:r>
              <a:rPr lang="en-CA" dirty="0" err="1" smtClean="0"/>
              <a:t>sudo</a:t>
            </a:r>
            <a:r>
              <a:rPr lang="en-CA" dirty="0" smtClean="0"/>
              <a:t>  dumpe2fs   /dev/sda2  |  grep  -</a:t>
            </a:r>
            <a:r>
              <a:rPr lang="en-CA" dirty="0" err="1" smtClean="0"/>
              <a:t>i</a:t>
            </a:r>
            <a:r>
              <a:rPr lang="en-CA" dirty="0" smtClean="0"/>
              <a:t> journal</a:t>
            </a:r>
          </a:p>
          <a:p>
            <a:pPr>
              <a:defRPr/>
            </a:pPr>
            <a:endParaRPr lang="en-CA"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968375" y="277813"/>
            <a:ext cx="7718425" cy="576262"/>
          </a:xfrm>
        </p:spPr>
        <p:txBody>
          <a:bodyPr/>
          <a:lstStyle/>
          <a:p>
            <a:pPr eaLnBrk="1" hangingPunct="1"/>
            <a:r>
              <a:rPr lang="en-US" altLang="en-US" smtClean="0"/>
              <a:t>File System Mounting</a:t>
            </a:r>
          </a:p>
        </p:txBody>
      </p:sp>
      <p:sp>
        <p:nvSpPr>
          <p:cNvPr id="97283" name="Rectangle 3"/>
          <p:cNvSpPr>
            <a:spLocks noGrp="1" noChangeArrowheads="1"/>
          </p:cNvSpPr>
          <p:nvPr>
            <p:ph type="body" idx="1"/>
          </p:nvPr>
        </p:nvSpPr>
        <p:spPr>
          <a:xfrm>
            <a:off x="968375" y="1001713"/>
            <a:ext cx="6821488" cy="3067050"/>
          </a:xfrm>
        </p:spPr>
        <p:txBody>
          <a:bodyPr/>
          <a:lstStyle/>
          <a:p>
            <a:r>
              <a:rPr lang="en-US" altLang="en-US" smtClean="0"/>
              <a:t>A file system must be </a:t>
            </a:r>
            <a:r>
              <a:rPr lang="en-US" altLang="en-US" b="1" smtClean="0">
                <a:solidFill>
                  <a:srgbClr val="FF0000"/>
                </a:solidFill>
              </a:rPr>
              <a:t>mounted</a:t>
            </a:r>
            <a:r>
              <a:rPr lang="en-US" altLang="en-US" smtClean="0"/>
              <a:t> before it can be accessed</a:t>
            </a:r>
          </a:p>
          <a:p>
            <a:r>
              <a:rPr lang="en-US" altLang="en-US" smtClean="0"/>
              <a:t>A unmounted file system (i.e., Fig. 11-11(b)) is mounted at a </a:t>
            </a:r>
            <a:r>
              <a:rPr lang="en-US" altLang="en-US" b="1" smtClean="0">
                <a:solidFill>
                  <a:srgbClr val="FF0000"/>
                </a:solidFill>
              </a:rPr>
              <a:t>mount point</a:t>
            </a:r>
          </a:p>
          <a:p>
            <a:r>
              <a:rPr lang="en-US" altLang="en-US" b="1" smtClean="0"/>
              <a:t>A mount point is an empty directory that can be used to attach a file system</a:t>
            </a:r>
          </a:p>
        </p:txBody>
      </p:sp>
      <p:pic>
        <p:nvPicPr>
          <p:cNvPr id="9728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763" y="2752725"/>
            <a:ext cx="304165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en-US" smtClean="0"/>
              <a:t>Mount Point</a:t>
            </a:r>
            <a:endParaRPr lang="en-US" altLang="en-US" sz="2400" smtClean="0"/>
          </a:p>
        </p:txBody>
      </p:sp>
      <p:pic>
        <p:nvPicPr>
          <p:cNvPr id="9933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406525"/>
            <a:ext cx="3684588"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en-US" smtClean="0"/>
              <a:t>Mount Commands</a:t>
            </a:r>
          </a:p>
        </p:txBody>
      </p:sp>
      <p:sp>
        <p:nvSpPr>
          <p:cNvPr id="101379" name="Rectangle 3"/>
          <p:cNvSpPr>
            <a:spLocks noGrp="1" noChangeArrowheads="1"/>
          </p:cNvSpPr>
          <p:nvPr>
            <p:ph type="body" idx="1"/>
          </p:nvPr>
        </p:nvSpPr>
        <p:spPr>
          <a:xfrm>
            <a:off x="838200" y="1025525"/>
            <a:ext cx="7467600" cy="4329113"/>
          </a:xfrm>
        </p:spPr>
        <p:txBody>
          <a:bodyPr/>
          <a:lstStyle/>
          <a:p>
            <a:pPr lvl="1" eaLnBrk="1" hangingPunct="1">
              <a:lnSpc>
                <a:spcPct val="80000"/>
              </a:lnSpc>
              <a:buFont typeface="Wingdings" panose="05000000000000000000" pitchFamily="2" charset="2"/>
              <a:buNone/>
            </a:pPr>
            <a:r>
              <a:rPr lang="en-US" altLang="en-US" sz="500" b="1" smtClean="0"/>
              <a:t> </a:t>
            </a:r>
            <a:endParaRPr lang="en-US" altLang="en-US" sz="1700" smtClean="0"/>
          </a:p>
          <a:p>
            <a:pPr eaLnBrk="1" hangingPunct="1">
              <a:lnSpc>
                <a:spcPct val="80000"/>
              </a:lnSpc>
              <a:buFont typeface="Wingdings" panose="05000000000000000000" pitchFamily="2" charset="2"/>
              <a:buChar char="q"/>
            </a:pPr>
            <a:r>
              <a:rPr lang="en-US" altLang="en-US" sz="2400" smtClean="0"/>
              <a:t>Mount Syntax is</a:t>
            </a:r>
          </a:p>
          <a:p>
            <a:pPr eaLnBrk="1" hangingPunct="1">
              <a:lnSpc>
                <a:spcPct val="80000"/>
              </a:lnSpc>
              <a:buFont typeface="Wingdings" panose="05000000000000000000" pitchFamily="2" charset="2"/>
              <a:buNone/>
            </a:pPr>
            <a:r>
              <a:rPr lang="en-US" altLang="en-US" smtClean="0"/>
              <a:t>#mount  -t</a:t>
            </a:r>
            <a:r>
              <a:rPr lang="en-US" altLang="en-US" sz="2200" smtClean="0"/>
              <a:t>  </a:t>
            </a:r>
            <a:r>
              <a:rPr lang="en-US" altLang="en-US" sz="1500" i="1" smtClean="0"/>
              <a:t>file-system  device-name  mount-point</a:t>
            </a:r>
            <a:r>
              <a:rPr lang="en-US" altLang="en-US" sz="2200" smtClean="0"/>
              <a:t> </a:t>
            </a:r>
          </a:p>
          <a:p>
            <a:pPr eaLnBrk="1" hangingPunct="1">
              <a:lnSpc>
                <a:spcPct val="80000"/>
              </a:lnSpc>
              <a:buFont typeface="Wingdings" panose="05000000000000000000" pitchFamily="2" charset="2"/>
              <a:buNone/>
            </a:pPr>
            <a:r>
              <a:rPr lang="en-US" altLang="en-US" sz="2200" smtClean="0"/>
              <a:t> </a:t>
            </a:r>
            <a:r>
              <a:rPr lang="en-US" altLang="en-US" sz="2200" b="1" smtClean="0"/>
              <a:t>e.g. Mount a CD-ROM </a:t>
            </a:r>
          </a:p>
          <a:p>
            <a:pPr eaLnBrk="1" hangingPunct="1">
              <a:lnSpc>
                <a:spcPct val="80000"/>
              </a:lnSpc>
              <a:buFont typeface="Wingdings" panose="05000000000000000000" pitchFamily="2" charset="2"/>
              <a:buNone/>
            </a:pPr>
            <a:r>
              <a:rPr lang="en-US" altLang="en-US" sz="2000" smtClean="0"/>
              <a:t>#</a:t>
            </a:r>
            <a:r>
              <a:rPr lang="en-US" altLang="en-US" sz="2000" i="1" smtClean="0"/>
              <a:t>mount -t iso9660 /dev/hdc /media/cdrom</a:t>
            </a:r>
            <a:endParaRPr lang="en-US" altLang="en-US" sz="2000" smtClean="0"/>
          </a:p>
          <a:p>
            <a:pPr eaLnBrk="1" hangingPunct="1">
              <a:lnSpc>
                <a:spcPct val="80000"/>
              </a:lnSpc>
              <a:buFont typeface="Wingdings" panose="05000000000000000000" pitchFamily="2" charset="2"/>
              <a:buNone/>
            </a:pPr>
            <a:r>
              <a:rPr lang="en-US" altLang="en-US" sz="2000" i="1" smtClean="0"/>
              <a:t>#umount  /media/cdrom</a:t>
            </a:r>
          </a:p>
          <a:p>
            <a:pPr eaLnBrk="1" hangingPunct="1">
              <a:lnSpc>
                <a:spcPct val="80000"/>
              </a:lnSpc>
              <a:buFont typeface="Wingdings" panose="05000000000000000000" pitchFamily="2" charset="2"/>
              <a:buNone/>
            </a:pPr>
            <a:endParaRPr lang="en-US" altLang="en-US" sz="2000" i="1" smtClean="0"/>
          </a:p>
          <a:p>
            <a:pPr eaLnBrk="1" hangingPunct="1">
              <a:lnSpc>
                <a:spcPct val="80000"/>
              </a:lnSpc>
              <a:buFont typeface="Wingdings" panose="05000000000000000000" pitchFamily="2" charset="2"/>
              <a:buNone/>
            </a:pPr>
            <a:r>
              <a:rPr lang="en-US" altLang="en-US" sz="2000" b="1" smtClean="0"/>
              <a:t>e.g. Mount a floppy disk</a:t>
            </a:r>
          </a:p>
          <a:p>
            <a:pPr eaLnBrk="1" hangingPunct="1">
              <a:lnSpc>
                <a:spcPct val="80000"/>
              </a:lnSpc>
              <a:buFont typeface="Wingdings" panose="05000000000000000000" pitchFamily="2" charset="2"/>
              <a:buNone/>
            </a:pPr>
            <a:r>
              <a:rPr lang="en-US" altLang="en-US" sz="2000" i="1" smtClean="0"/>
              <a:t>#mount  /dev/fd0  /mnt</a:t>
            </a:r>
          </a:p>
          <a:p>
            <a:pPr eaLnBrk="1" hangingPunct="1">
              <a:lnSpc>
                <a:spcPct val="80000"/>
              </a:lnSpc>
              <a:buFont typeface="Wingdings" panose="05000000000000000000" pitchFamily="2" charset="2"/>
              <a:buNone/>
            </a:pPr>
            <a:r>
              <a:rPr lang="en-US" altLang="en-US" sz="2000" i="1" smtClean="0"/>
              <a:t># umount   /mnt</a:t>
            </a:r>
          </a:p>
          <a:p>
            <a:pPr eaLnBrk="1" hangingPunct="1">
              <a:lnSpc>
                <a:spcPct val="80000"/>
              </a:lnSpc>
              <a:buFont typeface="Wingdings" panose="05000000000000000000" pitchFamily="2" charset="2"/>
              <a:buNone/>
            </a:pPr>
            <a:endParaRPr lang="en-US" altLang="en-US" sz="2000" i="1" smtClean="0"/>
          </a:p>
          <a:p>
            <a:pPr eaLnBrk="1" hangingPunct="1">
              <a:lnSpc>
                <a:spcPct val="80000"/>
              </a:lnSpc>
              <a:buFont typeface="Wingdings" panose="05000000000000000000" pitchFamily="2" charset="2"/>
              <a:buNone/>
            </a:pPr>
            <a:r>
              <a:rPr lang="en-US" altLang="en-US" sz="2000" b="1" smtClean="0"/>
              <a:t>e.g. Mount a usb device</a:t>
            </a:r>
          </a:p>
          <a:p>
            <a:pPr eaLnBrk="1" hangingPunct="1">
              <a:lnSpc>
                <a:spcPct val="80000"/>
              </a:lnSpc>
              <a:buFont typeface="Wingdings" panose="05000000000000000000" pitchFamily="2" charset="2"/>
              <a:buNone/>
            </a:pPr>
            <a:r>
              <a:rPr lang="en-US" altLang="en-US" sz="2000" i="1" smtClean="0"/>
              <a:t>#mount  -t  vfat  /dev/sdb1  /media/DISK_IMG</a:t>
            </a:r>
          </a:p>
          <a:p>
            <a:pPr eaLnBrk="1" hangingPunct="1">
              <a:lnSpc>
                <a:spcPct val="80000"/>
              </a:lnSpc>
              <a:buFont typeface="Wingdings" panose="05000000000000000000" pitchFamily="2" charset="2"/>
              <a:buNone/>
            </a:pPr>
            <a:r>
              <a:rPr lang="en-US" altLang="en-US" sz="2000" i="1" smtClean="0"/>
              <a:t># umount   /media/DISK_IMG</a:t>
            </a:r>
          </a:p>
          <a:p>
            <a:pPr eaLnBrk="1" hangingPunct="1">
              <a:lnSpc>
                <a:spcPct val="80000"/>
              </a:lnSpc>
              <a:buFont typeface="Wingdings" panose="05000000000000000000" pitchFamily="2" charset="2"/>
              <a:buNone/>
            </a:pPr>
            <a:endParaRPr lang="en-US" altLang="en-US" sz="2000" i="1" smtClean="0"/>
          </a:p>
          <a:p>
            <a:pPr lvl="1" eaLnBrk="1" hangingPunct="1">
              <a:lnSpc>
                <a:spcPct val="80000"/>
              </a:lnSpc>
            </a:pPr>
            <a:endParaRPr lang="en-US" altLang="en-US" sz="300" i="1" smtClean="0"/>
          </a:p>
          <a:p>
            <a:pPr lvl="1" eaLnBrk="1" hangingPunct="1">
              <a:lnSpc>
                <a:spcPct val="80000"/>
              </a:lnSpc>
            </a:pPr>
            <a:endParaRPr lang="en-US" altLang="en-US" sz="300" smtClean="0"/>
          </a:p>
          <a:p>
            <a:pPr lvl="1" eaLnBrk="1" hangingPunct="1">
              <a:lnSpc>
                <a:spcPct val="80000"/>
              </a:lnSpc>
              <a:buFont typeface="Wingdings" panose="05000000000000000000" pitchFamily="2" charset="2"/>
              <a:buNone/>
            </a:pPr>
            <a:endParaRPr lang="en-US" altLang="en-US" sz="700" smtClean="0"/>
          </a:p>
          <a:p>
            <a:pPr lvl="1" eaLnBrk="1" hangingPunct="1">
              <a:lnSpc>
                <a:spcPct val="80000"/>
              </a:lnSpc>
            </a:pPr>
            <a:endParaRPr lang="en-US" altLang="en-US" sz="500" i="1" smtClean="0"/>
          </a:p>
          <a:p>
            <a:pPr eaLnBrk="1" hangingPunct="1">
              <a:lnSpc>
                <a:spcPct val="80000"/>
              </a:lnSpc>
            </a:pPr>
            <a:endParaRPr lang="en-US" altLang="en-US" sz="80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en-US" smtClean="0"/>
              <a:t/>
            </a:r>
            <a:br>
              <a:rPr lang="en-US" altLang="en-US" smtClean="0"/>
            </a:br>
            <a:r>
              <a:rPr lang="en-US" altLang="en-US" smtClean="0"/>
              <a:t>df command </a:t>
            </a:r>
          </a:p>
        </p:txBody>
      </p:sp>
      <p:pic>
        <p:nvPicPr>
          <p:cNvPr id="1034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25" y="1563688"/>
            <a:ext cx="693420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Rectangle 5"/>
          <p:cNvSpPr>
            <a:spLocks noChangeArrowheads="1"/>
          </p:cNvSpPr>
          <p:nvPr/>
        </p:nvSpPr>
        <p:spPr bwMode="auto">
          <a:xfrm>
            <a:off x="1125538" y="1025525"/>
            <a:ext cx="7240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20000"/>
              </a:spcBef>
              <a:buClr>
                <a:schemeClr val="tx2"/>
              </a:buClr>
              <a:buSzPct val="70000"/>
              <a:buFont typeface="Wingdings" panose="05000000000000000000" pitchFamily="2" charset="2"/>
              <a:buChar char="q"/>
            </a:pPr>
            <a:r>
              <a:rPr kumimoji="0" lang="en-US" altLang="en-US">
                <a:latin typeface="Verdana" panose="020B0604030504040204" pitchFamily="34" charset="0"/>
              </a:rPr>
              <a:t> df command displays current file systems disk space usage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en-US" smtClean="0"/>
              <a:t>/etc/fstab file</a:t>
            </a:r>
          </a:p>
        </p:txBody>
      </p:sp>
      <p:sp>
        <p:nvSpPr>
          <p:cNvPr id="105475" name="Rectangle 3"/>
          <p:cNvSpPr>
            <a:spLocks noGrp="1" noChangeArrowheads="1"/>
          </p:cNvSpPr>
          <p:nvPr>
            <p:ph type="body" idx="1"/>
          </p:nvPr>
        </p:nvSpPr>
        <p:spPr>
          <a:xfrm>
            <a:off x="615950" y="1028700"/>
            <a:ext cx="8229600" cy="4530725"/>
          </a:xfrm>
        </p:spPr>
        <p:txBody>
          <a:bodyPr/>
          <a:lstStyle/>
          <a:p>
            <a:pPr eaLnBrk="1" hangingPunct="1">
              <a:buFont typeface="Wingdings" panose="05000000000000000000" pitchFamily="2" charset="2"/>
              <a:buChar char="q"/>
            </a:pPr>
            <a:r>
              <a:rPr lang="en-US" altLang="en-US" smtClean="0"/>
              <a:t>This file contains details of permanent mounted file systems. </a:t>
            </a:r>
          </a:p>
          <a:p>
            <a:pPr eaLnBrk="1" hangingPunct="1">
              <a:buFont typeface="Wingdings" panose="05000000000000000000" pitchFamily="2" charset="2"/>
              <a:buChar char="q"/>
            </a:pPr>
            <a:r>
              <a:rPr lang="en-US" altLang="en-US" smtClean="0"/>
              <a:t>To mount a device temporally use the command mount and to mount the device permanently add the respective entries to the /etc/fstab file</a:t>
            </a:r>
          </a:p>
          <a:p>
            <a:pPr eaLnBrk="1" hangingPunct="1"/>
            <a:endParaRPr lang="en-US" altLang="en-US" smtClean="0"/>
          </a:p>
        </p:txBody>
      </p:sp>
      <p:pic>
        <p:nvPicPr>
          <p:cNvPr id="1054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2230438"/>
            <a:ext cx="711676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en-US" smtClean="0"/>
              <a:t>fsck command</a:t>
            </a:r>
          </a:p>
        </p:txBody>
      </p:sp>
      <p:sp>
        <p:nvSpPr>
          <p:cNvPr id="107523" name="Rectangle 3"/>
          <p:cNvSpPr>
            <a:spLocks noGrp="1" noChangeArrowheads="1"/>
          </p:cNvSpPr>
          <p:nvPr>
            <p:ph type="body" idx="1"/>
          </p:nvPr>
        </p:nvSpPr>
        <p:spPr>
          <a:xfrm>
            <a:off x="1166813" y="982663"/>
            <a:ext cx="7313612" cy="2058987"/>
          </a:xfrm>
        </p:spPr>
        <p:txBody>
          <a:bodyPr/>
          <a:lstStyle/>
          <a:p>
            <a:pPr eaLnBrk="1" hangingPunct="1">
              <a:lnSpc>
                <a:spcPct val="80000"/>
              </a:lnSpc>
              <a:buFont typeface="Wingdings" panose="05000000000000000000" pitchFamily="2" charset="2"/>
              <a:buChar char="q"/>
            </a:pPr>
            <a:r>
              <a:rPr lang="en-US" altLang="en-US" sz="2000" b="1" smtClean="0"/>
              <a:t>fsck</a:t>
            </a:r>
            <a:r>
              <a:rPr lang="en-US" altLang="en-US" sz="2000" smtClean="0"/>
              <a:t> is used to check and optionally repair one or more Linux file systems. </a:t>
            </a:r>
          </a:p>
          <a:p>
            <a:pPr eaLnBrk="1" hangingPunct="1">
              <a:lnSpc>
                <a:spcPct val="80000"/>
              </a:lnSpc>
              <a:buFont typeface="Wingdings" panose="05000000000000000000" pitchFamily="2" charset="2"/>
              <a:buChar char="q"/>
            </a:pPr>
            <a:r>
              <a:rPr lang="en-US" altLang="en-US" sz="2000" smtClean="0"/>
              <a:t>filesys can be a device name (e.g. /dev/hdc1, /dev/sdb2), a mount point (e.g. /, /usr, /home), or an ext2 label</a:t>
            </a:r>
          </a:p>
          <a:p>
            <a:pPr eaLnBrk="1" hangingPunct="1">
              <a:lnSpc>
                <a:spcPct val="80000"/>
              </a:lnSpc>
              <a:buFont typeface="Wingdings" panose="05000000000000000000" pitchFamily="2" charset="2"/>
              <a:buChar char="q"/>
            </a:pPr>
            <a:r>
              <a:rPr lang="en-US" altLang="en-US" sz="2000" smtClean="0"/>
              <a:t>In order to run fsck the file system has to be unmounted</a:t>
            </a:r>
          </a:p>
          <a:p>
            <a:pPr eaLnBrk="1" hangingPunct="1">
              <a:lnSpc>
                <a:spcPct val="80000"/>
              </a:lnSpc>
              <a:buFont typeface="Wingdings" panose="05000000000000000000" pitchFamily="2" charset="2"/>
              <a:buNone/>
            </a:pPr>
            <a:endParaRPr lang="en-US" altLang="en-US" sz="800" i="1" smtClean="0"/>
          </a:p>
          <a:p>
            <a:pPr eaLnBrk="1" hangingPunct="1">
              <a:lnSpc>
                <a:spcPct val="80000"/>
              </a:lnSpc>
              <a:buFont typeface="Wingdings" panose="05000000000000000000" pitchFamily="2" charset="2"/>
              <a:buNone/>
            </a:pPr>
            <a:r>
              <a:rPr lang="en-US" altLang="en-US" sz="800" i="1" smtClean="0"/>
              <a:t>    </a:t>
            </a:r>
          </a:p>
          <a:p>
            <a:pPr eaLnBrk="1" hangingPunct="1">
              <a:lnSpc>
                <a:spcPct val="80000"/>
              </a:lnSpc>
              <a:buFont typeface="Wingdings" panose="05000000000000000000" pitchFamily="2" charset="2"/>
              <a:buNone/>
            </a:pPr>
            <a:r>
              <a:rPr lang="en-US" altLang="en-US" sz="800" i="1" smtClean="0"/>
              <a:t>  </a:t>
            </a:r>
          </a:p>
          <a:p>
            <a:pPr eaLnBrk="1" hangingPunct="1">
              <a:lnSpc>
                <a:spcPct val="80000"/>
              </a:lnSpc>
            </a:pPr>
            <a:endParaRPr lang="en-US" altLang="en-US" sz="700" smtClean="0"/>
          </a:p>
          <a:p>
            <a:pPr eaLnBrk="1" hangingPunct="1">
              <a:lnSpc>
                <a:spcPct val="80000"/>
              </a:lnSpc>
            </a:pPr>
            <a:endParaRPr lang="en-US" altLang="en-US" sz="800" smtClean="0"/>
          </a:p>
        </p:txBody>
      </p:sp>
      <p:pic>
        <p:nvPicPr>
          <p:cNvPr id="1075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5" y="2784475"/>
            <a:ext cx="5838825"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en-US" smtClean="0"/>
              <a:t>fsck Utility</a:t>
            </a:r>
          </a:p>
        </p:txBody>
      </p:sp>
      <p:sp>
        <p:nvSpPr>
          <p:cNvPr id="104454" name="Rectangle 3"/>
          <p:cNvSpPr>
            <a:spLocks noGrp="1" noChangeArrowheads="1"/>
          </p:cNvSpPr>
          <p:nvPr>
            <p:ph type="body" idx="1"/>
          </p:nvPr>
        </p:nvSpPr>
        <p:spPr>
          <a:xfrm>
            <a:off x="914400" y="993775"/>
            <a:ext cx="7313613" cy="4114800"/>
          </a:xfrm>
        </p:spPr>
        <p:txBody>
          <a:bodyPr/>
          <a:lstStyle/>
          <a:p>
            <a:pPr eaLnBrk="1" hangingPunct="1">
              <a:lnSpc>
                <a:spcPct val="80000"/>
              </a:lnSpc>
              <a:buClr>
                <a:schemeClr val="hlink"/>
              </a:buClr>
              <a:buFont typeface="Wingdings" panose="05000000000000000000" pitchFamily="2" charset="2"/>
              <a:buChar char="q"/>
              <a:defRPr/>
            </a:pPr>
            <a:r>
              <a:rPr lang="en-US" altLang="en-US" sz="2100" dirty="0" smtClean="0"/>
              <a:t>The </a:t>
            </a:r>
            <a:r>
              <a:rPr lang="en-US" altLang="en-US" sz="2100" dirty="0" err="1" smtClean="0"/>
              <a:t>fsck</a:t>
            </a:r>
            <a:r>
              <a:rPr lang="en-US" altLang="en-US" sz="2100" dirty="0" smtClean="0"/>
              <a:t> is a utility used to detect and correct file systems problems</a:t>
            </a:r>
          </a:p>
          <a:p>
            <a:pPr eaLnBrk="1" hangingPunct="1">
              <a:lnSpc>
                <a:spcPct val="80000"/>
              </a:lnSpc>
              <a:buClr>
                <a:schemeClr val="hlink"/>
              </a:buClr>
              <a:buFont typeface="Wingdings" panose="05000000000000000000" pitchFamily="2" charset="2"/>
              <a:buChar char="q"/>
              <a:defRPr/>
            </a:pPr>
            <a:r>
              <a:rPr lang="en-US" altLang="en-US" sz="2100" dirty="0" err="1" smtClean="0"/>
              <a:t>Fsck</a:t>
            </a:r>
            <a:r>
              <a:rPr lang="en-US" altLang="en-US" sz="2100" dirty="0" smtClean="0"/>
              <a:t> checks different file system structures in each pass, as follows:</a:t>
            </a:r>
          </a:p>
          <a:p>
            <a:pPr lvl="1" eaLnBrk="1" hangingPunct="1">
              <a:lnSpc>
                <a:spcPct val="80000"/>
              </a:lnSpc>
              <a:buClr>
                <a:schemeClr val="hlink"/>
              </a:buClr>
              <a:buFont typeface="Wingdings" panose="05000000000000000000" pitchFamily="2" charset="2"/>
              <a:buChar char="q"/>
              <a:defRPr/>
            </a:pPr>
            <a:r>
              <a:rPr lang="en-US" altLang="en-US" sz="1900" dirty="0" smtClean="0"/>
              <a:t>Blocks and size</a:t>
            </a:r>
          </a:p>
          <a:p>
            <a:pPr lvl="1" eaLnBrk="1" hangingPunct="1">
              <a:lnSpc>
                <a:spcPct val="80000"/>
              </a:lnSpc>
              <a:buClr>
                <a:schemeClr val="hlink"/>
              </a:buClr>
              <a:buFont typeface="Wingdings" panose="05000000000000000000" pitchFamily="2" charset="2"/>
              <a:buChar char="q"/>
              <a:defRPr/>
            </a:pPr>
            <a:r>
              <a:rPr lang="en-US" altLang="en-US" sz="1900" dirty="0" smtClean="0"/>
              <a:t>Pathnames</a:t>
            </a:r>
          </a:p>
          <a:p>
            <a:pPr lvl="1" eaLnBrk="1" hangingPunct="1">
              <a:lnSpc>
                <a:spcPct val="80000"/>
              </a:lnSpc>
              <a:buClr>
                <a:schemeClr val="hlink"/>
              </a:buClr>
              <a:buFont typeface="Wingdings" panose="05000000000000000000" pitchFamily="2" charset="2"/>
              <a:buChar char="q"/>
              <a:defRPr/>
            </a:pPr>
            <a:r>
              <a:rPr lang="en-US" altLang="en-US" sz="1900" dirty="0" smtClean="0"/>
              <a:t>Connectivity</a:t>
            </a:r>
          </a:p>
          <a:p>
            <a:pPr lvl="1" eaLnBrk="1" hangingPunct="1">
              <a:lnSpc>
                <a:spcPct val="80000"/>
              </a:lnSpc>
              <a:buClr>
                <a:schemeClr val="hlink"/>
              </a:buClr>
              <a:buFont typeface="Wingdings" panose="05000000000000000000" pitchFamily="2" charset="2"/>
              <a:buChar char="q"/>
              <a:defRPr/>
            </a:pPr>
            <a:r>
              <a:rPr lang="en-US" altLang="en-US" sz="1900" dirty="0" smtClean="0"/>
              <a:t>Reference counts</a:t>
            </a:r>
          </a:p>
          <a:p>
            <a:pPr lvl="1" eaLnBrk="1" hangingPunct="1">
              <a:lnSpc>
                <a:spcPct val="80000"/>
              </a:lnSpc>
              <a:buClr>
                <a:schemeClr val="hlink"/>
              </a:buClr>
              <a:buFont typeface="Wingdings" panose="05000000000000000000" pitchFamily="2" charset="2"/>
              <a:buChar char="q"/>
              <a:defRPr/>
            </a:pPr>
            <a:r>
              <a:rPr lang="en-US" altLang="en-US" sz="1900" dirty="0" smtClean="0"/>
              <a:t>Cylinder groups</a:t>
            </a:r>
          </a:p>
          <a:p>
            <a:pPr marL="0" indent="0" eaLnBrk="1" hangingPunct="1">
              <a:lnSpc>
                <a:spcPct val="80000"/>
              </a:lnSpc>
              <a:buFont typeface="Monotype Sorts" charset="2"/>
              <a:buNone/>
              <a:defRPr/>
            </a:pPr>
            <a:endParaRPr lang="en-US" altLang="en-US" sz="19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3"/>
          <p:cNvSpPr>
            <a:spLocks noGrp="1"/>
          </p:cNvSpPr>
          <p:nvPr>
            <p:ph type="title"/>
          </p:nvPr>
        </p:nvSpPr>
        <p:spPr/>
        <p:txBody>
          <a:bodyPr/>
          <a:lstStyle/>
          <a:p>
            <a:r>
              <a:rPr lang="en-US" altLang="en-US" smtClean="0"/>
              <a:t>File System calls </a:t>
            </a:r>
          </a:p>
        </p:txBody>
      </p:sp>
      <p:sp>
        <p:nvSpPr>
          <p:cNvPr id="10243" name="Content Placeholder 4"/>
          <p:cNvSpPr>
            <a:spLocks noGrp="1"/>
          </p:cNvSpPr>
          <p:nvPr>
            <p:ph idx="1"/>
          </p:nvPr>
        </p:nvSpPr>
        <p:spPr>
          <a:xfrm>
            <a:off x="642938" y="1111250"/>
            <a:ext cx="8229600" cy="4530725"/>
          </a:xfrm>
        </p:spPr>
        <p:txBody>
          <a:bodyPr/>
          <a:lstStyle/>
          <a:p>
            <a:pPr>
              <a:lnSpc>
                <a:spcPct val="90000"/>
              </a:lnSpc>
              <a:defRPr/>
            </a:pPr>
            <a:r>
              <a:rPr lang="en-US" altLang="en-US" sz="2000" dirty="0" smtClean="0"/>
              <a:t>Open() system call</a:t>
            </a:r>
          </a:p>
          <a:p>
            <a:pPr lvl="1">
              <a:lnSpc>
                <a:spcPct val="90000"/>
              </a:lnSpc>
              <a:defRPr/>
            </a:pPr>
            <a:r>
              <a:rPr lang="en-US" altLang="en-US" dirty="0" smtClean="0"/>
              <a:t>Takes a file name, searches the directory, checks file protection</a:t>
            </a:r>
          </a:p>
          <a:p>
            <a:pPr lvl="1">
              <a:lnSpc>
                <a:spcPct val="90000"/>
              </a:lnSpc>
              <a:defRPr/>
            </a:pPr>
            <a:r>
              <a:rPr lang="en-US" altLang="en-US" dirty="0" smtClean="0"/>
              <a:t>Copies directory entry into open-file table</a:t>
            </a:r>
          </a:p>
          <a:p>
            <a:pPr lvl="1">
              <a:lnSpc>
                <a:spcPct val="90000"/>
              </a:lnSpc>
              <a:defRPr/>
            </a:pPr>
            <a:r>
              <a:rPr lang="en-US" altLang="en-US" dirty="0" smtClean="0"/>
              <a:t>Returns an </a:t>
            </a:r>
            <a:r>
              <a:rPr lang="en-US" altLang="en-US" b="1" dirty="0" smtClean="0"/>
              <a:t>integer pointer </a:t>
            </a:r>
            <a:r>
              <a:rPr lang="en-US" altLang="en-US" dirty="0" smtClean="0"/>
              <a:t>to the entry in open-file table for subsequent use</a:t>
            </a:r>
          </a:p>
          <a:p>
            <a:pPr>
              <a:lnSpc>
                <a:spcPct val="90000"/>
              </a:lnSpc>
              <a:defRPr/>
            </a:pPr>
            <a:r>
              <a:rPr lang="en-US" altLang="en-US" sz="2000" dirty="0" smtClean="0"/>
              <a:t>Close() system call</a:t>
            </a:r>
          </a:p>
          <a:p>
            <a:pPr lvl="1">
              <a:lnSpc>
                <a:spcPct val="90000"/>
              </a:lnSpc>
              <a:defRPr/>
            </a:pPr>
            <a:r>
              <a:rPr lang="en-US" altLang="en-US" dirty="0" smtClean="0"/>
              <a:t>Flushes cached file data back to the storage device</a:t>
            </a:r>
          </a:p>
          <a:p>
            <a:pPr lvl="1">
              <a:lnSpc>
                <a:spcPct val="90000"/>
              </a:lnSpc>
              <a:defRPr/>
            </a:pPr>
            <a:r>
              <a:rPr lang="en-US" altLang="en-US" dirty="0" smtClean="0"/>
              <a:t>Deletes entry from open-file table</a:t>
            </a:r>
          </a:p>
          <a:p>
            <a:pPr lvl="1">
              <a:lnSpc>
                <a:spcPct val="90000"/>
              </a:lnSpc>
              <a:defRPr/>
            </a:pPr>
            <a:r>
              <a:rPr lang="en-US" altLang="en-US" dirty="0" smtClean="0"/>
              <a:t>Frees system resources</a:t>
            </a:r>
          </a:p>
          <a:p>
            <a:pPr>
              <a:lnSpc>
                <a:spcPct val="90000"/>
              </a:lnSpc>
              <a:defRPr/>
            </a:pPr>
            <a:r>
              <a:rPr lang="en-US" altLang="en-US" sz="2000" dirty="0" smtClean="0"/>
              <a:t>Operation in a multiuser environment</a:t>
            </a:r>
          </a:p>
          <a:p>
            <a:pPr lvl="1">
              <a:lnSpc>
                <a:spcPct val="90000"/>
              </a:lnSpc>
              <a:defRPr/>
            </a:pPr>
            <a:r>
              <a:rPr lang="en-US" altLang="en-US" dirty="0" smtClean="0"/>
              <a:t>Per-process and global open-file tables</a:t>
            </a:r>
          </a:p>
          <a:p>
            <a:pPr lvl="1">
              <a:lnSpc>
                <a:spcPct val="90000"/>
              </a:lnSpc>
              <a:defRPr/>
            </a:pPr>
            <a:r>
              <a:rPr lang="en-US" altLang="en-US" dirty="0" smtClean="0"/>
              <a:t>System maintains reference counts for opened files</a:t>
            </a:r>
          </a:p>
          <a:p>
            <a:pPr marL="0" indent="0">
              <a:buFont typeface="Monotype Sorts" charset="2"/>
              <a:buNone/>
              <a:defRPr/>
            </a:pPr>
            <a:endParaRPr lang="en-US"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r>
              <a:rPr lang="en-US" altLang="en-US" smtClean="0"/>
              <a:t>Directories</a:t>
            </a:r>
          </a:p>
        </p:txBody>
      </p:sp>
      <p:sp>
        <p:nvSpPr>
          <p:cNvPr id="14339" name="Content Placeholder 4"/>
          <p:cNvSpPr>
            <a:spLocks noGrp="1"/>
          </p:cNvSpPr>
          <p:nvPr>
            <p:ph idx="1"/>
          </p:nvPr>
        </p:nvSpPr>
        <p:spPr>
          <a:xfrm>
            <a:off x="615950" y="1001713"/>
            <a:ext cx="8229600" cy="4530725"/>
          </a:xfrm>
        </p:spPr>
        <p:txBody>
          <a:bodyPr/>
          <a:lstStyle/>
          <a:p>
            <a:pPr>
              <a:lnSpc>
                <a:spcPct val="90000"/>
              </a:lnSpc>
            </a:pPr>
            <a:r>
              <a:rPr lang="en-US" altLang="en-US" sz="2000" smtClean="0"/>
              <a:t>Record information about groups of files</a:t>
            </a:r>
          </a:p>
          <a:p>
            <a:pPr>
              <a:lnSpc>
                <a:spcPct val="90000"/>
              </a:lnSpc>
            </a:pPr>
            <a:r>
              <a:rPr lang="en-US" altLang="en-US" sz="2000" smtClean="0"/>
              <a:t>Management of files</a:t>
            </a:r>
          </a:p>
          <a:p>
            <a:pPr lvl="1">
              <a:lnSpc>
                <a:spcPct val="90000"/>
              </a:lnSpc>
            </a:pPr>
            <a:r>
              <a:rPr lang="en-US" altLang="en-US" smtClean="0"/>
              <a:t>Single-Level directory: most simple; all files in the same directory</a:t>
            </a:r>
          </a:p>
          <a:p>
            <a:pPr lvl="1">
              <a:lnSpc>
                <a:spcPct val="90000"/>
              </a:lnSpc>
            </a:pPr>
            <a:r>
              <a:rPr lang="en-US" altLang="en-US" smtClean="0"/>
              <a:t>Two-Level directory: separate directory for each user</a:t>
            </a:r>
          </a:p>
          <a:p>
            <a:pPr lvl="1">
              <a:lnSpc>
                <a:spcPct val="90000"/>
              </a:lnSpc>
            </a:pPr>
            <a:r>
              <a:rPr lang="en-US" altLang="en-US" smtClean="0">
                <a:solidFill>
                  <a:srgbClr val="FF0000"/>
                </a:solidFill>
              </a:rPr>
              <a:t>Tree-Structured</a:t>
            </a:r>
            <a:r>
              <a:rPr lang="en-US" altLang="en-US" smtClean="0"/>
              <a:t> (hierarchical) directories: most common</a:t>
            </a:r>
          </a:p>
          <a:p>
            <a:pPr>
              <a:lnSpc>
                <a:spcPct val="90000"/>
              </a:lnSpc>
            </a:pPr>
            <a:r>
              <a:rPr lang="en-US" altLang="en-US" sz="2000" smtClean="0"/>
              <a:t>Operations on directories:</a:t>
            </a:r>
          </a:p>
          <a:p>
            <a:pPr lvl="1">
              <a:lnSpc>
                <a:spcPct val="90000"/>
              </a:lnSpc>
            </a:pPr>
            <a:r>
              <a:rPr lang="en-US" altLang="en-US" smtClean="0"/>
              <a:t>Search for a file </a:t>
            </a:r>
          </a:p>
          <a:p>
            <a:pPr lvl="1">
              <a:lnSpc>
                <a:spcPct val="90000"/>
              </a:lnSpc>
            </a:pPr>
            <a:r>
              <a:rPr lang="en-US" altLang="en-US" smtClean="0"/>
              <a:t>Create a file (directory entry) </a:t>
            </a:r>
          </a:p>
          <a:p>
            <a:pPr lvl="1">
              <a:lnSpc>
                <a:spcPct val="90000"/>
              </a:lnSpc>
            </a:pPr>
            <a:r>
              <a:rPr lang="en-US" altLang="en-US" smtClean="0"/>
              <a:t>Delete a file (directory entry) </a:t>
            </a:r>
          </a:p>
          <a:p>
            <a:pPr lvl="1">
              <a:lnSpc>
                <a:spcPct val="90000"/>
              </a:lnSpc>
            </a:pPr>
            <a:r>
              <a:rPr lang="en-US" altLang="en-US" smtClean="0"/>
              <a:t>List a directory </a:t>
            </a:r>
          </a:p>
          <a:p>
            <a:pPr lvl="1">
              <a:lnSpc>
                <a:spcPct val="90000"/>
              </a:lnSpc>
            </a:pPr>
            <a:r>
              <a:rPr lang="en-US" altLang="en-US" smtClean="0"/>
              <a:t>Rename a file </a:t>
            </a:r>
          </a:p>
          <a:p>
            <a:pPr lvl="1">
              <a:lnSpc>
                <a:spcPct val="90000"/>
              </a:lnSpc>
            </a:pPr>
            <a:r>
              <a:rPr lang="en-US" altLang="en-US" smtClean="0"/>
              <a:t>Traverse the file system (recursive) </a:t>
            </a:r>
          </a:p>
          <a:p>
            <a:endParaRPr lang="en-US"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CA" altLang="en-US" smtClean="0"/>
              <a:t>Open and Creat System Calls</a:t>
            </a:r>
          </a:p>
        </p:txBody>
      </p:sp>
      <p:pic>
        <p:nvPicPr>
          <p:cNvPr id="11264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5188" y="1084263"/>
            <a:ext cx="7413625" cy="331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CA" altLang="en-US" smtClean="0"/>
              <a:t>Read and Write System Calls</a:t>
            </a:r>
          </a:p>
        </p:txBody>
      </p:sp>
      <p:pic>
        <p:nvPicPr>
          <p:cNvPr id="11366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0738" y="966788"/>
            <a:ext cx="7502525"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0738" y="3563938"/>
            <a:ext cx="7502525"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en-US" smtClean="0"/>
              <a:t>Open Files </a:t>
            </a:r>
          </a:p>
        </p:txBody>
      </p:sp>
      <p:sp>
        <p:nvSpPr>
          <p:cNvPr id="114691" name="Rectangle 3"/>
          <p:cNvSpPr>
            <a:spLocks noGrp="1" noChangeArrowheads="1"/>
          </p:cNvSpPr>
          <p:nvPr>
            <p:ph type="body" idx="1"/>
          </p:nvPr>
        </p:nvSpPr>
        <p:spPr>
          <a:xfrm>
            <a:off x="708025" y="974725"/>
            <a:ext cx="7727950" cy="4530725"/>
          </a:xfrm>
        </p:spPr>
        <p:txBody>
          <a:bodyPr/>
          <a:lstStyle/>
          <a:p>
            <a:r>
              <a:rPr lang="en-US" altLang="en-US" smtClean="0"/>
              <a:t>Several pieces of data are needed to manage open files:</a:t>
            </a:r>
          </a:p>
          <a:p>
            <a:pPr lvl="1"/>
            <a:r>
              <a:rPr lang="en-US" altLang="en-US" b="1" smtClean="0">
                <a:solidFill>
                  <a:srgbClr val="3366FF"/>
                </a:solidFill>
              </a:rPr>
              <a:t>Open-file table</a:t>
            </a:r>
            <a:r>
              <a:rPr lang="en-US" altLang="en-US" smtClean="0"/>
              <a:t>: tracks open files</a:t>
            </a:r>
          </a:p>
          <a:p>
            <a:pPr lvl="1"/>
            <a:r>
              <a:rPr lang="en-US" altLang="en-US" smtClean="0"/>
              <a:t>File pointer:  pointer to last read/write location, per process that has the file open</a:t>
            </a:r>
          </a:p>
          <a:p>
            <a:pPr lvl="1"/>
            <a:r>
              <a:rPr lang="en-US" altLang="en-US" b="1" smtClean="0">
                <a:solidFill>
                  <a:srgbClr val="3366FF"/>
                </a:solidFill>
              </a:rPr>
              <a:t>File-open count</a:t>
            </a:r>
            <a:r>
              <a:rPr lang="en-US" altLang="en-US" smtClean="0"/>
              <a:t>: counter of number of times a file is open – to allow removal of data from open-file table when last processes closes it</a:t>
            </a:r>
          </a:p>
          <a:p>
            <a:pPr lvl="1"/>
            <a:r>
              <a:rPr lang="en-US" altLang="en-US" smtClean="0"/>
              <a:t>Disk location of the file: cache of data access information</a:t>
            </a:r>
          </a:p>
          <a:p>
            <a:pPr lvl="1"/>
            <a:r>
              <a:rPr lang="en-US" altLang="en-US" smtClean="0"/>
              <a:t>Access rights: per-process access mode information</a:t>
            </a:r>
          </a:p>
          <a:p>
            <a:pPr lvl="1"/>
            <a:r>
              <a:rPr lang="en-US" altLang="en-US" smtClean="0"/>
              <a:t>In windows are called handles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en-US" smtClean="0"/>
              <a:t>Access Methods</a:t>
            </a:r>
          </a:p>
        </p:txBody>
      </p:sp>
      <p:sp>
        <p:nvSpPr>
          <p:cNvPr id="116739" name="Rectangle 3"/>
          <p:cNvSpPr>
            <a:spLocks noGrp="1" noChangeArrowheads="1"/>
          </p:cNvSpPr>
          <p:nvPr>
            <p:ph type="body" idx="1"/>
          </p:nvPr>
        </p:nvSpPr>
        <p:spPr>
          <a:xfrm>
            <a:off x="885825" y="1092200"/>
            <a:ext cx="7370763" cy="3822700"/>
          </a:xfrm>
        </p:spPr>
        <p:txBody>
          <a:bodyPr/>
          <a:lstStyle/>
          <a:p>
            <a:pPr>
              <a:lnSpc>
                <a:spcPct val="90000"/>
              </a:lnSpc>
              <a:tabLst>
                <a:tab pos="3203575" algn="l"/>
                <a:tab pos="4056063" algn="l"/>
              </a:tabLst>
            </a:pPr>
            <a:r>
              <a:rPr lang="en-US" altLang="en-US" sz="1600" b="1" smtClean="0"/>
              <a:t>Sequential Access</a:t>
            </a:r>
          </a:p>
          <a:p>
            <a:pPr>
              <a:lnSpc>
                <a:spcPct val="90000"/>
              </a:lnSpc>
              <a:spcBef>
                <a:spcPct val="10000"/>
              </a:spcBef>
              <a:buFont typeface="Monotype Sorts" charset="2"/>
              <a:buNone/>
              <a:tabLst>
                <a:tab pos="3203575" algn="l"/>
                <a:tab pos="4056063" algn="l"/>
              </a:tabLst>
            </a:pPr>
            <a:r>
              <a:rPr lang="en-US" altLang="en-US" sz="1600" smtClean="0">
                <a:solidFill>
                  <a:srgbClr val="000000"/>
                </a:solidFill>
              </a:rPr>
              <a:t>		</a:t>
            </a:r>
            <a:r>
              <a:rPr lang="en-US" altLang="en-US" sz="1600" b="1" smtClean="0">
                <a:solidFill>
                  <a:srgbClr val="000000"/>
                </a:solidFill>
                <a:latin typeface="Courier New" panose="02070309020205020404" pitchFamily="49" charset="0"/>
                <a:cs typeface="Courier New" panose="02070309020205020404" pitchFamily="49" charset="0"/>
              </a:rPr>
              <a:t>read next</a:t>
            </a:r>
          </a:p>
          <a:p>
            <a:pPr>
              <a:lnSpc>
                <a:spcPct val="90000"/>
              </a:lnSpc>
              <a:spcBef>
                <a:spcPct val="10000"/>
              </a:spcBef>
              <a:buFont typeface="Monotype Sorts" charset="2"/>
              <a:buNone/>
              <a:tabLst>
                <a:tab pos="3203575" algn="l"/>
                <a:tab pos="4056063" algn="l"/>
              </a:tabLst>
            </a:pPr>
            <a:r>
              <a:rPr lang="en-US" altLang="en-US" sz="1600" b="1" smtClean="0">
                <a:solidFill>
                  <a:srgbClr val="000000"/>
                </a:solidFill>
                <a:latin typeface="Courier New" panose="02070309020205020404" pitchFamily="49" charset="0"/>
                <a:cs typeface="Courier New" panose="02070309020205020404" pitchFamily="49" charset="0"/>
              </a:rPr>
              <a:t>		write next </a:t>
            </a:r>
          </a:p>
          <a:p>
            <a:pPr>
              <a:lnSpc>
                <a:spcPct val="90000"/>
              </a:lnSpc>
              <a:spcBef>
                <a:spcPct val="10000"/>
              </a:spcBef>
              <a:buFont typeface="Monotype Sorts" charset="2"/>
              <a:buNone/>
              <a:tabLst>
                <a:tab pos="3203575" algn="l"/>
                <a:tab pos="4056063" algn="l"/>
              </a:tabLst>
            </a:pPr>
            <a:r>
              <a:rPr lang="en-US" altLang="en-US" sz="1600" b="1" smtClean="0">
                <a:solidFill>
                  <a:srgbClr val="000000"/>
                </a:solidFill>
                <a:latin typeface="Courier New" panose="02070309020205020404" pitchFamily="49" charset="0"/>
                <a:cs typeface="Courier New" panose="02070309020205020404" pitchFamily="49" charset="0"/>
              </a:rPr>
              <a:t>		reset</a:t>
            </a:r>
          </a:p>
          <a:p>
            <a:pPr>
              <a:lnSpc>
                <a:spcPct val="90000"/>
              </a:lnSpc>
              <a:spcBef>
                <a:spcPct val="10000"/>
              </a:spcBef>
              <a:buFont typeface="Monotype Sorts" charset="2"/>
              <a:buNone/>
              <a:tabLst>
                <a:tab pos="3203575" algn="l"/>
                <a:tab pos="4056063" algn="l"/>
              </a:tabLst>
            </a:pPr>
            <a:r>
              <a:rPr lang="en-US" altLang="en-US" sz="1600" smtClean="0">
                <a:solidFill>
                  <a:srgbClr val="000000"/>
                </a:solidFill>
              </a:rPr>
              <a:t>		no read after last write</a:t>
            </a:r>
          </a:p>
          <a:p>
            <a:pPr>
              <a:lnSpc>
                <a:spcPct val="90000"/>
              </a:lnSpc>
              <a:spcBef>
                <a:spcPct val="10000"/>
              </a:spcBef>
              <a:buFont typeface="Monotype Sorts" charset="2"/>
              <a:buNone/>
              <a:tabLst>
                <a:tab pos="3203575" algn="l"/>
                <a:tab pos="4056063" algn="l"/>
              </a:tabLst>
            </a:pPr>
            <a:r>
              <a:rPr lang="en-US" altLang="en-US" sz="1600" smtClean="0">
                <a:solidFill>
                  <a:srgbClr val="000000"/>
                </a:solidFill>
              </a:rPr>
              <a:t>			(rewrite)</a:t>
            </a:r>
          </a:p>
          <a:p>
            <a:pPr>
              <a:lnSpc>
                <a:spcPct val="90000"/>
              </a:lnSpc>
              <a:tabLst>
                <a:tab pos="3203575" algn="l"/>
                <a:tab pos="4056063" algn="l"/>
              </a:tabLst>
            </a:pPr>
            <a:r>
              <a:rPr lang="en-US" altLang="en-US" sz="1600" b="1" smtClean="0">
                <a:solidFill>
                  <a:srgbClr val="000000"/>
                </a:solidFill>
              </a:rPr>
              <a:t>Direct Access – </a:t>
            </a:r>
            <a:r>
              <a:rPr lang="en-US" altLang="en-US" sz="1600" smtClean="0">
                <a:solidFill>
                  <a:srgbClr val="000000"/>
                </a:solidFill>
              </a:rPr>
              <a:t>file is fixed length </a:t>
            </a:r>
            <a:r>
              <a:rPr lang="en-US" altLang="en-US" sz="1600" smtClean="0">
                <a:solidFill>
                  <a:srgbClr val="0033CC"/>
                </a:solidFill>
              </a:rPr>
              <a:t>logical records</a:t>
            </a:r>
          </a:p>
          <a:p>
            <a:pPr>
              <a:lnSpc>
                <a:spcPct val="90000"/>
              </a:lnSpc>
              <a:spcBef>
                <a:spcPct val="10000"/>
              </a:spcBef>
              <a:buFont typeface="Monotype Sorts" charset="2"/>
              <a:buNone/>
              <a:tabLst>
                <a:tab pos="3203575" algn="l"/>
                <a:tab pos="4056063" algn="l"/>
              </a:tabLst>
            </a:pPr>
            <a:r>
              <a:rPr lang="en-US" altLang="en-US" sz="1600" smtClean="0">
                <a:solidFill>
                  <a:srgbClr val="000000"/>
                </a:solidFill>
              </a:rPr>
              <a:t>		</a:t>
            </a:r>
            <a:r>
              <a:rPr lang="en-US" altLang="en-US" sz="1600" b="1" smtClean="0">
                <a:solidFill>
                  <a:srgbClr val="000000"/>
                </a:solidFill>
                <a:latin typeface="Courier New" panose="02070309020205020404" pitchFamily="49" charset="0"/>
                <a:cs typeface="Courier New" panose="02070309020205020404" pitchFamily="49" charset="0"/>
              </a:rPr>
              <a:t>read </a:t>
            </a:r>
            <a:r>
              <a:rPr lang="en-US" altLang="en-US" sz="1600" b="1" i="1" smtClean="0">
                <a:solidFill>
                  <a:srgbClr val="000000"/>
                </a:solidFill>
                <a:latin typeface="Courier New" panose="02070309020205020404" pitchFamily="49" charset="0"/>
                <a:cs typeface="Courier New" panose="02070309020205020404" pitchFamily="49" charset="0"/>
              </a:rPr>
              <a:t>n</a:t>
            </a:r>
          </a:p>
          <a:p>
            <a:pPr>
              <a:lnSpc>
                <a:spcPct val="90000"/>
              </a:lnSpc>
              <a:spcBef>
                <a:spcPct val="10000"/>
              </a:spcBef>
              <a:buFont typeface="Monotype Sorts" charset="2"/>
              <a:buNone/>
              <a:tabLst>
                <a:tab pos="3203575" algn="l"/>
                <a:tab pos="4056063" algn="l"/>
              </a:tabLst>
            </a:pPr>
            <a:r>
              <a:rPr lang="en-US" altLang="en-US" sz="1600" b="1" smtClean="0">
                <a:solidFill>
                  <a:srgbClr val="000000"/>
                </a:solidFill>
                <a:latin typeface="Courier New" panose="02070309020205020404" pitchFamily="49" charset="0"/>
                <a:cs typeface="Courier New" panose="02070309020205020404" pitchFamily="49" charset="0"/>
              </a:rPr>
              <a:t>		write </a:t>
            </a:r>
            <a:r>
              <a:rPr lang="en-US" altLang="en-US" sz="1600" b="1" i="1" smtClean="0">
                <a:solidFill>
                  <a:srgbClr val="000000"/>
                </a:solidFill>
                <a:latin typeface="Courier New" panose="02070309020205020404" pitchFamily="49" charset="0"/>
                <a:cs typeface="Courier New" panose="02070309020205020404" pitchFamily="49" charset="0"/>
              </a:rPr>
              <a:t>n</a:t>
            </a:r>
          </a:p>
          <a:p>
            <a:pPr>
              <a:lnSpc>
                <a:spcPct val="90000"/>
              </a:lnSpc>
              <a:spcBef>
                <a:spcPct val="10000"/>
              </a:spcBef>
              <a:buFont typeface="Monotype Sorts" charset="2"/>
              <a:buNone/>
              <a:tabLst>
                <a:tab pos="3203575" algn="l"/>
                <a:tab pos="4056063" algn="l"/>
              </a:tabLst>
            </a:pPr>
            <a:r>
              <a:rPr lang="en-US" altLang="en-US" sz="1600" b="1" smtClean="0">
                <a:solidFill>
                  <a:srgbClr val="000000"/>
                </a:solidFill>
                <a:latin typeface="Courier New" panose="02070309020205020404" pitchFamily="49" charset="0"/>
                <a:cs typeface="Courier New" panose="02070309020205020404" pitchFamily="49" charset="0"/>
              </a:rPr>
              <a:t>		position to </a:t>
            </a:r>
            <a:r>
              <a:rPr lang="en-US" altLang="en-US" sz="1600" b="1" i="1" smtClean="0">
                <a:solidFill>
                  <a:srgbClr val="000000"/>
                </a:solidFill>
                <a:latin typeface="Courier New" panose="02070309020205020404" pitchFamily="49" charset="0"/>
                <a:cs typeface="Courier New" panose="02070309020205020404" pitchFamily="49" charset="0"/>
              </a:rPr>
              <a:t>n</a:t>
            </a:r>
          </a:p>
          <a:p>
            <a:pPr>
              <a:lnSpc>
                <a:spcPct val="90000"/>
              </a:lnSpc>
              <a:spcBef>
                <a:spcPct val="10000"/>
              </a:spcBef>
              <a:buFont typeface="Monotype Sorts" charset="2"/>
              <a:buNone/>
              <a:tabLst>
                <a:tab pos="3203575" algn="l"/>
                <a:tab pos="4056063" algn="l"/>
              </a:tabLst>
            </a:pPr>
            <a:r>
              <a:rPr lang="en-US" altLang="en-US" sz="1600" b="1" smtClean="0">
                <a:solidFill>
                  <a:srgbClr val="000000"/>
                </a:solidFill>
                <a:latin typeface="Courier New" panose="02070309020205020404" pitchFamily="49" charset="0"/>
                <a:cs typeface="Courier New" panose="02070309020205020404" pitchFamily="49" charset="0"/>
              </a:rPr>
              <a:t>			read next</a:t>
            </a:r>
          </a:p>
          <a:p>
            <a:pPr>
              <a:lnSpc>
                <a:spcPct val="90000"/>
              </a:lnSpc>
              <a:spcBef>
                <a:spcPct val="10000"/>
              </a:spcBef>
              <a:buFont typeface="Monotype Sorts" charset="2"/>
              <a:buNone/>
              <a:tabLst>
                <a:tab pos="3203575" algn="l"/>
                <a:tab pos="4056063" algn="l"/>
              </a:tabLst>
            </a:pPr>
            <a:r>
              <a:rPr lang="en-US" altLang="en-US" sz="1600" b="1" smtClean="0">
                <a:solidFill>
                  <a:srgbClr val="000000"/>
                </a:solidFill>
                <a:latin typeface="Courier New" panose="02070309020205020404" pitchFamily="49" charset="0"/>
                <a:cs typeface="Courier New" panose="02070309020205020404" pitchFamily="49" charset="0"/>
              </a:rPr>
              <a:t>			write next </a:t>
            </a:r>
          </a:p>
          <a:p>
            <a:pPr>
              <a:lnSpc>
                <a:spcPct val="90000"/>
              </a:lnSpc>
              <a:spcBef>
                <a:spcPct val="10000"/>
              </a:spcBef>
              <a:buFont typeface="Monotype Sorts" charset="2"/>
              <a:buNone/>
              <a:tabLst>
                <a:tab pos="3203575" algn="l"/>
                <a:tab pos="4056063" algn="l"/>
              </a:tabLst>
            </a:pPr>
            <a:r>
              <a:rPr lang="en-US" altLang="en-US" sz="1600" b="1" smtClean="0">
                <a:solidFill>
                  <a:srgbClr val="000000"/>
                </a:solidFill>
                <a:latin typeface="Courier New" panose="02070309020205020404" pitchFamily="49" charset="0"/>
                <a:cs typeface="Courier New" panose="02070309020205020404" pitchFamily="49" charset="0"/>
              </a:rPr>
              <a:t>		rewrite </a:t>
            </a:r>
            <a:r>
              <a:rPr lang="en-US" altLang="en-US" sz="1600" b="1" i="1" smtClean="0">
                <a:solidFill>
                  <a:srgbClr val="000000"/>
                </a:solidFill>
                <a:latin typeface="Courier New" panose="02070309020205020404" pitchFamily="49" charset="0"/>
                <a:cs typeface="Courier New" panose="02070309020205020404" pitchFamily="49" charset="0"/>
              </a:rPr>
              <a:t>n</a:t>
            </a:r>
          </a:p>
          <a:p>
            <a:pPr>
              <a:lnSpc>
                <a:spcPct val="90000"/>
              </a:lnSpc>
              <a:buFont typeface="Monotype Sorts" charset="2"/>
              <a:buNone/>
              <a:tabLst>
                <a:tab pos="3203575" algn="l"/>
                <a:tab pos="4056063" algn="l"/>
              </a:tabLst>
            </a:pPr>
            <a:r>
              <a:rPr lang="en-US" altLang="en-US" sz="1600" smtClean="0"/>
              <a:t>	</a:t>
            </a:r>
            <a:r>
              <a:rPr lang="en-US" altLang="en-US" sz="1600" i="1" smtClean="0"/>
              <a:t>n</a:t>
            </a:r>
            <a:r>
              <a:rPr lang="en-US" altLang="en-US" sz="1600" smtClean="0"/>
              <a:t> = </a:t>
            </a:r>
            <a:r>
              <a:rPr lang="en-US" altLang="en-US" sz="1600" smtClean="0">
                <a:solidFill>
                  <a:srgbClr val="0033CC"/>
                </a:solidFill>
              </a:rPr>
              <a:t>relative block number</a:t>
            </a:r>
          </a:p>
          <a:p>
            <a:pPr>
              <a:lnSpc>
                <a:spcPct val="90000"/>
              </a:lnSpc>
              <a:buFont typeface="Monotype Sorts" charset="2"/>
              <a:buNone/>
              <a:tabLst>
                <a:tab pos="3203575" algn="l"/>
                <a:tab pos="4056063" algn="l"/>
              </a:tabLst>
            </a:pPr>
            <a:endParaRPr lang="en-US" altLang="en-US" sz="16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altLang="en-US" smtClean="0"/>
              <a:t>Text Book Slides – Copy Right</a:t>
            </a:r>
            <a:endParaRPr lang="en-CA" altLang="en-US" smtClean="0"/>
          </a:p>
        </p:txBody>
      </p:sp>
      <p:pic>
        <p:nvPicPr>
          <p:cNvPr id="1187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788" y="1546225"/>
            <a:ext cx="5940425"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ctrTitle"/>
          </p:nvPr>
        </p:nvSpPr>
        <p:spPr/>
        <p:txBody>
          <a:bodyPr/>
          <a:lstStyle/>
          <a:p>
            <a:pPr eaLnBrk="1" hangingPunct="1"/>
            <a:r>
              <a:rPr lang="en-US" altLang="en-US" smtClean="0"/>
              <a:t>End of Chapter 11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Tree-Structured Directories</a:t>
            </a:r>
          </a:p>
        </p:txBody>
      </p:sp>
      <p:pic>
        <p:nvPicPr>
          <p:cNvPr id="153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1385888"/>
            <a:ext cx="7305675"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Linux File/Dir Structure</a:t>
            </a:r>
          </a:p>
        </p:txBody>
      </p:sp>
      <p:graphicFrame>
        <p:nvGraphicFramePr>
          <p:cNvPr id="17411" name="Object 3"/>
          <p:cNvGraphicFramePr>
            <a:graphicFrameLocks noGrp="1" noChangeAspect="1"/>
          </p:cNvGraphicFramePr>
          <p:nvPr>
            <p:ph idx="1"/>
          </p:nvPr>
        </p:nvGraphicFramePr>
        <p:xfrm>
          <a:off x="1338263" y="1281113"/>
          <a:ext cx="7134225" cy="4171950"/>
        </p:xfrm>
        <a:graphic>
          <a:graphicData uri="http://schemas.openxmlformats.org/presentationml/2006/ole">
            <mc:AlternateContent xmlns:mc="http://schemas.openxmlformats.org/markup-compatibility/2006">
              <mc:Choice xmlns:v="urn:schemas-microsoft-com:vml" Requires="v">
                <p:oleObj spid="_x0000_s17430" name="Bitmap Image" r:id="rId4" imgW="6114286" imgH="3057143" progId="Paint.Picture">
                  <p:embed/>
                </p:oleObj>
              </mc:Choice>
              <mc:Fallback>
                <p:oleObj name="Bitmap Image" r:id="rId4" imgW="6114286" imgH="3057143"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263" y="1281113"/>
                        <a:ext cx="713422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File Paths</a:t>
            </a:r>
          </a:p>
        </p:txBody>
      </p:sp>
      <p:sp>
        <p:nvSpPr>
          <p:cNvPr id="19459" name="Rectangle 3"/>
          <p:cNvSpPr>
            <a:spLocks noGrp="1" noChangeArrowheads="1"/>
          </p:cNvSpPr>
          <p:nvPr>
            <p:ph type="body" idx="1"/>
          </p:nvPr>
        </p:nvSpPr>
        <p:spPr>
          <a:xfrm>
            <a:off x="914400" y="1157288"/>
            <a:ext cx="7313613" cy="4114800"/>
          </a:xfrm>
        </p:spPr>
        <p:txBody>
          <a:bodyPr/>
          <a:lstStyle/>
          <a:p>
            <a:pPr eaLnBrk="1" hangingPunct="1">
              <a:lnSpc>
                <a:spcPct val="90000"/>
              </a:lnSpc>
              <a:buSzTx/>
              <a:buFont typeface="Wingdings" panose="05000000000000000000" pitchFamily="2" charset="2"/>
              <a:buChar char="q"/>
            </a:pPr>
            <a:r>
              <a:rPr lang="en-US" altLang="en-US" sz="2400" smtClean="0"/>
              <a:t>The path to an object is a way to specify where the object is located in the file system. There are two ways to specify the path: </a:t>
            </a:r>
          </a:p>
          <a:p>
            <a:pPr lvl="1" eaLnBrk="1" hangingPunct="1">
              <a:lnSpc>
                <a:spcPct val="90000"/>
              </a:lnSpc>
              <a:buClr>
                <a:schemeClr val="hlink"/>
              </a:buClr>
              <a:buSzTx/>
              <a:buFont typeface="Wingdings" panose="05000000000000000000" pitchFamily="2" charset="2"/>
              <a:buChar char="q"/>
            </a:pPr>
            <a:r>
              <a:rPr lang="en-US" altLang="en-US" b="1" i="1" smtClean="0"/>
              <a:t>absolute path</a:t>
            </a:r>
            <a:r>
              <a:rPr lang="en-US" altLang="en-US" smtClean="0"/>
              <a:t> : path that begins at the root folder.   e.g.  /usr/local/bin</a:t>
            </a:r>
          </a:p>
          <a:p>
            <a:pPr lvl="1" eaLnBrk="1" hangingPunct="1">
              <a:lnSpc>
                <a:spcPct val="90000"/>
              </a:lnSpc>
              <a:buClr>
                <a:schemeClr val="hlink"/>
              </a:buClr>
              <a:buSzTx/>
              <a:buFont typeface="Wingdings" panose="05000000000000000000" pitchFamily="2" charset="2"/>
              <a:buChar char="q"/>
            </a:pPr>
            <a:r>
              <a:rPr lang="en-US" altLang="en-US" b="1" i="1" smtClean="0"/>
              <a:t>relative path </a:t>
            </a:r>
            <a:r>
              <a:rPr lang="en-US" altLang="en-US" smtClean="0"/>
              <a:t>describes the location of a file or folder as it relates to the current folder. If a path does not begin with a slash, it is a relative path. E.g.</a:t>
            </a:r>
          </a:p>
          <a:p>
            <a:pPr lvl="2" eaLnBrk="1" hangingPunct="1">
              <a:lnSpc>
                <a:spcPct val="90000"/>
              </a:lnSpc>
              <a:buSzTx/>
              <a:buFont typeface="Wingdings" panose="05000000000000000000" pitchFamily="2" charset="2"/>
              <a:buChar char="q"/>
            </a:pPr>
            <a:r>
              <a:rPr lang="en-US" altLang="en-US" smtClean="0"/>
              <a:t>If the current directory is :</a:t>
            </a:r>
          </a:p>
          <a:p>
            <a:pPr lvl="2" eaLnBrk="1" hangingPunct="1">
              <a:lnSpc>
                <a:spcPct val="90000"/>
              </a:lnSpc>
              <a:buSzTx/>
              <a:buFont typeface="Wingdings" panose="05000000000000000000" pitchFamily="2" charset="2"/>
              <a:buChar char="q"/>
            </a:pPr>
            <a:r>
              <a:rPr lang="en-US" altLang="en-US" smtClean="0"/>
              <a:t>/usr/local/ and want to move to /usr/local/Adobe/Acrobat</a:t>
            </a:r>
          </a:p>
          <a:p>
            <a:pPr lvl="2" eaLnBrk="1" hangingPunct="1">
              <a:lnSpc>
                <a:spcPct val="90000"/>
              </a:lnSpc>
              <a:buSzTx/>
              <a:buFont typeface="Wingdings" panose="05000000000000000000" pitchFamily="2" charset="2"/>
              <a:buChar char="q"/>
            </a:pPr>
            <a:r>
              <a:rPr lang="en-US" altLang="en-US" smtClean="0"/>
              <a:t>Then the  relative path is Adobe/Acrobat</a:t>
            </a:r>
          </a:p>
          <a:p>
            <a:pPr lvl="2" eaLnBrk="1" hangingPunct="1">
              <a:lnSpc>
                <a:spcPct val="90000"/>
              </a:lnSpc>
              <a:buSzTx/>
              <a:buFont typeface="Wingdings" panose="05000000000000000000" pitchFamily="2" charset="2"/>
              <a:buNone/>
            </a:pPr>
            <a:endParaRPr lang="en-US" altLang="en-US" sz="1600" smtClean="0"/>
          </a:p>
          <a:p>
            <a:pPr eaLnBrk="1" hangingPunct="1">
              <a:lnSpc>
                <a:spcPct val="90000"/>
              </a:lnSpc>
              <a:buSzTx/>
              <a:buFont typeface="Wingdings" panose="05000000000000000000" pitchFamily="2" charset="2"/>
              <a:buChar char="q"/>
            </a:pPr>
            <a:endParaRPr lang="en-US" altLang="en-US" smtClean="0"/>
          </a:p>
          <a:p>
            <a:pPr lvl="1"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endParaRPr lang="en-US" altLang="en-US" sz="2000" smtClean="0"/>
          </a:p>
          <a:p>
            <a:pPr lvl="1" eaLnBrk="1" hangingPunct="1">
              <a:lnSpc>
                <a:spcPct val="90000"/>
              </a:lnSpc>
              <a:buFont typeface="Wingdings" panose="05000000000000000000" pitchFamily="2" charset="2"/>
              <a:buNone/>
            </a:pPr>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OS8</Template>
  <TotalTime>8089</TotalTime>
  <Words>4606</Words>
  <Application>Microsoft Office PowerPoint</Application>
  <PresentationFormat>On-screen Show (4:3)</PresentationFormat>
  <Paragraphs>453</Paragraphs>
  <Slides>65</Slides>
  <Notes>50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7" baseType="lpstr">
      <vt:lpstr>ＭＳ Ｐゴシック</vt:lpstr>
      <vt:lpstr>ＭＳ Ｐゴシック</vt:lpstr>
      <vt:lpstr>Arial</vt:lpstr>
      <vt:lpstr>Courier New</vt:lpstr>
      <vt:lpstr>Helvetica</vt:lpstr>
      <vt:lpstr>Monotype Sorts</vt:lpstr>
      <vt:lpstr>Times New Roman</vt:lpstr>
      <vt:lpstr>Verdana</vt:lpstr>
      <vt:lpstr>Webdings</vt:lpstr>
      <vt:lpstr>Wingdings</vt:lpstr>
      <vt:lpstr>os-8</vt:lpstr>
      <vt:lpstr>Bitmap Image</vt:lpstr>
      <vt:lpstr>Chapter 11:   File-System Interface</vt:lpstr>
      <vt:lpstr>Text Book Slides – Copy Right</vt:lpstr>
      <vt:lpstr>Chapter 11:  File-System Interface</vt:lpstr>
      <vt:lpstr>Files basic concepts</vt:lpstr>
      <vt:lpstr>Directory Structure</vt:lpstr>
      <vt:lpstr>Directories</vt:lpstr>
      <vt:lpstr>Tree-Structured Directories</vt:lpstr>
      <vt:lpstr>Linux File/Dir Structure</vt:lpstr>
      <vt:lpstr>File Paths</vt:lpstr>
      <vt:lpstr>File Attributes</vt:lpstr>
      <vt:lpstr>Linux File Types</vt:lpstr>
      <vt:lpstr>Linux File Types</vt:lpstr>
      <vt:lpstr>Linux File Types and Properties</vt:lpstr>
      <vt:lpstr>Linux File Types and Attributes</vt:lpstr>
      <vt:lpstr>     Linux File Types and ls –l command</vt:lpstr>
      <vt:lpstr>File/Directory commands</vt:lpstr>
      <vt:lpstr>Directory commands</vt:lpstr>
      <vt:lpstr>PowerPoint Presentation</vt:lpstr>
      <vt:lpstr>File/Dir Protection</vt:lpstr>
      <vt:lpstr>     Files’ Permissions  ls –l command</vt:lpstr>
      <vt:lpstr>Changing Files’ Permissions</vt:lpstr>
      <vt:lpstr>File SYSTEMS</vt:lpstr>
      <vt:lpstr>File Management Functions</vt:lpstr>
      <vt:lpstr>Disk Structure</vt:lpstr>
      <vt:lpstr>A Typical File-system Organization</vt:lpstr>
      <vt:lpstr>File-System Structure</vt:lpstr>
      <vt:lpstr>File systems Performance</vt:lpstr>
      <vt:lpstr>Disk layout in Unix</vt:lpstr>
      <vt:lpstr>The Superblock</vt:lpstr>
      <vt:lpstr>inode</vt:lpstr>
      <vt:lpstr>  UNIX - inode</vt:lpstr>
      <vt:lpstr>Unix i-node</vt:lpstr>
      <vt:lpstr>Example: searching for /usr/ast/mbox</vt:lpstr>
      <vt:lpstr>Inode in action</vt:lpstr>
      <vt:lpstr>ls –i   commands</vt:lpstr>
      <vt:lpstr>File Systems Types </vt:lpstr>
      <vt:lpstr> File Systems Features and Differences</vt:lpstr>
      <vt:lpstr>Linux File Systems</vt:lpstr>
      <vt:lpstr>Linux File Systems Types </vt:lpstr>
      <vt:lpstr>The Linux Proc File System</vt:lpstr>
      <vt:lpstr>Proc file system</vt:lpstr>
      <vt:lpstr>Linux File System</vt:lpstr>
      <vt:lpstr>Ext2fs Block-Allocation Policies</vt:lpstr>
      <vt:lpstr>mke2fs</vt:lpstr>
      <vt:lpstr>Ext3 File System</vt:lpstr>
      <vt:lpstr>Ext4</vt:lpstr>
      <vt:lpstr>Linux File systems –ext4</vt:lpstr>
      <vt:lpstr>Reiser FS</vt:lpstr>
      <vt:lpstr>   Advanced File systems features</vt:lpstr>
      <vt:lpstr>Hard and Soft links</vt:lpstr>
      <vt:lpstr>Journal File</vt:lpstr>
      <vt:lpstr>File System Mounting</vt:lpstr>
      <vt:lpstr>Mount Point</vt:lpstr>
      <vt:lpstr>Mount Commands</vt:lpstr>
      <vt:lpstr> df command </vt:lpstr>
      <vt:lpstr>/etc/fstab file</vt:lpstr>
      <vt:lpstr>fsck command</vt:lpstr>
      <vt:lpstr>fsck Utility</vt:lpstr>
      <vt:lpstr>File System calls </vt:lpstr>
      <vt:lpstr>Open and Creat System Calls</vt:lpstr>
      <vt:lpstr>Read and Write System Calls</vt:lpstr>
      <vt:lpstr>Open Files </vt:lpstr>
      <vt:lpstr>Access Methods</vt:lpstr>
      <vt:lpstr>Text Book Slides – Copy Right</vt:lpstr>
      <vt:lpstr>End of Chapter 11</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Patricia Castillo</cp:lastModifiedBy>
  <cp:revision>181</cp:revision>
  <dcterms:created xsi:type="dcterms:W3CDTF">2004-10-07T18:29:30Z</dcterms:created>
  <dcterms:modified xsi:type="dcterms:W3CDTF">2018-04-05T19:17:39Z</dcterms:modified>
</cp:coreProperties>
</file>