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9" r:id="rId2"/>
    <p:sldId id="298" r:id="rId3"/>
    <p:sldId id="299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84" r:id="rId19"/>
    <p:sldId id="277" r:id="rId20"/>
  </p:sldIdLst>
  <p:sldSz cx="9144000" cy="6858000" type="screen4x3"/>
  <p:notesSz cx="7023100" cy="93091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98"/>
            <p14:sldId id="299"/>
            <p14:sldId id="281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ther Matsune" initials="HM" lastIdx="1" clrIdx="0">
    <p:extLst/>
  </p:cmAuthor>
  <p:cmAuthor id="2" name="Melissa Symanczyk" initials="MS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80396" autoAdjust="0"/>
  </p:normalViewPr>
  <p:slideViewPr>
    <p:cSldViewPr snapToGrid="0">
      <p:cViewPr varScale="1">
        <p:scale>
          <a:sx n="87" d="100"/>
          <a:sy n="87" d="100"/>
        </p:scale>
        <p:origin x="-312" y="-78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Robots</a:t>
            </a:r>
            <a:r>
              <a:rPr lang="en-CA" baseline="0" dirty="0" smtClean="0"/>
              <a:t> exclusion standard (robots.txt) – used to tell web crawlers/robots which areas of the website to avoid and not scan. What would you use this for?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6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CRUD = Create, read,</a:t>
            </a:r>
            <a:r>
              <a:rPr lang="en-CA" baseline="0" dirty="0" smtClean="0"/>
              <a:t> update and delete are the 4 basic operations on databases.</a:t>
            </a: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Note:</a:t>
            </a:r>
            <a:r>
              <a:rPr lang="en-CA" baseline="0" dirty="0" smtClean="0"/>
              <a:t> Same page with different parameters to define filters.</a:t>
            </a:r>
            <a:endParaRPr lang="en-CA" dirty="0" smtClean="0"/>
          </a:p>
          <a:p>
            <a:r>
              <a:rPr lang="en-CA" dirty="0" smtClean="0"/>
              <a:t>http://www.sait.ca/programs-and-courses?available=&amp;offered=Online&amp;credential=&amp;term=&amp;interest=&amp;search=&amp;activeTab=programs</a:t>
            </a:r>
          </a:p>
          <a:p>
            <a:r>
              <a:rPr lang="en-CA" dirty="0" smtClean="0"/>
              <a:t>http://www.sait.ca/programs-and-courses?available=&amp;offered=Classroom&amp;credential=&amp;term=&amp;interest=&amp;search=&amp;activeTab=programs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5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mdsec.net/wahh/answers2e.html#c4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hyperlink" Target="http://www.sait.ca/programs-and-cours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302: Web Application Security</a:t>
            </a:r>
            <a:endParaRPr lang="en-CA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CA" dirty="0" smtClean="0">
                <a:latin typeface="Titillium Lt" panose="00000400000000000000" pitchFamily="50" charset="0"/>
              </a:rPr>
              <a:t>Module 1: Mapping the Application</a:t>
            </a:r>
            <a:endParaRPr lang="en-CA" dirty="0">
              <a:latin typeface="Titillium Lt" panose="00000400000000000000" pitchFamily="50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Hidden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Parameters that can be used but not published</a:t>
            </a:r>
          </a:p>
          <a:p>
            <a:pPr lvl="1"/>
            <a:r>
              <a:rPr lang="en-CA" dirty="0" smtClean="0"/>
              <a:t>Usually for testing/debugging</a:t>
            </a:r>
          </a:p>
          <a:p>
            <a:pPr lvl="1"/>
            <a:r>
              <a:rPr lang="en-CA" dirty="0" smtClean="0"/>
              <a:t>Or to access undisclosed areas of the web app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Manually add common parameter names and values</a:t>
            </a:r>
          </a:p>
          <a:p>
            <a:pPr lvl="1"/>
            <a:r>
              <a:rPr lang="en-CA" dirty="0" smtClean="0"/>
              <a:t>e.g., debug=true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If using a third-party component, can look up the API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501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Analyzing the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400" dirty="0" smtClean="0"/>
              <a:t>Not just content and core functionality</a:t>
            </a:r>
          </a:p>
          <a:p>
            <a:pPr lvl="1"/>
            <a:r>
              <a:rPr lang="en-CA" sz="2200" dirty="0" smtClean="0"/>
              <a:t>Error messages, logs</a:t>
            </a:r>
          </a:p>
          <a:p>
            <a:pPr lvl="1"/>
            <a:r>
              <a:rPr lang="en-CA" sz="2200" dirty="0" smtClean="0"/>
              <a:t>Redirects</a:t>
            </a:r>
          </a:p>
          <a:p>
            <a:pPr lvl="1"/>
            <a:r>
              <a:rPr lang="en-CA" sz="2200" dirty="0" smtClean="0"/>
              <a:t>Security (session management, access control and authentication including support such as changing password or recovery)</a:t>
            </a:r>
          </a:p>
          <a:p>
            <a:pPr lvl="1"/>
            <a:r>
              <a:rPr lang="en-CA" sz="2200" dirty="0" smtClean="0"/>
              <a:t>User input processing (URL, query strings, POST data, cookies)</a:t>
            </a:r>
          </a:p>
          <a:p>
            <a:pPr lvl="1"/>
            <a:r>
              <a:rPr lang="en-CA" sz="2200" dirty="0" smtClean="0"/>
              <a:t>Client technologies (forms, scripts, cookies, other components like applets or Flash)</a:t>
            </a:r>
          </a:p>
          <a:p>
            <a:pPr lvl="1"/>
            <a:r>
              <a:rPr lang="en-CA" sz="2200" dirty="0" smtClean="0"/>
              <a:t>Server technologies (static and dynamic pages, SSL, web server software, database, email)</a:t>
            </a:r>
          </a:p>
          <a:p>
            <a:pPr lvl="1"/>
            <a:r>
              <a:rPr lang="en-CA" sz="2200" dirty="0" smtClean="0"/>
              <a:t>Anything else that can give you info on internal structure</a:t>
            </a:r>
            <a:endParaRPr lang="en-CA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9687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User Input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934842" cy="4967260"/>
          </a:xfrm>
        </p:spPr>
        <p:txBody>
          <a:bodyPr/>
          <a:lstStyle/>
          <a:p>
            <a:r>
              <a:rPr lang="en-CA" sz="2600" dirty="0" smtClean="0"/>
              <a:t>URL file paths</a:t>
            </a:r>
          </a:p>
          <a:p>
            <a:r>
              <a:rPr lang="en-CA" sz="2600" dirty="0" smtClean="0"/>
              <a:t>Parameters in the query string (after the ? marker)</a:t>
            </a:r>
          </a:p>
          <a:p>
            <a:r>
              <a:rPr lang="en-CA" sz="2600" dirty="0" smtClean="0"/>
              <a:t>Parameters in the body of the request</a:t>
            </a:r>
          </a:p>
          <a:p>
            <a:r>
              <a:rPr lang="en-CA" sz="2600" dirty="0" smtClean="0"/>
              <a:t>HTTP headers</a:t>
            </a:r>
          </a:p>
          <a:p>
            <a:pPr lvl="1"/>
            <a:r>
              <a:rPr lang="en-CA" sz="2200" dirty="0" smtClean="0"/>
              <a:t>Especially User-Agent, </a:t>
            </a:r>
            <a:r>
              <a:rPr lang="en-CA" sz="2200" dirty="0" err="1" smtClean="0"/>
              <a:t>Referer</a:t>
            </a:r>
            <a:r>
              <a:rPr lang="en-CA" sz="2200" dirty="0" smtClean="0"/>
              <a:t>, Accept, </a:t>
            </a:r>
            <a:br>
              <a:rPr lang="en-CA" sz="2200" dirty="0" smtClean="0"/>
            </a:br>
            <a:r>
              <a:rPr lang="en-CA" sz="2200" dirty="0" smtClean="0"/>
              <a:t>Accept-Language and Host</a:t>
            </a:r>
          </a:p>
          <a:p>
            <a:r>
              <a:rPr lang="en-CA" sz="2600" dirty="0" smtClean="0"/>
              <a:t>Cookies</a:t>
            </a:r>
          </a:p>
          <a:p>
            <a:r>
              <a:rPr lang="en-CA" sz="2600" dirty="0" smtClean="0"/>
              <a:t>Out-of-band channels (outside of the web app itself)</a:t>
            </a:r>
          </a:p>
          <a:p>
            <a:pPr lvl="1"/>
            <a:r>
              <a:rPr lang="en-CA" sz="2200" dirty="0" smtClean="0"/>
              <a:t>Retrieving data from another server (e.g., email, HTTP)</a:t>
            </a:r>
          </a:p>
          <a:p>
            <a:pPr lvl="1"/>
            <a:r>
              <a:rPr lang="en-CA" sz="2200" dirty="0" smtClean="0"/>
              <a:t>Non-browser interfaces (e.g., mobile apps)</a:t>
            </a:r>
            <a:endParaRPr lang="en-CA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505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Server-Side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Banner </a:t>
            </a:r>
            <a:r>
              <a:rPr lang="en-CA" dirty="0" smtClean="0"/>
              <a:t>grabbing</a:t>
            </a:r>
            <a:endParaRPr lang="en-CA" dirty="0"/>
          </a:p>
          <a:p>
            <a:r>
              <a:rPr lang="en-CA" dirty="0"/>
              <a:t>HTTP </a:t>
            </a:r>
            <a:r>
              <a:rPr lang="en-CA" dirty="0" smtClean="0"/>
              <a:t>fingerprinting</a:t>
            </a:r>
            <a:endParaRPr lang="en-CA" dirty="0"/>
          </a:p>
          <a:p>
            <a:r>
              <a:rPr lang="en-CA" dirty="0"/>
              <a:t>File </a:t>
            </a:r>
            <a:r>
              <a:rPr lang="en-CA" dirty="0" smtClean="0"/>
              <a:t>extensions</a:t>
            </a:r>
            <a:endParaRPr lang="en-CA" dirty="0"/>
          </a:p>
          <a:p>
            <a:pPr lvl="1"/>
            <a:r>
              <a:rPr lang="en-CA" dirty="0" smtClean="0"/>
              <a:t>e.g., </a:t>
            </a:r>
            <a:r>
              <a:rPr lang="en-CA" dirty="0"/>
              <a:t>.asp, .</a:t>
            </a:r>
            <a:r>
              <a:rPr lang="en-CA" dirty="0" err="1"/>
              <a:t>jsp</a:t>
            </a:r>
            <a:r>
              <a:rPr lang="en-CA" dirty="0"/>
              <a:t>, .cfm, .</a:t>
            </a:r>
            <a:r>
              <a:rPr lang="en-CA" dirty="0" err="1"/>
              <a:t>php</a:t>
            </a:r>
            <a:r>
              <a:rPr lang="en-CA" dirty="0"/>
              <a:t>, .</a:t>
            </a:r>
            <a:r>
              <a:rPr lang="en-CA" dirty="0" err="1"/>
              <a:t>pl</a:t>
            </a:r>
            <a:r>
              <a:rPr lang="en-CA" dirty="0"/>
              <a:t>, .</a:t>
            </a:r>
            <a:r>
              <a:rPr lang="en-CA" dirty="0" err="1"/>
              <a:t>py</a:t>
            </a:r>
            <a:endParaRPr lang="en-CA" dirty="0"/>
          </a:p>
          <a:p>
            <a:r>
              <a:rPr lang="en-CA" dirty="0"/>
              <a:t>Directory </a:t>
            </a:r>
            <a:r>
              <a:rPr lang="en-CA" dirty="0" smtClean="0"/>
              <a:t>names</a:t>
            </a:r>
            <a:endParaRPr lang="en-CA" dirty="0"/>
          </a:p>
          <a:p>
            <a:pPr lvl="1"/>
            <a:r>
              <a:rPr lang="en-CA" dirty="0" smtClean="0"/>
              <a:t>e.g., </a:t>
            </a:r>
            <a:r>
              <a:rPr lang="en-CA" dirty="0"/>
              <a:t>servlets, </a:t>
            </a:r>
            <a:r>
              <a:rPr lang="en-CA" dirty="0" err="1"/>
              <a:t>pls</a:t>
            </a:r>
            <a:r>
              <a:rPr lang="en-CA" dirty="0"/>
              <a:t>, </a:t>
            </a:r>
            <a:r>
              <a:rPr lang="en-CA" dirty="0" err="1"/>
              <a:t>cfdocs</a:t>
            </a:r>
            <a:r>
              <a:rPr lang="en-CA" dirty="0"/>
              <a:t>, rails</a:t>
            </a:r>
          </a:p>
          <a:p>
            <a:r>
              <a:rPr lang="en-CA" dirty="0"/>
              <a:t>Session </a:t>
            </a:r>
            <a:r>
              <a:rPr lang="en-CA" dirty="0" smtClean="0"/>
              <a:t>tokens</a:t>
            </a:r>
            <a:endParaRPr lang="en-CA" dirty="0"/>
          </a:p>
          <a:p>
            <a:pPr lvl="1"/>
            <a:r>
              <a:rPr lang="en-CA" dirty="0" smtClean="0"/>
              <a:t>e.g., </a:t>
            </a:r>
            <a:r>
              <a:rPr lang="en-CA" dirty="0" err="1"/>
              <a:t>JSESSIONID</a:t>
            </a:r>
            <a:r>
              <a:rPr lang="en-CA" dirty="0"/>
              <a:t>, </a:t>
            </a:r>
            <a:r>
              <a:rPr lang="en-CA" dirty="0" err="1"/>
              <a:t>ASPSESSIONID</a:t>
            </a:r>
            <a:r>
              <a:rPr lang="en-CA" dirty="0"/>
              <a:t>, </a:t>
            </a:r>
            <a:r>
              <a:rPr lang="en-CA" dirty="0" err="1"/>
              <a:t>PHPSESSID</a:t>
            </a:r>
            <a:endParaRPr lang="en-CA" dirty="0"/>
          </a:p>
          <a:p>
            <a:r>
              <a:rPr lang="en-CA" dirty="0" smtClean="0"/>
              <a:t>Third-party code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525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Server-Side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Dissecting requests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.g., https://wahh-app.com/calendar.jsp?name</a:t>
            </a:r>
            <a:br>
              <a:rPr lang="en-CA" dirty="0" smtClean="0"/>
            </a:br>
            <a:r>
              <a:rPr lang="en-CA" dirty="0" smtClean="0"/>
              <a:t>=</a:t>
            </a:r>
            <a:r>
              <a:rPr lang="en-CA" dirty="0" err="1" smtClean="0"/>
              <a:t>new%20applicants&amp;isExpired</a:t>
            </a:r>
            <a:r>
              <a:rPr lang="en-CA" dirty="0" smtClean="0"/>
              <a:t>=</a:t>
            </a:r>
            <a:r>
              <a:rPr lang="en-CA" dirty="0" err="1" smtClean="0"/>
              <a:t>0&amp;startDate</a:t>
            </a:r>
            <a:r>
              <a:rPr lang="en-CA" dirty="0" smtClean="0"/>
              <a:t>=22</a:t>
            </a:r>
            <a:br>
              <a:rPr lang="en-CA" dirty="0" smtClean="0"/>
            </a:br>
            <a:r>
              <a:rPr lang="en-CA" dirty="0" smtClean="0"/>
              <a:t>%</a:t>
            </a:r>
            <a:r>
              <a:rPr lang="en-CA" dirty="0" err="1" smtClean="0"/>
              <a:t>2F09%2F2010&amp;endDate</a:t>
            </a:r>
            <a:r>
              <a:rPr lang="en-CA" dirty="0" smtClean="0"/>
              <a:t>=</a:t>
            </a:r>
            <a:r>
              <a:rPr lang="en-CA" dirty="0" err="1" smtClean="0"/>
              <a:t>22%2F03%2F2011</a:t>
            </a:r>
            <a:r>
              <a:rPr lang="en-CA" dirty="0" smtClean="0"/>
              <a:t>&amp;</a:t>
            </a:r>
            <a:br>
              <a:rPr lang="en-CA" dirty="0" smtClean="0"/>
            </a:br>
            <a:r>
              <a:rPr lang="en-CA" dirty="0" err="1" smtClean="0"/>
              <a:t>OrderBy</a:t>
            </a:r>
            <a:r>
              <a:rPr lang="en-CA" dirty="0" smtClean="0"/>
              <a:t>=name</a:t>
            </a:r>
          </a:p>
          <a:p>
            <a:r>
              <a:rPr lang="en-CA" dirty="0" smtClean="0"/>
              <a:t>Extrapolating application behaviour</a:t>
            </a:r>
          </a:p>
          <a:p>
            <a:pPr lvl="1"/>
            <a:r>
              <a:rPr lang="en-CA" dirty="0" smtClean="0"/>
              <a:t>Common code or design</a:t>
            </a:r>
          </a:p>
          <a:p>
            <a:r>
              <a:rPr lang="en-CA" dirty="0" smtClean="0"/>
              <a:t>Isolating unique application behaviour</a:t>
            </a:r>
          </a:p>
          <a:p>
            <a:pPr lvl="1"/>
            <a:r>
              <a:rPr lang="en-CA" dirty="0" smtClean="0"/>
              <a:t>Added functionalities, bug fixes/patches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609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Attack </a:t>
            </a:r>
            <a:r>
              <a:rPr lang="en-CA" dirty="0" smtClean="0"/>
              <a:t>Surface (1 of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sz="2600" dirty="0"/>
              <a:t>Client-side validation (may not be done on </a:t>
            </a:r>
            <a:r>
              <a:rPr lang="en-CA" sz="2600" dirty="0" smtClean="0"/>
              <a:t>server side</a:t>
            </a:r>
            <a:r>
              <a:rPr lang="en-CA" sz="2600" dirty="0"/>
              <a:t>)</a:t>
            </a:r>
          </a:p>
          <a:p>
            <a:r>
              <a:rPr lang="en-CA" sz="2600" dirty="0"/>
              <a:t>Database interaction (SQL injection)</a:t>
            </a:r>
          </a:p>
          <a:p>
            <a:r>
              <a:rPr lang="en-CA" sz="2600" dirty="0"/>
              <a:t>File upload/download (path traversal, stored </a:t>
            </a:r>
            <a:r>
              <a:rPr lang="en-CA" sz="2600" dirty="0" err="1"/>
              <a:t>XSS</a:t>
            </a:r>
            <a:r>
              <a:rPr lang="en-CA" sz="2600" dirty="0"/>
              <a:t>)</a:t>
            </a:r>
          </a:p>
          <a:p>
            <a:r>
              <a:rPr lang="en-CA" sz="2600" dirty="0"/>
              <a:t>User data display (</a:t>
            </a:r>
            <a:r>
              <a:rPr lang="en-CA" sz="2600" dirty="0" err="1"/>
              <a:t>XSS</a:t>
            </a:r>
            <a:r>
              <a:rPr lang="en-CA" sz="2600" dirty="0"/>
              <a:t>)</a:t>
            </a:r>
          </a:p>
          <a:p>
            <a:r>
              <a:rPr lang="en-CA" sz="2600" dirty="0"/>
              <a:t>Redirects (redirection/header injection)</a:t>
            </a:r>
          </a:p>
          <a:p>
            <a:r>
              <a:rPr lang="en-CA" sz="2600" dirty="0"/>
              <a:t>Social networks (enumerate </a:t>
            </a:r>
            <a:r>
              <a:rPr lang="en-CA" sz="2600" dirty="0" smtClean="0"/>
              <a:t>user names</a:t>
            </a:r>
            <a:r>
              <a:rPr lang="en-CA" sz="2600" dirty="0"/>
              <a:t>, </a:t>
            </a:r>
            <a:r>
              <a:rPr lang="en-CA" sz="2600" dirty="0" smtClean="0"/>
              <a:t/>
            </a:r>
            <a:br>
              <a:rPr lang="en-CA" sz="2600" dirty="0" smtClean="0"/>
            </a:br>
            <a:r>
              <a:rPr lang="en-CA" sz="2600" dirty="0" smtClean="0"/>
              <a:t>stored </a:t>
            </a:r>
            <a:r>
              <a:rPr lang="en-CA" sz="2600" dirty="0"/>
              <a:t>XSS)</a:t>
            </a:r>
          </a:p>
          <a:p>
            <a:r>
              <a:rPr lang="en-CA" sz="2600" dirty="0"/>
              <a:t>Login (enumerate </a:t>
            </a:r>
            <a:r>
              <a:rPr lang="en-CA" sz="2600" dirty="0" smtClean="0"/>
              <a:t>user names</a:t>
            </a:r>
            <a:r>
              <a:rPr lang="en-CA" sz="2600" dirty="0"/>
              <a:t>, password cracking)</a:t>
            </a:r>
          </a:p>
          <a:p>
            <a:r>
              <a:rPr lang="en-CA" sz="2600" dirty="0"/>
              <a:t>Multi-stage login (logic flaws</a:t>
            </a:r>
            <a:r>
              <a:rPr lang="en-CA" sz="2600" dirty="0" smtClean="0"/>
              <a:t>)</a:t>
            </a:r>
            <a:endParaRPr lang="en-CA" sz="2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983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Attack </a:t>
            </a:r>
            <a:r>
              <a:rPr lang="en-CA" dirty="0" smtClean="0"/>
              <a:t>Surface (2 of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Sessions (predictable or insecure tokens)</a:t>
            </a:r>
          </a:p>
          <a:p>
            <a:r>
              <a:rPr lang="en-CA" dirty="0"/>
              <a:t>Access controls (privilege escalation)</a:t>
            </a:r>
          </a:p>
          <a:p>
            <a:r>
              <a:rPr lang="en-CA" dirty="0"/>
              <a:t>User impersonation (privilege escalation)</a:t>
            </a:r>
          </a:p>
          <a:p>
            <a:r>
              <a:rPr lang="en-CA" dirty="0"/>
              <a:t>Clear-text communication (session hijacking, capture credentials/sensitive data)</a:t>
            </a:r>
          </a:p>
          <a:p>
            <a:r>
              <a:rPr lang="en-CA" dirty="0"/>
              <a:t>Off-site links (query string parameters leaked in </a:t>
            </a:r>
            <a:r>
              <a:rPr lang="en-CA" dirty="0" err="1"/>
              <a:t>Referer</a:t>
            </a:r>
            <a:r>
              <a:rPr lang="en-CA" dirty="0"/>
              <a:t> header)</a:t>
            </a:r>
          </a:p>
          <a:p>
            <a:r>
              <a:rPr lang="en-CA" dirty="0"/>
              <a:t>External systems (inherited sessions or access controls</a:t>
            </a:r>
            <a:r>
              <a:rPr lang="en-CA" dirty="0" smtClean="0"/>
              <a:t>)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Attack </a:t>
            </a:r>
            <a:r>
              <a:rPr lang="en-CA" dirty="0" smtClean="0"/>
              <a:t>Surface (3 of 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Error messages (information leaks)</a:t>
            </a:r>
          </a:p>
          <a:p>
            <a:r>
              <a:rPr lang="en-CA" dirty="0"/>
              <a:t>Email (email/command injection)</a:t>
            </a:r>
          </a:p>
          <a:p>
            <a:r>
              <a:rPr lang="en-CA" dirty="0"/>
              <a:t>Native code (buffer overflows)</a:t>
            </a:r>
          </a:p>
          <a:p>
            <a:r>
              <a:rPr lang="en-CA" dirty="0" smtClean="0"/>
              <a:t>Third-party </a:t>
            </a:r>
            <a:r>
              <a:rPr lang="en-CA" dirty="0"/>
              <a:t>components (known vulnerabilities)</a:t>
            </a:r>
          </a:p>
          <a:p>
            <a:r>
              <a:rPr lang="en-CA" dirty="0"/>
              <a:t>Web server </a:t>
            </a:r>
            <a:r>
              <a:rPr lang="en-CA" dirty="0" smtClean="0"/>
              <a:t>software (common </a:t>
            </a:r>
            <a:r>
              <a:rPr lang="en-CA" dirty="0"/>
              <a:t>configuration weaknesses, known bugs)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1317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Self-Test Questions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Answer </a:t>
            </a:r>
            <a:r>
              <a:rPr lang="en-US" dirty="0" smtClean="0"/>
              <a:t>these questions </a:t>
            </a:r>
            <a:r>
              <a:rPr lang="en-US" dirty="0"/>
              <a:t>from the </a:t>
            </a:r>
            <a:r>
              <a:rPr lang="en-US" dirty="0" smtClean="0"/>
              <a:t>textbook:</a:t>
            </a:r>
          </a:p>
          <a:p>
            <a:pPr lvl="1"/>
            <a:r>
              <a:rPr lang="en-US" dirty="0" smtClean="0"/>
              <a:t>Chapter 4 – all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Check the answers online:</a:t>
            </a:r>
          </a:p>
          <a:p>
            <a:pPr lvl="1"/>
            <a:r>
              <a:rPr lang="en-US" dirty="0">
                <a:hlinkClick r:id="rId3"/>
              </a:rPr>
              <a:t>Chapter 4</a:t>
            </a:r>
            <a:r>
              <a:rPr lang="en-US" dirty="0"/>
              <a:t> </a:t>
            </a:r>
            <a:r>
              <a:rPr lang="en-US" dirty="0" smtClean="0"/>
              <a:t>(mdsec.net/</a:t>
            </a:r>
            <a:r>
              <a:rPr lang="en-US" dirty="0" err="1" smtClean="0"/>
              <a:t>wahh</a:t>
            </a:r>
            <a:r>
              <a:rPr lang="en-US" dirty="0" smtClean="0"/>
              <a:t>/</a:t>
            </a:r>
            <a:r>
              <a:rPr lang="en-US" dirty="0" err="1" smtClean="0"/>
              <a:t>answers2e.html#c4</a:t>
            </a:r>
            <a:r>
              <a:rPr lang="en-US" dirty="0"/>
              <a:t>)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0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Review</a:t>
            </a:r>
            <a:endParaRPr lang="en-US" sz="2400" dirty="0" smtClean="0"/>
          </a:p>
          <a:p>
            <a:r>
              <a:rPr lang="en-US" sz="2400" dirty="0" smtClean="0"/>
              <a:t>Textbook Readings</a:t>
            </a:r>
          </a:p>
          <a:p>
            <a:r>
              <a:rPr lang="en-US" sz="2400" dirty="0"/>
              <a:t>Mapping the Web Application</a:t>
            </a:r>
          </a:p>
          <a:p>
            <a:r>
              <a:rPr lang="en-US" sz="2400" dirty="0"/>
              <a:t>Web Crawler/Spider</a:t>
            </a:r>
          </a:p>
          <a:p>
            <a:r>
              <a:rPr lang="en-US" sz="2400" dirty="0"/>
              <a:t>Hidden Content</a:t>
            </a:r>
          </a:p>
          <a:p>
            <a:r>
              <a:rPr lang="en-US" sz="2400" dirty="0"/>
              <a:t>Functional Paths</a:t>
            </a:r>
          </a:p>
          <a:p>
            <a:r>
              <a:rPr lang="en-US" sz="2400" dirty="0"/>
              <a:t>Hidden Parameters</a:t>
            </a:r>
          </a:p>
          <a:p>
            <a:r>
              <a:rPr lang="en-US" sz="2400" dirty="0"/>
              <a:t>Analyzing the Web Application</a:t>
            </a:r>
          </a:p>
          <a:p>
            <a:r>
              <a:rPr lang="en-US" sz="2400" dirty="0"/>
              <a:t>User Input Entry Points</a:t>
            </a:r>
          </a:p>
          <a:p>
            <a:r>
              <a:rPr lang="en-US" sz="2400" dirty="0"/>
              <a:t>Server-Side Technologies</a:t>
            </a:r>
          </a:p>
          <a:p>
            <a:r>
              <a:rPr lang="en-US" sz="2400" dirty="0"/>
              <a:t>Server-Side Functionality</a:t>
            </a:r>
          </a:p>
          <a:p>
            <a:r>
              <a:rPr lang="en-US" sz="2400" dirty="0"/>
              <a:t>Attack Surface </a:t>
            </a:r>
          </a:p>
          <a:p>
            <a:r>
              <a:rPr lang="en-US" sz="2400" dirty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373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04875"/>
            <a:ext cx="7840663" cy="5310893"/>
          </a:xfrm>
        </p:spPr>
        <p:txBody>
          <a:bodyPr/>
          <a:lstStyle/>
          <a:p>
            <a:r>
              <a:rPr lang="en-US" sz="2400" dirty="0" smtClean="0"/>
              <a:t>Intro</a:t>
            </a:r>
          </a:p>
          <a:p>
            <a:r>
              <a:rPr lang="en-US" sz="2400" dirty="0" smtClean="0"/>
              <a:t>Course Grading</a:t>
            </a:r>
          </a:p>
          <a:p>
            <a:r>
              <a:rPr lang="en-US" sz="2400" dirty="0" smtClean="0"/>
              <a:t>Communication / Attendance</a:t>
            </a:r>
          </a:p>
          <a:p>
            <a:r>
              <a:rPr lang="en-US" sz="2400" dirty="0" smtClean="0"/>
              <a:t>Textbook Readings</a:t>
            </a:r>
          </a:p>
          <a:p>
            <a:r>
              <a:rPr lang="en-US" sz="2400" dirty="0" smtClean="0"/>
              <a:t>Definitions</a:t>
            </a:r>
          </a:p>
          <a:p>
            <a:r>
              <a:rPr lang="en-US" sz="2400" dirty="0" smtClean="0"/>
              <a:t>Web App Sec – Core Security Problem</a:t>
            </a:r>
          </a:p>
          <a:p>
            <a:r>
              <a:rPr lang="en-US" sz="2400" dirty="0" smtClean="0"/>
              <a:t>Security Perimeter – Attack Surface</a:t>
            </a:r>
          </a:p>
          <a:p>
            <a:r>
              <a:rPr lang="en-US" sz="2400" dirty="0" smtClean="0"/>
              <a:t>HTTP Methods (GET-POST-</a:t>
            </a:r>
            <a:r>
              <a:rPr lang="en-US" sz="2400" dirty="0" err="1" smtClean="0"/>
              <a:t>etc</a:t>
            </a:r>
            <a:r>
              <a:rPr lang="en-US" sz="2400" dirty="0" smtClean="0"/>
              <a:t>)</a:t>
            </a:r>
          </a:p>
          <a:p>
            <a:r>
              <a:rPr lang="en-US" sz="2400" dirty="0"/>
              <a:t>Header / Cookies / Response Status Code</a:t>
            </a:r>
          </a:p>
          <a:p>
            <a:r>
              <a:rPr lang="en-US" sz="2400" dirty="0"/>
              <a:t>Proxy Servers</a:t>
            </a:r>
          </a:p>
          <a:p>
            <a:r>
              <a:rPr lang="en-US" sz="2400" dirty="0"/>
              <a:t>Web Server Technologies</a:t>
            </a:r>
          </a:p>
          <a:p>
            <a:r>
              <a:rPr lang="en-US" sz="2400" dirty="0"/>
              <a:t>Character Encoding</a:t>
            </a:r>
          </a:p>
        </p:txBody>
      </p:sp>
    </p:spTree>
    <p:extLst>
      <p:ext uri="{BB962C8B-B14F-4D97-AF65-F5344CB8AC3E}">
        <p14:creationId xmlns:p14="http://schemas.microsoft.com/office/powerpoint/2010/main" val="263373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Textbook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Mapping the 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Reconnaissance and scanning</a:t>
            </a:r>
          </a:p>
          <a:p>
            <a:pPr lvl="1"/>
            <a:r>
              <a:rPr lang="en-CA" dirty="0" smtClean="0"/>
              <a:t>Gather and examine data on the web app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Analyze attack surface</a:t>
            </a:r>
          </a:p>
          <a:p>
            <a:pPr lvl="1"/>
            <a:r>
              <a:rPr lang="en-CA" dirty="0" smtClean="0"/>
              <a:t>Enumerate content and functionality</a:t>
            </a:r>
          </a:p>
          <a:p>
            <a:pPr lvl="1"/>
            <a:r>
              <a:rPr lang="en-CA" dirty="0" smtClean="0"/>
              <a:t>Observe behaviour</a:t>
            </a:r>
          </a:p>
          <a:p>
            <a:pPr lvl="1"/>
            <a:r>
              <a:rPr lang="en-CA" dirty="0" smtClean="0"/>
              <a:t>Examine security mechanisms</a:t>
            </a:r>
          </a:p>
          <a:p>
            <a:pPr lvl="1"/>
            <a:r>
              <a:rPr lang="en-CA" dirty="0" smtClean="0"/>
              <a:t>Investigate technologies used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Web Crawler/Spider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Used to index (spider) the contents of a website</a:t>
            </a:r>
          </a:p>
          <a:p>
            <a:pPr lvl="1"/>
            <a:r>
              <a:rPr lang="en-US" dirty="0"/>
              <a:t>Find all links recursively</a:t>
            </a:r>
          </a:p>
          <a:p>
            <a:pPr lvl="1"/>
            <a:r>
              <a:rPr lang="en-US" dirty="0"/>
              <a:t>Submit HTML forms to trace through</a:t>
            </a:r>
          </a:p>
          <a:p>
            <a:pPr lvl="1"/>
            <a:r>
              <a:rPr lang="en-US" dirty="0"/>
              <a:t>Parse scripts to find </a:t>
            </a:r>
            <a:r>
              <a:rPr lang="en-US" dirty="0" smtClean="0"/>
              <a:t>URLs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Does not always find everything</a:t>
            </a:r>
          </a:p>
          <a:p>
            <a:pPr lvl="1"/>
            <a:r>
              <a:rPr lang="en-US" dirty="0"/>
              <a:t>Dynamic content</a:t>
            </a:r>
          </a:p>
          <a:p>
            <a:pPr lvl="1"/>
            <a:r>
              <a:rPr lang="en-US" dirty="0"/>
              <a:t>Pre-compiled objects</a:t>
            </a:r>
          </a:p>
          <a:p>
            <a:pPr lvl="1"/>
            <a:r>
              <a:rPr lang="en-US" dirty="0"/>
              <a:t>Cannot evade the </a:t>
            </a:r>
            <a:r>
              <a:rPr lang="en-US" dirty="0" smtClean="0"/>
              <a:t>logout </a:t>
            </a:r>
            <a:r>
              <a:rPr lang="en-US" dirty="0"/>
              <a:t>button and basic security </a:t>
            </a:r>
            <a:r>
              <a:rPr lang="en-US" dirty="0" smtClean="0"/>
              <a:t>measures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03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User-Directed </a:t>
            </a:r>
            <a:r>
              <a:rPr lang="en-CA" dirty="0" err="1"/>
              <a:t>Spidering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Manually navigate the web app</a:t>
            </a:r>
          </a:p>
          <a:p>
            <a:pPr lvl="1"/>
            <a:r>
              <a:rPr lang="en-CA" dirty="0" smtClean="0"/>
              <a:t>A tool monitors all requests and responses to map the app using URLs from the browser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User can avoid problems with automated spiders</a:t>
            </a:r>
          </a:p>
          <a:p>
            <a:pPr lvl="1"/>
            <a:r>
              <a:rPr lang="en-CA" dirty="0" smtClean="0"/>
              <a:t>Make sure all input is valid</a:t>
            </a:r>
          </a:p>
          <a:p>
            <a:pPr lvl="1"/>
            <a:r>
              <a:rPr lang="en-CA" dirty="0" smtClean="0"/>
              <a:t>Re-activate session if terminated</a:t>
            </a:r>
          </a:p>
          <a:p>
            <a:pPr marL="342900" lvl="1" indent="0">
              <a:buNone/>
            </a:pPr>
            <a:endParaRPr lang="en-CA" dirty="0" smtClean="0"/>
          </a:p>
          <a:p>
            <a:r>
              <a:rPr lang="en-CA" dirty="0" smtClean="0"/>
              <a:t>More complete indexing can be achieved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580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Hidden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/>
              <a:t>Intentionally or unintentionally hidden from web app</a:t>
            </a:r>
          </a:p>
          <a:p>
            <a:pPr lvl="1"/>
            <a:r>
              <a:rPr lang="en-CA" dirty="0"/>
              <a:t>Or content </a:t>
            </a:r>
            <a:r>
              <a:rPr lang="en-CA" dirty="0" smtClean="0"/>
              <a:t>is accessible </a:t>
            </a:r>
            <a:r>
              <a:rPr lang="en-CA" dirty="0"/>
              <a:t>to different user </a:t>
            </a:r>
            <a:r>
              <a:rPr lang="en-CA" dirty="0" smtClean="0"/>
              <a:t>roles</a:t>
            </a:r>
          </a:p>
          <a:p>
            <a:r>
              <a:rPr lang="en-CA" dirty="0" smtClean="0"/>
              <a:t>Brute-force: guess </a:t>
            </a:r>
            <a:r>
              <a:rPr lang="en-CA" dirty="0"/>
              <a:t>using every common name</a:t>
            </a:r>
          </a:p>
          <a:p>
            <a:pPr lvl="1"/>
            <a:r>
              <a:rPr lang="en-CA" dirty="0" smtClean="0"/>
              <a:t>e.g. </a:t>
            </a:r>
            <a:r>
              <a:rPr lang="en-CA" dirty="0"/>
              <a:t>About, FAQ, accounts, </a:t>
            </a:r>
            <a:r>
              <a:rPr lang="en-CA" dirty="0" smtClean="0"/>
              <a:t>CRUD</a:t>
            </a:r>
            <a:endParaRPr lang="en-CA" dirty="0"/>
          </a:p>
          <a:p>
            <a:r>
              <a:rPr lang="en-CA" dirty="0"/>
              <a:t>Infer from </a:t>
            </a:r>
            <a:r>
              <a:rPr lang="en-CA" dirty="0" smtClean="0"/>
              <a:t>content: identify </a:t>
            </a:r>
            <a:r>
              <a:rPr lang="en-CA" dirty="0"/>
              <a:t>naming convention</a:t>
            </a:r>
          </a:p>
          <a:p>
            <a:r>
              <a:rPr lang="en-CA" dirty="0"/>
              <a:t>Cached/archived: by Google or archive.org</a:t>
            </a:r>
          </a:p>
          <a:p>
            <a:r>
              <a:rPr lang="en-CA" dirty="0"/>
              <a:t>Tech </a:t>
            </a:r>
            <a:r>
              <a:rPr lang="en-CA" dirty="0" smtClean="0"/>
              <a:t>forums: </a:t>
            </a:r>
            <a:r>
              <a:rPr lang="en-CA" dirty="0"/>
              <a:t>Q&amp;A published by </a:t>
            </a:r>
            <a:r>
              <a:rPr lang="en-CA" dirty="0" smtClean="0"/>
              <a:t>developers</a:t>
            </a:r>
            <a:endParaRPr lang="en-CA" dirty="0"/>
          </a:p>
          <a:p>
            <a:r>
              <a:rPr lang="en-CA" dirty="0"/>
              <a:t>Web server: bugs, defaults, </a:t>
            </a:r>
            <a:r>
              <a:rPr lang="en-CA" dirty="0" smtClean="0"/>
              <a:t>third-party software</a:t>
            </a:r>
            <a:endParaRPr lang="en-C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Functional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Based on functionalities instead of pages</a:t>
            </a:r>
          </a:p>
          <a:p>
            <a:pPr lvl="1"/>
            <a:r>
              <a:rPr lang="en-CA" dirty="0" smtClean="0"/>
              <a:t>Some web apps use the same URL for multiple functions</a:t>
            </a:r>
          </a:p>
          <a:p>
            <a:pPr lvl="2"/>
            <a:r>
              <a:rPr lang="en-CA" dirty="0" smtClean="0"/>
              <a:t>Action based on parameters in request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18" y="3254417"/>
            <a:ext cx="3946413" cy="24969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386" y="3254418"/>
            <a:ext cx="4001625" cy="24969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729766" y="6100352"/>
            <a:ext cx="56511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900" dirty="0" smtClean="0"/>
              <a:t>© 2017, </a:t>
            </a:r>
            <a:r>
              <a:rPr lang="en-US" sz="900" dirty="0" smtClean="0"/>
              <a:t>Southern Alberta Institute of Technology, </a:t>
            </a:r>
            <a:r>
              <a:rPr lang="en-CA" sz="900" dirty="0">
                <a:hlinkClick r:id="rId6"/>
              </a:rPr>
              <a:t>http://</a:t>
            </a:r>
            <a:r>
              <a:rPr lang="en-CA" sz="900" dirty="0" smtClean="0">
                <a:hlinkClick r:id="rId6"/>
              </a:rPr>
              <a:t>www.sait.ca/programs-and-courses</a:t>
            </a:r>
            <a:endParaRPr lang="en-CA" sz="900" dirty="0"/>
          </a:p>
        </p:txBody>
      </p:sp>
      <p:sp>
        <p:nvSpPr>
          <p:cNvPr id="7" name="Rectangle 6"/>
          <p:cNvSpPr/>
          <p:nvPr/>
        </p:nvSpPr>
        <p:spPr>
          <a:xfrm>
            <a:off x="1729766" y="5927228"/>
            <a:ext cx="565112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000" b="1" dirty="0" smtClean="0"/>
              <a:t>Figure 1: Same Page with Different Filters</a:t>
            </a:r>
            <a:endParaRPr lang="en-CA" sz="1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5360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</TotalTime>
  <Words>844</Words>
  <Application>Microsoft Office PowerPoint</Application>
  <PresentationFormat>On-screen Show (4:3)</PresentationFormat>
  <Paragraphs>163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ER Master_2015</vt:lpstr>
      <vt:lpstr>ITSC 302: Web Application Security</vt:lpstr>
      <vt:lpstr>Table of Contents</vt:lpstr>
      <vt:lpstr>Review</vt:lpstr>
      <vt:lpstr>Textbook Readings</vt:lpstr>
      <vt:lpstr>Mapping the Web Application</vt:lpstr>
      <vt:lpstr>Web Crawler/Spider</vt:lpstr>
      <vt:lpstr>User-Directed Spidering</vt:lpstr>
      <vt:lpstr>Hidden Content</vt:lpstr>
      <vt:lpstr>Functional Paths</vt:lpstr>
      <vt:lpstr>Hidden Parameters</vt:lpstr>
      <vt:lpstr>Analyzing the Web Application</vt:lpstr>
      <vt:lpstr>User Input Entry Points</vt:lpstr>
      <vt:lpstr>Server-Side Technologies</vt:lpstr>
      <vt:lpstr>Server-Side Functionality</vt:lpstr>
      <vt:lpstr>Attack Surface (1 of 3)</vt:lpstr>
      <vt:lpstr>Attack Surface (2 of 3)</vt:lpstr>
      <vt:lpstr>Attack Surface (3 of 3)</vt:lpstr>
      <vt:lpstr>Self-Test Questions</vt:lpstr>
      <vt:lpstr>PowerPoint Presentation</vt:lpstr>
    </vt:vector>
  </TitlesOfParts>
  <Company>SAIT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hstlouis</cp:lastModifiedBy>
  <cp:revision>328</cp:revision>
  <cp:lastPrinted>2016-04-11T17:01:10Z</cp:lastPrinted>
  <dcterms:created xsi:type="dcterms:W3CDTF">2009-04-06T17:04:40Z</dcterms:created>
  <dcterms:modified xsi:type="dcterms:W3CDTF">2018-09-04T18:21:27Z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84388EC8-FB77-4504-BA7B-B9B10C7E3B74</vt:lpwstr>
  </property>
  <property fmtid="{D5CDD505-2E9C-101B-9397-08002B2CF9AE}" pid="3" name="ArticulatePath">
    <vt:lpwstr>ITSC302_M1_Mapping_hm_22Sept2017</vt:lpwstr>
  </property>
</Properties>
</file>