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9" r:id="rId2"/>
    <p:sldId id="291" r:id="rId3"/>
    <p:sldId id="290" r:id="rId4"/>
    <p:sldId id="281" r:id="rId5"/>
    <p:sldId id="285" r:id="rId6"/>
    <p:sldId id="286" r:id="rId7"/>
    <p:sldId id="287" r:id="rId8"/>
    <p:sldId id="288" r:id="rId9"/>
    <p:sldId id="289" r:id="rId10"/>
    <p:sldId id="292" r:id="rId11"/>
    <p:sldId id="284" r:id="rId12"/>
    <p:sldId id="277" r:id="rId13"/>
  </p:sldIdLst>
  <p:sldSz cx="9144000" cy="6858000" type="screen4x3"/>
  <p:notesSz cx="7023100" cy="9309100"/>
  <p:custDataLst>
    <p:tags r:id="rId1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30ADFBC-0282-4EE0-97FA-40BC7520527F}">
          <p14:sldIdLst>
            <p14:sldId id="269"/>
          </p14:sldIdLst>
        </p14:section>
        <p14:section name="Untitled Section" id="{BAB5FE1B-4910-480F-9285-3B3D14DFD513}">
          <p14:sldIdLst>
            <p14:sldId id="291"/>
            <p14:sldId id="290"/>
            <p14:sldId id="281"/>
            <p14:sldId id="285"/>
            <p14:sldId id="286"/>
            <p14:sldId id="287"/>
            <p14:sldId id="288"/>
            <p14:sldId id="289"/>
            <p14:sldId id="292"/>
            <p14:sldId id="284"/>
            <p14:sldId id="277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214">
          <p15:clr>
            <a:srgbClr val="A4A3A4"/>
          </p15:clr>
        </p15:guide>
        <p15:guide id="2" orient="horz" pos="2832" userDrawn="1">
          <p15:clr>
            <a:srgbClr val="A4A3A4"/>
          </p15:clr>
        </p15:guide>
        <p15:guide id="3" orient="horz" pos="3284">
          <p15:clr>
            <a:srgbClr val="A4A3A4"/>
          </p15:clr>
        </p15:guide>
        <p15:guide id="4" orient="horz" pos="2355">
          <p15:clr>
            <a:srgbClr val="A4A3A4"/>
          </p15:clr>
        </p15:guide>
        <p15:guide id="5" orient="horz" pos="1669">
          <p15:clr>
            <a:srgbClr val="A4A3A4"/>
          </p15:clr>
        </p15:guide>
        <p15:guide id="6" orient="horz" pos="360" userDrawn="1">
          <p15:clr>
            <a:srgbClr val="A4A3A4"/>
          </p15:clr>
        </p15:guide>
        <p15:guide id="7" orient="horz" pos="1349">
          <p15:clr>
            <a:srgbClr val="A4A3A4"/>
          </p15:clr>
        </p15:guide>
        <p15:guide id="8" orient="horz" pos="2149">
          <p15:clr>
            <a:srgbClr val="A4A3A4"/>
          </p15:clr>
        </p15:guide>
        <p15:guide id="9" orient="horz" pos="1198">
          <p15:clr>
            <a:srgbClr val="A4A3A4"/>
          </p15:clr>
        </p15:guide>
        <p15:guide id="10" orient="horz" pos="4319">
          <p15:clr>
            <a:srgbClr val="A4A3A4"/>
          </p15:clr>
        </p15:guide>
        <p15:guide id="11" pos="528" userDrawn="1">
          <p15:clr>
            <a:srgbClr val="A4A3A4"/>
          </p15:clr>
        </p15:guide>
        <p15:guide id="12" pos="5339">
          <p15:clr>
            <a:srgbClr val="A4A3A4"/>
          </p15:clr>
        </p15:guide>
        <p15:guide id="13" pos="2384">
          <p15:clr>
            <a:srgbClr val="A4A3A4"/>
          </p15:clr>
        </p15:guide>
        <p15:guide id="14" pos="1091">
          <p15:clr>
            <a:srgbClr val="A4A3A4"/>
          </p15:clr>
        </p15:guide>
        <p15:guide id="15" pos="164">
          <p15:clr>
            <a:srgbClr val="A4A3A4"/>
          </p15:clr>
        </p15:guide>
        <p15:guide id="16" pos="92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>
        <p15:guide id="1" orient="horz" pos="2932" userDrawn="1">
          <p15:clr>
            <a:srgbClr val="A4A3A4"/>
          </p15:clr>
        </p15:guide>
        <p15:guide id="2" pos="2212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eather Matsune" initials="HM" lastIdx="2" clrIdx="0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EB8"/>
    <a:srgbClr val="EE362C"/>
    <a:srgbClr val="D73E17"/>
    <a:srgbClr val="D52B00"/>
    <a:srgbClr val="996633"/>
    <a:srgbClr val="44697D"/>
    <a:srgbClr val="D52B1E"/>
    <a:srgbClr val="E9994A"/>
    <a:srgbClr val="AA272F"/>
    <a:srgbClr val="00769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814" autoAdjust="0"/>
    <p:restoredTop sz="95501" autoAdjust="0"/>
  </p:normalViewPr>
  <p:slideViewPr>
    <p:cSldViewPr snapToGrid="0">
      <p:cViewPr varScale="1">
        <p:scale>
          <a:sx n="95" d="100"/>
          <a:sy n="95" d="100"/>
        </p:scale>
        <p:origin x="-102" y="-306"/>
      </p:cViewPr>
      <p:guideLst>
        <p:guide orient="horz" pos="2214"/>
        <p:guide orient="horz" pos="2832"/>
        <p:guide orient="horz" pos="3284"/>
        <p:guide orient="horz" pos="2355"/>
        <p:guide orient="horz" pos="1669"/>
        <p:guide orient="horz" pos="360"/>
        <p:guide orient="horz" pos="1349"/>
        <p:guide orient="horz" pos="2149"/>
        <p:guide orient="horz" pos="1198"/>
        <p:guide orient="horz" pos="4319"/>
        <p:guide pos="528"/>
        <p:guide pos="5339"/>
        <p:guide pos="2384"/>
        <p:guide pos="1091"/>
        <p:guide pos="164"/>
        <p:guide pos="92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80" d="100"/>
          <a:sy n="80" d="100"/>
        </p:scale>
        <p:origin x="-1974" y="-78"/>
      </p:cViewPr>
      <p:guideLst>
        <p:guide orient="horz" pos="2932"/>
        <p:guide pos="221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284C5895-FE39-4B89-91B9-3F88D0186E19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CB4DC21B-881A-468B-B00C-159245F572A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2106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8132" y="0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/>
          <a:lstStyle>
            <a:lvl1pPr algn="r">
              <a:defRPr sz="1200"/>
            </a:lvl1pPr>
          </a:lstStyle>
          <a:p>
            <a:fld id="{A6E1133A-33E6-41DE-9EDC-2B4E7ACFB7D2}" type="datetimeFigureOut">
              <a:rPr lang="en-US" smtClean="0"/>
              <a:pPr/>
              <a:t>9/4/2018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4275" y="698500"/>
            <a:ext cx="4654550" cy="34909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324" tIns="46662" rIns="93324" bIns="4666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2310" y="4421823"/>
            <a:ext cx="5618480" cy="4189095"/>
          </a:xfrm>
          <a:prstGeom prst="rect">
            <a:avLst/>
          </a:prstGeom>
        </p:spPr>
        <p:txBody>
          <a:bodyPr vert="horz" lIns="93324" tIns="46662" rIns="93324" bIns="46662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8132" y="8842029"/>
            <a:ext cx="3043343" cy="465455"/>
          </a:xfrm>
          <a:prstGeom prst="rect">
            <a:avLst/>
          </a:prstGeom>
        </p:spPr>
        <p:txBody>
          <a:bodyPr vert="horz" lIns="93324" tIns="46662" rIns="93324" bIns="46662" rtlCol="0" anchor="b"/>
          <a:lstStyle>
            <a:lvl1pPr algn="r">
              <a:defRPr sz="1200"/>
            </a:lvl1pPr>
          </a:lstStyle>
          <a:p>
            <a:fld id="{3F1AA2EC-018E-495A-975D-CC074962699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0260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1AA2EC-018E-495A-975D-CC074962699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6034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82" r="17753"/>
          <a:stretch/>
        </p:blipFill>
        <p:spPr>
          <a:xfrm>
            <a:off x="681889" y="127000"/>
            <a:ext cx="3147646" cy="635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54769" y="1320800"/>
            <a:ext cx="4353169" cy="2980352"/>
          </a:xfrm>
          <a:prstGeom prst="rect">
            <a:avLst/>
          </a:prstGeom>
        </p:spPr>
        <p:txBody>
          <a:bodyPr/>
          <a:lstStyle>
            <a:lvl1pPr algn="l">
              <a:defRPr sz="4800" baseline="0">
                <a:solidFill>
                  <a:srgbClr val="005EB8"/>
                </a:solidFill>
                <a:latin typeface="Titillium Lt" panose="00000400000000000000" pitchFamily="50" charset="0"/>
              </a:defRPr>
            </a:lvl1pPr>
          </a:lstStyle>
          <a:p>
            <a:endParaRPr lang="en-CA" noProof="0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 hasCustomPrompt="1"/>
          </p:nvPr>
        </p:nvSpPr>
        <p:spPr>
          <a:xfrm>
            <a:off x="4454769" y="4401023"/>
            <a:ext cx="4353169" cy="675789"/>
          </a:xfrm>
          <a:prstGeom prst="rect">
            <a:avLst/>
          </a:prstGeom>
        </p:spPr>
        <p:txBody>
          <a:bodyPr vert="horz"/>
          <a:lstStyle>
            <a:lvl1pPr marL="0" algn="l" defTabSz="914400" rtl="0" eaLnBrk="1" latinLnBrk="0" hangingPunct="1">
              <a:spcBef>
                <a:spcPct val="50000"/>
              </a:spcBef>
              <a:defRPr lang="en-US" sz="1400" b="1" kern="1200" baseline="0" dirty="0">
                <a:solidFill>
                  <a:srgbClr val="005EB8"/>
                </a:solidFill>
                <a:latin typeface="Titillium Lt" panose="00000400000000000000" pitchFamily="50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Presentation Subtitle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912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7852" y="154483"/>
            <a:ext cx="6697348" cy="627860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2" name="Picture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4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400980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dt="0"/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56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- numbe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4967260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+mj-lt"/>
              <a:buAutoNum type="arabicPeriod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+mj-lt"/>
              <a:buAutoNum type="alphaLcParenR"/>
              <a:defRPr sz="2400"/>
            </a:lvl2pPr>
            <a:lvl3pPr marL="914400" indent="-228600">
              <a:buFont typeface="+mj-lt"/>
              <a:buAutoNum type="romanLcPeriod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846" y="157876"/>
            <a:ext cx="6699354" cy="68238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262697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38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4952" y="155768"/>
            <a:ext cx="6700248" cy="675703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632882" y="1239716"/>
            <a:ext cx="7842780" cy="4868750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4055634" y="6133275"/>
            <a:ext cx="4496696" cy="28571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8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6758168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rge text / content /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4656"/>
            <a:ext cx="6699902" cy="685607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7840663" cy="2517157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2"/>
            <a:endParaRPr lang="en-US" noProof="0" dirty="0" smtClean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1" hasCustomPrompt="1"/>
          </p:nvPr>
        </p:nvSpPr>
        <p:spPr>
          <a:xfrm>
            <a:off x="632882" y="3852567"/>
            <a:ext cx="7842780" cy="2255898"/>
          </a:xfrm>
          <a:prstGeom prst="rect">
            <a:avLst/>
          </a:prstGeom>
        </p:spPr>
        <p:txBody>
          <a:bodyPr vert="horz"/>
          <a:lstStyle>
            <a:lvl1pPr>
              <a:defRPr baseline="0"/>
            </a:lvl1pPr>
          </a:lstStyle>
          <a:p>
            <a:r>
              <a:rPr lang="en-CA" noProof="0" dirty="0" smtClean="0"/>
              <a:t>Insert image here.</a:t>
            </a:r>
            <a:endParaRPr lang="en-CA" noProof="0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2" hasCustomPrompt="1"/>
          </p:nvPr>
        </p:nvSpPr>
        <p:spPr>
          <a:xfrm>
            <a:off x="4055634" y="6126049"/>
            <a:ext cx="4496696" cy="257166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7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TextBox 8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TextBox 10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5310471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Image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60030"/>
            <a:ext cx="6699902" cy="647852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1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4" name="Picture Placeholder 4"/>
          <p:cNvSpPr>
            <a:spLocks noGrp="1"/>
          </p:cNvSpPr>
          <p:nvPr>
            <p:ph type="pic" sz="quarter" idx="10" hasCustomPrompt="1"/>
          </p:nvPr>
        </p:nvSpPr>
        <p:spPr>
          <a:xfrm>
            <a:off x="5105400" y="1248508"/>
            <a:ext cx="3370262" cy="4689714"/>
          </a:xfrm>
          <a:prstGeom prst="rect">
            <a:avLst/>
          </a:prstGeom>
        </p:spPr>
        <p:txBody>
          <a:bodyPr vert="horz"/>
          <a:lstStyle>
            <a:lvl1pPr marL="0" indent="0">
              <a:buFont typeface="Arial" panose="020B0604020202020204" pitchFamily="34" charset="0"/>
              <a:buNone/>
              <a:defRPr baseline="0">
                <a:solidFill>
                  <a:schemeClr val="accent3"/>
                </a:solidFill>
              </a:defRPr>
            </a:lvl1pPr>
            <a:lvl2pPr marL="685800" indent="-342900">
              <a:defRPr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defRPr sz="1600"/>
            </a:lvl5pPr>
          </a:lstStyle>
          <a:p>
            <a:r>
              <a:rPr lang="en-CA" noProof="0" dirty="0" smtClean="0"/>
              <a:t>Insert image here.</a:t>
            </a:r>
          </a:p>
        </p:txBody>
      </p:sp>
      <p:sp>
        <p:nvSpPr>
          <p:cNvPr id="6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48508"/>
            <a:ext cx="4203699" cy="5076988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1" hasCustomPrompt="1"/>
          </p:nvPr>
        </p:nvSpPr>
        <p:spPr>
          <a:xfrm>
            <a:off x="5104870" y="5938221"/>
            <a:ext cx="3490490" cy="384318"/>
          </a:xfrm>
          <a:prstGeom prst="rect">
            <a:avLst/>
          </a:prstGeom>
        </p:spPr>
        <p:txBody>
          <a:bodyPr vert="horz"/>
          <a:lstStyle>
            <a:lvl1pPr marL="0" algn="r" defTabSz="914400" rtl="0" eaLnBrk="1" latinLnBrk="0" hangingPunct="1">
              <a:spcBef>
                <a:spcPct val="50000"/>
              </a:spcBef>
              <a:defRPr lang="en-US" sz="1000" b="0" kern="1200" baseline="0" dirty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 smtClean="0"/>
              <a:t>Source: Include image source here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9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TextBox 9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6846997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ext / Text spl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ctrTitle"/>
          </p:nvPr>
        </p:nvSpPr>
        <p:spPr>
          <a:xfrm>
            <a:off x="615298" y="155149"/>
            <a:ext cx="6708694" cy="685114"/>
          </a:xfrm>
          <a:prstGeom prst="rect">
            <a:avLst/>
          </a:prstGeom>
        </p:spPr>
        <p:txBody>
          <a:bodyPr/>
          <a:lstStyle>
            <a:lvl1pPr algn="l">
              <a:defRPr sz="3000" b="1" i="0" baseline="0">
                <a:solidFill>
                  <a:schemeClr val="tx2"/>
                </a:solidFill>
                <a:latin typeface="Arial"/>
              </a:defRPr>
            </a:lvl1pPr>
          </a:lstStyle>
          <a:p>
            <a:endParaRPr lang="en-CA" noProof="0" dirty="0"/>
          </a:p>
        </p:txBody>
      </p:sp>
      <p:sp>
        <p:nvSpPr>
          <p:cNvPr id="10" name="Content Placeholder 3"/>
          <p:cNvSpPr>
            <a:spLocks noGrp="1"/>
          </p:cNvSpPr>
          <p:nvPr>
            <p:ph sz="half" idx="2"/>
          </p:nvPr>
        </p:nvSpPr>
        <p:spPr>
          <a:xfrm>
            <a:off x="4695092" y="1239715"/>
            <a:ext cx="3791250" cy="5085781"/>
          </a:xfrm>
          <a:prstGeom prst="rect">
            <a:avLst/>
          </a:prstGeom>
        </p:spPr>
        <p:txBody>
          <a:bodyPr/>
          <a:lstStyle>
            <a:lvl1pPr marL="342900" indent="-342900">
              <a:buFont typeface="Arial" panose="020B0604020202020204" pitchFamily="34" charset="0"/>
              <a:buChar char="•"/>
              <a:defRPr sz="280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 b="0"/>
            </a:lvl2pPr>
            <a:lvl3pPr marL="914400" indent="-228600">
              <a:buFont typeface="Wingdings" panose="05000000000000000000" pitchFamily="2" charset="2"/>
              <a:buChar char="§"/>
              <a:defRPr sz="2000" b="0"/>
            </a:lvl3pPr>
            <a:lvl4pPr marL="1143000" indent="-228600">
              <a:defRPr sz="1800" b="0"/>
            </a:lvl4pPr>
            <a:lvl5pPr marL="1371600" indent="-228600">
              <a:defRPr sz="1600" b="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/>
          </a:p>
        </p:txBody>
      </p:sp>
      <p:sp>
        <p:nvSpPr>
          <p:cNvPr id="11" name="Content Placeholder 7"/>
          <p:cNvSpPr>
            <a:spLocks noGrp="1"/>
          </p:cNvSpPr>
          <p:nvPr>
            <p:ph sz="quarter" idx="12"/>
          </p:nvPr>
        </p:nvSpPr>
        <p:spPr>
          <a:xfrm>
            <a:off x="635001" y="1239715"/>
            <a:ext cx="3831491" cy="5085781"/>
          </a:xfrm>
          <a:prstGeom prst="rect">
            <a:avLst/>
          </a:prstGeom>
        </p:spPr>
        <p:txBody>
          <a:bodyPr vert="horz"/>
          <a:lstStyle>
            <a:lvl1pPr marL="342900" indent="-342900">
              <a:buFont typeface="Arial" panose="020B0604020202020204" pitchFamily="34" charset="0"/>
              <a:buChar char="•"/>
              <a:defRPr baseline="0">
                <a:solidFill>
                  <a:schemeClr val="tx2"/>
                </a:solidFill>
              </a:defRPr>
            </a:lvl1pPr>
            <a:lvl2pPr marL="685800" indent="-342900">
              <a:buFont typeface="Arial" panose="020B0604020202020204" pitchFamily="34" charset="0"/>
              <a:buChar char="◦"/>
              <a:defRPr sz="2400"/>
            </a:lvl2pPr>
            <a:lvl3pPr marL="914400" indent="-228600">
              <a:buFont typeface="Wingdings" panose="05000000000000000000" pitchFamily="2" charset="2"/>
              <a:buChar char="§"/>
              <a:defRPr sz="2000"/>
            </a:lvl3pPr>
            <a:lvl4pPr marL="1143000" indent="-228600">
              <a:defRPr sz="1800"/>
            </a:lvl4pPr>
            <a:lvl5pPr marL="1371600" indent="-228600">
              <a:tabLst/>
              <a:defRPr sz="1600"/>
            </a:lvl5pPr>
          </a:lstStyle>
          <a:p>
            <a:pPr lvl="0"/>
            <a:r>
              <a:rPr lang="en-US" noProof="0" dirty="0" smtClean="0"/>
              <a:t>Click to edit Master text styles</a:t>
            </a:r>
          </a:p>
          <a:p>
            <a:pPr lvl="1"/>
            <a:r>
              <a:rPr lang="en-US" sz="2400" noProof="0" dirty="0" smtClean="0"/>
              <a:t>Second level</a:t>
            </a:r>
          </a:p>
          <a:p>
            <a:pPr lvl="2"/>
            <a:r>
              <a:rPr lang="en-US" sz="2000" noProof="0" dirty="0" smtClean="0"/>
              <a:t>Third level</a:t>
            </a:r>
            <a:endParaRPr lang="en-US" noProof="0" dirty="0" smtClean="0"/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CA" noProof="0" dirty="0" smtClean="0"/>
          </a:p>
          <a:p>
            <a:pPr lvl="0"/>
            <a:endParaRPr lang="en-CA" noProof="0" dirty="0"/>
          </a:p>
        </p:txBody>
      </p:sp>
      <p:pic>
        <p:nvPicPr>
          <p:cNvPr id="5" name="Picture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6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TextBox 6"/>
          <p:cNvSpPr txBox="1"/>
          <p:nvPr userDrawn="1"/>
        </p:nvSpPr>
        <p:spPr>
          <a:xfrm>
            <a:off x="3035300" y="6426200"/>
            <a:ext cx="3073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2017, Southern Alberta Institute of</a:t>
            </a:r>
            <a:r>
              <a:rPr lang="en-US" sz="1000" baseline="0" dirty="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Technology</a:t>
            </a:r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/>
          <p:cNvSpPr txBox="1"/>
          <p:nvPr userDrawn="1"/>
        </p:nvSpPr>
        <p:spPr>
          <a:xfrm>
            <a:off x="8686798" y="6429126"/>
            <a:ext cx="37025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7AF78733-0A8E-421A-AD57-FCAD54DD3729}" type="slidenum">
              <a:rPr lang="en-US" sz="1000" smtClean="0">
                <a:solidFill>
                  <a:schemeClr val="accent6">
                    <a:lumMod val="60000"/>
                    <a:lumOff val="4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‹#›</a:t>
            </a:fld>
            <a:endParaRPr lang="en-US" sz="1000" dirty="0">
              <a:solidFill>
                <a:schemeClr val="accent6">
                  <a:lumMod val="60000"/>
                  <a:lumOff val="4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1005330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py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5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Content Placeholder 3"/>
          <p:cNvSpPr>
            <a:spLocks noGrp="1"/>
          </p:cNvSpPr>
          <p:nvPr>
            <p:ph sz="quarter" idx="10" hasCustomPrompt="1"/>
          </p:nvPr>
        </p:nvSpPr>
        <p:spPr>
          <a:xfrm>
            <a:off x="635000" y="4297680"/>
            <a:ext cx="7840663" cy="2320290"/>
          </a:xfrm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172244103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 xmlns="">
        <p15:guide id="1" orient="horz" pos="864">
          <p15:clr>
            <a:srgbClr val="FBAE40"/>
          </p15:clr>
        </p15:guide>
        <p15:guide id="2" pos="38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ChangeArrowheads="1"/>
          </p:cNvSpPr>
          <p:nvPr userDrawn="1"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" name="Rectangle 5"/>
          <p:cNvSpPr>
            <a:spLocks noChangeArrowheads="1"/>
          </p:cNvSpPr>
          <p:nvPr userDrawn="1"/>
        </p:nvSpPr>
        <p:spPr bwMode="auto">
          <a:xfrm>
            <a:off x="0" y="4572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2120900" algn="r"/>
                <a:tab pos="2971800" algn="ctr"/>
                <a:tab pos="5943600" algn="r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120900" algn="r"/>
                <a:tab pos="2971800" algn="ctr"/>
                <a:tab pos="5943600" algn="r"/>
              </a:tabLst>
            </a:pPr>
            <a:r>
              <a:rPr kumimoji="0" lang="en-US" altLang="en-US" sz="12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</a:t>
            </a:r>
            <a:endParaRPr kumimoji="0" lang="en-US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2941"/>
            <a:ext cx="1905000" cy="786765"/>
          </a:xfrm>
          <a:prstGeom prst="rect">
            <a:avLst/>
          </a:prstGeom>
        </p:spPr>
      </p:pic>
      <p:sp>
        <p:nvSpPr>
          <p:cNvPr id="11" name="Rectangle 2"/>
          <p:cNvSpPr>
            <a:spLocks noChangeArrowheads="1"/>
          </p:cNvSpPr>
          <p:nvPr userDrawn="1"/>
        </p:nvSpPr>
        <p:spPr bwMode="auto">
          <a:xfrm>
            <a:off x="0" y="807882"/>
            <a:ext cx="9144000" cy="32381"/>
          </a:xfrm>
          <a:prstGeom prst="rect">
            <a:avLst/>
          </a:prstGeom>
          <a:solidFill>
            <a:srgbClr val="005EB8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1" r:id="rId4"/>
    <p:sldLayoutId id="2147483656" r:id="rId5"/>
    <p:sldLayoutId id="2147483652" r:id="rId6"/>
    <p:sldLayoutId id="2147483654" r:id="rId7"/>
    <p:sldLayoutId id="2147483657" r:id="rId8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 baseline="0">
          <a:solidFill>
            <a:schemeClr val="accent3"/>
          </a:solidFill>
          <a:latin typeface="Arial" pitchFamily="34" charset="0"/>
          <a:ea typeface="+mn-ea"/>
          <a:cs typeface="Arial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8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8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dsec.net/wahh/answers2e.html#c5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sz="4800" dirty="0" smtClean="0">
                <a:solidFill>
                  <a:srgbClr val="005EB8"/>
                </a:solidFill>
                <a:latin typeface="Titillium Lt" panose="00000400000000000000" pitchFamily="50" charset="0"/>
              </a:rPr>
              <a:t>ITSC 302: Web Application Security</a:t>
            </a:r>
            <a:endParaRPr lang="en-CA" sz="4800" dirty="0">
              <a:solidFill>
                <a:srgbClr val="005EB8"/>
              </a:solidFill>
              <a:latin typeface="Titillium Lt" panose="00000400000000000000" pitchFamily="50" charset="0"/>
            </a:endParaRP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0"/>
          </p:nvPr>
        </p:nvSpPr>
        <p:spPr>
          <a:xfrm>
            <a:off x="4454769" y="4410260"/>
            <a:ext cx="4353169" cy="675789"/>
          </a:xfrm>
        </p:spPr>
        <p:txBody>
          <a:bodyPr/>
          <a:lstStyle/>
          <a:p>
            <a:r>
              <a:rPr lang="en-CA" dirty="0" smtClean="0">
                <a:latin typeface="Titillium Lt" panose="00000400000000000000" pitchFamily="50" charset="0"/>
              </a:rPr>
              <a:t>Module 2: Bypassing Client-Side Controls</a:t>
            </a:r>
            <a:endParaRPr lang="en-CA" dirty="0">
              <a:latin typeface="Titillium Lt" panose="00000400000000000000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231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40" y="154483"/>
            <a:ext cx="6641960" cy="627860"/>
          </a:xfrm>
        </p:spPr>
        <p:txBody>
          <a:bodyPr/>
          <a:lstStyle/>
          <a:p>
            <a:r>
              <a:rPr lang="en-CA" dirty="0" smtClean="0"/>
              <a:t>In-Secure </a:t>
            </a:r>
            <a:r>
              <a:rPr lang="en-CA" dirty="0"/>
              <a:t>Data </a:t>
            </a:r>
            <a:r>
              <a:rPr lang="en-CA" dirty="0" smtClean="0"/>
              <a:t>Handling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914400"/>
            <a:ext cx="7840663" cy="5301368"/>
          </a:xfrm>
        </p:spPr>
        <p:txBody>
          <a:bodyPr/>
          <a:lstStyle/>
          <a:p>
            <a:pPr marL="0" indent="0">
              <a:buNone/>
            </a:pPr>
            <a:r>
              <a:rPr lang="en-CA" dirty="0"/>
              <a:t>As Attacker</a:t>
            </a:r>
            <a:endParaRPr lang="en-US" dirty="0" smtClean="0"/>
          </a:p>
          <a:p>
            <a:r>
              <a:rPr lang="en-US" dirty="0" smtClean="0"/>
              <a:t>Transmission</a:t>
            </a:r>
            <a:endParaRPr lang="en-US" dirty="0"/>
          </a:p>
          <a:p>
            <a:pPr lvl="1"/>
            <a:r>
              <a:rPr lang="en-US" dirty="0" smtClean="0"/>
              <a:t>Downgrade Crypto </a:t>
            </a:r>
            <a:r>
              <a:rPr lang="en-US" dirty="0"/>
              <a:t>if possible</a:t>
            </a:r>
          </a:p>
          <a:p>
            <a:pPr lvl="1"/>
            <a:r>
              <a:rPr lang="en-US" dirty="0"/>
              <a:t>Use </a:t>
            </a:r>
            <a:r>
              <a:rPr lang="en-US" dirty="0" smtClean="0"/>
              <a:t>of insecure encryption </a:t>
            </a:r>
            <a:r>
              <a:rPr lang="en-US" dirty="0"/>
              <a:t>or digital </a:t>
            </a:r>
            <a:r>
              <a:rPr lang="en-US" dirty="0" smtClean="0"/>
              <a:t>signatures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When validation </a:t>
            </a:r>
            <a:r>
              <a:rPr lang="en-US" dirty="0"/>
              <a:t>on </a:t>
            </a:r>
            <a:r>
              <a:rPr lang="en-US" dirty="0" smtClean="0"/>
              <a:t>server side</a:t>
            </a:r>
            <a:endParaRPr lang="en-US" dirty="0"/>
          </a:p>
          <a:p>
            <a:pPr lvl="1"/>
            <a:r>
              <a:rPr lang="en-US" dirty="0" smtClean="0"/>
              <a:t>Input bad data into fields</a:t>
            </a:r>
          </a:p>
          <a:p>
            <a:pPr lvl="1"/>
            <a:r>
              <a:rPr lang="en-US" dirty="0" smtClean="0"/>
              <a:t>Search for hidden data/fields</a:t>
            </a:r>
          </a:p>
          <a:p>
            <a:pPr lvl="1"/>
            <a:r>
              <a:rPr lang="en-US" dirty="0" smtClean="0"/>
              <a:t>Analyze Cookies for poor fields/uniqueness</a:t>
            </a:r>
            <a:endParaRPr lang="en-US" dirty="0" smtClean="0"/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Assume Logging </a:t>
            </a:r>
            <a:r>
              <a:rPr lang="en-US" dirty="0"/>
              <a:t>and alerting</a:t>
            </a:r>
          </a:p>
          <a:p>
            <a:pPr lvl="1"/>
            <a:r>
              <a:rPr lang="en-US" dirty="0" smtClean="0"/>
              <a:t>Take </a:t>
            </a:r>
            <a:r>
              <a:rPr lang="en-US" dirty="0"/>
              <a:t>appropriate </a:t>
            </a:r>
            <a:r>
              <a:rPr lang="en-US" dirty="0" smtClean="0"/>
              <a:t>action to not overwhelm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610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Self-Test Questions</a:t>
            </a:r>
            <a:endParaRPr lang="en-CA" dirty="0"/>
          </a:p>
        </p:txBody>
      </p:sp>
      <p:sp>
        <p:nvSpPr>
          <p:cNvPr id="5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1248508"/>
            <a:ext cx="8056073" cy="496726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CA" sz="2600" dirty="0" smtClean="0"/>
              <a:t>Answer these questions from the textbook:</a:t>
            </a:r>
          </a:p>
          <a:p>
            <a:pPr lvl="1"/>
            <a:r>
              <a:rPr lang="en-CA" sz="2200" dirty="0" smtClean="0"/>
              <a:t>Chapter 5 – all</a:t>
            </a:r>
          </a:p>
          <a:p>
            <a:pPr marL="342900" lvl="1" indent="0">
              <a:buNone/>
            </a:pPr>
            <a:endParaRPr lang="en-CA" dirty="0" smtClean="0"/>
          </a:p>
          <a:p>
            <a:pPr marL="514350" indent="-514350">
              <a:buFont typeface="+mj-lt"/>
              <a:buAutoNum type="arabicPeriod"/>
            </a:pPr>
            <a:r>
              <a:rPr lang="en-CA" sz="2600" dirty="0" smtClean="0"/>
              <a:t>Check the answers online:</a:t>
            </a:r>
          </a:p>
          <a:p>
            <a:pPr lvl="1"/>
            <a:r>
              <a:rPr lang="en-CA" sz="2200" dirty="0" smtClean="0">
                <a:hlinkClick r:id="rId2"/>
              </a:rPr>
              <a:t>Chapter 5</a:t>
            </a:r>
            <a:r>
              <a:rPr lang="en-CA" sz="2200" dirty="0" smtClean="0"/>
              <a:t> (mdsec.net/</a:t>
            </a:r>
            <a:r>
              <a:rPr lang="en-CA" sz="2200" dirty="0" err="1" smtClean="0"/>
              <a:t>wahh</a:t>
            </a:r>
            <a:r>
              <a:rPr lang="en-CA" sz="2200" dirty="0" smtClean="0"/>
              <a:t>/</a:t>
            </a:r>
            <a:r>
              <a:rPr lang="en-CA" sz="2200" dirty="0" err="1" smtClean="0"/>
              <a:t>answers2e.html#c5</a:t>
            </a:r>
            <a:r>
              <a:rPr lang="en-CA" sz="2200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7107183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quarter" idx="10"/>
          </p:nvPr>
        </p:nvSpPr>
        <p:spPr>
          <a:prstGeom prst="rect">
            <a:avLst/>
          </a:prstGeom>
          <a:noFill/>
        </p:spPr>
        <p:txBody>
          <a:bodyPr/>
          <a:lstStyle>
            <a:lvl1pPr marL="0" marR="0" indent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FontTx/>
              <a:buNone/>
              <a:defRPr sz="11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© 2017, Southern Alberta Institute of Technology. All rights reserved.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 publication and materials herein are protected by applicable intellectual property laws. Unauthorized reproduction and distribution of this publication in whole or part is prohibited.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more information, contact: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Director, Centre for Instructional Technology and Development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Southern Alberta Institute of Technology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 smtClean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1301 16 Ave. N.W., Calgary, AB T2M 0L4</a:t>
            </a:r>
            <a:endParaRPr lang="en-CA" sz="1100" dirty="0" smtClean="0"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3174745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Table of Contents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Review</a:t>
            </a:r>
          </a:p>
          <a:p>
            <a:r>
              <a:rPr lang="en-US" sz="2400" dirty="0" smtClean="0"/>
              <a:t>Textbook Readings</a:t>
            </a:r>
          </a:p>
          <a:p>
            <a:r>
              <a:rPr lang="en-US" sz="2400" dirty="0"/>
              <a:t>Client Side</a:t>
            </a:r>
          </a:p>
          <a:p>
            <a:r>
              <a:rPr lang="en-US" sz="2400" dirty="0"/>
              <a:t>Transmitting Data via the Client</a:t>
            </a:r>
          </a:p>
          <a:p>
            <a:r>
              <a:rPr lang="en-US" sz="2400" dirty="0"/>
              <a:t>HTML Forms Data</a:t>
            </a:r>
          </a:p>
          <a:p>
            <a:r>
              <a:rPr lang="en-US" sz="2400" dirty="0"/>
              <a:t>Browser Extensions Data</a:t>
            </a:r>
          </a:p>
          <a:p>
            <a:r>
              <a:rPr lang="en-US" sz="2400" dirty="0"/>
              <a:t>Secure Data Handling</a:t>
            </a:r>
          </a:p>
          <a:p>
            <a:r>
              <a:rPr lang="en-US" sz="2400" dirty="0"/>
              <a:t>In-Secure Data Handling </a:t>
            </a:r>
            <a:endParaRPr lang="en-US" sz="2400" dirty="0" smtClean="0"/>
          </a:p>
          <a:p>
            <a:r>
              <a:rPr lang="en-US" sz="2400" dirty="0" smtClean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8783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>
          <a:xfrm>
            <a:off x="635000" y="859278"/>
            <a:ext cx="7840663" cy="5748351"/>
          </a:xfrm>
        </p:spPr>
        <p:txBody>
          <a:bodyPr/>
          <a:lstStyle/>
          <a:p>
            <a:r>
              <a:rPr lang="en-US" sz="2400" dirty="0" smtClean="0"/>
              <a:t>Mapping </a:t>
            </a:r>
            <a:r>
              <a:rPr lang="en-US" sz="2400" dirty="0"/>
              <a:t>the Web Application</a:t>
            </a:r>
          </a:p>
          <a:p>
            <a:r>
              <a:rPr lang="en-US" sz="2400" dirty="0"/>
              <a:t>Web Crawler/Spider</a:t>
            </a:r>
          </a:p>
          <a:p>
            <a:r>
              <a:rPr lang="en-US" sz="2400" dirty="0"/>
              <a:t>Hidden Content</a:t>
            </a:r>
          </a:p>
          <a:p>
            <a:r>
              <a:rPr lang="en-US" sz="2400" dirty="0"/>
              <a:t>Functional Paths</a:t>
            </a:r>
          </a:p>
          <a:p>
            <a:r>
              <a:rPr lang="en-US" sz="2400" dirty="0"/>
              <a:t>Hidden Parameters</a:t>
            </a:r>
          </a:p>
          <a:p>
            <a:r>
              <a:rPr lang="en-US" sz="2400" dirty="0"/>
              <a:t>Analyzing the Web Application</a:t>
            </a:r>
          </a:p>
          <a:p>
            <a:r>
              <a:rPr lang="en-US" sz="2400" dirty="0"/>
              <a:t>User Input Entry Points</a:t>
            </a:r>
          </a:p>
          <a:p>
            <a:r>
              <a:rPr lang="en-US" sz="2400" dirty="0"/>
              <a:t>Server-Side Technologies</a:t>
            </a:r>
          </a:p>
          <a:p>
            <a:r>
              <a:rPr lang="en-US" sz="2400" dirty="0"/>
              <a:t>Server-Side Functionality</a:t>
            </a:r>
          </a:p>
          <a:p>
            <a:r>
              <a:rPr lang="en-US" sz="2400" dirty="0"/>
              <a:t>Attack Surface </a:t>
            </a:r>
          </a:p>
          <a:p>
            <a:r>
              <a:rPr lang="en-US" sz="2400" dirty="0"/>
              <a:t>Self-Test Questions</a:t>
            </a:r>
            <a:endParaRPr lang="en-US" sz="2400" dirty="0" smtClean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42148783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Textbook Readings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Chapter 5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84628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Client Side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Data is sent from client to server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Validation and controls placed on client’s side</a:t>
            </a:r>
          </a:p>
          <a:p>
            <a:pPr marL="0" indent="0">
              <a:buNone/>
            </a:pPr>
            <a:endParaRPr lang="en-CA" dirty="0" smtClean="0"/>
          </a:p>
          <a:p>
            <a:r>
              <a:rPr lang="en-CA" dirty="0" smtClean="0"/>
              <a:t>Problem</a:t>
            </a:r>
          </a:p>
          <a:p>
            <a:pPr lvl="1"/>
            <a:r>
              <a:rPr lang="en-CA" dirty="0" smtClean="0"/>
              <a:t>Controls are not done on the server as well</a:t>
            </a:r>
          </a:p>
          <a:p>
            <a:pPr lvl="1"/>
            <a:r>
              <a:rPr lang="en-CA" dirty="0" smtClean="0"/>
              <a:t>User can manipulate data before submitting to server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726564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Transmitting Data via the Client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Web app </a:t>
            </a:r>
            <a:r>
              <a:rPr lang="en-US" dirty="0" smtClean="0"/>
              <a:t>passes </a:t>
            </a:r>
            <a:r>
              <a:rPr lang="en-US" dirty="0"/>
              <a:t>data to client in HTML form</a:t>
            </a:r>
          </a:p>
          <a:p>
            <a:pPr lvl="1"/>
            <a:r>
              <a:rPr lang="en-US" dirty="0"/>
              <a:t>Falsely </a:t>
            </a:r>
            <a:r>
              <a:rPr lang="en-US" dirty="0" smtClean="0"/>
              <a:t>assumes </a:t>
            </a:r>
            <a:r>
              <a:rPr lang="en-US" dirty="0"/>
              <a:t>data </a:t>
            </a:r>
            <a:r>
              <a:rPr lang="en-US" dirty="0" smtClean="0"/>
              <a:t>won’t be modified </a:t>
            </a:r>
            <a:r>
              <a:rPr lang="en-US" dirty="0"/>
              <a:t>because </a:t>
            </a:r>
            <a:r>
              <a:rPr lang="en-US" dirty="0" smtClean="0"/>
              <a:t>the user </a:t>
            </a:r>
            <a:r>
              <a:rPr lang="en-US" dirty="0"/>
              <a:t>doesn’t “see” </a:t>
            </a:r>
            <a:r>
              <a:rPr lang="en-US" dirty="0" smtClean="0"/>
              <a:t>it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Hidden fields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Cookies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URL parameters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Opaque </a:t>
            </a:r>
            <a:r>
              <a:rPr lang="en-US" dirty="0" smtClean="0"/>
              <a:t>data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7983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HTML Forms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User </a:t>
            </a:r>
            <a:r>
              <a:rPr lang="en-US" dirty="0" smtClean="0"/>
              <a:t>enters </a:t>
            </a:r>
            <a:r>
              <a:rPr lang="en-US" dirty="0"/>
              <a:t>data </a:t>
            </a:r>
            <a:r>
              <a:rPr lang="en-US" dirty="0" smtClean="0"/>
              <a:t>in </a:t>
            </a:r>
            <a:r>
              <a:rPr lang="en-US" dirty="0"/>
              <a:t>text fields</a:t>
            </a:r>
          </a:p>
          <a:p>
            <a:pPr lvl="1"/>
            <a:r>
              <a:rPr lang="en-US" dirty="0"/>
              <a:t>Validation or restrictions on </a:t>
            </a:r>
            <a:r>
              <a:rPr lang="en-US" dirty="0" smtClean="0"/>
              <a:t>data</a:t>
            </a:r>
          </a:p>
          <a:p>
            <a:pPr marL="342900" lvl="1" indent="0">
              <a:buNone/>
            </a:pPr>
            <a:endParaRPr lang="en-US" dirty="0" smtClean="0"/>
          </a:p>
          <a:p>
            <a:r>
              <a:rPr lang="en-US" dirty="0" smtClean="0"/>
              <a:t>Length limits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Script-based </a:t>
            </a:r>
            <a:r>
              <a:rPr lang="en-US" dirty="0" smtClean="0"/>
              <a:t>validation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/>
              <a:t>Disabled </a:t>
            </a:r>
            <a:r>
              <a:rPr lang="en-US" dirty="0" smtClean="0"/>
              <a:t>elements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30579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Browser Extensions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CA" dirty="0" smtClean="0"/>
              <a:t>Extend the </a:t>
            </a:r>
            <a:r>
              <a:rPr lang="en-CA" dirty="0"/>
              <a:t>functionality of </a:t>
            </a:r>
            <a:r>
              <a:rPr lang="en-CA" dirty="0" smtClean="0"/>
              <a:t>a browser</a:t>
            </a:r>
            <a:endParaRPr lang="en-CA" dirty="0"/>
          </a:p>
          <a:p>
            <a:pPr lvl="1"/>
            <a:r>
              <a:rPr lang="en-CA" dirty="0" smtClean="0"/>
              <a:t>e.g., </a:t>
            </a:r>
            <a:r>
              <a:rPr lang="en-CA" dirty="0"/>
              <a:t>Java, Flash, </a:t>
            </a:r>
            <a:r>
              <a:rPr lang="en-CA" dirty="0" smtClean="0"/>
              <a:t>Silverlight</a:t>
            </a:r>
          </a:p>
          <a:p>
            <a:r>
              <a:rPr lang="en-CA" dirty="0" smtClean="0"/>
              <a:t>Intercept </a:t>
            </a:r>
            <a:r>
              <a:rPr lang="en-CA" dirty="0"/>
              <a:t>traffic</a:t>
            </a:r>
          </a:p>
          <a:p>
            <a:pPr lvl="1"/>
            <a:r>
              <a:rPr lang="en-CA" dirty="0"/>
              <a:t>Data may be encrypted/obfuscated or </a:t>
            </a:r>
            <a:r>
              <a:rPr lang="en-CA" dirty="0" smtClean="0"/>
              <a:t>serialized</a:t>
            </a:r>
          </a:p>
          <a:p>
            <a:r>
              <a:rPr lang="en-CA" dirty="0" smtClean="0"/>
              <a:t>Download</a:t>
            </a:r>
            <a:r>
              <a:rPr lang="en-CA" smtClean="0"/>
              <a:t>, decompile </a:t>
            </a:r>
            <a:r>
              <a:rPr lang="en-CA"/>
              <a:t>and </a:t>
            </a:r>
            <a:r>
              <a:rPr lang="en-CA" smtClean="0"/>
              <a:t>modify </a:t>
            </a:r>
            <a:r>
              <a:rPr lang="en-CA" dirty="0"/>
              <a:t>bytecode</a:t>
            </a:r>
          </a:p>
          <a:p>
            <a:pPr lvl="1"/>
            <a:r>
              <a:rPr lang="en-CA" dirty="0" smtClean="0"/>
              <a:t>Recompile and execute </a:t>
            </a:r>
            <a:r>
              <a:rPr lang="en-CA" dirty="0"/>
              <a:t>inside/outside of browser</a:t>
            </a:r>
          </a:p>
          <a:p>
            <a:pPr lvl="1"/>
            <a:r>
              <a:rPr lang="en-CA" dirty="0" smtClean="0"/>
              <a:t>Analyze behaviour </a:t>
            </a:r>
            <a:r>
              <a:rPr lang="en-CA" dirty="0"/>
              <a:t>and </a:t>
            </a:r>
            <a:r>
              <a:rPr lang="en-CA" dirty="0" smtClean="0"/>
              <a:t>manipulate </a:t>
            </a:r>
            <a:r>
              <a:rPr lang="en-CA" dirty="0"/>
              <a:t>with </a:t>
            </a:r>
            <a:r>
              <a:rPr lang="en-CA" dirty="0" smtClean="0"/>
              <a:t>JavaScript</a:t>
            </a:r>
          </a:p>
          <a:p>
            <a:r>
              <a:rPr lang="en-CA" dirty="0" smtClean="0"/>
              <a:t>Attach </a:t>
            </a:r>
            <a:r>
              <a:rPr lang="en-CA" dirty="0"/>
              <a:t>a debugger or reverse </a:t>
            </a:r>
            <a:r>
              <a:rPr lang="en-CA" dirty="0" smtClean="0"/>
              <a:t>engineered </a:t>
            </a:r>
            <a:r>
              <a:rPr lang="en-CA" dirty="0"/>
              <a:t>native </a:t>
            </a:r>
            <a:r>
              <a:rPr lang="en-CA" dirty="0" smtClean="0"/>
              <a:t>code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160752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Secure Data Handling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Transmission</a:t>
            </a:r>
          </a:p>
          <a:p>
            <a:pPr lvl="1"/>
            <a:r>
              <a:rPr lang="en-US" dirty="0"/>
              <a:t>Avoid critical data if possible</a:t>
            </a:r>
          </a:p>
          <a:p>
            <a:pPr lvl="1"/>
            <a:r>
              <a:rPr lang="en-US" dirty="0"/>
              <a:t>Use encryption or digital </a:t>
            </a:r>
            <a:r>
              <a:rPr lang="en-US" dirty="0" smtClean="0"/>
              <a:t>signatures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Validation </a:t>
            </a:r>
            <a:r>
              <a:rPr lang="en-US" dirty="0"/>
              <a:t>on </a:t>
            </a:r>
            <a:r>
              <a:rPr lang="en-US" dirty="0" smtClean="0"/>
              <a:t>server side</a:t>
            </a:r>
            <a:endParaRPr lang="en-US" dirty="0"/>
          </a:p>
          <a:p>
            <a:pPr lvl="1"/>
            <a:r>
              <a:rPr lang="en-US" dirty="0"/>
              <a:t>Assume all inputs are </a:t>
            </a:r>
            <a:r>
              <a:rPr lang="en-US" dirty="0" smtClean="0"/>
              <a:t>bad</a:t>
            </a:r>
          </a:p>
          <a:p>
            <a:pPr marL="342900" lvl="1" indent="0">
              <a:buNone/>
            </a:pPr>
            <a:endParaRPr lang="en-US" dirty="0"/>
          </a:p>
          <a:p>
            <a:r>
              <a:rPr lang="en-US" dirty="0" smtClean="0"/>
              <a:t>Logging </a:t>
            </a:r>
            <a:r>
              <a:rPr lang="en-US" dirty="0"/>
              <a:t>and alerting</a:t>
            </a:r>
          </a:p>
          <a:p>
            <a:pPr lvl="1"/>
            <a:r>
              <a:rPr lang="en-US" dirty="0"/>
              <a:t>Inform server IDS and take appropriate </a:t>
            </a:r>
            <a:r>
              <a:rPr lang="en-US" dirty="0" smtClean="0"/>
              <a:t>actions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901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PROJECT_OPEN" val="0"/>
</p:tagLst>
</file>

<file path=ppt/theme/theme1.xml><?xml version="1.0" encoding="utf-8"?>
<a:theme xmlns:a="http://schemas.openxmlformats.org/drawingml/2006/main" name="ER Master_2015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3828</TotalTime>
  <Words>354</Words>
  <Application>Microsoft Office PowerPoint</Application>
  <PresentationFormat>On-screen Show (4:3)</PresentationFormat>
  <Paragraphs>100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ER Master_2015</vt:lpstr>
      <vt:lpstr>ITSC 302: Web Application Security</vt:lpstr>
      <vt:lpstr>Table of Contents</vt:lpstr>
      <vt:lpstr>Review</vt:lpstr>
      <vt:lpstr>Textbook Readings</vt:lpstr>
      <vt:lpstr>Client Side</vt:lpstr>
      <vt:lpstr>Transmitting Data via the Client</vt:lpstr>
      <vt:lpstr>HTML Forms Data</vt:lpstr>
      <vt:lpstr>Browser Extensions Data</vt:lpstr>
      <vt:lpstr>Secure Data Handling</vt:lpstr>
      <vt:lpstr>In-Secure Data Handling</vt:lpstr>
      <vt:lpstr>Self-Test Questions</vt:lpstr>
      <vt:lpstr>PowerPoint Presentation</vt:lpstr>
    </vt:vector>
  </TitlesOfParts>
  <Company>SAIT Polytechnic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SAIT Template 2015</dc:title>
  <dc:creator>lbucsis</dc:creator>
  <cp:lastModifiedBy>hstlouis</cp:lastModifiedBy>
  <cp:revision>319</cp:revision>
  <cp:lastPrinted>2016-04-11T17:01:10Z</cp:lastPrinted>
  <dcterms:created xsi:type="dcterms:W3CDTF">2009-04-06T17:04:40Z</dcterms:created>
  <dcterms:modified xsi:type="dcterms:W3CDTF">2018-09-04T18:33:39Z</dcterms:modified>
</cp:coreProperties>
</file>