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9" r:id="rId2"/>
    <p:sldId id="294" r:id="rId3"/>
    <p:sldId id="295" r:id="rId4"/>
    <p:sldId id="281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84" r:id="rId15"/>
    <p:sldId id="277" r:id="rId16"/>
  </p:sldIdLst>
  <p:sldSz cx="9144000" cy="6858000" type="screen4x3"/>
  <p:notesSz cx="7023100" cy="93091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0ADFBC-0282-4EE0-97FA-40BC7520527F}">
          <p14:sldIdLst>
            <p14:sldId id="269"/>
          </p14:sldIdLst>
        </p14:section>
        <p14:section name="Untitled Section" id="{BAB5FE1B-4910-480F-9285-3B3D14DFD513}">
          <p14:sldIdLst>
            <p14:sldId id="294"/>
            <p14:sldId id="295"/>
            <p14:sldId id="281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84"/>
            <p14:sldId id="27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14">
          <p15:clr>
            <a:srgbClr val="A4A3A4"/>
          </p15:clr>
        </p15:guide>
        <p15:guide id="2" orient="horz" pos="2832" userDrawn="1">
          <p15:clr>
            <a:srgbClr val="A4A3A4"/>
          </p15:clr>
        </p15:guide>
        <p15:guide id="3" orient="horz" pos="3284">
          <p15:clr>
            <a:srgbClr val="A4A3A4"/>
          </p15:clr>
        </p15:guide>
        <p15:guide id="4" orient="horz" pos="2355">
          <p15:clr>
            <a:srgbClr val="A4A3A4"/>
          </p15:clr>
        </p15:guide>
        <p15:guide id="5" orient="horz" pos="1669">
          <p15:clr>
            <a:srgbClr val="A4A3A4"/>
          </p15:clr>
        </p15:guide>
        <p15:guide id="6" orient="horz" pos="360" userDrawn="1">
          <p15:clr>
            <a:srgbClr val="A4A3A4"/>
          </p15:clr>
        </p15:guide>
        <p15:guide id="7" orient="horz" pos="1349">
          <p15:clr>
            <a:srgbClr val="A4A3A4"/>
          </p15:clr>
        </p15:guide>
        <p15:guide id="8" orient="horz" pos="2149">
          <p15:clr>
            <a:srgbClr val="A4A3A4"/>
          </p15:clr>
        </p15:guide>
        <p15:guide id="9" orient="horz" pos="1198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528" userDrawn="1">
          <p15:clr>
            <a:srgbClr val="A4A3A4"/>
          </p15:clr>
        </p15:guide>
        <p15:guide id="12" pos="5339">
          <p15:clr>
            <a:srgbClr val="A4A3A4"/>
          </p15:clr>
        </p15:guide>
        <p15:guide id="13" pos="2384">
          <p15:clr>
            <a:srgbClr val="A4A3A4"/>
          </p15:clr>
        </p15:guide>
        <p15:guide id="14" pos="1091">
          <p15:clr>
            <a:srgbClr val="A4A3A4"/>
          </p15:clr>
        </p15:guide>
        <p15:guide id="15" pos="164">
          <p15:clr>
            <a:srgbClr val="A4A3A4"/>
          </p15:clr>
        </p15:guide>
        <p15:guide id="16" pos="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EE362C"/>
    <a:srgbClr val="D73E17"/>
    <a:srgbClr val="D52B00"/>
    <a:srgbClr val="996633"/>
    <a:srgbClr val="44697D"/>
    <a:srgbClr val="D52B1E"/>
    <a:srgbClr val="E9994A"/>
    <a:srgbClr val="AA272F"/>
    <a:srgbClr val="007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71231" autoAdjust="0"/>
  </p:normalViewPr>
  <p:slideViewPr>
    <p:cSldViewPr snapToGrid="0">
      <p:cViewPr varScale="1">
        <p:scale>
          <a:sx n="76" d="100"/>
          <a:sy n="76" d="100"/>
        </p:scale>
        <p:origin x="-642" y="-90"/>
      </p:cViewPr>
      <p:guideLst>
        <p:guide orient="horz" pos="2214"/>
        <p:guide orient="horz" pos="2832"/>
        <p:guide orient="horz" pos="3284"/>
        <p:guide orient="horz" pos="2355"/>
        <p:guide orient="horz" pos="1669"/>
        <p:guide orient="horz" pos="360"/>
        <p:guide orient="horz" pos="1349"/>
        <p:guide orient="horz" pos="2149"/>
        <p:guide orient="horz" pos="1198"/>
        <p:guide orient="horz" pos="4319"/>
        <p:guide pos="528"/>
        <p:guide pos="5339"/>
        <p:guide pos="2384"/>
        <p:guide pos="1091"/>
        <p:guide pos="164"/>
        <p:guide pos="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84C5895-FE39-4B89-91B9-3F88D0186E1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B4DC21B-881A-468B-B00C-159245F57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6E1133A-33E6-41DE-9EDC-2B4E7ACFB7D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1AA2EC-018E-495A-975D-CC07496269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Sometimes,</a:t>
            </a:r>
            <a:r>
              <a:rPr lang="en-CA" baseline="0" dirty="0" smtClean="0"/>
              <a:t> password validation is flawed. It might compare only the first few characters or force everything to lowercase or uppercase. Some may even strip symbols (for sanitization).</a:t>
            </a:r>
          </a:p>
          <a:p>
            <a:endParaRPr lang="en-CA" baseline="0" dirty="0" smtClean="0"/>
          </a:p>
          <a:p>
            <a:r>
              <a:rPr lang="en-CA" baseline="0" dirty="0" smtClean="0"/>
              <a:t>Very often, it is possible to bypass authentication with simple logical operations such as “OR 1=1”.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3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Presentation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9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098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56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26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581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04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 smtClean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469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053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2441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6" r:id="rId5"/>
    <p:sldLayoutId id="2147483652" r:id="rId6"/>
    <p:sldLayoutId id="2147483654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dsec.net/wahh/answers2e.html#c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 smtClean="0">
                <a:solidFill>
                  <a:srgbClr val="005EB8"/>
                </a:solidFill>
                <a:latin typeface="Titillium Lt" panose="00000400000000000000" pitchFamily="50" charset="0"/>
              </a:rPr>
              <a:t>ITSC 302: Web Application Security</a:t>
            </a:r>
            <a:endParaRPr lang="en-CA" sz="4800" dirty="0">
              <a:solidFill>
                <a:srgbClr val="005EB8"/>
              </a:solidFill>
              <a:latin typeface="Titillium Lt" panose="00000400000000000000" pitchFamily="50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454769" y="4410260"/>
            <a:ext cx="4353169" cy="675789"/>
          </a:xfrm>
        </p:spPr>
        <p:txBody>
          <a:bodyPr/>
          <a:lstStyle/>
          <a:p>
            <a:r>
              <a:rPr lang="en-CA" dirty="0" smtClean="0">
                <a:latin typeface="Titillium Lt" panose="00000400000000000000" pitchFamily="50" charset="0"/>
              </a:rPr>
              <a:t>Module 3: Attacking Authentication</a:t>
            </a:r>
            <a:endParaRPr lang="en-CA" dirty="0">
              <a:latin typeface="Titillium L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52" y="-84805"/>
            <a:ext cx="6697348" cy="1187212"/>
          </a:xfrm>
        </p:spPr>
        <p:txBody>
          <a:bodyPr/>
          <a:lstStyle/>
          <a:p>
            <a:r>
              <a:rPr lang="en-CA" sz="2800" dirty="0"/>
              <a:t>Password </a:t>
            </a:r>
            <a:r>
              <a:rPr lang="en-CA" sz="2800" dirty="0" smtClean="0"/>
              <a:t>Change/</a:t>
            </a:r>
            <a:br>
              <a:rPr lang="en-CA" sz="2800" dirty="0" smtClean="0"/>
            </a:br>
            <a:r>
              <a:rPr lang="en-CA" sz="2800" dirty="0" smtClean="0"/>
              <a:t>Forgotten </a:t>
            </a:r>
            <a:r>
              <a:rPr lang="en-CA" sz="2800" dirty="0"/>
              <a:t>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Restricted guesses on current password</a:t>
            </a:r>
          </a:p>
          <a:p>
            <a:r>
              <a:rPr lang="en-CA" dirty="0" smtClean="0"/>
              <a:t>Challenge questions are easier to guess or find out (by social engineering)</a:t>
            </a:r>
          </a:p>
          <a:p>
            <a:pPr lvl="1"/>
            <a:r>
              <a:rPr lang="en-CA" dirty="0" smtClean="0"/>
              <a:t>Questions and answers may be limited to a few choices</a:t>
            </a:r>
          </a:p>
          <a:p>
            <a:r>
              <a:rPr lang="en-CA" dirty="0" smtClean="0"/>
              <a:t>Obvious hints</a:t>
            </a:r>
          </a:p>
          <a:p>
            <a:r>
              <a:rPr lang="en-CA" dirty="0" smtClean="0"/>
              <a:t>Password disclosed after successful challenge</a:t>
            </a:r>
          </a:p>
          <a:p>
            <a:r>
              <a:rPr lang="en-CA" dirty="0" smtClean="0"/>
              <a:t>Recovery URL sent to email specified by user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012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Remember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Most are done using cookies</a:t>
            </a:r>
          </a:p>
          <a:p>
            <a:pPr lvl="1"/>
            <a:r>
              <a:rPr lang="en-CA" dirty="0" err="1" smtClean="0"/>
              <a:t>RememberUser</a:t>
            </a:r>
            <a:r>
              <a:rPr lang="en-CA" dirty="0" smtClean="0"/>
              <a:t> = true, </a:t>
            </a:r>
            <a:r>
              <a:rPr lang="en-CA" dirty="0" err="1" smtClean="0"/>
              <a:t>RememberUser</a:t>
            </a:r>
            <a:r>
              <a:rPr lang="en-CA" dirty="0" smtClean="0"/>
              <a:t> = 123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Automatically create session with cookie</a:t>
            </a:r>
          </a:p>
          <a:p>
            <a:pPr lvl="1"/>
            <a:r>
              <a:rPr lang="en-CA" dirty="0" smtClean="0"/>
              <a:t>Gain access without being authenticated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Credentials can be extracted from session token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070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Impersonation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Hidden and not using proper access controls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Session token can be intercepted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Escalate privileges if admin can be impersonated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Simple passwords as backdoor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143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Securing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Strong credentials</a:t>
            </a:r>
          </a:p>
          <a:p>
            <a:r>
              <a:rPr lang="en-CA" dirty="0" smtClean="0"/>
              <a:t>Handle credentials secretively</a:t>
            </a:r>
          </a:p>
          <a:p>
            <a:r>
              <a:rPr lang="en-CA" dirty="0" smtClean="0"/>
              <a:t>Validate credentials properly</a:t>
            </a:r>
          </a:p>
          <a:p>
            <a:r>
              <a:rPr lang="en-CA" dirty="0" smtClean="0"/>
              <a:t>Prevent information leakage</a:t>
            </a:r>
          </a:p>
          <a:p>
            <a:r>
              <a:rPr lang="en-CA" dirty="0" smtClean="0"/>
              <a:t>Prevent brute-force attacks</a:t>
            </a:r>
          </a:p>
          <a:p>
            <a:r>
              <a:rPr lang="en-CA" dirty="0" smtClean="0"/>
              <a:t>Prevent misuse of password change</a:t>
            </a:r>
          </a:p>
          <a:p>
            <a:r>
              <a:rPr lang="en-CA" dirty="0" smtClean="0"/>
              <a:t>Prevent misuse of account recovery</a:t>
            </a:r>
          </a:p>
          <a:p>
            <a:r>
              <a:rPr lang="en-CA" dirty="0" smtClean="0"/>
              <a:t>Log, monitor and notify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052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Self-Test Questions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8056073" cy="4967260"/>
          </a:xfrm>
        </p:spPr>
        <p:txBody>
          <a:bodyPr/>
          <a:lstStyle/>
          <a:p>
            <a:pPr marL="463550" indent="-463550">
              <a:buFont typeface="+mj-lt"/>
              <a:buAutoNum type="arabicPeriod"/>
            </a:pPr>
            <a:r>
              <a:rPr lang="en-CA" sz="2600" dirty="0" smtClean="0"/>
              <a:t>Answer these questions from the textbook:</a:t>
            </a:r>
          </a:p>
          <a:p>
            <a:pPr marL="801688" lvl="1"/>
            <a:r>
              <a:rPr lang="en-CA" sz="2200" dirty="0" smtClean="0"/>
              <a:t>Chapter 6 – all</a:t>
            </a:r>
          </a:p>
          <a:p>
            <a:pPr marL="342900" lvl="1" indent="0">
              <a:buNone/>
            </a:pPr>
            <a:endParaRPr lang="en-CA" dirty="0" smtClean="0"/>
          </a:p>
          <a:p>
            <a:pPr marL="463550" indent="-463550">
              <a:buFont typeface="+mj-lt"/>
              <a:buAutoNum type="arabicPeriod"/>
            </a:pPr>
            <a:r>
              <a:rPr lang="en-CA" sz="2600" dirty="0" smtClean="0"/>
              <a:t>Check the answers online:</a:t>
            </a:r>
          </a:p>
          <a:p>
            <a:pPr marL="801688" lvl="1"/>
            <a:r>
              <a:rPr lang="en-CA" sz="2200" dirty="0" smtClean="0">
                <a:hlinkClick r:id="rId2"/>
              </a:rPr>
              <a:t>Chapter 6</a:t>
            </a:r>
            <a:r>
              <a:rPr lang="en-CA" sz="2200" dirty="0" smtClean="0"/>
              <a:t> (mdsec.net/</a:t>
            </a:r>
            <a:r>
              <a:rPr lang="en-CA" sz="2200" dirty="0" err="1" smtClean="0"/>
              <a:t>wahh</a:t>
            </a:r>
            <a:r>
              <a:rPr lang="en-CA" sz="2200" dirty="0" smtClean="0"/>
              <a:t>/</a:t>
            </a:r>
            <a:r>
              <a:rPr lang="en-CA" sz="2200" dirty="0" err="1" smtClean="0"/>
              <a:t>answers2e.html#c6</a:t>
            </a:r>
            <a:r>
              <a:rPr lang="en-CA" sz="2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07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59278"/>
            <a:ext cx="7840663" cy="5748351"/>
          </a:xfrm>
        </p:spPr>
        <p:txBody>
          <a:bodyPr/>
          <a:lstStyle/>
          <a:p>
            <a:r>
              <a:rPr lang="en-US" sz="2400" dirty="0" smtClean="0"/>
              <a:t>Review</a:t>
            </a:r>
          </a:p>
          <a:p>
            <a:r>
              <a:rPr lang="en-US" sz="2400" dirty="0" smtClean="0"/>
              <a:t>Textbook </a:t>
            </a:r>
            <a:r>
              <a:rPr lang="en-US" sz="2400" dirty="0" smtClean="0"/>
              <a:t>Readings</a:t>
            </a:r>
          </a:p>
          <a:p>
            <a:r>
              <a:rPr lang="en-US" sz="2400" dirty="0"/>
              <a:t>Authentication Technologies</a:t>
            </a:r>
          </a:p>
          <a:p>
            <a:r>
              <a:rPr lang="en-US" sz="2400" dirty="0"/>
              <a:t>Passwords</a:t>
            </a:r>
          </a:p>
          <a:p>
            <a:r>
              <a:rPr lang="en-US" sz="2400" dirty="0"/>
              <a:t>Most Commonly Used Passwords</a:t>
            </a:r>
          </a:p>
          <a:p>
            <a:r>
              <a:rPr lang="en-US" sz="2400" dirty="0"/>
              <a:t>Verbose Failure Messages</a:t>
            </a:r>
          </a:p>
          <a:p>
            <a:r>
              <a:rPr lang="en-US" sz="2400" dirty="0"/>
              <a:t>Intercepting Credentials</a:t>
            </a:r>
          </a:p>
          <a:p>
            <a:r>
              <a:rPr lang="en-US" sz="2400" dirty="0"/>
              <a:t>Password Change/Forgotten Password</a:t>
            </a:r>
          </a:p>
          <a:p>
            <a:r>
              <a:rPr lang="en-US" sz="2400" dirty="0"/>
              <a:t>Remember Me</a:t>
            </a:r>
          </a:p>
          <a:p>
            <a:r>
              <a:rPr lang="en-US" sz="2400" dirty="0"/>
              <a:t>Impersonation</a:t>
            </a:r>
          </a:p>
          <a:p>
            <a:r>
              <a:rPr lang="en-US" sz="2400" dirty="0"/>
              <a:t>Securing Authentication</a:t>
            </a:r>
            <a:endParaRPr lang="en-US" sz="2400" dirty="0" smtClean="0"/>
          </a:p>
          <a:p>
            <a:r>
              <a:rPr lang="en-US" sz="2400" dirty="0" smtClean="0"/>
              <a:t>Self-Test Questions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59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59278"/>
            <a:ext cx="7840663" cy="5748351"/>
          </a:xfrm>
        </p:spPr>
        <p:txBody>
          <a:bodyPr/>
          <a:lstStyle/>
          <a:p>
            <a:r>
              <a:rPr lang="en-US" sz="2400" dirty="0" smtClean="0"/>
              <a:t>Textbook </a:t>
            </a:r>
            <a:r>
              <a:rPr lang="en-US" sz="2400" dirty="0" smtClean="0"/>
              <a:t>Readings</a:t>
            </a:r>
          </a:p>
          <a:p>
            <a:r>
              <a:rPr lang="en-US" sz="2400" dirty="0"/>
              <a:t>Client Side</a:t>
            </a:r>
          </a:p>
          <a:p>
            <a:r>
              <a:rPr lang="en-US" sz="2400" dirty="0"/>
              <a:t>Transmitting Data via the Client</a:t>
            </a:r>
          </a:p>
          <a:p>
            <a:r>
              <a:rPr lang="en-US" sz="2400" dirty="0"/>
              <a:t>HTML Forms Data</a:t>
            </a:r>
          </a:p>
          <a:p>
            <a:r>
              <a:rPr lang="en-US" sz="2400" dirty="0"/>
              <a:t>Browser Extensions Data</a:t>
            </a:r>
          </a:p>
          <a:p>
            <a:r>
              <a:rPr lang="en-US" sz="2400" dirty="0"/>
              <a:t>Secure Data Handling</a:t>
            </a:r>
          </a:p>
          <a:p>
            <a:r>
              <a:rPr lang="en-US" sz="2400" dirty="0"/>
              <a:t>In-Secure Data Handling </a:t>
            </a:r>
            <a:endParaRPr lang="en-US" sz="2400" dirty="0" smtClean="0"/>
          </a:p>
          <a:p>
            <a:r>
              <a:rPr lang="en-US" sz="2400" dirty="0" smtClean="0"/>
              <a:t>Self-Test Questions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959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Textbook Readings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Chapter 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46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Authentication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HTML forms (most common)</a:t>
            </a:r>
          </a:p>
          <a:p>
            <a:r>
              <a:rPr lang="en-CA" dirty="0" smtClean="0"/>
              <a:t>Multifactor</a:t>
            </a:r>
          </a:p>
          <a:p>
            <a:r>
              <a:rPr lang="en-CA" dirty="0" smtClean="0"/>
              <a:t>SSL certificates or smartcards</a:t>
            </a:r>
          </a:p>
          <a:p>
            <a:r>
              <a:rPr lang="en-CA" dirty="0" smtClean="0"/>
              <a:t>HTTP basic and digest</a:t>
            </a:r>
          </a:p>
          <a:p>
            <a:r>
              <a:rPr lang="en-CA" dirty="0" smtClean="0"/>
              <a:t>Windows </a:t>
            </a:r>
            <a:r>
              <a:rPr lang="en-CA" dirty="0" err="1" smtClean="0"/>
              <a:t>NTLM</a:t>
            </a:r>
            <a:r>
              <a:rPr lang="en-CA" dirty="0" smtClean="0"/>
              <a:t> or Kerberos</a:t>
            </a:r>
          </a:p>
          <a:p>
            <a:r>
              <a:rPr lang="en-CA" dirty="0" smtClean="0"/>
              <a:t>Third-party services</a:t>
            </a:r>
          </a:p>
          <a:p>
            <a:r>
              <a:rPr lang="en-CA" dirty="0" smtClean="0"/>
              <a:t>Vulnerable because of design or implementation flaws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65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Very little or no quality control = weak passwords</a:t>
            </a:r>
          </a:p>
          <a:p>
            <a:pPr lvl="1"/>
            <a:r>
              <a:rPr lang="en-CA" dirty="0" smtClean="0"/>
              <a:t>Empty</a:t>
            </a:r>
          </a:p>
          <a:p>
            <a:pPr lvl="1"/>
            <a:r>
              <a:rPr lang="en-CA" dirty="0" smtClean="0"/>
              <a:t>Short (&lt; 6 characters)</a:t>
            </a:r>
          </a:p>
          <a:p>
            <a:pPr lvl="1"/>
            <a:r>
              <a:rPr lang="en-CA" dirty="0" smtClean="0"/>
              <a:t>Common dictionary words</a:t>
            </a:r>
          </a:p>
          <a:p>
            <a:pPr lvl="1"/>
            <a:r>
              <a:rPr lang="en-CA" dirty="0" smtClean="0"/>
              <a:t>User name</a:t>
            </a:r>
          </a:p>
          <a:p>
            <a:pPr lvl="1"/>
            <a:r>
              <a:rPr lang="en-CA" dirty="0" smtClean="0"/>
              <a:t>Defaults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Easily brute-forced or cracked if repeated failed attempts are not tracked properly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928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Most Commonly Used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1" y="1248508"/>
            <a:ext cx="3501164" cy="4967260"/>
          </a:xfrm>
        </p:spPr>
        <p:txBody>
          <a:bodyPr/>
          <a:lstStyle/>
          <a:p>
            <a:r>
              <a:rPr lang="en-CA" dirty="0"/>
              <a:t>123456</a:t>
            </a:r>
          </a:p>
          <a:p>
            <a:r>
              <a:rPr lang="en-CA" dirty="0"/>
              <a:t>password</a:t>
            </a:r>
          </a:p>
          <a:p>
            <a:r>
              <a:rPr lang="en-CA" dirty="0"/>
              <a:t>qwerty</a:t>
            </a:r>
          </a:p>
          <a:p>
            <a:r>
              <a:rPr lang="en-CA" dirty="0" err="1"/>
              <a:t>letmein</a:t>
            </a:r>
            <a:endParaRPr lang="en-CA" dirty="0"/>
          </a:p>
          <a:p>
            <a:r>
              <a:rPr lang="en-CA" dirty="0" err="1"/>
              <a:t>abc123</a:t>
            </a:r>
            <a:endParaRPr lang="en-CA" dirty="0"/>
          </a:p>
          <a:p>
            <a:r>
              <a:rPr lang="en-CA" dirty="0"/>
              <a:t>111111</a:t>
            </a:r>
          </a:p>
          <a:p>
            <a:r>
              <a:rPr lang="en-CA" dirty="0"/>
              <a:t>696969</a:t>
            </a:r>
          </a:p>
          <a:p>
            <a:r>
              <a:rPr lang="en-CA" dirty="0" smtClean="0"/>
              <a:t>batman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36165" y="1248508"/>
            <a:ext cx="3501164" cy="4967260"/>
          </a:xfrm>
          <a:prstGeom prst="rect">
            <a:avLst/>
          </a:prstGeom>
        </p:spPr>
        <p:txBody>
          <a:bodyPr vert="horz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123456789</a:t>
            </a:r>
          </a:p>
          <a:p>
            <a:r>
              <a:rPr lang="en-CA" dirty="0" smtClean="0"/>
              <a:t>123123</a:t>
            </a:r>
          </a:p>
          <a:p>
            <a:r>
              <a:rPr lang="en-CA" dirty="0" err="1" smtClean="0"/>
              <a:t>password123</a:t>
            </a:r>
            <a:endParaRPr lang="en-CA" dirty="0" smtClean="0"/>
          </a:p>
          <a:p>
            <a:r>
              <a:rPr lang="en-CA" dirty="0" smtClean="0"/>
              <a:t>&lt;company name&gt;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743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Verbose Failure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sz="2600" dirty="0" smtClean="0"/>
              <a:t>Some login messages tell you exactly which part failed</a:t>
            </a:r>
          </a:p>
          <a:p>
            <a:pPr lvl="1"/>
            <a:r>
              <a:rPr lang="en-CA" sz="2200" dirty="0"/>
              <a:t>F</a:t>
            </a:r>
            <a:r>
              <a:rPr lang="en-CA" sz="2200" dirty="0" smtClean="0"/>
              <a:t>ocus on that part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sz="2600" dirty="0" smtClean="0"/>
              <a:t>Find existing user names</a:t>
            </a:r>
          </a:p>
          <a:p>
            <a:pPr lvl="1"/>
            <a:r>
              <a:rPr lang="en-CA" sz="2200" dirty="0" smtClean="0"/>
              <a:t>From the registration page</a:t>
            </a:r>
          </a:p>
          <a:p>
            <a:pPr lvl="1"/>
            <a:r>
              <a:rPr lang="en-CA" sz="2200" dirty="0" smtClean="0"/>
              <a:t>Even easier when using an email address as login</a:t>
            </a:r>
          </a:p>
          <a:p>
            <a:pPr lvl="1"/>
            <a:r>
              <a:rPr lang="en-CA" sz="2200" dirty="0" smtClean="0"/>
              <a:t>Record how long the web app takes to respond to login</a:t>
            </a:r>
          </a:p>
          <a:p>
            <a:pPr lvl="1"/>
            <a:r>
              <a:rPr lang="en-CA" sz="2200" dirty="0" smtClean="0"/>
              <a:t>May take longer if user name is valid</a:t>
            </a:r>
          </a:p>
          <a:p>
            <a:pPr lvl="1"/>
            <a:r>
              <a:rPr lang="en-CA" sz="2200" dirty="0" smtClean="0"/>
              <a:t>Predictable (e.g., admin, test, demo, guest) </a:t>
            </a:r>
          </a:p>
          <a:p>
            <a:pPr lvl="1"/>
            <a:r>
              <a:rPr lang="en-CA" sz="2200" dirty="0" smtClean="0"/>
              <a:t>Auto-generated sequence (e.g., </a:t>
            </a:r>
            <a:r>
              <a:rPr lang="en-CA" sz="2200" dirty="0" err="1" smtClean="0"/>
              <a:t>user1</a:t>
            </a:r>
            <a:r>
              <a:rPr lang="en-CA" sz="2200" dirty="0" smtClean="0"/>
              <a:t>, </a:t>
            </a:r>
            <a:r>
              <a:rPr lang="en-CA" sz="2200" dirty="0" err="1" smtClean="0"/>
              <a:t>user2</a:t>
            </a:r>
            <a:r>
              <a:rPr lang="en-CA" sz="2200" dirty="0" smtClean="0"/>
              <a:t>, </a:t>
            </a:r>
            <a:r>
              <a:rPr lang="en-CA" sz="2200" dirty="0" err="1" smtClean="0"/>
              <a:t>user3</a:t>
            </a:r>
            <a:r>
              <a:rPr lang="en-CA" sz="2200" dirty="0" smtClean="0"/>
              <a:t>)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15153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Intercepting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Transmitted on unencrypted connection or handled unsafely</a:t>
            </a:r>
          </a:p>
          <a:p>
            <a:pPr lvl="1"/>
            <a:r>
              <a:rPr lang="en-CA" dirty="0" smtClean="0"/>
              <a:t>Query strings</a:t>
            </a:r>
          </a:p>
          <a:p>
            <a:pPr lvl="1"/>
            <a:r>
              <a:rPr lang="en-CA" dirty="0" smtClean="0"/>
              <a:t>Redirected as query strings</a:t>
            </a:r>
          </a:p>
          <a:p>
            <a:pPr lvl="1"/>
            <a:r>
              <a:rPr lang="en-CA" dirty="0" smtClean="0"/>
              <a:t>Cookies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HTTPS used </a:t>
            </a:r>
            <a:r>
              <a:rPr lang="en-CA" dirty="0"/>
              <a:t>only to </a:t>
            </a:r>
            <a:r>
              <a:rPr lang="en-CA" dirty="0" smtClean="0"/>
              <a:t>submit credentials, not where it’s entered (login page)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4059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3708</TotalTime>
  <Words>505</Words>
  <Application>Microsoft Office PowerPoint</Application>
  <PresentationFormat>On-screen Show (4:3)</PresentationFormat>
  <Paragraphs>124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ER Master_2015</vt:lpstr>
      <vt:lpstr>ITSC 302: Web Application Security</vt:lpstr>
      <vt:lpstr>Table of Contents</vt:lpstr>
      <vt:lpstr>Review</vt:lpstr>
      <vt:lpstr>Textbook Readings</vt:lpstr>
      <vt:lpstr>Authentication Technologies</vt:lpstr>
      <vt:lpstr>Passwords</vt:lpstr>
      <vt:lpstr>Most Commonly Used Passwords</vt:lpstr>
      <vt:lpstr>Verbose Failure Messages</vt:lpstr>
      <vt:lpstr>Intercepting Credentials</vt:lpstr>
      <vt:lpstr>Password Change/ Forgotten Password</vt:lpstr>
      <vt:lpstr>Remember Me</vt:lpstr>
      <vt:lpstr>Impersonation</vt:lpstr>
      <vt:lpstr>Securing Authentication</vt:lpstr>
      <vt:lpstr>Self-Test Questions</vt:lpstr>
      <vt:lpstr>PowerPoint Presentation</vt:lpstr>
    </vt:vector>
  </TitlesOfParts>
  <Company>SAIT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SAIT Template 2015</dc:title>
  <dc:creator>lbucsis</dc:creator>
  <cp:lastModifiedBy>hstlouis</cp:lastModifiedBy>
  <cp:revision>317</cp:revision>
  <cp:lastPrinted>2016-04-11T17:01:10Z</cp:lastPrinted>
  <dcterms:created xsi:type="dcterms:W3CDTF">2009-04-06T17:04:40Z</dcterms:created>
  <dcterms:modified xsi:type="dcterms:W3CDTF">2018-09-04T18:47:39Z</dcterms:modified>
</cp:coreProperties>
</file>