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91" r:id="rId3"/>
    <p:sldId id="292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84" r:id="rId12"/>
    <p:sldId id="277" r:id="rId13"/>
  </p:sldIdLst>
  <p:sldSz cx="9144000" cy="6858000" type="screen4x3"/>
  <p:notesSz cx="7023100" cy="93091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91"/>
            <p14:sldId id="292"/>
            <p14:sldId id="281"/>
            <p14:sldId id="285"/>
            <p14:sldId id="286"/>
            <p14:sldId id="287"/>
            <p14:sldId id="288"/>
            <p14:sldId id="289"/>
            <p14:sldId id="290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ymanczyk" initials="MS" lastIdx="1" clrIdx="0">
    <p:extLst/>
  </p:cmAuthor>
  <p:cmAuthor id="2" name="Heather Matsune" initials="HM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79736" autoAdjust="0"/>
  </p:normalViewPr>
  <p:slideViewPr>
    <p:cSldViewPr snapToGrid="0">
      <p:cViewPr varScale="1">
        <p:scale>
          <a:sx n="86" d="100"/>
          <a:sy n="86" d="100"/>
        </p:scale>
        <p:origin x="-342" y="-84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web applications do not use sessions and use HTTP authentication or session-less state mechanisms instead.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dsec.net/wahh/answers2e.html#c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302: Web Application Security</a:t>
            </a:r>
            <a:endParaRPr lang="en-CA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CA" dirty="0" smtClean="0"/>
              <a:t>Module 4: Attacking Session Management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Securing Session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Generate strong tokens</a:t>
            </a:r>
          </a:p>
          <a:p>
            <a:pPr lvl="1"/>
            <a:r>
              <a:rPr lang="en-CA" dirty="0"/>
              <a:t>Use </a:t>
            </a:r>
            <a:r>
              <a:rPr lang="en-CA" dirty="0" smtClean="0"/>
              <a:t>a really </a:t>
            </a:r>
            <a:r>
              <a:rPr lang="en-CA" dirty="0"/>
              <a:t>large set of possible values</a:t>
            </a:r>
          </a:p>
          <a:p>
            <a:pPr lvl="1"/>
            <a:r>
              <a:rPr lang="en-CA" dirty="0"/>
              <a:t>Strong pseudo-randomness</a:t>
            </a:r>
          </a:p>
          <a:p>
            <a:r>
              <a:rPr lang="en-CA" dirty="0"/>
              <a:t>Protect tokens</a:t>
            </a:r>
          </a:p>
          <a:p>
            <a:pPr lvl="1"/>
            <a:r>
              <a:rPr lang="en-CA" dirty="0"/>
              <a:t>HTTPS, never in URL</a:t>
            </a:r>
          </a:p>
          <a:p>
            <a:pPr lvl="1"/>
            <a:r>
              <a:rPr lang="en-CA" dirty="0"/>
              <a:t>Logouts, auto-expiration, no concurrent logins</a:t>
            </a:r>
          </a:p>
          <a:p>
            <a:pPr lvl="1"/>
            <a:r>
              <a:rPr lang="en-CA" dirty="0"/>
              <a:t>Restrict cookie domain and path scopes</a:t>
            </a:r>
          </a:p>
          <a:p>
            <a:pPr lvl="1"/>
            <a:r>
              <a:rPr lang="en-CA" dirty="0"/>
              <a:t>Per-page tokens</a:t>
            </a:r>
          </a:p>
          <a:p>
            <a:r>
              <a:rPr lang="en-CA" dirty="0"/>
              <a:t>Log, monitor and alert</a:t>
            </a:r>
          </a:p>
          <a:p>
            <a:pPr lvl="1"/>
            <a:r>
              <a:rPr lang="en-CA" dirty="0"/>
              <a:t>Reactive session </a:t>
            </a:r>
            <a:r>
              <a:rPr lang="en-CA" dirty="0" smtClean="0"/>
              <a:t>terminate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6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Self-Test Questions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Answer </a:t>
            </a:r>
            <a:r>
              <a:rPr lang="en-US" dirty="0" smtClean="0"/>
              <a:t>these questions </a:t>
            </a:r>
            <a:r>
              <a:rPr lang="en-US" dirty="0"/>
              <a:t>from the </a:t>
            </a:r>
            <a:r>
              <a:rPr lang="en-US" dirty="0" smtClean="0"/>
              <a:t>textbook:</a:t>
            </a:r>
          </a:p>
          <a:p>
            <a:pPr marL="800100" lvl="1"/>
            <a:r>
              <a:rPr lang="en-US" dirty="0" smtClean="0"/>
              <a:t>Chapter 7 – all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answers online:</a:t>
            </a:r>
          </a:p>
          <a:p>
            <a:pPr marL="800100" lvl="1"/>
            <a:r>
              <a:rPr lang="en-US" dirty="0" smtClean="0">
                <a:hlinkClick r:id="rId2"/>
              </a:rPr>
              <a:t>Chapter 7</a:t>
            </a:r>
            <a:r>
              <a:rPr lang="en-US" dirty="0" smtClean="0"/>
              <a:t> (mdsec.net/</a:t>
            </a:r>
            <a:r>
              <a:rPr lang="en-US" dirty="0" err="1" smtClean="0"/>
              <a:t>wahh</a:t>
            </a:r>
            <a:r>
              <a:rPr lang="en-US" dirty="0" smtClean="0"/>
              <a:t>/</a:t>
            </a:r>
            <a:r>
              <a:rPr lang="en-US" dirty="0" err="1" smtClean="0"/>
              <a:t>answers2e.html#c7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0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Review</a:t>
            </a:r>
          </a:p>
          <a:p>
            <a:r>
              <a:rPr lang="en-US" sz="2400" dirty="0" smtClean="0"/>
              <a:t>Textbook </a:t>
            </a:r>
            <a:r>
              <a:rPr lang="en-US" sz="2400" dirty="0" smtClean="0"/>
              <a:t>Readings</a:t>
            </a:r>
          </a:p>
          <a:p>
            <a:r>
              <a:rPr lang="en-US" sz="2400" dirty="0"/>
              <a:t>Sessions</a:t>
            </a:r>
          </a:p>
          <a:p>
            <a:r>
              <a:rPr lang="en-US" sz="2400" dirty="0"/>
              <a:t>Meaningful Tokens</a:t>
            </a:r>
          </a:p>
          <a:p>
            <a:r>
              <a:rPr lang="en-US" sz="2400" dirty="0"/>
              <a:t>Predictable Tokens</a:t>
            </a:r>
          </a:p>
          <a:p>
            <a:r>
              <a:rPr lang="en-US" sz="2400" dirty="0"/>
              <a:t>Encrypted Tokens</a:t>
            </a:r>
          </a:p>
          <a:p>
            <a:r>
              <a:rPr lang="en-US" sz="2400" dirty="0"/>
              <a:t>Session Token Handling</a:t>
            </a:r>
          </a:p>
          <a:p>
            <a:r>
              <a:rPr lang="en-US" sz="2400" dirty="0"/>
              <a:t>Securing Session Management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11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Textbook Readings</a:t>
            </a:r>
          </a:p>
          <a:p>
            <a:r>
              <a:rPr lang="en-US" sz="2400" dirty="0"/>
              <a:t>Authentication Technologies</a:t>
            </a:r>
          </a:p>
          <a:p>
            <a:r>
              <a:rPr lang="en-US" sz="2400" dirty="0"/>
              <a:t>Passwords</a:t>
            </a:r>
          </a:p>
          <a:p>
            <a:r>
              <a:rPr lang="en-US" sz="2400" dirty="0"/>
              <a:t>Most Commonly Used Passwords</a:t>
            </a:r>
          </a:p>
          <a:p>
            <a:r>
              <a:rPr lang="en-US" sz="2400" dirty="0"/>
              <a:t>Verbose Failure Messages</a:t>
            </a:r>
          </a:p>
          <a:p>
            <a:r>
              <a:rPr lang="en-US" sz="2400" dirty="0"/>
              <a:t>Intercepting Credentials</a:t>
            </a:r>
          </a:p>
          <a:p>
            <a:r>
              <a:rPr lang="en-US" sz="2400" dirty="0"/>
              <a:t>Password Change/Forgotten Password</a:t>
            </a:r>
          </a:p>
          <a:p>
            <a:r>
              <a:rPr lang="en-US" sz="2400" dirty="0"/>
              <a:t>Remember Me</a:t>
            </a:r>
          </a:p>
          <a:p>
            <a:r>
              <a:rPr lang="en-US" sz="2400" dirty="0"/>
              <a:t>Impersonation</a:t>
            </a:r>
          </a:p>
          <a:p>
            <a:r>
              <a:rPr lang="en-US" sz="2400" dirty="0"/>
              <a:t>Securing Authentication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711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Textbook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Chapter 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Sessions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600" dirty="0" smtClean="0"/>
              <a:t>HTTP is stateless</a:t>
            </a:r>
          </a:p>
          <a:p>
            <a:pPr lvl="1"/>
            <a:r>
              <a:rPr lang="en-CA" sz="2200" dirty="0" smtClean="0"/>
              <a:t>Session maintains user information after authentication</a:t>
            </a:r>
          </a:p>
          <a:p>
            <a:pPr lvl="1"/>
            <a:r>
              <a:rPr lang="en-CA" sz="2200" dirty="0" smtClean="0"/>
              <a:t>Maintains sequence of operations between requests</a:t>
            </a:r>
          </a:p>
          <a:p>
            <a:pPr marL="342900" lvl="1" indent="0">
              <a:buNone/>
            </a:pPr>
            <a:endParaRPr lang="en-CA" sz="2200" dirty="0" smtClean="0"/>
          </a:p>
          <a:p>
            <a:r>
              <a:rPr lang="en-CA" sz="2600" dirty="0" smtClean="0"/>
              <a:t>Issue a session token or identifier</a:t>
            </a:r>
          </a:p>
          <a:p>
            <a:pPr lvl="1"/>
            <a:r>
              <a:rPr lang="en-CA" sz="2200" dirty="0" smtClean="0"/>
              <a:t>Resubmit token with each request</a:t>
            </a:r>
          </a:p>
          <a:p>
            <a:pPr lvl="1"/>
            <a:r>
              <a:rPr lang="en-CA" sz="2200" dirty="0" smtClean="0"/>
              <a:t>Often stored in cookies</a:t>
            </a:r>
          </a:p>
          <a:p>
            <a:pPr marL="342900" lvl="1" indent="0">
              <a:buNone/>
            </a:pPr>
            <a:endParaRPr lang="en-CA" sz="2200" dirty="0" smtClean="0"/>
          </a:p>
          <a:p>
            <a:r>
              <a:rPr lang="en-CA" sz="2600" dirty="0" smtClean="0"/>
              <a:t>Vulnerabilities in generating and handling tokens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726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Meaningful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Encoded/obfuscated meaningful data as tokens</a:t>
            </a:r>
          </a:p>
          <a:p>
            <a:pPr lvl="1"/>
            <a:r>
              <a:rPr lang="en-CA" dirty="0" smtClean="0"/>
              <a:t>Names, email, IDs, roles, date/time, IP address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Usually structured </a:t>
            </a:r>
          </a:p>
          <a:p>
            <a:pPr lvl="1"/>
            <a:r>
              <a:rPr lang="en-CA" dirty="0" smtClean="0"/>
              <a:t>Combination of data with delimiters</a:t>
            </a:r>
          </a:p>
          <a:p>
            <a:pPr lvl="1"/>
            <a:r>
              <a:rPr lang="en-CA" dirty="0" smtClean="0"/>
              <a:t>Each part may be encoded differently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Can be decoded or unpacked easily</a:t>
            </a:r>
          </a:p>
          <a:p>
            <a:pPr lvl="1"/>
            <a:r>
              <a:rPr lang="en-CA" dirty="0"/>
              <a:t>U</a:t>
            </a:r>
            <a:r>
              <a:rPr lang="en-CA" dirty="0" smtClean="0"/>
              <a:t>sed to guess other sessions</a:t>
            </a:r>
          </a:p>
        </p:txBody>
      </p:sp>
    </p:spTree>
    <p:extLst>
      <p:ext uri="{BB962C8B-B14F-4D97-AF65-F5344CB8AC3E}">
        <p14:creationId xmlns:p14="http://schemas.microsoft.com/office/powerpoint/2010/main" val="33268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Predictable Tokens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5306404"/>
          </a:xfrm>
        </p:spPr>
        <p:txBody>
          <a:bodyPr/>
          <a:lstStyle/>
          <a:p>
            <a:r>
              <a:rPr lang="en-CA" dirty="0" smtClean="0"/>
              <a:t>Tokens contain sequences or patterns</a:t>
            </a:r>
          </a:p>
          <a:p>
            <a:pPr lvl="1"/>
            <a:r>
              <a:rPr lang="en-CA" dirty="0" smtClean="0"/>
              <a:t>Trial and error needed to extrapolate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Concealed sequences</a:t>
            </a:r>
          </a:p>
          <a:p>
            <a:pPr lvl="1"/>
            <a:r>
              <a:rPr lang="en-CA" dirty="0" smtClean="0"/>
              <a:t>Pattern across multiple tokens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Time dependency</a:t>
            </a:r>
          </a:p>
          <a:p>
            <a:pPr lvl="1"/>
            <a:r>
              <a:rPr lang="en-CA" dirty="0" smtClean="0"/>
              <a:t>Use time of token generation as input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Weak </a:t>
            </a:r>
            <a:r>
              <a:rPr lang="en-CA" dirty="0" err="1" smtClean="0"/>
              <a:t>RNG</a:t>
            </a:r>
            <a:endParaRPr lang="en-CA" dirty="0" smtClean="0"/>
          </a:p>
          <a:p>
            <a:pPr lvl="1"/>
            <a:r>
              <a:rPr lang="en-CA" dirty="0" smtClean="0"/>
              <a:t>No true randomness in a computer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30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Encrypted Tokens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Tamper with tokens without decrypting</a:t>
            </a:r>
          </a:p>
          <a:p>
            <a:pPr marL="342900" lvl="1" indent="0">
              <a:buNone/>
            </a:pPr>
            <a:endParaRPr lang="en-CA" dirty="0"/>
          </a:p>
          <a:p>
            <a:r>
              <a:rPr lang="en-CA" dirty="0"/>
              <a:t>Electronic Code Book (ECB) </a:t>
            </a:r>
            <a:r>
              <a:rPr lang="en-CA" dirty="0" smtClean="0"/>
              <a:t>ciphers</a:t>
            </a:r>
            <a:endParaRPr lang="en-CA" dirty="0"/>
          </a:p>
          <a:p>
            <a:pPr lvl="1"/>
            <a:r>
              <a:rPr lang="en-CA" dirty="0"/>
              <a:t>Token divided into equal-sized blocks and encrypted</a:t>
            </a:r>
          </a:p>
          <a:p>
            <a:pPr lvl="1"/>
            <a:r>
              <a:rPr lang="en-CA" dirty="0"/>
              <a:t>Same text blocks = same cipher </a:t>
            </a:r>
            <a:r>
              <a:rPr lang="en-CA" dirty="0" smtClean="0"/>
              <a:t>blocks</a:t>
            </a:r>
            <a:endParaRPr lang="en-CA" dirty="0"/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Cipher </a:t>
            </a:r>
            <a:r>
              <a:rPr lang="en-CA" dirty="0"/>
              <a:t>Block Chaining (</a:t>
            </a:r>
            <a:r>
              <a:rPr lang="en-CA" dirty="0" err="1"/>
              <a:t>CBC</a:t>
            </a:r>
            <a:r>
              <a:rPr lang="en-CA" dirty="0"/>
              <a:t>) </a:t>
            </a:r>
            <a:r>
              <a:rPr lang="en-CA" dirty="0" smtClean="0"/>
              <a:t>ciphers</a:t>
            </a:r>
            <a:endParaRPr lang="en-CA" dirty="0"/>
          </a:p>
          <a:p>
            <a:pPr lvl="1"/>
            <a:r>
              <a:rPr lang="en-CA" dirty="0" err="1" smtClean="0"/>
              <a:t>XORed</a:t>
            </a:r>
            <a:r>
              <a:rPr lang="en-CA" dirty="0" smtClean="0"/>
              <a:t> </a:t>
            </a:r>
            <a:r>
              <a:rPr lang="en-CA" dirty="0"/>
              <a:t>with previous block</a:t>
            </a:r>
          </a:p>
          <a:p>
            <a:pPr lvl="1"/>
            <a:r>
              <a:rPr lang="en-CA" dirty="0"/>
              <a:t>Can modify each block one character at a </a:t>
            </a:r>
            <a:r>
              <a:rPr lang="en-CA" dirty="0" smtClean="0"/>
              <a:t>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64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Token 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Disclosure of unencrypted tokens over networks or in logs</a:t>
            </a:r>
          </a:p>
          <a:p>
            <a:r>
              <a:rPr lang="en-CA" dirty="0" smtClean="0"/>
              <a:t>Mapping of tokens to sessions</a:t>
            </a:r>
          </a:p>
          <a:p>
            <a:r>
              <a:rPr lang="en-CA" dirty="0" smtClean="0"/>
              <a:t>Session termination</a:t>
            </a:r>
          </a:p>
          <a:p>
            <a:r>
              <a:rPr lang="en-CA" dirty="0" smtClean="0"/>
              <a:t>Token hijacking</a:t>
            </a:r>
          </a:p>
          <a:p>
            <a:r>
              <a:rPr lang="en-CA" dirty="0" smtClean="0"/>
              <a:t>Cookie scope</a:t>
            </a:r>
          </a:p>
          <a:p>
            <a:pPr lvl="1"/>
            <a:r>
              <a:rPr lang="en-CA" dirty="0" smtClean="0"/>
              <a:t>Cookie domain</a:t>
            </a:r>
          </a:p>
          <a:p>
            <a:pPr lvl="1"/>
            <a:r>
              <a:rPr lang="en-CA" dirty="0" smtClean="0"/>
              <a:t>Cookie path</a:t>
            </a:r>
          </a:p>
        </p:txBody>
      </p:sp>
    </p:spTree>
    <p:extLst>
      <p:ext uri="{BB962C8B-B14F-4D97-AF65-F5344CB8AC3E}">
        <p14:creationId xmlns:p14="http://schemas.microsoft.com/office/powerpoint/2010/main" val="23948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3672</TotalTime>
  <Words>381</Words>
  <Application>Microsoft Office PowerPoint</Application>
  <PresentationFormat>On-screen Show (4:3)</PresentationFormat>
  <Paragraphs>103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ER Master_2015</vt:lpstr>
      <vt:lpstr>ITSC 302: Web Application Security</vt:lpstr>
      <vt:lpstr>Table of Contents</vt:lpstr>
      <vt:lpstr>Review</vt:lpstr>
      <vt:lpstr>Textbook Readings</vt:lpstr>
      <vt:lpstr>Sessions</vt:lpstr>
      <vt:lpstr>Meaningful Tokens</vt:lpstr>
      <vt:lpstr>Predictable Tokens</vt:lpstr>
      <vt:lpstr>Encrypted Tokens</vt:lpstr>
      <vt:lpstr>Session Token Handling</vt:lpstr>
      <vt:lpstr>Securing Session Management</vt:lpstr>
      <vt:lpstr>Self-Test Questions</vt:lpstr>
      <vt:lpstr>PowerPoint Presentation</vt:lpstr>
    </vt:vector>
  </TitlesOfParts>
  <Company>SAIT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hstlouis</cp:lastModifiedBy>
  <cp:revision>313</cp:revision>
  <cp:lastPrinted>2016-04-11T17:01:10Z</cp:lastPrinted>
  <dcterms:created xsi:type="dcterms:W3CDTF">2009-04-06T17:04:40Z</dcterms:created>
  <dcterms:modified xsi:type="dcterms:W3CDTF">2018-09-04T18:50:21Z</dcterms:modified>
</cp:coreProperties>
</file>