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9" r:id="rId2"/>
    <p:sldId id="290" r:id="rId3"/>
    <p:sldId id="291" r:id="rId4"/>
    <p:sldId id="281" r:id="rId5"/>
    <p:sldId id="285" r:id="rId6"/>
    <p:sldId id="286" r:id="rId7"/>
    <p:sldId id="287" r:id="rId8"/>
    <p:sldId id="288" r:id="rId9"/>
    <p:sldId id="289" r:id="rId10"/>
    <p:sldId id="284" r:id="rId11"/>
    <p:sldId id="277" r:id="rId12"/>
  </p:sldIdLst>
  <p:sldSz cx="9144000" cy="6858000" type="screen4x3"/>
  <p:notesSz cx="7023100" cy="93091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>
            <p14:sldId id="269"/>
          </p14:sldIdLst>
        </p14:section>
        <p14:section name="Untitled Section" id="{BAB5FE1B-4910-480F-9285-3B3D14DFD513}">
          <p14:sldIdLst>
            <p14:sldId id="290"/>
            <p14:sldId id="291"/>
            <p14:sldId id="281"/>
            <p14:sldId id="285"/>
            <p14:sldId id="286"/>
            <p14:sldId id="287"/>
            <p14:sldId id="288"/>
            <p14:sldId id="289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1198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164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ather Matsune" initials="H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5501" autoAdjust="0"/>
  </p:normalViewPr>
  <p:slideViewPr>
    <p:cSldViewPr snapToGrid="0">
      <p:cViewPr varScale="1">
        <p:scale>
          <a:sx n="95" d="100"/>
          <a:sy n="95" d="100"/>
        </p:scale>
        <p:origin x="-102" y="-306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1198"/>
        <p:guide orient="horz" pos="4319"/>
        <p:guide pos="528"/>
        <p:guide pos="5339"/>
        <p:guide pos="2384"/>
        <p:guide pos="1091"/>
        <p:guide pos="164"/>
        <p:guide pos="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dsec.net/wahh/answers2e.html#c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smtClean="0">
                <a:solidFill>
                  <a:srgbClr val="005EB8"/>
                </a:solidFill>
                <a:latin typeface="Titillium Lt" panose="00000400000000000000" pitchFamily="50" charset="0"/>
              </a:rPr>
              <a:t>ITSC 302: </a:t>
            </a:r>
            <a:r>
              <a:rPr lang="en-CA" sz="4800" dirty="0" smtClean="0">
                <a:solidFill>
                  <a:srgbClr val="005EB8"/>
                </a:solidFill>
                <a:latin typeface="Titillium Lt" panose="00000400000000000000" pitchFamily="50" charset="0"/>
              </a:rPr>
              <a:t>Web Application Security</a:t>
            </a:r>
            <a:endParaRPr lang="en-CA" sz="4800" dirty="0">
              <a:solidFill>
                <a:srgbClr val="005EB8"/>
              </a:solidFill>
              <a:latin typeface="Titillium Lt" panose="00000400000000000000" pitchFamily="50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54769" y="4410260"/>
            <a:ext cx="4353169" cy="675789"/>
          </a:xfrm>
        </p:spPr>
        <p:txBody>
          <a:bodyPr/>
          <a:lstStyle/>
          <a:p>
            <a:r>
              <a:rPr lang="en-CA" dirty="0" smtClean="0">
                <a:latin typeface="Titillium Lt" panose="00000400000000000000" pitchFamily="50" charset="0"/>
              </a:rPr>
              <a:t>Module 5: Attacking Access Controls</a:t>
            </a:r>
            <a:endParaRPr lang="en-CA" dirty="0">
              <a:latin typeface="Titillium L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Self-Test Questions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Answer </a:t>
            </a:r>
            <a:r>
              <a:rPr lang="en-US" dirty="0" smtClean="0"/>
              <a:t>these questions </a:t>
            </a:r>
            <a:r>
              <a:rPr lang="en-US" dirty="0"/>
              <a:t>from the </a:t>
            </a:r>
            <a:r>
              <a:rPr lang="en-US" dirty="0" smtClean="0"/>
              <a:t>textbook:</a:t>
            </a:r>
          </a:p>
          <a:p>
            <a:pPr marL="800100" lvl="1"/>
            <a:r>
              <a:rPr lang="en-US" dirty="0" smtClean="0"/>
              <a:t>Chapter 8 – all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the answers online:</a:t>
            </a:r>
          </a:p>
          <a:p>
            <a:pPr marL="800100" lvl="1"/>
            <a:r>
              <a:rPr lang="en-US" dirty="0" smtClean="0">
                <a:hlinkClick r:id="rId2"/>
              </a:rPr>
              <a:t>Chapter 8</a:t>
            </a:r>
            <a:r>
              <a:rPr lang="en-US" dirty="0" smtClean="0"/>
              <a:t> (mdsec.net/</a:t>
            </a:r>
            <a:r>
              <a:rPr lang="en-US" dirty="0" err="1" smtClean="0"/>
              <a:t>wahh</a:t>
            </a:r>
            <a:r>
              <a:rPr lang="en-US" dirty="0" smtClean="0"/>
              <a:t>/</a:t>
            </a:r>
            <a:r>
              <a:rPr lang="en-US" dirty="0" err="1" smtClean="0"/>
              <a:t>answers2e.html#c8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07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59278"/>
            <a:ext cx="7840663" cy="5748351"/>
          </a:xfrm>
        </p:spPr>
        <p:txBody>
          <a:bodyPr/>
          <a:lstStyle/>
          <a:p>
            <a:r>
              <a:rPr lang="en-US" sz="2400" dirty="0" smtClean="0"/>
              <a:t>Review</a:t>
            </a:r>
          </a:p>
          <a:p>
            <a:r>
              <a:rPr lang="en-US" sz="2400" dirty="0" smtClean="0"/>
              <a:t>Textbook </a:t>
            </a:r>
            <a:r>
              <a:rPr lang="en-US" sz="2400" dirty="0" smtClean="0"/>
              <a:t>Readings</a:t>
            </a:r>
          </a:p>
          <a:p>
            <a:r>
              <a:rPr lang="en-US" sz="2400" dirty="0"/>
              <a:t>Access Controls</a:t>
            </a:r>
          </a:p>
          <a:p>
            <a:r>
              <a:rPr lang="en-US" sz="2400" dirty="0"/>
              <a:t>Attack Types</a:t>
            </a:r>
          </a:p>
          <a:p>
            <a:r>
              <a:rPr lang="en-US" sz="2400" dirty="0"/>
              <a:t>Vulnerabilities</a:t>
            </a:r>
          </a:p>
          <a:p>
            <a:r>
              <a:rPr lang="en-US" sz="2400" dirty="0"/>
              <a:t>Testing Access Controls</a:t>
            </a:r>
          </a:p>
          <a:p>
            <a:r>
              <a:rPr lang="en-US" sz="2400" dirty="0"/>
              <a:t>Securing Access Controls</a:t>
            </a:r>
            <a:endParaRPr lang="en-US" sz="2400" dirty="0" smtClean="0"/>
          </a:p>
          <a:p>
            <a:r>
              <a:rPr lang="en-US" sz="2400" dirty="0" smtClean="0"/>
              <a:t>Self-Test Questions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148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59278"/>
            <a:ext cx="7840663" cy="5748351"/>
          </a:xfrm>
        </p:spPr>
        <p:txBody>
          <a:bodyPr/>
          <a:lstStyle/>
          <a:p>
            <a:r>
              <a:rPr lang="en-US" sz="2400" dirty="0" smtClean="0"/>
              <a:t>Textbook Readings</a:t>
            </a:r>
          </a:p>
          <a:p>
            <a:r>
              <a:rPr lang="en-US" sz="2400" dirty="0"/>
              <a:t>Sessions</a:t>
            </a:r>
          </a:p>
          <a:p>
            <a:r>
              <a:rPr lang="en-US" sz="2400" dirty="0"/>
              <a:t>Meaningful Tokens</a:t>
            </a:r>
          </a:p>
          <a:p>
            <a:r>
              <a:rPr lang="en-US" sz="2400" dirty="0"/>
              <a:t>Predictable Tokens</a:t>
            </a:r>
          </a:p>
          <a:p>
            <a:r>
              <a:rPr lang="en-US" sz="2400" dirty="0"/>
              <a:t>Encrypted Tokens</a:t>
            </a:r>
          </a:p>
          <a:p>
            <a:r>
              <a:rPr lang="en-US" sz="2400" dirty="0"/>
              <a:t>Session Token Handling</a:t>
            </a:r>
          </a:p>
          <a:p>
            <a:r>
              <a:rPr lang="en-US" sz="2400" dirty="0"/>
              <a:t>Securing Session Management</a:t>
            </a:r>
            <a:endParaRPr lang="en-US" sz="2400" dirty="0" smtClean="0"/>
          </a:p>
          <a:p>
            <a:r>
              <a:rPr lang="en-US" sz="2400" dirty="0" smtClean="0"/>
              <a:t>Self-Test Questions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148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Textbook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Controls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Allow a request to go through</a:t>
            </a:r>
          </a:p>
          <a:p>
            <a:pPr lvl="1"/>
            <a:r>
              <a:rPr lang="en-CA" dirty="0" smtClean="0"/>
              <a:t>Accessing resources or performing an action</a:t>
            </a:r>
          </a:p>
          <a:p>
            <a:pPr lvl="1"/>
            <a:r>
              <a:rPr lang="en-CA" dirty="0" smtClean="0"/>
              <a:t>Based on authentication and session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Most critical defence</a:t>
            </a:r>
          </a:p>
          <a:p>
            <a:pPr lvl="1"/>
            <a:r>
              <a:rPr lang="en-CA" dirty="0" smtClean="0"/>
              <a:t>Also the most vulnerable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Unauthorized actions and accessing protected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5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Attack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Vertical privilege escalation</a:t>
            </a:r>
          </a:p>
          <a:p>
            <a:pPr lvl="1"/>
            <a:r>
              <a:rPr lang="en-CA" dirty="0" smtClean="0"/>
              <a:t>Accessing other parts of the web app you’re not supposed to (e.g., admin functions)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Horizontal privilege escalation</a:t>
            </a:r>
          </a:p>
          <a:p>
            <a:pPr lvl="1"/>
            <a:r>
              <a:rPr lang="en-CA" dirty="0" smtClean="0"/>
              <a:t>Accessing the same functions but as someone else</a:t>
            </a:r>
          </a:p>
          <a:p>
            <a:pPr lvl="1"/>
            <a:r>
              <a:rPr lang="en-CA" dirty="0" smtClean="0"/>
              <a:t>Can lead to vertical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Business logic exploitation</a:t>
            </a:r>
          </a:p>
          <a:p>
            <a:pPr lvl="1"/>
            <a:r>
              <a:rPr lang="en-CA" dirty="0" smtClean="0"/>
              <a:t>Context-dependent</a:t>
            </a:r>
          </a:p>
          <a:p>
            <a:pPr lvl="1"/>
            <a:r>
              <a:rPr lang="en-CA" dirty="0" smtClean="0"/>
              <a:t>Exploit/bypass current state of the web app</a:t>
            </a:r>
          </a:p>
        </p:txBody>
      </p:sp>
    </p:spTree>
    <p:extLst>
      <p:ext uri="{BB962C8B-B14F-4D97-AF65-F5344CB8AC3E}">
        <p14:creationId xmlns:p14="http://schemas.microsoft.com/office/powerpoint/2010/main" val="25541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Vulnerabilities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Direct access to URL or methods</a:t>
            </a:r>
          </a:p>
          <a:p>
            <a:r>
              <a:rPr lang="en-CA" dirty="0" smtClean="0"/>
              <a:t>Direct access to resources/files Via</a:t>
            </a:r>
          </a:p>
          <a:p>
            <a:pPr lvl="1"/>
            <a:r>
              <a:rPr lang="en-CA" dirty="0" smtClean="0"/>
              <a:t>Assumed sequence of access for multi-stage functions</a:t>
            </a:r>
          </a:p>
          <a:p>
            <a:pPr lvl="1"/>
            <a:r>
              <a:rPr lang="en-CA" dirty="0" smtClean="0"/>
              <a:t>Incorrect web/app server configurations</a:t>
            </a:r>
          </a:p>
          <a:p>
            <a:pPr lvl="1"/>
            <a:r>
              <a:rPr lang="en-CA" dirty="0" smtClean="0"/>
              <a:t>Basing access on request parameters, the </a:t>
            </a:r>
            <a:r>
              <a:rPr lang="en-CA" dirty="0" err="1" smtClean="0"/>
              <a:t>Referer</a:t>
            </a:r>
            <a:r>
              <a:rPr lang="en-CA" dirty="0" smtClean="0"/>
              <a:t> header or location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787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Testing Access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Different user accounts</a:t>
            </a:r>
          </a:p>
          <a:p>
            <a:r>
              <a:rPr lang="en-CA" dirty="0" smtClean="0"/>
              <a:t>Every step of multi-stage functions</a:t>
            </a:r>
          </a:p>
          <a:p>
            <a:r>
              <a:rPr lang="en-CA" dirty="0" smtClean="0"/>
              <a:t>Resources that are meant for more privileged users</a:t>
            </a:r>
          </a:p>
          <a:p>
            <a:r>
              <a:rPr lang="en-CA" dirty="0" smtClean="0"/>
              <a:t>Access to other methods in the API</a:t>
            </a:r>
          </a:p>
          <a:p>
            <a:r>
              <a:rPr lang="en-CA" dirty="0" smtClean="0"/>
              <a:t>Direct access via URL</a:t>
            </a:r>
          </a:p>
          <a:p>
            <a:r>
              <a:rPr lang="en-CA" dirty="0" smtClean="0"/>
              <a:t>Web/app server controls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75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Securing Access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Multi-layered privilege model</a:t>
            </a:r>
          </a:p>
          <a:p>
            <a:pPr lvl="1"/>
            <a:r>
              <a:rPr lang="en-CA" dirty="0" smtClean="0"/>
              <a:t>Combine access control of web apps with the server, database and the operating system</a:t>
            </a:r>
          </a:p>
          <a:p>
            <a:pPr lvl="1"/>
            <a:r>
              <a:rPr lang="en-CA" dirty="0" smtClean="0"/>
              <a:t>Each layer protects if the other fails</a:t>
            </a:r>
          </a:p>
          <a:p>
            <a:pPr lvl="1"/>
            <a:r>
              <a:rPr lang="en-CA" dirty="0" smtClean="0"/>
              <a:t>Construct an access control matrix</a:t>
            </a:r>
          </a:p>
          <a:p>
            <a:pPr lvl="2"/>
            <a:r>
              <a:rPr lang="en-CA" dirty="0" smtClean="0"/>
              <a:t>Discretionary access control</a:t>
            </a:r>
          </a:p>
          <a:p>
            <a:pPr lvl="2"/>
            <a:r>
              <a:rPr lang="en-CA" dirty="0" smtClean="0"/>
              <a:t>Role-based access control</a:t>
            </a:r>
          </a:p>
          <a:p>
            <a:pPr lvl="2"/>
            <a:r>
              <a:rPr lang="en-CA" dirty="0" smtClean="0"/>
              <a:t>Programmatic control</a:t>
            </a:r>
          </a:p>
          <a:p>
            <a:pPr lvl="2"/>
            <a:r>
              <a:rPr lang="en-CA" dirty="0" smtClean="0"/>
              <a:t>Declarative control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892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</TotalTime>
  <Words>307</Words>
  <Application>Microsoft Office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ER Master_2015</vt:lpstr>
      <vt:lpstr>ITSC 302: Web Application Security</vt:lpstr>
      <vt:lpstr>Table of Contents</vt:lpstr>
      <vt:lpstr>Review</vt:lpstr>
      <vt:lpstr>Textbook Readings</vt:lpstr>
      <vt:lpstr>Access Controls</vt:lpstr>
      <vt:lpstr>Attack Types</vt:lpstr>
      <vt:lpstr>Vulnerabilities</vt:lpstr>
      <vt:lpstr>Testing Access Controls</vt:lpstr>
      <vt:lpstr>Securing Access Controls</vt:lpstr>
      <vt:lpstr>Self-Test Questions</vt:lpstr>
      <vt:lpstr>PowerPoint Presentation</vt:lpstr>
    </vt:vector>
  </TitlesOfParts>
  <Company>SAIT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SAIT Template 2015</dc:title>
  <dc:creator>lbucsis</dc:creator>
  <cp:lastModifiedBy>hstlouis</cp:lastModifiedBy>
  <cp:revision>309</cp:revision>
  <cp:lastPrinted>2016-04-11T17:01:10Z</cp:lastPrinted>
  <dcterms:created xsi:type="dcterms:W3CDTF">2009-04-06T17:04:40Z</dcterms:created>
  <dcterms:modified xsi:type="dcterms:W3CDTF">2018-09-04T18:52:57Z</dcterms:modified>
</cp:coreProperties>
</file>