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80" r:id="rId2"/>
    <p:sldId id="312" r:id="rId3"/>
    <p:sldId id="322" r:id="rId4"/>
    <p:sldId id="289" r:id="rId5"/>
    <p:sldId id="294" r:id="rId6"/>
    <p:sldId id="310" r:id="rId7"/>
    <p:sldId id="290" r:id="rId8"/>
    <p:sldId id="303" r:id="rId9"/>
    <p:sldId id="321" r:id="rId10"/>
    <p:sldId id="292" r:id="rId11"/>
    <p:sldId id="316" r:id="rId12"/>
    <p:sldId id="304" r:id="rId13"/>
    <p:sldId id="305" r:id="rId14"/>
    <p:sldId id="306" r:id="rId15"/>
    <p:sldId id="307" r:id="rId16"/>
    <p:sldId id="318" r:id="rId17"/>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79" autoAdjust="0"/>
  </p:normalViewPr>
  <p:slideViewPr>
    <p:cSldViewPr>
      <p:cViewPr varScale="1">
        <p:scale>
          <a:sx n="74" d="100"/>
          <a:sy n="74" d="100"/>
        </p:scale>
        <p:origin x="1248" y="54"/>
      </p:cViewPr>
      <p:guideLst>
        <p:guide orient="horz" pos="2160"/>
        <p:guide pos="288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D4449A38-8793-4FB1-9D75-FFBAE186E9CE}" type="datetimeFigureOut">
              <a:rPr lang="en-IN" smtClean="0"/>
              <a:t>11-07-2017</a:t>
            </a:fld>
            <a:endParaRPr lang="en-IN"/>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036EB550-D793-453F-862A-40AD9F76D003}" type="slidenum">
              <a:rPr lang="en-IN" smtClean="0"/>
              <a:t>‹#›</a:t>
            </a:fld>
            <a:endParaRPr lang="en-IN"/>
          </a:p>
        </p:txBody>
      </p:sp>
    </p:spTree>
    <p:extLst>
      <p:ext uri="{BB962C8B-B14F-4D97-AF65-F5344CB8AC3E}">
        <p14:creationId xmlns:p14="http://schemas.microsoft.com/office/powerpoint/2010/main" val="49268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x-none"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C8B78B54-7235-47DC-9192-5AEBDD4A9DAB}" type="datetimeFigureOut">
              <a:rPr lang="en-IN" smtClean="0"/>
              <a:t>11-07-2017</a:t>
            </a:fld>
            <a:endParaRPr lang="en-IN"/>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IN"/>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9115AE0B-4973-444D-B7EB-1102BDA1BD1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Date Placeholder 2"/>
          <p:cNvSpPr>
            <a:spLocks noGrp="1"/>
          </p:cNvSpPr>
          <p:nvPr>
            <p:ph type="dt" sz="half" idx="10"/>
          </p:nvPr>
        </p:nvSpPr>
        <p:spPr/>
        <p:txBody>
          <a:bodyPr/>
          <a:lstStyle/>
          <a:p>
            <a:fld id="{C8B78B54-7235-47DC-9192-5AEBDD4A9DAB}" type="datetimeFigureOut">
              <a:rPr lang="en-IN" smtClean="0"/>
              <a:t>11-07-2017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78B54-7235-47DC-9192-5AEBDD4A9DAB}" type="datetimeFigureOut">
              <a:rPr lang="en-IN" smtClean="0"/>
              <a:t>11-07-2017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x-none"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x-none"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x-none"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x-none"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x-none"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x-none"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x-none"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x-none"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x-none"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x-none"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x-none"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C8B78B54-7235-47DC-9192-5AEBDD4A9DAB}"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C8B78B54-7235-47DC-9192-5AEBDD4A9DAB}"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x-none"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C8B78B54-7235-47DC-9192-5AEBDD4A9DAB}"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x-none"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x-none"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C8B78B54-7235-47DC-9192-5AEBDD4A9DAB}" type="datetimeFigureOut">
              <a:rPr lang="en-IN" smtClean="0"/>
              <a:t>11-07-2017</a:t>
            </a:fld>
            <a:endParaRPr lang="en-IN"/>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IN"/>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9115AE0B-4973-444D-B7EB-1102BDA1BD1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x-none"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x-none" smtClean="0"/>
              <a:t>Click to edit Master text styles</a:t>
            </a:r>
          </a:p>
        </p:txBody>
      </p:sp>
      <p:sp>
        <p:nvSpPr>
          <p:cNvPr id="4" name="Date Placeholder 3"/>
          <p:cNvSpPr>
            <a:spLocks noGrp="1"/>
          </p:cNvSpPr>
          <p:nvPr>
            <p:ph type="dt" sz="half" idx="10"/>
          </p:nvPr>
        </p:nvSpPr>
        <p:spPr/>
        <p:txBody>
          <a:bodyPr/>
          <a:lstStyle/>
          <a:p>
            <a:fld id="{C8B78B54-7235-47DC-9192-5AEBDD4A9DAB}"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5AE0B-4973-444D-B7EB-1102BDA1BD1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x-none"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x-none"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C8B78B54-7235-47DC-9192-5AEBDD4A9DAB}"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5AE0B-4973-444D-B7EB-1102BDA1BD1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x-none"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x-none"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7" name="Date Placeholder 6"/>
          <p:cNvSpPr>
            <a:spLocks noGrp="1"/>
          </p:cNvSpPr>
          <p:nvPr>
            <p:ph type="dt" sz="half" idx="10"/>
          </p:nvPr>
        </p:nvSpPr>
        <p:spPr/>
        <p:txBody>
          <a:bodyPr/>
          <a:lstStyle/>
          <a:p>
            <a:fld id="{C8B78B54-7235-47DC-9192-5AEBDD4A9DAB}" type="datetimeFigureOut">
              <a:rPr lang="en-IN" smtClean="0"/>
              <a:t>11-07-2017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15AE0B-4973-444D-B7EB-1102BDA1BD10}" type="slidenum">
              <a:rPr lang="en-IN" smtClean="0"/>
              <a:t>‹#›</a:t>
            </a:fld>
            <a:endParaRPr lang="en-IN"/>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C8B78B54-7235-47DC-9192-5AEBDD4A9DAB}"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5AE0B-4973-444D-B7EB-1102BDA1BD10}" type="slidenum">
              <a:rPr lang="en-IN" smtClean="0"/>
              <a:t>‹#›</a:t>
            </a:fld>
            <a:endParaRPr lang="en-IN"/>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8.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7.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x-none"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C8B78B54-7235-47DC-9192-5AEBDD4A9DAB}" type="datetimeFigureOut">
              <a:rPr lang="en-IN" smtClean="0"/>
              <a:t>11-07-2017</a:t>
            </a:fld>
            <a:endParaRPr lang="en-IN"/>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IN"/>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9115AE0B-4973-444D-B7EB-1102BDA1BD1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rupali\Vishwaniketan_Logo (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3212976"/>
            <a:ext cx="4423407" cy="292494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a:xfrm>
            <a:off x="685800" y="1628801"/>
            <a:ext cx="7772400" cy="1971650"/>
          </a:xfrm>
        </p:spPr>
        <p:txBody>
          <a:bodyPr>
            <a:normAutofit/>
          </a:bodyPr>
          <a:lstStyle/>
          <a:p>
            <a:pPr algn="ctr"/>
            <a:r>
              <a:rPr lang="en-US" sz="4900" b="1" dirty="0" smtClean="0">
                <a:solidFill>
                  <a:schemeClr val="accent2"/>
                </a:solidFill>
                <a:latin typeface="Arabic Typesetting" pitchFamily="66" charset="-78"/>
                <a:cs typeface="Arabic Typesetting" pitchFamily="66" charset="-78"/>
              </a:rPr>
              <a:t>Institution with a difference!</a:t>
            </a:r>
            <a:r>
              <a:rPr lang="en-IN" b="1" dirty="0">
                <a:solidFill>
                  <a:schemeClr val="accent2"/>
                </a:solidFill>
                <a:latin typeface="Arabic Typesetting" pitchFamily="66" charset="-78"/>
                <a:cs typeface="Arabic Typesetting" pitchFamily="66" charset="-78"/>
              </a:rPr>
              <a:t/>
            </a:r>
            <a:br>
              <a:rPr lang="en-IN" b="1" dirty="0">
                <a:solidFill>
                  <a:schemeClr val="accent2"/>
                </a:solidFill>
                <a:latin typeface="Arabic Typesetting" pitchFamily="66" charset="-78"/>
                <a:cs typeface="Arabic Typesetting" pitchFamily="66" charset="-78"/>
              </a:rPr>
            </a:br>
            <a:endParaRPr lang="en-US" dirty="0"/>
          </a:p>
        </p:txBody>
      </p:sp>
    </p:spTree>
    <p:extLst>
      <p:ext uri="{BB962C8B-B14F-4D97-AF65-F5344CB8AC3E}">
        <p14:creationId xmlns:p14="http://schemas.microsoft.com/office/powerpoint/2010/main" val="3877673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791"/>
            <a:ext cx="8229600" cy="634082"/>
          </a:xfrm>
        </p:spPr>
        <p:txBody>
          <a:bodyPr>
            <a:normAutofit fontScale="90000"/>
          </a:bodyPr>
          <a:lstStyle/>
          <a:p>
            <a:r>
              <a:rPr lang="en-US" dirty="0" smtClean="0"/>
              <a:t>Present Status</a:t>
            </a:r>
            <a:endParaRPr lang="en-US" dirty="0"/>
          </a:p>
        </p:txBody>
      </p:sp>
      <p:sp>
        <p:nvSpPr>
          <p:cNvPr id="3" name="Content Placeholder 2"/>
          <p:cNvSpPr>
            <a:spLocks noGrp="1"/>
          </p:cNvSpPr>
          <p:nvPr>
            <p:ph idx="1"/>
          </p:nvPr>
        </p:nvSpPr>
        <p:spPr>
          <a:xfrm>
            <a:off x="457200" y="692696"/>
            <a:ext cx="8686800" cy="6048672"/>
          </a:xfrm>
        </p:spPr>
        <p:txBody>
          <a:bodyPr>
            <a:normAutofit fontScale="55000" lnSpcReduction="20000"/>
          </a:bodyPr>
          <a:lstStyle/>
          <a:p>
            <a:pPr lvl="0"/>
            <a:r>
              <a:rPr lang="en-US" sz="3500" dirty="0" err="1">
                <a:solidFill>
                  <a:schemeClr val="accent6">
                    <a:lumMod val="50000"/>
                  </a:schemeClr>
                </a:solidFill>
              </a:rPr>
              <a:t>Vishwaniketan</a:t>
            </a:r>
            <a:r>
              <a:rPr lang="en-US" sz="3500" dirty="0">
                <a:solidFill>
                  <a:schemeClr val="accent6">
                    <a:lumMod val="50000"/>
                  </a:schemeClr>
                </a:solidFill>
              </a:rPr>
              <a:t> is completing 4 years of its existence with ‘</a:t>
            </a:r>
            <a:r>
              <a:rPr lang="en-US" sz="3500" dirty="0" err="1">
                <a:solidFill>
                  <a:schemeClr val="accent6">
                    <a:lumMod val="50000"/>
                  </a:schemeClr>
                </a:solidFill>
              </a:rPr>
              <a:t>Vimeet</a:t>
            </a:r>
            <a:r>
              <a:rPr lang="en-US" sz="3500" dirty="0">
                <a:solidFill>
                  <a:schemeClr val="accent6">
                    <a:lumMod val="50000"/>
                  </a:schemeClr>
                </a:solidFill>
              </a:rPr>
              <a:t>’, and our School of Architecture will soon complete its first year. </a:t>
            </a:r>
          </a:p>
          <a:p>
            <a:pPr lvl="0"/>
            <a:r>
              <a:rPr lang="en-US" sz="3500" dirty="0">
                <a:solidFill>
                  <a:srgbClr val="000090"/>
                </a:solidFill>
              </a:rPr>
              <a:t>There are 1500 students learning on campus with faculty strength of about 150. </a:t>
            </a:r>
          </a:p>
          <a:p>
            <a:pPr lvl="0"/>
            <a:r>
              <a:rPr lang="en-US" sz="3500" dirty="0">
                <a:solidFill>
                  <a:schemeClr val="accent6">
                    <a:lumMod val="50000"/>
                  </a:schemeClr>
                </a:solidFill>
              </a:rPr>
              <a:t>As of now we have collaborated with 9 universities from the USA and Europe.</a:t>
            </a:r>
          </a:p>
          <a:p>
            <a:pPr lvl="0"/>
            <a:r>
              <a:rPr lang="en-US" sz="3500" dirty="0">
                <a:solidFill>
                  <a:srgbClr val="000090"/>
                </a:solidFill>
              </a:rPr>
              <a:t>Our flagship UG fellowship program (spanning 42 days) has seen phenomenal growth from 28 students in the first year (2013) to over 400 students who have confirmed participation in the current academic year (2017). </a:t>
            </a:r>
          </a:p>
          <a:p>
            <a:pPr lvl="0"/>
            <a:r>
              <a:rPr lang="en-US" sz="3500" dirty="0">
                <a:solidFill>
                  <a:schemeClr val="accent6">
                    <a:lumMod val="50000"/>
                  </a:schemeClr>
                </a:solidFill>
              </a:rPr>
              <a:t>More than 70 teachers are pursuing / completed PhD with our partner Universities. This is one of the largest PhD collaboration in the country. Students and faculty members who have undergone UG and PhD fellowship have become very strong ambassadors for PBL.</a:t>
            </a:r>
          </a:p>
          <a:p>
            <a:pPr lvl="0"/>
            <a:r>
              <a:rPr lang="en-US" sz="3500" dirty="0">
                <a:solidFill>
                  <a:srgbClr val="000090"/>
                </a:solidFill>
              </a:rPr>
              <a:t>We have initiated the work on creating startups involving both teachers as well as students. Three such startups are expected to role out over the next 3 to 4 months.</a:t>
            </a:r>
          </a:p>
          <a:p>
            <a:pPr lvl="0"/>
            <a:r>
              <a:rPr lang="en-US" sz="3500" dirty="0">
                <a:solidFill>
                  <a:schemeClr val="accent6">
                    <a:lumMod val="50000"/>
                  </a:schemeClr>
                </a:solidFill>
              </a:rPr>
              <a:t>We are also working on joint ventures with startups / existing companies who are working with our partner universities in order to expand their footprint in the Indian market.</a:t>
            </a:r>
          </a:p>
          <a:p>
            <a:pPr lvl="0"/>
            <a:endParaRPr lang="en-US" dirty="0"/>
          </a:p>
        </p:txBody>
      </p:sp>
    </p:spTree>
    <p:extLst>
      <p:ext uri="{BB962C8B-B14F-4D97-AF65-F5344CB8AC3E}">
        <p14:creationId xmlns:p14="http://schemas.microsoft.com/office/powerpoint/2010/main" val="288030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Present Collaborations for UG and PhD fellowship </a:t>
            </a:r>
            <a:endParaRPr lang="en-US" dirty="0"/>
          </a:p>
        </p:txBody>
      </p:sp>
      <p:sp>
        <p:nvSpPr>
          <p:cNvPr id="3" name="Content Placeholder 2"/>
          <p:cNvSpPr>
            <a:spLocks noGrp="1"/>
          </p:cNvSpPr>
          <p:nvPr>
            <p:ph idx="1"/>
          </p:nvPr>
        </p:nvSpPr>
        <p:spPr>
          <a:xfrm>
            <a:off x="457200" y="1600200"/>
            <a:ext cx="8229600" cy="5141168"/>
          </a:xfrm>
        </p:spPr>
        <p:txBody>
          <a:bodyPr>
            <a:normAutofit fontScale="47500" lnSpcReduction="20000"/>
          </a:bodyPr>
          <a:lstStyle/>
          <a:p>
            <a:pPr lvl="0"/>
            <a:r>
              <a:rPr lang="en-US" dirty="0">
                <a:solidFill>
                  <a:srgbClr val="984807"/>
                </a:solidFill>
              </a:rPr>
              <a:t>Aalborg University, Denmark</a:t>
            </a:r>
          </a:p>
          <a:p>
            <a:pPr lvl="0"/>
            <a:r>
              <a:rPr lang="en-US" dirty="0">
                <a:solidFill>
                  <a:srgbClr val="984807"/>
                </a:solidFill>
              </a:rPr>
              <a:t>Technical University Sofia, Bulgaria</a:t>
            </a:r>
          </a:p>
          <a:p>
            <a:pPr lvl="0"/>
            <a:r>
              <a:rPr lang="en-US" dirty="0">
                <a:solidFill>
                  <a:srgbClr val="984807"/>
                </a:solidFill>
              </a:rPr>
              <a:t>Athens Institute of Technology, Greece</a:t>
            </a:r>
          </a:p>
          <a:p>
            <a:pPr lvl="0"/>
            <a:r>
              <a:rPr lang="en-US" dirty="0">
                <a:solidFill>
                  <a:srgbClr val="984807"/>
                </a:solidFill>
              </a:rPr>
              <a:t>European Commission/ UNESCO Chair for PBL</a:t>
            </a:r>
          </a:p>
          <a:p>
            <a:pPr lvl="0"/>
            <a:r>
              <a:rPr lang="en-US" dirty="0">
                <a:solidFill>
                  <a:srgbClr val="984807"/>
                </a:solidFill>
              </a:rPr>
              <a:t>University of Rome Tor </a:t>
            </a:r>
            <a:r>
              <a:rPr lang="en-US" dirty="0" err="1">
                <a:solidFill>
                  <a:srgbClr val="984807"/>
                </a:solidFill>
              </a:rPr>
              <a:t>Vergata</a:t>
            </a:r>
            <a:r>
              <a:rPr lang="en-US" dirty="0">
                <a:solidFill>
                  <a:srgbClr val="984807"/>
                </a:solidFill>
              </a:rPr>
              <a:t>, Italy </a:t>
            </a:r>
          </a:p>
          <a:p>
            <a:pPr lvl="0"/>
            <a:r>
              <a:rPr lang="en-US" dirty="0">
                <a:solidFill>
                  <a:srgbClr val="984807"/>
                </a:solidFill>
              </a:rPr>
              <a:t>Ural Federal University, Yekaterinburg</a:t>
            </a:r>
          </a:p>
          <a:p>
            <a:pPr lvl="0"/>
            <a:r>
              <a:rPr lang="en-US" dirty="0">
                <a:solidFill>
                  <a:srgbClr val="984807"/>
                </a:solidFill>
              </a:rPr>
              <a:t>Stevens Institute of Technology, New Jersey, USA</a:t>
            </a:r>
          </a:p>
          <a:p>
            <a:pPr lvl="0"/>
            <a:r>
              <a:rPr lang="en-US" dirty="0">
                <a:solidFill>
                  <a:srgbClr val="984807"/>
                </a:solidFill>
              </a:rPr>
              <a:t>Arkansas University, USA</a:t>
            </a:r>
          </a:p>
          <a:p>
            <a:pPr lvl="0"/>
            <a:r>
              <a:rPr lang="en-US" dirty="0">
                <a:solidFill>
                  <a:srgbClr val="984807"/>
                </a:solidFill>
              </a:rPr>
              <a:t>National Technical University, </a:t>
            </a:r>
            <a:r>
              <a:rPr lang="en-US" dirty="0" smtClean="0">
                <a:solidFill>
                  <a:srgbClr val="984807"/>
                </a:solidFill>
              </a:rPr>
              <a:t>Ukraine</a:t>
            </a:r>
          </a:p>
          <a:p>
            <a:pPr lvl="0"/>
            <a:r>
              <a:rPr lang="en-US" dirty="0">
                <a:solidFill>
                  <a:srgbClr val="984807"/>
                </a:solidFill>
              </a:rPr>
              <a:t>Aarhus University, Denmark</a:t>
            </a:r>
          </a:p>
          <a:p>
            <a:pPr marL="0" indent="0">
              <a:buNone/>
            </a:pPr>
            <a:r>
              <a:rPr lang="en-US" dirty="0" smtClean="0">
                <a:solidFill>
                  <a:srgbClr val="000090"/>
                </a:solidFill>
              </a:rPr>
              <a:t>We </a:t>
            </a:r>
            <a:r>
              <a:rPr lang="en-US" dirty="0">
                <a:solidFill>
                  <a:srgbClr val="000090"/>
                </a:solidFill>
              </a:rPr>
              <a:t>are in active discussion with the following universities for UG/ PG tie </a:t>
            </a:r>
            <a:r>
              <a:rPr lang="en-US" dirty="0" smtClean="0">
                <a:solidFill>
                  <a:srgbClr val="000090"/>
                </a:solidFill>
              </a:rPr>
              <a:t>up</a:t>
            </a:r>
            <a:r>
              <a:rPr lang="en-US" dirty="0">
                <a:solidFill>
                  <a:srgbClr val="000090"/>
                </a:solidFill>
              </a:rPr>
              <a:t> </a:t>
            </a:r>
          </a:p>
          <a:p>
            <a:pPr lvl="0"/>
            <a:r>
              <a:rPr lang="en-US" dirty="0" smtClean="0">
                <a:solidFill>
                  <a:srgbClr val="000090"/>
                </a:solidFill>
              </a:rPr>
              <a:t>Rutgers</a:t>
            </a:r>
            <a:r>
              <a:rPr lang="en-US" dirty="0">
                <a:solidFill>
                  <a:srgbClr val="000090"/>
                </a:solidFill>
              </a:rPr>
              <a:t>, USA</a:t>
            </a:r>
          </a:p>
          <a:p>
            <a:pPr lvl="0"/>
            <a:r>
              <a:rPr lang="en-US" dirty="0">
                <a:solidFill>
                  <a:srgbClr val="000090"/>
                </a:solidFill>
              </a:rPr>
              <a:t>University of Bucharest, Romania</a:t>
            </a:r>
          </a:p>
          <a:p>
            <a:endParaRPr lang="en-US" dirty="0"/>
          </a:p>
        </p:txBody>
      </p:sp>
    </p:spTree>
    <p:extLst>
      <p:ext uri="{BB962C8B-B14F-4D97-AF65-F5344CB8AC3E}">
        <p14:creationId xmlns:p14="http://schemas.microsoft.com/office/powerpoint/2010/main" val="1909789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fontScale="90000"/>
          </a:bodyPr>
          <a:lstStyle/>
          <a:p>
            <a:r>
              <a:rPr lang="en-US" dirty="0" smtClean="0"/>
              <a:t>Photo Gallery UG Fellowship program</a:t>
            </a:r>
            <a:endParaRPr lang="en-US" dirty="0"/>
          </a:p>
        </p:txBody>
      </p:sp>
      <p:pic>
        <p:nvPicPr>
          <p:cNvPr id="5" name="Picture 4" descr="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1"/>
            <a:ext cx="9144000" cy="6096000"/>
          </a:xfrm>
          <a:prstGeom prst="rect">
            <a:avLst/>
          </a:prstGeom>
        </p:spPr>
      </p:pic>
    </p:spTree>
    <p:extLst>
      <p:ext uri="{BB962C8B-B14F-4D97-AF65-F5344CB8AC3E}">
        <p14:creationId xmlns:p14="http://schemas.microsoft.com/office/powerpoint/2010/main" val="3754541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648"/>
            <a:ext cx="8229600" cy="830064"/>
          </a:xfrm>
        </p:spPr>
        <p:txBody>
          <a:bodyPr/>
          <a:lstStyle/>
          <a:p>
            <a:r>
              <a:rPr lang="en-US" dirty="0" smtClean="0"/>
              <a:t>Photo Gallery</a:t>
            </a:r>
            <a:endParaRPr lang="en-US" dirty="0"/>
          </a:p>
        </p:txBody>
      </p:sp>
      <p:pic>
        <p:nvPicPr>
          <p:cNvPr id="4" name="Picture 3" descr="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1050"/>
            <a:ext cx="9144000" cy="6076950"/>
          </a:xfrm>
          <a:prstGeom prst="rect">
            <a:avLst/>
          </a:prstGeom>
        </p:spPr>
      </p:pic>
    </p:spTree>
    <p:extLst>
      <p:ext uri="{BB962C8B-B14F-4D97-AF65-F5344CB8AC3E}">
        <p14:creationId xmlns:p14="http://schemas.microsoft.com/office/powerpoint/2010/main" val="4165748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36712"/>
          </a:xfrm>
        </p:spPr>
        <p:txBody>
          <a:bodyPr/>
          <a:lstStyle/>
          <a:p>
            <a:r>
              <a:rPr lang="en-US" dirty="0" smtClean="0"/>
              <a:t>Photo Gallery</a:t>
            </a:r>
            <a:endParaRPr lang="en-US" dirty="0"/>
          </a:p>
        </p:txBody>
      </p:sp>
      <p:pic>
        <p:nvPicPr>
          <p:cNvPr id="4" name="Picture 3" descr="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782706"/>
            <a:ext cx="8100392" cy="6075294"/>
          </a:xfrm>
          <a:prstGeom prst="rect">
            <a:avLst/>
          </a:prstGeom>
        </p:spPr>
      </p:pic>
    </p:spTree>
    <p:extLst>
      <p:ext uri="{BB962C8B-B14F-4D97-AF65-F5344CB8AC3E}">
        <p14:creationId xmlns:p14="http://schemas.microsoft.com/office/powerpoint/2010/main" val="2363408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791"/>
            <a:ext cx="8229600" cy="811921"/>
          </a:xfrm>
        </p:spPr>
        <p:txBody>
          <a:bodyPr/>
          <a:lstStyle/>
          <a:p>
            <a:r>
              <a:rPr lang="en-US" dirty="0" smtClean="0"/>
              <a:t>Photo Gallery</a:t>
            </a:r>
            <a:endParaRPr lang="en-US" dirty="0"/>
          </a:p>
        </p:txBody>
      </p:sp>
      <p:pic>
        <p:nvPicPr>
          <p:cNvPr id="4" name="Picture 3" descr="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836712"/>
            <a:ext cx="8028384" cy="6021288"/>
          </a:xfrm>
          <a:prstGeom prst="rect">
            <a:avLst/>
          </a:prstGeom>
        </p:spPr>
      </p:pic>
    </p:spTree>
    <p:extLst>
      <p:ext uri="{BB962C8B-B14F-4D97-AF65-F5344CB8AC3E}">
        <p14:creationId xmlns:p14="http://schemas.microsoft.com/office/powerpoint/2010/main" val="2275422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Look forward to enriching our eco-system with your esteemed institution!!</a:t>
            </a:r>
            <a:br>
              <a:rPr lang="en-US" dirty="0" smtClean="0"/>
            </a:br>
            <a:r>
              <a:rPr lang="en-US" dirty="0"/>
              <a:t/>
            </a:r>
            <a:br>
              <a:rPr lang="en-US" dirty="0"/>
            </a:br>
            <a:r>
              <a:rPr lang="en-US" dirty="0" smtClean="0"/>
              <a:t>Thanks</a:t>
            </a:r>
            <a:r>
              <a:rPr lang="mr-IN" dirty="0" smtClean="0"/>
              <a:t>….</a:t>
            </a:r>
            <a:endParaRPr lang="en-US" dirty="0"/>
          </a:p>
        </p:txBody>
      </p:sp>
    </p:spTree>
    <p:extLst>
      <p:ext uri="{BB962C8B-B14F-4D97-AF65-F5344CB8AC3E}">
        <p14:creationId xmlns:p14="http://schemas.microsoft.com/office/powerpoint/2010/main" val="859110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06090"/>
          </a:xfrm>
        </p:spPr>
        <p:txBody>
          <a:bodyPr>
            <a:normAutofit fontScale="90000"/>
          </a:bodyPr>
          <a:lstStyle/>
          <a:p>
            <a:r>
              <a:rPr lang="en-US" dirty="0" err="1" smtClean="0"/>
              <a:t>Vishwaniketan</a:t>
            </a:r>
            <a:r>
              <a:rPr lang="en-US" dirty="0" smtClean="0"/>
              <a:t> Story</a:t>
            </a:r>
            <a:endParaRPr lang="en-US" dirty="0"/>
          </a:p>
        </p:txBody>
      </p:sp>
      <p:sp>
        <p:nvSpPr>
          <p:cNvPr id="3" name="Content Placeholder 2"/>
          <p:cNvSpPr>
            <a:spLocks noGrp="1"/>
          </p:cNvSpPr>
          <p:nvPr>
            <p:ph idx="1"/>
          </p:nvPr>
        </p:nvSpPr>
        <p:spPr>
          <a:xfrm>
            <a:off x="0" y="764704"/>
            <a:ext cx="8820472" cy="6093296"/>
          </a:xfrm>
        </p:spPr>
        <p:txBody>
          <a:bodyPr>
            <a:noAutofit/>
          </a:bodyPr>
          <a:lstStyle/>
          <a:p>
            <a:pPr algn="just"/>
            <a:r>
              <a:rPr lang="en-US" sz="2400" dirty="0">
                <a:solidFill>
                  <a:schemeClr val="accent6">
                    <a:lumMod val="50000"/>
                  </a:schemeClr>
                </a:solidFill>
              </a:rPr>
              <a:t>‘</a:t>
            </a:r>
            <a:r>
              <a:rPr lang="en-US" sz="2400" dirty="0" err="1">
                <a:solidFill>
                  <a:schemeClr val="accent6">
                    <a:lumMod val="50000"/>
                  </a:schemeClr>
                </a:solidFill>
              </a:rPr>
              <a:t>Vishwaniketan</a:t>
            </a:r>
            <a:r>
              <a:rPr lang="en-US" sz="2400" dirty="0">
                <a:solidFill>
                  <a:schemeClr val="accent6">
                    <a:lumMod val="50000"/>
                  </a:schemeClr>
                </a:solidFill>
              </a:rPr>
              <a:t>’ is an outcome of a European </a:t>
            </a:r>
            <a:r>
              <a:rPr lang="en-US" sz="2400" dirty="0" smtClean="0">
                <a:solidFill>
                  <a:schemeClr val="accent6">
                    <a:lumMod val="50000"/>
                  </a:schemeClr>
                </a:solidFill>
              </a:rPr>
              <a:t>Commission </a:t>
            </a:r>
            <a:r>
              <a:rPr lang="en-US" sz="2400" dirty="0">
                <a:solidFill>
                  <a:schemeClr val="accent6">
                    <a:lumMod val="50000"/>
                  </a:schemeClr>
                </a:solidFill>
              </a:rPr>
              <a:t>project under the ERASMUS MUNDUS program titled ‘Mobility for Life’ (2008-2011). This project was in partnership with Center for </a:t>
            </a:r>
            <a:r>
              <a:rPr lang="en-US" sz="2400" dirty="0" err="1">
                <a:solidFill>
                  <a:schemeClr val="accent6">
                    <a:lumMod val="50000"/>
                  </a:schemeClr>
                </a:solidFill>
              </a:rPr>
              <a:t>TeleInfrastruktur</a:t>
            </a:r>
            <a:r>
              <a:rPr lang="en-US" sz="2400" dirty="0">
                <a:solidFill>
                  <a:schemeClr val="accent6">
                    <a:lumMod val="50000"/>
                  </a:schemeClr>
                </a:solidFill>
              </a:rPr>
              <a:t> (CTIF), a global R and D center working in more than 22 countries led by Dr</a:t>
            </a:r>
            <a:r>
              <a:rPr lang="en-US" sz="2400" dirty="0" smtClean="0">
                <a:solidFill>
                  <a:schemeClr val="accent6">
                    <a:lumMod val="50000"/>
                  </a:schemeClr>
                </a:solidFill>
              </a:rPr>
              <a:t>. </a:t>
            </a:r>
            <a:r>
              <a:rPr lang="en-US" sz="2400" dirty="0" err="1" smtClean="0">
                <a:solidFill>
                  <a:schemeClr val="accent6">
                    <a:lumMod val="50000"/>
                  </a:schemeClr>
                </a:solidFill>
              </a:rPr>
              <a:t>Ramjee</a:t>
            </a:r>
            <a:r>
              <a:rPr lang="en-US" sz="2400" dirty="0" smtClean="0">
                <a:solidFill>
                  <a:schemeClr val="accent6">
                    <a:lumMod val="50000"/>
                  </a:schemeClr>
                </a:solidFill>
              </a:rPr>
              <a:t> </a:t>
            </a:r>
            <a:r>
              <a:rPr lang="en-US" sz="2400" dirty="0">
                <a:solidFill>
                  <a:schemeClr val="accent6">
                    <a:lumMod val="50000"/>
                  </a:schemeClr>
                </a:solidFill>
              </a:rPr>
              <a:t>Prasad, a highly eminent European scientist. This project offered PhD fellowships to 42 Indian teachers across 14 European Universities. These teachers earned their PhDs in Project Based Learning (PBL) environment. This was a completely new learning experience for the teachers who understood the impact of PBL on ‘product development’ based education, creating startups and </a:t>
            </a:r>
            <a:r>
              <a:rPr lang="en-US" sz="2400" dirty="0" smtClean="0">
                <a:solidFill>
                  <a:schemeClr val="accent6">
                    <a:lumMod val="50000"/>
                  </a:schemeClr>
                </a:solidFill>
              </a:rPr>
              <a:t>entrepreneurship</a:t>
            </a:r>
          </a:p>
          <a:p>
            <a:pPr algn="just"/>
            <a:r>
              <a:rPr lang="en-US" sz="2400" i="1" dirty="0" smtClean="0">
                <a:solidFill>
                  <a:srgbClr val="000090"/>
                </a:solidFill>
              </a:rPr>
              <a:t>These </a:t>
            </a:r>
            <a:r>
              <a:rPr lang="en-US" sz="2400" i="1" dirty="0">
                <a:solidFill>
                  <a:srgbClr val="000090"/>
                </a:solidFill>
              </a:rPr>
              <a:t>teachers along with engineers, entrepreneurs and professionals came together in 2012 to create </a:t>
            </a:r>
            <a:r>
              <a:rPr lang="en-US" sz="2400" i="1" dirty="0" err="1">
                <a:solidFill>
                  <a:srgbClr val="000090"/>
                </a:solidFill>
              </a:rPr>
              <a:t>Vishwaniketan</a:t>
            </a:r>
            <a:r>
              <a:rPr lang="en-US" sz="2400" i="1" dirty="0">
                <a:solidFill>
                  <a:srgbClr val="000090"/>
                </a:solidFill>
              </a:rPr>
              <a:t> as an institution to transform Indian education by making it more ‘Product Development and Entrepreneurial based’</a:t>
            </a:r>
            <a:r>
              <a:rPr lang="en-US" sz="2400" i="1" dirty="0" smtClean="0">
                <a:solidFill>
                  <a:srgbClr val="000090"/>
                </a:solidFill>
              </a:rPr>
              <a:t>.</a:t>
            </a:r>
            <a:endParaRPr lang="en-US" sz="2400" i="1" dirty="0">
              <a:solidFill>
                <a:srgbClr val="000090"/>
              </a:solidFill>
            </a:endParaRPr>
          </a:p>
        </p:txBody>
      </p:sp>
    </p:spTree>
    <p:extLst>
      <p:ext uri="{BB962C8B-B14F-4D97-AF65-F5344CB8AC3E}">
        <p14:creationId xmlns:p14="http://schemas.microsoft.com/office/powerpoint/2010/main" val="589410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784976" cy="6381328"/>
          </a:xfrm>
        </p:spPr>
        <p:txBody>
          <a:bodyPr>
            <a:normAutofit/>
          </a:bodyPr>
          <a:lstStyle/>
          <a:p>
            <a:pPr algn="just"/>
            <a:r>
              <a:rPr lang="en-US" dirty="0" smtClean="0">
                <a:solidFill>
                  <a:srgbClr val="984807"/>
                </a:solidFill>
              </a:rPr>
              <a:t>In </a:t>
            </a:r>
            <a:r>
              <a:rPr lang="en-US" dirty="0">
                <a:solidFill>
                  <a:srgbClr val="984807"/>
                </a:solidFill>
              </a:rPr>
              <a:t>the year 2012, a public charitable trust ‘</a:t>
            </a:r>
            <a:r>
              <a:rPr lang="en-US" dirty="0" err="1">
                <a:solidFill>
                  <a:srgbClr val="984807"/>
                </a:solidFill>
              </a:rPr>
              <a:t>Vishwaniketan</a:t>
            </a:r>
            <a:r>
              <a:rPr lang="en-US" dirty="0">
                <a:solidFill>
                  <a:srgbClr val="984807"/>
                </a:solidFill>
              </a:rPr>
              <a:t>’ was formed under the Mumbai Public Trust Act of 1956. This trust has adopted the principles of transparent and ethical administration, the principle of ‘not for profit’ and a character to match global standards in the field of education. </a:t>
            </a:r>
          </a:p>
          <a:p>
            <a:pPr algn="ctr"/>
            <a:r>
              <a:rPr lang="en-US" sz="3000" dirty="0" smtClean="0">
                <a:solidFill>
                  <a:srgbClr val="000090"/>
                </a:solidFill>
              </a:rPr>
              <a:t>In </a:t>
            </a:r>
            <a:r>
              <a:rPr lang="en-US" sz="3000" dirty="0">
                <a:solidFill>
                  <a:srgbClr val="000090"/>
                </a:solidFill>
              </a:rPr>
              <a:t>the year 2013, we made a modest beginning with</a:t>
            </a:r>
            <a:r>
              <a:rPr lang="en-US" sz="3000" i="1" dirty="0">
                <a:solidFill>
                  <a:srgbClr val="000090"/>
                </a:solidFill>
              </a:rPr>
              <a:t> </a:t>
            </a:r>
            <a:r>
              <a:rPr lang="en-US" sz="3000" i="1" dirty="0" smtClean="0">
                <a:solidFill>
                  <a:srgbClr val="000090"/>
                </a:solidFill>
              </a:rPr>
              <a:t>‘</a:t>
            </a:r>
            <a:r>
              <a:rPr lang="en-US" sz="3000" i="1" dirty="0" err="1" smtClean="0">
                <a:solidFill>
                  <a:srgbClr val="000090"/>
                </a:solidFill>
              </a:rPr>
              <a:t>Vishwaniketan’s</a:t>
            </a:r>
            <a:r>
              <a:rPr lang="en-US" sz="3000" i="1" dirty="0" smtClean="0">
                <a:solidFill>
                  <a:srgbClr val="000090"/>
                </a:solidFill>
              </a:rPr>
              <a:t> </a:t>
            </a:r>
            <a:r>
              <a:rPr lang="en-US" sz="3000" i="1" dirty="0">
                <a:solidFill>
                  <a:srgbClr val="000090"/>
                </a:solidFill>
              </a:rPr>
              <a:t>Institute of Management, Entrepreneurship and Engineering </a:t>
            </a:r>
            <a:r>
              <a:rPr lang="en-US" sz="3000" i="1" dirty="0" smtClean="0">
                <a:solidFill>
                  <a:srgbClr val="000090"/>
                </a:solidFill>
              </a:rPr>
              <a:t>Technology’ (</a:t>
            </a:r>
            <a:r>
              <a:rPr lang="en-US" sz="3000" i="1" dirty="0" err="1" smtClean="0">
                <a:solidFill>
                  <a:srgbClr val="000090"/>
                </a:solidFill>
              </a:rPr>
              <a:t>Vimeet</a:t>
            </a:r>
            <a:r>
              <a:rPr lang="en-US" sz="3000" i="1" dirty="0" smtClean="0">
                <a:solidFill>
                  <a:srgbClr val="000090"/>
                </a:solidFill>
              </a:rPr>
              <a:t>) ,</a:t>
            </a:r>
          </a:p>
          <a:p>
            <a:pPr marL="0" indent="0" algn="ctr">
              <a:buNone/>
            </a:pPr>
            <a:r>
              <a:rPr lang="en-US" sz="1900" i="1" dirty="0" smtClean="0">
                <a:solidFill>
                  <a:srgbClr val="000090"/>
                </a:solidFill>
              </a:rPr>
              <a:t>(an </a:t>
            </a:r>
            <a:r>
              <a:rPr lang="en-US" sz="1900" i="1" dirty="0">
                <a:solidFill>
                  <a:srgbClr val="000090"/>
                </a:solidFill>
              </a:rPr>
              <a:t>engineering college affiliated to Mumbai University and approved by the All India Council for Technical Education (AICTE) , </a:t>
            </a:r>
            <a:r>
              <a:rPr lang="en-US" sz="1900" i="1" dirty="0" smtClean="0">
                <a:solidFill>
                  <a:srgbClr val="000090"/>
                </a:solidFill>
              </a:rPr>
              <a:t>HRD </a:t>
            </a:r>
            <a:r>
              <a:rPr lang="en-US" sz="1900" i="1" dirty="0">
                <a:solidFill>
                  <a:srgbClr val="000090"/>
                </a:solidFill>
              </a:rPr>
              <a:t>Ministry, Government </a:t>
            </a:r>
            <a:r>
              <a:rPr lang="en-US" sz="1900" i="1" dirty="0" smtClean="0">
                <a:solidFill>
                  <a:srgbClr val="000090"/>
                </a:solidFill>
              </a:rPr>
              <a:t>of India) </a:t>
            </a:r>
            <a:endParaRPr lang="en-US" i="1" dirty="0">
              <a:solidFill>
                <a:srgbClr val="000090"/>
              </a:solidFill>
            </a:endParaRPr>
          </a:p>
          <a:p>
            <a:pPr algn="just"/>
            <a:endParaRPr lang="en-US" dirty="0"/>
          </a:p>
        </p:txBody>
      </p:sp>
    </p:spTree>
    <p:extLst>
      <p:ext uri="{BB962C8B-B14F-4D97-AF65-F5344CB8AC3E}">
        <p14:creationId xmlns:p14="http://schemas.microsoft.com/office/powerpoint/2010/main" val="2358490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029072"/>
          </a:xfrm>
        </p:spPr>
        <p:txBody>
          <a:bodyPr>
            <a:normAutofit fontScale="90000"/>
          </a:bodyPr>
          <a:lstStyle/>
          <a:p>
            <a:r>
              <a:rPr lang="en-US" dirty="0"/>
              <a:t>Our </a:t>
            </a:r>
            <a:r>
              <a:rPr lang="en-US" dirty="0" smtClean="0"/>
              <a:t>Philosophy </a:t>
            </a:r>
            <a:r>
              <a:rPr lang="en-US" dirty="0"/>
              <a:t/>
            </a:r>
            <a:br>
              <a:rPr lang="en-US" dirty="0"/>
            </a:br>
            <a:endParaRPr lang="en-US" dirty="0"/>
          </a:p>
        </p:txBody>
      </p:sp>
      <p:sp>
        <p:nvSpPr>
          <p:cNvPr id="3" name="Content Placeholder 2"/>
          <p:cNvSpPr>
            <a:spLocks noGrp="1"/>
          </p:cNvSpPr>
          <p:nvPr>
            <p:ph idx="1"/>
          </p:nvPr>
        </p:nvSpPr>
        <p:spPr>
          <a:xfrm>
            <a:off x="457200" y="836712"/>
            <a:ext cx="8686800" cy="5904656"/>
          </a:xfrm>
        </p:spPr>
        <p:txBody>
          <a:bodyPr>
            <a:normAutofit/>
          </a:bodyPr>
          <a:lstStyle/>
          <a:p>
            <a:pPr lvl="0"/>
            <a:r>
              <a:rPr lang="en-US" dirty="0" err="1" smtClean="0">
                <a:solidFill>
                  <a:schemeClr val="accent6">
                    <a:lumMod val="50000"/>
                  </a:schemeClr>
                </a:solidFill>
              </a:rPr>
              <a:t>Vishwaniketan</a:t>
            </a:r>
            <a:r>
              <a:rPr lang="en-US" dirty="0" smtClean="0">
                <a:solidFill>
                  <a:schemeClr val="accent6">
                    <a:lumMod val="50000"/>
                  </a:schemeClr>
                </a:solidFill>
              </a:rPr>
              <a:t> </a:t>
            </a:r>
            <a:r>
              <a:rPr lang="en-US" dirty="0">
                <a:solidFill>
                  <a:schemeClr val="accent6">
                    <a:lumMod val="50000"/>
                  </a:schemeClr>
                </a:solidFill>
              </a:rPr>
              <a:t>believes that future entrepreneurs can be created by inculcating technical skills, life skills, innovation and creativity and by adding a design perspective in the teaching and learning process. We also believe that this is possible only with global exposure. </a:t>
            </a:r>
          </a:p>
          <a:p>
            <a:pPr lvl="0"/>
            <a:r>
              <a:rPr lang="en-US" dirty="0">
                <a:solidFill>
                  <a:srgbClr val="000090"/>
                </a:solidFill>
              </a:rPr>
              <a:t>Our philosophy is to empower our teachers and students by providing them with such global exposure in order to fulfill our objectives of academic excellence leading to creation of </a:t>
            </a:r>
            <a:r>
              <a:rPr lang="en-US" dirty="0" smtClean="0">
                <a:solidFill>
                  <a:srgbClr val="000090"/>
                </a:solidFill>
              </a:rPr>
              <a:t>Industry Ready Professionals.</a:t>
            </a:r>
            <a:endParaRPr lang="en-US" dirty="0">
              <a:solidFill>
                <a:srgbClr val="000090"/>
              </a:solidFill>
            </a:endParaRPr>
          </a:p>
          <a:p>
            <a:pPr lvl="0"/>
            <a:r>
              <a:rPr lang="en-US" dirty="0" smtClean="0"/>
              <a:t>We believe that this </a:t>
            </a:r>
            <a:r>
              <a:rPr lang="en-US" dirty="0"/>
              <a:t>is </a:t>
            </a:r>
            <a:r>
              <a:rPr lang="en-US" dirty="0" smtClean="0"/>
              <a:t>possible </a:t>
            </a:r>
            <a:r>
              <a:rPr lang="en-US" dirty="0"/>
              <a:t>with our commitment to </a:t>
            </a:r>
            <a:r>
              <a:rPr lang="en-US" dirty="0" smtClean="0"/>
              <a:t>Internationalize Education through collaborations with right Global Partners. </a:t>
            </a:r>
            <a:endParaRPr lang="en-US" dirty="0"/>
          </a:p>
        </p:txBody>
      </p:sp>
    </p:spTree>
    <p:extLst>
      <p:ext uri="{BB962C8B-B14F-4D97-AF65-F5344CB8AC3E}">
        <p14:creationId xmlns:p14="http://schemas.microsoft.com/office/powerpoint/2010/main" val="3144107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78098"/>
          </a:xfrm>
        </p:spPr>
        <p:txBody>
          <a:bodyPr/>
          <a:lstStyle/>
          <a:p>
            <a:r>
              <a:rPr lang="en-US" dirty="0" smtClean="0"/>
              <a:t>People</a:t>
            </a:r>
            <a:endParaRPr lang="en-US" dirty="0"/>
          </a:p>
        </p:txBody>
      </p:sp>
      <p:sp>
        <p:nvSpPr>
          <p:cNvPr id="3" name="Content Placeholder 2"/>
          <p:cNvSpPr>
            <a:spLocks noGrp="1"/>
          </p:cNvSpPr>
          <p:nvPr>
            <p:ph idx="1"/>
          </p:nvPr>
        </p:nvSpPr>
        <p:spPr>
          <a:xfrm>
            <a:off x="251520" y="764704"/>
            <a:ext cx="8686800" cy="6090479"/>
          </a:xfrm>
        </p:spPr>
        <p:txBody>
          <a:bodyPr>
            <a:normAutofit fontScale="40000" lnSpcReduction="20000"/>
          </a:bodyPr>
          <a:lstStyle/>
          <a:p>
            <a:pPr lvl="0"/>
            <a:r>
              <a:rPr lang="en-US" sz="3800" b="1" dirty="0" err="1">
                <a:solidFill>
                  <a:srgbClr val="000090"/>
                </a:solidFill>
              </a:rPr>
              <a:t>Dr.Ramjee</a:t>
            </a:r>
            <a:r>
              <a:rPr lang="en-US" sz="3800" b="1" dirty="0">
                <a:solidFill>
                  <a:srgbClr val="000090"/>
                </a:solidFill>
              </a:rPr>
              <a:t> Prasad: </a:t>
            </a:r>
            <a:r>
              <a:rPr lang="en-US" sz="3800" b="1" dirty="0" smtClean="0">
                <a:solidFill>
                  <a:srgbClr val="000090"/>
                </a:solidFill>
              </a:rPr>
              <a:t>H</a:t>
            </a:r>
            <a:r>
              <a:rPr lang="en-US" sz="3800" dirty="0" smtClean="0"/>
              <a:t>onorary </a:t>
            </a:r>
            <a:r>
              <a:rPr lang="en-US" sz="3800" dirty="0"/>
              <a:t>President of Vishwaniketan. He is a full Professor in Aarhus University, Denmark with </a:t>
            </a:r>
            <a:r>
              <a:rPr lang="en-US" sz="3800" dirty="0" smtClean="0"/>
              <a:t>over </a:t>
            </a:r>
            <a:r>
              <a:rPr lang="en-US" sz="3800" dirty="0"/>
              <a:t>50 years of experience in academics, technology development and commercialization in the telecom sector. He has more than 18 internationally acclaimed books, has guided over 100 PhD scholars and contributed over 2000 technical papers. He is founder President of CTIF Global Capsule (CGC) and founding Director of CTIF. He is a recipient of Knight of the </a:t>
            </a:r>
            <a:r>
              <a:rPr lang="en-US" sz="3800" dirty="0" err="1"/>
              <a:t>Dannebrog</a:t>
            </a:r>
            <a:r>
              <a:rPr lang="en-US" sz="3800" dirty="0"/>
              <a:t> from the Danish Queen in 2010. </a:t>
            </a:r>
          </a:p>
          <a:p>
            <a:pPr lvl="0"/>
            <a:r>
              <a:rPr lang="en-US" sz="3800" b="1" dirty="0" err="1">
                <a:solidFill>
                  <a:srgbClr val="000090"/>
                </a:solidFill>
              </a:rPr>
              <a:t>Dr.Sandeep</a:t>
            </a:r>
            <a:r>
              <a:rPr lang="en-US" sz="3800" b="1" dirty="0">
                <a:solidFill>
                  <a:srgbClr val="000090"/>
                </a:solidFill>
              </a:rPr>
              <a:t> Inamdar:</a:t>
            </a:r>
            <a:r>
              <a:rPr lang="en-US" sz="3800" b="1" dirty="0"/>
              <a:t> </a:t>
            </a:r>
            <a:r>
              <a:rPr lang="en-US" sz="3800" b="1" dirty="0" smtClean="0"/>
              <a:t>E</a:t>
            </a:r>
            <a:r>
              <a:rPr lang="en-US" sz="3800" dirty="0" smtClean="0"/>
              <a:t>minent </a:t>
            </a:r>
            <a:r>
              <a:rPr lang="en-US" sz="3800" dirty="0"/>
              <a:t>educationist with 30 years of teaching and administrative experience. He is the managing trustee of the </a:t>
            </a:r>
            <a:r>
              <a:rPr lang="en-US" sz="3800" dirty="0" err="1"/>
              <a:t>Vishwaniketan</a:t>
            </a:r>
            <a:r>
              <a:rPr lang="en-US" sz="3800" dirty="0"/>
              <a:t>. He is also the Director of CTIF India.</a:t>
            </a:r>
          </a:p>
          <a:p>
            <a:pPr lvl="0"/>
            <a:r>
              <a:rPr lang="en-US" sz="3800" b="1" dirty="0" err="1">
                <a:solidFill>
                  <a:srgbClr val="000090"/>
                </a:solidFill>
              </a:rPr>
              <a:t>Mr.Sudhanshu</a:t>
            </a:r>
            <a:r>
              <a:rPr lang="en-US" sz="3800" b="1" dirty="0">
                <a:solidFill>
                  <a:srgbClr val="000090"/>
                </a:solidFill>
              </a:rPr>
              <a:t> </a:t>
            </a:r>
            <a:r>
              <a:rPr lang="en-US" sz="3800" b="1" dirty="0" err="1">
                <a:solidFill>
                  <a:srgbClr val="000090"/>
                </a:solidFill>
              </a:rPr>
              <a:t>Shevade</a:t>
            </a:r>
            <a:r>
              <a:rPr lang="en-US" sz="3800" b="1" dirty="0">
                <a:solidFill>
                  <a:srgbClr val="000090"/>
                </a:solidFill>
              </a:rPr>
              <a:t>: </a:t>
            </a:r>
            <a:r>
              <a:rPr lang="en-US" sz="3800" dirty="0"/>
              <a:t>Fir</a:t>
            </a:r>
            <a:r>
              <a:rPr lang="en-US" sz="3800" dirty="0" smtClean="0"/>
              <a:t>st </a:t>
            </a:r>
            <a:r>
              <a:rPr lang="en-US" sz="3800" dirty="0"/>
              <a:t>generation industrialist who runs a factory that does electroplating of precious metals and another that builds Special Purpose Machines, with combined turnover of over 3 billion rupees. He is the Executive President of </a:t>
            </a:r>
            <a:r>
              <a:rPr lang="en-US" sz="3800" dirty="0" err="1"/>
              <a:t>Vishwaniketan</a:t>
            </a:r>
            <a:r>
              <a:rPr lang="en-US" sz="3800" dirty="0"/>
              <a:t>.</a:t>
            </a:r>
          </a:p>
          <a:p>
            <a:pPr lvl="0"/>
            <a:r>
              <a:rPr lang="en-US" sz="3800" b="1" dirty="0">
                <a:solidFill>
                  <a:srgbClr val="000090"/>
                </a:solidFill>
              </a:rPr>
              <a:t>Mr. </a:t>
            </a:r>
            <a:r>
              <a:rPr lang="en-US" sz="3800" b="1" dirty="0" err="1">
                <a:solidFill>
                  <a:srgbClr val="000090"/>
                </a:solidFill>
              </a:rPr>
              <a:t>Anilkumar</a:t>
            </a:r>
            <a:r>
              <a:rPr lang="en-US" sz="3800" b="1" dirty="0">
                <a:solidFill>
                  <a:srgbClr val="000090"/>
                </a:solidFill>
              </a:rPr>
              <a:t> Gupta: </a:t>
            </a:r>
            <a:r>
              <a:rPr lang="en-US" sz="3800" dirty="0" smtClean="0"/>
              <a:t>Chairperson </a:t>
            </a:r>
            <a:r>
              <a:rPr lang="en-US" sz="3800" dirty="0"/>
              <a:t>of HMRITM, an Engineering College affiliated to IP University, Delhi. He has over 40 years experience in business and education.</a:t>
            </a:r>
          </a:p>
          <a:p>
            <a:pPr lvl="0"/>
            <a:r>
              <a:rPr lang="en-US" sz="3800" b="1" dirty="0">
                <a:solidFill>
                  <a:srgbClr val="000090"/>
                </a:solidFill>
              </a:rPr>
              <a:t>Mr. </a:t>
            </a:r>
            <a:r>
              <a:rPr lang="en-US" sz="3800" b="1" dirty="0" err="1">
                <a:solidFill>
                  <a:srgbClr val="000090"/>
                </a:solidFill>
              </a:rPr>
              <a:t>Manoj</a:t>
            </a:r>
            <a:r>
              <a:rPr lang="en-US" sz="3800" b="1" dirty="0">
                <a:solidFill>
                  <a:srgbClr val="000090"/>
                </a:solidFill>
              </a:rPr>
              <a:t> Shah: </a:t>
            </a:r>
            <a:r>
              <a:rPr lang="en-US" sz="3800" b="1" dirty="0" smtClean="0">
                <a:solidFill>
                  <a:srgbClr val="000090"/>
                </a:solidFill>
              </a:rPr>
              <a:t>E</a:t>
            </a:r>
            <a:r>
              <a:rPr lang="en-US" sz="3800" dirty="0" smtClean="0"/>
              <a:t>ntrepreneur</a:t>
            </a:r>
            <a:r>
              <a:rPr lang="en-US" sz="3800" dirty="0"/>
              <a:t>, owner of </a:t>
            </a:r>
            <a:r>
              <a:rPr lang="en-US" sz="3800" dirty="0" err="1"/>
              <a:t>Newtek</a:t>
            </a:r>
            <a:r>
              <a:rPr lang="en-US" sz="3800" dirty="0"/>
              <a:t> Electricals, a manufacturer and exporter of Current Transformers and digital instruments, based in the city of Aurangabad.</a:t>
            </a:r>
          </a:p>
          <a:p>
            <a:pPr lvl="0"/>
            <a:r>
              <a:rPr lang="en-US" sz="3800" b="1" dirty="0">
                <a:solidFill>
                  <a:srgbClr val="000090"/>
                </a:solidFill>
              </a:rPr>
              <a:t>Mr. </a:t>
            </a:r>
            <a:r>
              <a:rPr lang="en-US" sz="3800" b="1" dirty="0" err="1">
                <a:solidFill>
                  <a:srgbClr val="000090"/>
                </a:solidFill>
              </a:rPr>
              <a:t>Atul</a:t>
            </a:r>
            <a:r>
              <a:rPr lang="en-US" sz="3800" b="1" dirty="0">
                <a:solidFill>
                  <a:srgbClr val="000090"/>
                </a:solidFill>
              </a:rPr>
              <a:t> </a:t>
            </a:r>
            <a:r>
              <a:rPr lang="en-US" sz="3800" b="1" dirty="0" err="1">
                <a:solidFill>
                  <a:srgbClr val="000090"/>
                </a:solidFill>
              </a:rPr>
              <a:t>Bhirangi</a:t>
            </a:r>
            <a:r>
              <a:rPr lang="en-US" sz="3800" b="1" dirty="0"/>
              <a:t>: </a:t>
            </a:r>
            <a:r>
              <a:rPr lang="en-US" sz="3800" dirty="0"/>
              <a:t>He is currently Managing Director and CEO with the Bangalore based </a:t>
            </a:r>
            <a:r>
              <a:rPr lang="en-US" sz="3800" dirty="0" err="1"/>
              <a:t>Pragati</a:t>
            </a:r>
            <a:r>
              <a:rPr lang="en-US" sz="3800" dirty="0"/>
              <a:t> Engineering, a leading manufacturer and exporter of CNC machines and equipment across the world.  </a:t>
            </a:r>
          </a:p>
          <a:p>
            <a:pPr lvl="0"/>
            <a:endParaRPr lang="en-US" dirty="0"/>
          </a:p>
        </p:txBody>
      </p:sp>
    </p:spTree>
    <p:extLst>
      <p:ext uri="{BB962C8B-B14F-4D97-AF65-F5344CB8AC3E}">
        <p14:creationId xmlns:p14="http://schemas.microsoft.com/office/powerpoint/2010/main" val="1246328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78098"/>
          </a:xfrm>
        </p:spPr>
        <p:txBody>
          <a:bodyPr/>
          <a:lstStyle/>
          <a:p>
            <a:r>
              <a:rPr lang="en-US" dirty="0" smtClean="0"/>
              <a:t>People</a:t>
            </a:r>
            <a:endParaRPr lang="en-US" dirty="0"/>
          </a:p>
        </p:txBody>
      </p:sp>
      <p:sp>
        <p:nvSpPr>
          <p:cNvPr id="3" name="Content Placeholder 2"/>
          <p:cNvSpPr>
            <a:spLocks noGrp="1"/>
          </p:cNvSpPr>
          <p:nvPr>
            <p:ph idx="1"/>
          </p:nvPr>
        </p:nvSpPr>
        <p:spPr>
          <a:xfrm>
            <a:off x="457200" y="1196752"/>
            <a:ext cx="8229600" cy="5472608"/>
          </a:xfrm>
        </p:spPr>
        <p:txBody>
          <a:bodyPr>
            <a:normAutofit fontScale="77500" lnSpcReduction="20000"/>
          </a:bodyPr>
          <a:lstStyle/>
          <a:p>
            <a:r>
              <a:rPr lang="en-US" b="1" dirty="0">
                <a:solidFill>
                  <a:srgbClr val="000090"/>
                </a:solidFill>
              </a:rPr>
              <a:t>Mr. </a:t>
            </a:r>
            <a:r>
              <a:rPr lang="en-US" b="1" dirty="0" err="1">
                <a:solidFill>
                  <a:srgbClr val="000090"/>
                </a:solidFill>
              </a:rPr>
              <a:t>Karunakar</a:t>
            </a:r>
            <a:r>
              <a:rPr lang="en-US" b="1" dirty="0">
                <a:solidFill>
                  <a:srgbClr val="000090"/>
                </a:solidFill>
              </a:rPr>
              <a:t> Naidu: </a:t>
            </a:r>
            <a:r>
              <a:rPr lang="en-US" dirty="0"/>
              <a:t>He is an electrical engineer and is currently working as Vice President with ABB Limited with over 28 years in the electrical </a:t>
            </a:r>
            <a:r>
              <a:rPr lang="en-US" dirty="0" smtClean="0"/>
              <a:t>industry.</a:t>
            </a:r>
          </a:p>
          <a:p>
            <a:r>
              <a:rPr lang="en-US" b="1" dirty="0" smtClean="0">
                <a:solidFill>
                  <a:srgbClr val="000090"/>
                </a:solidFill>
              </a:rPr>
              <a:t>Mr</a:t>
            </a:r>
            <a:r>
              <a:rPr lang="en-US" b="1" dirty="0">
                <a:solidFill>
                  <a:srgbClr val="000090"/>
                </a:solidFill>
              </a:rPr>
              <a:t>. </a:t>
            </a:r>
            <a:r>
              <a:rPr lang="en-US" b="1" dirty="0" err="1">
                <a:solidFill>
                  <a:srgbClr val="000090"/>
                </a:solidFill>
              </a:rPr>
              <a:t>Abizar</a:t>
            </a:r>
            <a:r>
              <a:rPr lang="en-US" b="1" dirty="0">
                <a:solidFill>
                  <a:srgbClr val="000090"/>
                </a:solidFill>
              </a:rPr>
              <a:t> </a:t>
            </a:r>
            <a:r>
              <a:rPr lang="en-US" b="1" dirty="0" err="1" smtClean="0">
                <a:solidFill>
                  <a:srgbClr val="000090"/>
                </a:solidFill>
              </a:rPr>
              <a:t>Shaikh</a:t>
            </a:r>
            <a:r>
              <a:rPr lang="en-US" b="1" dirty="0" smtClean="0">
                <a:solidFill>
                  <a:srgbClr val="000090"/>
                </a:solidFill>
              </a:rPr>
              <a:t>: </a:t>
            </a:r>
            <a:r>
              <a:rPr lang="en-US" dirty="0"/>
              <a:t>a Mechanical Engineer and MBA has built start ups in the financial services and life insurance industries and is currently in the media business.  He brings over 25 years of experience in </a:t>
            </a:r>
            <a:r>
              <a:rPr lang="en-US" dirty="0" err="1"/>
              <a:t>PnL</a:t>
            </a:r>
            <a:r>
              <a:rPr lang="en-US" dirty="0"/>
              <a:t> management. </a:t>
            </a:r>
            <a:endParaRPr lang="en-US" dirty="0" smtClean="0"/>
          </a:p>
          <a:p>
            <a:pPr lvl="0"/>
            <a:r>
              <a:rPr lang="en-US" dirty="0" smtClean="0"/>
              <a:t>Mrs</a:t>
            </a:r>
            <a:r>
              <a:rPr lang="en-US" dirty="0"/>
              <a:t>. </a:t>
            </a:r>
            <a:r>
              <a:rPr lang="en-US" dirty="0" err="1"/>
              <a:t>Aparna</a:t>
            </a:r>
            <a:r>
              <a:rPr lang="en-US" dirty="0"/>
              <a:t> </a:t>
            </a:r>
            <a:r>
              <a:rPr lang="en-US" dirty="0" err="1"/>
              <a:t>Bhirangi</a:t>
            </a:r>
            <a:r>
              <a:rPr lang="en-US" dirty="0"/>
              <a:t>, Mrs. </a:t>
            </a:r>
            <a:r>
              <a:rPr lang="en-US" dirty="0" err="1"/>
              <a:t>Manoj</a:t>
            </a:r>
            <a:r>
              <a:rPr lang="en-US" dirty="0"/>
              <a:t> </a:t>
            </a:r>
            <a:r>
              <a:rPr lang="en-US" dirty="0" err="1"/>
              <a:t>Jadhav</a:t>
            </a:r>
            <a:r>
              <a:rPr lang="en-US" dirty="0"/>
              <a:t> and </a:t>
            </a:r>
            <a:r>
              <a:rPr lang="en-US" dirty="0" err="1"/>
              <a:t>Mr.A.B</a:t>
            </a:r>
            <a:r>
              <a:rPr lang="en-US" dirty="0"/>
              <a:t>. </a:t>
            </a:r>
            <a:r>
              <a:rPr lang="en-US" dirty="0" err="1"/>
              <a:t>Pawar</a:t>
            </a:r>
            <a:r>
              <a:rPr lang="en-US" dirty="0"/>
              <a:t> are well known teachers in their respective fields</a:t>
            </a:r>
          </a:p>
          <a:p>
            <a:pPr lvl="0"/>
            <a:r>
              <a:rPr lang="en-US" dirty="0"/>
              <a:t>Mr. </a:t>
            </a:r>
            <a:r>
              <a:rPr lang="en-US" dirty="0" err="1"/>
              <a:t>Madhu</a:t>
            </a:r>
            <a:r>
              <a:rPr lang="en-US" dirty="0"/>
              <a:t> </a:t>
            </a:r>
            <a:r>
              <a:rPr lang="en-US" dirty="0" err="1"/>
              <a:t>Bhatija</a:t>
            </a:r>
            <a:r>
              <a:rPr lang="en-US" dirty="0"/>
              <a:t>: He is one of the top real estate developers in New Mumbai and Chairman of ‘Paradise Group’. His company has developed over 2.5 million sq. ft. of residential projects in the city and is currently in process of developing a further 12.5 million sq. ft.</a:t>
            </a:r>
          </a:p>
          <a:p>
            <a:pPr lvl="0"/>
            <a:r>
              <a:rPr lang="en-US" dirty="0"/>
              <a:t>Mr. A.K. Jain: He is a professional cost accountant. He also works in finance education through his institutes.</a:t>
            </a:r>
          </a:p>
          <a:p>
            <a:pPr lvl="0"/>
            <a:r>
              <a:rPr lang="en-US" dirty="0" smtClean="0"/>
              <a:t>Mr</a:t>
            </a:r>
            <a:r>
              <a:rPr lang="en-US" dirty="0"/>
              <a:t>. </a:t>
            </a:r>
            <a:r>
              <a:rPr lang="en-US" dirty="0" err="1"/>
              <a:t>Vidyadhar</a:t>
            </a:r>
            <a:r>
              <a:rPr lang="en-US" dirty="0"/>
              <a:t> Naidu: A software engineer by training, he is currently with IBM in New Jersey as a software consultant with a total of 25 years’ experience in consulting and IT</a:t>
            </a:r>
            <a:r>
              <a:rPr lang="en-US" dirty="0" smtClean="0"/>
              <a:t>.</a:t>
            </a:r>
            <a:endParaRPr lang="en-US" dirty="0"/>
          </a:p>
        </p:txBody>
      </p:sp>
    </p:spTree>
    <p:extLst>
      <p:ext uri="{BB962C8B-B14F-4D97-AF65-F5344CB8AC3E}">
        <p14:creationId xmlns:p14="http://schemas.microsoft.com/office/powerpoint/2010/main" val="3587850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a:xfrm>
            <a:off x="0" y="1412776"/>
            <a:ext cx="9144000" cy="5184576"/>
          </a:xfrm>
        </p:spPr>
        <p:txBody>
          <a:bodyPr>
            <a:normAutofit/>
          </a:bodyPr>
          <a:lstStyle/>
          <a:p>
            <a:pPr marL="0" indent="0" algn="ctr">
              <a:buNone/>
            </a:pPr>
            <a:r>
              <a:rPr lang="en-US" sz="4400" i="1" dirty="0" smtClean="0">
                <a:solidFill>
                  <a:srgbClr val="000090"/>
                </a:solidFill>
              </a:rPr>
              <a:t>To Create Centers of Learning in various verticals of </a:t>
            </a:r>
          </a:p>
          <a:p>
            <a:pPr marL="0" indent="0" algn="ctr">
              <a:buNone/>
            </a:pPr>
            <a:r>
              <a:rPr lang="en-US" sz="4400" i="1" dirty="0" smtClean="0">
                <a:solidFill>
                  <a:srgbClr val="000090"/>
                </a:solidFill>
              </a:rPr>
              <a:t>Higher and Professional Education with</a:t>
            </a:r>
          </a:p>
          <a:p>
            <a:pPr marL="0" indent="0" algn="ctr">
              <a:buNone/>
            </a:pPr>
            <a:r>
              <a:rPr lang="en-US" sz="4400" i="1" dirty="0" smtClean="0">
                <a:solidFill>
                  <a:srgbClr val="660066"/>
                </a:solidFill>
              </a:rPr>
              <a:t> ‘Project Based learning (PBL)’ </a:t>
            </a:r>
            <a:r>
              <a:rPr lang="en-US" sz="4400" i="1" dirty="0" smtClean="0">
                <a:solidFill>
                  <a:srgbClr val="000090"/>
                </a:solidFill>
              </a:rPr>
              <a:t>methodology in order to create the problem solvers of tomorrow.</a:t>
            </a:r>
            <a:endParaRPr lang="en-US" sz="4400" i="1" dirty="0">
              <a:solidFill>
                <a:srgbClr val="000090"/>
              </a:solidFill>
            </a:endParaRPr>
          </a:p>
        </p:txBody>
      </p:sp>
    </p:spTree>
    <p:extLst>
      <p:ext uri="{BB962C8B-B14F-4D97-AF65-F5344CB8AC3E}">
        <p14:creationId xmlns:p14="http://schemas.microsoft.com/office/powerpoint/2010/main" val="3626750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06090"/>
          </a:xfrm>
        </p:spPr>
        <p:txBody>
          <a:bodyPr>
            <a:normAutofit fontScale="90000"/>
          </a:bodyPr>
          <a:lstStyle/>
          <a:p>
            <a:r>
              <a:rPr lang="en-US" dirty="0" smtClean="0"/>
              <a:t>Locational Advantage</a:t>
            </a:r>
            <a:endParaRPr lang="en-US" dirty="0"/>
          </a:p>
        </p:txBody>
      </p:sp>
      <p:sp>
        <p:nvSpPr>
          <p:cNvPr id="3" name="Content Placeholder 2"/>
          <p:cNvSpPr>
            <a:spLocks noGrp="1"/>
          </p:cNvSpPr>
          <p:nvPr>
            <p:ph idx="1"/>
          </p:nvPr>
        </p:nvSpPr>
        <p:spPr>
          <a:xfrm>
            <a:off x="179512" y="836712"/>
            <a:ext cx="8964488" cy="6021288"/>
          </a:xfrm>
        </p:spPr>
        <p:txBody>
          <a:bodyPr>
            <a:noAutofit/>
          </a:bodyPr>
          <a:lstStyle/>
          <a:p>
            <a:pPr lvl="0"/>
            <a:r>
              <a:rPr lang="en-US" sz="2400" dirty="0" err="1">
                <a:solidFill>
                  <a:schemeClr val="accent6">
                    <a:lumMod val="50000"/>
                  </a:schemeClr>
                </a:solidFill>
              </a:rPr>
              <a:t>Vishwaniketan</a:t>
            </a:r>
            <a:r>
              <a:rPr lang="en-US" sz="2400" dirty="0">
                <a:solidFill>
                  <a:schemeClr val="accent6">
                    <a:lumMod val="50000"/>
                  </a:schemeClr>
                </a:solidFill>
              </a:rPr>
              <a:t> is located in the biggest development hub of India at a fifty minute drive from Mumbai, India’s financial capital.</a:t>
            </a:r>
          </a:p>
          <a:p>
            <a:pPr lvl="0"/>
            <a:r>
              <a:rPr lang="en-US" sz="2400" dirty="0">
                <a:solidFill>
                  <a:srgbClr val="000090"/>
                </a:solidFill>
              </a:rPr>
              <a:t>We are situated along the Mumbai-Pune express way, at a twenty minute drive from the proposed </a:t>
            </a:r>
            <a:r>
              <a:rPr lang="en-US" sz="2400" dirty="0" err="1">
                <a:solidFill>
                  <a:srgbClr val="000090"/>
                </a:solidFill>
              </a:rPr>
              <a:t>Navi</a:t>
            </a:r>
            <a:r>
              <a:rPr lang="en-US" sz="2400" dirty="0">
                <a:solidFill>
                  <a:srgbClr val="000090"/>
                </a:solidFill>
              </a:rPr>
              <a:t> Mumbai International Airport (expected to be operational by 2019).</a:t>
            </a:r>
          </a:p>
          <a:p>
            <a:pPr lvl="0"/>
            <a:r>
              <a:rPr lang="en-US" sz="2400" dirty="0">
                <a:solidFill>
                  <a:schemeClr val="accent6">
                    <a:lumMod val="50000"/>
                  </a:schemeClr>
                </a:solidFill>
              </a:rPr>
              <a:t>We are surrounded by following business and industrial hubs, each located at a distance of between 30 and 90 minutes from the campus:</a:t>
            </a:r>
          </a:p>
          <a:p>
            <a:pPr marL="1085850" lvl="2" indent="-285750"/>
            <a:r>
              <a:rPr lang="en-US" sz="1800" dirty="0">
                <a:solidFill>
                  <a:schemeClr val="accent6">
                    <a:lumMod val="50000"/>
                  </a:schemeClr>
                </a:solidFill>
              </a:rPr>
              <a:t>Thane-</a:t>
            </a:r>
            <a:r>
              <a:rPr lang="en-US" sz="1800" dirty="0" err="1">
                <a:solidFill>
                  <a:schemeClr val="accent6">
                    <a:lumMod val="50000"/>
                  </a:schemeClr>
                </a:solidFill>
              </a:rPr>
              <a:t>Belapur</a:t>
            </a:r>
            <a:endParaRPr lang="en-US" sz="1800" dirty="0">
              <a:solidFill>
                <a:schemeClr val="accent6">
                  <a:lumMod val="50000"/>
                </a:schemeClr>
              </a:solidFill>
            </a:endParaRPr>
          </a:p>
          <a:p>
            <a:pPr marL="1085850" lvl="2" indent="-285750"/>
            <a:r>
              <a:rPr lang="en-US" sz="1800" dirty="0" err="1">
                <a:solidFill>
                  <a:schemeClr val="accent6">
                    <a:lumMod val="50000"/>
                  </a:schemeClr>
                </a:solidFill>
              </a:rPr>
              <a:t>Patalganga</a:t>
            </a:r>
            <a:endParaRPr lang="en-US" sz="1800" dirty="0">
              <a:solidFill>
                <a:schemeClr val="accent6">
                  <a:lumMod val="50000"/>
                </a:schemeClr>
              </a:solidFill>
            </a:endParaRPr>
          </a:p>
          <a:p>
            <a:pPr marL="1085850" lvl="2" indent="-285750"/>
            <a:r>
              <a:rPr lang="en-US" sz="1800" dirty="0" err="1">
                <a:solidFill>
                  <a:schemeClr val="accent6">
                    <a:lumMod val="50000"/>
                  </a:schemeClr>
                </a:solidFill>
              </a:rPr>
              <a:t>Nagothane</a:t>
            </a:r>
            <a:endParaRPr lang="en-US" sz="1800" dirty="0">
              <a:solidFill>
                <a:schemeClr val="accent6">
                  <a:lumMod val="50000"/>
                </a:schemeClr>
              </a:solidFill>
            </a:endParaRPr>
          </a:p>
          <a:p>
            <a:pPr marL="1085850" lvl="2" indent="-285750"/>
            <a:r>
              <a:rPr lang="en-US" sz="1800" dirty="0" err="1">
                <a:solidFill>
                  <a:schemeClr val="accent6">
                    <a:lumMod val="50000"/>
                  </a:schemeClr>
                </a:solidFill>
              </a:rPr>
              <a:t>Taloja</a:t>
            </a:r>
            <a:endParaRPr lang="en-US" sz="1800" dirty="0">
              <a:solidFill>
                <a:schemeClr val="accent6">
                  <a:lumMod val="50000"/>
                </a:schemeClr>
              </a:solidFill>
            </a:endParaRPr>
          </a:p>
          <a:p>
            <a:pPr marL="1085850" lvl="2" indent="-285750"/>
            <a:r>
              <a:rPr lang="en-US" sz="1800" dirty="0">
                <a:solidFill>
                  <a:schemeClr val="accent6">
                    <a:lumMod val="50000"/>
                  </a:schemeClr>
                </a:solidFill>
              </a:rPr>
              <a:t>SEEPZ</a:t>
            </a:r>
          </a:p>
          <a:p>
            <a:pPr marL="1085850" lvl="2" indent="-285750"/>
            <a:r>
              <a:rPr lang="en-US" sz="1800" dirty="0" err="1">
                <a:solidFill>
                  <a:schemeClr val="accent6">
                    <a:lumMod val="50000"/>
                  </a:schemeClr>
                </a:solidFill>
              </a:rPr>
              <a:t>Hinjewadi</a:t>
            </a:r>
            <a:endParaRPr lang="en-US" sz="1800" dirty="0">
              <a:solidFill>
                <a:schemeClr val="accent6">
                  <a:lumMod val="50000"/>
                </a:schemeClr>
              </a:solidFill>
            </a:endParaRPr>
          </a:p>
          <a:p>
            <a:pPr marL="0" indent="0">
              <a:buNone/>
            </a:pPr>
            <a:r>
              <a:rPr lang="en-US" sz="1800" dirty="0" smtClean="0">
                <a:solidFill>
                  <a:schemeClr val="accent6">
                    <a:lumMod val="50000"/>
                  </a:schemeClr>
                </a:solidFill>
              </a:rPr>
              <a:t>(Each </a:t>
            </a:r>
            <a:r>
              <a:rPr lang="en-US" sz="1800" dirty="0">
                <a:solidFill>
                  <a:schemeClr val="accent6">
                    <a:lumMod val="50000"/>
                  </a:schemeClr>
                </a:solidFill>
              </a:rPr>
              <a:t>of the above hubs has a very large number of </a:t>
            </a:r>
            <a:r>
              <a:rPr lang="en-US" sz="1800" dirty="0" smtClean="0">
                <a:solidFill>
                  <a:schemeClr val="accent6">
                    <a:lumMod val="50000"/>
                  </a:schemeClr>
                </a:solidFill>
              </a:rPr>
              <a:t>manufacturing </a:t>
            </a:r>
            <a:r>
              <a:rPr lang="en-US" sz="1800" dirty="0">
                <a:solidFill>
                  <a:schemeClr val="accent6">
                    <a:lumMod val="50000"/>
                  </a:schemeClr>
                </a:solidFill>
              </a:rPr>
              <a:t>and </a:t>
            </a:r>
            <a:r>
              <a:rPr lang="en-US" sz="1800" dirty="0" smtClean="0">
                <a:solidFill>
                  <a:schemeClr val="accent6">
                    <a:lumMod val="50000"/>
                  </a:schemeClr>
                </a:solidFill>
              </a:rPr>
              <a:t>software </a:t>
            </a:r>
            <a:r>
              <a:rPr lang="en-US" sz="1800" dirty="0">
                <a:solidFill>
                  <a:schemeClr val="accent6">
                    <a:lumMod val="50000"/>
                  </a:schemeClr>
                </a:solidFill>
              </a:rPr>
              <a:t>companies with financial </a:t>
            </a:r>
            <a:r>
              <a:rPr lang="en-US" sz="1800" dirty="0" smtClean="0">
                <a:solidFill>
                  <a:schemeClr val="accent6">
                    <a:lumMod val="50000"/>
                  </a:schemeClr>
                </a:solidFill>
              </a:rPr>
              <a:t>investments </a:t>
            </a:r>
            <a:r>
              <a:rPr lang="en-US" sz="1800" dirty="0">
                <a:solidFill>
                  <a:schemeClr val="accent6">
                    <a:lumMod val="50000"/>
                  </a:schemeClr>
                </a:solidFill>
              </a:rPr>
              <a:t>running into multiple </a:t>
            </a:r>
            <a:r>
              <a:rPr lang="en-US" sz="1800" dirty="0" smtClean="0">
                <a:solidFill>
                  <a:schemeClr val="accent6">
                    <a:lumMod val="50000"/>
                  </a:schemeClr>
                </a:solidFill>
              </a:rPr>
              <a:t>	billions </a:t>
            </a:r>
            <a:r>
              <a:rPr lang="en-US" sz="1800" dirty="0">
                <a:solidFill>
                  <a:schemeClr val="accent6">
                    <a:lumMod val="50000"/>
                  </a:schemeClr>
                </a:solidFill>
              </a:rPr>
              <a:t>of dollars</a:t>
            </a:r>
            <a:r>
              <a:rPr lang="en-US" sz="1800" dirty="0" smtClean="0">
                <a:solidFill>
                  <a:schemeClr val="accent6">
                    <a:lumMod val="50000"/>
                  </a:schemeClr>
                </a:solidFill>
              </a:rPr>
              <a:t>.)</a:t>
            </a:r>
            <a:endParaRPr lang="en-US" sz="1800" dirty="0">
              <a:solidFill>
                <a:schemeClr val="accent6">
                  <a:lumMod val="50000"/>
                </a:schemeClr>
              </a:solidFill>
            </a:endParaRPr>
          </a:p>
          <a:p>
            <a:pPr lvl="0"/>
            <a:endParaRPr lang="en-US" sz="1800" dirty="0"/>
          </a:p>
        </p:txBody>
      </p:sp>
    </p:spTree>
    <p:extLst>
      <p:ext uri="{BB962C8B-B14F-4D97-AF65-F5344CB8AC3E}">
        <p14:creationId xmlns:p14="http://schemas.microsoft.com/office/powerpoint/2010/main" val="1165734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016" y="0"/>
            <a:ext cx="8856984" cy="6597352"/>
          </a:xfrm>
        </p:spPr>
        <p:txBody>
          <a:bodyPr>
            <a:noAutofit/>
          </a:bodyPr>
          <a:lstStyle/>
          <a:p>
            <a:pPr lvl="0"/>
            <a:r>
              <a:rPr lang="en-US" sz="2800" dirty="0">
                <a:solidFill>
                  <a:schemeClr val="accent6">
                    <a:lumMod val="50000"/>
                  </a:schemeClr>
                </a:solidFill>
              </a:rPr>
              <a:t>We are 20 minutes away from </a:t>
            </a:r>
            <a:r>
              <a:rPr lang="en-US" sz="2800" dirty="0" err="1">
                <a:solidFill>
                  <a:schemeClr val="accent6">
                    <a:lumMod val="50000"/>
                  </a:schemeClr>
                </a:solidFill>
              </a:rPr>
              <a:t>Lonavala</a:t>
            </a:r>
            <a:r>
              <a:rPr lang="en-US" sz="2800" dirty="0">
                <a:solidFill>
                  <a:schemeClr val="accent6">
                    <a:lumMod val="50000"/>
                  </a:schemeClr>
                </a:solidFill>
              </a:rPr>
              <a:t> and </a:t>
            </a:r>
            <a:r>
              <a:rPr lang="en-US" sz="2800" dirty="0" err="1">
                <a:solidFill>
                  <a:schemeClr val="accent6">
                    <a:lumMod val="50000"/>
                  </a:schemeClr>
                </a:solidFill>
              </a:rPr>
              <a:t>Khandala</a:t>
            </a:r>
            <a:r>
              <a:rPr lang="en-US" sz="2800" dirty="0">
                <a:solidFill>
                  <a:schemeClr val="accent6">
                    <a:lumMod val="50000"/>
                  </a:schemeClr>
                </a:solidFill>
              </a:rPr>
              <a:t> </a:t>
            </a:r>
            <a:r>
              <a:rPr lang="en-US" sz="2800" dirty="0" smtClean="0">
                <a:solidFill>
                  <a:schemeClr val="accent6">
                    <a:lumMod val="50000"/>
                  </a:schemeClr>
                </a:solidFill>
              </a:rPr>
              <a:t>(internationally known tourism locations in </a:t>
            </a:r>
            <a:r>
              <a:rPr lang="en-US" sz="2800" dirty="0">
                <a:solidFill>
                  <a:schemeClr val="accent6">
                    <a:lumMod val="50000"/>
                  </a:schemeClr>
                </a:solidFill>
              </a:rPr>
              <a:t>the Western Ghats)</a:t>
            </a:r>
          </a:p>
          <a:p>
            <a:pPr lvl="0"/>
            <a:r>
              <a:rPr lang="en-US" sz="2800" dirty="0">
                <a:solidFill>
                  <a:srgbClr val="000090"/>
                </a:solidFill>
              </a:rPr>
              <a:t>Following residential and commercial developments are in the close vicinity:</a:t>
            </a:r>
          </a:p>
          <a:p>
            <a:pPr marL="0" indent="0">
              <a:buNone/>
            </a:pPr>
            <a:r>
              <a:rPr lang="en-US" sz="2800" dirty="0" smtClean="0"/>
              <a:t>	</a:t>
            </a:r>
            <a:r>
              <a:rPr lang="en-US" sz="2800" dirty="0" smtClean="0">
                <a:solidFill>
                  <a:srgbClr val="000090"/>
                </a:solidFill>
              </a:rPr>
              <a:t>‘</a:t>
            </a:r>
            <a:r>
              <a:rPr lang="en-US" sz="2800" dirty="0" err="1">
                <a:solidFill>
                  <a:srgbClr val="000090"/>
                </a:solidFill>
              </a:rPr>
              <a:t>Indiabulls</a:t>
            </a:r>
            <a:r>
              <a:rPr lang="en-US" sz="2800" dirty="0">
                <a:solidFill>
                  <a:srgbClr val="000090"/>
                </a:solidFill>
              </a:rPr>
              <a:t>’ Golf </a:t>
            </a:r>
            <a:r>
              <a:rPr lang="en-US" sz="2800" dirty="0" err="1">
                <a:solidFill>
                  <a:srgbClr val="000090"/>
                </a:solidFill>
              </a:rPr>
              <a:t>City,‘Godrej</a:t>
            </a:r>
            <a:r>
              <a:rPr lang="en-US" sz="2800" dirty="0">
                <a:solidFill>
                  <a:srgbClr val="000090"/>
                </a:solidFill>
              </a:rPr>
              <a:t>’ City, ‘</a:t>
            </a:r>
            <a:r>
              <a:rPr lang="en-US" sz="2800" dirty="0" err="1">
                <a:solidFill>
                  <a:srgbClr val="000090"/>
                </a:solidFill>
              </a:rPr>
              <a:t>Hiranandani</a:t>
            </a:r>
            <a:r>
              <a:rPr lang="en-US" sz="2800" dirty="0">
                <a:solidFill>
                  <a:srgbClr val="000090"/>
                </a:solidFill>
              </a:rPr>
              <a:t>’ </a:t>
            </a:r>
            <a:r>
              <a:rPr lang="en-US" sz="2800" dirty="0" smtClean="0">
                <a:solidFill>
                  <a:srgbClr val="000090"/>
                </a:solidFill>
              </a:rPr>
              <a:t>	township </a:t>
            </a:r>
            <a:r>
              <a:rPr lang="en-US" sz="2800" dirty="0">
                <a:solidFill>
                  <a:srgbClr val="000090"/>
                </a:solidFill>
              </a:rPr>
              <a:t>and </a:t>
            </a:r>
            <a:r>
              <a:rPr lang="en-US" sz="2800" dirty="0" smtClean="0">
                <a:solidFill>
                  <a:srgbClr val="000090"/>
                </a:solidFill>
              </a:rPr>
              <a:t>the </a:t>
            </a:r>
            <a:r>
              <a:rPr lang="en-US" sz="2800" dirty="0">
                <a:solidFill>
                  <a:srgbClr val="000090"/>
                </a:solidFill>
              </a:rPr>
              <a:t>upcoming National Institute of </a:t>
            </a:r>
            <a:r>
              <a:rPr lang="en-US" sz="2800" dirty="0" smtClean="0">
                <a:solidFill>
                  <a:srgbClr val="000090"/>
                </a:solidFill>
              </a:rPr>
              <a:t>	Securities </a:t>
            </a:r>
            <a:r>
              <a:rPr lang="en-US" sz="2800" dirty="0">
                <a:solidFill>
                  <a:srgbClr val="000090"/>
                </a:solidFill>
              </a:rPr>
              <a:t>Management.</a:t>
            </a:r>
          </a:p>
          <a:p>
            <a:pPr lvl="0"/>
            <a:r>
              <a:rPr lang="en-US" sz="2800" dirty="0">
                <a:solidFill>
                  <a:schemeClr val="accent6">
                    <a:lumMod val="50000"/>
                  </a:schemeClr>
                </a:solidFill>
              </a:rPr>
              <a:t>We are on the immediate outskirts of ‘New-Mumbai Airport Influenced Area’ (NAINA), a completely new city spread over 640 sq. km. ( twice the size of </a:t>
            </a:r>
            <a:r>
              <a:rPr lang="en-US" sz="2800" dirty="0" err="1">
                <a:solidFill>
                  <a:schemeClr val="accent6">
                    <a:lumMod val="50000"/>
                  </a:schemeClr>
                </a:solidFill>
              </a:rPr>
              <a:t>Navi</a:t>
            </a:r>
            <a:r>
              <a:rPr lang="en-US" sz="2800" dirty="0">
                <a:solidFill>
                  <a:schemeClr val="accent6">
                    <a:lumMod val="50000"/>
                  </a:schemeClr>
                </a:solidFill>
              </a:rPr>
              <a:t> Mumbai) planned by the Government of Maharashtra</a:t>
            </a:r>
          </a:p>
          <a:p>
            <a:pPr lvl="0"/>
            <a:r>
              <a:rPr lang="en-US" sz="2800" dirty="0">
                <a:solidFill>
                  <a:srgbClr val="000090"/>
                </a:solidFill>
              </a:rPr>
              <a:t>We are 45 minutes way from JNPT, India’s largest and most modern port facility</a:t>
            </a:r>
            <a:r>
              <a:rPr lang="en-US" sz="2800" dirty="0" smtClean="0">
                <a:solidFill>
                  <a:srgbClr val="000090"/>
                </a:solidFill>
              </a:rPr>
              <a:t>.</a:t>
            </a:r>
            <a:endParaRPr lang="en-US" sz="2800" dirty="0">
              <a:solidFill>
                <a:srgbClr val="000090"/>
              </a:solidFill>
            </a:endParaRPr>
          </a:p>
        </p:txBody>
      </p:sp>
    </p:spTree>
    <p:extLst>
      <p:ext uri="{BB962C8B-B14F-4D97-AF65-F5344CB8AC3E}">
        <p14:creationId xmlns:p14="http://schemas.microsoft.com/office/powerpoint/2010/main" val="3973219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majorFont>
      <a:minorFont>
        <a:latin typeface="Goudy Old Style"/>
        <a:ea typeface=""/>
        <a:cs typeface=""/>
        <a:font script="Jpan" typeface="ＭＳ 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627</TotalTime>
  <Words>1305</Words>
  <Application>Microsoft Office PowerPoint</Application>
  <PresentationFormat>On-screen Show (4:3)</PresentationFormat>
  <Paragraphs>72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Arabic Typesetting</vt:lpstr>
      <vt:lpstr>Calibri</vt:lpstr>
      <vt:lpstr>Goudy Old Style</vt:lpstr>
      <vt:lpstr>Impact</vt:lpstr>
      <vt:lpstr>Rockwell</vt:lpstr>
      <vt:lpstr>Inkwell</vt:lpstr>
      <vt:lpstr>Institution with a difference! </vt:lpstr>
      <vt:lpstr>Vishwaniketan Story</vt:lpstr>
      <vt:lpstr>PowerPoint Presentation</vt:lpstr>
      <vt:lpstr>Our Philosophy  </vt:lpstr>
      <vt:lpstr>People</vt:lpstr>
      <vt:lpstr>People</vt:lpstr>
      <vt:lpstr>Vision</vt:lpstr>
      <vt:lpstr>Locational Advantage</vt:lpstr>
      <vt:lpstr>PowerPoint Presentation</vt:lpstr>
      <vt:lpstr>Present Status</vt:lpstr>
      <vt:lpstr>Present Collaborations for UG and PhD fellowship </vt:lpstr>
      <vt:lpstr>Photo Gallery UG Fellowship program</vt:lpstr>
      <vt:lpstr>Photo Gallery</vt:lpstr>
      <vt:lpstr>Photo Gallery</vt:lpstr>
      <vt:lpstr>Photo Gallery</vt:lpstr>
      <vt:lpstr>Look forward to enriching our eco-system with your esteemed institution!!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 / Ph.D Programme with Partner Abroad</dc:title>
  <dc:creator>admin</dc:creator>
  <cp:lastModifiedBy>Dhananjay</cp:lastModifiedBy>
  <cp:revision>118</cp:revision>
  <cp:lastPrinted>2016-11-08T07:26:46Z</cp:lastPrinted>
  <dcterms:created xsi:type="dcterms:W3CDTF">2013-12-14T12:18:33Z</dcterms:created>
  <dcterms:modified xsi:type="dcterms:W3CDTF">2017-07-11T09:34:48Z</dcterms:modified>
</cp:coreProperties>
</file>