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4"/>
  </p:handoutMasterIdLst>
  <p:sldIdLst>
    <p:sldId id="283" r:id="rId2"/>
    <p:sldId id="293" r:id="rId3"/>
    <p:sldId id="262" r:id="rId4"/>
    <p:sldId id="273" r:id="rId5"/>
    <p:sldId id="264" r:id="rId6"/>
    <p:sldId id="276" r:id="rId7"/>
    <p:sldId id="266" r:id="rId8"/>
    <p:sldId id="277" r:id="rId9"/>
    <p:sldId id="272" r:id="rId10"/>
    <p:sldId id="279" r:id="rId11"/>
    <p:sldId id="303" r:id="rId12"/>
    <p:sldId id="280" r:id="rId13"/>
  </p:sldIdLst>
  <p:sldSz cx="9144000" cy="6858000" type="screen4x3"/>
  <p:notesSz cx="6881813" cy="1000283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4761DDD-327F-4B34-B35B-B07CED1BE278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016C07EA-8EB7-4A0A-8ECF-EFF7E708BD7D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B65F79A2-7C3C-4B19-B499-9AFFDB8C5F20}" type="datetimeFigureOut">
              <a:rPr lang="id-ID" smtClean="0"/>
              <a:t>24/09/2023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EC51496-0C60-4AEF-B9C9-D2F30569A932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095" y="81915"/>
            <a:ext cx="7928610" cy="6663690"/>
          </a:xfrm>
        </p:spPr>
        <p:txBody>
          <a:bodyPr>
            <a:normAutofit fontScale="25000"/>
          </a:bodyPr>
          <a:lstStyle/>
          <a:p>
            <a:pPr algn="ctr"/>
            <a:endParaRPr lang="id-ID" dirty="0"/>
          </a:p>
          <a:p>
            <a:pPr algn="ctr"/>
            <a:endParaRPr lang="id-ID" sz="32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id-ID" sz="9335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</a:t>
            </a:r>
            <a:r>
              <a:rPr lang="en-US" altLang="id-ID" sz="9335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RESENTASI </a:t>
            </a:r>
            <a:r>
              <a:rPr lang="id-ID" sz="9335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TUGAS</a:t>
            </a:r>
            <a:r>
              <a:rPr lang="en-US" altLang="id-ID" sz="9335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KELOMPOK</a:t>
            </a:r>
          </a:p>
          <a:p>
            <a:pPr>
              <a:buNone/>
            </a:pPr>
            <a:r>
              <a:rPr lang="en-US" sz="6665" b="1" dirty="0" err="1">
                <a:solidFill>
                  <a:srgbClr val="7030A0"/>
                </a:solidFill>
                <a:sym typeface="+mn-ea"/>
              </a:rPr>
              <a:t>Buatlah</a:t>
            </a:r>
            <a:r>
              <a:rPr lang="en-US" sz="6665" b="1" dirty="0">
                <a:solidFill>
                  <a:srgbClr val="7030A0"/>
                </a:solidFill>
                <a:sym typeface="+mn-ea"/>
              </a:rPr>
              <a:t> </a:t>
            </a:r>
            <a:r>
              <a:rPr lang="en-US" sz="6665" b="1" i="1" dirty="0" err="1">
                <a:solidFill>
                  <a:srgbClr val="7030A0"/>
                </a:solidFill>
                <a:sym typeface="+mn-ea"/>
              </a:rPr>
              <a:t>sistem</a:t>
            </a:r>
            <a:r>
              <a:rPr lang="en-US" sz="6665" b="1" i="1" dirty="0">
                <a:solidFill>
                  <a:srgbClr val="7030A0"/>
                </a:solidFill>
                <a:sym typeface="+mn-ea"/>
              </a:rPr>
              <a:t> (</a:t>
            </a:r>
            <a:r>
              <a:rPr lang="en-US" sz="6665" b="1" i="1" dirty="0" err="1">
                <a:solidFill>
                  <a:srgbClr val="7030A0"/>
                </a:solidFill>
                <a:sym typeface="+mn-ea"/>
              </a:rPr>
              <a:t>aplikasi</a:t>
            </a:r>
            <a:r>
              <a:rPr lang="en-US" sz="6665" b="1" i="1" dirty="0">
                <a:solidFill>
                  <a:srgbClr val="7030A0"/>
                </a:solidFill>
                <a:sym typeface="+mn-ea"/>
              </a:rPr>
              <a:t>) </a:t>
            </a:r>
            <a:r>
              <a:rPr lang="en-US" sz="6665" b="1" i="1" dirty="0" err="1">
                <a:solidFill>
                  <a:srgbClr val="7030A0"/>
                </a:solidFill>
                <a:sym typeface="+mn-ea"/>
              </a:rPr>
              <a:t>interaktif</a:t>
            </a:r>
            <a:r>
              <a:rPr lang="en-US" sz="6665" b="1" i="1" dirty="0">
                <a:solidFill>
                  <a:srgbClr val="7030A0"/>
                </a:solidFill>
                <a:sym typeface="+mn-ea"/>
              </a:rPr>
              <a:t> </a:t>
            </a:r>
            <a:r>
              <a:rPr lang="en-US" sz="6665" b="1" dirty="0" err="1">
                <a:solidFill>
                  <a:srgbClr val="7030A0"/>
                </a:solidFill>
                <a:sym typeface="+mn-ea"/>
              </a:rPr>
              <a:t>berbasis</a:t>
            </a:r>
            <a:r>
              <a:rPr lang="en-US" sz="6665" b="1" dirty="0">
                <a:solidFill>
                  <a:srgbClr val="7030A0"/>
                </a:solidFill>
                <a:sym typeface="+mn-ea"/>
              </a:rPr>
              <a:t> </a:t>
            </a:r>
            <a:endParaRPr lang="en-US" sz="6665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6665" b="1" i="1" dirty="0">
                <a:solidFill>
                  <a:srgbClr val="7030A0"/>
                </a:solidFill>
                <a:sym typeface="+mn-ea"/>
              </a:rPr>
              <a:t>Desktop, </a:t>
            </a:r>
            <a:r>
              <a:rPr lang="en-US" sz="6665" b="1" i="1" dirty="0" err="1">
                <a:solidFill>
                  <a:srgbClr val="7030A0"/>
                </a:solidFill>
                <a:sym typeface="+mn-ea"/>
              </a:rPr>
              <a:t>Grafis</a:t>
            </a:r>
            <a:r>
              <a:rPr lang="en-US" sz="6665" b="1" i="1" dirty="0">
                <a:solidFill>
                  <a:srgbClr val="7030A0"/>
                </a:solidFill>
                <a:sym typeface="+mn-ea"/>
              </a:rPr>
              <a:t> (GUI), Website </a:t>
            </a:r>
            <a:r>
              <a:rPr lang="en-US" sz="6665" b="1" dirty="0" err="1">
                <a:solidFill>
                  <a:srgbClr val="7030A0"/>
                </a:solidFill>
                <a:sym typeface="+mn-ea"/>
              </a:rPr>
              <a:t>atau</a:t>
            </a:r>
            <a:r>
              <a:rPr lang="en-US" sz="6665" b="1" dirty="0">
                <a:solidFill>
                  <a:srgbClr val="7030A0"/>
                </a:solidFill>
                <a:sym typeface="+mn-ea"/>
              </a:rPr>
              <a:t> </a:t>
            </a:r>
            <a:r>
              <a:rPr lang="en-US" sz="6665" b="1" i="1" dirty="0">
                <a:solidFill>
                  <a:srgbClr val="7030A0"/>
                </a:solidFill>
                <a:sym typeface="+mn-ea"/>
              </a:rPr>
              <a:t>Mobile</a:t>
            </a:r>
            <a:r>
              <a:rPr lang="en-US" sz="6665" b="1" dirty="0">
                <a:solidFill>
                  <a:srgbClr val="7030A0"/>
                </a:solidFill>
                <a:sym typeface="+mn-ea"/>
              </a:rPr>
              <a:t> </a:t>
            </a:r>
            <a:r>
              <a:rPr lang="en-US" sz="6665" b="1" dirty="0" err="1">
                <a:solidFill>
                  <a:srgbClr val="7030A0"/>
                </a:solidFill>
                <a:sym typeface="+mn-ea"/>
              </a:rPr>
              <a:t>untuk</a:t>
            </a:r>
            <a:r>
              <a:rPr lang="en-US" sz="6665" b="1" dirty="0">
                <a:solidFill>
                  <a:srgbClr val="7030A0"/>
                </a:solidFill>
                <a:sym typeface="+mn-ea"/>
              </a:rPr>
              <a:t> </a:t>
            </a:r>
            <a:endParaRPr lang="en-US" sz="6665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6665" b="1" dirty="0" err="1">
                <a:solidFill>
                  <a:srgbClr val="7030A0"/>
                </a:solidFill>
                <a:sym typeface="+mn-ea"/>
              </a:rPr>
              <a:t>aplikasi</a:t>
            </a:r>
            <a:r>
              <a:rPr lang="en-US" sz="6665" b="1" dirty="0">
                <a:solidFill>
                  <a:srgbClr val="7030A0"/>
                </a:solidFill>
                <a:sym typeface="+mn-ea"/>
              </a:rPr>
              <a:t>:</a:t>
            </a:r>
            <a:endParaRPr lang="id-ID" sz="6665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id-ID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USER INTERFAC</a:t>
            </a:r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E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*internet of things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*pembelajaran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*kuliner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*game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*aplikasi untuk yang berkebutuhan khusus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*e-commerce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*online shopping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*e-restaurant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*e-library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*web</a:t>
            </a:r>
          </a:p>
          <a:p>
            <a:pPr algn="ctr"/>
            <a:r>
              <a:rPr lang="en-US" sz="7200" b="1" i="1" dirty="0">
                <a:solidFill>
                  <a:srgbClr val="FF0000"/>
                </a:solidFill>
                <a:latin typeface="Calibri" panose="020F0502020204030204" pitchFamily="34" charset="0"/>
              </a:rPr>
              <a:t>*etc</a:t>
            </a:r>
          </a:p>
          <a:p>
            <a:pPr algn="ctr"/>
            <a:r>
              <a:rPr lang="en-US" sz="6400" b="1" i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TERAPKAN SEBANYAK BANYAKNYA DARI 12 ILMU DALAM PEMBUATAN KARYA IMK.</a:t>
            </a:r>
          </a:p>
          <a:p>
            <a:pPr algn="ctr"/>
            <a:endParaRPr lang="en-US" sz="44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endParaRPr lang="id-ID" sz="44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ctr"/>
            <a:endParaRPr lang="id-ID" sz="4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85794"/>
            <a:ext cx="7498080" cy="6072206"/>
          </a:xfrm>
        </p:spPr>
        <p:txBody>
          <a:bodyPr>
            <a:normAutofit fontScale="87500" lnSpcReduction="10000"/>
          </a:bodyPr>
          <a:lstStyle/>
          <a:p>
            <a:r>
              <a:rPr lang="en-US" sz="3600" dirty="0" err="1">
                <a:latin typeface="Calibri" panose="020F0502020204030204" pitchFamily="34" charset="0"/>
              </a:rPr>
              <a:t>Jenis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huruf</a:t>
            </a:r>
            <a:r>
              <a:rPr lang="en-US" sz="3600" dirty="0">
                <a:latin typeface="Calibri" panose="020F0502020204030204" pitchFamily="34" charset="0"/>
              </a:rPr>
              <a:t>  : times new roman </a:t>
            </a:r>
          </a:p>
          <a:p>
            <a:r>
              <a:rPr lang="en-US" sz="3600" dirty="0" err="1">
                <a:latin typeface="Calibri" panose="020F0502020204030204" pitchFamily="34" charset="0"/>
              </a:rPr>
              <a:t>Judul</a:t>
            </a:r>
            <a:r>
              <a:rPr lang="en-US" sz="3600" dirty="0">
                <a:latin typeface="Calibri" panose="020F0502020204030204" pitchFamily="34" charset="0"/>
              </a:rPr>
              <a:t> : font 14 (</a:t>
            </a:r>
            <a:r>
              <a:rPr lang="en-US" sz="3600" dirty="0" err="1">
                <a:latin typeface="Calibri" panose="020F0502020204030204" pitchFamily="34" charset="0"/>
              </a:rPr>
              <a:t>kapital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dan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cetak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tebal</a:t>
            </a:r>
            <a:r>
              <a:rPr lang="en-US" sz="3600" dirty="0">
                <a:latin typeface="Calibri" panose="020F0502020204030204" pitchFamily="34" charset="0"/>
              </a:rPr>
              <a:t>)</a:t>
            </a:r>
          </a:p>
          <a:p>
            <a:r>
              <a:rPr lang="en-US" sz="3600" dirty="0" err="1">
                <a:latin typeface="Calibri" panose="020F0502020204030204" pitchFamily="34" charset="0"/>
              </a:rPr>
              <a:t>Isi</a:t>
            </a:r>
            <a:r>
              <a:rPr lang="en-US" sz="3600" dirty="0">
                <a:latin typeface="Calibri" panose="020F0502020204030204" pitchFamily="34" charset="0"/>
              </a:rPr>
              <a:t> : font 12</a:t>
            </a:r>
          </a:p>
          <a:p>
            <a:r>
              <a:rPr lang="en-US" sz="3600" dirty="0" err="1">
                <a:latin typeface="Calibri" panose="020F0502020204030204" pitchFamily="34" charset="0"/>
              </a:rPr>
              <a:t>Spasi</a:t>
            </a:r>
            <a:r>
              <a:rPr lang="en-US" sz="3600" dirty="0">
                <a:latin typeface="Calibri" panose="020F0502020204030204" pitchFamily="34" charset="0"/>
              </a:rPr>
              <a:t> : 1.5</a:t>
            </a:r>
          </a:p>
          <a:p>
            <a:r>
              <a:rPr lang="en-US" sz="3600" dirty="0" err="1">
                <a:latin typeface="Calibri" panose="020F0502020204030204" pitchFamily="34" charset="0"/>
              </a:rPr>
              <a:t>Berikan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nomor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halaman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err="1">
                <a:latin typeface="Calibri" panose="020F0502020204030204" pitchFamily="34" charset="0"/>
              </a:rPr>
              <a:t>Judul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Gambar</a:t>
            </a:r>
            <a:r>
              <a:rPr lang="en-US" sz="3600" dirty="0">
                <a:latin typeface="Calibri" panose="020F0502020204030204" pitchFamily="34" charset="0"/>
              </a:rPr>
              <a:t> : </a:t>
            </a:r>
            <a:r>
              <a:rPr lang="en-US" sz="3600" dirty="0" err="1">
                <a:latin typeface="Calibri" panose="020F0502020204030204" pitchFamily="34" charset="0"/>
              </a:rPr>
              <a:t>penulisannya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di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bawah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 err="1">
                <a:latin typeface="Calibri" panose="020F0502020204030204" pitchFamily="34" charset="0"/>
              </a:rPr>
              <a:t>Judul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Tabel</a:t>
            </a:r>
            <a:r>
              <a:rPr lang="en-US" sz="3600" dirty="0">
                <a:latin typeface="Calibri" panose="020F0502020204030204" pitchFamily="34" charset="0"/>
              </a:rPr>
              <a:t> : </a:t>
            </a:r>
            <a:r>
              <a:rPr lang="en-US" sz="3600" dirty="0" err="1">
                <a:latin typeface="Calibri" panose="020F0502020204030204" pitchFamily="34" charset="0"/>
              </a:rPr>
              <a:t>penulisannya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di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atas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Format: Ppt</a:t>
            </a:r>
          </a:p>
          <a:p>
            <a:pPr marL="82550" indent="0">
              <a:buNone/>
            </a:pPr>
            <a:endParaRPr lang="en-US" sz="3600" dirty="0">
              <a:latin typeface="Calibri" panose="020F0502020204030204" pitchFamily="34" charset="0"/>
            </a:endParaRPr>
          </a:p>
          <a:p>
            <a:endParaRPr lang="id-ID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dirty="0">
                <a:latin typeface="Calibri" panose="020F0502020204030204" pitchFamily="34" charset="0"/>
              </a:rPr>
              <a:t>   </a:t>
            </a: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PELAKSANAAN          PRESENTASI 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>
              <a:buNone/>
            </a:pPr>
            <a:endParaRPr lang="en-US" dirty="0">
              <a:highlight>
                <a:srgbClr val="FF00FF"/>
              </a:highlight>
            </a:endParaRPr>
          </a:p>
          <a:p>
            <a:endParaRPr lang="en-US" dirty="0"/>
          </a:p>
          <a:p>
            <a:r>
              <a:rPr lang="en-US" b="1" dirty="0">
                <a:highlight>
                  <a:srgbClr val="FF00FF"/>
                </a:highlight>
              </a:rPr>
              <a:t>2 PERTEMUAN KULIAH LURING TERAKHIR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2780928"/>
            <a:ext cx="7498080" cy="864096"/>
          </a:xfrm>
        </p:spPr>
        <p:txBody>
          <a:bodyPr>
            <a:normAutofit fontScale="25000" lnSpcReduction="20000"/>
          </a:bodyPr>
          <a:lstStyle/>
          <a:p>
            <a:pPr marL="82550" indent="0" algn="ctr">
              <a:buNone/>
            </a:pPr>
            <a:endParaRPr lang="en-US" sz="4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82550" indent="0" algn="ctr">
              <a:buNone/>
            </a:pPr>
            <a:r>
              <a:rPr lang="en-US" sz="17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Terima</a:t>
            </a:r>
            <a:r>
              <a:rPr lang="en-US" sz="17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17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Kasih</a:t>
            </a:r>
            <a:endParaRPr lang="id-ID" sz="17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17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  </a:t>
            </a:r>
            <a:endParaRPr lang="id-ID" sz="176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735" y="274320"/>
            <a:ext cx="7498080" cy="6511925"/>
          </a:xfrm>
        </p:spPr>
        <p:txBody>
          <a:bodyPr>
            <a:normAutofit fontScale="7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id-ID" dirty="0">
              <a:solidFill>
                <a:srgbClr val="7030A0"/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q"/>
            </a:pPr>
            <a:endParaRPr lang="id-ID" dirty="0">
              <a:solidFill>
                <a:srgbClr val="7030A0"/>
              </a:solidFill>
              <a:sym typeface="+mn-ea"/>
            </a:endParaRPr>
          </a:p>
          <a:p>
            <a:pPr marL="82550" indent="0">
              <a:buFont typeface="Wingdings" panose="05000000000000000000" pitchFamily="2" charset="2"/>
              <a:buNone/>
            </a:pPr>
            <a:r>
              <a:rPr lang="en-US" altLang="id-ID" dirty="0">
                <a:solidFill>
                  <a:srgbClr val="7030A0"/>
                </a:solidFill>
                <a:sym typeface="+mn-ea"/>
              </a:rPr>
              <a:t>BISA JUGA KARYA APLIKASI UNTUK: </a:t>
            </a:r>
            <a:endParaRPr lang="id-ID" dirty="0">
              <a:solidFill>
                <a:srgbClr val="7030A0"/>
              </a:solidFill>
              <a:sym typeface="+mn-ea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Tuna Netra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Tuna Rungu dan Wicara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Autisme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Hiperaktif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Dyslexia/Baca</a:t>
            </a:r>
            <a:endParaRPr lang="en-US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Dysgraphia/Tulis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Dyscalculia/Hitung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Dysphasia/Bicara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Dyspraxia/Motorik</a:t>
            </a:r>
            <a:endParaRPr lang="id-ID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dirty="0">
                <a:solidFill>
                  <a:srgbClr val="7030A0"/>
                </a:solidFill>
                <a:sym typeface="+mn-ea"/>
              </a:rPr>
              <a:t>Tunagrahita</a:t>
            </a:r>
          </a:p>
          <a:p>
            <a:pPr marL="82550" indent="0">
              <a:buFont typeface="Wingdings" panose="05000000000000000000" pitchFamily="2" charset="2"/>
              <a:buNone/>
            </a:pPr>
            <a:endParaRPr lang="id-ID" dirty="0">
              <a:solidFill>
                <a:srgbClr val="7030A0"/>
              </a:solidFill>
              <a:sym typeface="+mn-ea"/>
            </a:endParaRPr>
          </a:p>
          <a:p>
            <a:pPr marL="82550" indent="0">
              <a:buFont typeface="Wingdings" panose="05000000000000000000" pitchFamily="2" charset="2"/>
              <a:buNone/>
            </a:pPr>
            <a:r>
              <a:rPr lang="en-US" sz="3430" b="1" dirty="0" err="1">
                <a:solidFill>
                  <a:srgbClr val="FF0000"/>
                </a:solidFill>
                <a:sym typeface="+mn-ea"/>
              </a:rPr>
              <a:t>Setiap</a:t>
            </a:r>
            <a:r>
              <a:rPr lang="en-US" sz="343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430" b="1" dirty="0" err="1">
                <a:solidFill>
                  <a:srgbClr val="FF0000"/>
                </a:solidFill>
                <a:sym typeface="+mn-ea"/>
              </a:rPr>
              <a:t>kelompok</a:t>
            </a:r>
            <a:r>
              <a:rPr lang="en-US" sz="343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430" b="1" dirty="0" err="1">
                <a:solidFill>
                  <a:srgbClr val="FF0000"/>
                </a:solidFill>
                <a:sym typeface="+mn-ea"/>
              </a:rPr>
              <a:t>tidak</a:t>
            </a:r>
            <a:r>
              <a:rPr lang="en-US" sz="343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430" b="1" dirty="0" err="1">
                <a:solidFill>
                  <a:srgbClr val="FF0000"/>
                </a:solidFill>
                <a:sym typeface="+mn-ea"/>
              </a:rPr>
              <a:t>boleh</a:t>
            </a:r>
            <a:r>
              <a:rPr lang="en-US" sz="343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430" b="1" dirty="0" err="1">
                <a:solidFill>
                  <a:srgbClr val="FF0000"/>
                </a:solidFill>
                <a:sym typeface="+mn-ea"/>
              </a:rPr>
              <a:t>sama</a:t>
            </a:r>
            <a:r>
              <a:rPr lang="en-US" sz="343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3430" b="1" dirty="0" err="1">
                <a:solidFill>
                  <a:srgbClr val="FF0000"/>
                </a:solidFill>
                <a:sym typeface="+mn-ea"/>
              </a:rPr>
              <a:t>objek karyanya</a:t>
            </a:r>
            <a:r>
              <a:rPr lang="en-US" sz="3430" b="1" dirty="0">
                <a:solidFill>
                  <a:srgbClr val="FF0000"/>
                </a:solidFill>
                <a:sym typeface="+mn-ea"/>
              </a:rPr>
              <a:t>.</a:t>
            </a:r>
            <a:endParaRPr lang="id-ID" sz="3430" b="1" dirty="0">
              <a:solidFill>
                <a:srgbClr val="FF0000"/>
              </a:solidFill>
            </a:endParaRPr>
          </a:p>
          <a:p>
            <a:pPr marL="82550" indent="0">
              <a:buFont typeface="Wingdings" panose="05000000000000000000" pitchFamily="2" charset="2"/>
              <a:buNone/>
            </a:pPr>
            <a:endParaRPr lang="en-US" sz="3430" dirty="0">
              <a:solidFill>
                <a:srgbClr val="7030A0"/>
              </a:solidFill>
            </a:endParaRPr>
          </a:p>
          <a:p>
            <a:endParaRPr lang="en-US" sz="34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14356"/>
            <a:ext cx="7498080" cy="55340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>
                <a:latin typeface="Calibri" panose="020F0502020204030204" pitchFamily="34" charset="0"/>
              </a:rPr>
              <a:t>FORMAT PENULISAN SEBAGAI </a:t>
            </a:r>
            <a:endParaRPr lang="id-ID" sz="3600" b="1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3600" b="1" dirty="0">
                <a:latin typeface="Calibri" panose="020F0502020204030204" pitchFamily="34" charset="0"/>
              </a:rPr>
              <a:t>BERIKUT:</a:t>
            </a:r>
            <a:endParaRPr lang="id-ID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altLang="id-ID" sz="3600" dirty="0">
                <a:latin typeface="Calibri" panose="020F0502020204030204" pitchFamily="34" charset="0"/>
              </a:rPr>
              <a:t>* </a:t>
            </a:r>
            <a:r>
              <a:rPr lang="en-US" altLang="id-ID" sz="4400" b="1" dirty="0">
                <a:solidFill>
                  <a:srgbClr val="FF0000"/>
                </a:solidFill>
                <a:latin typeface="Calibri" panose="020F0502020204030204" pitchFamily="34" charset="0"/>
              </a:rPr>
              <a:t>Ppt </a:t>
            </a:r>
            <a:r>
              <a:rPr lang="en-US" altLang="id-ID" sz="3600" dirty="0">
                <a:latin typeface="Calibri" panose="020F0502020204030204" pitchFamily="34" charset="0"/>
              </a:rPr>
              <a:t>: </a:t>
            </a:r>
            <a:r>
              <a:rPr lang="en-US" altLang="id-ID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max 10 lembar</a:t>
            </a:r>
            <a:r>
              <a:rPr lang="en-US" altLang="id-ID" sz="3600" dirty="0">
                <a:latin typeface="Calibri" panose="020F0502020204030204" pitchFamily="34" charset="0"/>
              </a:rPr>
              <a:t> yang terdiri atas:</a:t>
            </a:r>
            <a:endParaRPr lang="id-ID" sz="3600" dirty="0">
              <a:latin typeface="Calibri" panose="020F0502020204030204" pitchFamily="34" charset="0"/>
            </a:endParaRPr>
          </a:p>
          <a:p>
            <a:r>
              <a:rPr lang="en-US" sz="3600" b="1" dirty="0">
                <a:latin typeface="Calibri" panose="020F0502020204030204" pitchFamily="34" charset="0"/>
              </a:rPr>
              <a:t>HALAMAN JUDUL</a:t>
            </a:r>
            <a:endParaRPr lang="id-ID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dirty="0">
                <a:latin typeface="Calibri" panose="020F0502020204030204" pitchFamily="34" charset="0"/>
              </a:rPr>
              <a:t>   B</a:t>
            </a:r>
            <a:r>
              <a:rPr lang="en-US" sz="3600" dirty="0" err="1">
                <a:latin typeface="Calibri" panose="020F0502020204030204" pitchFamily="34" charset="0"/>
              </a:rPr>
              <a:t>erisi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Judul</a:t>
            </a:r>
            <a:r>
              <a:rPr lang="en-US" sz="3600" dirty="0">
                <a:latin typeface="Calibri" panose="020F0502020204030204" pitchFamily="34" charset="0"/>
              </a:rPr>
              <a:t> yang </a:t>
            </a:r>
            <a:r>
              <a:rPr lang="en-US" sz="3600" dirty="0" err="1">
                <a:latin typeface="Calibri" panose="020F0502020204030204" pitchFamily="34" charset="0"/>
              </a:rPr>
              <a:t>diambil</a:t>
            </a:r>
            <a:r>
              <a:rPr lang="en-US" sz="3600" dirty="0">
                <a:latin typeface="Calibri" panose="020F0502020204030204" pitchFamily="34" charset="0"/>
              </a:rPr>
              <a:t> oleh masing-masing </a:t>
            </a:r>
            <a:r>
              <a:rPr lang="en-US" sz="3600" dirty="0" err="1">
                <a:latin typeface="Calibri" panose="020F0502020204030204" pitchFamily="34" charset="0"/>
              </a:rPr>
              <a:t>kelompok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</a:rPr>
              <a:t>serta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tuliskan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Nama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Kelompok</a:t>
            </a:r>
            <a:r>
              <a:rPr lang="en-US" sz="3600" b="1" dirty="0">
                <a:latin typeface="Calibri" panose="020F0502020204030204" pitchFamily="34" charset="0"/>
              </a:rPr>
              <a:t>,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Kelas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NPM</a:t>
            </a:r>
            <a:r>
              <a:rPr lang="en-US" sz="3600" b="1" dirty="0">
                <a:latin typeface="Calibri" panose="020F0502020204030204" pitchFamily="34" charset="0"/>
              </a:rPr>
              <a:t> para anggota </a:t>
            </a:r>
            <a:r>
              <a:rPr lang="en-US" sz="3600" dirty="0">
                <a:latin typeface="Calibri" panose="020F0502020204030204" pitchFamily="34" charset="0"/>
              </a:rPr>
              <a:t>dan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Nama-nama </a:t>
            </a:r>
            <a:r>
              <a:rPr lang="en-US" sz="3600" b="1" dirty="0">
                <a:latin typeface="Calibri" panose="020F0502020204030204" pitchFamily="34" charset="0"/>
              </a:rPr>
              <a:t>anggota.</a:t>
            </a:r>
            <a:endParaRPr lang="id-ID" sz="3600" dirty="0">
              <a:latin typeface="Calibri" panose="020F0502020204030204" pitchFamily="34" charset="0"/>
            </a:endParaRPr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</a:rPr>
              <a:t>ABSTRAK</a:t>
            </a:r>
            <a:endParaRPr lang="id-ID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dirty="0">
                <a:latin typeface="Calibri" panose="020F0502020204030204" pitchFamily="34" charset="0"/>
              </a:rPr>
              <a:t>   </a:t>
            </a:r>
            <a:r>
              <a:rPr lang="en-US" sz="3600" dirty="0" err="1">
                <a:latin typeface="Calibri" panose="020F0502020204030204" pitchFamily="34" charset="0"/>
              </a:rPr>
              <a:t>Abstrak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cukup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satu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halaman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saja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</a:rPr>
              <a:t>berisi</a:t>
            </a:r>
            <a:r>
              <a:rPr lang="en-US" sz="3600" dirty="0">
                <a:latin typeface="Calibri" panose="020F0502020204030204" pitchFamily="34" charset="0"/>
              </a:rPr>
              <a:t> tiga paragraf pendek/singkat berisi ringkasan singkat </a:t>
            </a:r>
            <a:r>
              <a:rPr lang="en-US" sz="3600" dirty="0" err="1">
                <a:latin typeface="Calibri" panose="020F0502020204030204" pitchFamily="34" charset="0"/>
              </a:rPr>
              <a:t>garis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besar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latar belakang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permasalahan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topik</a:t>
            </a:r>
            <a:r>
              <a:rPr lang="en-US" sz="3600" dirty="0">
                <a:latin typeface="Calibri" panose="020F0502020204030204" pitchFamily="34" charset="0"/>
              </a:rPr>
              <a:t> yang </a:t>
            </a:r>
            <a:r>
              <a:rPr lang="en-US" sz="3600" dirty="0" err="1">
                <a:latin typeface="Calibri" panose="020F0502020204030204" pitchFamily="34" charset="0"/>
              </a:rPr>
              <a:t>diambil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solusi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dan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kesimpulan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id-ID" sz="3600" dirty="0">
              <a:latin typeface="Calibri" panose="020F0502020204030204" pitchFamily="34" charset="0"/>
            </a:endParaRPr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642918"/>
            <a:ext cx="7498080" cy="5605482"/>
          </a:xfrm>
        </p:spPr>
        <p:txBody>
          <a:bodyPr>
            <a:normAutofit/>
          </a:bodyPr>
          <a:lstStyle/>
          <a:p>
            <a:endParaRPr lang="id-ID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</a:rPr>
              <a:t>Tujuan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</a:rPr>
              <a:t>dan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</a:rPr>
              <a:t>Manfaat</a:t>
            </a:r>
            <a:endParaRPr lang="id-ID" sz="3600" b="1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b="1" dirty="0">
                <a:latin typeface="Calibri" panose="020F0502020204030204" pitchFamily="34" charset="0"/>
              </a:rPr>
              <a:t>   </a:t>
            </a:r>
            <a:r>
              <a:rPr lang="id-ID" sz="3600" dirty="0">
                <a:latin typeface="Calibri" panose="020F0502020204030204" pitchFamily="34" charset="0"/>
              </a:rPr>
              <a:t>  </a:t>
            </a:r>
            <a:r>
              <a:rPr lang="en-US" sz="3600" dirty="0" err="1">
                <a:latin typeface="Calibri" panose="020F0502020204030204" pitchFamily="34" charset="0"/>
              </a:rPr>
              <a:t>Memberikan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pemaparan</a:t>
            </a:r>
            <a:r>
              <a:rPr lang="en-US" sz="3600" dirty="0">
                <a:latin typeface="Calibri" panose="020F0502020204030204" pitchFamily="34" charset="0"/>
              </a:rPr>
              <a:t> singkat </a:t>
            </a:r>
            <a:r>
              <a:rPr lang="en-US" sz="3600" dirty="0" err="1">
                <a:latin typeface="Calibri" panose="020F0502020204030204" pitchFamily="34" charset="0"/>
              </a:rPr>
              <a:t>tentang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id-ID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tujuan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yang ingin dicapai oleh pembuat karya </a:t>
            </a:r>
            <a:r>
              <a:rPr lang="en-US" sz="3600" dirty="0" err="1">
                <a:latin typeface="Calibri" panose="020F0502020204030204" pitchFamily="34" charset="0"/>
              </a:rPr>
              <a:t>dan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manfaat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id-ID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apa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yang akan bisa diperoleh para pengguna/user.</a:t>
            </a:r>
            <a:endParaRPr lang="id-ID" sz="3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dirty="0">
                <a:latin typeface="Calibri" panose="020F0502020204030204" pitchFamily="34" charset="0"/>
              </a:rPr>
              <a:t>  </a:t>
            </a:r>
          </a:p>
          <a:p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d-ID" sz="3600" b="1" dirty="0">
                <a:latin typeface="Calibri" panose="020F0502020204030204" pitchFamily="34" charset="0"/>
              </a:rPr>
              <a:t>PEMBUATAN </a:t>
            </a:r>
            <a:r>
              <a:rPr lang="id-ID" sz="3600" b="1" i="1" dirty="0">
                <a:solidFill>
                  <a:srgbClr val="FF0000"/>
                </a:solidFill>
                <a:latin typeface="Calibri" panose="020F0502020204030204" pitchFamily="34" charset="0"/>
              </a:rPr>
              <a:t>USER INTERFACE</a:t>
            </a:r>
            <a:endParaRPr lang="id-ID" sz="3600" i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3600" dirty="0" err="1">
                <a:latin typeface="Calibri" panose="020F0502020204030204" pitchFamily="34" charset="0"/>
              </a:rPr>
              <a:t>Berisi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id-ID" sz="3600" dirty="0">
                <a:latin typeface="Calibri" panose="020F0502020204030204" pitchFamily="34" charset="0"/>
              </a:rPr>
              <a:t>langkah-langkah</a:t>
            </a:r>
            <a:r>
              <a:rPr lang="en-US" sz="3600" dirty="0">
                <a:latin typeface="Calibri" panose="020F0502020204030204" pitchFamily="34" charset="0"/>
              </a:rPr>
              <a:t> yang </a:t>
            </a:r>
          </a:p>
          <a:p>
            <a:pPr>
              <a:buNone/>
            </a:pPr>
            <a:r>
              <a:rPr lang="en-US" sz="3600" dirty="0" err="1">
                <a:latin typeface="Calibri" panose="020F0502020204030204" pitchFamily="34" charset="0"/>
              </a:rPr>
              <a:t>digunakan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dalam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id-ID" sz="3600" dirty="0">
                <a:latin typeface="Calibri" panose="020F0502020204030204" pitchFamily="34" charset="0"/>
              </a:rPr>
              <a:t>pembuatan </a:t>
            </a:r>
            <a:r>
              <a:rPr lang="id-ID" sz="3600" i="1" dirty="0">
                <a:latin typeface="Calibri" panose="020F0502020204030204" pitchFamily="34" charset="0"/>
              </a:rPr>
              <a:t>User </a:t>
            </a:r>
            <a:r>
              <a:rPr lang="en-US" sz="3600" i="1" dirty="0">
                <a:latin typeface="Calibri" panose="020F0502020204030204" pitchFamily="34" charset="0"/>
              </a:rPr>
              <a:t>  </a:t>
            </a:r>
          </a:p>
          <a:p>
            <a:pPr>
              <a:buNone/>
            </a:pPr>
            <a:r>
              <a:rPr lang="id-ID" sz="3600" i="1" dirty="0">
                <a:latin typeface="Calibri" panose="020F0502020204030204" pitchFamily="34" charset="0"/>
              </a:rPr>
              <a:t>Interface</a:t>
            </a:r>
            <a:r>
              <a:rPr lang="en-US" sz="3600" dirty="0">
                <a:latin typeface="Calibri" panose="020F0502020204030204" pitchFamily="34" charset="0"/>
              </a:rPr>
              <a:t>.</a:t>
            </a:r>
            <a:endParaRPr lang="id-ID" sz="3600" dirty="0">
              <a:latin typeface="Calibri" panose="020F0502020204030204" pitchFamily="34" charset="0"/>
            </a:endParaRPr>
          </a:p>
          <a:p>
            <a:pPr marL="82550" indent="0">
              <a:buNone/>
            </a:pP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85794"/>
            <a:ext cx="7498080" cy="5462606"/>
          </a:xfrm>
        </p:spPr>
        <p:txBody>
          <a:bodyPr>
            <a:normAutofit lnSpcReduction="20000"/>
          </a:bodyPr>
          <a:lstStyle/>
          <a:p>
            <a:endParaRPr lang="id-ID" b="1" dirty="0"/>
          </a:p>
          <a:p>
            <a:pPr>
              <a:buNone/>
            </a:pPr>
            <a:r>
              <a:rPr lang="en-US" sz="3600" b="1" dirty="0">
                <a:latin typeface="Calibri" panose="020F0502020204030204" pitchFamily="34" charset="0"/>
              </a:rPr>
              <a:t> IMPLEMENTASI </a:t>
            </a:r>
            <a:endParaRPr lang="id-ID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dirty="0">
                <a:latin typeface="Calibri" panose="020F0502020204030204" pitchFamily="34" charset="0"/>
              </a:rPr>
              <a:t>  B</a:t>
            </a:r>
            <a:r>
              <a:rPr lang="en-US" sz="3600" dirty="0" err="1">
                <a:latin typeface="Calibri" panose="020F0502020204030204" pitchFamily="34" charset="0"/>
              </a:rPr>
              <a:t>erisi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implementasi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dari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id-ID" sz="3600" dirty="0">
                <a:latin typeface="Calibri" panose="020F0502020204030204" pitchFamily="34" charset="0"/>
              </a:rPr>
              <a:t>aplikasi </a:t>
            </a:r>
            <a:endParaRPr lang="en-US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3600" dirty="0">
                <a:latin typeface="Calibri" panose="020F0502020204030204" pitchFamily="34" charset="0"/>
              </a:rPr>
              <a:t>  yang</a:t>
            </a:r>
            <a:r>
              <a:rPr lang="id-ID" sz="3600" dirty="0">
                <a:latin typeface="Calibri" panose="020F0502020204030204" pitchFamily="34" charset="0"/>
              </a:rPr>
              <a:t> dibuat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</a:rPr>
              <a:t>yaitu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pembuatan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sz="3600" dirty="0">
                <a:latin typeface="Calibri" panose="020F0502020204030204" pitchFamily="34" charset="0"/>
              </a:rPr>
              <a:t>  </a:t>
            </a:r>
            <a:r>
              <a:rPr lang="id-ID" sz="3600" dirty="0">
                <a:latin typeface="Calibri" panose="020F0502020204030204" pitchFamily="34" charset="0"/>
              </a:rPr>
              <a:t>aplikasi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3600" b="1" i="1" dirty="0">
                <a:solidFill>
                  <a:srgbClr val="FF0000"/>
                </a:solidFill>
                <a:latin typeface="Calibri" panose="020F0502020204030204" pitchFamily="34" charset="0"/>
              </a:rPr>
              <a:t>coding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/</a:t>
            </a:r>
            <a:r>
              <a:rPr lang="id-ID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p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embuat</a:t>
            </a:r>
            <a:r>
              <a:rPr lang="id-ID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an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 program)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dan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uji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coba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3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2800" dirty="0" err="1">
                <a:sym typeface="+mn-ea"/>
              </a:rPr>
              <a:t>Aplikasi</a:t>
            </a:r>
            <a:r>
              <a:rPr lang="en-US" sz="2800" dirty="0">
                <a:sym typeface="+mn-ea"/>
              </a:rPr>
              <a:t> yang </a:t>
            </a:r>
            <a:r>
              <a:rPr lang="en-US" sz="2800" dirty="0" err="1">
                <a:sym typeface="+mn-ea"/>
              </a:rPr>
              <a:t>dibuat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dapat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menggunakan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bahasa</a:t>
            </a:r>
            <a:r>
              <a:rPr lang="en-US" sz="2800" dirty="0">
                <a:sym typeface="+mn-ea"/>
              </a:rPr>
              <a:t> </a:t>
            </a:r>
            <a:r>
              <a:rPr lang="en-US" sz="2800" dirty="0" err="1">
                <a:sym typeface="+mn-ea"/>
              </a:rPr>
              <a:t>pemrograman</a:t>
            </a:r>
            <a:r>
              <a:rPr lang="en-US" sz="2800" dirty="0"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sym typeface="+mn-ea"/>
              </a:rPr>
              <a:t>VB 6.0, </a:t>
            </a:r>
            <a:r>
              <a:rPr lang="en-US" sz="2800" b="1" dirty="0" err="1">
                <a:solidFill>
                  <a:srgbClr val="FF0000"/>
                </a:solidFill>
                <a:sym typeface="+mn-ea"/>
              </a:rPr>
              <a:t>VB.Net</a:t>
            </a:r>
            <a:r>
              <a:rPr lang="en-US" sz="2800" b="1" dirty="0">
                <a:solidFill>
                  <a:srgbClr val="FF0000"/>
                </a:solidFill>
                <a:sym typeface="+mn-ea"/>
              </a:rPr>
              <a:t>, Flash, Java, PHP, dan lain lainnya yg kelompok anda kuasai.</a:t>
            </a:r>
            <a:r>
              <a:rPr lang="en-US" sz="2800" dirty="0">
                <a:solidFill>
                  <a:srgbClr val="7030A0"/>
                </a:solidFill>
                <a:sym typeface="+mn-ea"/>
              </a:rPr>
              <a:t> </a:t>
            </a:r>
            <a:endParaRPr lang="en-US" sz="2800" dirty="0">
              <a:solidFill>
                <a:srgbClr val="7030A0"/>
              </a:solidFill>
            </a:endParaRPr>
          </a:p>
          <a:p>
            <a:pPr>
              <a:buNone/>
            </a:pPr>
            <a:endParaRPr lang="id-ID" sz="3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pPr>
              <a:buNone/>
            </a:pPr>
            <a:endParaRPr lang="id-ID" dirty="0"/>
          </a:p>
          <a:p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223" y="54864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3600" b="1" dirty="0">
                <a:latin typeface="Calibri" panose="020F0502020204030204" pitchFamily="34" charset="0"/>
              </a:rPr>
              <a:t>PENUTUP</a:t>
            </a:r>
            <a:endParaRPr lang="id-ID" sz="3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id-ID" sz="3600" dirty="0">
                <a:latin typeface="Calibri" panose="020F0502020204030204" pitchFamily="34" charset="0"/>
              </a:rPr>
              <a:t>  </a:t>
            </a:r>
            <a:r>
              <a:rPr lang="en-US" sz="3600" dirty="0">
                <a:latin typeface="Calibri" panose="020F0502020204030204" pitchFamily="34" charset="0"/>
              </a:rPr>
              <a:t>   </a:t>
            </a:r>
            <a:r>
              <a:rPr lang="en-US" sz="3600" b="1" dirty="0" err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Calibri" panose="020F0502020204030204" pitchFamily="34" charset="0"/>
              </a:rPr>
              <a:t>Kesimpulan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</a:rPr>
              <a:t>menjawab</a:t>
            </a:r>
            <a:r>
              <a:rPr lang="en-US" sz="3600" dirty="0">
                <a:latin typeface="Calibri" panose="020F0502020204030204" pitchFamily="34" charset="0"/>
              </a:rPr>
              <a:t> hasil </a:t>
            </a:r>
            <a:r>
              <a:rPr lang="en-US" sz="3600" dirty="0" err="1">
                <a:latin typeface="Calibri" panose="020F0502020204030204" pitchFamily="34" charset="0"/>
              </a:rPr>
              <a:t>dari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tujuan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</a:rPr>
              <a:t>penulisan</a:t>
            </a:r>
            <a:r>
              <a:rPr lang="en-US" sz="360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403350" y="3356610"/>
            <a:ext cx="733234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Calibri" panose="020F0502020204030204" pitchFamily="34" charset="0"/>
                <a:sym typeface="+mn-ea"/>
              </a:rPr>
              <a:t>Saran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,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menjawab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dari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kelemahan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-</a:t>
            </a:r>
            <a:endParaRPr lang="en-US" sz="3600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3600" dirty="0">
                <a:latin typeface="Calibri" panose="020F0502020204030204" pitchFamily="34" charset="0"/>
                <a:sym typeface="+mn-ea"/>
              </a:rPr>
              <a:t>     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kelemahan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atau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kekurangan-kekurangan yang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ada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untuk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 </a:t>
            </a:r>
            <a:endParaRPr lang="en-US" sz="3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     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pengembangan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 akademik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di masa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yang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akan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dat</a:t>
            </a:r>
            <a:r>
              <a:rPr lang="id-ID" sz="3600" dirty="0">
                <a:latin typeface="Calibri" panose="020F0502020204030204" pitchFamily="34" charset="0"/>
                <a:sym typeface="+mn-ea"/>
              </a:rPr>
              <a:t>a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ng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.</a:t>
            </a:r>
            <a:endParaRPr 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735" y="391160"/>
            <a:ext cx="7498080" cy="6115050"/>
          </a:xfrm>
        </p:spPr>
        <p:txBody>
          <a:bodyPr>
            <a:normAutofit/>
          </a:bodyPr>
          <a:lstStyle/>
          <a:p>
            <a:r>
              <a:rPr lang="id-ID" sz="3600" b="1" dirty="0">
                <a:latin typeface="Calibri" panose="020F0502020204030204" pitchFamily="34" charset="0"/>
              </a:rPr>
              <a:t>DAFTAR PUSTAKA</a:t>
            </a:r>
          </a:p>
          <a:p>
            <a:pPr>
              <a:buNone/>
            </a:pPr>
            <a:r>
              <a:rPr lang="id-ID" sz="3600" dirty="0">
                <a:latin typeface="Calibri" panose="020F0502020204030204" pitchFamily="34" charset="0"/>
                <a:sym typeface="+mn-ea"/>
              </a:rPr>
              <a:t>  B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erisi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sumber-sumber informasi akurat yang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mendukung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dalam</a:t>
            </a:r>
            <a:r>
              <a:rPr lang="en-US" sz="3600" dirty="0">
                <a:latin typeface="Calibri" panose="020F0502020204030204" pitchFamily="34" charset="0"/>
                <a:sym typeface="+mn-ea"/>
              </a:rPr>
              <a:t> </a:t>
            </a:r>
            <a:r>
              <a:rPr lang="en-US" sz="3600" dirty="0" err="1">
                <a:latin typeface="Calibri" panose="020F0502020204030204" pitchFamily="34" charset="0"/>
                <a:sym typeface="+mn-ea"/>
              </a:rPr>
              <a:t>pe</a:t>
            </a:r>
            <a:r>
              <a:rPr lang="id-ID" sz="3600" dirty="0">
                <a:latin typeface="Calibri" panose="020F0502020204030204" pitchFamily="34" charset="0"/>
                <a:sym typeface="+mn-ea"/>
              </a:rPr>
              <a:t>mbuatan </a:t>
            </a:r>
            <a:r>
              <a:rPr lang="en-US" altLang="id-ID" sz="3600" dirty="0">
                <a:latin typeface="Calibri" panose="020F0502020204030204" pitchFamily="34" charset="0"/>
                <a:sym typeface="+mn-ea"/>
              </a:rPr>
              <a:t>karya IMK yang bisa terdiri atas </a:t>
            </a:r>
            <a:r>
              <a:rPr lang="en-US" altLang="id-ID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buku, e-book, e-journal, dsb dari sumber-sumber informasi resmi yang dapat dipertanggungjawabkan.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sym typeface="+mn-ea"/>
              </a:rPr>
              <a:t> </a:t>
            </a:r>
            <a:endParaRPr lang="id-ID" sz="3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endParaRPr lang="id-ID" sz="3600" b="1" dirty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id-ID" sz="3600" b="1" dirty="0">
                <a:latin typeface="Calibri" panose="020F0502020204030204" pitchFamily="34" charset="0"/>
              </a:rPr>
              <a:t>   </a:t>
            </a:r>
            <a:endParaRPr 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394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Gill Sans MT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PELAKSANAAN          PRESENTASI KELOMPOK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Penulisan</dc:title>
  <dc:creator>Fenni</dc:creator>
  <cp:lastModifiedBy>acer</cp:lastModifiedBy>
  <cp:revision>86</cp:revision>
  <dcterms:created xsi:type="dcterms:W3CDTF">2012-04-09T12:12:00Z</dcterms:created>
  <dcterms:modified xsi:type="dcterms:W3CDTF">2023-09-24T13:58:24Z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4ADBBEE5E018428BB1A8D6B773F34A66</vt:lpwstr>
  </property>
  <property fmtid="{D5CDD505-2E9C-101B-9397-08002B2CF9AE}" pid="3" name="KSOProductBuildVer">
    <vt:lpwstr>1033-11.2.0.11042</vt:lpwstr>
  </property>
</Properties>
</file>